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9" r:id="rId26"/>
    <p:sldId id="290" r:id="rId27"/>
    <p:sldId id="291" r:id="rId28"/>
    <p:sldId id="373" r:id="rId29"/>
    <p:sldId id="323" r:id="rId30"/>
    <p:sldId id="324" r:id="rId31"/>
    <p:sldId id="325" r:id="rId32"/>
    <p:sldId id="326" r:id="rId33"/>
    <p:sldId id="327" r:id="rId34"/>
    <p:sldId id="328" r:id="rId35"/>
    <p:sldId id="322" r:id="rId36"/>
    <p:sldId id="292" r:id="rId37"/>
    <p:sldId id="374" r:id="rId38"/>
    <p:sldId id="330" r:id="rId39"/>
    <p:sldId id="299" r:id="rId40"/>
    <p:sldId id="300" r:id="rId41"/>
    <p:sldId id="293" r:id="rId42"/>
    <p:sldId id="294" r:id="rId43"/>
    <p:sldId id="319" r:id="rId44"/>
    <p:sldId id="320" r:id="rId45"/>
    <p:sldId id="321" r:id="rId46"/>
    <p:sldId id="329" r:id="rId47"/>
    <p:sldId id="296" r:id="rId48"/>
    <p:sldId id="295" r:id="rId49"/>
    <p:sldId id="297" r:id="rId50"/>
    <p:sldId id="298" r:id="rId51"/>
    <p:sldId id="331" r:id="rId52"/>
    <p:sldId id="332" r:id="rId53"/>
    <p:sldId id="352" r:id="rId54"/>
    <p:sldId id="353" r:id="rId55"/>
    <p:sldId id="354" r:id="rId56"/>
    <p:sldId id="355" r:id="rId57"/>
    <p:sldId id="356" r:id="rId58"/>
    <p:sldId id="357" r:id="rId59"/>
    <p:sldId id="358" r:id="rId60"/>
    <p:sldId id="359" r:id="rId61"/>
    <p:sldId id="333" r:id="rId62"/>
    <p:sldId id="360" r:id="rId63"/>
    <p:sldId id="361" r:id="rId64"/>
    <p:sldId id="362" r:id="rId65"/>
    <p:sldId id="363" r:id="rId66"/>
    <p:sldId id="364" r:id="rId67"/>
    <p:sldId id="334" r:id="rId68"/>
    <p:sldId id="335" r:id="rId69"/>
    <p:sldId id="336" r:id="rId70"/>
    <p:sldId id="365" r:id="rId71"/>
    <p:sldId id="366" r:id="rId72"/>
    <p:sldId id="367" r:id="rId73"/>
    <p:sldId id="368" r:id="rId74"/>
    <p:sldId id="369" r:id="rId75"/>
    <p:sldId id="370" r:id="rId76"/>
    <p:sldId id="371" r:id="rId77"/>
    <p:sldId id="372" r:id="rId78"/>
    <p:sldId id="337" r:id="rId79"/>
    <p:sldId id="338" r:id="rId80"/>
    <p:sldId id="339" r:id="rId81"/>
    <p:sldId id="340" r:id="rId82"/>
    <p:sldId id="341" r:id="rId83"/>
    <p:sldId id="342" r:id="rId84"/>
    <p:sldId id="343" r:id="rId85"/>
    <p:sldId id="344" r:id="rId86"/>
    <p:sldId id="345" r:id="rId87"/>
    <p:sldId id="346" r:id="rId88"/>
    <p:sldId id="347" r:id="rId89"/>
    <p:sldId id="348" r:id="rId90"/>
    <p:sldId id="349" r:id="rId91"/>
    <p:sldId id="350" r:id="rId92"/>
    <p:sldId id="351" r:id="rId9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6" d="100"/>
          <a:sy n="56" d="100"/>
        </p:scale>
        <p:origin x="100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viewProps" Target="view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517B46-A0F9-445A-A72E-A25E98FEB3AE}"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10ADDC-272A-4AB6-9CDF-E38350431039}"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970364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517B46-A0F9-445A-A72E-A25E98FEB3AE}"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10ADDC-272A-4AB6-9CDF-E38350431039}" type="slidenum">
              <a:rPr lang="en-GB" smtClean="0"/>
              <a:t>‹#›</a:t>
            </a:fld>
            <a:endParaRPr lang="en-GB"/>
          </a:p>
        </p:txBody>
      </p:sp>
    </p:spTree>
    <p:extLst>
      <p:ext uri="{BB962C8B-B14F-4D97-AF65-F5344CB8AC3E}">
        <p14:creationId xmlns:p14="http://schemas.microsoft.com/office/powerpoint/2010/main" val="3507845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517B46-A0F9-445A-A72E-A25E98FEB3AE}"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10ADDC-272A-4AB6-9CDF-E38350431039}"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7540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517B46-A0F9-445A-A72E-A25E98FEB3AE}"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10ADDC-272A-4AB6-9CDF-E38350431039}" type="slidenum">
              <a:rPr lang="en-GB" smtClean="0"/>
              <a:t>‹#›</a:t>
            </a:fld>
            <a:endParaRPr lang="en-GB"/>
          </a:p>
        </p:txBody>
      </p:sp>
    </p:spTree>
    <p:extLst>
      <p:ext uri="{BB962C8B-B14F-4D97-AF65-F5344CB8AC3E}">
        <p14:creationId xmlns:p14="http://schemas.microsoft.com/office/powerpoint/2010/main" val="704685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517B46-A0F9-445A-A72E-A25E98FEB3AE}" type="datetimeFigureOut">
              <a:rPr lang="en-GB" smtClean="0"/>
              <a:t>10/02/2025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F10ADDC-272A-4AB6-9CDF-E38350431039}" type="slidenum">
              <a:rPr lang="en-GB" smtClean="0"/>
              <a:t>‹#›</a:t>
            </a:fld>
            <a:endParaRPr lang="en-GB"/>
          </a:p>
        </p:txBody>
      </p:sp>
    </p:spTree>
    <p:extLst>
      <p:ext uri="{BB962C8B-B14F-4D97-AF65-F5344CB8AC3E}">
        <p14:creationId xmlns:p14="http://schemas.microsoft.com/office/powerpoint/2010/main" val="2490186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517B46-A0F9-445A-A72E-A25E98FEB3AE}" type="datetimeFigureOut">
              <a:rPr lang="en-GB" smtClean="0"/>
              <a:t>10/02/2025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F10ADDC-272A-4AB6-9CDF-E38350431039}" type="slidenum">
              <a:rPr lang="en-GB" smtClean="0"/>
              <a:t>‹#›</a:t>
            </a:fld>
            <a:endParaRPr lang="en-GB"/>
          </a:p>
        </p:txBody>
      </p:sp>
    </p:spTree>
    <p:extLst>
      <p:ext uri="{BB962C8B-B14F-4D97-AF65-F5344CB8AC3E}">
        <p14:creationId xmlns:p14="http://schemas.microsoft.com/office/powerpoint/2010/main" val="4043506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7517B46-A0F9-445A-A72E-A25E98FEB3AE}" type="datetimeFigureOut">
              <a:rPr lang="en-GB" smtClean="0"/>
              <a:t>10/02/2025</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3F10ADDC-272A-4AB6-9CDF-E38350431039}" type="slidenum">
              <a:rPr lang="en-GB" smtClean="0"/>
              <a:t>‹#›</a:t>
            </a:fld>
            <a:endParaRPr lang="en-GB"/>
          </a:p>
        </p:txBody>
      </p:sp>
    </p:spTree>
    <p:extLst>
      <p:ext uri="{BB962C8B-B14F-4D97-AF65-F5344CB8AC3E}">
        <p14:creationId xmlns:p14="http://schemas.microsoft.com/office/powerpoint/2010/main" val="503884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7517B46-A0F9-445A-A72E-A25E98FEB3AE}" type="datetimeFigureOut">
              <a:rPr lang="en-GB" smtClean="0"/>
              <a:t>10/02/2025</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F10ADDC-272A-4AB6-9CDF-E38350431039}" type="slidenum">
              <a:rPr lang="en-GB" smtClean="0"/>
              <a:t>‹#›</a:t>
            </a:fld>
            <a:endParaRPr lang="en-GB"/>
          </a:p>
        </p:txBody>
      </p:sp>
    </p:spTree>
    <p:extLst>
      <p:ext uri="{BB962C8B-B14F-4D97-AF65-F5344CB8AC3E}">
        <p14:creationId xmlns:p14="http://schemas.microsoft.com/office/powerpoint/2010/main" val="3972794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7517B46-A0F9-445A-A72E-A25E98FEB3AE}"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10ADDC-272A-4AB6-9CDF-E38350431039}" type="slidenum">
              <a:rPr lang="en-GB" smtClean="0"/>
              <a:t>‹#›</a:t>
            </a:fld>
            <a:endParaRPr lang="en-GB"/>
          </a:p>
        </p:txBody>
      </p:sp>
    </p:spTree>
    <p:extLst>
      <p:ext uri="{BB962C8B-B14F-4D97-AF65-F5344CB8AC3E}">
        <p14:creationId xmlns:p14="http://schemas.microsoft.com/office/powerpoint/2010/main" val="3980455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517B46-A0F9-445A-A72E-A25E98FEB3AE}"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10ADDC-272A-4AB6-9CDF-E38350431039}" type="slidenum">
              <a:rPr lang="en-GB" smtClean="0"/>
              <a:t>‹#›</a:t>
            </a:fld>
            <a:endParaRPr lang="en-GB"/>
          </a:p>
        </p:txBody>
      </p:sp>
    </p:spTree>
    <p:extLst>
      <p:ext uri="{BB962C8B-B14F-4D97-AF65-F5344CB8AC3E}">
        <p14:creationId xmlns:p14="http://schemas.microsoft.com/office/powerpoint/2010/main" val="21842106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517B46-A0F9-445A-A72E-A25E98FEB3AE}"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10ADDC-272A-4AB6-9CDF-E38350431039}" type="slidenum">
              <a:rPr lang="en-GB" smtClean="0"/>
              <a:t>‹#›</a:t>
            </a:fld>
            <a:endParaRPr lang="en-GB"/>
          </a:p>
        </p:txBody>
      </p:sp>
    </p:spTree>
    <p:extLst>
      <p:ext uri="{BB962C8B-B14F-4D97-AF65-F5344CB8AC3E}">
        <p14:creationId xmlns:p14="http://schemas.microsoft.com/office/powerpoint/2010/main" val="601219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7517B46-A0F9-445A-A72E-A25E98FEB3AE}" type="datetimeFigureOut">
              <a:rPr lang="en-GB" smtClean="0"/>
              <a:t>10/02/2025</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3F10ADDC-272A-4AB6-9CDF-E38350431039}"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81395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s://thuvienphapluat.vn/van-ban/Xuat-nhap-khau/Nghi-dinh-36-2015-ND-CP-tieu-chi-thanh-lap-Cuc-Hai-quan-lien-tinh-to-chuc-hoat-dong-Hai-quan-cac-cap-271813.aspx?anchor=dieu_7"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hyperlink" Target="http://customs.gov.vn/" TargetMode="Externa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C6A58-4BB2-4449-A99D-430DEB82EFD8}"/>
              </a:ext>
            </a:extLst>
          </p:cNvPr>
          <p:cNvSpPr>
            <a:spLocks noGrp="1"/>
          </p:cNvSpPr>
          <p:nvPr>
            <p:ph type="ctrTitle"/>
          </p:nvPr>
        </p:nvSpPr>
        <p:spPr>
          <a:xfrm>
            <a:off x="1097280" y="758952"/>
            <a:ext cx="10058400" cy="1727073"/>
          </a:xfrm>
        </p:spPr>
        <p:txBody>
          <a:bodyPr>
            <a:normAutofit/>
          </a:bodyPr>
          <a:lstStyle/>
          <a:p>
            <a:pPr algn="ctr"/>
            <a:r>
              <a:rPr lang="en-US" sz="4500" dirty="0">
                <a:latin typeface="Times New Roman" panose="02020603050405020304" pitchFamily="18" charset="0"/>
                <a:cs typeface="Times New Roman" panose="02020603050405020304" pitchFamily="18" charset="0"/>
              </a:rPr>
              <a:t>CHƯƠNG 1</a:t>
            </a:r>
            <a:br>
              <a:rPr lang="en-US" sz="4500" dirty="0">
                <a:latin typeface="Times New Roman" panose="02020603050405020304" pitchFamily="18" charset="0"/>
                <a:cs typeface="Times New Roman" panose="02020603050405020304" pitchFamily="18" charset="0"/>
              </a:rPr>
            </a:br>
            <a:r>
              <a:rPr lang="en-US" sz="4500" dirty="0">
                <a:effectLst/>
                <a:latin typeface="Times New Roman" panose="02020603050405020304" pitchFamily="18" charset="0"/>
                <a:ea typeface="MS Mincho" panose="02020609040205080304" pitchFamily="49" charset="-128"/>
                <a:cs typeface="Times New Roman" panose="02020603050405020304" pitchFamily="18" charset="0"/>
              </a:rPr>
              <a:t>GIỚI THIỆU VỀ HẢI QUAN VIỆT NAM</a:t>
            </a:r>
            <a:endParaRPr lang="en-GB" dirty="0"/>
          </a:p>
        </p:txBody>
      </p:sp>
      <p:pic>
        <p:nvPicPr>
          <p:cNvPr id="5" name="Picture 4">
            <a:extLst>
              <a:ext uri="{FF2B5EF4-FFF2-40B4-BE49-F238E27FC236}">
                <a16:creationId xmlns:a16="http://schemas.microsoft.com/office/drawing/2014/main" id="{058453D6-3F52-4004-AEF5-D9623882E35B}"/>
              </a:ext>
            </a:extLst>
          </p:cNvPr>
          <p:cNvPicPr>
            <a:picLocks noChangeAspect="1"/>
          </p:cNvPicPr>
          <p:nvPr/>
        </p:nvPicPr>
        <p:blipFill>
          <a:blip r:embed="rId2"/>
          <a:stretch>
            <a:fillRect/>
          </a:stretch>
        </p:blipFill>
        <p:spPr>
          <a:xfrm>
            <a:off x="1295401" y="2491450"/>
            <a:ext cx="9369072" cy="3819716"/>
          </a:xfrm>
          <a:prstGeom prst="rect">
            <a:avLst/>
          </a:prstGeom>
        </p:spPr>
      </p:pic>
    </p:spTree>
    <p:extLst>
      <p:ext uri="{BB962C8B-B14F-4D97-AF65-F5344CB8AC3E}">
        <p14:creationId xmlns:p14="http://schemas.microsoft.com/office/powerpoint/2010/main" val="33241852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AC42B-1F3B-45DB-936A-1F9CBED68265}"/>
              </a:ext>
            </a:extLst>
          </p:cNvPr>
          <p:cNvSpPr>
            <a:spLocks noGrp="1"/>
          </p:cNvSpPr>
          <p:nvPr>
            <p:ph type="title"/>
          </p:nvPr>
        </p:nvSpPr>
        <p:spPr/>
        <p:txBody>
          <a:bodyPr/>
          <a:lstStyle/>
          <a:p>
            <a:pPr algn="ctr"/>
            <a:r>
              <a:rPr lang="en-US" dirty="0">
                <a:latin typeface="Times New Roman" panose="02020603050405020304" pitchFamily="18" charset="0"/>
                <a:cs typeface="Times New Roman" panose="02020603050405020304" pitchFamily="18" charset="0"/>
              </a:rPr>
              <a:t>NỘI DUNG CHƯƠNG</a:t>
            </a: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0EC60CC-6C82-4795-BE4E-7BB3AB799B56}"/>
              </a:ext>
            </a:extLst>
          </p:cNvPr>
          <p:cNvSpPr>
            <a:spLocks noGrp="1"/>
          </p:cNvSpPr>
          <p:nvPr>
            <p:ph idx="1"/>
          </p:nvPr>
        </p:nvSpPr>
        <p:spPr/>
        <p:txBody>
          <a:bodyPr>
            <a:normAutofit fontScale="85000" lnSpcReduction="10000"/>
          </a:bodyPr>
          <a:lstStyle/>
          <a:p>
            <a:pPr algn="just">
              <a:lnSpc>
                <a:spcPct val="120000"/>
              </a:lnSpc>
            </a:pPr>
            <a:r>
              <a:rPr lang="en-US" sz="3200" dirty="0">
                <a:solidFill>
                  <a:schemeClr val="tx1"/>
                </a:solidFill>
                <a:effectLst/>
                <a:latin typeface="Times New Roman" panose="02020603050405020304" pitchFamily="18" charset="0"/>
                <a:ea typeface="MS Mincho" panose="02020609040205080304" pitchFamily="49" charset="-128"/>
              </a:rPr>
              <a:t>1.1. </a:t>
            </a:r>
            <a:r>
              <a:rPr lang="en-US" sz="3200" dirty="0" err="1">
                <a:solidFill>
                  <a:schemeClr val="tx1"/>
                </a:solidFill>
                <a:effectLst/>
                <a:latin typeface="Times New Roman" panose="02020603050405020304" pitchFamily="18" charset="0"/>
                <a:ea typeface="MS Mincho" panose="02020609040205080304" pitchFamily="49" charset="-128"/>
              </a:rPr>
              <a:t>Lịch</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sử</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phát</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triển</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của</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Hải</a:t>
            </a:r>
            <a:r>
              <a:rPr lang="en-US" sz="3200" dirty="0">
                <a:solidFill>
                  <a:schemeClr val="tx1"/>
                </a:solidFill>
                <a:effectLst/>
                <a:latin typeface="Times New Roman" panose="02020603050405020304" pitchFamily="18" charset="0"/>
                <a:ea typeface="MS Mincho" panose="02020609040205080304" pitchFamily="49" charset="-128"/>
              </a:rPr>
              <a:t> Quan </a:t>
            </a:r>
            <a:r>
              <a:rPr lang="en-US" sz="3200" dirty="0" err="1">
                <a:solidFill>
                  <a:schemeClr val="tx1"/>
                </a:solidFill>
                <a:effectLst/>
                <a:latin typeface="Times New Roman" panose="02020603050405020304" pitchFamily="18" charset="0"/>
                <a:ea typeface="MS Mincho" panose="02020609040205080304" pitchFamily="49" charset="-128"/>
              </a:rPr>
              <a:t>thế</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giới</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và</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hải</a:t>
            </a:r>
            <a:r>
              <a:rPr lang="en-US" sz="3200" dirty="0">
                <a:solidFill>
                  <a:schemeClr val="tx1"/>
                </a:solidFill>
                <a:effectLst/>
                <a:latin typeface="Times New Roman" panose="02020603050405020304" pitchFamily="18" charset="0"/>
                <a:ea typeface="MS Mincho" panose="02020609040205080304" pitchFamily="49" charset="-128"/>
              </a:rPr>
              <a:t> Quan </a:t>
            </a:r>
            <a:r>
              <a:rPr lang="en-US" sz="3200" dirty="0" err="1">
                <a:solidFill>
                  <a:schemeClr val="tx1"/>
                </a:solidFill>
                <a:effectLst/>
                <a:latin typeface="Times New Roman" panose="02020603050405020304" pitchFamily="18" charset="0"/>
                <a:ea typeface="MS Mincho" panose="02020609040205080304" pitchFamily="49" charset="-128"/>
              </a:rPr>
              <a:t>Việt</a:t>
            </a:r>
            <a:r>
              <a:rPr lang="en-US" sz="3200" dirty="0">
                <a:solidFill>
                  <a:schemeClr val="tx1"/>
                </a:solidFill>
                <a:effectLst/>
                <a:latin typeface="Times New Roman" panose="02020603050405020304" pitchFamily="18" charset="0"/>
                <a:ea typeface="MS Mincho" panose="02020609040205080304" pitchFamily="49" charset="-128"/>
              </a:rPr>
              <a:t> Nam</a:t>
            </a:r>
            <a:endParaRPr lang="en-GB" sz="3200" dirty="0">
              <a:solidFill>
                <a:schemeClr val="tx1"/>
              </a:solidFill>
              <a:effectLst/>
              <a:latin typeface="Times New Roman" panose="02020603050405020304" pitchFamily="18" charset="0"/>
              <a:ea typeface="MS Mincho" panose="02020609040205080304" pitchFamily="49" charset="-128"/>
            </a:endParaRPr>
          </a:p>
          <a:p>
            <a:pPr algn="just">
              <a:lnSpc>
                <a:spcPct val="120000"/>
              </a:lnSpc>
            </a:pPr>
            <a:r>
              <a:rPr lang="en-US" sz="3200" dirty="0">
                <a:solidFill>
                  <a:schemeClr val="tx1"/>
                </a:solidFill>
                <a:effectLst/>
                <a:latin typeface="Times New Roman" panose="02020603050405020304" pitchFamily="18" charset="0"/>
                <a:ea typeface="MS Mincho" panose="02020609040205080304" pitchFamily="49" charset="-128"/>
              </a:rPr>
              <a:t>1.2. </a:t>
            </a:r>
            <a:r>
              <a:rPr lang="en-US" sz="3200" dirty="0" err="1">
                <a:solidFill>
                  <a:schemeClr val="tx1"/>
                </a:solidFill>
                <a:effectLst/>
                <a:latin typeface="Times New Roman" panose="02020603050405020304" pitchFamily="18" charset="0"/>
                <a:ea typeface="MS Mincho" panose="02020609040205080304" pitchFamily="49" charset="-128"/>
              </a:rPr>
              <a:t>Vai</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trò</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của</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Hải</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quan</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Việt</a:t>
            </a:r>
            <a:r>
              <a:rPr lang="en-US" sz="3200" dirty="0">
                <a:solidFill>
                  <a:schemeClr val="tx1"/>
                </a:solidFill>
                <a:effectLst/>
                <a:latin typeface="Times New Roman" panose="02020603050405020304" pitchFamily="18" charset="0"/>
                <a:ea typeface="MS Mincho" panose="02020609040205080304" pitchFamily="49" charset="-128"/>
              </a:rPr>
              <a:t> Nam</a:t>
            </a:r>
            <a:endParaRPr lang="en-GB" sz="3200" dirty="0">
              <a:solidFill>
                <a:schemeClr val="tx1"/>
              </a:solidFill>
              <a:effectLst/>
              <a:latin typeface="Times New Roman" panose="02020603050405020304" pitchFamily="18" charset="0"/>
              <a:ea typeface="MS Mincho" panose="02020609040205080304" pitchFamily="49" charset="-128"/>
            </a:endParaRPr>
          </a:p>
          <a:p>
            <a:pPr algn="just">
              <a:lnSpc>
                <a:spcPct val="120000"/>
              </a:lnSpc>
            </a:pPr>
            <a:r>
              <a:rPr lang="en-US" sz="3200" dirty="0">
                <a:solidFill>
                  <a:schemeClr val="tx1"/>
                </a:solidFill>
                <a:effectLst/>
                <a:latin typeface="Times New Roman" panose="02020603050405020304" pitchFamily="18" charset="0"/>
                <a:ea typeface="MS Mincho" panose="02020609040205080304" pitchFamily="49" charset="-128"/>
              </a:rPr>
              <a:t>1.3. </a:t>
            </a:r>
            <a:r>
              <a:rPr lang="en-US" sz="3200" dirty="0" err="1">
                <a:solidFill>
                  <a:schemeClr val="tx1"/>
                </a:solidFill>
                <a:effectLst/>
                <a:latin typeface="Times New Roman" panose="02020603050405020304" pitchFamily="18" charset="0"/>
                <a:ea typeface="MS Mincho" panose="02020609040205080304" pitchFamily="49" charset="-128"/>
              </a:rPr>
              <a:t>Hệ</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thống</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tổ</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chức</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chức</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năng</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nhiệm</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vụ</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của</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Hải</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quan</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Việt</a:t>
            </a:r>
            <a:r>
              <a:rPr lang="en-US" sz="3200" dirty="0">
                <a:solidFill>
                  <a:schemeClr val="tx1"/>
                </a:solidFill>
                <a:effectLst/>
                <a:latin typeface="Times New Roman" panose="02020603050405020304" pitchFamily="18" charset="0"/>
                <a:ea typeface="MS Mincho" panose="02020609040205080304" pitchFamily="49" charset="-128"/>
              </a:rPr>
              <a:t> Nam</a:t>
            </a:r>
            <a:endParaRPr lang="en-GB" sz="3200" dirty="0">
              <a:solidFill>
                <a:schemeClr val="tx1"/>
              </a:solidFill>
              <a:effectLst/>
              <a:latin typeface="Times New Roman" panose="02020603050405020304" pitchFamily="18" charset="0"/>
              <a:ea typeface="MS Mincho" panose="02020609040205080304" pitchFamily="49" charset="-128"/>
            </a:endParaRPr>
          </a:p>
          <a:p>
            <a:pPr algn="just">
              <a:lnSpc>
                <a:spcPct val="120000"/>
              </a:lnSpc>
            </a:pPr>
            <a:r>
              <a:rPr lang="en-US" sz="3200" dirty="0">
                <a:solidFill>
                  <a:schemeClr val="tx1"/>
                </a:solidFill>
                <a:effectLst/>
                <a:latin typeface="Times New Roman" panose="02020603050405020304" pitchFamily="18" charset="0"/>
                <a:ea typeface="MS Mincho" panose="02020609040205080304" pitchFamily="49" charset="-128"/>
              </a:rPr>
              <a:t>1.4. </a:t>
            </a:r>
            <a:r>
              <a:rPr lang="en-US" sz="3200" dirty="0" err="1">
                <a:solidFill>
                  <a:schemeClr val="tx1"/>
                </a:solidFill>
                <a:effectLst/>
                <a:latin typeface="Times New Roman" panose="02020603050405020304" pitchFamily="18" charset="0"/>
                <a:ea typeface="MS Mincho" panose="02020609040205080304" pitchFamily="49" charset="-128"/>
              </a:rPr>
              <a:t>Mô</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hình</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hoạt</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động</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của</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Hải</a:t>
            </a:r>
            <a:r>
              <a:rPr lang="en-US" sz="3200" dirty="0">
                <a:solidFill>
                  <a:schemeClr val="tx1"/>
                </a:solidFill>
                <a:effectLst/>
                <a:latin typeface="Times New Roman" panose="02020603050405020304" pitchFamily="18" charset="0"/>
                <a:ea typeface="MS Mincho" panose="02020609040205080304" pitchFamily="49" charset="-128"/>
              </a:rPr>
              <a:t> Quan</a:t>
            </a:r>
            <a:endParaRPr lang="en-GB" sz="3200" dirty="0">
              <a:solidFill>
                <a:schemeClr val="tx1"/>
              </a:solidFill>
              <a:effectLst/>
              <a:latin typeface="Times New Roman" panose="02020603050405020304" pitchFamily="18" charset="0"/>
              <a:ea typeface="MS Mincho" panose="02020609040205080304" pitchFamily="49" charset="-128"/>
            </a:endParaRPr>
          </a:p>
          <a:p>
            <a:pPr algn="just">
              <a:lnSpc>
                <a:spcPct val="120000"/>
              </a:lnSpc>
            </a:pPr>
            <a:r>
              <a:rPr lang="en-US" sz="3200" dirty="0">
                <a:solidFill>
                  <a:schemeClr val="tx1"/>
                </a:solidFill>
                <a:effectLst/>
                <a:latin typeface="Times New Roman" panose="02020603050405020304" pitchFamily="18" charset="0"/>
                <a:ea typeface="MS Mincho" panose="02020609040205080304" pitchFamily="49" charset="-128"/>
              </a:rPr>
              <a:t>1.5. </a:t>
            </a:r>
            <a:r>
              <a:rPr lang="en-US" sz="3200" dirty="0" err="1">
                <a:solidFill>
                  <a:schemeClr val="tx1"/>
                </a:solidFill>
                <a:effectLst/>
                <a:latin typeface="Times New Roman" panose="02020603050405020304" pitchFamily="18" charset="0"/>
                <a:ea typeface="MS Mincho" panose="02020609040205080304" pitchFamily="49" charset="-128"/>
              </a:rPr>
              <a:t>Cơ</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sở</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pháp</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lý</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của</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hoạt</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động</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Hải</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quan</a:t>
            </a:r>
            <a:endParaRPr lang="en-GB" sz="3200" dirty="0">
              <a:solidFill>
                <a:schemeClr val="tx1"/>
              </a:solidFill>
              <a:effectLst/>
              <a:latin typeface="Times New Roman" panose="02020603050405020304" pitchFamily="18" charset="0"/>
              <a:ea typeface="MS Mincho" panose="02020609040205080304" pitchFamily="49" charset="-128"/>
            </a:endParaRPr>
          </a:p>
          <a:p>
            <a:pPr algn="just">
              <a:lnSpc>
                <a:spcPct val="120000"/>
              </a:lnSpc>
            </a:pPr>
            <a:r>
              <a:rPr lang="en-US" sz="3200" dirty="0">
                <a:solidFill>
                  <a:schemeClr val="tx1"/>
                </a:solidFill>
                <a:effectLst/>
                <a:latin typeface="Times New Roman" panose="02020603050405020304" pitchFamily="18" charset="0"/>
                <a:ea typeface="MS Mincho" panose="02020609040205080304" pitchFamily="49" charset="-128"/>
              </a:rPr>
              <a:t>1.6 </a:t>
            </a:r>
            <a:r>
              <a:rPr lang="en-US" sz="3200" dirty="0" err="1">
                <a:solidFill>
                  <a:schemeClr val="tx1"/>
                </a:solidFill>
                <a:effectLst/>
                <a:latin typeface="Times New Roman" panose="02020603050405020304" pitchFamily="18" charset="0"/>
                <a:ea typeface="MS Mincho" panose="02020609040205080304" pitchFamily="49" charset="-128"/>
              </a:rPr>
              <a:t>Hiện</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đại</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hóa</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hải</a:t>
            </a:r>
            <a:r>
              <a:rPr lang="en-US" sz="3200" dirty="0">
                <a:solidFill>
                  <a:schemeClr val="tx1"/>
                </a:solidFill>
                <a:effectLst/>
                <a:latin typeface="Times New Roman" panose="02020603050405020304" pitchFamily="18" charset="0"/>
                <a:ea typeface="MS Mincho" panose="02020609040205080304" pitchFamily="49" charset="-128"/>
              </a:rPr>
              <a:t> </a:t>
            </a:r>
            <a:r>
              <a:rPr lang="en-US" sz="3200" dirty="0" err="1">
                <a:solidFill>
                  <a:schemeClr val="tx1"/>
                </a:solidFill>
                <a:effectLst/>
                <a:latin typeface="Times New Roman" panose="02020603050405020304" pitchFamily="18" charset="0"/>
                <a:ea typeface="MS Mincho" panose="02020609040205080304" pitchFamily="49" charset="-128"/>
              </a:rPr>
              <a:t>quan</a:t>
            </a:r>
            <a:endParaRPr lang="en-GB" sz="3200" dirty="0">
              <a:solidFill>
                <a:schemeClr val="tx1"/>
              </a:solidFill>
              <a:effectLst/>
              <a:latin typeface="Times New Roman" panose="02020603050405020304" pitchFamily="18" charset="0"/>
              <a:ea typeface="MS Mincho" panose="02020609040205080304" pitchFamily="49" charset="-128"/>
            </a:endParaRPr>
          </a:p>
          <a:p>
            <a:pPr marL="0" indent="0" algn="just">
              <a:lnSpc>
                <a:spcPct val="120000"/>
              </a:lnSpc>
              <a:buNone/>
            </a:pPr>
            <a:endParaRPr lang="en-GB" dirty="0"/>
          </a:p>
        </p:txBody>
      </p:sp>
    </p:spTree>
    <p:extLst>
      <p:ext uri="{BB962C8B-B14F-4D97-AF65-F5344CB8AC3E}">
        <p14:creationId xmlns:p14="http://schemas.microsoft.com/office/powerpoint/2010/main" val="19335075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930C5E9-E10A-413A-AAA5-BC53823CC046}"/>
              </a:ext>
            </a:extLst>
          </p:cNvPr>
          <p:cNvPicPr>
            <a:picLocks noChangeAspect="1"/>
          </p:cNvPicPr>
          <p:nvPr/>
        </p:nvPicPr>
        <p:blipFill>
          <a:blip r:embed="rId2"/>
          <a:stretch>
            <a:fillRect/>
          </a:stretch>
        </p:blipFill>
        <p:spPr>
          <a:xfrm>
            <a:off x="1508760" y="1773820"/>
            <a:ext cx="9469103" cy="4436480"/>
          </a:xfrm>
          <a:prstGeom prst="rect">
            <a:avLst/>
          </a:prstGeom>
        </p:spPr>
      </p:pic>
      <p:sp>
        <p:nvSpPr>
          <p:cNvPr id="6" name="Title 1">
            <a:extLst>
              <a:ext uri="{FF2B5EF4-FFF2-40B4-BE49-F238E27FC236}">
                <a16:creationId xmlns:a16="http://schemas.microsoft.com/office/drawing/2014/main" id="{B5FBA014-CEEA-415B-BF5C-5042A09CDA44}"/>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3822265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04D300-CF02-49AF-AEEB-7731A94D44A6}"/>
              </a:ext>
            </a:extLst>
          </p:cNvPr>
          <p:cNvSpPr>
            <a:spLocks noGrp="1"/>
          </p:cNvSpPr>
          <p:nvPr>
            <p:ph idx="1"/>
          </p:nvPr>
        </p:nvSpPr>
        <p:spPr>
          <a:xfrm>
            <a:off x="381001" y="1845734"/>
            <a:ext cx="11449050" cy="4593166"/>
          </a:xfrm>
        </p:spPr>
        <p:txBody>
          <a:bodyPr>
            <a:noAutofit/>
          </a:bodyPr>
          <a:lstStyle/>
          <a:p>
            <a:pPr>
              <a:spcBef>
                <a:spcPts val="0"/>
              </a:spcBef>
              <a:buFont typeface="Wingdings" panose="05000000000000000000" pitchFamily="2" charset="2"/>
              <a:buChar char="v"/>
            </a:pPr>
            <a:r>
              <a:rPr lang="en-GB" sz="2700" b="0" i="0" u="none" strike="noStrike" baseline="0" dirty="0" err="1">
                <a:solidFill>
                  <a:srgbClr val="000000"/>
                </a:solidFill>
                <a:latin typeface="Times New Roman" panose="02020603050405020304" pitchFamily="18" charset="0"/>
              </a:rPr>
              <a:t>Lịch</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sử</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nhân</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loại</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đã</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chứng</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minh</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rằng</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từ</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khi</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các</a:t>
            </a:r>
            <a:r>
              <a:rPr lang="en-GB" sz="2700" b="0" i="0" u="none" strike="noStrike" baseline="0" dirty="0">
                <a:solidFill>
                  <a:srgbClr val="000000"/>
                </a:solidFill>
                <a:latin typeface="Times New Roman" panose="02020603050405020304" pitchFamily="18" charset="0"/>
              </a:rPr>
              <a:t> QG </a:t>
            </a:r>
            <a:r>
              <a:rPr lang="en-GB" sz="2700" b="0" i="0" u="none" strike="noStrike" baseline="0" dirty="0" err="1">
                <a:solidFill>
                  <a:srgbClr val="000000"/>
                </a:solidFill>
                <a:latin typeface="Times New Roman" panose="02020603050405020304" pitchFamily="18" charset="0"/>
              </a:rPr>
              <a:t>xuất</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hiện</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trên</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trái</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đất</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thì</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không</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một</a:t>
            </a:r>
            <a:r>
              <a:rPr lang="en-GB" sz="2700" b="0" i="0" u="none" strike="noStrike" baseline="0" dirty="0">
                <a:solidFill>
                  <a:srgbClr val="000000"/>
                </a:solidFill>
                <a:latin typeface="Times New Roman" panose="02020603050405020304" pitchFamily="18" charset="0"/>
              </a:rPr>
              <a:t> QG </a:t>
            </a:r>
            <a:r>
              <a:rPr lang="en-GB" sz="2700" b="0" i="0" u="none" strike="noStrike" baseline="0" dirty="0" err="1">
                <a:solidFill>
                  <a:srgbClr val="000000"/>
                </a:solidFill>
                <a:latin typeface="Times New Roman" panose="02020603050405020304" pitchFamily="18" charset="0"/>
              </a:rPr>
              <a:t>nào</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có</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thể</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tồn</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tại</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hoàn</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toàn</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biệt</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lập</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không</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hề</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có</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một</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mối</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quan</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hệ</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nào</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với</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thế</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giới</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bên</a:t>
            </a:r>
            <a:r>
              <a:rPr lang="en-GB" sz="2700" b="0" i="0" u="none" strike="noStrike" baseline="0" dirty="0">
                <a:solidFill>
                  <a:srgbClr val="000000"/>
                </a:solidFill>
                <a:latin typeface="Times New Roman" panose="02020603050405020304" pitchFamily="18" charset="0"/>
              </a:rPr>
              <a:t> </a:t>
            </a:r>
            <a:r>
              <a:rPr lang="en-GB" sz="2700" b="0" i="0" u="none" strike="noStrike" baseline="0" dirty="0" err="1">
                <a:solidFill>
                  <a:srgbClr val="000000"/>
                </a:solidFill>
                <a:latin typeface="Times New Roman" panose="02020603050405020304" pitchFamily="18" charset="0"/>
              </a:rPr>
              <a:t>ngoài</a:t>
            </a:r>
            <a:r>
              <a:rPr lang="en-GB" sz="2700" b="0" i="0" u="none" strike="noStrike" baseline="0" dirty="0">
                <a:solidFill>
                  <a:srgbClr val="000000"/>
                </a:solidFill>
                <a:latin typeface="Times New Roman" panose="02020603050405020304" pitchFamily="18" charset="0"/>
              </a:rPr>
              <a:t>. </a:t>
            </a:r>
          </a:p>
          <a:p>
            <a:pPr>
              <a:spcBef>
                <a:spcPts val="0"/>
              </a:spcBef>
              <a:buFont typeface="Wingdings" panose="05000000000000000000" pitchFamily="2" charset="2"/>
              <a:buChar char="v"/>
            </a:pPr>
            <a:r>
              <a:rPr lang="vi-VN" sz="2700" b="0" i="0" u="none" strike="noStrike" baseline="0" dirty="0">
                <a:solidFill>
                  <a:srgbClr val="000000"/>
                </a:solidFill>
                <a:latin typeface="Times New Roman" panose="02020603050405020304" pitchFamily="18" charset="0"/>
              </a:rPr>
              <a:t>Trong các mối quan hệ đó, thì mối quan hệ kinh tế, đặc biệt là thương mại quốc tế (hoạt động </a:t>
            </a:r>
            <a:r>
              <a:rPr lang="en-US" sz="2700" b="0" i="0" u="none" strike="noStrike" baseline="0" dirty="0">
                <a:solidFill>
                  <a:srgbClr val="000000"/>
                </a:solidFill>
                <a:latin typeface="Times New Roman" panose="02020603050405020304" pitchFamily="18" charset="0"/>
              </a:rPr>
              <a:t>XK, NH</a:t>
            </a:r>
            <a:r>
              <a:rPr lang="vi-VN" sz="2700" b="0" i="0" u="none" strike="noStrike" baseline="0" dirty="0">
                <a:solidFill>
                  <a:srgbClr val="000000"/>
                </a:solidFill>
                <a:latin typeface="Times New Roman" panose="02020603050405020304" pitchFamily="18" charset="0"/>
              </a:rPr>
              <a:t> hàng hóa) là quan hệ phổ biến nhất và phát triển nhất. </a:t>
            </a:r>
            <a:endParaRPr lang="en-US" sz="2700" b="0" i="0" u="none" strike="noStrike" baseline="0" dirty="0">
              <a:solidFill>
                <a:srgbClr val="000000"/>
              </a:solidFill>
              <a:latin typeface="Times New Roman" panose="02020603050405020304" pitchFamily="18" charset="0"/>
            </a:endParaRPr>
          </a:p>
          <a:p>
            <a:pPr>
              <a:spcBef>
                <a:spcPts val="0"/>
              </a:spcBef>
              <a:buFont typeface="Wingdings" panose="05000000000000000000" pitchFamily="2" charset="2"/>
              <a:buChar char="v"/>
            </a:pPr>
            <a:r>
              <a:rPr lang="vi-VN" sz="2700" b="0" i="0" u="none" strike="noStrike" baseline="0" dirty="0">
                <a:solidFill>
                  <a:srgbClr val="000000"/>
                </a:solidFill>
                <a:latin typeface="Times New Roman" panose="02020603050405020304" pitchFamily="18" charset="0"/>
              </a:rPr>
              <a:t>Để quản lý hoạt động </a:t>
            </a:r>
            <a:r>
              <a:rPr lang="en-US" sz="2700" b="0" i="0" u="none" strike="noStrike" baseline="0" dirty="0">
                <a:solidFill>
                  <a:srgbClr val="000000"/>
                </a:solidFill>
                <a:latin typeface="Times New Roman" panose="02020603050405020304" pitchFamily="18" charset="0"/>
              </a:rPr>
              <a:t>XK, NH</a:t>
            </a:r>
            <a:r>
              <a:rPr lang="vi-VN" sz="2700" b="0" i="0" u="none" strike="noStrike" baseline="0" dirty="0">
                <a:solidFill>
                  <a:srgbClr val="000000"/>
                </a:solidFill>
                <a:latin typeface="Times New Roman" panose="02020603050405020304" pitchFamily="18" charset="0"/>
              </a:rPr>
              <a:t> và những hoạt động có liên quan, các quốc gia tổ chức một lực lượng “canh gác biên cương của tổ quốc về mặt kinh tế”, và lực lượng đó được gọi là Hải quan. Trong điều kiện hội nhập, để điều hoà hoạt động của Hải quan các nước, người ta đã thành lập Hội đồng Hợp tác Hải quan (Customs Cooperation Council - CCC), nay là Tổ chức Hải quan thế giới (World Customs Organization - WCO). </a:t>
            </a:r>
            <a:endParaRPr lang="en-GB" sz="2700" dirty="0"/>
          </a:p>
        </p:txBody>
      </p:sp>
      <p:sp>
        <p:nvSpPr>
          <p:cNvPr id="4" name="Title 1">
            <a:extLst>
              <a:ext uri="{FF2B5EF4-FFF2-40B4-BE49-F238E27FC236}">
                <a16:creationId xmlns:a16="http://schemas.microsoft.com/office/drawing/2014/main" id="{DDE393D4-CF65-47CB-8FE7-08E2A5C53CBA}"/>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21834499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7EDE3CA-5855-4800-9F38-43BD0CDCD4D5}"/>
              </a:ext>
            </a:extLst>
          </p:cNvPr>
          <p:cNvSpPr>
            <a:spLocks noGrp="1"/>
          </p:cNvSpPr>
          <p:nvPr>
            <p:ph idx="1"/>
          </p:nvPr>
        </p:nvSpPr>
        <p:spPr/>
        <p:txBody>
          <a:bodyPr>
            <a:normAutofit/>
          </a:bodyPr>
          <a:lstStyle/>
          <a:p>
            <a:r>
              <a:rPr lang="vi-VN" sz="3200" b="0" i="0" u="none" strike="noStrike" baseline="0" dirty="0">
                <a:solidFill>
                  <a:srgbClr val="000000"/>
                </a:solidFill>
                <a:latin typeface="Times New Roman" panose="02020603050405020304" pitchFamily="18" charset="0"/>
              </a:rPr>
              <a:t>Lịch sử hình thành và phát triển Hải quan gắn liền với sự xuất hiện của Nhà nước, sự phát triển của quan hệ hàng hoá - tiền tệ và quan hệ kinh tế quốc tế. Cùng với sự ra đời của các khu vực mậu dịch trên thế giới và sự phát triển của ngoại thương, Hải quan đã ra đời và ngày càng được củng cố, hoàn thiện và phát triển. </a:t>
            </a:r>
            <a:endParaRPr lang="en-GB" sz="3200" dirty="0"/>
          </a:p>
        </p:txBody>
      </p:sp>
      <p:sp>
        <p:nvSpPr>
          <p:cNvPr id="4" name="Title 1">
            <a:extLst>
              <a:ext uri="{FF2B5EF4-FFF2-40B4-BE49-F238E27FC236}">
                <a16:creationId xmlns:a16="http://schemas.microsoft.com/office/drawing/2014/main" id="{3895336A-7815-49DF-95B8-86AAE7547968}"/>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1422470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A662A1-4CC6-405F-8B84-770C992BBD76}"/>
              </a:ext>
            </a:extLst>
          </p:cNvPr>
          <p:cNvSpPr>
            <a:spLocks noGrp="1"/>
          </p:cNvSpPr>
          <p:nvPr>
            <p:ph idx="1"/>
          </p:nvPr>
        </p:nvSpPr>
        <p:spPr/>
        <p:txBody>
          <a:bodyPr/>
          <a:lstStyle/>
          <a:p>
            <a:pPr algn="ctr"/>
            <a:r>
              <a:rPr lang="en-US" sz="3200" b="1" dirty="0">
                <a:solidFill>
                  <a:schemeClr val="tx1"/>
                </a:solidFill>
                <a:latin typeface="Times New Roman" panose="02020603050405020304" pitchFamily="18" charset="0"/>
                <a:cs typeface="Times New Roman" panose="02020603050405020304" pitchFamily="18" charset="0"/>
              </a:rPr>
              <a:t>LỊCH SỬ HẢI QUAN THẾ GIỚI:</a:t>
            </a:r>
          </a:p>
          <a:p>
            <a:pPr algn="just"/>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Trong</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hoạt</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động</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của</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khu</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vực</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mậu</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dịch</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quốc</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tế</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đầu</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tiên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trên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trái</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đất</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tại</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thành</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Aten (Hy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Lạp</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đã</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có</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thuế</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“IMFORLUM”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đánh</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vào</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các</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hoạt</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động</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buôn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bán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tại</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đây</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endParaRPr lang="en-US" sz="3200" b="0" i="0" u="none" strike="noStrike" baseline="0" dirty="0">
              <a:solidFill>
                <a:schemeClr val="tx1"/>
              </a:solidFill>
              <a:latin typeface="Times New Roman" panose="02020603050405020304" pitchFamily="18" charset="0"/>
              <a:cs typeface="Times New Roman" panose="02020603050405020304" pitchFamily="18" charset="0"/>
            </a:endParaRPr>
          </a:p>
          <a:p>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Thời</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bấy</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giờ</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tất</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cả</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vi-VN" sz="3200" b="0" i="0" u="none" strike="noStrike" baseline="0" dirty="0">
                <a:solidFill>
                  <a:schemeClr val="tx1"/>
                </a:solidFill>
                <a:latin typeface="Times New Roman" panose="02020603050405020304" pitchFamily="18" charset="0"/>
                <a:cs typeface="Times New Roman" panose="02020603050405020304" pitchFamily="18" charset="0"/>
              </a:rPr>
              <a:t>hàng hoá xuất khẩu, nhập khẩu vào Aten, cũng như tàu thuyền xuất cảnh, neo đậu tại cảng đều phải nộp thuế . Mức thuế đánh vào hàng hoá bằng 1/50 (tức 2%) trị giá hàng hóa</a:t>
            </a:r>
            <a:r>
              <a:rPr lang="vi-VN" sz="1800" b="0" i="0" u="none" strike="noStrike" baseline="0" dirty="0">
                <a:latin typeface="Times New Roman" panose="02020603050405020304" pitchFamily="18" charset="0"/>
              </a:rPr>
              <a:t>. </a:t>
            </a:r>
            <a:endParaRPr lang="en-GB" dirty="0"/>
          </a:p>
        </p:txBody>
      </p:sp>
      <p:sp>
        <p:nvSpPr>
          <p:cNvPr id="4" name="Title 1">
            <a:extLst>
              <a:ext uri="{FF2B5EF4-FFF2-40B4-BE49-F238E27FC236}">
                <a16:creationId xmlns:a16="http://schemas.microsoft.com/office/drawing/2014/main" id="{506A7968-FE1F-412A-BCBA-2B53AF2356FE}"/>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9924876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7F8D97-5234-4904-AB61-2221B6F0A91D}"/>
              </a:ext>
            </a:extLst>
          </p:cNvPr>
          <p:cNvSpPr>
            <a:spLocks noGrp="1"/>
          </p:cNvSpPr>
          <p:nvPr>
            <p:ph idx="1"/>
          </p:nvPr>
        </p:nvSpPr>
        <p:spPr/>
        <p:txBody>
          <a:bodyPr>
            <a:normAutofit fontScale="92500" lnSpcReduction="10000"/>
          </a:bodyPr>
          <a:lstStyle/>
          <a:p>
            <a:pPr algn="ctr"/>
            <a:r>
              <a:rPr lang="en-US" sz="3500" b="1" dirty="0">
                <a:solidFill>
                  <a:schemeClr val="tx1"/>
                </a:solidFill>
                <a:latin typeface="Times New Roman" panose="02020603050405020304" pitchFamily="18" charset="0"/>
                <a:cs typeface="Times New Roman" panose="02020603050405020304" pitchFamily="18" charset="0"/>
              </a:rPr>
              <a:t>LỊCH SỬ HẢI QUAN THẾ GIỚI:</a:t>
            </a:r>
          </a:p>
          <a:p>
            <a:r>
              <a:rPr lang="vi-VN" sz="3200" b="0" i="0" u="none" strike="noStrike" baseline="0" dirty="0">
                <a:solidFill>
                  <a:srgbClr val="000000"/>
                </a:solidFill>
                <a:latin typeface="Times New Roman" panose="02020603050405020304" pitchFamily="18" charset="0"/>
              </a:rPr>
              <a:t>Tại thành La Mã cũng có thuế xuất khẩu, nhập khẩu. Thuế này được gọi là “PORTORIUM” và do một người đứng thầu. </a:t>
            </a:r>
          </a:p>
          <a:p>
            <a:r>
              <a:rPr lang="vi-VN" sz="3200" b="0" i="0" u="none" strike="noStrike" baseline="0" dirty="0">
                <a:solidFill>
                  <a:srgbClr val="000000"/>
                </a:solidFill>
                <a:latin typeface="Times New Roman" panose="02020603050405020304" pitchFamily="18" charset="0"/>
              </a:rPr>
              <a:t>Tại Ý, ngay từ thời đầu Trung cổ, đã có thuế “DOGANA” và ngoài ra còn cấm xuất khẩu lương thực, giữ độc quyền sản xuất và buôn muối; Về sau khi phát triển các ngành tơ tằm, thuộc da, làm nến, làm gương thì Ý cấm nhập khẩu các mặt hàng trên nhưng lại miễn thuế nhập khẩu nguyên liệu dùng cho các nghề này</a:t>
            </a:r>
            <a:r>
              <a:rPr lang="vi-VN" sz="1800" b="0" i="0" u="none" strike="noStrike" baseline="0" dirty="0">
                <a:solidFill>
                  <a:srgbClr val="000000"/>
                </a:solidFill>
                <a:latin typeface="Times New Roman" panose="02020603050405020304" pitchFamily="18" charset="0"/>
              </a:rPr>
              <a:t>. </a:t>
            </a:r>
            <a:endParaRPr lang="en-US" sz="2000" b="1" dirty="0">
              <a:solidFill>
                <a:schemeClr val="tx1"/>
              </a:solidFill>
              <a:latin typeface="Times New Roman" panose="02020603050405020304" pitchFamily="18" charset="0"/>
              <a:cs typeface="Times New Roman" panose="02020603050405020304" pitchFamily="18" charset="0"/>
            </a:endParaRPr>
          </a:p>
          <a:p>
            <a:endParaRPr lang="en-GB" dirty="0"/>
          </a:p>
        </p:txBody>
      </p:sp>
      <p:sp>
        <p:nvSpPr>
          <p:cNvPr id="4" name="Title 1">
            <a:extLst>
              <a:ext uri="{FF2B5EF4-FFF2-40B4-BE49-F238E27FC236}">
                <a16:creationId xmlns:a16="http://schemas.microsoft.com/office/drawing/2014/main" id="{381CB591-CE87-4B95-800C-2D684C2DB38D}"/>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32570110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217B87-234F-4F5E-9903-A294F41A5A9F}"/>
              </a:ext>
            </a:extLst>
          </p:cNvPr>
          <p:cNvSpPr>
            <a:spLocks noGrp="1"/>
          </p:cNvSpPr>
          <p:nvPr>
            <p:ph idx="1"/>
          </p:nvPr>
        </p:nvSpPr>
        <p:spPr>
          <a:xfrm>
            <a:off x="209550" y="1845734"/>
            <a:ext cx="11639550" cy="4421716"/>
          </a:xfrm>
        </p:spPr>
        <p:txBody>
          <a:bodyPr>
            <a:normAutofit fontScale="85000" lnSpcReduction="10000"/>
          </a:bodyPr>
          <a:lstStyle/>
          <a:p>
            <a:pPr algn="ctr"/>
            <a:r>
              <a:rPr lang="en-US" sz="3200" b="1" dirty="0">
                <a:solidFill>
                  <a:schemeClr val="tx1"/>
                </a:solidFill>
                <a:latin typeface="Times New Roman" panose="02020603050405020304" pitchFamily="18" charset="0"/>
                <a:cs typeface="Times New Roman" panose="02020603050405020304" pitchFamily="18" charset="0"/>
              </a:rPr>
              <a:t>LỊCH SỬ HẢI QUAN THẾ GIỚI:</a:t>
            </a:r>
            <a:endParaRPr lang="en-GB" sz="3200" b="0" i="0" u="none" strike="noStrike" baseline="0" dirty="0">
              <a:solidFill>
                <a:srgbClr val="000000"/>
              </a:solidFill>
              <a:latin typeface="Times New Roman" panose="02020603050405020304" pitchFamily="18" charset="0"/>
            </a:endParaRPr>
          </a:p>
          <a:p>
            <a:pPr>
              <a:buFont typeface="Wingdings" panose="05000000000000000000" pitchFamily="2" charset="2"/>
              <a:buChar char="v"/>
            </a:pPr>
            <a:r>
              <a:rPr lang="en-GB" sz="3200" b="0" i="0" u="none" strike="noStrike" baseline="0" dirty="0">
                <a:solidFill>
                  <a:srgbClr val="000000"/>
                </a:solidFill>
                <a:latin typeface="Times New Roman" panose="02020603050405020304" pitchFamily="18" charset="0"/>
              </a:rPr>
              <a:t>Ở Anh, </a:t>
            </a:r>
            <a:r>
              <a:rPr lang="en-GB" sz="3200" b="0" i="0" u="none" strike="noStrike" baseline="0" dirty="0" err="1">
                <a:solidFill>
                  <a:srgbClr val="000000"/>
                </a:solidFill>
                <a:latin typeface="Times New Roman" panose="02020603050405020304" pitchFamily="18" charset="0"/>
              </a:rPr>
              <a:t>vào</a:t>
            </a:r>
            <a:r>
              <a:rPr lang="en-GB" sz="3200" b="0" i="0" u="none" strike="noStrike" baseline="0" dirty="0">
                <a:solidFill>
                  <a:srgbClr val="000000"/>
                </a:solidFill>
                <a:latin typeface="Times New Roman" panose="02020603050405020304" pitchFamily="18" charset="0"/>
              </a:rPr>
              <a:t> </a:t>
            </a:r>
            <a:r>
              <a:rPr lang="en-GB" sz="3200" b="0" i="0" u="none" strike="noStrike" baseline="0" dirty="0" err="1">
                <a:solidFill>
                  <a:srgbClr val="000000"/>
                </a:solidFill>
                <a:latin typeface="Times New Roman" panose="02020603050405020304" pitchFamily="18" charset="0"/>
              </a:rPr>
              <a:t>thế</a:t>
            </a:r>
            <a:r>
              <a:rPr lang="en-GB" sz="3200" b="0" i="0" u="none" strike="noStrike" baseline="0" dirty="0">
                <a:solidFill>
                  <a:srgbClr val="000000"/>
                </a:solidFill>
                <a:latin typeface="Times New Roman" panose="02020603050405020304" pitchFamily="18" charset="0"/>
              </a:rPr>
              <a:t> </a:t>
            </a:r>
            <a:r>
              <a:rPr lang="en-GB" sz="3200" b="0" i="0" u="none" strike="noStrike" baseline="0" dirty="0" err="1">
                <a:solidFill>
                  <a:srgbClr val="000000"/>
                </a:solidFill>
                <a:latin typeface="Times New Roman" panose="02020603050405020304" pitchFamily="18" charset="0"/>
              </a:rPr>
              <a:t>kỷ</a:t>
            </a:r>
            <a:r>
              <a:rPr lang="en-GB" sz="3200" b="0" i="0" u="none" strike="noStrike" baseline="0" dirty="0">
                <a:solidFill>
                  <a:srgbClr val="000000"/>
                </a:solidFill>
                <a:latin typeface="Times New Roman" panose="02020603050405020304" pitchFamily="18" charset="0"/>
              </a:rPr>
              <a:t> </a:t>
            </a:r>
            <a:r>
              <a:rPr lang="en-GB" sz="3200" b="0" i="0" u="none" strike="noStrike" baseline="0" dirty="0" err="1">
                <a:solidFill>
                  <a:srgbClr val="000000"/>
                </a:solidFill>
                <a:latin typeface="Times New Roman" panose="02020603050405020304" pitchFamily="18" charset="0"/>
              </a:rPr>
              <a:t>thứ</a:t>
            </a:r>
            <a:r>
              <a:rPr lang="en-GB" sz="3200" b="0" i="0" u="none" strike="noStrike" baseline="0" dirty="0">
                <a:solidFill>
                  <a:srgbClr val="000000"/>
                </a:solidFill>
                <a:latin typeface="Times New Roman" panose="02020603050405020304" pitchFamily="18" charset="0"/>
              </a:rPr>
              <a:t> 11 </a:t>
            </a:r>
            <a:r>
              <a:rPr lang="en-GB" sz="3200" b="0" i="0" u="none" strike="noStrike" baseline="0" dirty="0" err="1">
                <a:solidFill>
                  <a:srgbClr val="000000"/>
                </a:solidFill>
                <a:latin typeface="Times New Roman" panose="02020603050405020304" pitchFamily="18" charset="0"/>
              </a:rPr>
              <a:t>đã</a:t>
            </a:r>
            <a:r>
              <a:rPr lang="en-GB" sz="3200" b="0" i="0" u="none" strike="noStrike" baseline="0" dirty="0">
                <a:solidFill>
                  <a:srgbClr val="000000"/>
                </a:solidFill>
                <a:latin typeface="Times New Roman" panose="02020603050405020304" pitchFamily="18" charset="0"/>
              </a:rPr>
              <a:t> </a:t>
            </a:r>
            <a:r>
              <a:rPr lang="en-GB" sz="3200" b="0" i="0" u="none" strike="noStrike" baseline="0" dirty="0" err="1">
                <a:solidFill>
                  <a:srgbClr val="000000"/>
                </a:solidFill>
                <a:latin typeface="Times New Roman" panose="02020603050405020304" pitchFamily="18" charset="0"/>
              </a:rPr>
              <a:t>thu</a:t>
            </a:r>
            <a:r>
              <a:rPr lang="en-GB" sz="3200" b="0" i="0" u="none" strike="noStrike" baseline="0" dirty="0">
                <a:solidFill>
                  <a:srgbClr val="000000"/>
                </a:solidFill>
                <a:latin typeface="Times New Roman" panose="02020603050405020304" pitchFamily="18" charset="0"/>
              </a:rPr>
              <a:t> </a:t>
            </a:r>
            <a:r>
              <a:rPr lang="en-GB" sz="3200" b="0" i="0" u="none" strike="noStrike" baseline="0" dirty="0" err="1">
                <a:solidFill>
                  <a:srgbClr val="000000"/>
                </a:solidFill>
                <a:latin typeface="Times New Roman" panose="02020603050405020304" pitchFamily="18" charset="0"/>
              </a:rPr>
              <a:t>thuế</a:t>
            </a:r>
            <a:r>
              <a:rPr lang="en-GB" sz="3200" b="0" i="0" u="none" strike="noStrike" baseline="0" dirty="0">
                <a:solidFill>
                  <a:srgbClr val="000000"/>
                </a:solidFill>
                <a:latin typeface="Times New Roman" panose="02020603050405020304" pitchFamily="18" charset="0"/>
              </a:rPr>
              <a:t> “CUSTOMS” </a:t>
            </a:r>
            <a:r>
              <a:rPr lang="en-GB" sz="3200" b="0" i="0" u="none" strike="noStrike" baseline="0" dirty="0" err="1">
                <a:solidFill>
                  <a:srgbClr val="000000"/>
                </a:solidFill>
                <a:latin typeface="Times New Roman" panose="02020603050405020304" pitchFamily="18" charset="0"/>
              </a:rPr>
              <a:t>đánh</a:t>
            </a:r>
            <a:r>
              <a:rPr lang="en-GB" sz="3200" b="0" i="0" u="none" strike="noStrike" baseline="0" dirty="0">
                <a:solidFill>
                  <a:srgbClr val="000000"/>
                </a:solidFill>
                <a:latin typeface="Times New Roman" panose="02020603050405020304" pitchFamily="18" charset="0"/>
              </a:rPr>
              <a:t> </a:t>
            </a:r>
            <a:r>
              <a:rPr lang="en-GB" sz="3200" b="0" i="0" u="none" strike="noStrike" baseline="0" dirty="0" err="1">
                <a:solidFill>
                  <a:srgbClr val="000000"/>
                </a:solidFill>
                <a:latin typeface="Times New Roman" panose="02020603050405020304" pitchFamily="18" charset="0"/>
              </a:rPr>
              <a:t>vào</a:t>
            </a:r>
            <a:r>
              <a:rPr lang="en-GB" sz="3200" b="0" i="0" u="none" strike="noStrike" baseline="0" dirty="0">
                <a:solidFill>
                  <a:srgbClr val="000000"/>
                </a:solidFill>
                <a:latin typeface="Times New Roman" panose="02020603050405020304" pitchFamily="18" charset="0"/>
              </a:rPr>
              <a:t> </a:t>
            </a:r>
            <a:r>
              <a:rPr lang="en-GB" sz="3200" b="0" i="0" u="none" strike="noStrike" baseline="0" dirty="0" err="1">
                <a:solidFill>
                  <a:srgbClr val="000000"/>
                </a:solidFill>
                <a:latin typeface="Times New Roman" panose="02020603050405020304" pitchFamily="18" charset="0"/>
              </a:rPr>
              <a:t>hàng</a:t>
            </a:r>
            <a:r>
              <a:rPr lang="en-GB" sz="3200" b="0" i="0" u="none" strike="noStrike" baseline="0" dirty="0">
                <a:solidFill>
                  <a:srgbClr val="000000"/>
                </a:solidFill>
                <a:latin typeface="Times New Roman" panose="02020603050405020304" pitchFamily="18" charset="0"/>
              </a:rPr>
              <a:t> </a:t>
            </a:r>
            <a:r>
              <a:rPr lang="en-GB" sz="3200" b="0" i="0" u="none" strike="noStrike" baseline="0" dirty="0" err="1">
                <a:solidFill>
                  <a:srgbClr val="000000"/>
                </a:solidFill>
                <a:latin typeface="Times New Roman" panose="02020603050405020304" pitchFamily="18" charset="0"/>
              </a:rPr>
              <a:t>xuất</a:t>
            </a:r>
            <a:r>
              <a:rPr lang="en-GB" sz="3200" b="0" i="0" u="none" strike="noStrike" baseline="0" dirty="0">
                <a:solidFill>
                  <a:srgbClr val="000000"/>
                </a:solidFill>
                <a:latin typeface="Times New Roman" panose="02020603050405020304" pitchFamily="18" charset="0"/>
              </a:rPr>
              <a:t> </a:t>
            </a:r>
            <a:r>
              <a:rPr lang="en-GB" sz="3200" b="0" i="0" u="none" strike="noStrike" baseline="0" dirty="0" err="1">
                <a:solidFill>
                  <a:srgbClr val="000000"/>
                </a:solidFill>
                <a:latin typeface="Times New Roman" panose="02020603050405020304" pitchFamily="18" charset="0"/>
              </a:rPr>
              <a:t>khẩu</a:t>
            </a:r>
            <a:r>
              <a:rPr lang="en-GB" sz="3200" b="0" i="0" u="none" strike="noStrike" baseline="0" dirty="0">
                <a:solidFill>
                  <a:srgbClr val="000000"/>
                </a:solidFill>
                <a:latin typeface="Times New Roman" panose="02020603050405020304" pitchFamily="18" charset="0"/>
              </a:rPr>
              <a:t>, </a:t>
            </a:r>
            <a:r>
              <a:rPr lang="en-GB" sz="3200" b="0" i="0" u="none" strike="noStrike" baseline="0" dirty="0" err="1">
                <a:solidFill>
                  <a:srgbClr val="000000"/>
                </a:solidFill>
                <a:latin typeface="Times New Roman" panose="02020603050405020304" pitchFamily="18" charset="0"/>
              </a:rPr>
              <a:t>nhập</a:t>
            </a:r>
            <a:r>
              <a:rPr lang="en-GB" sz="3200" b="0" i="0" u="none" strike="noStrike" baseline="0" dirty="0">
                <a:solidFill>
                  <a:srgbClr val="000000"/>
                </a:solidFill>
                <a:latin typeface="Times New Roman" panose="02020603050405020304" pitchFamily="18" charset="0"/>
              </a:rPr>
              <a:t> </a:t>
            </a:r>
            <a:r>
              <a:rPr lang="en-GB" sz="3200" b="0" i="0" u="none" strike="noStrike" baseline="0" dirty="0" err="1">
                <a:solidFill>
                  <a:srgbClr val="000000"/>
                </a:solidFill>
                <a:latin typeface="Times New Roman" panose="02020603050405020304" pitchFamily="18" charset="0"/>
              </a:rPr>
              <a:t>khẩu</a:t>
            </a:r>
            <a:r>
              <a:rPr lang="en-GB" sz="3200" b="0" i="0" u="none" strike="noStrike" baseline="0" dirty="0">
                <a:solidFill>
                  <a:srgbClr val="000000"/>
                </a:solidFill>
                <a:latin typeface="Times New Roman" panose="02020603050405020304" pitchFamily="18" charset="0"/>
              </a:rPr>
              <a:t>. </a:t>
            </a:r>
          </a:p>
          <a:p>
            <a:pPr>
              <a:buFont typeface="Wingdings" panose="05000000000000000000" pitchFamily="2" charset="2"/>
              <a:buChar char="v"/>
            </a:pPr>
            <a:r>
              <a:rPr lang="vi-VN" sz="3200" b="0" i="0" u="none" strike="noStrike" baseline="0" dirty="0">
                <a:solidFill>
                  <a:srgbClr val="000000"/>
                </a:solidFill>
                <a:latin typeface="Times New Roman" panose="02020603050405020304" pitchFamily="18" charset="0"/>
              </a:rPr>
              <a:t>Ở Trung Quốc, đến đời nhà Đường thì bắt đầu thu thuế hàng hóa xuất khẩu, nhập khẩu, do một cơ quan gọi là “CHEPOSEN” thực hiện để kiểm soát tàu thuyền xuất cảnh, nhập cảnh. Đến thế kỷ 17, nhà Thanh đặt ra danh từ Hải quan (hải ngoại quan thuế) thay cho cơ quan “CHEPOSEN”. </a:t>
            </a:r>
            <a:endParaRPr lang="en-US" sz="3200" b="0" i="0" u="none" strike="noStrike" baseline="0" dirty="0">
              <a:solidFill>
                <a:srgbClr val="000000"/>
              </a:solidFill>
              <a:latin typeface="Times New Roman" panose="02020603050405020304" pitchFamily="18" charset="0"/>
            </a:endParaRPr>
          </a:p>
          <a:p>
            <a:pPr>
              <a:buFont typeface="Wingdings" panose="05000000000000000000" pitchFamily="2" charset="2"/>
              <a:buChar char="v"/>
            </a:pPr>
            <a:r>
              <a:rPr lang="vi-VN" sz="3200" b="0" i="0" u="none" strike="noStrike" baseline="0" dirty="0">
                <a:solidFill>
                  <a:srgbClr val="000000"/>
                </a:solidFill>
                <a:latin typeface="Times New Roman" panose="02020603050405020304" pitchFamily="18" charset="0"/>
              </a:rPr>
              <a:t>Lúc đầu thuế suất do nhà Vua đặt ra, cao hay thấp là do nhà Vua cần tiền nhiều hay ít, sau đó đến thời Khang Hy mới đặt ra biểu thuế theo từng loại hàng hóa, như đối với hàng hoá, thực phẩm hoặc đối với quần áo, đồ dùng hàng ngày là 4% theo giá trị hàng nhập khẩu và 1% theo giá trị hàng xuất khẩu. </a:t>
            </a:r>
            <a:endParaRPr lang="en-GB" sz="3200" dirty="0"/>
          </a:p>
        </p:txBody>
      </p:sp>
      <p:sp>
        <p:nvSpPr>
          <p:cNvPr id="4" name="Title 1">
            <a:extLst>
              <a:ext uri="{FF2B5EF4-FFF2-40B4-BE49-F238E27FC236}">
                <a16:creationId xmlns:a16="http://schemas.microsoft.com/office/drawing/2014/main" id="{1F060C65-67C1-4D68-B00A-A78CAD5F45A2}"/>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8441156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AD8974F-4B2A-45C4-94F8-71E543FF8E78}"/>
              </a:ext>
            </a:extLst>
          </p:cNvPr>
          <p:cNvPicPr>
            <a:picLocks noGrp="1" noChangeAspect="1"/>
          </p:cNvPicPr>
          <p:nvPr>
            <p:ph idx="1"/>
          </p:nvPr>
        </p:nvPicPr>
        <p:blipFill>
          <a:blip r:embed="rId2"/>
          <a:stretch>
            <a:fillRect/>
          </a:stretch>
        </p:blipFill>
        <p:spPr>
          <a:xfrm>
            <a:off x="816277" y="2263454"/>
            <a:ext cx="2984198" cy="3070546"/>
          </a:xfrm>
        </p:spPr>
      </p:pic>
      <p:sp>
        <p:nvSpPr>
          <p:cNvPr id="7" name="TextBox 6">
            <a:extLst>
              <a:ext uri="{FF2B5EF4-FFF2-40B4-BE49-F238E27FC236}">
                <a16:creationId xmlns:a16="http://schemas.microsoft.com/office/drawing/2014/main" id="{8F36AFA3-C060-4507-B077-B5152EF32401}"/>
              </a:ext>
            </a:extLst>
          </p:cNvPr>
          <p:cNvSpPr txBox="1"/>
          <p:nvPr/>
        </p:nvSpPr>
        <p:spPr>
          <a:xfrm>
            <a:off x="5279723" y="2409736"/>
            <a:ext cx="6096000" cy="2554545"/>
          </a:xfrm>
          <a:prstGeom prst="rect">
            <a:avLst/>
          </a:prstGeom>
          <a:noFill/>
        </p:spPr>
        <p:txBody>
          <a:bodyPr wrap="square">
            <a:spAutoFit/>
          </a:bodyPr>
          <a:lstStyle/>
          <a:p>
            <a:pPr algn="l"/>
            <a:r>
              <a:rPr lang="vi-VN" sz="3200" b="0" i="0" u="none" strike="noStrike" baseline="0" dirty="0">
                <a:latin typeface="Times New Roman" panose="02020603050405020304" pitchFamily="18" charset="0"/>
                <a:cs typeface="Times New Roman" panose="02020603050405020304" pitchFamily="18" charset="0"/>
              </a:rPr>
              <a:t>Hải quan là cơ quan của Nhà nước thực hiện</a:t>
            </a:r>
            <a:r>
              <a:rPr lang="en-US" sz="3200" b="0" i="0" u="none" strike="noStrike" baseline="0" dirty="0">
                <a:latin typeface="Times New Roman" panose="02020603050405020304" pitchFamily="18" charset="0"/>
                <a:cs typeface="Times New Roman" panose="02020603050405020304" pitchFamily="18" charset="0"/>
              </a:rPr>
              <a:t> </a:t>
            </a:r>
            <a:r>
              <a:rPr lang="en-GB" sz="3200" b="0" i="0" u="none" strike="noStrike" baseline="0" dirty="0" err="1">
                <a:latin typeface="Times New Roman" panose="02020603050405020304" pitchFamily="18" charset="0"/>
                <a:cs typeface="Times New Roman" panose="02020603050405020304" pitchFamily="18" charset="0"/>
              </a:rPr>
              <a:t>chức</a:t>
            </a:r>
            <a:r>
              <a:rPr lang="en-GB" sz="3200" b="0" i="0" u="none" strike="noStrike" baseline="0" dirty="0">
                <a:latin typeface="Times New Roman" panose="02020603050405020304" pitchFamily="18" charset="0"/>
                <a:cs typeface="Times New Roman" panose="02020603050405020304" pitchFamily="18" charset="0"/>
              </a:rPr>
              <a:t> </a:t>
            </a:r>
            <a:r>
              <a:rPr lang="en-GB" sz="3200" b="0" i="0" u="none" strike="noStrike" baseline="0" dirty="0" err="1">
                <a:latin typeface="Times New Roman" panose="02020603050405020304" pitchFamily="18" charset="0"/>
                <a:cs typeface="Times New Roman" panose="02020603050405020304" pitchFamily="18" charset="0"/>
              </a:rPr>
              <a:t>năng</a:t>
            </a:r>
            <a:r>
              <a:rPr lang="en-GB" sz="3200" b="0" i="0" u="none" strike="noStrike" baseline="0" dirty="0">
                <a:latin typeface="Times New Roman" panose="02020603050405020304" pitchFamily="18" charset="0"/>
                <a:cs typeface="Times New Roman" panose="02020603050405020304" pitchFamily="18" charset="0"/>
              </a:rPr>
              <a:t> </a:t>
            </a:r>
            <a:r>
              <a:rPr lang="en-GB" sz="3200" b="0" i="0" u="none" strike="noStrike" baseline="0" dirty="0" err="1">
                <a:latin typeface="Times New Roman" panose="02020603050405020304" pitchFamily="18" charset="0"/>
                <a:cs typeface="Times New Roman" panose="02020603050405020304" pitchFamily="18" charset="0"/>
              </a:rPr>
              <a:t>quản</a:t>
            </a:r>
            <a:r>
              <a:rPr lang="en-GB" sz="3200" b="0" i="0" u="none" strike="noStrike" baseline="0" dirty="0">
                <a:latin typeface="Times New Roman" panose="02020603050405020304" pitchFamily="18" charset="0"/>
                <a:cs typeface="Times New Roman" panose="02020603050405020304" pitchFamily="18" charset="0"/>
              </a:rPr>
              <a:t> </a:t>
            </a:r>
            <a:r>
              <a:rPr lang="en-GB" sz="3200" b="0" i="0" u="none" strike="noStrike" baseline="0" dirty="0" err="1">
                <a:latin typeface="Times New Roman" panose="02020603050405020304" pitchFamily="18" charset="0"/>
                <a:cs typeface="Times New Roman" panose="02020603050405020304" pitchFamily="18" charset="0"/>
              </a:rPr>
              <a:t>lý</a:t>
            </a:r>
            <a:r>
              <a:rPr lang="en-GB" sz="3200" b="0" i="0" u="none" strike="noStrike" baseline="0" dirty="0">
                <a:latin typeface="Times New Roman" panose="02020603050405020304" pitchFamily="18" charset="0"/>
                <a:cs typeface="Times New Roman" panose="02020603050405020304" pitchFamily="18" charset="0"/>
              </a:rPr>
              <a:t> </a:t>
            </a:r>
            <a:r>
              <a:rPr lang="en-GB" sz="3200" b="0" i="0" u="none" strike="noStrike" baseline="0" dirty="0" err="1">
                <a:latin typeface="Times New Roman" panose="02020603050405020304" pitchFamily="18" charset="0"/>
                <a:cs typeface="Times New Roman" panose="02020603050405020304" pitchFamily="18" charset="0"/>
              </a:rPr>
              <a:t>hàng</a:t>
            </a:r>
            <a:r>
              <a:rPr lang="en-GB" sz="3200" b="0" i="0" u="none" strike="noStrike" baseline="0" dirty="0">
                <a:latin typeface="Times New Roman" panose="02020603050405020304" pitchFamily="18" charset="0"/>
                <a:cs typeface="Times New Roman" panose="02020603050405020304" pitchFamily="18" charset="0"/>
              </a:rPr>
              <a:t> </a:t>
            </a:r>
            <a:r>
              <a:rPr lang="en-GB" sz="3200" b="0" i="0" u="none" strike="noStrike" baseline="0" dirty="0" err="1">
                <a:latin typeface="Times New Roman" panose="02020603050405020304" pitchFamily="18" charset="0"/>
                <a:cs typeface="Times New Roman" panose="02020603050405020304" pitchFamily="18" charset="0"/>
              </a:rPr>
              <a:t>hóa</a:t>
            </a:r>
            <a:r>
              <a:rPr lang="en-GB" sz="3200" b="0" i="0" u="none" strike="noStrike" baseline="0" dirty="0">
                <a:latin typeface="Times New Roman" panose="02020603050405020304" pitchFamily="18" charset="0"/>
                <a:cs typeface="Times New Roman" panose="02020603050405020304" pitchFamily="18" charset="0"/>
              </a:rPr>
              <a:t> </a:t>
            </a:r>
            <a:r>
              <a:rPr lang="en-GB" sz="3200" b="0" i="0" u="none" strike="noStrike" baseline="0" dirty="0" err="1">
                <a:latin typeface="Times New Roman" panose="02020603050405020304" pitchFamily="18" charset="0"/>
                <a:cs typeface="Times New Roman" panose="02020603050405020304" pitchFamily="18" charset="0"/>
              </a:rPr>
              <a:t>xuất</a:t>
            </a:r>
            <a:r>
              <a:rPr lang="en-GB" sz="3200" b="0" i="0" u="none" strike="noStrike" baseline="0" dirty="0">
                <a:latin typeface="Times New Roman" panose="02020603050405020304" pitchFamily="18" charset="0"/>
                <a:cs typeface="Times New Roman" panose="02020603050405020304" pitchFamily="18" charset="0"/>
              </a:rPr>
              <a:t> </a:t>
            </a:r>
            <a:r>
              <a:rPr lang="en-GB" sz="3200" b="0" i="0" u="none" strike="noStrike" baseline="0" dirty="0" err="1">
                <a:latin typeface="Times New Roman" panose="02020603050405020304" pitchFamily="18" charset="0"/>
                <a:cs typeface="Times New Roman" panose="02020603050405020304" pitchFamily="18" charset="0"/>
              </a:rPr>
              <a:t>khẩu</a:t>
            </a:r>
            <a:r>
              <a:rPr lang="en-GB" sz="3200" b="0" i="0" u="none" strike="noStrike" baseline="0" dirty="0">
                <a:latin typeface="Times New Roman" panose="02020603050405020304" pitchFamily="18" charset="0"/>
                <a:cs typeface="Times New Roman" panose="02020603050405020304" pitchFamily="18" charset="0"/>
              </a:rPr>
              <a:t>, </a:t>
            </a:r>
            <a:r>
              <a:rPr lang="en-GB" sz="3200" b="0" i="0" u="none" strike="noStrike" baseline="0" dirty="0" err="1">
                <a:latin typeface="Times New Roman" panose="02020603050405020304" pitchFamily="18" charset="0"/>
                <a:cs typeface="Times New Roman" panose="02020603050405020304" pitchFamily="18" charset="0"/>
              </a:rPr>
              <a:t>nhập</a:t>
            </a:r>
            <a:r>
              <a:rPr lang="en-GB" sz="3200" dirty="0">
                <a:latin typeface="Times New Roman" panose="02020603050405020304" pitchFamily="18" charset="0"/>
                <a:cs typeface="Times New Roman" panose="02020603050405020304" pitchFamily="18" charset="0"/>
              </a:rPr>
              <a:t> </a:t>
            </a:r>
            <a:r>
              <a:rPr lang="vi-VN" sz="3200" b="0" i="0" u="none" strike="noStrike" baseline="0" dirty="0">
                <a:latin typeface="Times New Roman" panose="02020603050405020304" pitchFamily="18" charset="0"/>
                <a:cs typeface="Times New Roman" panose="02020603050405020304" pitchFamily="18" charset="0"/>
              </a:rPr>
              <a:t>khẩu, quá</a:t>
            </a:r>
            <a:r>
              <a:rPr lang="en-US" sz="3200" b="0" i="0" u="none" strike="noStrike" baseline="0" dirty="0">
                <a:latin typeface="Times New Roman" panose="02020603050405020304" pitchFamily="18" charset="0"/>
                <a:cs typeface="Times New Roman" panose="02020603050405020304" pitchFamily="18" charset="0"/>
              </a:rPr>
              <a:t> </a:t>
            </a:r>
            <a:r>
              <a:rPr lang="vi-VN" sz="3200" b="0" i="0" u="none" strike="noStrike" baseline="0" dirty="0">
                <a:latin typeface="Times New Roman" panose="02020603050405020304" pitchFamily="18" charset="0"/>
                <a:cs typeface="Times New Roman" panose="02020603050405020304" pitchFamily="18" charset="0"/>
              </a:rPr>
              <a:t>cảnh, phương tiện vận tải xuất cảnh,</a:t>
            </a:r>
          </a:p>
          <a:p>
            <a:pPr algn="l"/>
            <a:r>
              <a:rPr lang="en-GB" sz="3200" b="0" i="0" u="none" strike="noStrike" baseline="0" dirty="0" err="1">
                <a:latin typeface="Times New Roman" panose="02020603050405020304" pitchFamily="18" charset="0"/>
                <a:cs typeface="Times New Roman" panose="02020603050405020304" pitchFamily="18" charset="0"/>
              </a:rPr>
              <a:t>nhập</a:t>
            </a:r>
            <a:r>
              <a:rPr lang="en-GB" sz="3200" b="0" i="0" u="none" strike="noStrike" baseline="0" dirty="0">
                <a:latin typeface="Times New Roman" panose="02020603050405020304" pitchFamily="18" charset="0"/>
                <a:cs typeface="Times New Roman" panose="02020603050405020304" pitchFamily="18" charset="0"/>
              </a:rPr>
              <a:t> </a:t>
            </a:r>
            <a:r>
              <a:rPr lang="en-GB" sz="3200" b="0" i="0" u="none" strike="noStrike" baseline="0" dirty="0" err="1">
                <a:latin typeface="Times New Roman" panose="02020603050405020304" pitchFamily="18" charset="0"/>
                <a:cs typeface="Times New Roman" panose="02020603050405020304" pitchFamily="18" charset="0"/>
              </a:rPr>
              <a:t>cảnh</a:t>
            </a:r>
            <a:r>
              <a:rPr lang="en-GB" sz="3200" b="0" i="0" u="none" strike="noStrike" baseline="0" dirty="0">
                <a:latin typeface="Times New Roman" panose="02020603050405020304" pitchFamily="18" charset="0"/>
                <a:cs typeface="Times New Roman" panose="02020603050405020304" pitchFamily="18" charset="0"/>
              </a:rPr>
              <a:t>, </a:t>
            </a:r>
            <a:r>
              <a:rPr lang="en-GB" sz="3200" b="0" i="0" u="none" strike="noStrike" baseline="0" dirty="0" err="1">
                <a:latin typeface="Times New Roman" panose="02020603050405020304" pitchFamily="18" charset="0"/>
                <a:cs typeface="Times New Roman" panose="02020603050405020304" pitchFamily="18" charset="0"/>
              </a:rPr>
              <a:t>quá</a:t>
            </a:r>
            <a:r>
              <a:rPr lang="en-GB" sz="3200" b="0" i="0" u="none" strike="noStrike" baseline="0" dirty="0">
                <a:latin typeface="Times New Roman" panose="02020603050405020304" pitchFamily="18" charset="0"/>
                <a:cs typeface="Times New Roman" panose="02020603050405020304" pitchFamily="18" charset="0"/>
              </a:rPr>
              <a:t> </a:t>
            </a:r>
            <a:r>
              <a:rPr lang="en-GB" sz="3200" b="0" i="0" u="none" strike="noStrike" baseline="0" dirty="0" err="1">
                <a:latin typeface="Times New Roman" panose="02020603050405020304" pitchFamily="18" charset="0"/>
                <a:cs typeface="Times New Roman" panose="02020603050405020304" pitchFamily="18" charset="0"/>
              </a:rPr>
              <a:t>cảnh</a:t>
            </a:r>
            <a:r>
              <a:rPr lang="en-GB" sz="3200" b="0" i="0" u="none" strike="noStrike" baseline="0" dirty="0">
                <a:latin typeface="Times New Roman" panose="02020603050405020304" pitchFamily="18" charset="0"/>
                <a:cs typeface="Times New Roman" panose="02020603050405020304" pitchFamily="18" charset="0"/>
              </a:rPr>
              <a:t>.</a:t>
            </a:r>
            <a:endParaRPr lang="en-GB" sz="3200" dirty="0">
              <a:latin typeface="Times New Roman" panose="02020603050405020304" pitchFamily="18" charset="0"/>
              <a:cs typeface="Times New Roman" panose="02020603050405020304" pitchFamily="18" charset="0"/>
            </a:endParaRPr>
          </a:p>
        </p:txBody>
      </p:sp>
      <p:sp>
        <p:nvSpPr>
          <p:cNvPr id="8" name="Title 1">
            <a:extLst>
              <a:ext uri="{FF2B5EF4-FFF2-40B4-BE49-F238E27FC236}">
                <a16:creationId xmlns:a16="http://schemas.microsoft.com/office/drawing/2014/main" id="{ED6003D9-3E79-4D68-80AB-E5A1B337532E}"/>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2778884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E6F3F-D3E0-4F4A-AC29-45DE2662E2AB}"/>
              </a:ext>
            </a:extLst>
          </p:cNvPr>
          <p:cNvSpPr>
            <a:spLocks noGrp="1"/>
          </p:cNvSpPr>
          <p:nvPr>
            <p:ph type="title"/>
          </p:nvPr>
        </p:nvSpPr>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Quan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Quan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
        <p:nvSpPr>
          <p:cNvPr id="3" name="Content Placeholder 2">
            <a:extLst>
              <a:ext uri="{FF2B5EF4-FFF2-40B4-BE49-F238E27FC236}">
                <a16:creationId xmlns:a16="http://schemas.microsoft.com/office/drawing/2014/main" id="{7A99663F-D7F8-46DB-8DE1-B3C4304744EE}"/>
              </a:ext>
            </a:extLst>
          </p:cNvPr>
          <p:cNvSpPr>
            <a:spLocks noGrp="1"/>
          </p:cNvSpPr>
          <p:nvPr>
            <p:ph idx="1"/>
          </p:nvPr>
        </p:nvSpPr>
        <p:spPr>
          <a:xfrm>
            <a:off x="781050" y="1845734"/>
            <a:ext cx="11306175" cy="4383616"/>
          </a:xfrm>
        </p:spPr>
        <p:txBody>
          <a:bodyPr>
            <a:noAutofit/>
          </a:bodyPr>
          <a:lstStyle/>
          <a:p>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Đặc</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điểm</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hình</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thành</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hải</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quan</a:t>
            </a:r>
            <a:endParaRPr lang="en-GB" sz="3200" b="1" i="0" u="none" strike="noStrike" baseline="0" dirty="0">
              <a:solidFill>
                <a:srgbClr val="006FAD"/>
              </a:solidFill>
              <a:latin typeface="Times New Roman" panose="02020603050405020304" pitchFamily="18" charset="0"/>
              <a:cs typeface="Times New Roman" panose="02020603050405020304" pitchFamily="18" charset="0"/>
            </a:endParaRPr>
          </a:p>
          <a:p>
            <a:pPr algn="l"/>
            <a:r>
              <a:rPr lang="vi-VN" sz="3200" b="0" i="0" u="none" strike="noStrike" baseline="0" dirty="0">
                <a:solidFill>
                  <a:schemeClr val="tx1"/>
                </a:solidFill>
                <a:latin typeface="Times New Roman" panose="02020603050405020304" pitchFamily="18" charset="0"/>
                <a:cs typeface="Times New Roman" panose="02020603050405020304" pitchFamily="18" charset="0"/>
              </a:rPr>
              <a:t>o Xuất phát từ hoạt động trao đổi, giao thương</a:t>
            </a:r>
            <a:r>
              <a:rPr lang="en-US"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hàng</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hóa</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a:t>
            </a:r>
          </a:p>
          <a:p>
            <a:pPr algn="l"/>
            <a:r>
              <a:rPr lang="vi-VN" sz="3200" b="0" i="0" u="none" strike="noStrike" baseline="0" dirty="0">
                <a:solidFill>
                  <a:schemeClr val="tx1"/>
                </a:solidFill>
                <a:latin typeface="Times New Roman" panose="02020603050405020304" pitchFamily="18" charset="0"/>
                <a:cs typeface="Times New Roman" panose="02020603050405020304" pitchFamily="18" charset="0"/>
              </a:rPr>
              <a:t>o Hoạt động giao thương mang tính quốc tế;</a:t>
            </a:r>
          </a:p>
          <a:p>
            <a:pPr algn="l"/>
            <a:r>
              <a:rPr lang="vi-VN" sz="3200" b="0" i="0" u="none" strike="noStrike" baseline="0" dirty="0">
                <a:solidFill>
                  <a:schemeClr val="tx1"/>
                </a:solidFill>
                <a:latin typeface="Times New Roman" panose="02020603050405020304" pitchFamily="18" charset="0"/>
                <a:cs typeface="Times New Roman" panose="02020603050405020304" pitchFamily="18" charset="0"/>
              </a:rPr>
              <a:t>o Xuất phát từ nhu cầu quản lý của nhà nước.</a:t>
            </a:r>
          </a:p>
          <a:p>
            <a:pPr algn="l"/>
            <a:r>
              <a:rPr lang="vi-VN" sz="3200" b="0" i="0" u="none" strike="noStrike" baseline="0" dirty="0">
                <a:solidFill>
                  <a:schemeClr val="tx1"/>
                </a:solidFill>
                <a:latin typeface="Times New Roman" panose="02020603050405020304" pitchFamily="18" charset="0"/>
                <a:cs typeface="Times New Roman" panose="02020603050405020304" pitchFamily="18" charset="0"/>
              </a:rPr>
              <a:t>Hải quan là lực lượng bảo vệ chủ quyền về mặt</a:t>
            </a:r>
            <a:r>
              <a:rPr lang="en-US"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kinh</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tế</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đối</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ngoại</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a:t>
            </a:r>
          </a:p>
          <a:p>
            <a:pPr algn="l"/>
            <a:r>
              <a:rPr lang="vi-VN" sz="3200" b="0" i="0" u="none" strike="noStrike" baseline="0" dirty="0">
                <a:solidFill>
                  <a:schemeClr val="tx1"/>
                </a:solidFill>
                <a:latin typeface="Times New Roman" panose="02020603050405020304" pitchFamily="18" charset="0"/>
                <a:cs typeface="Times New Roman" panose="02020603050405020304" pitchFamily="18" charset="0"/>
              </a:rPr>
              <a:t>Các vùng lãnh thổ chỉ được coi là độc lập và có</a:t>
            </a:r>
            <a:r>
              <a:rPr lang="en-US" sz="3200" b="0" i="0" u="none" strike="noStrike" baseline="0" dirty="0">
                <a:solidFill>
                  <a:schemeClr val="tx1"/>
                </a:solidFill>
                <a:latin typeface="Times New Roman" panose="02020603050405020304" pitchFamily="18" charset="0"/>
                <a:cs typeface="Times New Roman" panose="02020603050405020304" pitchFamily="18" charset="0"/>
              </a:rPr>
              <a:t> </a:t>
            </a:r>
            <a:r>
              <a:rPr lang="vi-VN" sz="3200" b="0" i="0" u="none" strike="noStrike" baseline="0" dirty="0">
                <a:solidFill>
                  <a:schemeClr val="tx1"/>
                </a:solidFill>
                <a:latin typeface="Times New Roman" panose="02020603050405020304" pitchFamily="18" charset="0"/>
                <a:cs typeface="Times New Roman" panose="02020603050405020304" pitchFamily="18" charset="0"/>
              </a:rPr>
              <a:t>chủ quyền khi họ có lực lượng Hải quan riêng.</a:t>
            </a:r>
            <a:endParaRPr lang="en-GB"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63293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DB7D27-87E0-4DF8-8A67-31DEF1EDBD1E}"/>
              </a:ext>
            </a:extLst>
          </p:cNvPr>
          <p:cNvSpPr>
            <a:spLocks noGrp="1"/>
          </p:cNvSpPr>
          <p:nvPr>
            <p:ph idx="1"/>
          </p:nvPr>
        </p:nvSpPr>
        <p:spPr/>
        <p:txBody>
          <a:bodyPr>
            <a:noAutofit/>
          </a:bodyPr>
          <a:lstStyle/>
          <a:p>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Nhiệm</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vụ</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chính</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của</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Hải</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quan</a:t>
            </a:r>
            <a:endParaRPr lang="en-GB" sz="3200" b="1" i="0" u="none" strike="noStrike" baseline="0" dirty="0">
              <a:solidFill>
                <a:srgbClr val="006FAD"/>
              </a:solidFill>
              <a:latin typeface="Times New Roman" panose="02020603050405020304" pitchFamily="18" charset="0"/>
              <a:cs typeface="Times New Roman" panose="02020603050405020304" pitchFamily="18" charset="0"/>
            </a:endParaRPr>
          </a:p>
          <a:p>
            <a:pPr algn="l"/>
            <a:r>
              <a:rPr lang="vi-VN" sz="3200" b="0" i="0" u="none" strike="noStrike" baseline="0" dirty="0">
                <a:solidFill>
                  <a:schemeClr val="tx1"/>
                </a:solidFill>
                <a:latin typeface="Times New Roman" panose="02020603050405020304" pitchFamily="18" charset="0"/>
                <a:cs typeface="Times New Roman" panose="02020603050405020304" pitchFamily="18" charset="0"/>
              </a:rPr>
              <a:t>o Hải quan là công cụ đối ngoại của nhà nước,</a:t>
            </a:r>
            <a:r>
              <a:rPr lang="en-US" sz="3200" b="0" i="0" u="none" strike="noStrike" baseline="0" dirty="0">
                <a:solidFill>
                  <a:schemeClr val="tx1"/>
                </a:solidFill>
                <a:latin typeface="Times New Roman" panose="02020603050405020304" pitchFamily="18" charset="0"/>
                <a:cs typeface="Times New Roman" panose="02020603050405020304" pitchFamily="18" charset="0"/>
              </a:rPr>
              <a:t> </a:t>
            </a:r>
            <a:r>
              <a:rPr lang="vi-VN" sz="3200" b="0" i="0" u="none" strike="noStrike" baseline="0" dirty="0">
                <a:solidFill>
                  <a:schemeClr val="tx1"/>
                </a:solidFill>
                <a:latin typeface="Times New Roman" panose="02020603050405020304" pitchFamily="18" charset="0"/>
                <a:cs typeface="Times New Roman" panose="02020603050405020304" pitchFamily="18" charset="0"/>
              </a:rPr>
              <a:t>cùng với lực lượng quân đội, an ninh và biên</a:t>
            </a:r>
            <a:r>
              <a:rPr lang="en-US"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phòng</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a:t>
            </a:r>
          </a:p>
          <a:p>
            <a:pPr algn="l"/>
            <a:r>
              <a:rPr lang="en-GB" sz="3200" b="0" i="0" u="none" strike="noStrike" baseline="0" dirty="0">
                <a:solidFill>
                  <a:schemeClr val="tx1"/>
                </a:solidFill>
                <a:latin typeface="Times New Roman" panose="02020603050405020304" pitchFamily="18" charset="0"/>
                <a:cs typeface="Times New Roman" panose="02020603050405020304" pitchFamily="18" charset="0"/>
              </a:rPr>
              <a:t>o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Hải</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quan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thực</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hiện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nhiệm</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vụ</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bảo</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vệ</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biên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giới</a:t>
            </a:r>
            <a:r>
              <a:rPr lang="en-GB" sz="320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lãnh</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thổ</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đối</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với</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các</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quốc</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gia</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biển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Nhật</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Bản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Hàn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Quốc</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Australia, New Zealand, Anh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Quốc</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a:t>
            </a:r>
          </a:p>
          <a:p>
            <a:pPr algn="l"/>
            <a:r>
              <a:rPr lang="en-GB" sz="3200" b="0" i="0" u="none" strike="noStrike" baseline="0" dirty="0">
                <a:solidFill>
                  <a:schemeClr val="tx1"/>
                </a:solidFill>
                <a:latin typeface="Times New Roman" panose="02020603050405020304" pitchFamily="18" charset="0"/>
                <a:cs typeface="Times New Roman" panose="02020603050405020304" pitchFamily="18" charset="0"/>
              </a:rPr>
              <a:t>o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Hải</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quan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thực</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hiện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nhiệm</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vụ</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kiểm</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soát</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hàng</a:t>
            </a:r>
            <a:r>
              <a:rPr lang="en-GB" sz="3200" dirty="0">
                <a:solidFill>
                  <a:schemeClr val="tx1"/>
                </a:solidFill>
                <a:latin typeface="Times New Roman" panose="02020603050405020304" pitchFamily="18" charset="0"/>
                <a:cs typeface="Times New Roman" panose="02020603050405020304" pitchFamily="18" charset="0"/>
              </a:rPr>
              <a:t> </a:t>
            </a:r>
            <a:r>
              <a:rPr lang="vi-VN" sz="3200" b="0" i="0" u="none" strike="noStrike" baseline="0" dirty="0">
                <a:solidFill>
                  <a:schemeClr val="tx1"/>
                </a:solidFill>
                <a:latin typeface="Times New Roman" panose="02020603050405020304" pitchFamily="18" charset="0"/>
                <a:cs typeface="Times New Roman" panose="02020603050405020304" pitchFamily="18" charset="0"/>
              </a:rPr>
              <a:t>hóa, phương tiện vận tải qua lại biên giới.</a:t>
            </a:r>
            <a:endParaRPr lang="en-GB" sz="3200" dirty="0">
              <a:solidFill>
                <a:schemeClr val="tx1"/>
              </a:solidFill>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56ADF13F-8F9E-4F9B-9E30-AA61C0705176}"/>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32087892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A8C88-B08D-41C4-9F67-868280CFAFA2}"/>
              </a:ext>
            </a:extLst>
          </p:cNvPr>
          <p:cNvSpPr>
            <a:spLocks noGrp="1"/>
          </p:cNvSpPr>
          <p:nvPr>
            <p:ph type="title"/>
          </p:nvPr>
        </p:nvSpPr>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Quan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Quan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
        <p:nvSpPr>
          <p:cNvPr id="3" name="Content Placeholder 2">
            <a:extLst>
              <a:ext uri="{FF2B5EF4-FFF2-40B4-BE49-F238E27FC236}">
                <a16:creationId xmlns:a16="http://schemas.microsoft.com/office/drawing/2014/main" id="{69F4BA80-3C7B-4F93-9094-9B5470F08D8D}"/>
              </a:ext>
            </a:extLst>
          </p:cNvPr>
          <p:cNvSpPr>
            <a:spLocks noGrp="1"/>
          </p:cNvSpPr>
          <p:nvPr>
            <p:ph idx="1"/>
          </p:nvPr>
        </p:nvSpPr>
        <p:spPr/>
        <p:txBody>
          <a:bodyPr/>
          <a:lstStyle/>
          <a:p>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Phạm</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vi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địa</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bàn</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hoạt</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động</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hải</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quan</a:t>
            </a:r>
            <a:endParaRPr lang="en-GB" sz="3200" b="1" i="0" u="none" strike="noStrike" baseline="0" dirty="0">
              <a:solidFill>
                <a:srgbClr val="006FAD"/>
              </a:solidFill>
              <a:latin typeface="Times New Roman" panose="02020603050405020304" pitchFamily="18" charset="0"/>
              <a:cs typeface="Times New Roman" panose="02020603050405020304" pitchFamily="18" charset="0"/>
            </a:endParaRPr>
          </a:p>
          <a:p>
            <a:endParaRPr lang="en-GB" dirty="0"/>
          </a:p>
        </p:txBody>
      </p:sp>
      <p:pic>
        <p:nvPicPr>
          <p:cNvPr id="7" name="Picture 6">
            <a:extLst>
              <a:ext uri="{FF2B5EF4-FFF2-40B4-BE49-F238E27FC236}">
                <a16:creationId xmlns:a16="http://schemas.microsoft.com/office/drawing/2014/main" id="{63A84557-F5AD-4AD8-8FF2-8EA060C154AA}"/>
              </a:ext>
            </a:extLst>
          </p:cNvPr>
          <p:cNvPicPr>
            <a:picLocks noChangeAspect="1"/>
          </p:cNvPicPr>
          <p:nvPr/>
        </p:nvPicPr>
        <p:blipFill>
          <a:blip r:embed="rId2"/>
          <a:stretch>
            <a:fillRect/>
          </a:stretch>
        </p:blipFill>
        <p:spPr>
          <a:xfrm>
            <a:off x="1209675" y="2428874"/>
            <a:ext cx="9772650" cy="3810001"/>
          </a:xfrm>
          <a:prstGeom prst="rect">
            <a:avLst/>
          </a:prstGeom>
        </p:spPr>
      </p:pic>
    </p:spTree>
    <p:extLst>
      <p:ext uri="{BB962C8B-B14F-4D97-AF65-F5344CB8AC3E}">
        <p14:creationId xmlns:p14="http://schemas.microsoft.com/office/powerpoint/2010/main" val="12749374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EA8276C-2D41-4C2D-816C-08474EF4E513}"/>
              </a:ext>
            </a:extLst>
          </p:cNvPr>
          <p:cNvSpPr>
            <a:spLocks noGrp="1"/>
          </p:cNvSpPr>
          <p:nvPr>
            <p:ph idx="1"/>
          </p:nvPr>
        </p:nvSpPr>
        <p:spPr/>
        <p:txBody>
          <a:bodyPr/>
          <a:lstStyle/>
          <a:p>
            <a:r>
              <a:rPr lang="vi-VN" sz="3200" b="1" i="0" u="none" strike="noStrike" baseline="0" dirty="0">
                <a:solidFill>
                  <a:schemeClr val="tx1"/>
                </a:solidFill>
                <a:latin typeface="+mj-lt"/>
              </a:rPr>
              <a:t>Tên gọi Hải quan các nước trên thế giới</a:t>
            </a:r>
            <a:endParaRPr lang="en-US" sz="3200" b="1" i="0" u="none" strike="noStrike" baseline="0" dirty="0">
              <a:solidFill>
                <a:schemeClr val="tx1"/>
              </a:solidFill>
              <a:latin typeface="+mj-lt"/>
            </a:endParaRPr>
          </a:p>
          <a:p>
            <a:endParaRPr lang="en-GB" dirty="0"/>
          </a:p>
        </p:txBody>
      </p:sp>
      <p:pic>
        <p:nvPicPr>
          <p:cNvPr id="5" name="Picture 4">
            <a:extLst>
              <a:ext uri="{FF2B5EF4-FFF2-40B4-BE49-F238E27FC236}">
                <a16:creationId xmlns:a16="http://schemas.microsoft.com/office/drawing/2014/main" id="{1098C99C-0021-4FF1-A38E-676CF4FC9442}"/>
              </a:ext>
            </a:extLst>
          </p:cNvPr>
          <p:cNvPicPr>
            <a:picLocks noChangeAspect="1"/>
          </p:cNvPicPr>
          <p:nvPr/>
        </p:nvPicPr>
        <p:blipFill>
          <a:blip r:embed="rId2"/>
          <a:stretch>
            <a:fillRect/>
          </a:stretch>
        </p:blipFill>
        <p:spPr>
          <a:xfrm>
            <a:off x="847725" y="2306002"/>
            <a:ext cx="10496550" cy="4023360"/>
          </a:xfrm>
          <a:prstGeom prst="rect">
            <a:avLst/>
          </a:prstGeom>
        </p:spPr>
      </p:pic>
      <p:sp>
        <p:nvSpPr>
          <p:cNvPr id="6" name="Title 1">
            <a:extLst>
              <a:ext uri="{FF2B5EF4-FFF2-40B4-BE49-F238E27FC236}">
                <a16:creationId xmlns:a16="http://schemas.microsoft.com/office/drawing/2014/main" id="{36E6AB49-4E1B-43E4-B4C6-49DBDE39D96B}"/>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31850601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2DCDEBB-A7DE-419F-9A63-DA5373360281}"/>
              </a:ext>
            </a:extLst>
          </p:cNvPr>
          <p:cNvPicPr>
            <a:picLocks noGrp="1" noChangeAspect="1"/>
          </p:cNvPicPr>
          <p:nvPr>
            <p:ph idx="1"/>
          </p:nvPr>
        </p:nvPicPr>
        <p:blipFill>
          <a:blip r:embed="rId2"/>
          <a:stretch>
            <a:fillRect/>
          </a:stretch>
        </p:blipFill>
        <p:spPr>
          <a:xfrm>
            <a:off x="2155082" y="1833382"/>
            <a:ext cx="9000598" cy="4163493"/>
          </a:xfrm>
        </p:spPr>
      </p:pic>
      <p:sp>
        <p:nvSpPr>
          <p:cNvPr id="6" name="Rectangle 5">
            <a:extLst>
              <a:ext uri="{FF2B5EF4-FFF2-40B4-BE49-F238E27FC236}">
                <a16:creationId xmlns:a16="http://schemas.microsoft.com/office/drawing/2014/main" id="{C995EF96-42FA-4DDE-9515-63EB2281C8D1}"/>
              </a:ext>
            </a:extLst>
          </p:cNvPr>
          <p:cNvSpPr/>
          <p:nvPr/>
        </p:nvSpPr>
        <p:spPr>
          <a:xfrm>
            <a:off x="1" y="1833382"/>
            <a:ext cx="2155082" cy="3170099"/>
          </a:xfrm>
          <a:prstGeom prst="rect">
            <a:avLst/>
          </a:prstGeom>
          <a:noFill/>
        </p:spPr>
        <p:txBody>
          <a:bodyPr wrap="square" lIns="91440" tIns="45720" rIns="91440" bIns="45720">
            <a:spAutoFit/>
          </a:bodyPr>
          <a:lstStyle/>
          <a:p>
            <a:pPr algn="ctr"/>
            <a:r>
              <a:rPr lang="en-US"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HÌNH ẢNH HẢI QUAN CÁC NƯỚC</a:t>
            </a:r>
          </a:p>
        </p:txBody>
      </p:sp>
      <p:sp>
        <p:nvSpPr>
          <p:cNvPr id="7" name="Title 1">
            <a:extLst>
              <a:ext uri="{FF2B5EF4-FFF2-40B4-BE49-F238E27FC236}">
                <a16:creationId xmlns:a16="http://schemas.microsoft.com/office/drawing/2014/main" id="{17A6A574-8FC1-4FFF-B927-E7414FCACA4D}"/>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19036028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30E87C5-0C07-4D0A-86E9-75ACB308B7F9}"/>
              </a:ext>
            </a:extLst>
          </p:cNvPr>
          <p:cNvSpPr>
            <a:spLocks noGrp="1"/>
          </p:cNvSpPr>
          <p:nvPr>
            <p:ph type="title"/>
          </p:nvPr>
        </p:nvSpPr>
        <p:spPr>
          <a:xfrm>
            <a:off x="1097280" y="286603"/>
            <a:ext cx="10058400" cy="145075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Quan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Quan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
        <p:nvSpPr>
          <p:cNvPr id="5" name="Rectangle 4">
            <a:extLst>
              <a:ext uri="{FF2B5EF4-FFF2-40B4-BE49-F238E27FC236}">
                <a16:creationId xmlns:a16="http://schemas.microsoft.com/office/drawing/2014/main" id="{F6969838-527A-4CFE-999C-D60D663933C2}"/>
              </a:ext>
            </a:extLst>
          </p:cNvPr>
          <p:cNvSpPr/>
          <p:nvPr/>
        </p:nvSpPr>
        <p:spPr>
          <a:xfrm>
            <a:off x="1" y="1833382"/>
            <a:ext cx="2155082" cy="3170099"/>
          </a:xfrm>
          <a:prstGeom prst="rect">
            <a:avLst/>
          </a:prstGeom>
          <a:noFill/>
        </p:spPr>
        <p:txBody>
          <a:bodyPr wrap="square" lIns="91440" tIns="45720" rIns="91440" bIns="45720">
            <a:spAutoFit/>
          </a:bodyPr>
          <a:lstStyle/>
          <a:p>
            <a:pPr algn="ctr"/>
            <a:r>
              <a:rPr lang="en-US"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HÌNH ẢNH HẢI QUAN CÁC NƯỚC</a:t>
            </a:r>
          </a:p>
        </p:txBody>
      </p:sp>
      <p:pic>
        <p:nvPicPr>
          <p:cNvPr id="7" name="Picture 6">
            <a:extLst>
              <a:ext uri="{FF2B5EF4-FFF2-40B4-BE49-F238E27FC236}">
                <a16:creationId xmlns:a16="http://schemas.microsoft.com/office/drawing/2014/main" id="{BCC01500-1093-4C72-808F-01BCC3826147}"/>
              </a:ext>
            </a:extLst>
          </p:cNvPr>
          <p:cNvPicPr>
            <a:picLocks noChangeAspect="1"/>
          </p:cNvPicPr>
          <p:nvPr/>
        </p:nvPicPr>
        <p:blipFill>
          <a:blip r:embed="rId2"/>
          <a:stretch>
            <a:fillRect/>
          </a:stretch>
        </p:blipFill>
        <p:spPr>
          <a:xfrm>
            <a:off x="2155083" y="1895679"/>
            <a:ext cx="9455892" cy="4352722"/>
          </a:xfrm>
          <a:prstGeom prst="rect">
            <a:avLst/>
          </a:prstGeom>
        </p:spPr>
      </p:pic>
    </p:spTree>
    <p:extLst>
      <p:ext uri="{BB962C8B-B14F-4D97-AF65-F5344CB8AC3E}">
        <p14:creationId xmlns:p14="http://schemas.microsoft.com/office/powerpoint/2010/main" val="35181416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F1C3A90-964E-4780-9226-2192C60FD0F0}"/>
              </a:ext>
            </a:extLst>
          </p:cNvPr>
          <p:cNvSpPr/>
          <p:nvPr/>
        </p:nvSpPr>
        <p:spPr>
          <a:xfrm>
            <a:off x="1" y="1833382"/>
            <a:ext cx="2155082" cy="3170099"/>
          </a:xfrm>
          <a:prstGeom prst="rect">
            <a:avLst/>
          </a:prstGeom>
          <a:noFill/>
        </p:spPr>
        <p:txBody>
          <a:bodyPr wrap="square" lIns="91440" tIns="45720" rIns="91440" bIns="45720">
            <a:spAutoFit/>
          </a:bodyPr>
          <a:lstStyle/>
          <a:p>
            <a:pPr algn="ctr"/>
            <a:r>
              <a:rPr lang="en-US"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HÌNH ẢNH HẢI QUAN CÁC NƯỚC</a:t>
            </a:r>
          </a:p>
        </p:txBody>
      </p:sp>
      <p:pic>
        <p:nvPicPr>
          <p:cNvPr id="7" name="Picture 6">
            <a:extLst>
              <a:ext uri="{FF2B5EF4-FFF2-40B4-BE49-F238E27FC236}">
                <a16:creationId xmlns:a16="http://schemas.microsoft.com/office/drawing/2014/main" id="{65C23C05-7EB5-4FF8-9853-15A1205A7CC5}"/>
              </a:ext>
            </a:extLst>
          </p:cNvPr>
          <p:cNvPicPr>
            <a:picLocks noChangeAspect="1"/>
          </p:cNvPicPr>
          <p:nvPr/>
        </p:nvPicPr>
        <p:blipFill>
          <a:blip r:embed="rId2"/>
          <a:stretch>
            <a:fillRect/>
          </a:stretch>
        </p:blipFill>
        <p:spPr>
          <a:xfrm>
            <a:off x="2422242" y="1950334"/>
            <a:ext cx="9026807" cy="4198284"/>
          </a:xfrm>
          <a:prstGeom prst="rect">
            <a:avLst/>
          </a:prstGeom>
        </p:spPr>
      </p:pic>
      <p:sp>
        <p:nvSpPr>
          <p:cNvPr id="8" name="Title 1">
            <a:extLst>
              <a:ext uri="{FF2B5EF4-FFF2-40B4-BE49-F238E27FC236}">
                <a16:creationId xmlns:a16="http://schemas.microsoft.com/office/drawing/2014/main" id="{149455E9-7E81-4397-B19B-F9024B01AEFB}"/>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1060819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259B4AC-0696-40FA-8702-DC3D9323E6D7}"/>
              </a:ext>
            </a:extLst>
          </p:cNvPr>
          <p:cNvSpPr>
            <a:spLocks noGrp="1"/>
          </p:cNvSpPr>
          <p:nvPr>
            <p:ph type="title"/>
          </p:nvPr>
        </p:nvSpPr>
        <p:spPr>
          <a:xfrm>
            <a:off x="1097280" y="286603"/>
            <a:ext cx="10058400" cy="145075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Quan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Quan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
        <p:nvSpPr>
          <p:cNvPr id="5" name="Rectangle 4">
            <a:extLst>
              <a:ext uri="{FF2B5EF4-FFF2-40B4-BE49-F238E27FC236}">
                <a16:creationId xmlns:a16="http://schemas.microsoft.com/office/drawing/2014/main" id="{01809EE3-A0EE-4263-8816-DD4C9DB56A14}"/>
              </a:ext>
            </a:extLst>
          </p:cNvPr>
          <p:cNvSpPr/>
          <p:nvPr/>
        </p:nvSpPr>
        <p:spPr>
          <a:xfrm>
            <a:off x="1" y="1833382"/>
            <a:ext cx="2155082" cy="3170099"/>
          </a:xfrm>
          <a:prstGeom prst="rect">
            <a:avLst/>
          </a:prstGeom>
          <a:noFill/>
        </p:spPr>
        <p:txBody>
          <a:bodyPr wrap="square" lIns="91440" tIns="45720" rIns="91440" bIns="45720">
            <a:spAutoFit/>
          </a:bodyPr>
          <a:lstStyle/>
          <a:p>
            <a:pPr algn="ctr"/>
            <a:r>
              <a:rPr lang="en-US"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HÌNH ẢNH HẢI QUAN CÁC NƯỚC</a:t>
            </a:r>
          </a:p>
        </p:txBody>
      </p:sp>
      <p:pic>
        <p:nvPicPr>
          <p:cNvPr id="7" name="Picture 6">
            <a:extLst>
              <a:ext uri="{FF2B5EF4-FFF2-40B4-BE49-F238E27FC236}">
                <a16:creationId xmlns:a16="http://schemas.microsoft.com/office/drawing/2014/main" id="{1B6B62CB-6A56-4E8A-AB26-AB1E31A488F0}"/>
              </a:ext>
            </a:extLst>
          </p:cNvPr>
          <p:cNvPicPr>
            <a:picLocks noChangeAspect="1"/>
          </p:cNvPicPr>
          <p:nvPr/>
        </p:nvPicPr>
        <p:blipFill>
          <a:blip r:embed="rId2"/>
          <a:stretch>
            <a:fillRect/>
          </a:stretch>
        </p:blipFill>
        <p:spPr>
          <a:xfrm>
            <a:off x="2426343" y="1833382"/>
            <a:ext cx="8860782" cy="4426364"/>
          </a:xfrm>
          <a:prstGeom prst="rect">
            <a:avLst/>
          </a:prstGeom>
        </p:spPr>
      </p:pic>
    </p:spTree>
    <p:extLst>
      <p:ext uri="{BB962C8B-B14F-4D97-AF65-F5344CB8AC3E}">
        <p14:creationId xmlns:p14="http://schemas.microsoft.com/office/powerpoint/2010/main" val="25454004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27EA8C0-C760-4BE7-9AB3-797745364961}"/>
              </a:ext>
            </a:extLst>
          </p:cNvPr>
          <p:cNvSpPr/>
          <p:nvPr/>
        </p:nvSpPr>
        <p:spPr>
          <a:xfrm>
            <a:off x="1" y="1833382"/>
            <a:ext cx="2155082" cy="3170099"/>
          </a:xfrm>
          <a:prstGeom prst="rect">
            <a:avLst/>
          </a:prstGeom>
          <a:noFill/>
        </p:spPr>
        <p:txBody>
          <a:bodyPr wrap="square" lIns="91440" tIns="45720" rIns="91440" bIns="45720">
            <a:spAutoFit/>
          </a:bodyPr>
          <a:lstStyle/>
          <a:p>
            <a:pPr algn="ctr"/>
            <a:r>
              <a:rPr lang="en-US"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HÌNH ẢNH HẢI QUAN CÁC NƯỚC</a:t>
            </a:r>
          </a:p>
        </p:txBody>
      </p:sp>
      <p:pic>
        <p:nvPicPr>
          <p:cNvPr id="7" name="Picture 6">
            <a:extLst>
              <a:ext uri="{FF2B5EF4-FFF2-40B4-BE49-F238E27FC236}">
                <a16:creationId xmlns:a16="http://schemas.microsoft.com/office/drawing/2014/main" id="{E70011A9-F91A-4173-9F23-514013814123}"/>
              </a:ext>
            </a:extLst>
          </p:cNvPr>
          <p:cNvPicPr>
            <a:picLocks noChangeAspect="1"/>
          </p:cNvPicPr>
          <p:nvPr/>
        </p:nvPicPr>
        <p:blipFill>
          <a:blip r:embed="rId2"/>
          <a:stretch>
            <a:fillRect/>
          </a:stretch>
        </p:blipFill>
        <p:spPr>
          <a:xfrm>
            <a:off x="2699191" y="2035988"/>
            <a:ext cx="8654609" cy="4427974"/>
          </a:xfrm>
          <a:prstGeom prst="rect">
            <a:avLst/>
          </a:prstGeom>
        </p:spPr>
      </p:pic>
      <p:sp>
        <p:nvSpPr>
          <p:cNvPr id="8" name="Title 1">
            <a:extLst>
              <a:ext uri="{FF2B5EF4-FFF2-40B4-BE49-F238E27FC236}">
                <a16:creationId xmlns:a16="http://schemas.microsoft.com/office/drawing/2014/main" id="{781C4C05-101C-4AC0-BE77-F7B774CCE6AD}"/>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9512278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E2A0D59-E760-415F-BEF3-79AFCED211D6}"/>
              </a:ext>
            </a:extLst>
          </p:cNvPr>
          <p:cNvSpPr>
            <a:spLocks noGrp="1"/>
          </p:cNvSpPr>
          <p:nvPr>
            <p:ph type="title"/>
          </p:nvPr>
        </p:nvSpPr>
        <p:spPr>
          <a:xfrm>
            <a:off x="1097280" y="286603"/>
            <a:ext cx="10058400" cy="145075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Quan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Quan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
        <p:nvSpPr>
          <p:cNvPr id="5" name="Rectangle 4">
            <a:extLst>
              <a:ext uri="{FF2B5EF4-FFF2-40B4-BE49-F238E27FC236}">
                <a16:creationId xmlns:a16="http://schemas.microsoft.com/office/drawing/2014/main" id="{B09691AE-A323-44D4-BE4B-DD4212104106}"/>
              </a:ext>
            </a:extLst>
          </p:cNvPr>
          <p:cNvSpPr/>
          <p:nvPr/>
        </p:nvSpPr>
        <p:spPr>
          <a:xfrm>
            <a:off x="1" y="1833382"/>
            <a:ext cx="2155082" cy="3170099"/>
          </a:xfrm>
          <a:prstGeom prst="rect">
            <a:avLst/>
          </a:prstGeom>
          <a:noFill/>
        </p:spPr>
        <p:txBody>
          <a:bodyPr wrap="square" lIns="91440" tIns="45720" rIns="91440" bIns="45720">
            <a:spAutoFit/>
          </a:bodyPr>
          <a:lstStyle/>
          <a:p>
            <a:pPr algn="ctr"/>
            <a:r>
              <a:rPr lang="en-US"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HÌNH ẢNH HẢI QUAN CÁC NƯỚC</a:t>
            </a:r>
          </a:p>
        </p:txBody>
      </p:sp>
      <p:pic>
        <p:nvPicPr>
          <p:cNvPr id="7" name="Picture 6">
            <a:extLst>
              <a:ext uri="{FF2B5EF4-FFF2-40B4-BE49-F238E27FC236}">
                <a16:creationId xmlns:a16="http://schemas.microsoft.com/office/drawing/2014/main" id="{EE9F3D50-48F7-4456-B12A-3BC99EF5FD16}"/>
              </a:ext>
            </a:extLst>
          </p:cNvPr>
          <p:cNvPicPr>
            <a:picLocks noChangeAspect="1"/>
          </p:cNvPicPr>
          <p:nvPr/>
        </p:nvPicPr>
        <p:blipFill>
          <a:blip r:embed="rId2"/>
          <a:stretch>
            <a:fillRect/>
          </a:stretch>
        </p:blipFill>
        <p:spPr>
          <a:xfrm>
            <a:off x="2384866" y="1851949"/>
            <a:ext cx="8902259" cy="4415501"/>
          </a:xfrm>
          <a:prstGeom prst="rect">
            <a:avLst/>
          </a:prstGeom>
        </p:spPr>
      </p:pic>
    </p:spTree>
    <p:extLst>
      <p:ext uri="{BB962C8B-B14F-4D97-AF65-F5344CB8AC3E}">
        <p14:creationId xmlns:p14="http://schemas.microsoft.com/office/powerpoint/2010/main" val="17105191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29EFF29-9575-4314-9220-5D7036F133C4}"/>
              </a:ext>
            </a:extLst>
          </p:cNvPr>
          <p:cNvSpPr/>
          <p:nvPr/>
        </p:nvSpPr>
        <p:spPr>
          <a:xfrm>
            <a:off x="1" y="1833382"/>
            <a:ext cx="2155082" cy="3170099"/>
          </a:xfrm>
          <a:prstGeom prst="rect">
            <a:avLst/>
          </a:prstGeom>
          <a:noFill/>
        </p:spPr>
        <p:txBody>
          <a:bodyPr wrap="square" lIns="91440" tIns="45720" rIns="91440" bIns="45720">
            <a:spAutoFit/>
          </a:bodyPr>
          <a:lstStyle/>
          <a:p>
            <a:pPr algn="ctr"/>
            <a:r>
              <a:rPr lang="en-US"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HÌNH ẢNH HẢI QUAN CÁC NƯỚC</a:t>
            </a:r>
          </a:p>
        </p:txBody>
      </p:sp>
      <p:pic>
        <p:nvPicPr>
          <p:cNvPr id="7" name="Picture 6">
            <a:extLst>
              <a:ext uri="{FF2B5EF4-FFF2-40B4-BE49-F238E27FC236}">
                <a16:creationId xmlns:a16="http://schemas.microsoft.com/office/drawing/2014/main" id="{6AA13C23-AF9D-45F9-B0E2-ACD9BB7D7DDA}"/>
              </a:ext>
            </a:extLst>
          </p:cNvPr>
          <p:cNvPicPr>
            <a:picLocks noChangeAspect="1"/>
          </p:cNvPicPr>
          <p:nvPr/>
        </p:nvPicPr>
        <p:blipFill>
          <a:blip r:embed="rId2"/>
          <a:stretch>
            <a:fillRect/>
          </a:stretch>
        </p:blipFill>
        <p:spPr>
          <a:xfrm>
            <a:off x="2325667" y="2030200"/>
            <a:ext cx="9075758" cy="4113425"/>
          </a:xfrm>
          <a:prstGeom prst="rect">
            <a:avLst/>
          </a:prstGeom>
        </p:spPr>
      </p:pic>
      <p:sp>
        <p:nvSpPr>
          <p:cNvPr id="8" name="Title 1">
            <a:extLst>
              <a:ext uri="{FF2B5EF4-FFF2-40B4-BE49-F238E27FC236}">
                <a16:creationId xmlns:a16="http://schemas.microsoft.com/office/drawing/2014/main" id="{4B00A49F-2058-43CC-AF8C-2002CDE4A3A5}"/>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6645519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91AE1B6-BF0D-4DB2-9C7A-B81D7E3483B5}"/>
              </a:ext>
            </a:extLst>
          </p:cNvPr>
          <p:cNvSpPr/>
          <p:nvPr/>
        </p:nvSpPr>
        <p:spPr>
          <a:xfrm>
            <a:off x="1" y="1833382"/>
            <a:ext cx="2155082" cy="3170099"/>
          </a:xfrm>
          <a:prstGeom prst="rect">
            <a:avLst/>
          </a:prstGeom>
          <a:noFill/>
        </p:spPr>
        <p:txBody>
          <a:bodyPr wrap="square" lIns="91440" tIns="45720" rIns="91440" bIns="45720">
            <a:spAutoFit/>
          </a:bodyPr>
          <a:lstStyle/>
          <a:p>
            <a:pPr algn="ctr"/>
            <a:r>
              <a:rPr lang="en-US"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HÌNH ẢNH HẢI QUAN CÁC NƯỚC</a:t>
            </a:r>
          </a:p>
        </p:txBody>
      </p:sp>
      <p:pic>
        <p:nvPicPr>
          <p:cNvPr id="7" name="Picture 6">
            <a:extLst>
              <a:ext uri="{FF2B5EF4-FFF2-40B4-BE49-F238E27FC236}">
                <a16:creationId xmlns:a16="http://schemas.microsoft.com/office/drawing/2014/main" id="{D868A0FC-7F9E-420C-81E7-7F388C53E41F}"/>
              </a:ext>
            </a:extLst>
          </p:cNvPr>
          <p:cNvPicPr>
            <a:picLocks noChangeAspect="1"/>
          </p:cNvPicPr>
          <p:nvPr/>
        </p:nvPicPr>
        <p:blipFill>
          <a:blip r:embed="rId2"/>
          <a:stretch>
            <a:fillRect/>
          </a:stretch>
        </p:blipFill>
        <p:spPr>
          <a:xfrm>
            <a:off x="2661091" y="1834587"/>
            <a:ext cx="8854634" cy="4413813"/>
          </a:xfrm>
          <a:prstGeom prst="rect">
            <a:avLst/>
          </a:prstGeom>
        </p:spPr>
      </p:pic>
      <p:sp>
        <p:nvSpPr>
          <p:cNvPr id="8" name="Title 1">
            <a:extLst>
              <a:ext uri="{FF2B5EF4-FFF2-40B4-BE49-F238E27FC236}">
                <a16:creationId xmlns:a16="http://schemas.microsoft.com/office/drawing/2014/main" id="{9466ED70-E2B9-4DD8-B2DA-469B6C4F5E31}"/>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10904841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A9DC98C-EEAC-43A4-B315-28FC4A73F818}"/>
              </a:ext>
            </a:extLst>
          </p:cNvPr>
          <p:cNvSpPr/>
          <p:nvPr/>
        </p:nvSpPr>
        <p:spPr>
          <a:xfrm>
            <a:off x="1" y="1833382"/>
            <a:ext cx="2155082" cy="3170099"/>
          </a:xfrm>
          <a:prstGeom prst="rect">
            <a:avLst/>
          </a:prstGeom>
          <a:noFill/>
        </p:spPr>
        <p:txBody>
          <a:bodyPr wrap="square" lIns="91440" tIns="45720" rIns="91440" bIns="45720">
            <a:spAutoFit/>
          </a:bodyPr>
          <a:lstStyle/>
          <a:p>
            <a:pPr algn="ctr"/>
            <a:r>
              <a:rPr lang="en-US"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HÌNH ẢNH HẢI QUAN CÁC NƯỚC</a:t>
            </a:r>
          </a:p>
        </p:txBody>
      </p:sp>
      <p:pic>
        <p:nvPicPr>
          <p:cNvPr id="7" name="Picture 6">
            <a:extLst>
              <a:ext uri="{FF2B5EF4-FFF2-40B4-BE49-F238E27FC236}">
                <a16:creationId xmlns:a16="http://schemas.microsoft.com/office/drawing/2014/main" id="{0F569952-622E-4916-82D6-3FCC97E1A9AD}"/>
              </a:ext>
            </a:extLst>
          </p:cNvPr>
          <p:cNvPicPr>
            <a:picLocks noChangeAspect="1"/>
          </p:cNvPicPr>
          <p:nvPr/>
        </p:nvPicPr>
        <p:blipFill>
          <a:blip r:embed="rId2"/>
          <a:stretch>
            <a:fillRect/>
          </a:stretch>
        </p:blipFill>
        <p:spPr>
          <a:xfrm>
            <a:off x="2155083" y="2088074"/>
            <a:ext cx="4907666" cy="4169851"/>
          </a:xfrm>
          <a:prstGeom prst="rect">
            <a:avLst/>
          </a:prstGeom>
        </p:spPr>
      </p:pic>
      <p:pic>
        <p:nvPicPr>
          <p:cNvPr id="9" name="Picture 8">
            <a:extLst>
              <a:ext uri="{FF2B5EF4-FFF2-40B4-BE49-F238E27FC236}">
                <a16:creationId xmlns:a16="http://schemas.microsoft.com/office/drawing/2014/main" id="{E8ED6A82-DDE0-4894-8CE6-6506AD663609}"/>
              </a:ext>
            </a:extLst>
          </p:cNvPr>
          <p:cNvPicPr>
            <a:picLocks noChangeAspect="1"/>
          </p:cNvPicPr>
          <p:nvPr/>
        </p:nvPicPr>
        <p:blipFill>
          <a:blip r:embed="rId3"/>
          <a:stretch>
            <a:fillRect/>
          </a:stretch>
        </p:blipFill>
        <p:spPr>
          <a:xfrm>
            <a:off x="7191736" y="2063092"/>
            <a:ext cx="5000263" cy="4169851"/>
          </a:xfrm>
          <a:prstGeom prst="rect">
            <a:avLst/>
          </a:prstGeom>
        </p:spPr>
      </p:pic>
      <p:sp>
        <p:nvSpPr>
          <p:cNvPr id="10" name="Title 1">
            <a:extLst>
              <a:ext uri="{FF2B5EF4-FFF2-40B4-BE49-F238E27FC236}">
                <a16:creationId xmlns:a16="http://schemas.microsoft.com/office/drawing/2014/main" id="{93A09E51-1580-4003-BF28-DEBF471072CA}"/>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30377954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CC3222A-201E-4D35-87CE-1D7134035FCC}"/>
              </a:ext>
            </a:extLst>
          </p:cNvPr>
          <p:cNvSpPr/>
          <p:nvPr/>
        </p:nvSpPr>
        <p:spPr>
          <a:xfrm>
            <a:off x="1" y="1833382"/>
            <a:ext cx="2155082" cy="3170099"/>
          </a:xfrm>
          <a:prstGeom prst="rect">
            <a:avLst/>
          </a:prstGeom>
          <a:noFill/>
        </p:spPr>
        <p:txBody>
          <a:bodyPr wrap="square" lIns="91440" tIns="45720" rIns="91440" bIns="45720">
            <a:spAutoFit/>
          </a:bodyPr>
          <a:lstStyle/>
          <a:p>
            <a:pPr algn="ctr"/>
            <a:r>
              <a:rPr lang="en-US"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HÌNH ẢNH HẢI QUAN CÁC NƯỚC</a:t>
            </a:r>
          </a:p>
        </p:txBody>
      </p:sp>
      <p:pic>
        <p:nvPicPr>
          <p:cNvPr id="7" name="Picture 6">
            <a:extLst>
              <a:ext uri="{FF2B5EF4-FFF2-40B4-BE49-F238E27FC236}">
                <a16:creationId xmlns:a16="http://schemas.microsoft.com/office/drawing/2014/main" id="{5A3A072C-8804-4EA8-A197-1F2D4B0C0B98}"/>
              </a:ext>
            </a:extLst>
          </p:cNvPr>
          <p:cNvPicPr>
            <a:picLocks noChangeAspect="1"/>
          </p:cNvPicPr>
          <p:nvPr/>
        </p:nvPicPr>
        <p:blipFill>
          <a:blip r:embed="rId2"/>
          <a:stretch>
            <a:fillRect/>
          </a:stretch>
        </p:blipFill>
        <p:spPr>
          <a:xfrm>
            <a:off x="2013392" y="2005638"/>
            <a:ext cx="4907666" cy="4204662"/>
          </a:xfrm>
          <a:prstGeom prst="rect">
            <a:avLst/>
          </a:prstGeom>
        </p:spPr>
      </p:pic>
      <p:pic>
        <p:nvPicPr>
          <p:cNvPr id="9" name="Picture 8">
            <a:extLst>
              <a:ext uri="{FF2B5EF4-FFF2-40B4-BE49-F238E27FC236}">
                <a16:creationId xmlns:a16="http://schemas.microsoft.com/office/drawing/2014/main" id="{B07B5A29-441A-45CC-B8A9-A1339D94F582}"/>
              </a:ext>
            </a:extLst>
          </p:cNvPr>
          <p:cNvPicPr>
            <a:picLocks noChangeAspect="1"/>
          </p:cNvPicPr>
          <p:nvPr/>
        </p:nvPicPr>
        <p:blipFill>
          <a:blip r:embed="rId3"/>
          <a:stretch>
            <a:fillRect/>
          </a:stretch>
        </p:blipFill>
        <p:spPr>
          <a:xfrm>
            <a:off x="7071167" y="2005637"/>
            <a:ext cx="4907666" cy="4204661"/>
          </a:xfrm>
          <a:prstGeom prst="rect">
            <a:avLst/>
          </a:prstGeom>
        </p:spPr>
      </p:pic>
      <p:sp>
        <p:nvSpPr>
          <p:cNvPr id="11" name="Title 1">
            <a:extLst>
              <a:ext uri="{FF2B5EF4-FFF2-40B4-BE49-F238E27FC236}">
                <a16:creationId xmlns:a16="http://schemas.microsoft.com/office/drawing/2014/main" id="{E0F279C7-D340-4E40-8C5B-1CA5D9456C5D}"/>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7111133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C9A4BCA-DF2F-4414-BFE7-F17B5E75DEF8}"/>
              </a:ext>
            </a:extLst>
          </p:cNvPr>
          <p:cNvPicPr>
            <a:picLocks noChangeAspect="1"/>
          </p:cNvPicPr>
          <p:nvPr/>
        </p:nvPicPr>
        <p:blipFill>
          <a:blip r:embed="rId2"/>
          <a:stretch>
            <a:fillRect/>
          </a:stretch>
        </p:blipFill>
        <p:spPr>
          <a:xfrm>
            <a:off x="180975" y="1828800"/>
            <a:ext cx="11791950" cy="5029200"/>
          </a:xfrm>
          <a:prstGeom prst="rect">
            <a:avLst/>
          </a:prstGeom>
        </p:spPr>
      </p:pic>
      <p:sp>
        <p:nvSpPr>
          <p:cNvPr id="8" name="Title 1">
            <a:extLst>
              <a:ext uri="{FF2B5EF4-FFF2-40B4-BE49-F238E27FC236}">
                <a16:creationId xmlns:a16="http://schemas.microsoft.com/office/drawing/2014/main" id="{4A4D77F0-2252-42A4-9C6A-516CCF704DC2}"/>
              </a:ext>
            </a:extLst>
          </p:cNvPr>
          <p:cNvSpPr>
            <a:spLocks noGrp="1"/>
          </p:cNvSpPr>
          <p:nvPr>
            <p:ph type="title"/>
          </p:nvPr>
        </p:nvSpPr>
        <p:spPr>
          <a:xfrm>
            <a:off x="1096963" y="287338"/>
            <a:ext cx="10058400" cy="144938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Tree>
    <p:extLst>
      <p:ext uri="{BB962C8B-B14F-4D97-AF65-F5344CB8AC3E}">
        <p14:creationId xmlns:p14="http://schemas.microsoft.com/office/powerpoint/2010/main" val="9491479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2C156-1D55-4665-8C1B-45ED1FCF2EE0}"/>
              </a:ext>
            </a:extLst>
          </p:cNvPr>
          <p:cNvSpPr>
            <a:spLocks noGrp="1"/>
          </p:cNvSpPr>
          <p:nvPr>
            <p:ph type="title"/>
          </p:nvPr>
        </p:nvSpPr>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
        <p:nvSpPr>
          <p:cNvPr id="3" name="Content Placeholder 2">
            <a:extLst>
              <a:ext uri="{FF2B5EF4-FFF2-40B4-BE49-F238E27FC236}">
                <a16:creationId xmlns:a16="http://schemas.microsoft.com/office/drawing/2014/main" id="{45D7140D-140F-4698-BC40-F5219EA0D04F}"/>
              </a:ext>
            </a:extLst>
          </p:cNvPr>
          <p:cNvSpPr>
            <a:spLocks noGrp="1"/>
          </p:cNvSpPr>
          <p:nvPr>
            <p:ph idx="1"/>
          </p:nvPr>
        </p:nvSpPr>
        <p:spPr>
          <a:xfrm>
            <a:off x="1097280" y="1874309"/>
            <a:ext cx="10058400" cy="4023360"/>
          </a:xfrm>
        </p:spPr>
        <p:txBody>
          <a:bodyPr/>
          <a:lstStyle/>
          <a:p>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Hải</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quan</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Việt</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Nam (1945)</a:t>
            </a:r>
          </a:p>
          <a:p>
            <a:endParaRPr lang="en-GB" dirty="0"/>
          </a:p>
        </p:txBody>
      </p:sp>
      <p:pic>
        <p:nvPicPr>
          <p:cNvPr id="5" name="Picture 4">
            <a:extLst>
              <a:ext uri="{FF2B5EF4-FFF2-40B4-BE49-F238E27FC236}">
                <a16:creationId xmlns:a16="http://schemas.microsoft.com/office/drawing/2014/main" id="{1B8012EA-84B2-4F3C-8713-78EE092A8226}"/>
              </a:ext>
            </a:extLst>
          </p:cNvPr>
          <p:cNvPicPr>
            <a:picLocks noChangeAspect="1"/>
          </p:cNvPicPr>
          <p:nvPr/>
        </p:nvPicPr>
        <p:blipFill>
          <a:blip r:embed="rId2"/>
          <a:stretch>
            <a:fillRect/>
          </a:stretch>
        </p:blipFill>
        <p:spPr>
          <a:xfrm>
            <a:off x="2176462" y="2390775"/>
            <a:ext cx="7839075" cy="4262437"/>
          </a:xfrm>
          <a:prstGeom prst="rect">
            <a:avLst/>
          </a:prstGeom>
        </p:spPr>
      </p:pic>
    </p:spTree>
    <p:extLst>
      <p:ext uri="{BB962C8B-B14F-4D97-AF65-F5344CB8AC3E}">
        <p14:creationId xmlns:p14="http://schemas.microsoft.com/office/powerpoint/2010/main" val="8709168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B7D6A85-A1B7-4427-8DEE-03070D03478B}"/>
              </a:ext>
            </a:extLst>
          </p:cNvPr>
          <p:cNvSpPr>
            <a:spLocks noGrp="1"/>
          </p:cNvSpPr>
          <p:nvPr>
            <p:ph type="title"/>
          </p:nvPr>
        </p:nvSpPr>
        <p:spPr>
          <a:xfrm>
            <a:off x="1097280" y="286603"/>
            <a:ext cx="10058400" cy="145075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
        <p:nvSpPr>
          <p:cNvPr id="5" name="Content Placeholder 2">
            <a:extLst>
              <a:ext uri="{FF2B5EF4-FFF2-40B4-BE49-F238E27FC236}">
                <a16:creationId xmlns:a16="http://schemas.microsoft.com/office/drawing/2014/main" id="{F7B1A754-D0FC-4B14-BD7F-9ED744C0E14A}"/>
              </a:ext>
            </a:extLst>
          </p:cNvPr>
          <p:cNvSpPr>
            <a:spLocks noGrp="1"/>
          </p:cNvSpPr>
          <p:nvPr>
            <p:ph idx="1"/>
          </p:nvPr>
        </p:nvSpPr>
        <p:spPr>
          <a:xfrm>
            <a:off x="1097280" y="1874309"/>
            <a:ext cx="10058400" cy="4023360"/>
          </a:xfrm>
        </p:spPr>
        <p:txBody>
          <a:bodyPr/>
          <a:lstStyle/>
          <a:p>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Hải</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quan</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Việt</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Nam (1945)</a:t>
            </a:r>
          </a:p>
          <a:p>
            <a:pPr algn="l"/>
            <a:r>
              <a:rPr lang="vi-VN" sz="3200" b="0" i="0" u="none" strike="noStrike" baseline="0" dirty="0">
                <a:solidFill>
                  <a:schemeClr val="tx1"/>
                </a:solidFill>
                <a:latin typeface="Times New Roman" panose="02020603050405020304" pitchFamily="18" charset="0"/>
                <a:cs typeface="Times New Roman" panose="02020603050405020304" pitchFamily="18" charset="0"/>
              </a:rPr>
              <a:t>Ngày 10/9/1945, Bộ trưởng Bộ Nội vụ Võ</a:t>
            </a:r>
            <a:r>
              <a:rPr lang="en-US"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Nguyên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Giáp</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đã</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ký</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sắc</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lệnh</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số</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27/SL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thành</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lập</a:t>
            </a:r>
            <a:r>
              <a:rPr lang="en-GB" sz="320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Sở</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thuế</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quan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và</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Thuế</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gián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thu</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tiền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thân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của</a:t>
            </a:r>
            <a:r>
              <a:rPr lang="en-GB" sz="320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Hải</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quan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Việt</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Nam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ngày</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nay</a:t>
            </a:r>
            <a:r>
              <a:rPr lang="en-GB" sz="3200" b="0" i="0" u="none" strike="noStrike" baseline="0" dirty="0">
                <a:latin typeface="Times New Roman" panose="02020603050405020304" pitchFamily="18" charset="0"/>
                <a:cs typeface="Times New Roman" panose="02020603050405020304" pitchFamily="18" charset="0"/>
              </a:rPr>
              <a:t>.</a:t>
            </a:r>
            <a:endParaRPr lang="en-GB" sz="3200" b="1" i="0" u="none" strike="noStrike" baseline="0" dirty="0">
              <a:solidFill>
                <a:srgbClr val="006FAD"/>
              </a:solidFill>
              <a:latin typeface="Times New Roman" panose="02020603050405020304" pitchFamily="18" charset="0"/>
              <a:cs typeface="Times New Roman" panose="02020603050405020304" pitchFamily="18" charset="0"/>
            </a:endParaRPr>
          </a:p>
          <a:p>
            <a:endParaRPr lang="en-GB" dirty="0"/>
          </a:p>
        </p:txBody>
      </p:sp>
      <p:pic>
        <p:nvPicPr>
          <p:cNvPr id="7" name="Picture 6">
            <a:extLst>
              <a:ext uri="{FF2B5EF4-FFF2-40B4-BE49-F238E27FC236}">
                <a16:creationId xmlns:a16="http://schemas.microsoft.com/office/drawing/2014/main" id="{CB21471E-ADC6-4E48-B097-5301585EBE61}"/>
              </a:ext>
            </a:extLst>
          </p:cNvPr>
          <p:cNvPicPr>
            <a:picLocks noChangeAspect="1"/>
          </p:cNvPicPr>
          <p:nvPr/>
        </p:nvPicPr>
        <p:blipFill>
          <a:blip r:embed="rId2"/>
          <a:stretch>
            <a:fillRect/>
          </a:stretch>
        </p:blipFill>
        <p:spPr>
          <a:xfrm>
            <a:off x="930592" y="3924299"/>
            <a:ext cx="10785158" cy="2933701"/>
          </a:xfrm>
          <a:prstGeom prst="rect">
            <a:avLst/>
          </a:prstGeom>
        </p:spPr>
      </p:pic>
    </p:spTree>
    <p:extLst>
      <p:ext uri="{BB962C8B-B14F-4D97-AF65-F5344CB8AC3E}">
        <p14:creationId xmlns:p14="http://schemas.microsoft.com/office/powerpoint/2010/main" val="40591397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92370-391B-4958-922C-88B04CDE1F59}"/>
              </a:ext>
            </a:extLst>
          </p:cNvPr>
          <p:cNvSpPr>
            <a:spLocks noGrp="1"/>
          </p:cNvSpPr>
          <p:nvPr>
            <p:ph type="title"/>
          </p:nvPr>
        </p:nvSpPr>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sp>
        <p:nvSpPr>
          <p:cNvPr id="3" name="Content Placeholder 2">
            <a:extLst>
              <a:ext uri="{FF2B5EF4-FFF2-40B4-BE49-F238E27FC236}">
                <a16:creationId xmlns:a16="http://schemas.microsoft.com/office/drawing/2014/main" id="{029A7EA6-0D53-41FE-A40B-1382B6294527}"/>
              </a:ext>
            </a:extLst>
          </p:cNvPr>
          <p:cNvSpPr>
            <a:spLocks noGrp="1"/>
          </p:cNvSpPr>
          <p:nvPr>
            <p:ph idx="1"/>
          </p:nvPr>
        </p:nvSpPr>
        <p:spPr/>
        <p:txBody>
          <a:bodyPr>
            <a:normAutofit/>
          </a:bodyPr>
          <a:lstStyle/>
          <a:p>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Các</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giai</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đoạn</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phát</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triển</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Hải</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quan</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Việt</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Nam</a:t>
            </a:r>
          </a:p>
          <a:p>
            <a:endParaRPr lang="en-GB" sz="32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8F6529F4-0088-4DBF-901B-536CDADF2DF8}"/>
              </a:ext>
            </a:extLst>
          </p:cNvPr>
          <p:cNvPicPr>
            <a:picLocks noChangeAspect="1"/>
          </p:cNvPicPr>
          <p:nvPr/>
        </p:nvPicPr>
        <p:blipFill>
          <a:blip r:embed="rId2"/>
          <a:stretch>
            <a:fillRect/>
          </a:stretch>
        </p:blipFill>
        <p:spPr>
          <a:xfrm>
            <a:off x="942975" y="2371725"/>
            <a:ext cx="10782300" cy="4486275"/>
          </a:xfrm>
          <a:prstGeom prst="rect">
            <a:avLst/>
          </a:prstGeom>
        </p:spPr>
      </p:pic>
    </p:spTree>
    <p:extLst>
      <p:ext uri="{BB962C8B-B14F-4D97-AF65-F5344CB8AC3E}">
        <p14:creationId xmlns:p14="http://schemas.microsoft.com/office/powerpoint/2010/main" val="40038351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9684028-1FAC-3145-94D2-8B45E7B0CFDE}"/>
              </a:ext>
            </a:extLst>
          </p:cNvPr>
          <p:cNvSpPr>
            <a:spLocks noGrp="1"/>
          </p:cNvSpPr>
          <p:nvPr>
            <p:ph type="title"/>
          </p:nvPr>
        </p:nvSpPr>
        <p:spPr>
          <a:xfrm>
            <a:off x="1097280" y="286603"/>
            <a:ext cx="10058400" cy="1450757"/>
          </a:xfrm>
        </p:spPr>
        <p:txBody>
          <a:bodyPr/>
          <a:lstStyle/>
          <a:p>
            <a:r>
              <a:rPr lang="en-US" sz="4800" dirty="0">
                <a:solidFill>
                  <a:schemeClr val="tx1"/>
                </a:solidFill>
                <a:effectLst/>
                <a:latin typeface="Times New Roman" panose="02020603050405020304" pitchFamily="18" charset="0"/>
                <a:ea typeface="MS Mincho" panose="02020609040205080304" pitchFamily="49" charset="-128"/>
              </a:rPr>
              <a:t>1.1. </a:t>
            </a:r>
            <a:r>
              <a:rPr lang="en-US" sz="4800" dirty="0" err="1">
                <a:solidFill>
                  <a:schemeClr val="tx1"/>
                </a:solidFill>
                <a:effectLst/>
                <a:latin typeface="Times New Roman" panose="02020603050405020304" pitchFamily="18" charset="0"/>
                <a:ea typeface="MS Mincho" panose="02020609040205080304" pitchFamily="49" charset="-128"/>
              </a:rPr>
              <a:t>Lịch</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sử</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phát</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triển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của</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thế</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giới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và</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hải</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quan</a:t>
            </a:r>
            <a:r>
              <a:rPr lang="en-US" sz="4800" dirty="0">
                <a:solidFill>
                  <a:schemeClr val="tx1"/>
                </a:solidFill>
                <a:effectLst/>
                <a:latin typeface="Times New Roman" panose="02020603050405020304" pitchFamily="18" charset="0"/>
                <a:ea typeface="MS Mincho" panose="02020609040205080304" pitchFamily="49" charset="-128"/>
              </a:rPr>
              <a:t> </a:t>
            </a:r>
            <a:r>
              <a:rPr lang="en-US" sz="4800" dirty="0" err="1">
                <a:solidFill>
                  <a:schemeClr val="tx1"/>
                </a:solidFill>
                <a:effectLst/>
                <a:latin typeface="Times New Roman" panose="02020603050405020304" pitchFamily="18" charset="0"/>
                <a:ea typeface="MS Mincho" panose="02020609040205080304" pitchFamily="49" charset="-128"/>
              </a:rPr>
              <a:t>Việt</a:t>
            </a:r>
            <a:r>
              <a:rPr lang="en-US" sz="4800" dirty="0">
                <a:solidFill>
                  <a:schemeClr val="tx1"/>
                </a:solidFill>
                <a:effectLst/>
                <a:latin typeface="Times New Roman" panose="02020603050405020304" pitchFamily="18" charset="0"/>
                <a:ea typeface="MS Mincho" panose="02020609040205080304" pitchFamily="49" charset="-128"/>
              </a:rPr>
              <a:t> Nam</a:t>
            </a:r>
            <a:endParaRPr lang="en-GB" dirty="0"/>
          </a:p>
        </p:txBody>
      </p:sp>
      <p:pic>
        <p:nvPicPr>
          <p:cNvPr id="6" name="Picture 5">
            <a:extLst>
              <a:ext uri="{FF2B5EF4-FFF2-40B4-BE49-F238E27FC236}">
                <a16:creationId xmlns:a16="http://schemas.microsoft.com/office/drawing/2014/main" id="{384C35C1-2190-5F18-3CB8-57ECB982B492}"/>
              </a:ext>
            </a:extLst>
          </p:cNvPr>
          <p:cNvPicPr>
            <a:picLocks noChangeAspect="1"/>
          </p:cNvPicPr>
          <p:nvPr/>
        </p:nvPicPr>
        <p:blipFill>
          <a:blip r:embed="rId2"/>
          <a:stretch>
            <a:fillRect/>
          </a:stretch>
        </p:blipFill>
        <p:spPr>
          <a:xfrm>
            <a:off x="579562" y="1850065"/>
            <a:ext cx="7654442" cy="4267706"/>
          </a:xfrm>
          <a:prstGeom prst="rect">
            <a:avLst/>
          </a:prstGeom>
        </p:spPr>
      </p:pic>
      <p:sp>
        <p:nvSpPr>
          <p:cNvPr id="8" name="TextBox 7">
            <a:extLst>
              <a:ext uri="{FF2B5EF4-FFF2-40B4-BE49-F238E27FC236}">
                <a16:creationId xmlns:a16="http://schemas.microsoft.com/office/drawing/2014/main" id="{BA49A685-C67C-233A-B18E-146E1335F711}"/>
              </a:ext>
            </a:extLst>
          </p:cNvPr>
          <p:cNvSpPr txBox="1"/>
          <p:nvPr/>
        </p:nvSpPr>
        <p:spPr>
          <a:xfrm>
            <a:off x="8564438" y="3152392"/>
            <a:ext cx="2811133" cy="1569660"/>
          </a:xfrm>
          <a:prstGeom prst="rect">
            <a:avLst/>
          </a:prstGeom>
          <a:noFill/>
        </p:spPr>
        <p:txBody>
          <a:bodyPr wrap="square">
            <a:spAutoFit/>
          </a:bodyPr>
          <a:lstStyle/>
          <a:p>
            <a:pPr algn="l"/>
            <a:r>
              <a:rPr lang="en-US" sz="3200" b="0" i="0" u="none" strike="noStrike" baseline="0">
                <a:solidFill>
                  <a:schemeClr val="tx1"/>
                </a:solidFill>
                <a:latin typeface="Times New Roman" panose="02020603050405020304" pitchFamily="18" charset="0"/>
                <a:cs typeface="Times New Roman" panose="02020603050405020304" pitchFamily="18" charset="0"/>
              </a:rPr>
              <a:t>Các văn bản của Hải quan Việt Nam</a:t>
            </a:r>
            <a:endParaRPr lang="en-GB" sz="3200" b="1" i="0" u="none" strike="noStrike" baseline="0" dirty="0">
              <a:solidFill>
                <a:srgbClr val="006FA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20414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306BB6-7D4D-4FCD-8913-2ACF0BA3998D}"/>
              </a:ext>
            </a:extLst>
          </p:cNvPr>
          <p:cNvSpPr>
            <a:spLocks noGrp="1"/>
          </p:cNvSpPr>
          <p:nvPr>
            <p:ph idx="1"/>
          </p:nvPr>
        </p:nvSpPr>
        <p:spPr>
          <a:xfrm>
            <a:off x="390525" y="1845733"/>
            <a:ext cx="11801475" cy="4526491"/>
          </a:xfrm>
        </p:spPr>
        <p:txBody>
          <a:bodyPr>
            <a:noAutofit/>
          </a:bodyPr>
          <a:lstStyle/>
          <a:p>
            <a:pPr>
              <a:lnSpc>
                <a:spcPct val="100000"/>
              </a:lnSpc>
              <a:spcBef>
                <a:spcPts val="0"/>
              </a:spcBef>
              <a:spcAft>
                <a:spcPts val="0"/>
              </a:spcAft>
              <a:buFont typeface="Wingdings" panose="05000000000000000000" pitchFamily="2" charset="2"/>
              <a:buChar char="q"/>
            </a:pPr>
            <a:r>
              <a:rPr lang="vi-VN" sz="3000" b="0" i="0" dirty="0">
                <a:solidFill>
                  <a:srgbClr val="212121"/>
                </a:solidFill>
                <a:effectLst/>
                <a:latin typeface="+mj-lt"/>
              </a:rPr>
              <a:t>Là “người gác cửa nền kinh tế đất nước”</a:t>
            </a:r>
            <a:endParaRPr lang="en-US" sz="3000" b="0" i="0" dirty="0">
              <a:solidFill>
                <a:srgbClr val="212121"/>
              </a:solidFill>
              <a:effectLst/>
              <a:latin typeface="+mj-lt"/>
            </a:endParaRPr>
          </a:p>
          <a:p>
            <a:pPr>
              <a:lnSpc>
                <a:spcPct val="100000"/>
              </a:lnSpc>
              <a:spcBef>
                <a:spcPts val="0"/>
              </a:spcBef>
              <a:spcAft>
                <a:spcPts val="0"/>
              </a:spcAft>
              <a:buFont typeface="Wingdings" panose="05000000000000000000" pitchFamily="2" charset="2"/>
              <a:buChar char="q"/>
            </a:pPr>
            <a:r>
              <a:rPr lang="vi-VN" sz="3000" b="0" i="0" dirty="0">
                <a:solidFill>
                  <a:srgbClr val="212121"/>
                </a:solidFill>
                <a:effectLst/>
                <a:latin typeface="+mj-lt"/>
              </a:rPr>
              <a:t>Là lực lượng biên phòng trên mặt trận kinh tế</a:t>
            </a:r>
            <a:endParaRPr lang="en-US" sz="3000" b="0" i="0" dirty="0">
              <a:solidFill>
                <a:srgbClr val="212121"/>
              </a:solidFill>
              <a:effectLst/>
              <a:latin typeface="+mj-lt"/>
            </a:endParaRPr>
          </a:p>
          <a:p>
            <a:pPr>
              <a:lnSpc>
                <a:spcPct val="100000"/>
              </a:lnSpc>
              <a:spcBef>
                <a:spcPts val="0"/>
              </a:spcBef>
              <a:spcAft>
                <a:spcPts val="0"/>
              </a:spcAft>
              <a:buFont typeface="Wingdings" panose="05000000000000000000" pitchFamily="2" charset="2"/>
              <a:buChar char="q"/>
            </a:pPr>
            <a:r>
              <a:rPr lang="en-US" sz="3000" b="0" i="0" dirty="0">
                <a:solidFill>
                  <a:srgbClr val="212121"/>
                </a:solidFill>
                <a:effectLst/>
                <a:latin typeface="Times New Roman" panose="02020603050405020304" pitchFamily="18" charset="0"/>
                <a:cs typeface="Times New Roman" panose="02020603050405020304" pitchFamily="18" charset="0"/>
              </a:rPr>
              <a:t>V</a:t>
            </a:r>
            <a:r>
              <a:rPr lang="vi-VN" sz="3000" b="0" i="0" dirty="0">
                <a:solidFill>
                  <a:srgbClr val="212121"/>
                </a:solidFill>
                <a:effectLst/>
                <a:latin typeface="+mj-lt"/>
              </a:rPr>
              <a:t>ai trò của hải quan không chỉ giới hạn trong lĩnh vực kinh tế, mà còn mở rộng trong các lĩnh vực có liên quan, ở bất kỳ quốc </a:t>
            </a:r>
            <a:r>
              <a:rPr lang="en-US" sz="3000" b="0" i="0" dirty="0">
                <a:solidFill>
                  <a:srgbClr val="212121"/>
                </a:solidFill>
                <a:effectLst/>
                <a:latin typeface="Times New Roman" panose="02020603050405020304" pitchFamily="18" charset="0"/>
                <a:cs typeface="Times New Roman" panose="02020603050405020304" pitchFamily="18" charset="0"/>
              </a:rPr>
              <a:t>QG </a:t>
            </a:r>
            <a:r>
              <a:rPr lang="vi-VN" sz="3000" b="0" i="0" dirty="0">
                <a:solidFill>
                  <a:srgbClr val="212121"/>
                </a:solidFill>
                <a:effectLst/>
                <a:latin typeface="+mj-lt"/>
              </a:rPr>
              <a:t>trên thế giới, lực lượng hải quan cũng là một trong những công cụ của Nhà nước để bảo vệ lợi ích chủ quyền kinh tế và an ninh quốc gia, bảo hộ và thúc đẩy sản xuất trong nước phát triền, bảo vệ lợi ích người tiêu dùng và đảm bảo nguồn thu ngân sách. </a:t>
            </a:r>
            <a:endParaRPr lang="en-US" sz="3000" b="0" i="0" dirty="0">
              <a:solidFill>
                <a:srgbClr val="212121"/>
              </a:solidFill>
              <a:effectLst/>
              <a:latin typeface="+mj-lt"/>
            </a:endParaRPr>
          </a:p>
        </p:txBody>
      </p:sp>
      <p:sp>
        <p:nvSpPr>
          <p:cNvPr id="4" name="Title 1">
            <a:extLst>
              <a:ext uri="{FF2B5EF4-FFF2-40B4-BE49-F238E27FC236}">
                <a16:creationId xmlns:a16="http://schemas.microsoft.com/office/drawing/2014/main" id="{32EC4396-ABE2-4554-8B2E-9CB07E113D44}"/>
              </a:ext>
            </a:extLst>
          </p:cNvPr>
          <p:cNvSpPr>
            <a:spLocks noGrp="1"/>
          </p:cNvSpPr>
          <p:nvPr>
            <p:ph type="title"/>
          </p:nvPr>
        </p:nvSpPr>
        <p:spPr>
          <a:xfrm>
            <a:off x="1096963" y="287338"/>
            <a:ext cx="10058400" cy="1449387"/>
          </a:xfrm>
        </p:spPr>
        <p:txBody>
          <a:bodyPr>
            <a:normAutofit/>
          </a:bodyPr>
          <a:lstStyle/>
          <a:p>
            <a:r>
              <a:rPr lang="en-US" sz="4500" b="1" dirty="0">
                <a:solidFill>
                  <a:srgbClr val="000000"/>
                </a:solidFill>
                <a:effectLst/>
                <a:latin typeface="Times New Roman" panose="02020603050405020304" pitchFamily="18" charset="0"/>
                <a:ea typeface="MS Mincho" panose="02020609040205080304" pitchFamily="49" charset="-128"/>
              </a:rPr>
              <a:t>1.2. </a:t>
            </a:r>
            <a:r>
              <a:rPr lang="en-US" sz="4500" b="1" dirty="0" err="1">
                <a:solidFill>
                  <a:srgbClr val="000000"/>
                </a:solidFill>
                <a:effectLst/>
                <a:latin typeface="Times New Roman" panose="02020603050405020304" pitchFamily="18" charset="0"/>
                <a:ea typeface="MS Mincho" panose="02020609040205080304" pitchFamily="49" charset="-128"/>
              </a:rPr>
              <a:t>Vai</a:t>
            </a:r>
            <a:r>
              <a:rPr lang="en-US" sz="4500" b="1" dirty="0">
                <a:solidFill>
                  <a:srgbClr val="000000"/>
                </a:solidFill>
                <a:effectLst/>
                <a:latin typeface="Times New Roman" panose="02020603050405020304" pitchFamily="18" charset="0"/>
                <a:ea typeface="MS Mincho" panose="02020609040205080304" pitchFamily="49" charset="-128"/>
              </a:rPr>
              <a:t> </a:t>
            </a:r>
            <a:r>
              <a:rPr lang="en-US" sz="4500" b="1" dirty="0" err="1">
                <a:solidFill>
                  <a:srgbClr val="000000"/>
                </a:solidFill>
                <a:effectLst/>
                <a:latin typeface="Times New Roman" panose="02020603050405020304" pitchFamily="18" charset="0"/>
                <a:ea typeface="MS Mincho" panose="02020609040205080304" pitchFamily="49" charset="-128"/>
              </a:rPr>
              <a:t>trò</a:t>
            </a:r>
            <a:r>
              <a:rPr lang="en-US" sz="4500" b="1" dirty="0">
                <a:solidFill>
                  <a:srgbClr val="000000"/>
                </a:solidFill>
                <a:effectLst/>
                <a:latin typeface="Times New Roman" panose="02020603050405020304" pitchFamily="18" charset="0"/>
                <a:ea typeface="MS Mincho" panose="02020609040205080304" pitchFamily="49" charset="-128"/>
              </a:rPr>
              <a:t> </a:t>
            </a:r>
            <a:r>
              <a:rPr lang="en-US" sz="4500" b="1" dirty="0" err="1">
                <a:solidFill>
                  <a:srgbClr val="000000"/>
                </a:solidFill>
                <a:effectLst/>
                <a:latin typeface="Times New Roman" panose="02020603050405020304" pitchFamily="18" charset="0"/>
                <a:ea typeface="MS Mincho" panose="02020609040205080304" pitchFamily="49" charset="-128"/>
              </a:rPr>
              <a:t>của</a:t>
            </a:r>
            <a:r>
              <a:rPr lang="en-US" sz="4500" b="1" dirty="0">
                <a:solidFill>
                  <a:srgbClr val="000000"/>
                </a:solidFill>
                <a:effectLst/>
                <a:latin typeface="Times New Roman" panose="02020603050405020304" pitchFamily="18" charset="0"/>
                <a:ea typeface="MS Mincho" panose="02020609040205080304" pitchFamily="49" charset="-128"/>
              </a:rPr>
              <a:t> </a:t>
            </a:r>
            <a:r>
              <a:rPr lang="en-US" sz="4500" b="1" dirty="0" err="1">
                <a:solidFill>
                  <a:srgbClr val="000000"/>
                </a:solidFill>
                <a:effectLst/>
                <a:latin typeface="Times New Roman" panose="02020603050405020304" pitchFamily="18" charset="0"/>
                <a:ea typeface="MS Mincho" panose="02020609040205080304" pitchFamily="49" charset="-128"/>
              </a:rPr>
              <a:t>Hải</a:t>
            </a:r>
            <a:r>
              <a:rPr lang="en-US" sz="4500" b="1" dirty="0">
                <a:solidFill>
                  <a:srgbClr val="000000"/>
                </a:solidFill>
                <a:effectLst/>
                <a:latin typeface="Times New Roman" panose="02020603050405020304" pitchFamily="18" charset="0"/>
                <a:ea typeface="MS Mincho" panose="02020609040205080304" pitchFamily="49" charset="-128"/>
              </a:rPr>
              <a:t> </a:t>
            </a:r>
            <a:r>
              <a:rPr lang="en-US" sz="4500" b="1" dirty="0" err="1">
                <a:solidFill>
                  <a:srgbClr val="000000"/>
                </a:solidFill>
                <a:effectLst/>
                <a:latin typeface="Times New Roman" panose="02020603050405020304" pitchFamily="18" charset="0"/>
                <a:ea typeface="MS Mincho" panose="02020609040205080304" pitchFamily="49" charset="-128"/>
              </a:rPr>
              <a:t>quan</a:t>
            </a:r>
            <a:r>
              <a:rPr lang="en-US" sz="4500" b="1" dirty="0">
                <a:solidFill>
                  <a:srgbClr val="000000"/>
                </a:solidFill>
                <a:effectLst/>
                <a:latin typeface="Times New Roman" panose="02020603050405020304" pitchFamily="18" charset="0"/>
                <a:ea typeface="MS Mincho" panose="02020609040205080304" pitchFamily="49" charset="-128"/>
              </a:rPr>
              <a:t> </a:t>
            </a:r>
            <a:r>
              <a:rPr lang="en-US" sz="4500" b="1" dirty="0" err="1">
                <a:solidFill>
                  <a:srgbClr val="000000"/>
                </a:solidFill>
                <a:effectLst/>
                <a:latin typeface="Times New Roman" panose="02020603050405020304" pitchFamily="18" charset="0"/>
                <a:ea typeface="MS Mincho" panose="02020609040205080304" pitchFamily="49" charset="-128"/>
              </a:rPr>
              <a:t>Việt</a:t>
            </a:r>
            <a:r>
              <a:rPr lang="en-US" sz="4500" b="1" dirty="0">
                <a:solidFill>
                  <a:srgbClr val="000000"/>
                </a:solidFill>
                <a:effectLst/>
                <a:latin typeface="Times New Roman" panose="02020603050405020304" pitchFamily="18" charset="0"/>
                <a:ea typeface="MS Mincho" panose="02020609040205080304" pitchFamily="49" charset="-128"/>
              </a:rPr>
              <a:t> Nam</a:t>
            </a:r>
            <a:endParaRPr lang="en-GB" sz="4500" b="1" dirty="0"/>
          </a:p>
        </p:txBody>
      </p:sp>
    </p:spTree>
    <p:extLst>
      <p:ext uri="{BB962C8B-B14F-4D97-AF65-F5344CB8AC3E}">
        <p14:creationId xmlns:p14="http://schemas.microsoft.com/office/powerpoint/2010/main" val="10114443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979EF-17B9-49E6-B801-A888D9646A35}"/>
              </a:ext>
            </a:extLst>
          </p:cNvPr>
          <p:cNvSpPr>
            <a:spLocks noGrp="1"/>
          </p:cNvSpPr>
          <p:nvPr>
            <p:ph type="title"/>
          </p:nvPr>
        </p:nvSpPr>
        <p:spPr/>
        <p:txBody>
          <a:bodyPr/>
          <a:lstStyle/>
          <a:p>
            <a:r>
              <a:rPr lang="en-US" sz="4800" b="1" dirty="0">
                <a:solidFill>
                  <a:srgbClr val="000000"/>
                </a:solidFill>
                <a:effectLst/>
                <a:latin typeface="Times New Roman" panose="02020603050405020304" pitchFamily="18" charset="0"/>
                <a:ea typeface="MS Mincho" panose="02020609040205080304" pitchFamily="49" charset="-128"/>
              </a:rPr>
              <a:t>1.2. </a:t>
            </a:r>
            <a:r>
              <a:rPr lang="en-US" sz="4800" b="1" dirty="0" err="1">
                <a:solidFill>
                  <a:srgbClr val="000000"/>
                </a:solidFill>
                <a:effectLst/>
                <a:latin typeface="Times New Roman" panose="02020603050405020304" pitchFamily="18" charset="0"/>
                <a:ea typeface="MS Mincho" panose="02020609040205080304" pitchFamily="49" charset="-128"/>
              </a:rPr>
              <a:t>Vai</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trò</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của</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Hải</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quan</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Việt</a:t>
            </a:r>
            <a:r>
              <a:rPr lang="en-US" sz="4800" b="1" dirty="0">
                <a:solidFill>
                  <a:srgbClr val="000000"/>
                </a:solidFill>
                <a:effectLst/>
                <a:latin typeface="Times New Roman" panose="02020603050405020304" pitchFamily="18" charset="0"/>
                <a:ea typeface="MS Mincho" panose="02020609040205080304" pitchFamily="49" charset="-128"/>
              </a:rPr>
              <a:t> Nam</a:t>
            </a:r>
            <a:endParaRPr lang="en-GB" dirty="0"/>
          </a:p>
        </p:txBody>
      </p:sp>
      <p:sp>
        <p:nvSpPr>
          <p:cNvPr id="3" name="Content Placeholder 2">
            <a:extLst>
              <a:ext uri="{FF2B5EF4-FFF2-40B4-BE49-F238E27FC236}">
                <a16:creationId xmlns:a16="http://schemas.microsoft.com/office/drawing/2014/main" id="{0C7FC04E-D0EF-49A1-8E98-9E798B19CA51}"/>
              </a:ext>
            </a:extLst>
          </p:cNvPr>
          <p:cNvSpPr>
            <a:spLocks noGrp="1"/>
          </p:cNvSpPr>
          <p:nvPr>
            <p:ph idx="1"/>
          </p:nvPr>
        </p:nvSpPr>
        <p:spPr>
          <a:xfrm>
            <a:off x="523875" y="1845734"/>
            <a:ext cx="10631805" cy="4023360"/>
          </a:xfrm>
        </p:spPr>
        <p:txBody>
          <a:bodyPr/>
          <a:lstStyle/>
          <a:p>
            <a:r>
              <a:rPr lang="vi-VN" sz="3000" b="1" i="0" dirty="0">
                <a:solidFill>
                  <a:srgbClr val="FF0000"/>
                </a:solidFill>
                <a:effectLst/>
                <a:latin typeface="+mj-lt"/>
              </a:rPr>
              <a:t>Nhiệm vụ chính trị </a:t>
            </a:r>
            <a:r>
              <a:rPr lang="vi-VN" sz="3000" b="0" i="0" dirty="0">
                <a:solidFill>
                  <a:srgbClr val="212121"/>
                </a:solidFill>
                <a:effectLst/>
                <a:latin typeface="+mj-lt"/>
              </a:rPr>
              <a:t>của ngành hả</a:t>
            </a:r>
            <a:r>
              <a:rPr lang="en-US" sz="3000" b="0" i="0" dirty="0" err="1">
                <a:solidFill>
                  <a:srgbClr val="212121"/>
                </a:solidFill>
                <a:effectLst/>
                <a:latin typeface="Times New Roman" panose="02020603050405020304" pitchFamily="18" charset="0"/>
                <a:ea typeface="Tahoma" panose="020B0604030504040204" pitchFamily="34" charset="0"/>
                <a:cs typeface="Times New Roman" panose="02020603050405020304" pitchFamily="18" charset="0"/>
              </a:rPr>
              <a:t>i</a:t>
            </a:r>
            <a:r>
              <a:rPr lang="vi-VN" sz="3000" b="0" i="0" dirty="0">
                <a:solidFill>
                  <a:srgbClr val="212121"/>
                </a:solidFill>
                <a:effectLst/>
                <a:latin typeface="Times New Roman" panose="02020603050405020304" pitchFamily="18" charset="0"/>
                <a:ea typeface="Tahoma" panose="020B0604030504040204" pitchFamily="34" charset="0"/>
                <a:cs typeface="Times New Roman" panose="02020603050405020304" pitchFamily="18" charset="0"/>
              </a:rPr>
              <a:t> </a:t>
            </a:r>
            <a:r>
              <a:rPr lang="vi-VN" sz="3000" b="0" i="0" dirty="0">
                <a:solidFill>
                  <a:srgbClr val="212121"/>
                </a:solidFill>
                <a:effectLst/>
                <a:latin typeface="+mj-lt"/>
              </a:rPr>
              <a:t>quan vừa mang tính chất kinh tế vừa mang tính chất an ninh quốc gia, chủng có mối quan hệ mật thiết, gắn bó và đan xen với nhau. </a:t>
            </a:r>
            <a:endParaRPr lang="en-US" sz="3000" b="0" i="0" dirty="0">
              <a:solidFill>
                <a:srgbClr val="212121"/>
              </a:solidFill>
              <a:effectLst/>
              <a:latin typeface="+mj-lt"/>
            </a:endParaRPr>
          </a:p>
          <a:p>
            <a:r>
              <a:rPr lang="vi-VN" sz="3000" b="0" i="0" dirty="0">
                <a:solidFill>
                  <a:srgbClr val="212121"/>
                </a:solidFill>
                <a:effectLst/>
                <a:latin typeface="+mj-lt"/>
              </a:rPr>
              <a:t>Tùy theo đặc điểm lịch sử, kinh tế xã hội của mỗi nước, mỗi khu vực, trong từng giai đoạn phát triển mà chức năng, nhiệm vụ của hải quan có thể cố những điềm khác nhau, nhưng hầu hết các nước đều giống nhau về những nhiệm vụ cơ bản.</a:t>
            </a:r>
            <a:endParaRPr lang="en-GB" sz="3000" dirty="0">
              <a:latin typeface="+mj-lt"/>
            </a:endParaRPr>
          </a:p>
          <a:p>
            <a:endParaRPr lang="en-GB" dirty="0"/>
          </a:p>
        </p:txBody>
      </p:sp>
    </p:spTree>
    <p:extLst>
      <p:ext uri="{BB962C8B-B14F-4D97-AF65-F5344CB8AC3E}">
        <p14:creationId xmlns:p14="http://schemas.microsoft.com/office/powerpoint/2010/main" val="39658772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7B3D1-C3AE-414A-A2DB-365577883ED5}"/>
              </a:ext>
            </a:extLst>
          </p:cNvPr>
          <p:cNvSpPr>
            <a:spLocks noGrp="1"/>
          </p:cNvSpPr>
          <p:nvPr>
            <p:ph type="title"/>
          </p:nvPr>
        </p:nvSpPr>
        <p:spPr/>
        <p:txBody>
          <a:bodyPr/>
          <a:lstStyle/>
          <a:p>
            <a:r>
              <a:rPr lang="en-US" sz="4800" b="1" dirty="0">
                <a:solidFill>
                  <a:srgbClr val="000000"/>
                </a:solidFill>
                <a:effectLst/>
                <a:latin typeface="Times New Roman" panose="02020603050405020304" pitchFamily="18" charset="0"/>
                <a:ea typeface="MS Mincho" panose="02020609040205080304" pitchFamily="49" charset="-128"/>
              </a:rPr>
              <a:t>1.2. </a:t>
            </a:r>
            <a:r>
              <a:rPr lang="en-US" sz="4800" b="1" dirty="0" err="1">
                <a:solidFill>
                  <a:srgbClr val="000000"/>
                </a:solidFill>
                <a:effectLst/>
                <a:latin typeface="Times New Roman" panose="02020603050405020304" pitchFamily="18" charset="0"/>
                <a:ea typeface="MS Mincho" panose="02020609040205080304" pitchFamily="49" charset="-128"/>
              </a:rPr>
              <a:t>Vai</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trò</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của</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Hải</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quan</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Việt</a:t>
            </a:r>
            <a:r>
              <a:rPr lang="en-US" sz="4800" b="1" dirty="0">
                <a:solidFill>
                  <a:srgbClr val="000000"/>
                </a:solidFill>
                <a:effectLst/>
                <a:latin typeface="Times New Roman" panose="02020603050405020304" pitchFamily="18" charset="0"/>
                <a:ea typeface="MS Mincho" panose="02020609040205080304" pitchFamily="49" charset="-128"/>
              </a:rPr>
              <a:t> Nam</a:t>
            </a:r>
            <a:endParaRPr lang="en-GB" dirty="0"/>
          </a:p>
        </p:txBody>
      </p:sp>
      <p:sp>
        <p:nvSpPr>
          <p:cNvPr id="3" name="Content Placeholder 2">
            <a:extLst>
              <a:ext uri="{FF2B5EF4-FFF2-40B4-BE49-F238E27FC236}">
                <a16:creationId xmlns:a16="http://schemas.microsoft.com/office/drawing/2014/main" id="{756FB5E1-7085-4E45-929D-613D1942748A}"/>
              </a:ext>
            </a:extLst>
          </p:cNvPr>
          <p:cNvSpPr>
            <a:spLocks noGrp="1"/>
          </p:cNvSpPr>
          <p:nvPr>
            <p:ph idx="1"/>
          </p:nvPr>
        </p:nvSpPr>
        <p:spPr>
          <a:xfrm>
            <a:off x="1097279" y="1845734"/>
            <a:ext cx="10266045" cy="4023360"/>
          </a:xfrm>
        </p:spPr>
        <p:txBody>
          <a:bodyPr>
            <a:normAutofit/>
          </a:bodyPr>
          <a:lstStyle/>
          <a:p>
            <a:r>
              <a:rPr lang="vi-VN" sz="3000" b="0" i="0" dirty="0">
                <a:solidFill>
                  <a:srgbClr val="212121"/>
                </a:solidFill>
                <a:effectLst/>
                <a:latin typeface="Times New Roman" panose="02020603050405020304" pitchFamily="18" charset="0"/>
                <a:cs typeface="Times New Roman" panose="02020603050405020304" pitchFamily="18" charset="0"/>
              </a:rPr>
              <a:t>Hải quan Việt Nam từ chỗ </a:t>
            </a:r>
            <a:r>
              <a:rPr lang="vi-VN" sz="3000" b="0" i="1" dirty="0">
                <a:solidFill>
                  <a:srgbClr val="FF0000"/>
                </a:solidFill>
                <a:effectLst/>
                <a:latin typeface="Times New Roman" panose="02020603050405020304" pitchFamily="18" charset="0"/>
                <a:cs typeface="Times New Roman" panose="02020603050405020304" pitchFamily="18" charset="0"/>
              </a:rPr>
              <a:t>là công cụ của Nhà nước nhằm thực hiện chính sách Nhà nước độc quyền ngoại thương</a:t>
            </a:r>
            <a:r>
              <a:rPr lang="vi-VN" sz="3000" b="0" i="0" dirty="0">
                <a:solidFill>
                  <a:srgbClr val="212121"/>
                </a:solidFill>
                <a:effectLst/>
                <a:latin typeface="Times New Roman" panose="02020603050405020304" pitchFamily="18" charset="0"/>
                <a:cs typeface="Times New Roman" panose="02020603050405020304" pitchFamily="18" charset="0"/>
              </a:rPr>
              <a:t>, đến chỗ </a:t>
            </a:r>
            <a:r>
              <a:rPr lang="vi-VN" sz="3000" b="0" i="1" dirty="0">
                <a:solidFill>
                  <a:srgbClr val="FF0000"/>
                </a:solidFill>
                <a:effectLst/>
                <a:latin typeface="Times New Roman" panose="02020603050405020304" pitchFamily="18" charset="0"/>
                <a:cs typeface="Times New Roman" panose="02020603050405020304" pitchFamily="18" charset="0"/>
              </a:rPr>
              <a:t>hải quan bảo đảm thực hiện chính sách Nhà nước về phát triển quan hệ kinh tế</a:t>
            </a:r>
            <a:r>
              <a:rPr lang="vi-VN" sz="3000" b="0" i="0" dirty="0">
                <a:solidFill>
                  <a:srgbClr val="212121"/>
                </a:solidFill>
                <a:effectLst/>
                <a:latin typeface="Times New Roman" panose="02020603050405020304" pitchFamily="18" charset="0"/>
                <a:cs typeface="Times New Roman" panose="02020603050405020304" pitchFamily="18" charset="0"/>
              </a:rPr>
              <a:t>, </a:t>
            </a:r>
            <a:r>
              <a:rPr lang="en-US" sz="3000" b="0" i="0" dirty="0">
                <a:solidFill>
                  <a:srgbClr val="212121"/>
                </a:solidFill>
                <a:effectLst/>
                <a:latin typeface="Times New Roman" panose="02020603050405020304" pitchFamily="18" charset="0"/>
                <a:cs typeface="Times New Roman" panose="02020603050405020304" pitchFamily="18" charset="0"/>
              </a:rPr>
              <a:t>h</a:t>
            </a:r>
            <a:r>
              <a:rPr lang="vi-VN" sz="3000" b="0" i="0" dirty="0">
                <a:solidFill>
                  <a:srgbClr val="212121"/>
                </a:solidFill>
                <a:effectLst/>
                <a:latin typeface="Times New Roman" panose="02020603050405020304" pitchFamily="18" charset="0"/>
                <a:cs typeface="Times New Roman" panose="02020603050405020304" pitchFamily="18" charset="0"/>
              </a:rPr>
              <a:t>àn</a:t>
            </a:r>
            <a:r>
              <a:rPr lang="en-US" sz="3000" b="0" i="0" dirty="0">
                <a:solidFill>
                  <a:srgbClr val="212121"/>
                </a:solidFill>
                <a:effectLst/>
                <a:latin typeface="Times New Roman" panose="02020603050405020304" pitchFamily="18" charset="0"/>
                <a:cs typeface="Times New Roman" panose="02020603050405020304" pitchFamily="18" charset="0"/>
              </a:rPr>
              <a:t>g</a:t>
            </a:r>
            <a:r>
              <a:rPr lang="vi-VN" sz="3000" b="0" i="0" dirty="0">
                <a:solidFill>
                  <a:srgbClr val="212121"/>
                </a:solidFill>
                <a:effectLst/>
                <a:latin typeface="Times New Roman" panose="02020603050405020304" pitchFamily="18" charset="0"/>
                <a:cs typeface="Times New Roman" panose="02020603050405020304" pitchFamily="18" charset="0"/>
              </a:rPr>
              <a:t> hóa với nước </a:t>
            </a:r>
            <a:r>
              <a:rPr lang="en-US" sz="3000" b="0" i="0" dirty="0" err="1">
                <a:solidFill>
                  <a:srgbClr val="212121"/>
                </a:solidFill>
                <a:effectLst/>
                <a:latin typeface="Times New Roman" panose="02020603050405020304" pitchFamily="18" charset="0"/>
                <a:cs typeface="Times New Roman" panose="02020603050405020304" pitchFamily="18" charset="0"/>
              </a:rPr>
              <a:t>ngoài</a:t>
            </a:r>
            <a:r>
              <a:rPr lang="vi-VN" sz="3000" b="0" i="0" dirty="0">
                <a:solidFill>
                  <a:srgbClr val="212121"/>
                </a:solidFill>
                <a:effectLst/>
                <a:latin typeface="Times New Roman" panose="02020603050405020304" pitchFamily="18" charset="0"/>
                <a:cs typeface="Times New Roman" panose="02020603050405020304" pitchFamily="18" charset="0"/>
              </a:rPr>
              <a:t>, thực hiện chức năng quản lý Nhà nước đối với hoạt động xuất nhập khẩu trong điều kiện hội nhập với nền kinh tế thế giới và khu vực.</a:t>
            </a:r>
            <a:endParaRPr lang="en-GB"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77367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C531E-4AD2-482D-BC2F-72CC16314CA2}"/>
              </a:ext>
            </a:extLst>
          </p:cNvPr>
          <p:cNvSpPr>
            <a:spLocks noGrp="1"/>
          </p:cNvSpPr>
          <p:nvPr>
            <p:ph type="title"/>
          </p:nvPr>
        </p:nvSpPr>
        <p:spPr/>
        <p:txBody>
          <a:bodyPr/>
          <a:lstStyle/>
          <a:p>
            <a:r>
              <a:rPr lang="en-US" sz="4800" b="1" dirty="0">
                <a:solidFill>
                  <a:srgbClr val="000000"/>
                </a:solidFill>
                <a:effectLst/>
                <a:latin typeface="Times New Roman" panose="02020603050405020304" pitchFamily="18" charset="0"/>
                <a:ea typeface="MS Mincho" panose="02020609040205080304" pitchFamily="49" charset="-128"/>
              </a:rPr>
              <a:t>1.2. </a:t>
            </a:r>
            <a:r>
              <a:rPr lang="en-US" sz="4800" b="1" dirty="0" err="1">
                <a:solidFill>
                  <a:srgbClr val="000000"/>
                </a:solidFill>
                <a:effectLst/>
                <a:latin typeface="Times New Roman" panose="02020603050405020304" pitchFamily="18" charset="0"/>
                <a:ea typeface="MS Mincho" panose="02020609040205080304" pitchFamily="49" charset="-128"/>
              </a:rPr>
              <a:t>Vai</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trò</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của</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Hải</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quan</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Việt</a:t>
            </a:r>
            <a:r>
              <a:rPr lang="en-US" sz="4800" b="1" dirty="0">
                <a:solidFill>
                  <a:srgbClr val="000000"/>
                </a:solidFill>
                <a:effectLst/>
                <a:latin typeface="Times New Roman" panose="02020603050405020304" pitchFamily="18" charset="0"/>
                <a:ea typeface="MS Mincho" panose="02020609040205080304" pitchFamily="49" charset="-128"/>
              </a:rPr>
              <a:t> Nam</a:t>
            </a:r>
            <a:endParaRPr lang="en-GB" dirty="0"/>
          </a:p>
        </p:txBody>
      </p:sp>
      <p:sp>
        <p:nvSpPr>
          <p:cNvPr id="3" name="Content Placeholder 2">
            <a:extLst>
              <a:ext uri="{FF2B5EF4-FFF2-40B4-BE49-F238E27FC236}">
                <a16:creationId xmlns:a16="http://schemas.microsoft.com/office/drawing/2014/main" id="{F1257277-232E-4896-8E2B-1ACDB2569114}"/>
              </a:ext>
            </a:extLst>
          </p:cNvPr>
          <p:cNvSpPr>
            <a:spLocks noGrp="1"/>
          </p:cNvSpPr>
          <p:nvPr>
            <p:ph idx="1"/>
          </p:nvPr>
        </p:nvSpPr>
        <p:spPr>
          <a:xfrm>
            <a:off x="1097279" y="1845734"/>
            <a:ext cx="10399395" cy="4135966"/>
          </a:xfrm>
        </p:spPr>
        <p:txBody>
          <a:bodyPr>
            <a:normAutofit/>
          </a:bodyPr>
          <a:lstStyle/>
          <a:p>
            <a:pPr>
              <a:buFont typeface="Wingdings" panose="05000000000000000000" pitchFamily="2" charset="2"/>
              <a:buChar char="q"/>
            </a:pPr>
            <a:r>
              <a:rPr lang="en-US" sz="3000" dirty="0">
                <a:solidFill>
                  <a:srgbClr val="212121"/>
                </a:solidFill>
                <a:latin typeface="Times New Roman" panose="02020603050405020304" pitchFamily="18" charset="0"/>
                <a:cs typeface="Times New Roman" panose="02020603050405020304" pitchFamily="18" charset="0"/>
              </a:rPr>
              <a:t>H</a:t>
            </a:r>
            <a:r>
              <a:rPr lang="vi-VN" sz="3000" b="0" i="0" dirty="0">
                <a:solidFill>
                  <a:srgbClr val="212121"/>
                </a:solidFill>
                <a:effectLst/>
                <a:latin typeface="Times New Roman" panose="02020603050405020304" pitchFamily="18" charset="0"/>
                <a:cs typeface="Times New Roman" panose="02020603050405020304" pitchFamily="18" charset="0"/>
              </a:rPr>
              <a:t>ải quan còn thực hiện nhiệm vụ </a:t>
            </a:r>
            <a:r>
              <a:rPr lang="vi-VN" sz="3000" b="0" i="0" dirty="0">
                <a:solidFill>
                  <a:srgbClr val="FF0000"/>
                </a:solidFill>
                <a:effectLst/>
                <a:latin typeface="Times New Roman" panose="02020603050405020304" pitchFamily="18" charset="0"/>
                <a:cs typeface="Times New Roman" panose="02020603050405020304" pitchFamily="18" charset="0"/>
              </a:rPr>
              <a:t>chống buôn lậu và gian lận thương mại,</a:t>
            </a:r>
            <a:r>
              <a:rPr lang="vi-VN" sz="3000" b="0" i="0" dirty="0">
                <a:solidFill>
                  <a:srgbClr val="212121"/>
                </a:solidFill>
                <a:effectLst/>
                <a:latin typeface="Times New Roman" panose="02020603050405020304" pitchFamily="18" charset="0"/>
                <a:cs typeface="Times New Roman" panose="02020603050405020304" pitchFamily="18" charset="0"/>
              </a:rPr>
              <a:t> nhiệm vụ tổ chức </a:t>
            </a:r>
            <a:r>
              <a:rPr lang="vi-VN" sz="3000" b="0" i="0" dirty="0">
                <a:solidFill>
                  <a:srgbClr val="FF0000"/>
                </a:solidFill>
                <a:effectLst/>
                <a:latin typeface="Times New Roman" panose="02020603050405020304" pitchFamily="18" charset="0"/>
                <a:cs typeface="Times New Roman" panose="02020603050405020304" pitchFamily="18" charset="0"/>
              </a:rPr>
              <a:t>thu thuế xuất nhập khẩu </a:t>
            </a:r>
            <a:r>
              <a:rPr lang="vi-VN" sz="3000" b="0" i="0" dirty="0">
                <a:solidFill>
                  <a:srgbClr val="212121"/>
                </a:solidFill>
                <a:effectLst/>
                <a:latin typeface="Times New Roman" panose="02020603050405020304" pitchFamily="18" charset="0"/>
                <a:cs typeface="Times New Roman" panose="02020603050405020304" pitchFamily="18" charset="0"/>
              </a:rPr>
              <a:t>là một trong những nhiệm vụ quan trọng của hải quan nhằm góp phần bảo vệ lợi ích chủ quyền kinh tế và an ninh </a:t>
            </a:r>
            <a:r>
              <a:rPr lang="en-US" sz="3000" b="0" i="0" dirty="0">
                <a:solidFill>
                  <a:srgbClr val="212121"/>
                </a:solidFill>
                <a:effectLst/>
                <a:latin typeface="Times New Roman" panose="02020603050405020304" pitchFamily="18" charset="0"/>
                <a:cs typeface="Times New Roman" panose="02020603050405020304" pitchFamily="18" charset="0"/>
              </a:rPr>
              <a:t>QG</a:t>
            </a:r>
            <a:r>
              <a:rPr lang="vi-VN" sz="3000" b="0" i="0" dirty="0">
                <a:solidFill>
                  <a:srgbClr val="212121"/>
                </a:solidFill>
                <a:effectLst/>
                <a:latin typeface="Times New Roman" panose="02020603050405020304" pitchFamily="18" charset="0"/>
                <a:cs typeface="Times New Roman" panose="02020603050405020304" pitchFamily="18" charset="0"/>
              </a:rPr>
              <a:t>. </a:t>
            </a:r>
            <a:endParaRPr lang="en-US" sz="3000" b="0" i="0" dirty="0">
              <a:solidFill>
                <a:srgbClr val="212121"/>
              </a:solidFill>
              <a:effectLst/>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vi-VN" sz="3000" b="0" i="0" dirty="0">
                <a:solidFill>
                  <a:srgbClr val="212121"/>
                </a:solidFill>
                <a:effectLst/>
                <a:latin typeface="Times New Roman" panose="02020603050405020304" pitchFamily="18" charset="0"/>
                <a:cs typeface="Times New Roman" panose="02020603050405020304" pitchFamily="18" charset="0"/>
              </a:rPr>
              <a:t>Hải quan không chỉ hoạt động</a:t>
            </a:r>
            <a:r>
              <a:rPr lang="en-US" sz="3000" b="0" i="0" dirty="0">
                <a:solidFill>
                  <a:srgbClr val="212121"/>
                </a:solidFill>
                <a:effectLst/>
                <a:latin typeface="Times New Roman" panose="02020603050405020304" pitchFamily="18" charset="0"/>
                <a:cs typeface="Times New Roman" panose="02020603050405020304" pitchFamily="18" charset="0"/>
              </a:rPr>
              <a:t> ở</a:t>
            </a:r>
            <a:r>
              <a:rPr lang="vi-VN" sz="3000" b="0" i="0" dirty="0">
                <a:solidFill>
                  <a:srgbClr val="212121"/>
                </a:solidFill>
                <a:effectLst/>
                <a:latin typeface="Times New Roman" panose="02020603050405020304" pitchFamily="18" charset="0"/>
                <a:cs typeface="Times New Roman" panose="02020603050405020304" pitchFamily="18" charset="0"/>
              </a:rPr>
              <a:t> cửa khẩu biên giới mà hoạt động dọc biên giới, cả trong nộ</a:t>
            </a:r>
            <a:r>
              <a:rPr lang="en-US" sz="3000" b="0" i="0" dirty="0" err="1">
                <a:solidFill>
                  <a:srgbClr val="212121"/>
                </a:solidFill>
                <a:effectLst/>
                <a:latin typeface="Times New Roman" panose="02020603050405020304" pitchFamily="18" charset="0"/>
                <a:cs typeface="Times New Roman" panose="02020603050405020304" pitchFamily="18" charset="0"/>
              </a:rPr>
              <a:t>i</a:t>
            </a:r>
            <a:r>
              <a:rPr lang="vi-VN" sz="3000" b="0" i="0" dirty="0">
                <a:solidFill>
                  <a:srgbClr val="212121"/>
                </a:solidFill>
                <a:effectLst/>
                <a:latin typeface="Times New Roman" panose="02020603050405020304" pitchFamily="18" charset="0"/>
                <a:cs typeface="Times New Roman" panose="02020603050405020304" pitchFamily="18" charset="0"/>
              </a:rPr>
              <a:t> địa, ở tất cả các nơi có nhu cầu làm thủ tục kiểm tra, giám sát, kiểm soát h</a:t>
            </a:r>
            <a:r>
              <a:rPr lang="en-US" sz="3000" dirty="0">
                <a:solidFill>
                  <a:srgbClr val="212121"/>
                </a:solidFill>
                <a:latin typeface="Times New Roman" panose="02020603050405020304" pitchFamily="18" charset="0"/>
                <a:cs typeface="Times New Roman" panose="02020603050405020304" pitchFamily="18" charset="0"/>
              </a:rPr>
              <a:t>à</a:t>
            </a:r>
            <a:r>
              <a:rPr lang="vi-VN" sz="3000" b="0" i="0" dirty="0">
                <a:solidFill>
                  <a:srgbClr val="212121"/>
                </a:solidFill>
                <a:effectLst/>
                <a:latin typeface="Times New Roman" panose="02020603050405020304" pitchFamily="18" charset="0"/>
                <a:cs typeface="Times New Roman" panose="02020603050405020304" pitchFamily="18" charset="0"/>
              </a:rPr>
              <a:t>ng hóa xuất nhập khẩu, không chỉ phối hợp với lực lượng trong nước mà còn phải hợp tác chặt chẽ với các tổ chức hải quan quốc tế vá khu vực.</a:t>
            </a:r>
            <a:endParaRPr lang="en-GB"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66600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0B909-D2A8-44EC-BAD2-82CCFB117037}"/>
              </a:ext>
            </a:extLst>
          </p:cNvPr>
          <p:cNvSpPr>
            <a:spLocks noGrp="1"/>
          </p:cNvSpPr>
          <p:nvPr>
            <p:ph type="title"/>
          </p:nvPr>
        </p:nvSpPr>
        <p:spPr/>
        <p:txBody>
          <a:bodyPr/>
          <a:lstStyle/>
          <a:p>
            <a:r>
              <a:rPr lang="en-US" sz="4800" b="1" dirty="0">
                <a:solidFill>
                  <a:srgbClr val="000000"/>
                </a:solidFill>
                <a:effectLst/>
                <a:latin typeface="Times New Roman" panose="02020603050405020304" pitchFamily="18" charset="0"/>
                <a:ea typeface="MS Mincho" panose="02020609040205080304" pitchFamily="49" charset="-128"/>
              </a:rPr>
              <a:t>1.2. </a:t>
            </a:r>
            <a:r>
              <a:rPr lang="en-US" sz="4800" b="1" dirty="0" err="1">
                <a:solidFill>
                  <a:srgbClr val="000000"/>
                </a:solidFill>
                <a:effectLst/>
                <a:latin typeface="Times New Roman" panose="02020603050405020304" pitchFamily="18" charset="0"/>
                <a:ea typeface="MS Mincho" panose="02020609040205080304" pitchFamily="49" charset="-128"/>
              </a:rPr>
              <a:t>Vai</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trò</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của</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Hải</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quan</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Việt</a:t>
            </a:r>
            <a:r>
              <a:rPr lang="en-US" sz="4800" b="1" dirty="0">
                <a:solidFill>
                  <a:srgbClr val="000000"/>
                </a:solidFill>
                <a:effectLst/>
                <a:latin typeface="Times New Roman" panose="02020603050405020304" pitchFamily="18" charset="0"/>
                <a:ea typeface="MS Mincho" panose="02020609040205080304" pitchFamily="49" charset="-128"/>
              </a:rPr>
              <a:t> Nam</a:t>
            </a:r>
            <a:endParaRPr lang="en-GB" dirty="0"/>
          </a:p>
        </p:txBody>
      </p:sp>
      <p:sp>
        <p:nvSpPr>
          <p:cNvPr id="3" name="Content Placeholder 2">
            <a:extLst>
              <a:ext uri="{FF2B5EF4-FFF2-40B4-BE49-F238E27FC236}">
                <a16:creationId xmlns:a16="http://schemas.microsoft.com/office/drawing/2014/main" id="{EF8D9A5D-4AC4-43A4-9443-6297DDF7632A}"/>
              </a:ext>
            </a:extLst>
          </p:cNvPr>
          <p:cNvSpPr>
            <a:spLocks noGrp="1"/>
          </p:cNvSpPr>
          <p:nvPr>
            <p:ph idx="1"/>
          </p:nvPr>
        </p:nvSpPr>
        <p:spPr>
          <a:xfrm>
            <a:off x="1097280" y="1845734"/>
            <a:ext cx="10599420" cy="3945466"/>
          </a:xfrm>
        </p:spPr>
        <p:txBody>
          <a:bodyPr>
            <a:noAutofit/>
          </a:bodyPr>
          <a:lstStyle/>
          <a:p>
            <a:pPr algn="just">
              <a:buFont typeface="Wingdings" panose="05000000000000000000" pitchFamily="2" charset="2"/>
              <a:buChar char="q"/>
            </a:pPr>
            <a:r>
              <a:rPr lang="vi-VN" sz="3000" b="0" i="0" dirty="0">
                <a:solidFill>
                  <a:srgbClr val="212121"/>
                </a:solidFill>
                <a:effectLst/>
                <a:latin typeface="Times New Roman" panose="02020603050405020304" pitchFamily="18" charset="0"/>
                <a:cs typeface="Times New Roman" panose="02020603050405020304" pitchFamily="18" charset="0"/>
              </a:rPr>
              <a:t>“Là tấm màng ngăn đặc biệt” lực lượng hải quan c</a:t>
            </a:r>
            <a:r>
              <a:rPr lang="en-US" sz="3000" dirty="0">
                <a:solidFill>
                  <a:srgbClr val="212121"/>
                </a:solidFill>
                <a:latin typeface="Times New Roman" panose="02020603050405020304" pitchFamily="18" charset="0"/>
                <a:cs typeface="Times New Roman" panose="02020603050405020304" pitchFamily="18" charset="0"/>
              </a:rPr>
              <a:t>ó</a:t>
            </a:r>
            <a:r>
              <a:rPr lang="vi-VN" sz="3000" b="0" i="0" dirty="0">
                <a:solidFill>
                  <a:srgbClr val="212121"/>
                </a:solidFill>
                <a:effectLst/>
                <a:latin typeface="Times New Roman" panose="02020603050405020304" pitchFamily="18" charset="0"/>
                <a:cs typeface="Times New Roman" panose="02020603050405020304" pitchFamily="18" charset="0"/>
              </a:rPr>
              <a:t> vai trò rất to lớn trong điều kiện hội nhập. </a:t>
            </a:r>
            <a:endParaRPr lang="en-US" sz="3000" b="0" i="0" dirty="0">
              <a:solidFill>
                <a:srgbClr val="212121"/>
              </a:solidFill>
              <a:effectLst/>
              <a:latin typeface="Times New Roman" panose="02020603050405020304" pitchFamily="18" charset="0"/>
              <a:cs typeface="Times New Roman" panose="02020603050405020304" pitchFamily="18" charset="0"/>
            </a:endParaRPr>
          </a:p>
          <a:p>
            <a:pPr algn="just">
              <a:buFont typeface="Wingdings" panose="05000000000000000000" pitchFamily="2" charset="2"/>
              <a:buChar char="q"/>
            </a:pPr>
            <a:r>
              <a:rPr lang="vi-VN" sz="3000" b="0" i="0" dirty="0">
                <a:solidFill>
                  <a:srgbClr val="212121"/>
                </a:solidFill>
                <a:effectLst/>
                <a:latin typeface="Times New Roman" panose="02020603050405020304" pitchFamily="18" charset="0"/>
                <a:cs typeface="Times New Roman" panose="02020603050405020304" pitchFamily="18" charset="0"/>
              </a:rPr>
              <a:t>Hải quan, một mặt, tạo điều kiện thuận lợi, thông thoáng cho thương mại, giao lưu quốc tế phát triển, kịp thời đón nhận những cơ hội giúp đất nước phát triển hùng cường; </a:t>
            </a:r>
            <a:endParaRPr lang="en-US" sz="3000" b="0" i="0" dirty="0">
              <a:solidFill>
                <a:srgbClr val="212121"/>
              </a:solidFill>
              <a:effectLst/>
              <a:latin typeface="Times New Roman" panose="02020603050405020304" pitchFamily="18" charset="0"/>
              <a:cs typeface="Times New Roman" panose="02020603050405020304" pitchFamily="18" charset="0"/>
            </a:endParaRPr>
          </a:p>
          <a:p>
            <a:pPr algn="just">
              <a:buFont typeface="Wingdings" panose="05000000000000000000" pitchFamily="2" charset="2"/>
              <a:buChar char="q"/>
            </a:pPr>
            <a:r>
              <a:rPr lang="en-US" sz="3000" dirty="0">
                <a:solidFill>
                  <a:srgbClr val="212121"/>
                </a:solidFill>
                <a:latin typeface="Times New Roman" panose="02020603050405020304" pitchFamily="18" charset="0"/>
                <a:cs typeface="Times New Roman" panose="02020603050405020304" pitchFamily="18" charset="0"/>
              </a:rPr>
              <a:t>N</a:t>
            </a:r>
            <a:r>
              <a:rPr lang="vi-VN" sz="3000" b="0" i="0" dirty="0">
                <a:solidFill>
                  <a:srgbClr val="212121"/>
                </a:solidFill>
                <a:effectLst/>
                <a:latin typeface="Times New Roman" panose="02020603050405020304" pitchFamily="18" charset="0"/>
                <a:cs typeface="Times New Roman" panose="02020603050405020304" pitchFamily="18" charset="0"/>
              </a:rPr>
              <a:t>găn chặn những hiện tượng tiêu cực (buôn lậu, gian lận thương mại…) g</a:t>
            </a:r>
            <a:r>
              <a:rPr lang="en-US" sz="3000" b="0" i="0" dirty="0" err="1">
                <a:solidFill>
                  <a:srgbClr val="212121"/>
                </a:solidFill>
                <a:effectLst/>
                <a:latin typeface="Times New Roman" panose="02020603050405020304" pitchFamily="18" charset="0"/>
                <a:cs typeface="Times New Roman" panose="02020603050405020304" pitchFamily="18" charset="0"/>
              </a:rPr>
              <a:t>i</a:t>
            </a:r>
            <a:r>
              <a:rPr lang="vi-VN" sz="3000" b="0" i="0" dirty="0">
                <a:solidFill>
                  <a:srgbClr val="212121"/>
                </a:solidFill>
                <a:effectLst/>
                <a:latin typeface="Times New Roman" panose="02020603050405020304" pitchFamily="18" charset="0"/>
                <a:cs typeface="Times New Roman" panose="02020603050405020304" pitchFamily="18" charset="0"/>
              </a:rPr>
              <a:t>úp nền kinh tể phát triển lành mạnh, hiệu quả. </a:t>
            </a:r>
            <a:endParaRPr lang="en-US" sz="3000" b="0" i="0" dirty="0">
              <a:solidFill>
                <a:srgbClr val="212121"/>
              </a:solidFill>
              <a:effectLst/>
              <a:latin typeface="Times New Roman" panose="02020603050405020304" pitchFamily="18" charset="0"/>
              <a:cs typeface="Times New Roman" panose="02020603050405020304" pitchFamily="18" charset="0"/>
            </a:endParaRPr>
          </a:p>
          <a:p>
            <a:br>
              <a:rPr lang="vi-VN" sz="3000" b="0" i="0" dirty="0">
                <a:solidFill>
                  <a:srgbClr val="212121"/>
                </a:solidFill>
                <a:effectLst/>
                <a:latin typeface="-apple-system, BlinkMacSystemFont, &amp;quot;Segoe UI&amp;quot;, Roboto, Oxygen-Sans, Ubuntu, Cantarell, &amp;quot;Helvetica Neue&amp;quot;, sans-serif"/>
              </a:rPr>
            </a:br>
            <a:endParaRPr lang="en-GB" sz="3000" dirty="0"/>
          </a:p>
        </p:txBody>
      </p:sp>
    </p:spTree>
    <p:extLst>
      <p:ext uri="{BB962C8B-B14F-4D97-AF65-F5344CB8AC3E}">
        <p14:creationId xmlns:p14="http://schemas.microsoft.com/office/powerpoint/2010/main" val="2214634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A55BC-292B-42B7-AA10-4692C11F0E55}"/>
              </a:ext>
            </a:extLst>
          </p:cNvPr>
          <p:cNvSpPr>
            <a:spLocks noGrp="1"/>
          </p:cNvSpPr>
          <p:nvPr>
            <p:ph type="title"/>
          </p:nvPr>
        </p:nvSpPr>
        <p:spPr/>
        <p:txBody>
          <a:bodyPr/>
          <a:lstStyle/>
          <a:p>
            <a:r>
              <a:rPr lang="en-US" sz="4800" b="1" dirty="0">
                <a:solidFill>
                  <a:srgbClr val="000000"/>
                </a:solidFill>
                <a:effectLst/>
                <a:latin typeface="Times New Roman" panose="02020603050405020304" pitchFamily="18" charset="0"/>
                <a:ea typeface="MS Mincho" panose="02020609040205080304" pitchFamily="49" charset="-128"/>
              </a:rPr>
              <a:t>1.2. </a:t>
            </a:r>
            <a:r>
              <a:rPr lang="en-US" sz="4800" b="1" dirty="0" err="1">
                <a:solidFill>
                  <a:srgbClr val="000000"/>
                </a:solidFill>
                <a:effectLst/>
                <a:latin typeface="Times New Roman" panose="02020603050405020304" pitchFamily="18" charset="0"/>
                <a:ea typeface="MS Mincho" panose="02020609040205080304" pitchFamily="49" charset="-128"/>
              </a:rPr>
              <a:t>Vai</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trò</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của</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Hải</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quan</a:t>
            </a:r>
            <a:r>
              <a:rPr lang="en-US" sz="4800" b="1" dirty="0">
                <a:solidFill>
                  <a:srgbClr val="000000"/>
                </a:solidFill>
                <a:effectLst/>
                <a:latin typeface="Times New Roman" panose="02020603050405020304" pitchFamily="18" charset="0"/>
                <a:ea typeface="MS Mincho" panose="02020609040205080304" pitchFamily="49" charset="-128"/>
              </a:rPr>
              <a:t> </a:t>
            </a:r>
            <a:r>
              <a:rPr lang="en-US" sz="4800" b="1" dirty="0" err="1">
                <a:solidFill>
                  <a:srgbClr val="000000"/>
                </a:solidFill>
                <a:effectLst/>
                <a:latin typeface="Times New Roman" panose="02020603050405020304" pitchFamily="18" charset="0"/>
                <a:ea typeface="MS Mincho" panose="02020609040205080304" pitchFamily="49" charset="-128"/>
              </a:rPr>
              <a:t>Việt</a:t>
            </a:r>
            <a:r>
              <a:rPr lang="en-US" sz="4800" b="1" dirty="0">
                <a:solidFill>
                  <a:srgbClr val="000000"/>
                </a:solidFill>
                <a:effectLst/>
                <a:latin typeface="Times New Roman" panose="02020603050405020304" pitchFamily="18" charset="0"/>
                <a:ea typeface="MS Mincho" panose="02020609040205080304" pitchFamily="49" charset="-128"/>
              </a:rPr>
              <a:t> Nam</a:t>
            </a:r>
            <a:endParaRPr lang="en-GB" dirty="0"/>
          </a:p>
        </p:txBody>
      </p:sp>
      <p:sp>
        <p:nvSpPr>
          <p:cNvPr id="3" name="Content Placeholder 2">
            <a:extLst>
              <a:ext uri="{FF2B5EF4-FFF2-40B4-BE49-F238E27FC236}">
                <a16:creationId xmlns:a16="http://schemas.microsoft.com/office/drawing/2014/main" id="{F8F1BC28-EFE0-45ED-874F-18037827CE00}"/>
              </a:ext>
            </a:extLst>
          </p:cNvPr>
          <p:cNvSpPr>
            <a:spLocks noGrp="1"/>
          </p:cNvSpPr>
          <p:nvPr>
            <p:ph idx="1"/>
          </p:nvPr>
        </p:nvSpPr>
        <p:spPr>
          <a:xfrm>
            <a:off x="1097280" y="1845734"/>
            <a:ext cx="10599420" cy="4023360"/>
          </a:xfrm>
        </p:spPr>
        <p:txBody>
          <a:bodyPr/>
          <a:lstStyle/>
          <a:p>
            <a:pPr>
              <a:buFont typeface="Wingdings" panose="05000000000000000000" pitchFamily="2" charset="2"/>
              <a:buChar char="q"/>
            </a:pPr>
            <a:r>
              <a:rPr lang="en-US" sz="3000" dirty="0">
                <a:solidFill>
                  <a:srgbClr val="FF0000"/>
                </a:solidFill>
                <a:latin typeface="Times New Roman" panose="02020603050405020304" pitchFamily="18" charset="0"/>
                <a:cs typeface="Times New Roman" panose="02020603050405020304" pitchFamily="18" charset="0"/>
              </a:rPr>
              <a:t>L</a:t>
            </a:r>
            <a:r>
              <a:rPr lang="vi-VN" sz="3000" b="0" i="0" dirty="0">
                <a:solidFill>
                  <a:srgbClr val="FF0000"/>
                </a:solidFill>
                <a:effectLst/>
                <a:latin typeface="Times New Roman" panose="02020603050405020304" pitchFamily="18" charset="0"/>
                <a:cs typeface="Times New Roman" panose="02020603050405020304" pitchFamily="18" charset="0"/>
              </a:rPr>
              <a:t>ực lượng hải quan còn là bộ mặt của đất nước</a:t>
            </a:r>
            <a:r>
              <a:rPr lang="vi-VN" sz="3000" b="0" i="0" dirty="0">
                <a:solidFill>
                  <a:srgbClr val="212121"/>
                </a:solidFill>
                <a:effectLst/>
                <a:latin typeface="Times New Roman" panose="02020603050405020304" pitchFamily="18" charset="0"/>
                <a:cs typeface="Times New Roman" panose="02020603050405020304" pitchFamily="18" charset="0"/>
              </a:rPr>
              <a:t>, một trong những người đầu tiên mà khách nước ngoài tiếp xúc là công chức hải quan.</a:t>
            </a:r>
            <a:endParaRPr lang="en-US" sz="3000" b="0" i="0" dirty="0">
              <a:solidFill>
                <a:srgbClr val="212121"/>
              </a:solidFill>
              <a:effectLst/>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en-US" sz="3000" dirty="0">
                <a:solidFill>
                  <a:srgbClr val="212121"/>
                </a:solidFill>
                <a:latin typeface="Times New Roman" panose="02020603050405020304" pitchFamily="18" charset="0"/>
                <a:cs typeface="Times New Roman" panose="02020603050405020304" pitchFamily="18" charset="0"/>
              </a:rPr>
              <a:t> </a:t>
            </a:r>
            <a:r>
              <a:rPr lang="vi-VN" sz="3000" b="0" i="0" dirty="0">
                <a:solidFill>
                  <a:srgbClr val="212121"/>
                </a:solidFill>
                <a:effectLst/>
                <a:latin typeface="Times New Roman" panose="02020603050405020304" pitchFamily="18" charset="0"/>
                <a:cs typeface="Times New Roman" panose="02020603050405020304" pitchFamily="18" charset="0"/>
              </a:rPr>
              <a:t>Thủ tục hải quan thuận lợi, nhanh ch</a:t>
            </a:r>
            <a:r>
              <a:rPr lang="en-US" sz="3000" dirty="0">
                <a:solidFill>
                  <a:srgbClr val="212121"/>
                </a:solidFill>
                <a:latin typeface="Times New Roman" panose="02020603050405020304" pitchFamily="18" charset="0"/>
                <a:cs typeface="Times New Roman" panose="02020603050405020304" pitchFamily="18" charset="0"/>
              </a:rPr>
              <a:t>ó</a:t>
            </a:r>
            <a:r>
              <a:rPr lang="vi-VN" sz="3000" b="0" i="0" dirty="0">
                <a:solidFill>
                  <a:srgbClr val="212121"/>
                </a:solidFill>
                <a:effectLst/>
                <a:latin typeface="Times New Roman" panose="02020603050405020304" pitchFamily="18" charset="0"/>
                <a:cs typeface="Times New Roman" panose="02020603050405020304" pitchFamily="18" charset="0"/>
              </a:rPr>
              <a:t>ng, công chức hải quan văn minh, lịch sự, nghiêm túc, sẽ tạo ấn tượng tốt, giúp thu hút được nhiều khách nước ngoài đến làm ăn, du lịch, đem lại lợi ích cho quốc gia.</a:t>
            </a:r>
          </a:p>
          <a:p>
            <a:endParaRPr lang="en-GB" dirty="0"/>
          </a:p>
        </p:txBody>
      </p:sp>
    </p:spTree>
    <p:extLst>
      <p:ext uri="{BB962C8B-B14F-4D97-AF65-F5344CB8AC3E}">
        <p14:creationId xmlns:p14="http://schemas.microsoft.com/office/powerpoint/2010/main" val="39630401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36493-9178-49D3-85DB-73E15B33E703}"/>
              </a:ext>
            </a:extLst>
          </p:cNvPr>
          <p:cNvSpPr>
            <a:spLocks noGrp="1"/>
          </p:cNvSpPr>
          <p:nvPr>
            <p:ph type="title"/>
          </p:nvPr>
        </p:nvSpPr>
        <p:spPr/>
        <p:txBody>
          <a:bodyPr/>
          <a:lstStyle/>
          <a:p>
            <a:r>
              <a:rPr lang="en-US" sz="4800" b="1" dirty="0">
                <a:effectLst/>
                <a:latin typeface="Times New Roman" panose="02020603050405020304" pitchFamily="18" charset="0"/>
                <a:ea typeface="MS Mincho" panose="02020609040205080304" pitchFamily="49" charset="-128"/>
              </a:rPr>
              <a:t>1.3. </a:t>
            </a:r>
            <a:r>
              <a:rPr lang="en-US" sz="4800" b="1" dirty="0" err="1">
                <a:effectLst/>
                <a:latin typeface="Times New Roman" panose="02020603050405020304" pitchFamily="18" charset="0"/>
                <a:ea typeface="MS Mincho" panose="02020609040205080304" pitchFamily="49" charset="-128"/>
              </a:rPr>
              <a:t>Hệ</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thống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tổ</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năng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nhiệm</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vụ</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của</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Hải</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quan</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Việt</a:t>
            </a:r>
            <a:r>
              <a:rPr lang="en-US" sz="4800" b="1" dirty="0">
                <a:effectLst/>
                <a:latin typeface="Times New Roman" panose="02020603050405020304" pitchFamily="18" charset="0"/>
                <a:ea typeface="MS Mincho" panose="02020609040205080304" pitchFamily="49" charset="-128"/>
              </a:rPr>
              <a:t> Nam</a:t>
            </a:r>
            <a:endParaRPr lang="en-GB" dirty="0"/>
          </a:p>
        </p:txBody>
      </p:sp>
      <p:sp>
        <p:nvSpPr>
          <p:cNvPr id="3" name="Content Placeholder 2">
            <a:extLst>
              <a:ext uri="{FF2B5EF4-FFF2-40B4-BE49-F238E27FC236}">
                <a16:creationId xmlns:a16="http://schemas.microsoft.com/office/drawing/2014/main" id="{013AC8D7-BE97-4832-AA21-77402AFC0D3E}"/>
              </a:ext>
            </a:extLst>
          </p:cNvPr>
          <p:cNvSpPr>
            <a:spLocks noGrp="1"/>
          </p:cNvSpPr>
          <p:nvPr>
            <p:ph idx="1"/>
          </p:nvPr>
        </p:nvSpPr>
        <p:spPr>
          <a:xfrm>
            <a:off x="85725" y="1845734"/>
            <a:ext cx="11858625" cy="4097866"/>
          </a:xfrm>
        </p:spPr>
        <p:txBody>
          <a:bodyPr>
            <a:noAutofit/>
          </a:bodyPr>
          <a:lstStyle/>
          <a:p>
            <a:pPr marL="0" indent="0">
              <a:lnSpc>
                <a:spcPct val="110000"/>
              </a:lnSpc>
              <a:spcBef>
                <a:spcPts val="0"/>
              </a:spcBef>
              <a:spcAft>
                <a:spcPts val="0"/>
              </a:spcAft>
            </a:pPr>
            <a:r>
              <a:rPr lang="vi-VN" sz="3000" dirty="0">
                <a:solidFill>
                  <a:schemeClr val="tx1"/>
                </a:solidFill>
                <a:latin typeface="Times New Roman" panose="02020603050405020304" pitchFamily="18" charset="0"/>
                <a:cs typeface="Times New Roman" panose="02020603050405020304" pitchFamily="18" charset="0"/>
              </a:rPr>
              <a:t>Điều 14. Hệ thống tổ chức Hải quan </a:t>
            </a:r>
            <a:r>
              <a:rPr lang="en-US" sz="3000" dirty="0">
                <a:solidFill>
                  <a:schemeClr val="tx1"/>
                </a:solidFill>
                <a:latin typeface="Times New Roman" panose="02020603050405020304" pitchFamily="18" charset="0"/>
                <a:cs typeface="Times New Roman" panose="02020603050405020304" pitchFamily="18" charset="0"/>
              </a:rPr>
              <a:t>(LUẬT HẢI QUAN 2014)</a:t>
            </a:r>
          </a:p>
          <a:p>
            <a:pPr marL="0" indent="0">
              <a:lnSpc>
                <a:spcPct val="110000"/>
              </a:lnSpc>
              <a:spcBef>
                <a:spcPts val="0"/>
              </a:spcBef>
              <a:spcAft>
                <a:spcPts val="0"/>
              </a:spcAft>
            </a:pPr>
            <a:r>
              <a:rPr lang="vi-VN" sz="3000" dirty="0">
                <a:solidFill>
                  <a:schemeClr val="tx1"/>
                </a:solidFill>
                <a:latin typeface="Times New Roman" panose="02020603050405020304" pitchFamily="18" charset="0"/>
                <a:cs typeface="Times New Roman" panose="02020603050405020304" pitchFamily="18" charset="0"/>
              </a:rPr>
              <a:t>1. Hệ thống tổ chức của Hải quan Việt Nam gồm có: </a:t>
            </a:r>
            <a:endParaRPr lang="en-US" sz="3000" dirty="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spcAft>
                <a:spcPts val="0"/>
              </a:spcAft>
            </a:pPr>
            <a:r>
              <a:rPr lang="vi-VN" sz="3000" dirty="0">
                <a:solidFill>
                  <a:schemeClr val="tx1"/>
                </a:solidFill>
                <a:latin typeface="Times New Roman" panose="02020603050405020304" pitchFamily="18" charset="0"/>
                <a:cs typeface="Times New Roman" panose="02020603050405020304" pitchFamily="18" charset="0"/>
              </a:rPr>
              <a:t>a) Tổng cục Hải quan; </a:t>
            </a:r>
            <a:endParaRPr lang="en-US" sz="3000" dirty="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spcAft>
                <a:spcPts val="0"/>
              </a:spcAft>
            </a:pPr>
            <a:r>
              <a:rPr lang="vi-VN" sz="3000" dirty="0">
                <a:solidFill>
                  <a:schemeClr val="tx1"/>
                </a:solidFill>
                <a:latin typeface="Times New Roman" panose="02020603050405020304" pitchFamily="18" charset="0"/>
                <a:cs typeface="Times New Roman" panose="02020603050405020304" pitchFamily="18" charset="0"/>
              </a:rPr>
              <a:t>b) Cục Hải quan tỉnh, liên tỉnh, thành phố trực thuộc trung ương; </a:t>
            </a:r>
            <a:endParaRPr lang="en-US" sz="3000" dirty="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spcAft>
                <a:spcPts val="0"/>
              </a:spcAft>
            </a:pPr>
            <a:r>
              <a:rPr lang="vi-VN" sz="3000" dirty="0">
                <a:solidFill>
                  <a:schemeClr val="tx1"/>
                </a:solidFill>
                <a:latin typeface="Times New Roman" panose="02020603050405020304" pitchFamily="18" charset="0"/>
                <a:cs typeface="Times New Roman" panose="02020603050405020304" pitchFamily="18" charset="0"/>
              </a:rPr>
              <a:t>c) Chi cục Hải quan, Đội Kiểm soát Hải quan và đơn vị tương đương. </a:t>
            </a:r>
            <a:endParaRPr lang="en-US" sz="3000" dirty="0">
              <a:solidFill>
                <a:schemeClr val="tx1"/>
              </a:solidFill>
              <a:latin typeface="Times New Roman" panose="02020603050405020304" pitchFamily="18" charset="0"/>
              <a:cs typeface="Times New Roman" panose="02020603050405020304" pitchFamily="18" charset="0"/>
            </a:endParaRPr>
          </a:p>
          <a:p>
            <a:pPr marL="0" indent="0">
              <a:lnSpc>
                <a:spcPct val="110000"/>
              </a:lnSpc>
              <a:spcBef>
                <a:spcPts val="0"/>
              </a:spcBef>
              <a:spcAft>
                <a:spcPts val="0"/>
              </a:spcAft>
            </a:pPr>
            <a:r>
              <a:rPr lang="vi-VN" sz="3000" dirty="0">
                <a:solidFill>
                  <a:schemeClr val="tx1"/>
                </a:solidFill>
                <a:latin typeface="Times New Roman" panose="02020603050405020304" pitchFamily="18" charset="0"/>
                <a:cs typeface="Times New Roman" panose="02020603050405020304" pitchFamily="18" charset="0"/>
              </a:rPr>
              <a:t>2. Chính phủ căn cứ vào khối lượng công việc, quy mô, tính chất hoạt động xuất khẩu, nhập khẩu, xuất cảnh, nhập cảnh, quá cảnh, đặc thù, điều kiện kinh tế - xã hội của từng địa bàn để quy định tiêu chí thành lập Cục Hải quan; quy định cụ thể tổ chức, nhiệm vụ, hoạt động của Hải quan các cấp.</a:t>
            </a:r>
            <a:endParaRPr lang="en-GB" sz="3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39852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E2176-6712-46E5-9AD1-1B6962591DA6}"/>
              </a:ext>
            </a:extLst>
          </p:cNvPr>
          <p:cNvSpPr>
            <a:spLocks noGrp="1"/>
          </p:cNvSpPr>
          <p:nvPr>
            <p:ph type="title"/>
          </p:nvPr>
        </p:nvSpPr>
        <p:spPr/>
        <p:txBody>
          <a:bodyPr>
            <a:noAutofit/>
          </a:bodyPr>
          <a:lstStyle/>
          <a:p>
            <a:pPr algn="just">
              <a:lnSpc>
                <a:spcPct val="120000"/>
              </a:lnSpc>
            </a:pPr>
            <a:r>
              <a:rPr lang="en-US" sz="4500" b="1" dirty="0">
                <a:effectLst/>
                <a:latin typeface="Times New Roman" panose="02020603050405020304" pitchFamily="18" charset="0"/>
                <a:ea typeface="MS Mincho" panose="02020609040205080304" pitchFamily="49" charset="-128"/>
              </a:rPr>
              <a:t>1.3. </a:t>
            </a:r>
            <a:r>
              <a:rPr lang="en-US" sz="4500" b="1" dirty="0" err="1">
                <a:effectLst/>
                <a:latin typeface="Times New Roman" panose="02020603050405020304" pitchFamily="18" charset="0"/>
                <a:ea typeface="MS Mincho" panose="02020609040205080304" pitchFamily="49" charset="-128"/>
              </a:rPr>
              <a:t>Hệ</a:t>
            </a:r>
            <a:r>
              <a:rPr lang="en-US" sz="4500" b="1" dirty="0">
                <a:effectLst/>
                <a:latin typeface="Times New Roman" panose="02020603050405020304" pitchFamily="18" charset="0"/>
                <a:ea typeface="MS Mincho" panose="02020609040205080304" pitchFamily="49" charset="-128"/>
              </a:rPr>
              <a:t> </a:t>
            </a:r>
            <a:r>
              <a:rPr lang="en-US" sz="4500" b="1" dirty="0" err="1">
                <a:effectLst/>
                <a:latin typeface="Times New Roman" panose="02020603050405020304" pitchFamily="18" charset="0"/>
                <a:ea typeface="MS Mincho" panose="02020609040205080304" pitchFamily="49" charset="-128"/>
              </a:rPr>
              <a:t>thống</a:t>
            </a:r>
            <a:r>
              <a:rPr lang="en-US" sz="4500" b="1" dirty="0">
                <a:effectLst/>
                <a:latin typeface="Times New Roman" panose="02020603050405020304" pitchFamily="18" charset="0"/>
                <a:ea typeface="MS Mincho" panose="02020609040205080304" pitchFamily="49" charset="-128"/>
              </a:rPr>
              <a:t> </a:t>
            </a:r>
            <a:r>
              <a:rPr lang="en-US" sz="4500" b="1" dirty="0" err="1">
                <a:effectLst/>
                <a:latin typeface="Times New Roman" panose="02020603050405020304" pitchFamily="18" charset="0"/>
                <a:ea typeface="MS Mincho" panose="02020609040205080304" pitchFamily="49" charset="-128"/>
              </a:rPr>
              <a:t>tổ</a:t>
            </a:r>
            <a:r>
              <a:rPr lang="en-US" sz="4500" b="1" dirty="0">
                <a:effectLst/>
                <a:latin typeface="Times New Roman" panose="02020603050405020304" pitchFamily="18" charset="0"/>
                <a:ea typeface="MS Mincho" panose="02020609040205080304" pitchFamily="49" charset="-128"/>
              </a:rPr>
              <a:t> </a:t>
            </a:r>
            <a:r>
              <a:rPr lang="en-US" sz="4500" b="1" dirty="0" err="1">
                <a:effectLst/>
                <a:latin typeface="Times New Roman" panose="02020603050405020304" pitchFamily="18" charset="0"/>
                <a:ea typeface="MS Mincho" panose="02020609040205080304" pitchFamily="49" charset="-128"/>
              </a:rPr>
              <a:t>chức</a:t>
            </a:r>
            <a:r>
              <a:rPr lang="en-US" sz="4500" b="1" dirty="0">
                <a:effectLst/>
                <a:latin typeface="Times New Roman" panose="02020603050405020304" pitchFamily="18" charset="0"/>
                <a:ea typeface="MS Mincho" panose="02020609040205080304" pitchFamily="49" charset="-128"/>
              </a:rPr>
              <a:t> </a:t>
            </a:r>
            <a:r>
              <a:rPr lang="en-US" sz="4500" b="1" dirty="0" err="1">
                <a:effectLst/>
                <a:latin typeface="Times New Roman" panose="02020603050405020304" pitchFamily="18" charset="0"/>
                <a:ea typeface="MS Mincho" panose="02020609040205080304" pitchFamily="49" charset="-128"/>
              </a:rPr>
              <a:t>chức</a:t>
            </a:r>
            <a:r>
              <a:rPr lang="en-US" sz="4500" b="1" dirty="0">
                <a:effectLst/>
                <a:latin typeface="Times New Roman" panose="02020603050405020304" pitchFamily="18" charset="0"/>
                <a:ea typeface="MS Mincho" panose="02020609040205080304" pitchFamily="49" charset="-128"/>
              </a:rPr>
              <a:t> </a:t>
            </a:r>
            <a:r>
              <a:rPr lang="en-US" sz="4500" b="1" dirty="0" err="1">
                <a:effectLst/>
                <a:latin typeface="Times New Roman" panose="02020603050405020304" pitchFamily="18" charset="0"/>
                <a:ea typeface="MS Mincho" panose="02020609040205080304" pitchFamily="49" charset="-128"/>
              </a:rPr>
              <a:t>năng</a:t>
            </a:r>
            <a:r>
              <a:rPr lang="en-US" sz="4500" b="1" dirty="0">
                <a:effectLst/>
                <a:latin typeface="Times New Roman" panose="02020603050405020304" pitchFamily="18" charset="0"/>
                <a:ea typeface="MS Mincho" panose="02020609040205080304" pitchFamily="49" charset="-128"/>
              </a:rPr>
              <a:t> </a:t>
            </a:r>
            <a:r>
              <a:rPr lang="en-US" sz="4500" b="1" dirty="0" err="1">
                <a:effectLst/>
                <a:latin typeface="Times New Roman" panose="02020603050405020304" pitchFamily="18" charset="0"/>
                <a:ea typeface="MS Mincho" panose="02020609040205080304" pitchFamily="49" charset="-128"/>
              </a:rPr>
              <a:t>nhiệm</a:t>
            </a:r>
            <a:r>
              <a:rPr lang="en-US" sz="4500" b="1" dirty="0">
                <a:effectLst/>
                <a:latin typeface="Times New Roman" panose="02020603050405020304" pitchFamily="18" charset="0"/>
                <a:ea typeface="MS Mincho" panose="02020609040205080304" pitchFamily="49" charset="-128"/>
              </a:rPr>
              <a:t> </a:t>
            </a:r>
            <a:r>
              <a:rPr lang="en-US" sz="4500" b="1" dirty="0" err="1">
                <a:effectLst/>
                <a:latin typeface="Times New Roman" panose="02020603050405020304" pitchFamily="18" charset="0"/>
                <a:ea typeface="MS Mincho" panose="02020609040205080304" pitchFamily="49" charset="-128"/>
              </a:rPr>
              <a:t>vụ</a:t>
            </a:r>
            <a:r>
              <a:rPr lang="en-US" sz="4500" b="1" dirty="0">
                <a:effectLst/>
                <a:latin typeface="Times New Roman" panose="02020603050405020304" pitchFamily="18" charset="0"/>
                <a:ea typeface="MS Mincho" panose="02020609040205080304" pitchFamily="49" charset="-128"/>
              </a:rPr>
              <a:t> </a:t>
            </a:r>
            <a:r>
              <a:rPr lang="en-US" sz="4500" b="1" dirty="0" err="1">
                <a:effectLst/>
                <a:latin typeface="Times New Roman" panose="02020603050405020304" pitchFamily="18" charset="0"/>
                <a:ea typeface="MS Mincho" panose="02020609040205080304" pitchFamily="49" charset="-128"/>
              </a:rPr>
              <a:t>của</a:t>
            </a:r>
            <a:r>
              <a:rPr lang="en-US" sz="4500" b="1" dirty="0">
                <a:effectLst/>
                <a:latin typeface="Times New Roman" panose="02020603050405020304" pitchFamily="18" charset="0"/>
                <a:ea typeface="MS Mincho" panose="02020609040205080304" pitchFamily="49" charset="-128"/>
              </a:rPr>
              <a:t> </a:t>
            </a:r>
            <a:r>
              <a:rPr lang="en-US" sz="4500" b="1" dirty="0" err="1">
                <a:effectLst/>
                <a:latin typeface="Times New Roman" panose="02020603050405020304" pitchFamily="18" charset="0"/>
                <a:ea typeface="MS Mincho" panose="02020609040205080304" pitchFamily="49" charset="-128"/>
              </a:rPr>
              <a:t>Hải</a:t>
            </a:r>
            <a:r>
              <a:rPr lang="en-US" sz="4500" b="1" dirty="0">
                <a:effectLst/>
                <a:latin typeface="Times New Roman" panose="02020603050405020304" pitchFamily="18" charset="0"/>
                <a:ea typeface="MS Mincho" panose="02020609040205080304" pitchFamily="49" charset="-128"/>
              </a:rPr>
              <a:t> </a:t>
            </a:r>
            <a:r>
              <a:rPr lang="en-US" sz="4500" b="1" dirty="0" err="1">
                <a:effectLst/>
                <a:latin typeface="Times New Roman" panose="02020603050405020304" pitchFamily="18" charset="0"/>
                <a:ea typeface="MS Mincho" panose="02020609040205080304" pitchFamily="49" charset="-128"/>
              </a:rPr>
              <a:t>quan</a:t>
            </a:r>
            <a:r>
              <a:rPr lang="en-US" sz="4500" b="1" dirty="0">
                <a:effectLst/>
                <a:latin typeface="Times New Roman" panose="02020603050405020304" pitchFamily="18" charset="0"/>
                <a:ea typeface="MS Mincho" panose="02020609040205080304" pitchFamily="49" charset="-128"/>
              </a:rPr>
              <a:t> </a:t>
            </a:r>
            <a:r>
              <a:rPr lang="en-US" sz="4500" b="1" dirty="0" err="1">
                <a:effectLst/>
                <a:latin typeface="Times New Roman" panose="02020603050405020304" pitchFamily="18" charset="0"/>
                <a:ea typeface="MS Mincho" panose="02020609040205080304" pitchFamily="49" charset="-128"/>
              </a:rPr>
              <a:t>Việt</a:t>
            </a:r>
            <a:r>
              <a:rPr lang="en-US" sz="4500" b="1" dirty="0">
                <a:effectLst/>
                <a:latin typeface="Times New Roman" panose="02020603050405020304" pitchFamily="18" charset="0"/>
                <a:ea typeface="MS Mincho" panose="02020609040205080304" pitchFamily="49" charset="-128"/>
              </a:rPr>
              <a:t> Nam</a:t>
            </a:r>
            <a:endParaRPr lang="en-GB" sz="4500" b="1" dirty="0">
              <a:effectLst/>
              <a:latin typeface="Times New Roman" panose="02020603050405020304" pitchFamily="18" charset="0"/>
              <a:ea typeface="MS Mincho" panose="02020609040205080304" pitchFamily="49" charset="-128"/>
            </a:endParaRPr>
          </a:p>
        </p:txBody>
      </p:sp>
      <p:sp>
        <p:nvSpPr>
          <p:cNvPr id="3" name="Content Placeholder 2">
            <a:extLst>
              <a:ext uri="{FF2B5EF4-FFF2-40B4-BE49-F238E27FC236}">
                <a16:creationId xmlns:a16="http://schemas.microsoft.com/office/drawing/2014/main" id="{CD86E3FE-02DD-4E38-BB7F-D127BC448879}"/>
              </a:ext>
            </a:extLst>
          </p:cNvPr>
          <p:cNvSpPr>
            <a:spLocks noGrp="1"/>
          </p:cNvSpPr>
          <p:nvPr>
            <p:ph idx="1"/>
          </p:nvPr>
        </p:nvSpPr>
        <p:spPr/>
        <p:txBody>
          <a:bodyPr/>
          <a:lstStyle/>
          <a:p>
            <a:pPr algn="l"/>
            <a:r>
              <a:rPr lang="vi-VN" sz="3200" b="1" i="0" u="none" strike="noStrike" baseline="0" dirty="0">
                <a:solidFill>
                  <a:srgbClr val="006FAD"/>
                </a:solidFill>
                <a:latin typeface="Times New Roman" panose="02020603050405020304" pitchFamily="18" charset="0"/>
                <a:cs typeface="Times New Roman" panose="02020603050405020304" pitchFamily="18" charset="0"/>
              </a:rPr>
              <a:t>Cơ cấu tổ chức Hải quan Việt Nam</a:t>
            </a:r>
          </a:p>
          <a:p>
            <a:pPr algn="l"/>
            <a:r>
              <a:rPr lang="en-GB" sz="1800" b="0" i="0" u="none" strike="noStrike" baseline="0" dirty="0">
                <a:solidFill>
                  <a:srgbClr val="FFFFFF"/>
                </a:solidFill>
                <a:latin typeface="Arial" panose="020B0604020202020204" pitchFamily="34" charset="0"/>
              </a:rPr>
              <a:t>Th.</a:t>
            </a:r>
            <a:endParaRPr lang="en-GB" dirty="0"/>
          </a:p>
        </p:txBody>
      </p:sp>
      <p:pic>
        <p:nvPicPr>
          <p:cNvPr id="5" name="Picture 4">
            <a:extLst>
              <a:ext uri="{FF2B5EF4-FFF2-40B4-BE49-F238E27FC236}">
                <a16:creationId xmlns:a16="http://schemas.microsoft.com/office/drawing/2014/main" id="{102CD843-CF45-491C-B7AD-86A176868113}"/>
              </a:ext>
            </a:extLst>
          </p:cNvPr>
          <p:cNvPicPr>
            <a:picLocks noChangeAspect="1"/>
          </p:cNvPicPr>
          <p:nvPr/>
        </p:nvPicPr>
        <p:blipFill>
          <a:blip r:embed="rId2"/>
          <a:stretch>
            <a:fillRect/>
          </a:stretch>
        </p:blipFill>
        <p:spPr>
          <a:xfrm>
            <a:off x="1036320" y="2371725"/>
            <a:ext cx="10363200" cy="4486274"/>
          </a:xfrm>
          <a:prstGeom prst="rect">
            <a:avLst/>
          </a:prstGeom>
        </p:spPr>
      </p:pic>
    </p:spTree>
    <p:extLst>
      <p:ext uri="{BB962C8B-B14F-4D97-AF65-F5344CB8AC3E}">
        <p14:creationId xmlns:p14="http://schemas.microsoft.com/office/powerpoint/2010/main" val="40655642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8F2F1DDE-04E3-DF40-9B8D-FAD24619BA0C}"/>
              </a:ext>
            </a:extLst>
          </p:cNvPr>
          <p:cNvSpPr>
            <a:spLocks noGrp="1" noChangeArrowheads="1"/>
          </p:cNvSpPr>
          <p:nvPr>
            <p:ph idx="1"/>
          </p:nvPr>
        </p:nvSpPr>
        <p:spPr bwMode="auto">
          <a:xfrm>
            <a:off x="83315" y="65314"/>
            <a:ext cx="11640598" cy="65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1"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Cơ cấu tổ chức của Hải quan </a:t>
            </a:r>
            <a:r>
              <a:rPr lang="en-US" sz="2400" b="0" i="0" u="sng">
                <a:solidFill>
                  <a:srgbClr val="0E70A4"/>
                </a:solidFill>
                <a:effectLst/>
                <a:latin typeface="small arial"/>
                <a:hlinkClick r:id="rId2"/>
              </a:rPr>
              <a:t>Điều 7 Nghị định 36/2015/NĐ-CP</a:t>
            </a:r>
            <a:endParaRPr kumimoji="0" lang="en-US" altLang="en-US" sz="2800" b="1"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AutoNum type="arabicPeriod"/>
              <a:tabLst/>
            </a:pPr>
            <a:r>
              <a:rPr kumimoji="0" lang="en-US" altLang="en-US" sz="28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Tổng cục Hải quan:</a:t>
            </a:r>
          </a:p>
          <a:p>
            <a:pPr marL="342900" marR="0" lvl="0" indent="-342900" algn="l" defTabSz="914400" rtl="0" eaLnBrk="0" fontAlgn="base" latinLnBrk="0" hangingPunct="0">
              <a:lnSpc>
                <a:spcPct val="100000"/>
              </a:lnSpc>
              <a:spcBef>
                <a:spcPct val="0"/>
              </a:spcBef>
              <a:spcAft>
                <a:spcPct val="0"/>
              </a:spcAft>
              <a:buClrTx/>
              <a:buSzTx/>
              <a:buAutoNum type="alphaLcParenR"/>
              <a:tabLst/>
            </a:pPr>
            <a:r>
              <a:rPr kumimoji="0" lang="en-US" altLang="en-US" sz="28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Văn phòng, Vụ, Cục và các đơn vị sự nghiệp công lập.</a:t>
            </a: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28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b) Các Cục Hải quan.Thủ tướng Chính phủ quy định cơ cấu tổ chức của Tổng cục Hải quan.</a:t>
            </a: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28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2. Cục Hải quan:</a:t>
            </a:r>
          </a:p>
          <a:p>
            <a:pPr marL="342900" marR="0" lvl="0" indent="-342900" algn="l" defTabSz="914400" rtl="0" eaLnBrk="0" fontAlgn="base" latinLnBrk="0" hangingPunct="0">
              <a:lnSpc>
                <a:spcPct val="100000"/>
              </a:lnSpc>
              <a:spcBef>
                <a:spcPct val="0"/>
              </a:spcBef>
              <a:spcAft>
                <a:spcPct val="0"/>
              </a:spcAft>
              <a:buClrTx/>
              <a:buSzTx/>
              <a:buAutoNum type="alphaLcParenR"/>
              <a:tabLst/>
            </a:pPr>
            <a:r>
              <a:rPr kumimoji="0" lang="en-US" altLang="en-US" sz="28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Văn phòng và các Phòng tham mưu giúp việc Cục trưởng Cục Hải quan.</a:t>
            </a: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28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b) Chi cục Hải quan, Đội Kiểm soát Hải quan và đơn vị tương đương.</a:t>
            </a: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28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Bộ trưởng Bộ Tài chính quy định cụ thể cơ cấu tổ chức của Cục Hải quan;</a:t>
            </a: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28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quyết định thành lập, tổ chức lại Chi cục Hải quan, Đội Kiểm soát Hải quan và đơn vị tương đương.</a:t>
            </a: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28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3. Trường hợp cần thiết, để đáp ứng yêu cầu quản lý,</a:t>
            </a: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28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Tổng cục trưởng Tổng cục Hải quan quyết định thành lập, tổ chức lại các Đội, </a:t>
            </a: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2800" b="0" i="1"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Tổ nghiệp vụ thuộc Chi cục Hải quan, Đội Kiểm soát Hải quan và đơn vị tương đương theo phân cấp của Bộ trưởng Bộ Tài chính.</a:t>
            </a:r>
            <a:r>
              <a:rPr kumimoji="0" lang="en-US" altLang="en-US" sz="28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4443530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ơ Cấu Tổ Chức Của Hải Quan Việt Nam">
            <a:extLst>
              <a:ext uri="{FF2B5EF4-FFF2-40B4-BE49-F238E27FC236}">
                <a16:creationId xmlns:a16="http://schemas.microsoft.com/office/drawing/2014/main" id="{C0AA4F46-BD88-452F-A4DE-73ED948786A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10966" y="108857"/>
            <a:ext cx="11383767" cy="6603097"/>
          </a:xfrm>
          <a:prstGeom prst="rect">
            <a:avLst/>
          </a:prstGeom>
          <a:noFill/>
          <a:ln>
            <a:noFill/>
          </a:ln>
        </p:spPr>
      </p:pic>
    </p:spTree>
    <p:extLst>
      <p:ext uri="{BB962C8B-B14F-4D97-AF65-F5344CB8AC3E}">
        <p14:creationId xmlns:p14="http://schemas.microsoft.com/office/powerpoint/2010/main" val="18267693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52C59-471D-4E80-A2F1-1267B7ABCADD}"/>
              </a:ext>
            </a:extLst>
          </p:cNvPr>
          <p:cNvSpPr>
            <a:spLocks noGrp="1"/>
          </p:cNvSpPr>
          <p:nvPr>
            <p:ph type="title"/>
          </p:nvPr>
        </p:nvSpPr>
        <p:spPr/>
        <p:txBody>
          <a:bodyPr/>
          <a:lstStyle/>
          <a:p>
            <a:r>
              <a:rPr lang="en-US" sz="4800" b="1" dirty="0">
                <a:effectLst/>
                <a:latin typeface="Times New Roman" panose="02020603050405020304" pitchFamily="18" charset="0"/>
                <a:ea typeface="MS Mincho" panose="02020609040205080304" pitchFamily="49" charset="-128"/>
              </a:rPr>
              <a:t>1.3. </a:t>
            </a:r>
            <a:r>
              <a:rPr lang="en-US" sz="4800" b="1" dirty="0" err="1">
                <a:effectLst/>
                <a:latin typeface="Times New Roman" panose="02020603050405020304" pitchFamily="18" charset="0"/>
                <a:ea typeface="MS Mincho" panose="02020609040205080304" pitchFamily="49" charset="-128"/>
              </a:rPr>
              <a:t>Hệ</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thống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tổ</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năng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nhiệm</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vụ</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của</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Hải</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quan</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Việt</a:t>
            </a:r>
            <a:r>
              <a:rPr lang="en-US" sz="4800" b="1" dirty="0">
                <a:effectLst/>
                <a:latin typeface="Times New Roman" panose="02020603050405020304" pitchFamily="18" charset="0"/>
                <a:ea typeface="MS Mincho" panose="02020609040205080304" pitchFamily="49" charset="-128"/>
              </a:rPr>
              <a:t> Nam</a:t>
            </a:r>
            <a:endParaRPr lang="en-GB" dirty="0"/>
          </a:p>
        </p:txBody>
      </p:sp>
      <p:sp>
        <p:nvSpPr>
          <p:cNvPr id="3" name="Content Placeholder 2">
            <a:extLst>
              <a:ext uri="{FF2B5EF4-FFF2-40B4-BE49-F238E27FC236}">
                <a16:creationId xmlns:a16="http://schemas.microsoft.com/office/drawing/2014/main" id="{1CFA0296-B72A-41F6-B470-F803943CA475}"/>
              </a:ext>
            </a:extLst>
          </p:cNvPr>
          <p:cNvSpPr>
            <a:spLocks noGrp="1"/>
          </p:cNvSpPr>
          <p:nvPr>
            <p:ph idx="1"/>
          </p:nvPr>
        </p:nvSpPr>
        <p:spPr/>
        <p:txBody>
          <a:bodyPr/>
          <a:lstStyle/>
          <a:p>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Ngạch</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bậc</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Hải</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quan</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Việt</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Nam</a:t>
            </a:r>
          </a:p>
          <a:p>
            <a:endParaRPr lang="en-GB" dirty="0"/>
          </a:p>
        </p:txBody>
      </p:sp>
      <p:pic>
        <p:nvPicPr>
          <p:cNvPr id="5" name="Picture 4">
            <a:extLst>
              <a:ext uri="{FF2B5EF4-FFF2-40B4-BE49-F238E27FC236}">
                <a16:creationId xmlns:a16="http://schemas.microsoft.com/office/drawing/2014/main" id="{3CDF7446-A7B0-46B3-ABE6-7691F1C905CD}"/>
              </a:ext>
            </a:extLst>
          </p:cNvPr>
          <p:cNvPicPr>
            <a:picLocks noChangeAspect="1"/>
          </p:cNvPicPr>
          <p:nvPr/>
        </p:nvPicPr>
        <p:blipFill>
          <a:blip r:embed="rId2"/>
          <a:stretch>
            <a:fillRect/>
          </a:stretch>
        </p:blipFill>
        <p:spPr>
          <a:xfrm>
            <a:off x="252413" y="2395538"/>
            <a:ext cx="11687174" cy="4424362"/>
          </a:xfrm>
          <a:prstGeom prst="rect">
            <a:avLst/>
          </a:prstGeom>
        </p:spPr>
      </p:pic>
    </p:spTree>
    <p:extLst>
      <p:ext uri="{BB962C8B-B14F-4D97-AF65-F5344CB8AC3E}">
        <p14:creationId xmlns:p14="http://schemas.microsoft.com/office/powerpoint/2010/main" val="26027067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01737-F99F-431E-8911-11B87CCFC488}"/>
              </a:ext>
            </a:extLst>
          </p:cNvPr>
          <p:cNvSpPr>
            <a:spLocks noGrp="1"/>
          </p:cNvSpPr>
          <p:nvPr>
            <p:ph type="title"/>
          </p:nvPr>
        </p:nvSpPr>
        <p:spPr/>
        <p:txBody>
          <a:bodyPr/>
          <a:lstStyle/>
          <a:p>
            <a:r>
              <a:rPr lang="en-US" sz="4800" b="1" dirty="0">
                <a:effectLst/>
                <a:latin typeface="Times New Roman" panose="02020603050405020304" pitchFamily="18" charset="0"/>
                <a:ea typeface="MS Mincho" panose="02020609040205080304" pitchFamily="49" charset="-128"/>
              </a:rPr>
              <a:t>1.3. </a:t>
            </a:r>
            <a:r>
              <a:rPr lang="en-US" sz="4800" b="1" dirty="0" err="1">
                <a:effectLst/>
                <a:latin typeface="Times New Roman" panose="02020603050405020304" pitchFamily="18" charset="0"/>
                <a:ea typeface="MS Mincho" panose="02020609040205080304" pitchFamily="49" charset="-128"/>
              </a:rPr>
              <a:t>Hệ</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thống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tổ</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năng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nhiệm</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vụ</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của</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Hải</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quan</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Việt</a:t>
            </a:r>
            <a:r>
              <a:rPr lang="en-US" sz="4800" b="1" dirty="0">
                <a:effectLst/>
                <a:latin typeface="Times New Roman" panose="02020603050405020304" pitchFamily="18" charset="0"/>
                <a:ea typeface="MS Mincho" panose="02020609040205080304" pitchFamily="49" charset="-128"/>
              </a:rPr>
              <a:t> Nam</a:t>
            </a:r>
            <a:endParaRPr lang="en-GB" dirty="0"/>
          </a:p>
        </p:txBody>
      </p:sp>
      <p:pic>
        <p:nvPicPr>
          <p:cNvPr id="5" name="Picture 4">
            <a:extLst>
              <a:ext uri="{FF2B5EF4-FFF2-40B4-BE49-F238E27FC236}">
                <a16:creationId xmlns:a16="http://schemas.microsoft.com/office/drawing/2014/main" id="{C36C219F-6D23-4552-B5C8-639B2F538A03}"/>
              </a:ext>
            </a:extLst>
          </p:cNvPr>
          <p:cNvPicPr>
            <a:picLocks noChangeAspect="1"/>
          </p:cNvPicPr>
          <p:nvPr/>
        </p:nvPicPr>
        <p:blipFill>
          <a:blip r:embed="rId2"/>
          <a:stretch>
            <a:fillRect/>
          </a:stretch>
        </p:blipFill>
        <p:spPr>
          <a:xfrm>
            <a:off x="2124075" y="1785085"/>
            <a:ext cx="9672637" cy="4786312"/>
          </a:xfrm>
          <a:prstGeom prst="rect">
            <a:avLst/>
          </a:prstGeom>
        </p:spPr>
      </p:pic>
      <p:sp>
        <p:nvSpPr>
          <p:cNvPr id="7" name="TextBox 6">
            <a:extLst>
              <a:ext uri="{FF2B5EF4-FFF2-40B4-BE49-F238E27FC236}">
                <a16:creationId xmlns:a16="http://schemas.microsoft.com/office/drawing/2014/main" id="{39A3E465-6A63-4A1D-8F94-A4B5E8ECD907}"/>
              </a:ext>
            </a:extLst>
          </p:cNvPr>
          <p:cNvSpPr txBox="1"/>
          <p:nvPr/>
        </p:nvSpPr>
        <p:spPr>
          <a:xfrm>
            <a:off x="297179" y="2301358"/>
            <a:ext cx="1969771" cy="2062103"/>
          </a:xfrm>
          <a:prstGeom prst="rect">
            <a:avLst/>
          </a:prstGeom>
          <a:noFill/>
        </p:spPr>
        <p:txBody>
          <a:bodyPr wrap="square">
            <a:spAutoFit/>
          </a:bodyPr>
          <a:lstStyle/>
          <a:p>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Ngạch</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bậc</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Hải</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quan</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Việt</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Nam</a:t>
            </a:r>
          </a:p>
        </p:txBody>
      </p:sp>
    </p:spTree>
    <p:extLst>
      <p:ext uri="{BB962C8B-B14F-4D97-AF65-F5344CB8AC3E}">
        <p14:creationId xmlns:p14="http://schemas.microsoft.com/office/powerpoint/2010/main" val="5921368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1429B-7CF2-46EE-A5D8-014115C68D97}"/>
              </a:ext>
            </a:extLst>
          </p:cNvPr>
          <p:cNvSpPr>
            <a:spLocks noGrp="1"/>
          </p:cNvSpPr>
          <p:nvPr>
            <p:ph type="title"/>
          </p:nvPr>
        </p:nvSpPr>
        <p:spPr/>
        <p:txBody>
          <a:bodyPr/>
          <a:lstStyle/>
          <a:p>
            <a:r>
              <a:rPr lang="en-US" sz="4800" b="1" dirty="0">
                <a:effectLst/>
                <a:latin typeface="Times New Roman" panose="02020603050405020304" pitchFamily="18" charset="0"/>
                <a:ea typeface="MS Mincho" panose="02020609040205080304" pitchFamily="49" charset="-128"/>
              </a:rPr>
              <a:t>1.3. </a:t>
            </a:r>
            <a:r>
              <a:rPr lang="en-US" sz="4800" b="1" dirty="0" err="1">
                <a:effectLst/>
                <a:latin typeface="Times New Roman" panose="02020603050405020304" pitchFamily="18" charset="0"/>
                <a:ea typeface="MS Mincho" panose="02020609040205080304" pitchFamily="49" charset="-128"/>
              </a:rPr>
              <a:t>Hệ</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thống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tổ</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năng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nhiệm</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vụ</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của</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Hải</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quan</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Việt</a:t>
            </a:r>
            <a:r>
              <a:rPr lang="en-US" sz="4800" b="1" dirty="0">
                <a:effectLst/>
                <a:latin typeface="Times New Roman" panose="02020603050405020304" pitchFamily="18" charset="0"/>
                <a:ea typeface="MS Mincho" panose="02020609040205080304" pitchFamily="49" charset="-128"/>
              </a:rPr>
              <a:t> Nam</a:t>
            </a:r>
            <a:endParaRPr lang="en-GB" dirty="0"/>
          </a:p>
        </p:txBody>
      </p:sp>
      <p:sp>
        <p:nvSpPr>
          <p:cNvPr id="3" name="Content Placeholder 2">
            <a:extLst>
              <a:ext uri="{FF2B5EF4-FFF2-40B4-BE49-F238E27FC236}">
                <a16:creationId xmlns:a16="http://schemas.microsoft.com/office/drawing/2014/main" id="{999BCB3E-5BEB-4FD2-8FC2-1767D60E3475}"/>
              </a:ext>
            </a:extLst>
          </p:cNvPr>
          <p:cNvSpPr>
            <a:spLocks noGrp="1"/>
          </p:cNvSpPr>
          <p:nvPr>
            <p:ph idx="1"/>
          </p:nvPr>
        </p:nvSpPr>
        <p:spPr>
          <a:xfrm>
            <a:off x="104775" y="1845734"/>
            <a:ext cx="12001500" cy="4516966"/>
          </a:xfrm>
        </p:spPr>
        <p:txBody>
          <a:bodyPr>
            <a:noAutofit/>
          </a:bodyPr>
          <a:lstStyle/>
          <a:p>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Chức</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năng</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nhiệm</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vụ</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của</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Hải</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quan</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Việt</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Nam</a:t>
            </a:r>
          </a:p>
          <a:p>
            <a:pPr algn="l"/>
            <a:r>
              <a:rPr lang="en-GB" sz="3200" b="0" i="0" u="none" strike="noStrike" baseline="0" dirty="0">
                <a:solidFill>
                  <a:schemeClr val="tx1"/>
                </a:solidFill>
                <a:latin typeface="Times New Roman" panose="02020603050405020304" pitchFamily="18" charset="0"/>
                <a:cs typeface="Times New Roman" panose="02020603050405020304" pitchFamily="18" charset="0"/>
              </a:rPr>
              <a:t>1.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Thực</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hiện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kiểm</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tra</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giám</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sát</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hàng</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hoá</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vi-VN" sz="3200" b="0" i="0" u="none" strike="noStrike" baseline="0" dirty="0">
                <a:solidFill>
                  <a:schemeClr val="tx1"/>
                </a:solidFill>
                <a:latin typeface="Times New Roman" panose="02020603050405020304" pitchFamily="18" charset="0"/>
                <a:cs typeface="Times New Roman" panose="02020603050405020304" pitchFamily="18" charset="0"/>
              </a:rPr>
              <a:t>phương tiện vận tải;</a:t>
            </a:r>
          </a:p>
          <a:p>
            <a:pPr algn="l"/>
            <a:r>
              <a:rPr lang="en-GB" sz="3200" b="0" i="0" u="none" strike="noStrike" baseline="0" dirty="0">
                <a:solidFill>
                  <a:schemeClr val="tx1"/>
                </a:solidFill>
                <a:latin typeface="Times New Roman" panose="02020603050405020304" pitchFamily="18" charset="0"/>
                <a:cs typeface="Times New Roman" panose="02020603050405020304" pitchFamily="18" charset="0"/>
              </a:rPr>
              <a:t>2.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Phòng</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chống</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buôn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lậu</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vận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chuyển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trái</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phép</a:t>
            </a:r>
            <a:r>
              <a:rPr lang="en-GB" sz="320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hàng</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hoá</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qua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biên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giới</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a:t>
            </a:r>
          </a:p>
          <a:p>
            <a:pPr algn="l"/>
            <a:r>
              <a:rPr lang="en-GB" sz="3200" b="0" i="0" u="none" strike="noStrike" baseline="0" dirty="0">
                <a:solidFill>
                  <a:schemeClr val="tx1"/>
                </a:solidFill>
                <a:latin typeface="Times New Roman" panose="02020603050405020304" pitchFamily="18" charset="0"/>
                <a:cs typeface="Times New Roman" panose="02020603050405020304" pitchFamily="18" charset="0"/>
              </a:rPr>
              <a:t>3.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Tổ</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chức</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thực</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hiện</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pháp</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luật</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về</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thuế</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đối</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với</a:t>
            </a:r>
            <a:r>
              <a:rPr lang="en-GB" sz="320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hàng</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hoá</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XK, NK</a:t>
            </a:r>
          </a:p>
          <a:p>
            <a:pPr algn="l"/>
            <a:r>
              <a:rPr lang="vi-VN" sz="3200" b="0" i="0" u="none" strike="noStrike" baseline="0" dirty="0">
                <a:solidFill>
                  <a:schemeClr val="tx1"/>
                </a:solidFill>
                <a:latin typeface="Times New Roman" panose="02020603050405020304" pitchFamily="18" charset="0"/>
                <a:cs typeface="Times New Roman" panose="02020603050405020304" pitchFamily="18" charset="0"/>
              </a:rPr>
              <a:t>4. Kiến nghị chủ trương, biện pháp quản lý nhà</a:t>
            </a:r>
            <a:r>
              <a:rPr lang="en-US" sz="3200" b="0" i="0" u="none" strike="noStrike" baseline="0" dirty="0">
                <a:solidFill>
                  <a:schemeClr val="tx1"/>
                </a:solidFill>
                <a:latin typeface="Times New Roman" panose="02020603050405020304" pitchFamily="18" charset="0"/>
                <a:cs typeface="Times New Roman" panose="02020603050405020304" pitchFamily="18" charset="0"/>
              </a:rPr>
              <a:t> </a:t>
            </a:r>
            <a:r>
              <a:rPr lang="vi-VN" sz="3200" b="0" i="0" u="none" strike="noStrike" baseline="0" dirty="0">
                <a:solidFill>
                  <a:schemeClr val="tx1"/>
                </a:solidFill>
                <a:latin typeface="Times New Roman" panose="02020603050405020304" pitchFamily="18" charset="0"/>
                <a:cs typeface="Times New Roman" panose="02020603050405020304" pitchFamily="18" charset="0"/>
              </a:rPr>
              <a:t>nước về hải quan đối với hoạt động xuất nhập</a:t>
            </a:r>
            <a:r>
              <a:rPr lang="en-US"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khẩu</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và</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chính</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sách</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thuế</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đối</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với</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hàng</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hoá</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xuất</a:t>
            </a:r>
            <a:endParaRPr lang="en-GB" sz="3200" b="0" i="0" u="none" strike="noStrike" baseline="0" dirty="0">
              <a:solidFill>
                <a:schemeClr val="tx1"/>
              </a:solidFill>
              <a:latin typeface="Times New Roman" panose="02020603050405020304" pitchFamily="18" charset="0"/>
              <a:cs typeface="Times New Roman" panose="02020603050405020304" pitchFamily="18" charset="0"/>
            </a:endParaRPr>
          </a:p>
          <a:p>
            <a:pPr algn="l"/>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khẩu</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nhập</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200" b="0" i="0" u="none" strike="noStrike" baseline="0" dirty="0" err="1">
                <a:solidFill>
                  <a:schemeClr val="tx1"/>
                </a:solidFill>
                <a:latin typeface="Times New Roman" panose="02020603050405020304" pitchFamily="18" charset="0"/>
                <a:cs typeface="Times New Roman" panose="02020603050405020304" pitchFamily="18" charset="0"/>
              </a:rPr>
              <a:t>khẩu</a:t>
            </a:r>
            <a:r>
              <a:rPr lang="en-GB" sz="3200" b="0" i="0" u="none" strike="noStrike" baseline="0" dirty="0">
                <a:solidFill>
                  <a:schemeClr val="tx1"/>
                </a:solidFill>
                <a:latin typeface="Times New Roman" panose="02020603050405020304" pitchFamily="18" charset="0"/>
                <a:cs typeface="Times New Roman" panose="02020603050405020304" pitchFamily="18" charset="0"/>
              </a:rPr>
              <a:t>.</a:t>
            </a:r>
            <a:endParaRPr lang="en-GB"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57258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29EE5-EEDF-46A5-933B-C3F32D179D61}"/>
              </a:ext>
            </a:extLst>
          </p:cNvPr>
          <p:cNvSpPr>
            <a:spLocks noGrp="1"/>
          </p:cNvSpPr>
          <p:nvPr>
            <p:ph type="title"/>
          </p:nvPr>
        </p:nvSpPr>
        <p:spPr/>
        <p:txBody>
          <a:bodyPr/>
          <a:lstStyle/>
          <a:p>
            <a:r>
              <a:rPr lang="en-US" sz="4800" b="1" dirty="0">
                <a:effectLst/>
                <a:latin typeface="Times New Roman" panose="02020603050405020304" pitchFamily="18" charset="0"/>
                <a:ea typeface="MS Mincho" panose="02020609040205080304" pitchFamily="49" charset="-128"/>
              </a:rPr>
              <a:t>1.3. </a:t>
            </a:r>
            <a:r>
              <a:rPr lang="en-US" sz="4800" b="1" dirty="0" err="1">
                <a:effectLst/>
                <a:latin typeface="Times New Roman" panose="02020603050405020304" pitchFamily="18" charset="0"/>
                <a:ea typeface="MS Mincho" panose="02020609040205080304" pitchFamily="49" charset="-128"/>
              </a:rPr>
              <a:t>Hệ</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thống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tổ</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năng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nhiệm</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vụ</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của</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Hải</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quan</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Việt</a:t>
            </a:r>
            <a:r>
              <a:rPr lang="en-US" sz="4800" b="1" dirty="0">
                <a:effectLst/>
                <a:latin typeface="Times New Roman" panose="02020603050405020304" pitchFamily="18" charset="0"/>
                <a:ea typeface="MS Mincho" panose="02020609040205080304" pitchFamily="49" charset="-128"/>
              </a:rPr>
              <a:t> Nam</a:t>
            </a:r>
            <a:endParaRPr lang="en-GB" dirty="0"/>
          </a:p>
        </p:txBody>
      </p:sp>
      <p:sp>
        <p:nvSpPr>
          <p:cNvPr id="3" name="Content Placeholder 2">
            <a:extLst>
              <a:ext uri="{FF2B5EF4-FFF2-40B4-BE49-F238E27FC236}">
                <a16:creationId xmlns:a16="http://schemas.microsoft.com/office/drawing/2014/main" id="{52F90DEF-EEB2-4B41-9317-A72CC959AC75}"/>
              </a:ext>
            </a:extLst>
          </p:cNvPr>
          <p:cNvSpPr>
            <a:spLocks noGrp="1"/>
          </p:cNvSpPr>
          <p:nvPr>
            <p:ph idx="1"/>
          </p:nvPr>
        </p:nvSpPr>
        <p:spPr>
          <a:xfrm>
            <a:off x="1097280" y="1845733"/>
            <a:ext cx="10751820" cy="4745565"/>
          </a:xfrm>
        </p:spPr>
        <p:txBody>
          <a:bodyPr>
            <a:normAutofit/>
          </a:bodyPr>
          <a:lstStyle/>
          <a:p>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Chức</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năng</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nhiệm</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vụ</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của</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Hải</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quan</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Việt</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Nam</a:t>
            </a:r>
            <a:endParaRPr lang="en-GB" sz="32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3BA18CB-D8DA-453E-B021-1AC5F60B114C}"/>
              </a:ext>
            </a:extLst>
          </p:cNvPr>
          <p:cNvPicPr>
            <a:picLocks noChangeAspect="1"/>
          </p:cNvPicPr>
          <p:nvPr/>
        </p:nvPicPr>
        <p:blipFill>
          <a:blip r:embed="rId2"/>
          <a:stretch>
            <a:fillRect/>
          </a:stretch>
        </p:blipFill>
        <p:spPr>
          <a:xfrm>
            <a:off x="1166812" y="2371724"/>
            <a:ext cx="9858375" cy="4219575"/>
          </a:xfrm>
          <a:prstGeom prst="rect">
            <a:avLst/>
          </a:prstGeom>
        </p:spPr>
      </p:pic>
      <p:pic>
        <p:nvPicPr>
          <p:cNvPr id="6" name="Picture 5">
            <a:extLst>
              <a:ext uri="{FF2B5EF4-FFF2-40B4-BE49-F238E27FC236}">
                <a16:creationId xmlns:a16="http://schemas.microsoft.com/office/drawing/2014/main" id="{060FC36A-F780-4BB2-874F-34222310C06E}"/>
              </a:ext>
            </a:extLst>
          </p:cNvPr>
          <p:cNvPicPr>
            <a:picLocks noChangeAspect="1"/>
          </p:cNvPicPr>
          <p:nvPr/>
        </p:nvPicPr>
        <p:blipFill>
          <a:blip r:embed="rId3"/>
          <a:stretch>
            <a:fillRect/>
          </a:stretch>
        </p:blipFill>
        <p:spPr>
          <a:xfrm>
            <a:off x="1166812" y="4481511"/>
            <a:ext cx="5006224" cy="1978556"/>
          </a:xfrm>
          <a:prstGeom prst="rect">
            <a:avLst/>
          </a:prstGeom>
        </p:spPr>
      </p:pic>
    </p:spTree>
    <p:extLst>
      <p:ext uri="{BB962C8B-B14F-4D97-AF65-F5344CB8AC3E}">
        <p14:creationId xmlns:p14="http://schemas.microsoft.com/office/powerpoint/2010/main" val="13735992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35229C0-98D6-41F2-8F47-4FDFA1048B44}"/>
              </a:ext>
            </a:extLst>
          </p:cNvPr>
          <p:cNvSpPr>
            <a:spLocks noGrp="1"/>
          </p:cNvSpPr>
          <p:nvPr>
            <p:ph type="title"/>
          </p:nvPr>
        </p:nvSpPr>
        <p:spPr>
          <a:xfrm>
            <a:off x="1097280" y="286603"/>
            <a:ext cx="10058400" cy="1450757"/>
          </a:xfrm>
        </p:spPr>
        <p:txBody>
          <a:bodyPr/>
          <a:lstStyle/>
          <a:p>
            <a:r>
              <a:rPr lang="en-US" sz="4800" b="1" dirty="0">
                <a:effectLst/>
                <a:latin typeface="Times New Roman" panose="02020603050405020304" pitchFamily="18" charset="0"/>
                <a:ea typeface="MS Mincho" panose="02020609040205080304" pitchFamily="49" charset="-128"/>
              </a:rPr>
              <a:t>1.3. </a:t>
            </a:r>
            <a:r>
              <a:rPr lang="en-US" sz="4800" b="1" dirty="0" err="1">
                <a:effectLst/>
                <a:latin typeface="Times New Roman" panose="02020603050405020304" pitchFamily="18" charset="0"/>
                <a:ea typeface="MS Mincho" panose="02020609040205080304" pitchFamily="49" charset="-128"/>
              </a:rPr>
              <a:t>Hệ</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thống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tổ</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năng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nhiệm</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vụ</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của</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Hải</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quan</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Việt</a:t>
            </a:r>
            <a:r>
              <a:rPr lang="en-US" sz="4800" b="1" dirty="0">
                <a:effectLst/>
                <a:latin typeface="Times New Roman" panose="02020603050405020304" pitchFamily="18" charset="0"/>
                <a:ea typeface="MS Mincho" panose="02020609040205080304" pitchFamily="49" charset="-128"/>
              </a:rPr>
              <a:t> Nam</a:t>
            </a:r>
            <a:endParaRPr lang="en-GB" dirty="0"/>
          </a:p>
        </p:txBody>
      </p:sp>
      <p:sp>
        <p:nvSpPr>
          <p:cNvPr id="5" name="Content Placeholder 2">
            <a:extLst>
              <a:ext uri="{FF2B5EF4-FFF2-40B4-BE49-F238E27FC236}">
                <a16:creationId xmlns:a16="http://schemas.microsoft.com/office/drawing/2014/main" id="{72F2468F-EC83-476D-9F5F-BAD9A1995B76}"/>
              </a:ext>
            </a:extLst>
          </p:cNvPr>
          <p:cNvSpPr>
            <a:spLocks noGrp="1"/>
          </p:cNvSpPr>
          <p:nvPr>
            <p:ph idx="1"/>
          </p:nvPr>
        </p:nvSpPr>
        <p:spPr>
          <a:xfrm>
            <a:off x="104775" y="1845734"/>
            <a:ext cx="12001500" cy="4516966"/>
          </a:xfrm>
        </p:spPr>
        <p:txBody>
          <a:bodyPr>
            <a:noAutofit/>
          </a:bodyPr>
          <a:lstStyle/>
          <a:p>
            <a:r>
              <a:rPr lang="en-GB" sz="3000" b="1" i="0" u="none" strike="noStrike" baseline="0" dirty="0" err="1">
                <a:solidFill>
                  <a:srgbClr val="006FAD"/>
                </a:solidFill>
                <a:latin typeface="Times New Roman" panose="02020603050405020304" pitchFamily="18" charset="0"/>
                <a:cs typeface="Times New Roman" panose="02020603050405020304" pitchFamily="18" charset="0"/>
              </a:rPr>
              <a:t>Chức</a:t>
            </a:r>
            <a:r>
              <a:rPr lang="en-GB" sz="30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000" b="1" i="0" u="none" strike="noStrike" baseline="0" dirty="0" err="1">
                <a:solidFill>
                  <a:srgbClr val="006FAD"/>
                </a:solidFill>
                <a:latin typeface="Times New Roman" panose="02020603050405020304" pitchFamily="18" charset="0"/>
                <a:cs typeface="Times New Roman" panose="02020603050405020304" pitchFamily="18" charset="0"/>
              </a:rPr>
              <a:t>năng</a:t>
            </a:r>
            <a:r>
              <a:rPr lang="en-GB" sz="3000" b="1" dirty="0">
                <a:solidFill>
                  <a:srgbClr val="006FAD"/>
                </a:solidFill>
                <a:latin typeface="Times New Roman" panose="02020603050405020304" pitchFamily="18" charset="0"/>
                <a:cs typeface="Times New Roman" panose="02020603050405020304" pitchFamily="18" charset="0"/>
              </a:rPr>
              <a:t> </a:t>
            </a:r>
            <a:r>
              <a:rPr lang="en-GB" sz="3000" b="1" i="0" u="none" strike="noStrike" baseline="0" dirty="0" err="1">
                <a:solidFill>
                  <a:srgbClr val="006FAD"/>
                </a:solidFill>
                <a:latin typeface="Times New Roman" panose="02020603050405020304" pitchFamily="18" charset="0"/>
                <a:cs typeface="Times New Roman" panose="02020603050405020304" pitchFamily="18" charset="0"/>
              </a:rPr>
              <a:t>của</a:t>
            </a:r>
            <a:r>
              <a:rPr lang="en-GB" sz="30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000" b="1" i="0" u="none" strike="noStrike" baseline="0" dirty="0" err="1">
                <a:solidFill>
                  <a:srgbClr val="006FAD"/>
                </a:solidFill>
                <a:latin typeface="Times New Roman" panose="02020603050405020304" pitchFamily="18" charset="0"/>
                <a:cs typeface="Times New Roman" panose="02020603050405020304" pitchFamily="18" charset="0"/>
              </a:rPr>
              <a:t>Hải</a:t>
            </a:r>
            <a:r>
              <a:rPr lang="en-GB" sz="30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000" b="1" i="0" u="none" strike="noStrike" baseline="0" dirty="0" err="1">
                <a:solidFill>
                  <a:srgbClr val="006FAD"/>
                </a:solidFill>
                <a:latin typeface="Times New Roman" panose="02020603050405020304" pitchFamily="18" charset="0"/>
                <a:cs typeface="Times New Roman" panose="02020603050405020304" pitchFamily="18" charset="0"/>
              </a:rPr>
              <a:t>quan</a:t>
            </a:r>
            <a:r>
              <a:rPr lang="en-GB" sz="30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000" b="1" i="0" u="none" strike="noStrike" baseline="0" dirty="0" err="1">
                <a:solidFill>
                  <a:srgbClr val="006FAD"/>
                </a:solidFill>
                <a:latin typeface="Times New Roman" panose="02020603050405020304" pitchFamily="18" charset="0"/>
                <a:cs typeface="Times New Roman" panose="02020603050405020304" pitchFamily="18" charset="0"/>
              </a:rPr>
              <a:t>Việt</a:t>
            </a:r>
            <a:r>
              <a:rPr lang="en-GB" sz="3000" b="1" i="0" u="none" strike="noStrike" baseline="0" dirty="0">
                <a:solidFill>
                  <a:srgbClr val="006FAD"/>
                </a:solidFill>
                <a:latin typeface="Times New Roman" panose="02020603050405020304" pitchFamily="18" charset="0"/>
                <a:cs typeface="Times New Roman" panose="02020603050405020304" pitchFamily="18" charset="0"/>
              </a:rPr>
              <a:t> Nam</a:t>
            </a:r>
          </a:p>
          <a:p>
            <a:pPr algn="just">
              <a:buFont typeface="Arial" panose="020B0604020202020204" pitchFamily="34" charset="0"/>
              <a:buChar char="•"/>
            </a:pPr>
            <a:r>
              <a:rPr lang="vi-VN" sz="3000" b="0" i="0" dirty="0">
                <a:solidFill>
                  <a:srgbClr val="212121"/>
                </a:solidFill>
                <a:effectLst/>
                <a:latin typeface="Times New Roman" panose="02020603050405020304" pitchFamily="18" charset="0"/>
                <a:cs typeface="Times New Roman" panose="02020603050405020304" pitchFamily="18" charset="0"/>
              </a:rPr>
              <a:t>Hải quan Việt Nam thực hiện chức năng quản lý Nhà nước về hải quan đối với hoạt động </a:t>
            </a:r>
            <a:r>
              <a:rPr lang="en-US" sz="3000" b="0" i="0" dirty="0">
                <a:solidFill>
                  <a:srgbClr val="212121"/>
                </a:solidFill>
                <a:effectLst/>
                <a:latin typeface="Times New Roman" panose="02020603050405020304" pitchFamily="18" charset="0"/>
                <a:cs typeface="Times New Roman" panose="02020603050405020304" pitchFamily="18" charset="0"/>
              </a:rPr>
              <a:t>XK</a:t>
            </a:r>
            <a:r>
              <a:rPr lang="vi-VN" sz="3000" b="0" i="0" dirty="0">
                <a:solidFill>
                  <a:srgbClr val="212121"/>
                </a:solidFill>
                <a:effectLst/>
                <a:latin typeface="Times New Roman" panose="02020603050405020304" pitchFamily="18" charset="0"/>
                <a:cs typeface="Times New Roman" panose="02020603050405020304" pitchFamily="18" charset="0"/>
              </a:rPr>
              <a:t>,</a:t>
            </a:r>
            <a:r>
              <a:rPr lang="en-US" sz="3000" b="0" i="0" dirty="0">
                <a:solidFill>
                  <a:srgbClr val="212121"/>
                </a:solidFill>
                <a:effectLst/>
                <a:latin typeface="Times New Roman" panose="02020603050405020304" pitchFamily="18" charset="0"/>
                <a:cs typeface="Times New Roman" panose="02020603050405020304" pitchFamily="18" charset="0"/>
              </a:rPr>
              <a:t> NK,</a:t>
            </a:r>
            <a:r>
              <a:rPr lang="vi-VN" sz="3000" b="0" i="0" dirty="0">
                <a:solidFill>
                  <a:srgbClr val="212121"/>
                </a:solidFill>
                <a:effectLst/>
                <a:latin typeface="Times New Roman" panose="02020603050405020304" pitchFamily="18" charset="0"/>
                <a:cs typeface="Times New Roman" panose="02020603050405020304" pitchFamily="18" charset="0"/>
              </a:rPr>
              <a:t> xu</a:t>
            </a:r>
            <a:r>
              <a:rPr lang="en-US" sz="3000" b="0" i="0" dirty="0">
                <a:solidFill>
                  <a:srgbClr val="212121"/>
                </a:solidFill>
                <a:effectLst/>
                <a:latin typeface="Times New Roman" panose="02020603050405020304" pitchFamily="18" charset="0"/>
                <a:cs typeface="Times New Roman" panose="02020603050405020304" pitchFamily="18" charset="0"/>
              </a:rPr>
              <a:t>ấ</a:t>
            </a:r>
            <a:r>
              <a:rPr lang="vi-VN" sz="3000" b="0" i="0" dirty="0">
                <a:solidFill>
                  <a:srgbClr val="212121"/>
                </a:solidFill>
                <a:effectLst/>
                <a:latin typeface="Times New Roman" panose="02020603050405020304" pitchFamily="18" charset="0"/>
                <a:cs typeface="Times New Roman" panose="02020603050405020304" pitchFamily="18" charset="0"/>
              </a:rPr>
              <a:t>t cảnh, nhập cảnh, quá cảnh Việt Nam; đấu tranh chống buôn </a:t>
            </a:r>
            <a:r>
              <a:rPr lang="en-US" sz="3000" dirty="0">
                <a:solidFill>
                  <a:srgbClr val="212121"/>
                </a:solidFill>
                <a:latin typeface="Times New Roman" panose="02020603050405020304" pitchFamily="18" charset="0"/>
                <a:cs typeface="Times New Roman" panose="02020603050405020304" pitchFamily="18" charset="0"/>
              </a:rPr>
              <a:t>l</a:t>
            </a:r>
            <a:r>
              <a:rPr lang="vi-VN" sz="3000" b="0" i="0" dirty="0">
                <a:solidFill>
                  <a:srgbClr val="212121"/>
                </a:solidFill>
                <a:effectLst/>
                <a:latin typeface="Times New Roman" panose="02020603050405020304" pitchFamily="18" charset="0"/>
                <a:cs typeface="Times New Roman" panose="02020603050405020304" pitchFamily="18" charset="0"/>
              </a:rPr>
              <a:t>ậu hoặc vận chuyển trái phép hàng hóa, ngoại hối, tiền Việt Nam qua biên giới.</a:t>
            </a:r>
          </a:p>
          <a:p>
            <a:pPr algn="just">
              <a:buFont typeface="Arial" panose="020B0604020202020204" pitchFamily="34" charset="0"/>
              <a:buChar char="•"/>
            </a:pPr>
            <a:r>
              <a:rPr lang="vi-VN" sz="3000" b="0" i="0" dirty="0">
                <a:solidFill>
                  <a:srgbClr val="212121"/>
                </a:solidFill>
                <a:effectLst/>
                <a:latin typeface="Times New Roman" panose="02020603050405020304" pitchFamily="18" charset="0"/>
                <a:cs typeface="Times New Roman" panose="02020603050405020304" pitchFamily="18" charset="0"/>
              </a:rPr>
              <a:t>Trong hoạt động của mình, Hải quan Việt Nam tuân theo pháp luật Việt Nam và Điều ước quốc tế liên quan đến hoạt động hải quan mà nước Cộng hoả Xã hội Chủ nghĩa Việt Nam đã ký kết hoặc công nhận.</a:t>
            </a:r>
          </a:p>
        </p:txBody>
      </p:sp>
    </p:spTree>
    <p:extLst>
      <p:ext uri="{BB962C8B-B14F-4D97-AF65-F5344CB8AC3E}">
        <p14:creationId xmlns:p14="http://schemas.microsoft.com/office/powerpoint/2010/main" val="29829583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C013B47-5CAA-408B-B971-3181B3F7F820}"/>
              </a:ext>
            </a:extLst>
          </p:cNvPr>
          <p:cNvSpPr>
            <a:spLocks noGrp="1"/>
          </p:cNvSpPr>
          <p:nvPr>
            <p:ph type="title"/>
          </p:nvPr>
        </p:nvSpPr>
        <p:spPr>
          <a:xfrm>
            <a:off x="1097280" y="286603"/>
            <a:ext cx="10058400" cy="1450757"/>
          </a:xfrm>
        </p:spPr>
        <p:txBody>
          <a:bodyPr/>
          <a:lstStyle/>
          <a:p>
            <a:r>
              <a:rPr lang="en-US" sz="4800" b="1" dirty="0">
                <a:effectLst/>
                <a:latin typeface="Times New Roman" panose="02020603050405020304" pitchFamily="18" charset="0"/>
                <a:ea typeface="MS Mincho" panose="02020609040205080304" pitchFamily="49" charset="-128"/>
              </a:rPr>
              <a:t>1.3. </a:t>
            </a:r>
            <a:r>
              <a:rPr lang="en-US" sz="4800" b="1" dirty="0" err="1">
                <a:effectLst/>
                <a:latin typeface="Times New Roman" panose="02020603050405020304" pitchFamily="18" charset="0"/>
                <a:ea typeface="MS Mincho" panose="02020609040205080304" pitchFamily="49" charset="-128"/>
              </a:rPr>
              <a:t>Hệ</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thống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tổ</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năng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nhiệm</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vụ</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của</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Hải</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quan</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Việt</a:t>
            </a:r>
            <a:r>
              <a:rPr lang="en-US" sz="4800" b="1" dirty="0">
                <a:effectLst/>
                <a:latin typeface="Times New Roman" panose="02020603050405020304" pitchFamily="18" charset="0"/>
                <a:ea typeface="MS Mincho" panose="02020609040205080304" pitchFamily="49" charset="-128"/>
              </a:rPr>
              <a:t> Nam</a:t>
            </a:r>
            <a:endParaRPr lang="en-GB" dirty="0"/>
          </a:p>
        </p:txBody>
      </p:sp>
      <p:sp>
        <p:nvSpPr>
          <p:cNvPr id="5" name="Content Placeholder 2">
            <a:extLst>
              <a:ext uri="{FF2B5EF4-FFF2-40B4-BE49-F238E27FC236}">
                <a16:creationId xmlns:a16="http://schemas.microsoft.com/office/drawing/2014/main" id="{F7D9B3F6-1B5B-4705-86E5-55785C0DD9DD}"/>
              </a:ext>
            </a:extLst>
          </p:cNvPr>
          <p:cNvSpPr>
            <a:spLocks noGrp="1"/>
          </p:cNvSpPr>
          <p:nvPr>
            <p:ph idx="1"/>
          </p:nvPr>
        </p:nvSpPr>
        <p:spPr>
          <a:xfrm>
            <a:off x="104775" y="1845734"/>
            <a:ext cx="12001500" cy="4516966"/>
          </a:xfrm>
        </p:spPr>
        <p:txBody>
          <a:bodyPr>
            <a:noAutofit/>
          </a:bodyPr>
          <a:lstStyle/>
          <a:p>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Chức</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năng</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của</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Hải</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quan</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Việt</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Nam</a:t>
            </a:r>
          </a:p>
          <a:p>
            <a:pPr algn="just"/>
            <a:r>
              <a:rPr lang="vi-VN" sz="2800" b="0" i="0" dirty="0">
                <a:solidFill>
                  <a:srgbClr val="212121"/>
                </a:solidFill>
                <a:effectLst/>
                <a:latin typeface="Times New Roman" panose="02020603050405020304" pitchFamily="18" charset="0"/>
                <a:cs typeface="Times New Roman" panose="02020603050405020304" pitchFamily="18" charset="0"/>
              </a:rPr>
              <a:t>Chức năng đó được quy định trong Luật Hải quan (được thông qua tạí kỳ họp thứ 9, Quốc hội khóa X và c</a:t>
            </a:r>
            <a:r>
              <a:rPr lang="en-US" sz="2800" dirty="0">
                <a:solidFill>
                  <a:srgbClr val="212121"/>
                </a:solidFill>
                <a:latin typeface="Times New Roman" panose="02020603050405020304" pitchFamily="18" charset="0"/>
                <a:cs typeface="Times New Roman" panose="02020603050405020304" pitchFamily="18" charset="0"/>
              </a:rPr>
              <a:t>ó</a:t>
            </a:r>
            <a:r>
              <a:rPr lang="vi-VN" sz="2800" b="0" i="0" dirty="0">
                <a:solidFill>
                  <a:srgbClr val="212121"/>
                </a:solidFill>
                <a:effectLst/>
                <a:latin typeface="Times New Roman" panose="02020603050405020304" pitchFamily="18" charset="0"/>
                <a:cs typeface="Times New Roman" panose="02020603050405020304" pitchFamily="18" charset="0"/>
              </a:rPr>
              <a:t> hiệu lực từ 1/1/2002). Theo điều 73 Luật Hải quan, nội dung quản lý Nhà nước về hải quan bao gồm:</a:t>
            </a:r>
          </a:p>
          <a:p>
            <a:pPr algn="just">
              <a:buFont typeface="+mj-lt"/>
              <a:buAutoNum type="arabicPeriod"/>
            </a:pPr>
            <a:r>
              <a:rPr lang="vi-VN" sz="2800" b="0" i="0" dirty="0">
                <a:solidFill>
                  <a:srgbClr val="212121"/>
                </a:solidFill>
                <a:effectLst/>
                <a:latin typeface="Times New Roman" panose="02020603050405020304" pitchFamily="18" charset="0"/>
                <a:cs typeface="Times New Roman" panose="02020603050405020304" pitchFamily="18" charset="0"/>
              </a:rPr>
              <a:t>Xây dựng và chỉ đạo thực hiện chiến lược, quy hoạch phát triển Hải quan Việt Nam.</a:t>
            </a:r>
          </a:p>
          <a:p>
            <a:pPr algn="just">
              <a:buFont typeface="+mj-lt"/>
              <a:buAutoNum type="arabicPeriod"/>
            </a:pPr>
            <a:r>
              <a:rPr lang="vi-VN" sz="2800" b="0" i="0" dirty="0">
                <a:solidFill>
                  <a:srgbClr val="212121"/>
                </a:solidFill>
                <a:effectLst/>
                <a:latin typeface="Times New Roman" panose="02020603050405020304" pitchFamily="18" charset="0"/>
                <a:cs typeface="Times New Roman" panose="02020603050405020304" pitchFamily="18" charset="0"/>
              </a:rPr>
              <a:t>Ban hành và tổ chức thực hiện các văn bản quy phạm pháp luật về hài quan.</a:t>
            </a:r>
          </a:p>
          <a:p>
            <a:pPr algn="just">
              <a:buFont typeface="+mj-lt"/>
              <a:buAutoNum type="arabicPeriod"/>
            </a:pPr>
            <a:r>
              <a:rPr lang="vi-VN" sz="2800" b="0" i="0" dirty="0">
                <a:solidFill>
                  <a:srgbClr val="212121"/>
                </a:solidFill>
                <a:effectLst/>
                <a:latin typeface="Times New Roman" panose="02020603050405020304" pitchFamily="18" charset="0"/>
                <a:cs typeface="Times New Roman" panose="02020603050405020304" pitchFamily="18" charset="0"/>
              </a:rPr>
              <a:t>Hướng dẫn, thực hiện và tuyên truyền pháp luật hải quan.</a:t>
            </a:r>
          </a:p>
          <a:p>
            <a:pPr algn="just">
              <a:buFont typeface="+mj-lt"/>
              <a:buAutoNum type="arabicPeriod"/>
            </a:pPr>
            <a:r>
              <a:rPr lang="vi-VN" sz="2800" b="0" i="0" dirty="0">
                <a:solidFill>
                  <a:srgbClr val="212121"/>
                </a:solidFill>
                <a:effectLst/>
                <a:latin typeface="Times New Roman" panose="02020603050405020304" pitchFamily="18" charset="0"/>
                <a:cs typeface="Times New Roman" panose="02020603050405020304" pitchFamily="18" charset="0"/>
              </a:rPr>
              <a:t>Quy định về tổ chức hoạt động của hải quan.</a:t>
            </a:r>
          </a:p>
        </p:txBody>
      </p:sp>
    </p:spTree>
    <p:extLst>
      <p:ext uri="{BB962C8B-B14F-4D97-AF65-F5344CB8AC3E}">
        <p14:creationId xmlns:p14="http://schemas.microsoft.com/office/powerpoint/2010/main" val="41569625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0EC78-D39D-4E1D-AEB1-FD8A1B60E0FA}"/>
              </a:ext>
            </a:extLst>
          </p:cNvPr>
          <p:cNvSpPr>
            <a:spLocks noGrp="1"/>
          </p:cNvSpPr>
          <p:nvPr>
            <p:ph type="title"/>
          </p:nvPr>
        </p:nvSpPr>
        <p:spPr/>
        <p:txBody>
          <a:bodyPr/>
          <a:lstStyle/>
          <a:p>
            <a:r>
              <a:rPr lang="en-US" sz="4800" b="1" dirty="0">
                <a:effectLst/>
                <a:latin typeface="Times New Roman" panose="02020603050405020304" pitchFamily="18" charset="0"/>
                <a:ea typeface="MS Mincho" panose="02020609040205080304" pitchFamily="49" charset="-128"/>
              </a:rPr>
              <a:t>1.3. </a:t>
            </a:r>
            <a:r>
              <a:rPr lang="en-US" sz="4800" b="1" dirty="0" err="1">
                <a:effectLst/>
                <a:latin typeface="Times New Roman" panose="02020603050405020304" pitchFamily="18" charset="0"/>
                <a:ea typeface="MS Mincho" panose="02020609040205080304" pitchFamily="49" charset="-128"/>
              </a:rPr>
              <a:t>Hệ</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thống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tổ</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năng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nhiệm</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vụ</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của</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Hải</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quan</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Việt</a:t>
            </a:r>
            <a:r>
              <a:rPr lang="en-US" sz="4800" b="1" dirty="0">
                <a:effectLst/>
                <a:latin typeface="Times New Roman" panose="02020603050405020304" pitchFamily="18" charset="0"/>
                <a:ea typeface="MS Mincho" panose="02020609040205080304" pitchFamily="49" charset="-128"/>
              </a:rPr>
              <a:t> Nam</a:t>
            </a:r>
            <a:endParaRPr lang="en-GB" dirty="0"/>
          </a:p>
        </p:txBody>
      </p:sp>
      <p:sp>
        <p:nvSpPr>
          <p:cNvPr id="3" name="Content Placeholder 2">
            <a:extLst>
              <a:ext uri="{FF2B5EF4-FFF2-40B4-BE49-F238E27FC236}">
                <a16:creationId xmlns:a16="http://schemas.microsoft.com/office/drawing/2014/main" id="{DDA6240C-E873-4F65-95E0-9C02D0D14194}"/>
              </a:ext>
            </a:extLst>
          </p:cNvPr>
          <p:cNvSpPr>
            <a:spLocks noGrp="1"/>
          </p:cNvSpPr>
          <p:nvPr>
            <p:ph idx="1"/>
          </p:nvPr>
        </p:nvSpPr>
        <p:spPr/>
        <p:txBody>
          <a:bodyPr/>
          <a:lstStyle/>
          <a:p>
            <a:pPr algn="just">
              <a:buFont typeface="+mj-lt"/>
              <a:buAutoNum type="arabicPeriod"/>
            </a:pPr>
            <a:r>
              <a:rPr lang="vi-VN" sz="2800" b="0" i="0" dirty="0">
                <a:solidFill>
                  <a:srgbClr val="212121"/>
                </a:solidFill>
                <a:effectLst/>
                <a:latin typeface="Times New Roman" panose="02020603050405020304" pitchFamily="18" charset="0"/>
                <a:cs typeface="Times New Roman" panose="02020603050405020304" pitchFamily="18" charset="0"/>
              </a:rPr>
              <a:t>Đào tạo, bồi dưỡng, xây dựng đội ngũ công chức hải quan.</a:t>
            </a:r>
          </a:p>
          <a:p>
            <a:pPr algn="just">
              <a:buFont typeface="+mj-lt"/>
              <a:buAutoNum type="arabicPeriod"/>
            </a:pPr>
            <a:r>
              <a:rPr lang="vi-VN" sz="2800" b="0" i="0" dirty="0">
                <a:solidFill>
                  <a:srgbClr val="212121"/>
                </a:solidFill>
                <a:effectLst/>
                <a:latin typeface="Times New Roman" panose="02020603050405020304" pitchFamily="18" charset="0"/>
                <a:cs typeface="Times New Roman" panose="02020603050405020304" pitchFamily="18" charset="0"/>
              </a:rPr>
              <a:t>Tổ chức nghiên cứu, ứng dụng khoa học và công nghệ, phương pháp quàn lý hải quan hiện đại.</a:t>
            </a:r>
          </a:p>
          <a:p>
            <a:pPr algn="just">
              <a:buFont typeface="+mj-lt"/>
              <a:buAutoNum type="arabicPeriod"/>
            </a:pPr>
            <a:r>
              <a:rPr lang="vi-VN" sz="2800" b="0" i="0" dirty="0">
                <a:solidFill>
                  <a:srgbClr val="212121"/>
                </a:solidFill>
                <a:effectLst/>
                <a:latin typeface="Times New Roman" panose="02020603050405020304" pitchFamily="18" charset="0"/>
                <a:cs typeface="Times New Roman" panose="02020603050405020304" pitchFamily="18" charset="0"/>
              </a:rPr>
              <a:t>Thống kê nhà nước về hải quan.</a:t>
            </a:r>
          </a:p>
          <a:p>
            <a:pPr algn="just">
              <a:buFont typeface="+mj-lt"/>
              <a:buAutoNum type="arabicPeriod"/>
            </a:pPr>
            <a:r>
              <a:rPr lang="vi-VN" sz="2800" b="0" i="0" dirty="0">
                <a:solidFill>
                  <a:srgbClr val="212121"/>
                </a:solidFill>
                <a:effectLst/>
                <a:latin typeface="Times New Roman" panose="02020603050405020304" pitchFamily="18" charset="0"/>
                <a:cs typeface="Times New Roman" panose="02020603050405020304" pitchFamily="18" charset="0"/>
              </a:rPr>
              <a:t>Thanh tra, kiểm tra, giải quyết khiếu nại, tố cáo và xử lý vi phạm pháp luật về hải quan.</a:t>
            </a:r>
          </a:p>
          <a:p>
            <a:pPr algn="just">
              <a:buFont typeface="+mj-lt"/>
              <a:buAutoNum type="arabicPeriod"/>
            </a:pPr>
            <a:r>
              <a:rPr lang="vi-VN" sz="2800" b="0" i="0" dirty="0">
                <a:solidFill>
                  <a:srgbClr val="212121"/>
                </a:solidFill>
                <a:effectLst/>
                <a:latin typeface="Times New Roman" panose="02020603050405020304" pitchFamily="18" charset="0"/>
                <a:cs typeface="Times New Roman" panose="02020603050405020304" pitchFamily="18" charset="0"/>
              </a:rPr>
              <a:t>Hợp tác quốc tế về hải quan</a:t>
            </a:r>
          </a:p>
          <a:p>
            <a:endParaRPr lang="en-GB" dirty="0"/>
          </a:p>
        </p:txBody>
      </p:sp>
    </p:spTree>
    <p:extLst>
      <p:ext uri="{BB962C8B-B14F-4D97-AF65-F5344CB8AC3E}">
        <p14:creationId xmlns:p14="http://schemas.microsoft.com/office/powerpoint/2010/main" val="5347926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2940D-05E0-4BD0-A419-156562687ADE}"/>
              </a:ext>
            </a:extLst>
          </p:cNvPr>
          <p:cNvSpPr>
            <a:spLocks noGrp="1"/>
          </p:cNvSpPr>
          <p:nvPr>
            <p:ph type="title"/>
          </p:nvPr>
        </p:nvSpPr>
        <p:spPr/>
        <p:txBody>
          <a:bodyPr/>
          <a:lstStyle/>
          <a:p>
            <a:r>
              <a:rPr lang="en-US" sz="4800" b="1" dirty="0">
                <a:effectLst/>
                <a:latin typeface="Times New Roman" panose="02020603050405020304" pitchFamily="18" charset="0"/>
                <a:ea typeface="MS Mincho" panose="02020609040205080304" pitchFamily="49" charset="-128"/>
              </a:rPr>
              <a:t>1.3. </a:t>
            </a:r>
            <a:r>
              <a:rPr lang="en-US" sz="4800" b="1" dirty="0" err="1">
                <a:effectLst/>
                <a:latin typeface="Times New Roman" panose="02020603050405020304" pitchFamily="18" charset="0"/>
                <a:ea typeface="MS Mincho" panose="02020609040205080304" pitchFamily="49" charset="-128"/>
              </a:rPr>
              <a:t>Hệ</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thống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tổ</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năng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nhiệm</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vụ</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của</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Hải</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quan</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Việt</a:t>
            </a:r>
            <a:r>
              <a:rPr lang="en-US" sz="4800" b="1" dirty="0">
                <a:effectLst/>
                <a:latin typeface="Times New Roman" panose="02020603050405020304" pitchFamily="18" charset="0"/>
                <a:ea typeface="MS Mincho" panose="02020609040205080304" pitchFamily="49" charset="-128"/>
              </a:rPr>
              <a:t> Nam</a:t>
            </a:r>
            <a:endParaRPr lang="en-GB" dirty="0"/>
          </a:p>
        </p:txBody>
      </p:sp>
      <p:sp>
        <p:nvSpPr>
          <p:cNvPr id="3" name="Content Placeholder 2">
            <a:extLst>
              <a:ext uri="{FF2B5EF4-FFF2-40B4-BE49-F238E27FC236}">
                <a16:creationId xmlns:a16="http://schemas.microsoft.com/office/drawing/2014/main" id="{C60202EB-E3B9-4F8C-8129-F2855EFC89FA}"/>
              </a:ext>
            </a:extLst>
          </p:cNvPr>
          <p:cNvSpPr>
            <a:spLocks noGrp="1"/>
          </p:cNvSpPr>
          <p:nvPr>
            <p:ph idx="1"/>
          </p:nvPr>
        </p:nvSpPr>
        <p:spPr>
          <a:xfrm>
            <a:off x="0" y="1845733"/>
            <a:ext cx="12268199" cy="4348237"/>
          </a:xfrm>
        </p:spPr>
        <p:txBody>
          <a:bodyPr>
            <a:noAutofit/>
          </a:bodyPr>
          <a:lstStyle/>
          <a:p>
            <a:pPr marL="0" indent="0">
              <a:lnSpc>
                <a:spcPct val="100000"/>
              </a:lnSpc>
              <a:spcBef>
                <a:spcPts val="0"/>
              </a:spcBef>
              <a:spcAft>
                <a:spcPts val="0"/>
              </a:spcAft>
            </a:pPr>
            <a:r>
              <a:rPr lang="en-US" sz="3000" b="1" dirty="0" err="1">
                <a:solidFill>
                  <a:srgbClr val="00B0F0"/>
                </a:solidFill>
                <a:latin typeface="Times New Roman" panose="02020603050405020304" pitchFamily="18" charset="0"/>
                <a:cs typeface="Times New Roman" panose="02020603050405020304" pitchFamily="18" charset="0"/>
              </a:rPr>
              <a:t>Nhiệm</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vụ</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của</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hải</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quan</a:t>
            </a:r>
            <a:r>
              <a:rPr lang="en-US" sz="3000" b="1" dirty="0">
                <a:solidFill>
                  <a:srgbClr val="00B0F0"/>
                </a:solidFill>
                <a:latin typeface="Times New Roman" panose="02020603050405020304" pitchFamily="18" charset="0"/>
                <a:cs typeface="Times New Roman" panose="02020603050405020304" pitchFamily="18" charset="0"/>
              </a:rPr>
              <a:t> </a:t>
            </a:r>
            <a:r>
              <a:rPr lang="en-US" sz="3000" b="1" dirty="0" err="1">
                <a:solidFill>
                  <a:srgbClr val="00B0F0"/>
                </a:solidFill>
                <a:latin typeface="Times New Roman" panose="02020603050405020304" pitchFamily="18" charset="0"/>
                <a:cs typeface="Times New Roman" panose="02020603050405020304" pitchFamily="18" charset="0"/>
              </a:rPr>
              <a:t>Việt</a:t>
            </a:r>
            <a:r>
              <a:rPr lang="en-US" sz="3000" b="1" dirty="0">
                <a:solidFill>
                  <a:srgbClr val="00B0F0"/>
                </a:solidFill>
                <a:latin typeface="Times New Roman" panose="02020603050405020304" pitchFamily="18" charset="0"/>
                <a:cs typeface="Times New Roman" panose="02020603050405020304" pitchFamily="18" charset="0"/>
              </a:rPr>
              <a:t> Nam</a:t>
            </a:r>
          </a:p>
          <a:p>
            <a:pPr marL="0" indent="0" algn="l">
              <a:lnSpc>
                <a:spcPct val="100000"/>
              </a:lnSpc>
              <a:spcBef>
                <a:spcPts val="0"/>
              </a:spcBef>
              <a:spcAft>
                <a:spcPts val="0"/>
              </a:spcAft>
            </a:pPr>
            <a:r>
              <a:rPr lang="en-GB" sz="3000" b="1" i="0" u="none" strike="noStrike" baseline="0" dirty="0" err="1">
                <a:latin typeface="Times New Roman" panose="02020603050405020304" pitchFamily="18" charset="0"/>
                <a:cs typeface="Times New Roman" panose="02020603050405020304" pitchFamily="18" charset="0"/>
              </a:rPr>
              <a:t>Điều</a:t>
            </a:r>
            <a:r>
              <a:rPr lang="en-GB" sz="3000" b="1" i="0" u="none" strike="noStrike" baseline="0" dirty="0">
                <a:latin typeface="Times New Roman" panose="02020603050405020304" pitchFamily="18" charset="0"/>
                <a:cs typeface="Times New Roman" panose="02020603050405020304" pitchFamily="18" charset="0"/>
              </a:rPr>
              <a:t> 12. </a:t>
            </a:r>
            <a:r>
              <a:rPr lang="en-GB" sz="3000" b="1" i="0" u="none" strike="noStrike" baseline="0" dirty="0" err="1">
                <a:latin typeface="Times New Roman" panose="02020603050405020304" pitchFamily="18" charset="0"/>
                <a:cs typeface="Times New Roman" panose="02020603050405020304" pitchFamily="18" charset="0"/>
              </a:rPr>
              <a:t>Nhiệm</a:t>
            </a:r>
            <a:r>
              <a:rPr lang="en-GB" sz="3000" b="1" i="0" u="none" strike="noStrike" baseline="0" dirty="0">
                <a:latin typeface="Times New Roman" panose="02020603050405020304" pitchFamily="18" charset="0"/>
                <a:cs typeface="Times New Roman" panose="02020603050405020304" pitchFamily="18" charset="0"/>
              </a:rPr>
              <a:t> </a:t>
            </a:r>
            <a:r>
              <a:rPr lang="en-GB" sz="3000" b="1" i="0" u="none" strike="noStrike" baseline="0" dirty="0" err="1">
                <a:latin typeface="Times New Roman" panose="02020603050405020304" pitchFamily="18" charset="0"/>
                <a:cs typeface="Times New Roman" panose="02020603050405020304" pitchFamily="18" charset="0"/>
              </a:rPr>
              <a:t>vụ</a:t>
            </a:r>
            <a:r>
              <a:rPr lang="en-GB" sz="3000" b="1" i="0" u="none" strike="noStrike" baseline="0" dirty="0">
                <a:latin typeface="Times New Roman" panose="02020603050405020304" pitchFamily="18" charset="0"/>
                <a:cs typeface="Times New Roman" panose="02020603050405020304" pitchFamily="18" charset="0"/>
              </a:rPr>
              <a:t> </a:t>
            </a:r>
            <a:r>
              <a:rPr lang="en-GB" sz="3000" b="1" i="0" u="none" strike="noStrike" baseline="0" dirty="0" err="1">
                <a:latin typeface="Times New Roman" panose="02020603050405020304" pitchFamily="18" charset="0"/>
                <a:cs typeface="Times New Roman" panose="02020603050405020304" pitchFamily="18" charset="0"/>
              </a:rPr>
              <a:t>của</a:t>
            </a:r>
            <a:r>
              <a:rPr lang="en-GB" sz="3000" b="1" i="0" u="none" strike="noStrike" baseline="0" dirty="0">
                <a:latin typeface="Times New Roman" panose="02020603050405020304" pitchFamily="18" charset="0"/>
                <a:cs typeface="Times New Roman" panose="02020603050405020304" pitchFamily="18" charset="0"/>
              </a:rPr>
              <a:t> </a:t>
            </a:r>
            <a:r>
              <a:rPr lang="en-GB" sz="3000" b="1" i="0" u="none" strike="noStrike" baseline="0" dirty="0" err="1">
                <a:latin typeface="Times New Roman" panose="02020603050405020304" pitchFamily="18" charset="0"/>
                <a:cs typeface="Times New Roman" panose="02020603050405020304" pitchFamily="18" charset="0"/>
              </a:rPr>
              <a:t>Hải</a:t>
            </a:r>
            <a:r>
              <a:rPr lang="en-GB" sz="3000" b="1" i="0" u="none" strike="noStrike" baseline="0" dirty="0">
                <a:latin typeface="Times New Roman" panose="02020603050405020304" pitchFamily="18" charset="0"/>
                <a:cs typeface="Times New Roman" panose="02020603050405020304" pitchFamily="18" charset="0"/>
              </a:rPr>
              <a:t> </a:t>
            </a:r>
            <a:r>
              <a:rPr lang="en-GB" sz="3000" b="1" i="0" u="none" strike="noStrike" baseline="0" dirty="0" err="1">
                <a:latin typeface="Times New Roman" panose="02020603050405020304" pitchFamily="18" charset="0"/>
                <a:cs typeface="Times New Roman" panose="02020603050405020304" pitchFamily="18" charset="0"/>
              </a:rPr>
              <a:t>quan</a:t>
            </a:r>
            <a:r>
              <a:rPr lang="en-GB" sz="3000" b="1" dirty="0">
                <a:latin typeface="Times New Roman" panose="02020603050405020304" pitchFamily="18" charset="0"/>
                <a:cs typeface="Times New Roman" panose="02020603050405020304" pitchFamily="18" charset="0"/>
              </a:rPr>
              <a:t> (</a:t>
            </a:r>
            <a:r>
              <a:rPr lang="en-GB" sz="3000" b="1" dirty="0" err="1">
                <a:latin typeface="Times New Roman" panose="02020603050405020304" pitchFamily="18" charset="0"/>
                <a:cs typeface="Times New Roman" panose="02020603050405020304" pitchFamily="18" charset="0"/>
              </a:rPr>
              <a:t>Luật</a:t>
            </a:r>
            <a:r>
              <a:rPr lang="en-GB" sz="3000" b="1" dirty="0">
                <a:latin typeface="Times New Roman" panose="02020603050405020304" pitchFamily="18" charset="0"/>
                <a:cs typeface="Times New Roman" panose="02020603050405020304" pitchFamily="18" charset="0"/>
              </a:rPr>
              <a:t> </a:t>
            </a:r>
            <a:r>
              <a:rPr lang="en-GB" sz="3000" b="1" dirty="0" err="1">
                <a:latin typeface="Times New Roman" panose="02020603050405020304" pitchFamily="18" charset="0"/>
                <a:cs typeface="Times New Roman" panose="02020603050405020304" pitchFamily="18" charset="0"/>
              </a:rPr>
              <a:t>hải</a:t>
            </a:r>
            <a:r>
              <a:rPr lang="en-GB" sz="3000" b="1" dirty="0">
                <a:latin typeface="Times New Roman" panose="02020603050405020304" pitchFamily="18" charset="0"/>
                <a:cs typeface="Times New Roman" panose="02020603050405020304" pitchFamily="18" charset="0"/>
              </a:rPr>
              <a:t> </a:t>
            </a:r>
            <a:r>
              <a:rPr lang="en-GB" sz="3000" b="1" dirty="0" err="1">
                <a:latin typeface="Times New Roman" panose="02020603050405020304" pitchFamily="18" charset="0"/>
                <a:cs typeface="Times New Roman" panose="02020603050405020304" pitchFamily="18" charset="0"/>
              </a:rPr>
              <a:t>quan</a:t>
            </a:r>
            <a:r>
              <a:rPr lang="en-GB" sz="3000" b="1" dirty="0">
                <a:latin typeface="Times New Roman" panose="02020603050405020304" pitchFamily="18" charset="0"/>
                <a:cs typeface="Times New Roman" panose="02020603050405020304" pitchFamily="18" charset="0"/>
              </a:rPr>
              <a:t> 2014)</a:t>
            </a:r>
            <a:endParaRPr lang="en-GB" sz="3000" b="1" i="0" u="none" strike="noStrike" baseline="0" dirty="0">
              <a:latin typeface="Times New Roman" panose="02020603050405020304" pitchFamily="18" charset="0"/>
              <a:cs typeface="Times New Roman" panose="02020603050405020304" pitchFamily="18" charset="0"/>
            </a:endParaRPr>
          </a:p>
          <a:p>
            <a:pPr marL="0" indent="0" algn="l">
              <a:lnSpc>
                <a:spcPct val="100000"/>
              </a:lnSpc>
              <a:spcBef>
                <a:spcPts val="0"/>
              </a:spcBef>
              <a:spcAft>
                <a:spcPts val="0"/>
              </a:spcAft>
            </a:pPr>
            <a:r>
              <a:rPr lang="vi-VN" sz="3000" b="0" i="0" u="none" strike="noStrike" baseline="0" dirty="0">
                <a:solidFill>
                  <a:schemeClr val="tx1"/>
                </a:solidFill>
                <a:latin typeface="Times New Roman" panose="02020603050405020304" pitchFamily="18" charset="0"/>
                <a:cs typeface="Times New Roman" panose="02020603050405020304" pitchFamily="18" charset="0"/>
              </a:rPr>
              <a:t>Hải quan Việt Nam có nhiệm vụ thực hiện kiểm tra, giám sát hàng hóa, phương tiện vận</a:t>
            </a:r>
            <a:r>
              <a:rPr lang="en-US"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tải</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phòng</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chống</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buôn</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lậu</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vận</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chuyển</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trái</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phép</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hàng</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hóa</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qua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biên</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giới</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tổ</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chức</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thực</a:t>
            </a:r>
            <a:r>
              <a:rPr lang="en-GB" sz="300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hiện</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pháp</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luật</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về</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thuế</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đối</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với</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hàng</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hóa</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xuất</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khẩu</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nhập</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khẩu</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thống</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kê</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hàng</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hóa</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xuất</a:t>
            </a:r>
            <a:r>
              <a:rPr lang="en-GB" sz="300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khẩu</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nhập</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khẩu</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theo</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quy</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định</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của</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Luật</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này</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và</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quy</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định</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khác</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của</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pháp</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luật</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có</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liên</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quan</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vi-VN" sz="3000" b="0" i="0" u="none" strike="noStrike" baseline="0" dirty="0">
                <a:solidFill>
                  <a:schemeClr val="tx1"/>
                </a:solidFill>
                <a:latin typeface="Times New Roman" panose="02020603050405020304" pitchFamily="18" charset="0"/>
                <a:cs typeface="Times New Roman" panose="02020603050405020304" pitchFamily="18" charset="0"/>
              </a:rPr>
              <a:t>kiến nghị chủ trương, biện pháp quản lý nhà nước về hải quan đối với hoạt động xuất</a:t>
            </a:r>
            <a:r>
              <a:rPr lang="en-US"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khẩu</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nhập</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khẩu</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xuất</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cảnh</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nhập</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cảnh</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quá</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cảnh</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và</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chính</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sách</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thuế</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đối</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với</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hàng</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hóa</a:t>
            </a:r>
            <a:r>
              <a:rPr lang="en-GB" sz="300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xuất</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khẩu</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nhập</a:t>
            </a:r>
            <a:r>
              <a:rPr lang="en-GB" sz="3000" b="0" i="0" u="none" strike="noStrike" baseline="0" dirty="0">
                <a:solidFill>
                  <a:schemeClr val="tx1"/>
                </a:solidFill>
                <a:latin typeface="Times New Roman" panose="02020603050405020304" pitchFamily="18" charset="0"/>
                <a:cs typeface="Times New Roman" panose="02020603050405020304" pitchFamily="18" charset="0"/>
              </a:rPr>
              <a:t> </a:t>
            </a:r>
            <a:r>
              <a:rPr lang="en-GB" sz="3000" b="0" i="0" u="none" strike="noStrike" baseline="0" dirty="0" err="1">
                <a:solidFill>
                  <a:schemeClr val="tx1"/>
                </a:solidFill>
                <a:latin typeface="Times New Roman" panose="02020603050405020304" pitchFamily="18" charset="0"/>
                <a:cs typeface="Times New Roman" panose="02020603050405020304" pitchFamily="18" charset="0"/>
              </a:rPr>
              <a:t>khẩu</a:t>
            </a:r>
            <a:r>
              <a:rPr lang="en-GB" sz="3000" b="0" i="0" u="none" strike="noStrike" baseline="0" dirty="0">
                <a:latin typeface="Times New Roman" panose="02020603050405020304" pitchFamily="18" charset="0"/>
                <a:cs typeface="Times New Roman" panose="02020603050405020304" pitchFamily="18" charset="0"/>
              </a:rPr>
              <a:t>.</a:t>
            </a:r>
            <a:endParaRPr lang="en-GB"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87198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855D5-F396-4A00-9D4D-0914FC35D1F3}"/>
              </a:ext>
            </a:extLst>
          </p:cNvPr>
          <p:cNvSpPr>
            <a:spLocks noGrp="1"/>
          </p:cNvSpPr>
          <p:nvPr>
            <p:ph type="title"/>
          </p:nvPr>
        </p:nvSpPr>
        <p:spPr/>
        <p:txBody>
          <a:bodyPr/>
          <a:lstStyle/>
          <a:p>
            <a:r>
              <a:rPr lang="en-US" sz="4800" b="1" dirty="0">
                <a:effectLst/>
                <a:latin typeface="Times New Roman" panose="02020603050405020304" pitchFamily="18" charset="0"/>
                <a:ea typeface="MS Mincho" panose="02020609040205080304" pitchFamily="49" charset="-128"/>
              </a:rPr>
              <a:t>1.3. </a:t>
            </a:r>
            <a:r>
              <a:rPr lang="en-US" sz="4800" b="1" dirty="0" err="1">
                <a:effectLst/>
                <a:latin typeface="Times New Roman" panose="02020603050405020304" pitchFamily="18" charset="0"/>
                <a:ea typeface="MS Mincho" panose="02020609040205080304" pitchFamily="49" charset="-128"/>
              </a:rPr>
              <a:t>Hệ</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thống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tổ</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năng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nhiệm</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vụ</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của</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Hải</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quan</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Việt</a:t>
            </a:r>
            <a:r>
              <a:rPr lang="en-US" sz="4800" b="1" dirty="0">
                <a:effectLst/>
                <a:latin typeface="Times New Roman" panose="02020603050405020304" pitchFamily="18" charset="0"/>
                <a:ea typeface="MS Mincho" panose="02020609040205080304" pitchFamily="49" charset="-128"/>
              </a:rPr>
              <a:t> Nam</a:t>
            </a:r>
            <a:endParaRPr lang="en-GB" dirty="0"/>
          </a:p>
        </p:txBody>
      </p:sp>
      <p:sp>
        <p:nvSpPr>
          <p:cNvPr id="3" name="Content Placeholder 2">
            <a:extLst>
              <a:ext uri="{FF2B5EF4-FFF2-40B4-BE49-F238E27FC236}">
                <a16:creationId xmlns:a16="http://schemas.microsoft.com/office/drawing/2014/main" id="{6B7F5B6B-57B0-438D-B3E7-F79AC1A18DB7}"/>
              </a:ext>
            </a:extLst>
          </p:cNvPr>
          <p:cNvSpPr>
            <a:spLocks noGrp="1"/>
          </p:cNvSpPr>
          <p:nvPr>
            <p:ph idx="1"/>
          </p:nvPr>
        </p:nvSpPr>
        <p:spPr>
          <a:xfrm>
            <a:off x="295275" y="1845734"/>
            <a:ext cx="11706225" cy="4023360"/>
          </a:xfrm>
        </p:spPr>
        <p:txBody>
          <a:bodyPr>
            <a:noAutofit/>
          </a:bodyPr>
          <a:lstStyle/>
          <a:p>
            <a:pPr algn="just"/>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Hợp</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tác</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quốc</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tế</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Hải</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quan</a:t>
            </a:r>
            <a:endParaRPr lang="en-GB" sz="3200" b="1" i="0" u="none" strike="noStrike" baseline="0" dirty="0">
              <a:solidFill>
                <a:srgbClr val="006FAD"/>
              </a:solidFill>
              <a:latin typeface="Times New Roman" panose="02020603050405020304" pitchFamily="18" charset="0"/>
              <a:cs typeface="Times New Roman" panose="02020603050405020304" pitchFamily="18" charset="0"/>
            </a:endParaRPr>
          </a:p>
          <a:p>
            <a:pPr algn="just"/>
            <a:endParaRPr lang="vi-VN" sz="2500" b="0" i="0" dirty="0">
              <a:solidFill>
                <a:srgbClr val="202020"/>
              </a:solidFill>
              <a:effectLst/>
              <a:latin typeface="+mj-lt"/>
            </a:endParaRPr>
          </a:p>
        </p:txBody>
      </p:sp>
      <p:pic>
        <p:nvPicPr>
          <p:cNvPr id="5" name="Picture 4">
            <a:extLst>
              <a:ext uri="{FF2B5EF4-FFF2-40B4-BE49-F238E27FC236}">
                <a16:creationId xmlns:a16="http://schemas.microsoft.com/office/drawing/2014/main" id="{B645E85B-B06B-4FF3-ABD4-1057FCEF83F1}"/>
              </a:ext>
            </a:extLst>
          </p:cNvPr>
          <p:cNvPicPr>
            <a:picLocks noChangeAspect="1"/>
          </p:cNvPicPr>
          <p:nvPr/>
        </p:nvPicPr>
        <p:blipFill>
          <a:blip r:embed="rId2"/>
          <a:stretch>
            <a:fillRect/>
          </a:stretch>
        </p:blipFill>
        <p:spPr>
          <a:xfrm>
            <a:off x="1190625" y="2276475"/>
            <a:ext cx="9810750" cy="4100512"/>
          </a:xfrm>
          <a:prstGeom prst="rect">
            <a:avLst/>
          </a:prstGeom>
        </p:spPr>
      </p:pic>
    </p:spTree>
    <p:extLst>
      <p:ext uri="{BB962C8B-B14F-4D97-AF65-F5344CB8AC3E}">
        <p14:creationId xmlns:p14="http://schemas.microsoft.com/office/powerpoint/2010/main" val="255943404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F96CF-628D-4938-A169-64727AE54E78}"/>
              </a:ext>
            </a:extLst>
          </p:cNvPr>
          <p:cNvSpPr>
            <a:spLocks noGrp="1"/>
          </p:cNvSpPr>
          <p:nvPr>
            <p:ph type="title"/>
          </p:nvPr>
        </p:nvSpPr>
        <p:spPr/>
        <p:txBody>
          <a:bodyPr/>
          <a:lstStyle/>
          <a:p>
            <a:r>
              <a:rPr lang="en-US" sz="4800" b="1" dirty="0">
                <a:effectLst/>
                <a:latin typeface="Times New Roman" panose="02020603050405020304" pitchFamily="18" charset="0"/>
                <a:ea typeface="MS Mincho" panose="02020609040205080304" pitchFamily="49" charset="-128"/>
              </a:rPr>
              <a:t>1.3. </a:t>
            </a:r>
            <a:r>
              <a:rPr lang="en-US" sz="4800" b="1" dirty="0" err="1">
                <a:effectLst/>
                <a:latin typeface="Times New Roman" panose="02020603050405020304" pitchFamily="18" charset="0"/>
                <a:ea typeface="MS Mincho" panose="02020609040205080304" pitchFamily="49" charset="-128"/>
              </a:rPr>
              <a:t>Hệ</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thống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tổ</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năng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nhiệm</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vụ</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của</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Hải</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quan</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Việt</a:t>
            </a:r>
            <a:r>
              <a:rPr lang="en-US" sz="4800" b="1" dirty="0">
                <a:effectLst/>
                <a:latin typeface="Times New Roman" panose="02020603050405020304" pitchFamily="18" charset="0"/>
                <a:ea typeface="MS Mincho" panose="02020609040205080304" pitchFamily="49" charset="-128"/>
              </a:rPr>
              <a:t> Nam</a:t>
            </a:r>
            <a:endParaRPr lang="en-GB" dirty="0"/>
          </a:p>
        </p:txBody>
      </p:sp>
      <p:pic>
        <p:nvPicPr>
          <p:cNvPr id="5" name="Picture 4">
            <a:extLst>
              <a:ext uri="{FF2B5EF4-FFF2-40B4-BE49-F238E27FC236}">
                <a16:creationId xmlns:a16="http://schemas.microsoft.com/office/drawing/2014/main" id="{5D28C920-4820-46C5-8AE4-37C40BBBD803}"/>
              </a:ext>
            </a:extLst>
          </p:cNvPr>
          <p:cNvPicPr>
            <a:picLocks noChangeAspect="1"/>
          </p:cNvPicPr>
          <p:nvPr/>
        </p:nvPicPr>
        <p:blipFill>
          <a:blip r:embed="rId2"/>
          <a:stretch>
            <a:fillRect/>
          </a:stretch>
        </p:blipFill>
        <p:spPr>
          <a:xfrm>
            <a:off x="3009900" y="1905000"/>
            <a:ext cx="9182100" cy="4743450"/>
          </a:xfrm>
          <a:prstGeom prst="rect">
            <a:avLst/>
          </a:prstGeom>
        </p:spPr>
      </p:pic>
      <p:sp>
        <p:nvSpPr>
          <p:cNvPr id="7" name="TextBox 6">
            <a:extLst>
              <a:ext uri="{FF2B5EF4-FFF2-40B4-BE49-F238E27FC236}">
                <a16:creationId xmlns:a16="http://schemas.microsoft.com/office/drawing/2014/main" id="{ED0ED113-BD9F-4B15-98B3-3B5E5430D13C}"/>
              </a:ext>
            </a:extLst>
          </p:cNvPr>
          <p:cNvSpPr txBox="1"/>
          <p:nvPr/>
        </p:nvSpPr>
        <p:spPr>
          <a:xfrm>
            <a:off x="0" y="2025134"/>
            <a:ext cx="2066925" cy="1569660"/>
          </a:xfrm>
          <a:prstGeom prst="rect">
            <a:avLst/>
          </a:prstGeom>
          <a:noFill/>
        </p:spPr>
        <p:txBody>
          <a:bodyPr wrap="square">
            <a:spAutoFit/>
          </a:bodyPr>
          <a:lstStyle/>
          <a:p>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Hợp</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tác</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quốc</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tế</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Hải</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quan</a:t>
            </a:r>
            <a:endParaRPr lang="en-GB" sz="3200" b="1" i="0" u="none" strike="noStrike" baseline="0" dirty="0">
              <a:solidFill>
                <a:srgbClr val="006FA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462816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DE0F9-6786-485C-B0B3-EEB27BA5C855}"/>
              </a:ext>
            </a:extLst>
          </p:cNvPr>
          <p:cNvSpPr>
            <a:spLocks noGrp="1"/>
          </p:cNvSpPr>
          <p:nvPr>
            <p:ph type="title"/>
          </p:nvPr>
        </p:nvSpPr>
        <p:spPr/>
        <p:txBody>
          <a:bodyPr/>
          <a:lstStyle/>
          <a:p>
            <a:r>
              <a:rPr lang="en-US" sz="4800" b="1" dirty="0">
                <a:effectLst/>
                <a:latin typeface="Times New Roman" panose="02020603050405020304" pitchFamily="18" charset="0"/>
                <a:ea typeface="MS Mincho" panose="02020609040205080304" pitchFamily="49" charset="-128"/>
              </a:rPr>
              <a:t>1.3. </a:t>
            </a:r>
            <a:r>
              <a:rPr lang="en-US" sz="4800" b="1" dirty="0" err="1">
                <a:effectLst/>
                <a:latin typeface="Times New Roman" panose="02020603050405020304" pitchFamily="18" charset="0"/>
                <a:ea typeface="MS Mincho" panose="02020609040205080304" pitchFamily="49" charset="-128"/>
              </a:rPr>
              <a:t>Hệ</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thống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tổ</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năng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nhiệm</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vụ</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của</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Hải</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quan</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Việt</a:t>
            </a:r>
            <a:r>
              <a:rPr lang="en-US" sz="4800" b="1" dirty="0">
                <a:effectLst/>
                <a:latin typeface="Times New Roman" panose="02020603050405020304" pitchFamily="18" charset="0"/>
                <a:ea typeface="MS Mincho" panose="02020609040205080304" pitchFamily="49" charset="-128"/>
              </a:rPr>
              <a:t> Nam</a:t>
            </a:r>
            <a:endParaRPr lang="en-GB" dirty="0"/>
          </a:p>
        </p:txBody>
      </p:sp>
      <p:pic>
        <p:nvPicPr>
          <p:cNvPr id="5" name="Picture 4">
            <a:extLst>
              <a:ext uri="{FF2B5EF4-FFF2-40B4-BE49-F238E27FC236}">
                <a16:creationId xmlns:a16="http://schemas.microsoft.com/office/drawing/2014/main" id="{1BC0CDFE-65B5-4D4D-94C3-F7D20F47D4C7}"/>
              </a:ext>
            </a:extLst>
          </p:cNvPr>
          <p:cNvPicPr>
            <a:picLocks noChangeAspect="1"/>
          </p:cNvPicPr>
          <p:nvPr/>
        </p:nvPicPr>
        <p:blipFill>
          <a:blip r:embed="rId2"/>
          <a:stretch>
            <a:fillRect/>
          </a:stretch>
        </p:blipFill>
        <p:spPr>
          <a:xfrm>
            <a:off x="1414462" y="1902342"/>
            <a:ext cx="10125075" cy="4662487"/>
          </a:xfrm>
          <a:prstGeom prst="rect">
            <a:avLst/>
          </a:prstGeom>
        </p:spPr>
      </p:pic>
      <p:sp>
        <p:nvSpPr>
          <p:cNvPr id="6" name="TextBox 5">
            <a:extLst>
              <a:ext uri="{FF2B5EF4-FFF2-40B4-BE49-F238E27FC236}">
                <a16:creationId xmlns:a16="http://schemas.microsoft.com/office/drawing/2014/main" id="{BD8AFEAA-FAB5-401E-95C6-0F2F63C4D520}"/>
              </a:ext>
            </a:extLst>
          </p:cNvPr>
          <p:cNvSpPr txBox="1"/>
          <p:nvPr/>
        </p:nvSpPr>
        <p:spPr>
          <a:xfrm>
            <a:off x="0" y="2025134"/>
            <a:ext cx="2066925" cy="1569660"/>
          </a:xfrm>
          <a:prstGeom prst="rect">
            <a:avLst/>
          </a:prstGeom>
          <a:noFill/>
        </p:spPr>
        <p:txBody>
          <a:bodyPr wrap="square">
            <a:spAutoFit/>
          </a:bodyPr>
          <a:lstStyle/>
          <a:p>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Hợp</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tác</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quốc</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tế</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Hải</a:t>
            </a:r>
            <a:r>
              <a:rPr lang="en-GB" sz="3200" b="1" i="0" u="none" strike="noStrike" baseline="0" dirty="0">
                <a:solidFill>
                  <a:srgbClr val="006FAD"/>
                </a:solidFill>
                <a:latin typeface="Times New Roman" panose="02020603050405020304" pitchFamily="18" charset="0"/>
                <a:cs typeface="Times New Roman" panose="02020603050405020304" pitchFamily="18" charset="0"/>
              </a:rPr>
              <a:t> </a:t>
            </a:r>
            <a:r>
              <a:rPr lang="en-GB" sz="3200" b="1" i="0" u="none" strike="noStrike" baseline="0" dirty="0" err="1">
                <a:solidFill>
                  <a:srgbClr val="006FAD"/>
                </a:solidFill>
                <a:latin typeface="Times New Roman" panose="02020603050405020304" pitchFamily="18" charset="0"/>
                <a:cs typeface="Times New Roman" panose="02020603050405020304" pitchFamily="18" charset="0"/>
              </a:rPr>
              <a:t>quan</a:t>
            </a:r>
            <a:endParaRPr lang="en-GB" sz="3200" b="1" i="0" u="none" strike="noStrike" baseline="0" dirty="0">
              <a:solidFill>
                <a:srgbClr val="006FA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81394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7291B-EB6C-4046-9629-543985F4CD35}"/>
              </a:ext>
            </a:extLst>
          </p:cNvPr>
          <p:cNvSpPr>
            <a:spLocks noGrp="1"/>
          </p:cNvSpPr>
          <p:nvPr>
            <p:ph type="title"/>
          </p:nvPr>
        </p:nvSpPr>
        <p:spPr/>
        <p:txBody>
          <a:bodyPr/>
          <a:lstStyle/>
          <a:p>
            <a:r>
              <a:rPr lang="en-US" sz="4800" b="1" dirty="0">
                <a:effectLst/>
                <a:latin typeface="Times New Roman" panose="02020603050405020304" pitchFamily="18" charset="0"/>
                <a:ea typeface="MS Mincho" panose="02020609040205080304" pitchFamily="49" charset="-128"/>
              </a:rPr>
              <a:t>1.3. </a:t>
            </a:r>
            <a:r>
              <a:rPr lang="en-US" sz="4800" b="1" dirty="0" err="1">
                <a:effectLst/>
                <a:latin typeface="Times New Roman" panose="02020603050405020304" pitchFamily="18" charset="0"/>
                <a:ea typeface="MS Mincho" panose="02020609040205080304" pitchFamily="49" charset="-128"/>
              </a:rPr>
              <a:t>Hệ</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thống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tổ</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chức</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năng</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nhiệm</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vụ</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của</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Hải</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quan</a:t>
            </a:r>
            <a:r>
              <a:rPr lang="en-US" sz="4800" b="1" dirty="0">
                <a:effectLst/>
                <a:latin typeface="Times New Roman" panose="02020603050405020304" pitchFamily="18" charset="0"/>
                <a:ea typeface="MS Mincho" panose="02020609040205080304" pitchFamily="49" charset="-128"/>
              </a:rPr>
              <a:t> </a:t>
            </a:r>
            <a:r>
              <a:rPr lang="en-US" sz="4800" b="1" dirty="0" err="1">
                <a:effectLst/>
                <a:latin typeface="Times New Roman" panose="02020603050405020304" pitchFamily="18" charset="0"/>
                <a:ea typeface="MS Mincho" panose="02020609040205080304" pitchFamily="49" charset="-128"/>
              </a:rPr>
              <a:t>Việt</a:t>
            </a:r>
            <a:r>
              <a:rPr lang="en-US" sz="4800" b="1" dirty="0">
                <a:effectLst/>
                <a:latin typeface="Times New Roman" panose="02020603050405020304" pitchFamily="18" charset="0"/>
                <a:ea typeface="MS Mincho" panose="02020609040205080304" pitchFamily="49" charset="-128"/>
              </a:rPr>
              <a:t> Nam</a:t>
            </a:r>
            <a:endParaRPr lang="en-GB" dirty="0"/>
          </a:p>
        </p:txBody>
      </p:sp>
      <p:pic>
        <p:nvPicPr>
          <p:cNvPr id="5" name="Content Placeholder 4">
            <a:extLst>
              <a:ext uri="{FF2B5EF4-FFF2-40B4-BE49-F238E27FC236}">
                <a16:creationId xmlns:a16="http://schemas.microsoft.com/office/drawing/2014/main" id="{5600A7A0-44CF-408C-98F2-7956C9C76B80}"/>
              </a:ext>
            </a:extLst>
          </p:cNvPr>
          <p:cNvPicPr>
            <a:picLocks noGrp="1" noChangeAspect="1"/>
          </p:cNvPicPr>
          <p:nvPr>
            <p:ph idx="1"/>
          </p:nvPr>
        </p:nvPicPr>
        <p:blipFill>
          <a:blip r:embed="rId2"/>
          <a:stretch>
            <a:fillRect/>
          </a:stretch>
        </p:blipFill>
        <p:spPr>
          <a:xfrm>
            <a:off x="2762250" y="1846263"/>
            <a:ext cx="7448550" cy="4525962"/>
          </a:xfrm>
        </p:spPr>
      </p:pic>
      <p:sp>
        <p:nvSpPr>
          <p:cNvPr id="7" name="TextBox 6">
            <a:extLst>
              <a:ext uri="{FF2B5EF4-FFF2-40B4-BE49-F238E27FC236}">
                <a16:creationId xmlns:a16="http://schemas.microsoft.com/office/drawing/2014/main" id="{7A458873-F771-46C2-A535-356B4E140679}"/>
              </a:ext>
            </a:extLst>
          </p:cNvPr>
          <p:cNvSpPr txBox="1"/>
          <p:nvPr/>
        </p:nvSpPr>
        <p:spPr>
          <a:xfrm>
            <a:off x="809697" y="2482334"/>
            <a:ext cx="1619178" cy="2062103"/>
          </a:xfrm>
          <a:prstGeom prst="rect">
            <a:avLst/>
          </a:prstGeom>
          <a:noFill/>
        </p:spPr>
        <p:txBody>
          <a:bodyPr wrap="square">
            <a:spAutoFit/>
          </a:bodyPr>
          <a:lstStyle/>
          <a:p>
            <a:r>
              <a:rPr lang="vi-VN" sz="3200" b="1" i="0" u="none" strike="noStrike" baseline="0" dirty="0">
                <a:solidFill>
                  <a:srgbClr val="006FAD"/>
                </a:solidFill>
                <a:latin typeface="+mj-lt"/>
              </a:rPr>
              <a:t>Hợp tác quốc tế song phương</a:t>
            </a:r>
            <a:endParaRPr lang="en-GB" sz="3200" dirty="0">
              <a:latin typeface="+mj-lt"/>
            </a:endParaRPr>
          </a:p>
        </p:txBody>
      </p:sp>
    </p:spTree>
    <p:extLst>
      <p:ext uri="{BB962C8B-B14F-4D97-AF65-F5344CB8AC3E}">
        <p14:creationId xmlns:p14="http://schemas.microsoft.com/office/powerpoint/2010/main" val="2997615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8ADF5-7B78-4CF7-9BA7-52D88664A28E}"/>
              </a:ext>
            </a:extLst>
          </p:cNvPr>
          <p:cNvSpPr>
            <a:spLocks noGrp="1"/>
          </p:cNvSpPr>
          <p:nvPr>
            <p:ph type="title"/>
          </p:nvPr>
        </p:nvSpPr>
        <p:spPr/>
        <p:txBody>
          <a:bodyPr>
            <a:normAutofit/>
          </a:bodyPr>
          <a:lstStyle/>
          <a:p>
            <a:r>
              <a:rPr lang="en-US" sz="4500" dirty="0">
                <a:effectLst/>
                <a:latin typeface="Times New Roman" panose="02020603050405020304" pitchFamily="18" charset="0"/>
                <a:ea typeface="MS Mincho" panose="02020609040205080304" pitchFamily="49" charset="-128"/>
              </a:rPr>
              <a:t>1.5. </a:t>
            </a:r>
            <a:r>
              <a:rPr lang="en-US" sz="4500" dirty="0" err="1">
                <a:effectLst/>
                <a:latin typeface="Times New Roman" panose="02020603050405020304" pitchFamily="18" charset="0"/>
                <a:ea typeface="MS Mincho" panose="02020609040205080304" pitchFamily="49" charset="-128"/>
              </a:rPr>
              <a:t>Cơ</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sở</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pháp</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lý</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của</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hoạt</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động</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Hải</a:t>
            </a:r>
            <a:r>
              <a:rPr lang="en-US" sz="4500" dirty="0">
                <a:effectLst/>
                <a:latin typeface="Times New Roman" panose="02020603050405020304" pitchFamily="18" charset="0"/>
                <a:ea typeface="MS Mincho" panose="02020609040205080304" pitchFamily="49" charset="-128"/>
              </a:rPr>
              <a:t> </a:t>
            </a:r>
            <a:r>
              <a:rPr lang="en-US" sz="4500" dirty="0" err="1">
                <a:effectLst/>
                <a:latin typeface="Times New Roman" panose="02020603050405020304" pitchFamily="18" charset="0"/>
                <a:ea typeface="MS Mincho" panose="02020609040205080304" pitchFamily="49" charset="-128"/>
              </a:rPr>
              <a:t>quan</a:t>
            </a:r>
            <a:endParaRPr lang="en-GB" sz="4500" dirty="0"/>
          </a:p>
        </p:txBody>
      </p:sp>
      <p:sp>
        <p:nvSpPr>
          <p:cNvPr id="3" name="Content Placeholder 2">
            <a:extLst>
              <a:ext uri="{FF2B5EF4-FFF2-40B4-BE49-F238E27FC236}">
                <a16:creationId xmlns:a16="http://schemas.microsoft.com/office/drawing/2014/main" id="{92E605FA-01C0-4DEB-85C3-A38AF11EB495}"/>
              </a:ext>
            </a:extLst>
          </p:cNvPr>
          <p:cNvSpPr>
            <a:spLocks noGrp="1"/>
          </p:cNvSpPr>
          <p:nvPr>
            <p:ph idx="1"/>
          </p:nvPr>
        </p:nvSpPr>
        <p:spPr/>
        <p:txBody>
          <a:bodyPr>
            <a:normAutofit fontScale="70000" lnSpcReduction="20000"/>
          </a:bodyPr>
          <a:lstStyle/>
          <a:p>
            <a:pPr>
              <a:lnSpc>
                <a:spcPct val="120000"/>
              </a:lnSpc>
              <a:spcBef>
                <a:spcPts val="0"/>
              </a:spcBef>
              <a:spcAft>
                <a:spcPts val="0"/>
              </a:spcAft>
            </a:pPr>
            <a:r>
              <a:rPr lang="en-US" sz="4000" dirty="0">
                <a:effectLst/>
                <a:latin typeface="Times New Roman" panose="02020603050405020304" pitchFamily="18" charset="0"/>
                <a:ea typeface="MS Mincho" panose="02020609040205080304" pitchFamily="49" charset="-128"/>
              </a:rPr>
              <a:t> </a:t>
            </a:r>
            <a:r>
              <a:rPr lang="en-US" sz="4000" b="1" dirty="0">
                <a:effectLst/>
                <a:latin typeface="Times New Roman" panose="02020603050405020304" pitchFamily="18" charset="0"/>
                <a:ea typeface="MS Mincho" panose="02020609040205080304" pitchFamily="49" charset="-128"/>
              </a:rPr>
              <a:t>1.5.1. </a:t>
            </a:r>
            <a:r>
              <a:rPr lang="en-US" sz="4000" b="1" dirty="0" err="1">
                <a:effectLst/>
                <a:latin typeface="Times New Roman" panose="02020603050405020304" pitchFamily="18" charset="0"/>
                <a:ea typeface="MS Mincho" panose="02020609040205080304" pitchFamily="49" charset="-128"/>
              </a:rPr>
              <a:t>Cơ</a:t>
            </a:r>
            <a:r>
              <a:rPr lang="en-US" sz="4000" b="1" dirty="0">
                <a:effectLst/>
                <a:latin typeface="Times New Roman" panose="02020603050405020304" pitchFamily="18" charset="0"/>
                <a:ea typeface="MS Mincho" panose="02020609040205080304" pitchFamily="49" charset="-128"/>
              </a:rPr>
              <a:t> </a:t>
            </a:r>
            <a:r>
              <a:rPr lang="en-US" sz="4000" b="1" dirty="0" err="1">
                <a:effectLst/>
                <a:latin typeface="Times New Roman" panose="02020603050405020304" pitchFamily="18" charset="0"/>
                <a:ea typeface="MS Mincho" panose="02020609040205080304" pitchFamily="49" charset="-128"/>
              </a:rPr>
              <a:t>sở</a:t>
            </a:r>
            <a:r>
              <a:rPr lang="en-US" sz="4000" b="1" dirty="0">
                <a:effectLst/>
                <a:latin typeface="Times New Roman" panose="02020603050405020304" pitchFamily="18" charset="0"/>
                <a:ea typeface="MS Mincho" panose="02020609040205080304" pitchFamily="49" charset="-128"/>
              </a:rPr>
              <a:t> </a:t>
            </a:r>
            <a:r>
              <a:rPr lang="en-US" sz="4000" b="1" dirty="0" err="1">
                <a:effectLst/>
                <a:latin typeface="Times New Roman" panose="02020603050405020304" pitchFamily="18" charset="0"/>
                <a:ea typeface="MS Mincho" panose="02020609040205080304" pitchFamily="49" charset="-128"/>
              </a:rPr>
              <a:t>pháp</a:t>
            </a:r>
            <a:r>
              <a:rPr lang="en-US" sz="4000" b="1" dirty="0">
                <a:effectLst/>
                <a:latin typeface="Times New Roman" panose="02020603050405020304" pitchFamily="18" charset="0"/>
                <a:ea typeface="MS Mincho" panose="02020609040205080304" pitchFamily="49" charset="-128"/>
              </a:rPr>
              <a:t> </a:t>
            </a:r>
            <a:r>
              <a:rPr lang="en-US" sz="4000" b="1" dirty="0" err="1">
                <a:effectLst/>
                <a:latin typeface="Times New Roman" panose="02020603050405020304" pitchFamily="18" charset="0"/>
                <a:ea typeface="MS Mincho" panose="02020609040205080304" pitchFamily="49" charset="-128"/>
              </a:rPr>
              <a:t>lý</a:t>
            </a:r>
            <a:r>
              <a:rPr lang="en-US" sz="4000" b="1" dirty="0">
                <a:effectLst/>
                <a:latin typeface="Times New Roman" panose="02020603050405020304" pitchFamily="18" charset="0"/>
                <a:ea typeface="MS Mincho" panose="02020609040205080304" pitchFamily="49" charset="-128"/>
              </a:rPr>
              <a:t> </a:t>
            </a:r>
            <a:r>
              <a:rPr lang="en-US" sz="4000" b="1" dirty="0" err="1">
                <a:effectLst/>
                <a:latin typeface="Times New Roman" panose="02020603050405020304" pitchFamily="18" charset="0"/>
                <a:ea typeface="MS Mincho" panose="02020609040205080304" pitchFamily="49" charset="-128"/>
              </a:rPr>
              <a:t>Quốc</a:t>
            </a:r>
            <a:r>
              <a:rPr lang="en-US" sz="4000" b="1" dirty="0">
                <a:effectLst/>
                <a:latin typeface="Times New Roman" panose="02020603050405020304" pitchFamily="18" charset="0"/>
                <a:ea typeface="MS Mincho" panose="02020609040205080304" pitchFamily="49" charset="-128"/>
              </a:rPr>
              <a:t> </a:t>
            </a:r>
            <a:r>
              <a:rPr lang="en-US" sz="4000" b="1" dirty="0" err="1">
                <a:effectLst/>
                <a:latin typeface="Times New Roman" panose="02020603050405020304" pitchFamily="18" charset="0"/>
                <a:ea typeface="MS Mincho" panose="02020609040205080304" pitchFamily="49" charset="-128"/>
              </a:rPr>
              <a:t>tế</a:t>
            </a:r>
            <a:endParaRPr lang="en-US" sz="4000" b="1" dirty="0">
              <a:effectLst/>
              <a:latin typeface="Times New Roman" panose="02020603050405020304" pitchFamily="18" charset="0"/>
              <a:ea typeface="MS Mincho" panose="02020609040205080304" pitchFamily="49" charset="-128"/>
            </a:endParaRPr>
          </a:p>
          <a:p>
            <a:pPr>
              <a:lnSpc>
                <a:spcPct val="120000"/>
              </a:lnSpc>
              <a:spcBef>
                <a:spcPts val="0"/>
              </a:spcBef>
              <a:spcAft>
                <a:spcPts val="0"/>
              </a:spcAft>
            </a:pPr>
            <a:r>
              <a:rPr lang="vi-VN" sz="4000" b="0" i="0" u="none" strike="noStrike" baseline="0" dirty="0">
                <a:solidFill>
                  <a:srgbClr val="000000"/>
                </a:solidFill>
                <a:latin typeface="Times New Roman" panose="02020603050405020304" pitchFamily="18" charset="0"/>
              </a:rPr>
              <a:t>Cơ sở pháp lý quốc tế là các </a:t>
            </a:r>
            <a:r>
              <a:rPr lang="vi-VN" sz="3600" b="0" i="0" u="none" strike="noStrike" baseline="0" dirty="0">
                <a:solidFill>
                  <a:srgbClr val="000000"/>
                </a:solidFill>
                <a:latin typeface="Times New Roman" panose="02020603050405020304" pitchFamily="18" charset="0"/>
              </a:rPr>
              <a:t>văn bản do các quốc gia thỏa thuận xây dựng và thường gọi là các điều ước quốc tế, gồm các điều ước quốc tế về hải quan và các Điều ước quốc tế liên quan đến hải quan. </a:t>
            </a:r>
            <a:endParaRPr lang="en-US" sz="3600" b="0" i="0" u="none" strike="noStrike" baseline="0" dirty="0">
              <a:solidFill>
                <a:srgbClr val="000000"/>
              </a:solidFill>
              <a:latin typeface="Times New Roman" panose="02020603050405020304" pitchFamily="18" charset="0"/>
            </a:endParaRPr>
          </a:p>
          <a:p>
            <a:pPr>
              <a:lnSpc>
                <a:spcPct val="120000"/>
              </a:lnSpc>
              <a:spcBef>
                <a:spcPts val="0"/>
              </a:spcBef>
              <a:spcAft>
                <a:spcPts val="0"/>
              </a:spcAft>
            </a:pPr>
            <a:r>
              <a:rPr lang="vi-VN" sz="3600" b="1" i="0" u="none" strike="noStrike" baseline="0" dirty="0">
                <a:solidFill>
                  <a:srgbClr val="000000"/>
                </a:solidFill>
                <a:latin typeface="Times New Roman" panose="02020603050405020304" pitchFamily="18" charset="0"/>
              </a:rPr>
              <a:t>Các Điều ước quốc tế về hải quan như: </a:t>
            </a:r>
            <a:endParaRPr lang="en-US" sz="3600" b="1" i="0" u="none" strike="noStrike" baseline="0" dirty="0">
              <a:solidFill>
                <a:srgbClr val="000000"/>
              </a:solidFill>
              <a:latin typeface="Times New Roman" panose="02020603050405020304" pitchFamily="18" charset="0"/>
            </a:endParaRPr>
          </a:p>
          <a:p>
            <a:pPr>
              <a:lnSpc>
                <a:spcPct val="120000"/>
              </a:lnSpc>
              <a:spcBef>
                <a:spcPts val="0"/>
              </a:spcBef>
              <a:spcAft>
                <a:spcPts val="0"/>
              </a:spcAft>
            </a:pPr>
            <a:r>
              <a:rPr lang="en-US" sz="3600" b="0" i="0" u="none" strike="noStrike" baseline="0" dirty="0">
                <a:solidFill>
                  <a:srgbClr val="000000"/>
                </a:solidFill>
                <a:latin typeface="Times New Roman" panose="02020603050405020304" pitchFamily="18" charset="0"/>
              </a:rPr>
              <a:t>- </a:t>
            </a:r>
            <a:r>
              <a:rPr lang="vi-VN" sz="3600" b="0" i="0" u="none" strike="noStrike" baseline="0" dirty="0">
                <a:solidFill>
                  <a:srgbClr val="000000"/>
                </a:solidFill>
                <a:latin typeface="Times New Roman" panose="02020603050405020304" pitchFamily="18" charset="0"/>
              </a:rPr>
              <a:t>Công ước về thành lập Hội đồng hợp tác hải quan (Customs Cooperation Council - CCC), nay là Tổ chức Hải quan thế giới (World Customs Organization - WCO)</a:t>
            </a:r>
            <a:endParaRPr lang="en-US" sz="3600" b="0" i="0" u="none" strike="noStrike" baseline="0" dirty="0">
              <a:solidFill>
                <a:srgbClr val="000000"/>
              </a:solidFill>
              <a:latin typeface="Times New Roman" panose="02020603050405020304" pitchFamily="18" charset="0"/>
            </a:endParaRPr>
          </a:p>
          <a:p>
            <a:pPr>
              <a:lnSpc>
                <a:spcPct val="120000"/>
              </a:lnSpc>
              <a:spcBef>
                <a:spcPts val="0"/>
              </a:spcBef>
              <a:spcAft>
                <a:spcPts val="0"/>
              </a:spcAft>
            </a:pPr>
            <a:r>
              <a:rPr lang="en-US" sz="3600" dirty="0">
                <a:solidFill>
                  <a:srgbClr val="000000"/>
                </a:solidFill>
                <a:latin typeface="Times New Roman" panose="02020603050405020304" pitchFamily="18" charset="0"/>
              </a:rPr>
              <a:t>- </a:t>
            </a:r>
            <a:r>
              <a:rPr lang="vi-VN" sz="3600" b="0" i="0" u="none" strike="noStrike" baseline="0" dirty="0">
                <a:solidFill>
                  <a:srgbClr val="000000"/>
                </a:solidFill>
                <a:latin typeface="Times New Roman" panose="02020603050405020304" pitchFamily="18" charset="0"/>
              </a:rPr>
              <a:t>Công ước Kyoto 1973 và Công ước Kyoto sửa đổi năm 1999 về đơn giản hóa, hài hòa hóa thủ tục hải quan</a:t>
            </a:r>
            <a:endParaRPr lang="en-US" sz="3600" b="0" i="0" u="none" strike="noStrike" baseline="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47340423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FA6040-2F30-47DA-8D19-892D9E1D190F}"/>
              </a:ext>
            </a:extLst>
          </p:cNvPr>
          <p:cNvSpPr>
            <a:spLocks noGrp="1"/>
          </p:cNvSpPr>
          <p:nvPr>
            <p:ph type="title"/>
          </p:nvPr>
        </p:nvSpPr>
        <p:spPr>
          <a:xfrm>
            <a:off x="1173480" y="0"/>
            <a:ext cx="10751820" cy="1450757"/>
          </a:xfrm>
        </p:spPr>
        <p:txBody>
          <a:bodyPr/>
          <a:lstStyle/>
          <a:p>
            <a:r>
              <a:rPr lang="en-US" sz="4800" dirty="0">
                <a:effectLst/>
                <a:latin typeface="Times New Roman" panose="02020603050405020304" pitchFamily="18" charset="0"/>
                <a:ea typeface="MS Mincho" panose="02020609040205080304" pitchFamily="49" charset="-128"/>
              </a:rPr>
              <a:t>1.5. </a:t>
            </a:r>
            <a:r>
              <a:rPr lang="en-US" sz="4800" dirty="0" err="1">
                <a:effectLst/>
                <a:latin typeface="Times New Roman" panose="02020603050405020304" pitchFamily="18" charset="0"/>
                <a:ea typeface="MS Mincho" panose="02020609040205080304" pitchFamily="49" charset="-128"/>
              </a:rPr>
              <a:t>Cơ</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sở</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pháp</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lý</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của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hoạt</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động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B7CEDC74-E9E6-4830-95BF-B720B48ED969}"/>
              </a:ext>
            </a:extLst>
          </p:cNvPr>
          <p:cNvSpPr>
            <a:spLocks noGrp="1"/>
          </p:cNvSpPr>
          <p:nvPr>
            <p:ph idx="1"/>
          </p:nvPr>
        </p:nvSpPr>
        <p:spPr>
          <a:xfrm>
            <a:off x="400050" y="1283758"/>
            <a:ext cx="11725275" cy="4478867"/>
          </a:xfrm>
        </p:spPr>
        <p:txBody>
          <a:bodyPr>
            <a:noAutofit/>
          </a:bodyPr>
          <a:lstStyle/>
          <a:p>
            <a:r>
              <a:rPr lang="en-US" sz="2500" b="1" dirty="0">
                <a:effectLst/>
                <a:latin typeface="Times New Roman" panose="02020603050405020304" pitchFamily="18" charset="0"/>
                <a:ea typeface="MS Mincho" panose="02020609040205080304" pitchFamily="49" charset="-128"/>
              </a:rPr>
              <a:t>1.5.1. </a:t>
            </a:r>
            <a:r>
              <a:rPr lang="en-US" sz="2500" b="1" dirty="0" err="1">
                <a:effectLst/>
                <a:latin typeface="Times New Roman" panose="02020603050405020304" pitchFamily="18" charset="0"/>
                <a:ea typeface="MS Mincho" panose="02020609040205080304" pitchFamily="49" charset="-128"/>
              </a:rPr>
              <a:t>Cơ</a:t>
            </a:r>
            <a:r>
              <a:rPr lang="en-US" sz="2500" b="1" dirty="0">
                <a:effectLst/>
                <a:latin typeface="Times New Roman" panose="02020603050405020304" pitchFamily="18" charset="0"/>
                <a:ea typeface="MS Mincho" panose="02020609040205080304" pitchFamily="49" charset="-128"/>
              </a:rPr>
              <a:t> </a:t>
            </a:r>
            <a:r>
              <a:rPr lang="en-US" sz="2500" b="1" dirty="0" err="1">
                <a:effectLst/>
                <a:latin typeface="Times New Roman" panose="02020603050405020304" pitchFamily="18" charset="0"/>
                <a:ea typeface="MS Mincho" panose="02020609040205080304" pitchFamily="49" charset="-128"/>
              </a:rPr>
              <a:t>sở</a:t>
            </a:r>
            <a:r>
              <a:rPr lang="en-US" sz="2500" b="1" dirty="0">
                <a:effectLst/>
                <a:latin typeface="Times New Roman" panose="02020603050405020304" pitchFamily="18" charset="0"/>
                <a:ea typeface="MS Mincho" panose="02020609040205080304" pitchFamily="49" charset="-128"/>
              </a:rPr>
              <a:t> </a:t>
            </a:r>
            <a:r>
              <a:rPr lang="en-US" sz="2500" b="1" dirty="0" err="1">
                <a:effectLst/>
                <a:latin typeface="Times New Roman" panose="02020603050405020304" pitchFamily="18" charset="0"/>
                <a:ea typeface="MS Mincho" panose="02020609040205080304" pitchFamily="49" charset="-128"/>
              </a:rPr>
              <a:t>pháp</a:t>
            </a:r>
            <a:r>
              <a:rPr lang="en-US" sz="2500" b="1" dirty="0">
                <a:effectLst/>
                <a:latin typeface="Times New Roman" panose="02020603050405020304" pitchFamily="18" charset="0"/>
                <a:ea typeface="MS Mincho" panose="02020609040205080304" pitchFamily="49" charset="-128"/>
              </a:rPr>
              <a:t> </a:t>
            </a:r>
            <a:r>
              <a:rPr lang="en-US" sz="2500" b="1" dirty="0" err="1">
                <a:effectLst/>
                <a:latin typeface="Times New Roman" panose="02020603050405020304" pitchFamily="18" charset="0"/>
                <a:ea typeface="MS Mincho" panose="02020609040205080304" pitchFamily="49" charset="-128"/>
              </a:rPr>
              <a:t>lý</a:t>
            </a:r>
            <a:r>
              <a:rPr lang="en-US" sz="2500" b="1" dirty="0">
                <a:effectLst/>
                <a:latin typeface="Times New Roman" panose="02020603050405020304" pitchFamily="18" charset="0"/>
                <a:ea typeface="MS Mincho" panose="02020609040205080304" pitchFamily="49" charset="-128"/>
              </a:rPr>
              <a:t> </a:t>
            </a:r>
            <a:r>
              <a:rPr lang="en-US" sz="2500" b="1" dirty="0" err="1">
                <a:effectLst/>
                <a:latin typeface="Times New Roman" panose="02020603050405020304" pitchFamily="18" charset="0"/>
                <a:ea typeface="MS Mincho" panose="02020609040205080304" pitchFamily="49" charset="-128"/>
              </a:rPr>
              <a:t>Quốc</a:t>
            </a:r>
            <a:r>
              <a:rPr lang="en-US" sz="2500" b="1" dirty="0">
                <a:effectLst/>
                <a:latin typeface="Times New Roman" panose="02020603050405020304" pitchFamily="18" charset="0"/>
                <a:ea typeface="MS Mincho" panose="02020609040205080304" pitchFamily="49" charset="-128"/>
              </a:rPr>
              <a:t> </a:t>
            </a:r>
            <a:r>
              <a:rPr lang="en-US" sz="2500" b="1" dirty="0" err="1">
                <a:effectLst/>
                <a:latin typeface="Times New Roman" panose="02020603050405020304" pitchFamily="18" charset="0"/>
                <a:ea typeface="MS Mincho" panose="02020609040205080304" pitchFamily="49" charset="-128"/>
              </a:rPr>
              <a:t>tế</a:t>
            </a:r>
            <a:endParaRPr lang="en-US" sz="2500" b="1" dirty="0">
              <a:effectLst/>
              <a:latin typeface="Times New Roman" panose="02020603050405020304" pitchFamily="18" charset="0"/>
              <a:ea typeface="MS Mincho" panose="02020609040205080304" pitchFamily="49" charset="-128"/>
            </a:endParaRPr>
          </a:p>
          <a:p>
            <a:r>
              <a:rPr lang="vi-VN" sz="2500" b="1" i="0" u="none" strike="noStrike" baseline="0" dirty="0">
                <a:solidFill>
                  <a:srgbClr val="000000"/>
                </a:solidFill>
                <a:latin typeface="Times New Roman" panose="02020603050405020304" pitchFamily="18" charset="0"/>
              </a:rPr>
              <a:t>Các Điều ước quốc tế về hải quan như: </a:t>
            </a:r>
            <a:r>
              <a:rPr lang="en-US" sz="2500" b="1" dirty="0">
                <a:solidFill>
                  <a:srgbClr val="000000"/>
                </a:solidFill>
                <a:latin typeface="Times New Roman" panose="02020603050405020304" pitchFamily="18" charset="0"/>
              </a:rPr>
              <a:t>(TT)</a:t>
            </a:r>
            <a:endParaRPr lang="en-US" sz="2500" b="1" dirty="0">
              <a:effectLst/>
              <a:latin typeface="Times New Roman" panose="02020603050405020304" pitchFamily="18" charset="0"/>
              <a:ea typeface="MS Mincho" panose="02020609040205080304" pitchFamily="49" charset="-128"/>
            </a:endParaRPr>
          </a:p>
          <a:p>
            <a:pPr>
              <a:lnSpc>
                <a:spcPct val="120000"/>
              </a:lnSpc>
              <a:spcBef>
                <a:spcPts val="0"/>
              </a:spcBef>
              <a:spcAft>
                <a:spcPts val="0"/>
              </a:spcAft>
            </a:pPr>
            <a:r>
              <a:rPr lang="en-US" sz="2500" dirty="0">
                <a:solidFill>
                  <a:srgbClr val="000000"/>
                </a:solidFill>
                <a:latin typeface="Times New Roman" panose="02020603050405020304" pitchFamily="18" charset="0"/>
              </a:rPr>
              <a:t>- </a:t>
            </a:r>
            <a:r>
              <a:rPr lang="vi-VN" sz="2500" b="0" i="0" u="none" strike="noStrike" baseline="0" dirty="0">
                <a:solidFill>
                  <a:srgbClr val="000000"/>
                </a:solidFill>
                <a:latin typeface="Times New Roman" panose="02020603050405020304" pitchFamily="18" charset="0"/>
              </a:rPr>
              <a:t> Hiệp định về Hải quan ASEAN 1997</a:t>
            </a:r>
            <a:endParaRPr lang="en-US" sz="2500" b="0" i="0" u="none" strike="noStrike" baseline="0" dirty="0">
              <a:solidFill>
                <a:srgbClr val="000000"/>
              </a:solidFill>
              <a:latin typeface="Times New Roman" panose="02020603050405020304" pitchFamily="18" charset="0"/>
            </a:endParaRPr>
          </a:p>
          <a:p>
            <a:pPr>
              <a:lnSpc>
                <a:spcPct val="120000"/>
              </a:lnSpc>
              <a:spcBef>
                <a:spcPts val="0"/>
              </a:spcBef>
              <a:spcAft>
                <a:spcPts val="0"/>
              </a:spcAft>
            </a:pPr>
            <a:r>
              <a:rPr lang="en-US" sz="2500" b="0" i="0" u="none" strike="noStrike" baseline="0" dirty="0">
                <a:solidFill>
                  <a:srgbClr val="000000"/>
                </a:solidFill>
                <a:latin typeface="Times New Roman" panose="02020603050405020304" pitchFamily="18" charset="0"/>
              </a:rPr>
              <a:t>-</a:t>
            </a:r>
            <a:r>
              <a:rPr lang="vi-VN" sz="2500" b="0" i="0" u="none" strike="noStrike" baseline="0" dirty="0">
                <a:solidFill>
                  <a:srgbClr val="000000"/>
                </a:solidFill>
                <a:latin typeface="Times New Roman" panose="02020603050405020304" pitchFamily="18" charset="0"/>
              </a:rPr>
              <a:t> Công ước HS về phân loại hàng hóa năm 1988</a:t>
            </a:r>
            <a:endParaRPr lang="en-US" sz="2500" b="0" i="0" u="none" strike="noStrike" baseline="0" dirty="0">
              <a:solidFill>
                <a:srgbClr val="000000"/>
              </a:solidFill>
              <a:latin typeface="Times New Roman" panose="02020603050405020304" pitchFamily="18" charset="0"/>
            </a:endParaRPr>
          </a:p>
          <a:p>
            <a:pPr>
              <a:lnSpc>
                <a:spcPct val="120000"/>
              </a:lnSpc>
              <a:spcBef>
                <a:spcPts val="0"/>
              </a:spcBef>
              <a:spcAft>
                <a:spcPts val="0"/>
              </a:spcAft>
            </a:pPr>
            <a:r>
              <a:rPr lang="en-US" sz="2500" dirty="0">
                <a:solidFill>
                  <a:srgbClr val="000000"/>
                </a:solidFill>
                <a:latin typeface="Times New Roman" panose="02020603050405020304" pitchFamily="18" charset="0"/>
              </a:rPr>
              <a:t>- </a:t>
            </a:r>
            <a:r>
              <a:rPr lang="vi-VN" sz="2500" b="0" i="0" u="none" strike="noStrike" baseline="0" dirty="0">
                <a:solidFill>
                  <a:srgbClr val="000000"/>
                </a:solidFill>
                <a:latin typeface="Times New Roman" panose="02020603050405020304" pitchFamily="18" charset="0"/>
              </a:rPr>
              <a:t> Hiệp định thực hiện Điều 7 Hiệp định ưu đãi thuế quan và thương mại (Hiệp định GATT)</a:t>
            </a:r>
            <a:endParaRPr lang="en-US" sz="2500" b="0" i="0" u="none" strike="noStrike" baseline="0" dirty="0">
              <a:solidFill>
                <a:srgbClr val="000000"/>
              </a:solidFill>
              <a:latin typeface="Times New Roman" panose="02020603050405020304" pitchFamily="18" charset="0"/>
            </a:endParaRPr>
          </a:p>
          <a:p>
            <a:pPr>
              <a:lnSpc>
                <a:spcPct val="120000"/>
              </a:lnSpc>
              <a:spcBef>
                <a:spcPts val="0"/>
              </a:spcBef>
              <a:spcAft>
                <a:spcPts val="0"/>
              </a:spcAft>
            </a:pPr>
            <a:r>
              <a:rPr lang="en-US" sz="2500" b="0" i="0" u="none" strike="noStrike" baseline="0" dirty="0">
                <a:solidFill>
                  <a:srgbClr val="000000"/>
                </a:solidFill>
                <a:latin typeface="Times New Roman" panose="02020603050405020304" pitchFamily="18" charset="0"/>
              </a:rPr>
              <a:t>- </a:t>
            </a:r>
            <a:r>
              <a:rPr lang="vi-VN" sz="2500" b="0" i="0" u="none" strike="noStrike" baseline="0" dirty="0">
                <a:solidFill>
                  <a:srgbClr val="000000"/>
                </a:solidFill>
                <a:latin typeface="Times New Roman" panose="02020603050405020304" pitchFamily="18" charset="0"/>
              </a:rPr>
              <a:t> Hiệp định thỏa thuận về thực thi quyền sở hữu trí tuệ tại biên giới</a:t>
            </a:r>
            <a:r>
              <a:rPr lang="en-US" sz="2500" b="0" i="0" u="none" strike="noStrike" baseline="0" dirty="0">
                <a:solidFill>
                  <a:srgbClr val="000000"/>
                </a:solidFill>
                <a:latin typeface="Times New Roman" panose="02020603050405020304" pitchFamily="18" charset="0"/>
              </a:rPr>
              <a:t> </a:t>
            </a:r>
            <a:r>
              <a:rPr lang="vi-VN" sz="2500" b="0" i="0" u="none" strike="noStrike" baseline="0" dirty="0">
                <a:solidFill>
                  <a:srgbClr val="000000"/>
                </a:solidFill>
                <a:latin typeface="Times New Roman" panose="02020603050405020304" pitchFamily="18" charset="0"/>
              </a:rPr>
              <a:t>(Hiệp định TRIPS)</a:t>
            </a:r>
            <a:endParaRPr lang="en-US" sz="2500" b="0" i="0" u="none" strike="noStrike" baseline="0" dirty="0">
              <a:solidFill>
                <a:srgbClr val="000000"/>
              </a:solidFill>
              <a:latin typeface="Times New Roman" panose="02020603050405020304" pitchFamily="18" charset="0"/>
            </a:endParaRPr>
          </a:p>
          <a:p>
            <a:pPr>
              <a:lnSpc>
                <a:spcPct val="120000"/>
              </a:lnSpc>
              <a:spcBef>
                <a:spcPts val="0"/>
              </a:spcBef>
              <a:spcAft>
                <a:spcPts val="0"/>
              </a:spcAft>
            </a:pPr>
            <a:r>
              <a:rPr lang="en-US" sz="2500" b="0" i="0" u="none" strike="noStrike" baseline="0" dirty="0">
                <a:solidFill>
                  <a:srgbClr val="000000"/>
                </a:solidFill>
                <a:latin typeface="Times New Roman" panose="02020603050405020304" pitchFamily="18" charset="0"/>
              </a:rPr>
              <a:t>- </a:t>
            </a:r>
            <a:r>
              <a:rPr lang="vi-VN" sz="2500" b="0" i="0" u="none" strike="noStrike" baseline="0" dirty="0">
                <a:solidFill>
                  <a:srgbClr val="000000"/>
                </a:solidFill>
                <a:latin typeface="Times New Roman" panose="02020603050405020304" pitchFamily="18" charset="0"/>
              </a:rPr>
              <a:t>Hiệp định chung về thương mại dịch vụ (GATS)</a:t>
            </a:r>
            <a:endParaRPr lang="en-US" sz="2500" dirty="0">
              <a:solidFill>
                <a:srgbClr val="000000"/>
              </a:solidFill>
              <a:latin typeface="Times New Roman" panose="02020603050405020304" pitchFamily="18" charset="0"/>
            </a:endParaRPr>
          </a:p>
          <a:p>
            <a:pPr>
              <a:lnSpc>
                <a:spcPct val="120000"/>
              </a:lnSpc>
              <a:spcBef>
                <a:spcPts val="0"/>
              </a:spcBef>
              <a:spcAft>
                <a:spcPts val="0"/>
              </a:spcAft>
            </a:pPr>
            <a:r>
              <a:rPr lang="en-US" sz="2500" b="0" i="0" u="none" strike="noStrike" baseline="0" dirty="0">
                <a:solidFill>
                  <a:srgbClr val="000000"/>
                </a:solidFill>
                <a:latin typeface="Times New Roman" panose="02020603050405020304" pitchFamily="18" charset="0"/>
              </a:rPr>
              <a:t>-</a:t>
            </a:r>
            <a:r>
              <a:rPr lang="vi-VN" sz="2500" b="0" i="0" u="none" strike="noStrike" baseline="0" dirty="0">
                <a:solidFill>
                  <a:srgbClr val="000000"/>
                </a:solidFill>
                <a:latin typeface="Times New Roman" panose="02020603050405020304" pitchFamily="18" charset="0"/>
              </a:rPr>
              <a:t> Hiệp định về thủ tục cấp phép nhập khẩu</a:t>
            </a:r>
            <a:endParaRPr lang="en-US" sz="2500" b="0" i="0" u="none" strike="noStrike" baseline="0" dirty="0">
              <a:solidFill>
                <a:srgbClr val="000000"/>
              </a:solidFill>
              <a:latin typeface="Times New Roman" panose="02020603050405020304" pitchFamily="18" charset="0"/>
            </a:endParaRPr>
          </a:p>
          <a:p>
            <a:pPr>
              <a:lnSpc>
                <a:spcPct val="120000"/>
              </a:lnSpc>
              <a:spcBef>
                <a:spcPts val="0"/>
              </a:spcBef>
              <a:spcAft>
                <a:spcPts val="0"/>
              </a:spcAft>
            </a:pPr>
            <a:r>
              <a:rPr lang="en-US" sz="2500" dirty="0">
                <a:solidFill>
                  <a:srgbClr val="000000"/>
                </a:solidFill>
                <a:latin typeface="Times New Roman" panose="02020603050405020304" pitchFamily="18" charset="0"/>
              </a:rPr>
              <a:t>- </a:t>
            </a:r>
            <a:r>
              <a:rPr lang="vi-VN" sz="2500" b="0" i="0" u="none" strike="noStrike" baseline="0" dirty="0">
                <a:solidFill>
                  <a:srgbClr val="000000"/>
                </a:solidFill>
                <a:latin typeface="Times New Roman" panose="02020603050405020304" pitchFamily="18" charset="0"/>
              </a:rPr>
              <a:t>Hiệp định về hàng rào kỹ thuật trong thương mại (TBT - Technical Barriers to Trade)</a:t>
            </a:r>
            <a:endParaRPr lang="en-US" sz="2500" b="0" i="0" u="none" strike="noStrike" baseline="0" dirty="0">
              <a:solidFill>
                <a:srgbClr val="000000"/>
              </a:solidFill>
              <a:latin typeface="Times New Roman" panose="02020603050405020304" pitchFamily="18" charset="0"/>
            </a:endParaRPr>
          </a:p>
          <a:p>
            <a:pPr>
              <a:lnSpc>
                <a:spcPct val="120000"/>
              </a:lnSpc>
              <a:spcBef>
                <a:spcPts val="0"/>
              </a:spcBef>
              <a:spcAft>
                <a:spcPts val="0"/>
              </a:spcAft>
            </a:pPr>
            <a:r>
              <a:rPr lang="en-US" sz="2500" dirty="0">
                <a:solidFill>
                  <a:srgbClr val="000000"/>
                </a:solidFill>
                <a:latin typeface="Times New Roman" panose="02020603050405020304" pitchFamily="18" charset="0"/>
              </a:rPr>
              <a:t>- </a:t>
            </a:r>
            <a:r>
              <a:rPr lang="vi-VN" sz="2500" b="0" i="0" u="none" strike="noStrike" baseline="0" dirty="0">
                <a:solidFill>
                  <a:srgbClr val="000000"/>
                </a:solidFill>
                <a:latin typeface="Times New Roman" panose="02020603050405020304" pitchFamily="18" charset="0"/>
              </a:rPr>
              <a:t>Công ước Cites v.v….  </a:t>
            </a:r>
            <a:endParaRPr lang="en-GB" sz="2500" dirty="0"/>
          </a:p>
        </p:txBody>
      </p:sp>
    </p:spTree>
    <p:extLst>
      <p:ext uri="{BB962C8B-B14F-4D97-AF65-F5344CB8AC3E}">
        <p14:creationId xmlns:p14="http://schemas.microsoft.com/office/powerpoint/2010/main" val="39286193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061E65-B2EC-44BC-B770-9CCBC52BE0D5}"/>
              </a:ext>
            </a:extLst>
          </p:cNvPr>
          <p:cNvSpPr>
            <a:spLocks noGrp="1"/>
          </p:cNvSpPr>
          <p:nvPr>
            <p:ph type="title"/>
          </p:nvPr>
        </p:nvSpPr>
        <p:spPr>
          <a:xfrm>
            <a:off x="1097279" y="286603"/>
            <a:ext cx="10742295" cy="702303"/>
          </a:xfrm>
        </p:spPr>
        <p:txBody>
          <a:bodyPr>
            <a:normAutofit fontScale="90000"/>
          </a:bodyPr>
          <a:lstStyle/>
          <a:p>
            <a:r>
              <a:rPr lang="en-US" sz="4800" dirty="0">
                <a:effectLst/>
                <a:latin typeface="Times New Roman" panose="02020603050405020304" pitchFamily="18" charset="0"/>
                <a:ea typeface="MS Mincho" panose="02020609040205080304" pitchFamily="49" charset="-128"/>
              </a:rPr>
              <a:t>1.5. </a:t>
            </a:r>
            <a:r>
              <a:rPr lang="en-US" sz="4800" dirty="0" err="1">
                <a:effectLst/>
                <a:latin typeface="Times New Roman" panose="02020603050405020304" pitchFamily="18" charset="0"/>
                <a:ea typeface="MS Mincho" panose="02020609040205080304" pitchFamily="49" charset="-128"/>
              </a:rPr>
              <a:t>Cơ</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sở</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pháp</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lý</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của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hoạt</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động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9D3653A3-CE54-424A-B32C-B66D560BFA8B}"/>
              </a:ext>
            </a:extLst>
          </p:cNvPr>
          <p:cNvSpPr>
            <a:spLocks noGrp="1"/>
          </p:cNvSpPr>
          <p:nvPr>
            <p:ph idx="1"/>
          </p:nvPr>
        </p:nvSpPr>
        <p:spPr>
          <a:xfrm>
            <a:off x="1097279" y="1818840"/>
            <a:ext cx="10058400" cy="4023360"/>
          </a:xfrm>
        </p:spPr>
        <p:txBody>
          <a:bodyPr>
            <a:normAutofit/>
          </a:bodyPr>
          <a:lstStyle/>
          <a:p>
            <a:r>
              <a:rPr lang="en-US" sz="3200" b="1" dirty="0">
                <a:effectLst/>
                <a:latin typeface="Times New Roman" panose="02020603050405020304" pitchFamily="18" charset="0"/>
                <a:ea typeface="MS Mincho" panose="02020609040205080304" pitchFamily="49" charset="-128"/>
                <a:cs typeface="Times New Roman" panose="02020603050405020304" pitchFamily="18" charset="0"/>
              </a:rPr>
              <a:t>1.5.1. </a:t>
            </a:r>
            <a:r>
              <a:rPr lang="en-US" sz="3200" b="1" dirty="0" err="1">
                <a:effectLst/>
                <a:latin typeface="Times New Roman" panose="02020603050405020304" pitchFamily="18" charset="0"/>
                <a:ea typeface="MS Mincho" panose="02020609040205080304" pitchFamily="49" charset="-128"/>
                <a:cs typeface="Times New Roman" panose="02020603050405020304" pitchFamily="18" charset="0"/>
              </a:rPr>
              <a:t>Cơ</a:t>
            </a:r>
            <a:r>
              <a:rPr lang="en-US" sz="32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3200" b="1" dirty="0" err="1">
                <a:effectLst/>
                <a:latin typeface="Times New Roman" panose="02020603050405020304" pitchFamily="18" charset="0"/>
                <a:ea typeface="MS Mincho" panose="02020609040205080304" pitchFamily="49" charset="-128"/>
                <a:cs typeface="Times New Roman" panose="02020603050405020304" pitchFamily="18" charset="0"/>
              </a:rPr>
              <a:t>sở</a:t>
            </a:r>
            <a:r>
              <a:rPr lang="en-US" sz="32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3200" b="1" dirty="0" err="1">
                <a:effectLst/>
                <a:latin typeface="Times New Roman" panose="02020603050405020304" pitchFamily="18" charset="0"/>
                <a:ea typeface="MS Mincho" panose="02020609040205080304" pitchFamily="49" charset="-128"/>
                <a:cs typeface="Times New Roman" panose="02020603050405020304" pitchFamily="18" charset="0"/>
              </a:rPr>
              <a:t>pháp</a:t>
            </a:r>
            <a:r>
              <a:rPr lang="en-US" sz="32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3200" b="1" dirty="0" err="1">
                <a:effectLst/>
                <a:latin typeface="Times New Roman" panose="02020603050405020304" pitchFamily="18" charset="0"/>
                <a:ea typeface="MS Mincho" panose="02020609040205080304" pitchFamily="49" charset="-128"/>
                <a:cs typeface="Times New Roman" panose="02020603050405020304" pitchFamily="18" charset="0"/>
              </a:rPr>
              <a:t>lý</a:t>
            </a:r>
            <a:r>
              <a:rPr lang="en-US" sz="32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3200" b="1" dirty="0" err="1">
                <a:effectLst/>
                <a:latin typeface="Times New Roman" panose="02020603050405020304" pitchFamily="18" charset="0"/>
                <a:ea typeface="MS Mincho" panose="02020609040205080304" pitchFamily="49" charset="-128"/>
                <a:cs typeface="Times New Roman" panose="02020603050405020304" pitchFamily="18" charset="0"/>
              </a:rPr>
              <a:t>Quốc</a:t>
            </a:r>
            <a:r>
              <a:rPr lang="en-US" sz="32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3200" b="1" dirty="0" err="1">
                <a:effectLst/>
                <a:latin typeface="Times New Roman" panose="02020603050405020304" pitchFamily="18" charset="0"/>
                <a:ea typeface="MS Mincho" panose="02020609040205080304" pitchFamily="49" charset="-128"/>
                <a:cs typeface="Times New Roman" panose="02020603050405020304" pitchFamily="18" charset="0"/>
              </a:rPr>
              <a:t>tế</a:t>
            </a:r>
            <a:endParaRPr lang="en-US" sz="3200" b="1" dirty="0">
              <a:effectLst/>
              <a:latin typeface="Times New Roman" panose="02020603050405020304" pitchFamily="18" charset="0"/>
              <a:ea typeface="MS Mincho" panose="02020609040205080304" pitchFamily="49" charset="-128"/>
              <a:cs typeface="Times New Roman" panose="02020603050405020304" pitchFamily="18" charset="0"/>
            </a:endParaRPr>
          </a:p>
          <a:p>
            <a:r>
              <a:rPr lang="en-GB" sz="3200" dirty="0" err="1">
                <a:latin typeface="Times New Roman" panose="02020603050405020304" pitchFamily="18" charset="0"/>
                <a:cs typeface="Times New Roman" panose="02020603050405020304" pitchFamily="18" charset="0"/>
              </a:rPr>
              <a:t>Công</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ước</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về</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hài</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hào</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và</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đơn</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giản</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hóa</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thủ</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tục</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Hải</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quan</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Công</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ước</a:t>
            </a:r>
            <a:r>
              <a:rPr lang="en-GB" sz="3200" dirty="0">
                <a:latin typeface="Times New Roman" panose="02020603050405020304" pitchFamily="18" charset="0"/>
                <a:cs typeface="Times New Roman" panose="02020603050405020304" pitchFamily="18" charset="0"/>
              </a:rPr>
              <a:t> Kyoto)</a:t>
            </a:r>
          </a:p>
          <a:p>
            <a:r>
              <a:rPr lang="en-GB" sz="3200" dirty="0" err="1">
                <a:latin typeface="Times New Roman" panose="02020603050405020304" pitchFamily="18" charset="0"/>
                <a:cs typeface="Times New Roman" panose="02020603050405020304" pitchFamily="18" charset="0"/>
              </a:rPr>
              <a:t>Công</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nước</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quốc</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tế</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về</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hệ</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thống</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điều</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hóa</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về</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mô</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tả</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và</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mã</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hóa</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hàng</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hóa</a:t>
            </a:r>
            <a:r>
              <a:rPr lang="en-GB" sz="3200" dirty="0">
                <a:latin typeface="Times New Roman" panose="02020603050405020304" pitchFamily="18" charset="0"/>
                <a:cs typeface="Times New Roman" panose="02020603050405020304" pitchFamily="18" charset="0"/>
              </a:rPr>
              <a:t> (HS)</a:t>
            </a:r>
          </a:p>
          <a:p>
            <a:r>
              <a:rPr lang="en-GB" sz="3200" dirty="0" err="1">
                <a:latin typeface="Times New Roman" panose="02020603050405020304" pitchFamily="18" charset="0"/>
                <a:cs typeface="Times New Roman" panose="02020603050405020304" pitchFamily="18" charset="0"/>
              </a:rPr>
              <a:t>Các</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quy</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định</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về</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hải</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quan</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trong</a:t>
            </a:r>
            <a:r>
              <a:rPr lang="en-GB" sz="3200" dirty="0">
                <a:latin typeface="Times New Roman" panose="02020603050405020304" pitchFamily="18" charset="0"/>
                <a:cs typeface="Times New Roman" panose="02020603050405020304" pitchFamily="18" charset="0"/>
              </a:rPr>
              <a:t> GATT/WTO </a:t>
            </a:r>
            <a:r>
              <a:rPr lang="en-GB" sz="3200" dirty="0" err="1">
                <a:latin typeface="Times New Roman" panose="02020603050405020304" pitchFamily="18" charset="0"/>
                <a:cs typeface="Times New Roman" panose="02020603050405020304" pitchFamily="18" charset="0"/>
              </a:rPr>
              <a:t>và</a:t>
            </a:r>
            <a:r>
              <a:rPr lang="en-GB" sz="3200" dirty="0">
                <a:latin typeface="Times New Roman" panose="02020603050405020304" pitchFamily="18" charset="0"/>
                <a:cs typeface="Times New Roman" panose="02020603050405020304" pitchFamily="18" charset="0"/>
              </a:rPr>
              <a:t> ASEAN/ AFTA</a:t>
            </a:r>
          </a:p>
        </p:txBody>
      </p:sp>
    </p:spTree>
    <p:extLst>
      <p:ext uri="{BB962C8B-B14F-4D97-AF65-F5344CB8AC3E}">
        <p14:creationId xmlns:p14="http://schemas.microsoft.com/office/powerpoint/2010/main" val="22292492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E1553-0BB0-49F6-8A4C-B63BD707E173}"/>
              </a:ext>
            </a:extLst>
          </p:cNvPr>
          <p:cNvSpPr>
            <a:spLocks noGrp="1"/>
          </p:cNvSpPr>
          <p:nvPr>
            <p:ph type="title"/>
          </p:nvPr>
        </p:nvSpPr>
        <p:spPr/>
        <p:txBody>
          <a:bodyPr/>
          <a:lstStyle/>
          <a:p>
            <a:r>
              <a:rPr lang="en-US" sz="4800" b="1" dirty="0">
                <a:effectLst/>
                <a:latin typeface="Times New Roman" panose="02020603050405020304" pitchFamily="18" charset="0"/>
                <a:ea typeface="MS Mincho" panose="02020609040205080304" pitchFamily="49" charset="-128"/>
                <a:cs typeface="Times New Roman" panose="02020603050405020304" pitchFamily="18" charset="0"/>
              </a:rPr>
              <a:t>1.5.1. </a:t>
            </a:r>
            <a:r>
              <a:rPr lang="en-US" sz="4800" b="1" dirty="0" err="1">
                <a:effectLst/>
                <a:latin typeface="Times New Roman" panose="02020603050405020304" pitchFamily="18" charset="0"/>
                <a:ea typeface="MS Mincho" panose="02020609040205080304" pitchFamily="49" charset="-128"/>
                <a:cs typeface="Times New Roman" panose="02020603050405020304" pitchFamily="18" charset="0"/>
              </a:rPr>
              <a:t>Cơ</a:t>
            </a:r>
            <a:r>
              <a:rPr lang="en-US" sz="48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800" b="1" dirty="0" err="1">
                <a:effectLst/>
                <a:latin typeface="Times New Roman" panose="02020603050405020304" pitchFamily="18" charset="0"/>
                <a:ea typeface="MS Mincho" panose="02020609040205080304" pitchFamily="49" charset="-128"/>
                <a:cs typeface="Times New Roman" panose="02020603050405020304" pitchFamily="18" charset="0"/>
              </a:rPr>
              <a:t>sở</a:t>
            </a:r>
            <a:r>
              <a:rPr lang="en-US" sz="48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800" b="1" dirty="0" err="1">
                <a:effectLst/>
                <a:latin typeface="Times New Roman" panose="02020603050405020304" pitchFamily="18" charset="0"/>
                <a:ea typeface="MS Mincho" panose="02020609040205080304" pitchFamily="49" charset="-128"/>
                <a:cs typeface="Times New Roman" panose="02020603050405020304" pitchFamily="18" charset="0"/>
              </a:rPr>
              <a:t>pháp</a:t>
            </a:r>
            <a:r>
              <a:rPr lang="en-US" sz="48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800" b="1" dirty="0" err="1">
                <a:effectLst/>
                <a:latin typeface="Times New Roman" panose="02020603050405020304" pitchFamily="18" charset="0"/>
                <a:ea typeface="MS Mincho" panose="02020609040205080304" pitchFamily="49" charset="-128"/>
                <a:cs typeface="Times New Roman" panose="02020603050405020304" pitchFamily="18" charset="0"/>
              </a:rPr>
              <a:t>lý</a:t>
            </a:r>
            <a:r>
              <a:rPr lang="en-US" sz="48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800" b="1" dirty="0" err="1">
                <a:effectLst/>
                <a:latin typeface="Times New Roman" panose="02020603050405020304" pitchFamily="18" charset="0"/>
                <a:ea typeface="MS Mincho" panose="02020609040205080304" pitchFamily="49" charset="-128"/>
                <a:cs typeface="Times New Roman" panose="02020603050405020304" pitchFamily="18" charset="0"/>
              </a:rPr>
              <a:t>Quốc</a:t>
            </a:r>
            <a:r>
              <a:rPr lang="en-US" sz="4800" b="1" dirty="0">
                <a:effectLst/>
                <a:latin typeface="Times New Roman" panose="02020603050405020304" pitchFamily="18" charset="0"/>
                <a:ea typeface="MS Mincho" panose="02020609040205080304" pitchFamily="49" charset="-128"/>
                <a:cs typeface="Times New Roman" panose="02020603050405020304" pitchFamily="18" charset="0"/>
              </a:rPr>
              <a:t> </a:t>
            </a:r>
            <a:r>
              <a:rPr lang="en-US" sz="4800" b="1" dirty="0" err="1">
                <a:effectLst/>
                <a:latin typeface="Times New Roman" panose="02020603050405020304" pitchFamily="18" charset="0"/>
                <a:ea typeface="MS Mincho" panose="02020609040205080304" pitchFamily="49" charset="-128"/>
                <a:cs typeface="Times New Roman" panose="02020603050405020304" pitchFamily="18" charset="0"/>
              </a:rPr>
              <a:t>tế</a:t>
            </a:r>
            <a:endParaRPr lang="en-GB" dirty="0"/>
          </a:p>
        </p:txBody>
      </p:sp>
      <p:sp>
        <p:nvSpPr>
          <p:cNvPr id="3" name="Content Placeholder 2">
            <a:extLst>
              <a:ext uri="{FF2B5EF4-FFF2-40B4-BE49-F238E27FC236}">
                <a16:creationId xmlns:a16="http://schemas.microsoft.com/office/drawing/2014/main" id="{97089219-1A35-4172-959D-F92555DA50AC}"/>
              </a:ext>
            </a:extLst>
          </p:cNvPr>
          <p:cNvSpPr>
            <a:spLocks noGrp="1"/>
          </p:cNvSpPr>
          <p:nvPr>
            <p:ph idx="1"/>
          </p:nvPr>
        </p:nvSpPr>
        <p:spPr/>
        <p:txBody>
          <a:bodyPr>
            <a:normAutofit/>
          </a:bodyPr>
          <a:lstStyle/>
          <a:p>
            <a:r>
              <a:rPr lang="en-GB" sz="3200" dirty="0" err="1">
                <a:latin typeface="Times New Roman" panose="02020603050405020304" pitchFamily="18" charset="0"/>
                <a:cs typeface="Times New Roman" panose="02020603050405020304" pitchFamily="18" charset="0"/>
              </a:rPr>
              <a:t>Công</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ước</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về</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hài</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hào</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và</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đơn</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giản</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hóa</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thủ</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tục</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Hải</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quan</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Công</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ước</a:t>
            </a:r>
            <a:r>
              <a:rPr lang="en-GB" sz="3200" dirty="0">
                <a:latin typeface="Times New Roman" panose="02020603050405020304" pitchFamily="18" charset="0"/>
                <a:cs typeface="Times New Roman" panose="02020603050405020304" pitchFamily="18" charset="0"/>
              </a:rPr>
              <a:t> Kyoto)</a:t>
            </a:r>
          </a:p>
          <a:p>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Sự</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ra</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đời</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và</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phát</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triển</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của</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công</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ước</a:t>
            </a:r>
            <a:r>
              <a:rPr lang="en-GB" sz="3200" dirty="0">
                <a:latin typeface="Times New Roman" panose="02020603050405020304" pitchFamily="18" charset="0"/>
                <a:cs typeface="Times New Roman" panose="02020603050405020304" pitchFamily="18" charset="0"/>
              </a:rPr>
              <a:t> Kyoto</a:t>
            </a:r>
          </a:p>
          <a:p>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Lợi</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ích</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của</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công</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ước</a:t>
            </a:r>
            <a:endParaRPr lang="en-GB" sz="3200" dirty="0">
              <a:latin typeface="Times New Roman" panose="02020603050405020304" pitchFamily="18" charset="0"/>
              <a:cs typeface="Times New Roman" panose="02020603050405020304" pitchFamily="18" charset="0"/>
            </a:endParaRPr>
          </a:p>
          <a:p>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Các</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nguyên</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tắc</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của</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công</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ước</a:t>
            </a:r>
            <a:endParaRPr lang="en-GB" sz="3200" dirty="0">
              <a:latin typeface="Times New Roman" panose="02020603050405020304" pitchFamily="18" charset="0"/>
              <a:cs typeface="Times New Roman" panose="02020603050405020304" pitchFamily="18" charset="0"/>
            </a:endParaRPr>
          </a:p>
          <a:p>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Cơ</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cấu</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của</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công</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ước</a:t>
            </a:r>
            <a:r>
              <a:rPr lang="en-GB" sz="3200" dirty="0">
                <a:latin typeface="Times New Roman" panose="02020603050405020304" pitchFamily="18" charset="0"/>
                <a:cs typeface="Times New Roman" panose="02020603050405020304" pitchFamily="18" charset="0"/>
              </a:rPr>
              <a:t> Kyoto 1973 </a:t>
            </a:r>
            <a:r>
              <a:rPr lang="en-GB" sz="3200" dirty="0" err="1">
                <a:latin typeface="Times New Roman" panose="02020603050405020304" pitchFamily="18" charset="0"/>
                <a:cs typeface="Times New Roman" panose="02020603050405020304" pitchFamily="18" charset="0"/>
              </a:rPr>
              <a:t>và</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bản</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sửa</a:t>
            </a:r>
            <a:r>
              <a:rPr lang="en-GB" sz="3200" dirty="0">
                <a:latin typeface="Times New Roman" panose="02020603050405020304" pitchFamily="18" charset="0"/>
                <a:cs typeface="Times New Roman" panose="02020603050405020304" pitchFamily="18" charset="0"/>
              </a:rPr>
              <a:t> </a:t>
            </a:r>
            <a:r>
              <a:rPr lang="en-GB" sz="3200" dirty="0" err="1">
                <a:latin typeface="Times New Roman" panose="02020603050405020304" pitchFamily="18" charset="0"/>
                <a:cs typeface="Times New Roman" panose="02020603050405020304" pitchFamily="18" charset="0"/>
              </a:rPr>
              <a:t>đổi</a:t>
            </a:r>
            <a:r>
              <a:rPr lang="en-GB" sz="3200" dirty="0">
                <a:latin typeface="Times New Roman" panose="02020603050405020304" pitchFamily="18" charset="0"/>
                <a:cs typeface="Times New Roman" panose="02020603050405020304" pitchFamily="18" charset="0"/>
              </a:rPr>
              <a:t> 1999</a:t>
            </a:r>
          </a:p>
        </p:txBody>
      </p:sp>
    </p:spTree>
    <p:extLst>
      <p:ext uri="{BB962C8B-B14F-4D97-AF65-F5344CB8AC3E}">
        <p14:creationId xmlns:p14="http://schemas.microsoft.com/office/powerpoint/2010/main" val="159749094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26F70-715A-47A7-8793-BA07413D8799}"/>
              </a:ext>
            </a:extLst>
          </p:cNvPr>
          <p:cNvSpPr>
            <a:spLocks noGrp="1"/>
          </p:cNvSpPr>
          <p:nvPr>
            <p:ph type="title"/>
          </p:nvPr>
        </p:nvSpPr>
        <p:spPr/>
        <p:txBody>
          <a:bodyPr/>
          <a:lstStyle/>
          <a:p>
            <a:r>
              <a:rPr lang="en-US" dirty="0" err="1">
                <a:latin typeface="Times New Roman" panose="02020603050405020304" pitchFamily="18" charset="0"/>
                <a:cs typeface="Times New Roman" panose="02020603050405020304" pitchFamily="18" charset="0"/>
              </a:rPr>
              <a:t>Lợi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ích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ước</a:t>
            </a: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521D057-8608-4079-B316-BB6CAF5132B3}"/>
              </a:ext>
            </a:extLst>
          </p:cNvPr>
          <p:cNvSpPr>
            <a:spLocks noGrp="1"/>
          </p:cNvSpPr>
          <p:nvPr>
            <p:ph idx="1"/>
          </p:nvPr>
        </p:nvSpPr>
        <p:spPr>
          <a:xfrm>
            <a:off x="726141" y="1845733"/>
            <a:ext cx="11187953" cy="4286125"/>
          </a:xfrm>
        </p:spPr>
        <p:txBody>
          <a:bodyPr>
            <a:normAutofit lnSpcReduction="10000"/>
          </a:bodyPr>
          <a:lstStyle/>
          <a:p>
            <a:r>
              <a:rPr lang="en-US" sz="2800" dirty="0">
                <a:solidFill>
                  <a:schemeClr val="tx1"/>
                </a:solidFill>
                <a:latin typeface="Times New Roman" panose="02020603050405020304" pitchFamily="18" charset="0"/>
                <a:cs typeface="Times New Roman" panose="02020603050405020304" pitchFamily="18" charset="0"/>
              </a:rPr>
              <a:t>1. </a:t>
            </a:r>
            <a:r>
              <a:rPr lang="en-US" sz="2800" dirty="0" err="1">
                <a:solidFill>
                  <a:schemeClr val="tx1"/>
                </a:solidFill>
                <a:latin typeface="Times New Roman" panose="02020603050405020304" pitchFamily="18" charset="0"/>
                <a:cs typeface="Times New Roman" panose="02020603050405020304" pitchFamily="18" charset="0"/>
              </a:rPr>
              <a:t>Việc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hiêng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ước</a:t>
            </a:r>
            <a:r>
              <a:rPr lang="en-US" sz="2800" dirty="0">
                <a:solidFill>
                  <a:schemeClr val="tx1"/>
                </a:solidFill>
                <a:latin typeface="Times New Roman" panose="02020603050405020304" pitchFamily="18" charset="0"/>
                <a:cs typeface="Times New Roman" panose="02020603050405020304" pitchFamily="18" charset="0"/>
              </a:rPr>
              <a:t> Kyoto </a:t>
            </a:r>
            <a:r>
              <a:rPr lang="en-US" sz="2800" dirty="0" err="1">
                <a:solidFill>
                  <a:schemeClr val="tx1"/>
                </a:solidFill>
                <a:latin typeface="Times New Roman" panose="02020603050405020304" pitchFamily="18" charset="0"/>
                <a:cs typeface="Times New Roman" panose="02020603050405020304" pitchFamily="18" charset="0"/>
              </a:rPr>
              <a:t>sửa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đổi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phép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vừa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trì</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kiểm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soát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đồng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thời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trì</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kiểm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soát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đồng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thời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vẫn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đảm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bảo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thuận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mại</a:t>
            </a:r>
            <a:r>
              <a:rPr lang="en-US" sz="2800" dirty="0">
                <a:solidFill>
                  <a:schemeClr val="tx1"/>
                </a:solidFill>
                <a:latin typeface="Times New Roman" panose="02020603050405020304" pitchFamily="18" charset="0"/>
                <a:cs typeface="Times New Roman" panose="02020603050405020304" pitchFamily="18" charset="0"/>
              </a:rPr>
              <a:t>.</a:t>
            </a:r>
          </a:p>
          <a:p>
            <a:r>
              <a:rPr lang="en-US" sz="2800" dirty="0">
                <a:solidFill>
                  <a:schemeClr val="tx1"/>
                </a:solidFill>
                <a:latin typeface="Times New Roman" panose="02020603050405020304" pitchFamily="18" charset="0"/>
                <a:cs typeface="Times New Roman" panose="02020603050405020304" pitchFamily="18" charset="0"/>
              </a:rPr>
              <a:t>2. </a:t>
            </a:r>
            <a:r>
              <a:rPr lang="en-US" sz="2800" dirty="0" err="1">
                <a:solidFill>
                  <a:schemeClr val="tx1"/>
                </a:solidFill>
                <a:latin typeface="Times New Roman" panose="02020603050405020304" pitchFamily="18" charset="0"/>
                <a:cs typeface="Times New Roman" panose="02020603050405020304" pitchFamily="18" charset="0"/>
              </a:rPr>
              <a:t>Việc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ước</a:t>
            </a:r>
            <a:r>
              <a:rPr lang="en-US" sz="2800" dirty="0">
                <a:solidFill>
                  <a:schemeClr val="tx1"/>
                </a:solidFill>
                <a:latin typeface="Times New Roman" panose="02020603050405020304" pitchFamily="18" charset="0"/>
                <a:cs typeface="Times New Roman" panose="02020603050405020304" pitchFamily="18" charset="0"/>
              </a:rPr>
              <a:t> Kyoto </a:t>
            </a:r>
            <a:r>
              <a:rPr lang="en-US" sz="2800" dirty="0" err="1">
                <a:solidFill>
                  <a:schemeClr val="tx1"/>
                </a:solidFill>
                <a:latin typeface="Times New Roman" panose="02020603050405020304" pitchFamily="18" charset="0"/>
                <a:cs typeface="Times New Roman" panose="02020603050405020304" pitchFamily="18" charset="0"/>
              </a:rPr>
              <a:t>sửa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đổi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đem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ích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tất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cả</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vận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tải</a:t>
            </a:r>
            <a:r>
              <a:rPr lang="en-US" sz="2800" dirty="0">
                <a:solidFill>
                  <a:schemeClr val="tx1"/>
                </a:solidFill>
                <a:latin typeface="Times New Roman" panose="02020603050405020304" pitchFamily="18" charset="0"/>
                <a:cs typeface="Times New Roman" panose="02020603050405020304" pitchFamily="18" charset="0"/>
              </a:rPr>
              <a:t>.</a:t>
            </a:r>
          </a:p>
          <a:p>
            <a:r>
              <a:rPr lang="en-US" sz="2800" dirty="0">
                <a:solidFill>
                  <a:schemeClr val="tx1"/>
                </a:solidFill>
                <a:latin typeface="Times New Roman" panose="02020603050405020304" pitchFamily="18" charset="0"/>
                <a:cs typeface="Times New Roman" panose="02020603050405020304" pitchFamily="18" charset="0"/>
              </a:rPr>
              <a:t>3. </a:t>
            </a:r>
            <a:r>
              <a:rPr lang="en-US" sz="2800" dirty="0" err="1">
                <a:solidFill>
                  <a:schemeClr val="tx1"/>
                </a:solidFill>
                <a:latin typeface="Times New Roman" panose="02020603050405020304" pitchFamily="18" charset="0"/>
                <a:cs typeface="Times New Roman" panose="02020603050405020304" pitchFamily="18" charset="0"/>
              </a:rPr>
              <a:t>Công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ước</a:t>
            </a:r>
            <a:r>
              <a:rPr lang="en-US" sz="2800" dirty="0">
                <a:solidFill>
                  <a:schemeClr val="tx1"/>
                </a:solidFill>
                <a:latin typeface="Times New Roman" panose="02020603050405020304" pitchFamily="18" charset="0"/>
                <a:cs typeface="Times New Roman" panose="02020603050405020304" pitchFamily="18" charset="0"/>
              </a:rPr>
              <a:t> Kyoto </a:t>
            </a:r>
            <a:r>
              <a:rPr lang="en-US" sz="2800" dirty="0" err="1">
                <a:solidFill>
                  <a:schemeClr val="tx1"/>
                </a:solidFill>
                <a:latin typeface="Times New Roman" panose="02020603050405020304" pitchFamily="18" charset="0"/>
                <a:cs typeface="Times New Roman" panose="02020603050405020304" pitchFamily="18" charset="0"/>
              </a:rPr>
              <a:t>sửa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đổi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ứng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cầu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nước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đang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triển</a:t>
            </a:r>
            <a:r>
              <a:rPr lang="en-US" sz="2800" dirty="0">
                <a:solidFill>
                  <a:schemeClr val="tx1"/>
                </a:solidFill>
                <a:latin typeface="Times New Roman" panose="02020603050405020304" pitchFamily="18" charset="0"/>
                <a:cs typeface="Times New Roman" panose="02020603050405020304" pitchFamily="18" charset="0"/>
              </a:rPr>
              <a:t>.</a:t>
            </a:r>
          </a:p>
          <a:p>
            <a:r>
              <a:rPr lang="en-US" sz="2800" dirty="0">
                <a:solidFill>
                  <a:schemeClr val="tx1"/>
                </a:solidFill>
                <a:latin typeface="Times New Roman" panose="02020603050405020304" pitchFamily="18" charset="0"/>
                <a:cs typeface="Times New Roman" panose="02020603050405020304" pitchFamily="18" charset="0"/>
              </a:rPr>
              <a:t>4. </a:t>
            </a:r>
            <a:r>
              <a:rPr lang="en-US" sz="2800" dirty="0" err="1">
                <a:solidFill>
                  <a:schemeClr val="tx1"/>
                </a:solidFill>
                <a:latin typeface="Times New Roman" panose="02020603050405020304" pitchFamily="18" charset="0"/>
                <a:cs typeface="Times New Roman" panose="02020603050405020304" pitchFamily="18" charset="0"/>
              </a:rPr>
              <a:t>Công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ước</a:t>
            </a:r>
            <a:r>
              <a:rPr lang="en-US" sz="2800" dirty="0">
                <a:solidFill>
                  <a:schemeClr val="tx1"/>
                </a:solidFill>
                <a:latin typeface="Times New Roman" panose="02020603050405020304" pitchFamily="18" charset="0"/>
                <a:cs typeface="Times New Roman" panose="02020603050405020304" pitchFamily="18" charset="0"/>
              </a:rPr>
              <a:t> Kyoto </a:t>
            </a:r>
            <a:r>
              <a:rPr lang="en-US" sz="2800" dirty="0" err="1">
                <a:solidFill>
                  <a:schemeClr val="tx1"/>
                </a:solidFill>
                <a:latin typeface="Times New Roman" panose="02020603050405020304" pitchFamily="18" charset="0"/>
                <a:cs typeface="Times New Roman" panose="02020603050405020304" pitchFamily="18" charset="0"/>
              </a:rPr>
              <a:t>sửa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đổi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giúp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chính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phủ</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quyết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với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thách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mới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về</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tử</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5. </a:t>
            </a:r>
            <a:r>
              <a:rPr lang="en-US" sz="2800" dirty="0" err="1">
                <a:solidFill>
                  <a:schemeClr val="tx1"/>
                </a:solidFill>
                <a:latin typeface="Times New Roman" panose="02020603050405020304" pitchFamily="18" charset="0"/>
                <a:cs typeface="Times New Roman" panose="02020603050405020304" pitchFamily="18" charset="0"/>
              </a:rPr>
              <a:t>Thực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ước</a:t>
            </a:r>
            <a:r>
              <a:rPr lang="en-US" sz="2800" dirty="0">
                <a:solidFill>
                  <a:schemeClr val="tx1"/>
                </a:solidFill>
                <a:latin typeface="Times New Roman" panose="02020603050405020304" pitchFamily="18" charset="0"/>
                <a:cs typeface="Times New Roman" panose="02020603050405020304" pitchFamily="18" charset="0"/>
              </a:rPr>
              <a:t> Kyoto </a:t>
            </a:r>
            <a:r>
              <a:rPr lang="en-US" sz="2800" dirty="0" err="1">
                <a:solidFill>
                  <a:schemeClr val="tx1"/>
                </a:solidFill>
                <a:latin typeface="Times New Roman" panose="02020603050405020304" pitchFamily="18" charset="0"/>
                <a:cs typeface="Times New Roman" panose="02020603050405020304" pitchFamily="18" charset="0"/>
              </a:rPr>
              <a:t>sửa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đổi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giúp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thiện</a:t>
            </a:r>
            <a:r>
              <a:rPr lang="en-US" sz="2800" dirty="0">
                <a:solidFill>
                  <a:schemeClr val="tx1"/>
                </a:solidFill>
                <a:latin typeface="Times New Roman" panose="02020603050405020304" pitchFamily="18" charset="0"/>
                <a:cs typeface="Times New Roman" panose="02020603050405020304" pitchFamily="18" charset="0"/>
              </a:rPr>
              <a:t> an </a:t>
            </a:r>
            <a:r>
              <a:rPr lang="en-US" sz="2800" dirty="0" err="1">
                <a:solidFill>
                  <a:schemeClr val="tx1"/>
                </a:solidFill>
                <a:latin typeface="Times New Roman" panose="02020603050405020304" pitchFamily="18" charset="0"/>
                <a:cs typeface="Times New Roman" panose="02020603050405020304" pitchFamily="18" charset="0"/>
              </a:rPr>
              <a:t>ninh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dây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chuyền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cung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ứng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quốc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tế</a:t>
            </a:r>
            <a:endParaRPr lang="en-GB"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77419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DC1F3-7314-46A7-81D1-B30DCBD400E7}"/>
              </a:ext>
            </a:extLst>
          </p:cNvPr>
          <p:cNvSpPr>
            <a:spLocks noGrp="1"/>
          </p:cNvSpPr>
          <p:nvPr>
            <p:ph type="title"/>
          </p:nvPr>
        </p:nvSpPr>
        <p:spPr/>
        <p:txBody>
          <a:bodyPr>
            <a:normAutofit/>
          </a:bodyPr>
          <a:lstStyle/>
          <a:p>
            <a:r>
              <a:rPr lang="en-GB" sz="4800" dirty="0" err="1">
                <a:latin typeface="Times New Roman" panose="02020603050405020304" pitchFamily="18" charset="0"/>
                <a:cs typeface="Times New Roman" panose="02020603050405020304" pitchFamily="18" charset="0"/>
              </a:rPr>
              <a:t>Công</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nước</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quốc</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tế</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về</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hệ</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thống</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điều</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hóa</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về</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mô</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tả</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và</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mã</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hóa</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hàng</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hóa</a:t>
            </a:r>
            <a:r>
              <a:rPr lang="en-GB" sz="4800" dirty="0">
                <a:latin typeface="Times New Roman" panose="02020603050405020304" pitchFamily="18" charset="0"/>
                <a:cs typeface="Times New Roman" panose="02020603050405020304" pitchFamily="18" charset="0"/>
              </a:rPr>
              <a:t> (HS)</a:t>
            </a:r>
            <a:endParaRPr lang="en-GB" dirty="0"/>
          </a:p>
        </p:txBody>
      </p:sp>
      <p:sp>
        <p:nvSpPr>
          <p:cNvPr id="3" name="Content Placeholder 2">
            <a:extLst>
              <a:ext uri="{FF2B5EF4-FFF2-40B4-BE49-F238E27FC236}">
                <a16:creationId xmlns:a16="http://schemas.microsoft.com/office/drawing/2014/main" id="{FFACFD44-03C8-49FB-BD32-322C0372C8DF}"/>
              </a:ext>
            </a:extLst>
          </p:cNvPr>
          <p:cNvSpPr>
            <a:spLocks noGrp="1"/>
          </p:cNvSpPr>
          <p:nvPr>
            <p:ph idx="1"/>
          </p:nvPr>
        </p:nvSpPr>
        <p:spPr/>
        <p:txBody>
          <a:bodyPr>
            <a:normAutofit/>
          </a:bodyPr>
          <a:lstStyle/>
          <a:p>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Khái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niệm</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công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ước</a:t>
            </a:r>
            <a:r>
              <a:rPr lang="en-US" sz="3000" dirty="0">
                <a:solidFill>
                  <a:schemeClr val="tx1"/>
                </a:solidFill>
                <a:latin typeface="Times New Roman" panose="02020603050405020304" pitchFamily="18" charset="0"/>
                <a:cs typeface="Times New Roman" panose="02020603050405020304" pitchFamily="18" charset="0"/>
              </a:rPr>
              <a:t> HS</a:t>
            </a:r>
          </a:p>
          <a:p>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Cơ</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điều</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hành</a:t>
            </a:r>
            <a:endParaRPr lang="en-US" sz="3000" dirty="0">
              <a:solidFill>
                <a:schemeClr val="tx1"/>
              </a:solidFill>
              <a:latin typeface="Times New Roman" panose="02020603050405020304" pitchFamily="18" charset="0"/>
              <a:cs typeface="Times New Roman" panose="02020603050405020304" pitchFamily="18" charset="0"/>
            </a:endParaRPr>
          </a:p>
          <a:p>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Cấu</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trúc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của</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hệ</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thống</a:t>
            </a:r>
            <a:r>
              <a:rPr lang="en-US" sz="3000" dirty="0">
                <a:solidFill>
                  <a:schemeClr val="tx1"/>
                </a:solidFill>
                <a:latin typeface="Times New Roman" panose="02020603050405020304" pitchFamily="18" charset="0"/>
                <a:cs typeface="Times New Roman" panose="02020603050405020304" pitchFamily="18" charset="0"/>
              </a:rPr>
              <a:t> HS</a:t>
            </a:r>
          </a:p>
          <a:p>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Quy</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tắc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thổng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quát</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giải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thích</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phân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loại</a:t>
            </a:r>
            <a:r>
              <a:rPr lang="en-US" sz="3000" dirty="0">
                <a:solidFill>
                  <a:schemeClr val="tx1"/>
                </a:solidFill>
                <a:latin typeface="Times New Roman" panose="02020603050405020304" pitchFamily="18" charset="0"/>
                <a:cs typeface="Times New Roman" panose="02020603050405020304" pitchFamily="18" charset="0"/>
              </a:rPr>
              <a:t> hang </a:t>
            </a:r>
            <a:r>
              <a:rPr lang="en-US" sz="3000" dirty="0" err="1">
                <a:solidFill>
                  <a:schemeClr val="tx1"/>
                </a:solidFill>
                <a:latin typeface="Times New Roman" panose="02020603050405020304" pitchFamily="18" charset="0"/>
                <a:cs typeface="Times New Roman" panose="02020603050405020304" pitchFamily="18" charset="0"/>
              </a:rPr>
              <a:t>hóa</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theo</a:t>
            </a:r>
            <a:r>
              <a:rPr lang="en-US" sz="3000" dirty="0">
                <a:solidFill>
                  <a:schemeClr val="tx1"/>
                </a:solidFill>
                <a:latin typeface="Times New Roman" panose="02020603050405020304" pitchFamily="18" charset="0"/>
                <a:cs typeface="Times New Roman" panose="02020603050405020304" pitchFamily="18" charset="0"/>
              </a:rPr>
              <a:t> HS</a:t>
            </a:r>
            <a:endParaRPr lang="en-GB" sz="3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454754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05516-D392-4193-A285-77A58F3255E1}"/>
              </a:ext>
            </a:extLst>
          </p:cNvPr>
          <p:cNvSpPr>
            <a:spLocks noGrp="1"/>
          </p:cNvSpPr>
          <p:nvPr>
            <p:ph type="title"/>
          </p:nvPr>
        </p:nvSpPr>
        <p:spPr/>
        <p:txBody>
          <a:bodyPr/>
          <a:lstStyle/>
          <a:p>
            <a:r>
              <a:rPr lang="en-US" sz="4800" dirty="0" err="1">
                <a:latin typeface="Times New Roman" panose="02020603050405020304" pitchFamily="18" charset="0"/>
                <a:cs typeface="Times New Roman" panose="02020603050405020304" pitchFamily="18" charset="0"/>
              </a:rPr>
              <a:t>Khái</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niệm</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công</a:t>
            </a:r>
            <a:r>
              <a:rPr lang="en-US" sz="4800" dirty="0">
                <a:latin typeface="Times New Roman" panose="02020603050405020304" pitchFamily="18" charset="0"/>
                <a:cs typeface="Times New Roman" panose="02020603050405020304" pitchFamily="18" charset="0"/>
              </a:rPr>
              <a:t> </a:t>
            </a:r>
            <a:r>
              <a:rPr lang="en-US" sz="4800" dirty="0" err="1">
                <a:latin typeface="Times New Roman" panose="02020603050405020304" pitchFamily="18" charset="0"/>
                <a:cs typeface="Times New Roman" panose="02020603050405020304" pitchFamily="18" charset="0"/>
              </a:rPr>
              <a:t>ước</a:t>
            </a:r>
            <a:r>
              <a:rPr lang="en-US" sz="4800" dirty="0">
                <a:latin typeface="Times New Roman" panose="02020603050405020304" pitchFamily="18" charset="0"/>
                <a:cs typeface="Times New Roman" panose="02020603050405020304" pitchFamily="18" charset="0"/>
              </a:rPr>
              <a:t> HS</a:t>
            </a:r>
            <a:endParaRPr lang="en-GB" dirty="0"/>
          </a:p>
        </p:txBody>
      </p:sp>
      <p:sp>
        <p:nvSpPr>
          <p:cNvPr id="3" name="Content Placeholder 2">
            <a:extLst>
              <a:ext uri="{FF2B5EF4-FFF2-40B4-BE49-F238E27FC236}">
                <a16:creationId xmlns:a16="http://schemas.microsoft.com/office/drawing/2014/main" id="{BA94E634-3CE0-4509-B5FD-962ED9B3AFCE}"/>
              </a:ext>
            </a:extLst>
          </p:cNvPr>
          <p:cNvSpPr>
            <a:spLocks noGrp="1"/>
          </p:cNvSpPr>
          <p:nvPr>
            <p:ph idx="1"/>
          </p:nvPr>
        </p:nvSpPr>
        <p:spPr>
          <a:xfrm>
            <a:off x="1097280" y="1845734"/>
            <a:ext cx="11094720" cy="4151654"/>
          </a:xfrm>
        </p:spPr>
        <p:txBody>
          <a:bodyPr>
            <a:normAutofit/>
          </a:bodyPr>
          <a:lstStyle/>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là</a:t>
            </a:r>
            <a:r>
              <a:rPr lang="en-US" sz="2800" dirty="0">
                <a:solidFill>
                  <a:schemeClr val="tx1"/>
                </a:solidFill>
                <a:latin typeface="Times New Roman" panose="02020603050405020304" pitchFamily="18" charset="0"/>
                <a:cs typeface="Times New Roman" panose="02020603050405020304" pitchFamily="18" charset="0"/>
              </a:rPr>
              <a:t> 1 </a:t>
            </a:r>
            <a:r>
              <a:rPr lang="en-US" sz="2800" dirty="0" err="1">
                <a:solidFill>
                  <a:schemeClr val="tx1"/>
                </a:solidFill>
                <a:latin typeface="Times New Roman" panose="02020603050405020304" pitchFamily="18" charset="0"/>
                <a:cs typeface="Times New Roman" panose="02020603050405020304" pitchFamily="18" charset="0"/>
              </a:rPr>
              <a:t>ngôn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ngữ</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chung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toàn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cầu</a:t>
            </a:r>
            <a:r>
              <a:rPr lang="en-US" sz="2800" dirty="0">
                <a:solidFill>
                  <a:schemeClr val="tx1"/>
                </a:solidFill>
                <a:latin typeface="Times New Roman" panose="02020603050405020304" pitchFamily="18" charset="0"/>
                <a:cs typeface="Times New Roman" panose="02020603050405020304" pitchFamily="18" charset="0"/>
              </a:rPr>
              <a:t> </a:t>
            </a:r>
            <a:r>
              <a:rPr lang="en-US" sz="2800" err="1">
                <a:solidFill>
                  <a:schemeClr val="tx1"/>
                </a:solidFill>
                <a:latin typeface="Times New Roman" panose="02020603050405020304" pitchFamily="18" charset="0"/>
                <a:cs typeface="Times New Roman" panose="02020603050405020304" pitchFamily="18" charset="0"/>
              </a:rPr>
              <a:t>về</a:t>
            </a:r>
            <a:r>
              <a:rPr lang="en-US" sz="2800">
                <a:solidFill>
                  <a:schemeClr val="tx1"/>
                </a:solidFill>
                <a:latin typeface="Times New Roman" panose="02020603050405020304" pitchFamily="18" charset="0"/>
                <a:cs typeface="Times New Roman" panose="02020603050405020304" pitchFamily="18" charset="0"/>
              </a:rPr>
              <a:t> hàng </a:t>
            </a:r>
            <a:r>
              <a:rPr lang="en-US" sz="2800" err="1">
                <a:solidFill>
                  <a:schemeClr val="tx1"/>
                </a:solidFill>
                <a:latin typeface="Times New Roman" panose="02020603050405020304" pitchFamily="18" charset="0"/>
                <a:cs typeface="Times New Roman" panose="02020603050405020304" pitchFamily="18" charset="0"/>
              </a:rPr>
              <a:t>hóa</a:t>
            </a:r>
            <a:r>
              <a:rPr lang="en-US" sz="2800">
                <a:solidFill>
                  <a:schemeClr val="tx1"/>
                </a:solidFill>
                <a:latin typeface="Times New Roman" panose="02020603050405020304" pitchFamily="18" charset="0"/>
                <a:cs typeface="Times New Roman" panose="02020603050405020304" pitchFamily="18" charset="0"/>
              </a:rPr>
              <a:t> hiện </a:t>
            </a:r>
            <a:r>
              <a:rPr lang="en-US" sz="2800" dirty="0" err="1">
                <a:solidFill>
                  <a:schemeClr val="tx1"/>
                </a:solidFill>
                <a:latin typeface="Times New Roman" panose="02020603050405020304" pitchFamily="18" charset="0"/>
                <a:cs typeface="Times New Roman" panose="02020603050405020304" pitchFamily="18" charset="0"/>
              </a:rPr>
              <a:t>có</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trên</a:t>
            </a:r>
            <a:r>
              <a:rPr lang="en-US" sz="2800" dirty="0">
                <a:solidFill>
                  <a:schemeClr val="tx1"/>
                </a:solidFill>
                <a:latin typeface="Times New Roman" panose="02020603050405020304" pitchFamily="18" charset="0"/>
                <a:cs typeface="Times New Roman" panose="02020603050405020304" pitchFamily="18" charset="0"/>
              </a:rPr>
              <a:t> 200 </a:t>
            </a:r>
            <a:r>
              <a:rPr lang="en-US" sz="2800" dirty="0" err="1">
                <a:solidFill>
                  <a:schemeClr val="tx1"/>
                </a:solidFill>
                <a:latin typeface="Times New Roman" panose="02020603050405020304" pitchFamily="18" charset="0"/>
                <a:cs typeface="Times New Roman" panose="02020603050405020304" pitchFamily="18" charset="0"/>
              </a:rPr>
              <a:t>quốc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nền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kinh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tế</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đang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dụng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hệ</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thống</a:t>
            </a:r>
            <a:r>
              <a:rPr lang="en-US" sz="2800" dirty="0">
                <a:solidFill>
                  <a:schemeClr val="tx1"/>
                </a:solidFill>
                <a:latin typeface="Times New Roman" panose="02020603050405020304" pitchFamily="18" charset="0"/>
                <a:cs typeface="Times New Roman" panose="02020603050405020304" pitchFamily="18" charset="0"/>
              </a:rPr>
              <a:t> HS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biểu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thuế</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danh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mục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thống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kê</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ngoại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thương</a:t>
            </a:r>
            <a:r>
              <a:rPr lang="en-US" sz="2800" dirty="0">
                <a:solidFill>
                  <a:schemeClr val="tx1"/>
                </a:solidFill>
                <a:latin typeface="Times New Roman" panose="02020603050405020304" pitchFamily="18" charset="0"/>
                <a:cs typeface="Times New Roman" panose="02020603050405020304" pitchFamily="18" charset="0"/>
              </a:rPr>
              <a:t>.</a:t>
            </a: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phẩm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trí</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tuệ</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biểu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60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nước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thành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lập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20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quốc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tế</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khách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nghiên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cứu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thời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gần</a:t>
            </a:r>
            <a:r>
              <a:rPr lang="en-US" sz="2800" dirty="0">
                <a:solidFill>
                  <a:schemeClr val="tx1"/>
                </a:solidFill>
                <a:latin typeface="Times New Roman" panose="02020603050405020304" pitchFamily="18" charset="0"/>
                <a:cs typeface="Times New Roman" panose="02020603050405020304" pitchFamily="18" charset="0"/>
              </a:rPr>
              <a:t> 10 </a:t>
            </a:r>
            <a:r>
              <a:rPr lang="en-US" sz="2800" dirty="0" err="1">
                <a:solidFill>
                  <a:schemeClr val="tx1"/>
                </a:solidFill>
                <a:latin typeface="Times New Roman" panose="02020603050405020304" pitchFamily="18" charset="0"/>
                <a:cs typeface="Times New Roman" panose="02020603050405020304" pitchFamily="18" charset="0"/>
              </a:rPr>
              <a:t>năm</a:t>
            </a:r>
            <a:r>
              <a:rPr lang="en-US" sz="2800" dirty="0">
                <a:solidFill>
                  <a:schemeClr val="tx1"/>
                </a:solidFill>
                <a:latin typeface="Times New Roman" panose="02020603050405020304" pitchFamily="18" charset="0"/>
                <a:cs typeface="Times New Roman" panose="02020603050405020304" pitchFamily="18" charset="0"/>
              </a:rPr>
              <a:t> (1976- 1983)</a:t>
            </a: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Gồm</a:t>
            </a:r>
            <a:r>
              <a:rPr lang="en-US" sz="2800" dirty="0">
                <a:solidFill>
                  <a:schemeClr val="tx1"/>
                </a:solidFill>
                <a:latin typeface="Times New Roman" panose="02020603050405020304" pitchFamily="18" charset="0"/>
                <a:cs typeface="Times New Roman" panose="02020603050405020304" pitchFamily="18" charset="0"/>
              </a:rPr>
              <a:t> 21 </a:t>
            </a:r>
            <a:r>
              <a:rPr lang="en-US" sz="2800" dirty="0" err="1">
                <a:solidFill>
                  <a:schemeClr val="tx1"/>
                </a:solidFill>
                <a:latin typeface="Times New Roman" panose="02020603050405020304" pitchFamily="18" charset="0"/>
                <a:cs typeface="Times New Roman" panose="02020603050405020304" pitchFamily="18" charset="0"/>
              </a:rPr>
              <a:t>phần</a:t>
            </a:r>
            <a:r>
              <a:rPr lang="en-US" sz="2800" dirty="0">
                <a:solidFill>
                  <a:schemeClr val="tx1"/>
                </a:solidFill>
                <a:latin typeface="Times New Roman" panose="02020603050405020304" pitchFamily="18" charset="0"/>
                <a:cs typeface="Times New Roman" panose="02020603050405020304" pitchFamily="18" charset="0"/>
              </a:rPr>
              <a:t>, 96 </a:t>
            </a:r>
            <a:r>
              <a:rPr lang="en-US" sz="2800" dirty="0" err="1">
                <a:solidFill>
                  <a:schemeClr val="tx1"/>
                </a:solidFill>
                <a:latin typeface="Times New Roman" panose="02020603050405020304" pitchFamily="18" charset="0"/>
                <a:cs typeface="Times New Roman" panose="02020603050405020304" pitchFamily="18" charset="0"/>
              </a:rPr>
              <a:t>chương</a:t>
            </a:r>
            <a:r>
              <a:rPr lang="en-US" sz="2800" dirty="0">
                <a:solidFill>
                  <a:schemeClr val="tx1"/>
                </a:solidFill>
                <a:latin typeface="Times New Roman" panose="02020603050405020304" pitchFamily="18" charset="0"/>
                <a:cs typeface="Times New Roman" panose="02020603050405020304" pitchFamily="18" charset="0"/>
              </a:rPr>
              <a:t>; 1241 </a:t>
            </a:r>
            <a:r>
              <a:rPr lang="en-US" sz="2800" dirty="0" err="1">
                <a:solidFill>
                  <a:schemeClr val="tx1"/>
                </a:solidFill>
                <a:latin typeface="Times New Roman" panose="02020603050405020304" pitchFamily="18" charset="0"/>
                <a:cs typeface="Times New Roman" panose="02020603050405020304" pitchFamily="18" charset="0"/>
              </a:rPr>
              <a:t>nhóm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5338 </a:t>
            </a:r>
            <a:r>
              <a:rPr lang="en-US" sz="2800" dirty="0" err="1">
                <a:solidFill>
                  <a:schemeClr val="tx1"/>
                </a:solidFill>
                <a:latin typeface="Times New Roman" panose="02020603050405020304" pitchFamily="18" charset="0"/>
                <a:cs typeface="Times New Roman" panose="02020603050405020304" pitchFamily="18" charset="0"/>
              </a:rPr>
              <a:t>phân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nhóm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gồm</a:t>
            </a:r>
            <a:r>
              <a:rPr lang="en-US" sz="2800" dirty="0">
                <a:solidFill>
                  <a:schemeClr val="tx1"/>
                </a:solidFill>
                <a:latin typeface="Times New Roman" panose="02020603050405020304" pitchFamily="18" charset="0"/>
                <a:cs typeface="Times New Roman" panose="02020603050405020304" pitchFamily="18" charset="0"/>
              </a:rPr>
              <a:t> 350.000 </a:t>
            </a:r>
            <a:r>
              <a:rPr lang="en-US" sz="2800" dirty="0" err="1">
                <a:solidFill>
                  <a:schemeClr val="tx1"/>
                </a:solidFill>
                <a:latin typeface="Times New Roman" panose="02020603050405020304" pitchFamily="18" charset="0"/>
                <a:cs typeface="Times New Roman" panose="02020603050405020304" pitchFamily="18" charset="0"/>
              </a:rPr>
              <a:t>mặt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hàng</a:t>
            </a:r>
            <a:r>
              <a:rPr lang="en-US" sz="2800" dirty="0">
                <a:solidFill>
                  <a:schemeClr val="tx1"/>
                </a:solidFill>
                <a:latin typeface="Times New Roman" panose="02020603050405020304" pitchFamily="18" charset="0"/>
                <a:cs typeface="Times New Roman" panose="02020603050405020304" pitchFamily="18" charset="0"/>
              </a:rPr>
              <a:t> </a:t>
            </a: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Phiên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bản</a:t>
            </a:r>
            <a:r>
              <a:rPr lang="en-US" sz="2800" dirty="0">
                <a:solidFill>
                  <a:schemeClr val="tx1"/>
                </a:solidFill>
                <a:latin typeface="Times New Roman" panose="02020603050405020304" pitchFamily="18" charset="0"/>
                <a:cs typeface="Times New Roman" panose="02020603050405020304" pitchFamily="18" charset="0"/>
              </a:rPr>
              <a:t>: 1988, 19992, 2002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2005</a:t>
            </a:r>
            <a:endParaRPr lang="en-GB"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373593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308C7-CFA6-42ED-A76F-C267EAD52BC7}"/>
              </a:ext>
            </a:extLst>
          </p:cNvPr>
          <p:cNvSpPr>
            <a:spLocks noGrp="1"/>
          </p:cNvSpPr>
          <p:nvPr>
            <p:ph type="title"/>
          </p:nvPr>
        </p:nvSpPr>
        <p:spPr/>
        <p:txBody>
          <a:bodyPr>
            <a:normAutofit/>
          </a:bodyPr>
          <a:lstStyle/>
          <a:p>
            <a:r>
              <a:rPr lang="en-GB" sz="4800" dirty="0" err="1">
                <a:latin typeface="Times New Roman" panose="02020603050405020304" pitchFamily="18" charset="0"/>
                <a:cs typeface="Times New Roman" panose="02020603050405020304" pitchFamily="18" charset="0"/>
              </a:rPr>
              <a:t>Các</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quy</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định</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về</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hải</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quan</a:t>
            </a:r>
            <a:r>
              <a:rPr lang="en-GB" sz="4800" dirty="0">
                <a:latin typeface="Times New Roman" panose="02020603050405020304" pitchFamily="18" charset="0"/>
                <a:cs typeface="Times New Roman" panose="02020603050405020304" pitchFamily="18" charset="0"/>
              </a:rPr>
              <a:t> </a:t>
            </a:r>
            <a:r>
              <a:rPr lang="en-GB" sz="4800" dirty="0" err="1">
                <a:latin typeface="Times New Roman" panose="02020603050405020304" pitchFamily="18" charset="0"/>
                <a:cs typeface="Times New Roman" panose="02020603050405020304" pitchFamily="18" charset="0"/>
              </a:rPr>
              <a:t>trong</a:t>
            </a:r>
            <a:r>
              <a:rPr lang="en-GB" sz="4800" dirty="0">
                <a:latin typeface="Times New Roman" panose="02020603050405020304" pitchFamily="18" charset="0"/>
                <a:cs typeface="Times New Roman" panose="02020603050405020304" pitchFamily="18" charset="0"/>
              </a:rPr>
              <a:t> GATT/WTO </a:t>
            </a:r>
            <a:r>
              <a:rPr lang="en-GB" sz="4800" dirty="0" err="1">
                <a:latin typeface="Times New Roman" panose="02020603050405020304" pitchFamily="18" charset="0"/>
                <a:cs typeface="Times New Roman" panose="02020603050405020304" pitchFamily="18" charset="0"/>
              </a:rPr>
              <a:t>và</a:t>
            </a:r>
            <a:r>
              <a:rPr lang="en-GB" sz="4800" dirty="0">
                <a:latin typeface="Times New Roman" panose="02020603050405020304" pitchFamily="18" charset="0"/>
                <a:cs typeface="Times New Roman" panose="02020603050405020304" pitchFamily="18" charset="0"/>
              </a:rPr>
              <a:t> ASEAN/ AFTA</a:t>
            </a:r>
            <a:endParaRPr lang="en-GB" dirty="0"/>
          </a:p>
        </p:txBody>
      </p:sp>
      <p:sp>
        <p:nvSpPr>
          <p:cNvPr id="3" name="Content Placeholder 2">
            <a:extLst>
              <a:ext uri="{FF2B5EF4-FFF2-40B4-BE49-F238E27FC236}">
                <a16:creationId xmlns:a16="http://schemas.microsoft.com/office/drawing/2014/main" id="{A218849D-5E3E-4D02-BEE3-57BFB2337693}"/>
              </a:ext>
            </a:extLst>
          </p:cNvPr>
          <p:cNvSpPr>
            <a:spLocks noGrp="1"/>
          </p:cNvSpPr>
          <p:nvPr>
            <p:ph idx="1"/>
          </p:nvPr>
        </p:nvSpPr>
        <p:spPr/>
        <p:txBody>
          <a:bodyPr>
            <a:normAutofit/>
          </a:bodyPr>
          <a:lstStyle/>
          <a:p>
            <a:r>
              <a:rPr lang="en-US" sz="3200" dirty="0" err="1">
                <a:solidFill>
                  <a:schemeClr val="tx1"/>
                </a:solidFill>
                <a:latin typeface="Times New Roman" panose="02020603050405020304" pitchFamily="18" charset="0"/>
                <a:cs typeface="Times New Roman" panose="02020603050405020304" pitchFamily="18" charset="0"/>
              </a:rPr>
              <a:t>Các</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định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về</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hải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trong</a:t>
            </a:r>
            <a:r>
              <a:rPr lang="en-US" sz="3200" dirty="0">
                <a:solidFill>
                  <a:schemeClr val="tx1"/>
                </a:solidFill>
                <a:latin typeface="Times New Roman" panose="02020603050405020304" pitchFamily="18" charset="0"/>
                <a:cs typeface="Times New Roman" panose="02020603050405020304" pitchFamily="18" charset="0"/>
              </a:rPr>
              <a:t> GATT/ WTO</a:t>
            </a:r>
          </a:p>
          <a:p>
            <a:r>
              <a:rPr lang="en-US" sz="3200" dirty="0" err="1">
                <a:solidFill>
                  <a:schemeClr val="tx1"/>
                </a:solidFill>
                <a:latin typeface="Times New Roman" panose="02020603050405020304" pitchFamily="18" charset="0"/>
                <a:cs typeface="Times New Roman" panose="02020603050405020304" pitchFamily="18" charset="0"/>
              </a:rPr>
              <a:t>Cá</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định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về</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hải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trong</a:t>
            </a:r>
            <a:r>
              <a:rPr lang="en-US" sz="3200" dirty="0">
                <a:solidFill>
                  <a:schemeClr val="tx1"/>
                </a:solidFill>
                <a:latin typeface="Times New Roman" panose="02020603050405020304" pitchFamily="18" charset="0"/>
                <a:cs typeface="Times New Roman" panose="02020603050405020304" pitchFamily="18" charset="0"/>
              </a:rPr>
              <a:t> ASEAN/ AFTA</a:t>
            </a:r>
            <a:endParaRPr lang="en-GB"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121667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D3105-B331-48D9-801A-DAAD9B21C6B6}"/>
              </a:ext>
            </a:extLst>
          </p:cNvPr>
          <p:cNvSpPr>
            <a:spLocks noGrp="1"/>
          </p:cNvSpPr>
          <p:nvPr>
            <p:ph type="title"/>
          </p:nvPr>
        </p:nvSpPr>
        <p:spPr>
          <a:xfrm>
            <a:off x="428625" y="286603"/>
            <a:ext cx="10727055" cy="1450757"/>
          </a:xfrm>
        </p:spPr>
        <p:txBody>
          <a:bodyPr/>
          <a:lstStyle/>
          <a:p>
            <a:r>
              <a:rPr lang="en-US" dirty="0" err="1">
                <a:latin typeface="Times New Roman" panose="02020603050405020304" pitchFamily="18" charset="0"/>
                <a:cs typeface="Times New Roman" panose="02020603050405020304" pitchFamily="18" charset="0"/>
              </a:rPr>
              <a:t>Tham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định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quốc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8CB1620-0F75-4D18-8FCB-04EA62997D0F}"/>
              </a:ext>
            </a:extLst>
          </p:cNvPr>
          <p:cNvSpPr>
            <a:spLocks noGrp="1"/>
          </p:cNvSpPr>
          <p:nvPr>
            <p:ph idx="1"/>
          </p:nvPr>
        </p:nvSpPr>
        <p:spPr>
          <a:xfrm>
            <a:off x="609600" y="1845734"/>
            <a:ext cx="11582400" cy="4444230"/>
          </a:xfrm>
        </p:spPr>
        <p:txBody>
          <a:bodyPr>
            <a:normAutofit fontScale="85000" lnSpcReduction="20000"/>
          </a:bodyPr>
          <a:lstStyle/>
          <a:p>
            <a:r>
              <a:rPr lang="en-US" dirty="0">
                <a:solidFill>
                  <a:schemeClr val="tx1"/>
                </a:solidFill>
                <a:latin typeface="Times New Roman" panose="02020603050405020304" pitchFamily="18" charset="0"/>
                <a:cs typeface="Times New Roman" panose="02020603050405020304" pitchFamily="18" charset="0"/>
              </a:rPr>
              <a:t>ASEAN</a:t>
            </a:r>
          </a:p>
          <a:p>
            <a:r>
              <a:rPr lang="en-US" dirty="0">
                <a:solidFill>
                  <a:schemeClr val="tx1"/>
                </a:solidFill>
                <a:latin typeface="Times New Roman" panose="02020603050405020304" pitchFamily="18" charset="0"/>
                <a:cs typeface="Times New Roman" panose="02020603050405020304" pitchFamily="18" charset="0"/>
              </a:rPr>
              <a:t>CEPT</a:t>
            </a:r>
          </a:p>
          <a:p>
            <a:r>
              <a:rPr lang="en-US" dirty="0" err="1">
                <a:solidFill>
                  <a:schemeClr val="tx1"/>
                </a:solidFill>
                <a:latin typeface="Times New Roman" panose="02020603050405020304" pitchFamily="18" charset="0"/>
                <a:cs typeface="Times New Roman" panose="02020603050405020304" pitchFamily="18" charset="0"/>
              </a:rPr>
              <a:t>Hiệp</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định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hợp</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tác</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tiểu</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vùng</a:t>
            </a:r>
            <a:r>
              <a:rPr lang="en-US" dirty="0">
                <a:solidFill>
                  <a:schemeClr val="tx1"/>
                </a:solidFill>
                <a:latin typeface="Times New Roman" panose="02020603050405020304" pitchFamily="18" charset="0"/>
                <a:cs typeface="Times New Roman" panose="02020603050405020304" pitchFamily="18" charset="0"/>
              </a:rPr>
              <a:t> song Mekong </a:t>
            </a:r>
            <a:r>
              <a:rPr lang="en-US" dirty="0" err="1">
                <a:solidFill>
                  <a:schemeClr val="tx1"/>
                </a:solidFill>
                <a:latin typeface="Times New Roman" panose="02020603050405020304" pitchFamily="18" charset="0"/>
                <a:cs typeface="Times New Roman" panose="02020603050405020304" pitchFamily="18" charset="0"/>
              </a:rPr>
              <a:t>và</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hiệp</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định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quá</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cảnh</a:t>
            </a:r>
            <a:r>
              <a:rPr lang="en-US" dirty="0">
                <a:solidFill>
                  <a:schemeClr val="tx1"/>
                </a:solidFill>
                <a:latin typeface="Times New Roman" panose="02020603050405020304" pitchFamily="18" charset="0"/>
                <a:cs typeface="Times New Roman" panose="02020603050405020304" pitchFamily="18" charset="0"/>
              </a:rPr>
              <a:t> ASEAN</a:t>
            </a:r>
          </a:p>
          <a:p>
            <a:r>
              <a:rPr lang="en-US" dirty="0">
                <a:solidFill>
                  <a:schemeClr val="tx1"/>
                </a:solidFill>
                <a:latin typeface="Times New Roman" panose="02020603050405020304" pitchFamily="18" charset="0"/>
                <a:cs typeface="Times New Roman" panose="02020603050405020304" pitchFamily="18" charset="0"/>
              </a:rPr>
              <a:t>APEC</a:t>
            </a:r>
          </a:p>
          <a:p>
            <a:r>
              <a:rPr lang="en-US" dirty="0">
                <a:solidFill>
                  <a:schemeClr val="tx1"/>
                </a:solidFill>
                <a:latin typeface="Times New Roman" panose="02020603050405020304" pitchFamily="18" charset="0"/>
                <a:cs typeface="Times New Roman" panose="02020603050405020304" pitchFamily="18" charset="0"/>
              </a:rPr>
              <a:t>WTO</a:t>
            </a:r>
          </a:p>
          <a:p>
            <a:r>
              <a:rPr lang="en-US" dirty="0">
                <a:solidFill>
                  <a:schemeClr val="tx1"/>
                </a:solidFill>
                <a:latin typeface="Times New Roman" panose="02020603050405020304" pitchFamily="18" charset="0"/>
                <a:cs typeface="Times New Roman" panose="02020603050405020304" pitchFamily="18" charset="0"/>
              </a:rPr>
              <a:t>GATT 1994</a:t>
            </a:r>
          </a:p>
          <a:p>
            <a:r>
              <a:rPr lang="en-US" dirty="0">
                <a:solidFill>
                  <a:schemeClr val="tx1"/>
                </a:solidFill>
                <a:latin typeface="Times New Roman" panose="02020603050405020304" pitchFamily="18" charset="0"/>
                <a:cs typeface="Times New Roman" panose="02020603050405020304" pitchFamily="18" charset="0"/>
              </a:rPr>
              <a:t>PSI</a:t>
            </a:r>
          </a:p>
          <a:p>
            <a:r>
              <a:rPr lang="en-US" dirty="0" err="1">
                <a:solidFill>
                  <a:schemeClr val="tx1"/>
                </a:solidFill>
                <a:latin typeface="Times New Roman" panose="02020603050405020304" pitchFamily="18" charset="0"/>
                <a:cs typeface="Times New Roman" panose="02020603050405020304" pitchFamily="18" charset="0"/>
              </a:rPr>
              <a:t>Quy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tác</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xuất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xử</a:t>
            </a:r>
            <a:endParaRPr lang="en-US" dirty="0">
              <a:solidFill>
                <a:schemeClr val="tx1"/>
              </a:solidFill>
              <a:latin typeface="Times New Roman" panose="02020603050405020304" pitchFamily="18" charset="0"/>
              <a:cs typeface="Times New Roman" panose="02020603050405020304" pitchFamily="18" charset="0"/>
            </a:endParaRPr>
          </a:p>
          <a:p>
            <a:r>
              <a:rPr lang="en-US" dirty="0" err="1">
                <a:solidFill>
                  <a:schemeClr val="tx1"/>
                </a:solidFill>
                <a:latin typeface="Times New Roman" panose="02020603050405020304" pitchFamily="18" charset="0"/>
                <a:cs typeface="Times New Roman" panose="02020603050405020304" pitchFamily="18" charset="0"/>
              </a:rPr>
              <a:t>Xác</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định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trị</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góa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hải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quan</a:t>
            </a:r>
            <a:endParaRPr lang="en-US" dirty="0">
              <a:solidFill>
                <a:schemeClr val="tx1"/>
              </a:solidFill>
              <a:latin typeface="Times New Roman" panose="02020603050405020304" pitchFamily="18" charset="0"/>
              <a:cs typeface="Times New Roman" panose="02020603050405020304" pitchFamily="18" charset="0"/>
            </a:endParaRPr>
          </a:p>
          <a:p>
            <a:r>
              <a:rPr lang="en-US" dirty="0" err="1">
                <a:solidFill>
                  <a:schemeClr val="tx1"/>
                </a:solidFill>
                <a:latin typeface="Times New Roman" panose="02020603050405020304" pitchFamily="18" charset="0"/>
                <a:cs typeface="Times New Roman" panose="02020603050405020304" pitchFamily="18" charset="0"/>
              </a:rPr>
              <a:t>Quyền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sở</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hữu</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trí</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tuệ</a:t>
            </a:r>
            <a:endParaRPr lang="en-US" dirty="0">
              <a:solidFill>
                <a:schemeClr val="tx1"/>
              </a:solidFill>
              <a:latin typeface="Times New Roman" panose="02020603050405020304" pitchFamily="18" charset="0"/>
              <a:cs typeface="Times New Roman" panose="02020603050405020304" pitchFamily="18" charset="0"/>
            </a:endParaRPr>
          </a:p>
          <a:p>
            <a:r>
              <a:rPr lang="en-US" dirty="0">
                <a:solidFill>
                  <a:schemeClr val="tx1"/>
                </a:solidFill>
                <a:latin typeface="Times New Roman" panose="02020603050405020304" pitchFamily="18" charset="0"/>
                <a:cs typeface="Times New Roman" panose="02020603050405020304" pitchFamily="18" charset="0"/>
              </a:rPr>
              <a:t>WCO – </a:t>
            </a:r>
            <a:r>
              <a:rPr lang="en-US" dirty="0" err="1">
                <a:solidFill>
                  <a:schemeClr val="tx1"/>
                </a:solidFill>
                <a:latin typeface="Times New Roman" panose="02020603050405020304" pitchFamily="18" charset="0"/>
                <a:cs typeface="Times New Roman" panose="02020603050405020304" pitchFamily="18" charset="0"/>
              </a:rPr>
              <a:t>tổ</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chức</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hải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quan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thế</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giới</a:t>
            </a:r>
            <a:endParaRPr lang="en-US" dirty="0">
              <a:solidFill>
                <a:schemeClr val="tx1"/>
              </a:solidFill>
              <a:latin typeface="Times New Roman" panose="02020603050405020304" pitchFamily="18" charset="0"/>
              <a:cs typeface="Times New Roman" panose="02020603050405020304" pitchFamily="18" charset="0"/>
            </a:endParaRPr>
          </a:p>
          <a:p>
            <a:r>
              <a:rPr lang="en-US" dirty="0" err="1">
                <a:solidFill>
                  <a:schemeClr val="tx1"/>
                </a:solidFill>
                <a:latin typeface="Times New Roman" panose="02020603050405020304" pitchFamily="18" charset="0"/>
                <a:cs typeface="Times New Roman" panose="02020603050405020304" pitchFamily="18" charset="0"/>
              </a:rPr>
              <a:t>Công</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ước</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Narobi</a:t>
            </a:r>
            <a:endParaRPr lang="en-GB"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215290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EED02-C395-484F-BD65-7D17D9430455}"/>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GATT 1994</a:t>
            </a: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87BAFB1-115B-4D3F-A3F1-AF5CC6D44C6F}"/>
              </a:ext>
            </a:extLst>
          </p:cNvPr>
          <p:cNvSpPr>
            <a:spLocks noGrp="1"/>
          </p:cNvSpPr>
          <p:nvPr>
            <p:ph idx="1"/>
          </p:nvPr>
        </p:nvSpPr>
        <p:spPr>
          <a:xfrm>
            <a:off x="595901" y="1845733"/>
            <a:ext cx="11596099" cy="4333393"/>
          </a:xfrm>
        </p:spPr>
        <p:txBody>
          <a:bodyPr>
            <a:normAutofit/>
          </a:bodyPr>
          <a:lstStyle/>
          <a:p>
            <a:pPr>
              <a:buFont typeface="Wingdings" panose="05000000000000000000" pitchFamily="2" charset="2"/>
              <a:buChar char="q"/>
            </a:pPr>
            <a:r>
              <a:rPr lang="en-US" sz="2700" dirty="0" err="1">
                <a:solidFill>
                  <a:schemeClr val="tx1"/>
                </a:solidFill>
                <a:latin typeface="Times New Roman" panose="02020603050405020304" pitchFamily="18" charset="0"/>
                <a:cs typeface="Times New Roman" panose="02020603050405020304" pitchFamily="18" charset="0"/>
              </a:rPr>
              <a:t>Tự</a:t>
            </a:r>
            <a:r>
              <a:rPr lang="en-US" sz="2700" dirty="0">
                <a:solidFill>
                  <a:schemeClr val="tx1"/>
                </a:solidFill>
                <a:latin typeface="Times New Roman" panose="02020603050405020304" pitchFamily="18" charset="0"/>
                <a:cs typeface="Times New Roman" panose="02020603050405020304" pitchFamily="18" charset="0"/>
              </a:rPr>
              <a:t> do </a:t>
            </a:r>
            <a:r>
              <a:rPr lang="en-US" sz="2700" dirty="0" err="1">
                <a:solidFill>
                  <a:schemeClr val="tx1"/>
                </a:solidFill>
                <a:latin typeface="Times New Roman" panose="02020603050405020304" pitchFamily="18" charset="0"/>
                <a:cs typeface="Times New Roman" panose="02020603050405020304" pitchFamily="18" charset="0"/>
              </a:rPr>
              <a:t>quá</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cảnh</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miễn</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thuế</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quan</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quá</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cảnh</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không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áp</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dụng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với</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máy</a:t>
            </a:r>
            <a:r>
              <a:rPr lang="en-US" sz="2700" dirty="0">
                <a:solidFill>
                  <a:schemeClr val="tx1"/>
                </a:solidFill>
                <a:latin typeface="Times New Roman" panose="02020603050405020304" pitchFamily="18" charset="0"/>
                <a:cs typeface="Times New Roman" panose="02020603050405020304" pitchFamily="18" charset="0"/>
              </a:rPr>
              <a:t> bay </a:t>
            </a:r>
            <a:r>
              <a:rPr lang="en-US" sz="2700" dirty="0" err="1">
                <a:solidFill>
                  <a:schemeClr val="tx1"/>
                </a:solidFill>
                <a:latin typeface="Times New Roman" panose="02020603050405020304" pitchFamily="18" charset="0"/>
                <a:cs typeface="Times New Roman" panose="02020603050405020304" pitchFamily="18" charset="0"/>
              </a:rPr>
              <a:t>quá</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cảnh</a:t>
            </a:r>
            <a:r>
              <a:rPr lang="en-US" sz="2700" dirty="0">
                <a:solidFill>
                  <a:schemeClr val="tx1"/>
                </a:solidFill>
                <a:latin typeface="Times New Roman" panose="02020603050405020304" pitchFamily="18" charset="0"/>
                <a:cs typeface="Times New Roman" panose="02020603050405020304" pitchFamily="18" charset="0"/>
              </a:rPr>
              <a:t>)</a:t>
            </a:r>
          </a:p>
          <a:p>
            <a:pPr>
              <a:buFont typeface="Wingdings" panose="05000000000000000000" pitchFamily="2" charset="2"/>
              <a:buChar char="q"/>
            </a:pPr>
            <a:r>
              <a:rPr lang="en-US" sz="2700" dirty="0" err="1">
                <a:solidFill>
                  <a:schemeClr val="tx1"/>
                </a:solidFill>
                <a:latin typeface="Times New Roman" panose="02020603050405020304" pitchFamily="18" charset="0"/>
                <a:cs typeface="Times New Roman" panose="02020603050405020304" pitchFamily="18" charset="0"/>
              </a:rPr>
              <a:t>Xác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định</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trị</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giá</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thuế</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giá</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trị</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thưc</a:t>
            </a:r>
            <a:endParaRPr lang="en-US" sz="27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en-US" sz="2700" dirty="0" err="1">
                <a:solidFill>
                  <a:schemeClr val="tx1"/>
                </a:solidFill>
                <a:latin typeface="Times New Roman" panose="02020603050405020304" pitchFamily="18" charset="0"/>
                <a:cs typeface="Times New Roman" panose="02020603050405020304" pitchFamily="18" charset="0"/>
              </a:rPr>
              <a:t>Phí</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và</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lệ</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phí</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phải</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tưởng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ứng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với</a:t>
            </a:r>
            <a:r>
              <a:rPr lang="en-US" sz="2700" dirty="0">
                <a:solidFill>
                  <a:schemeClr val="tx1"/>
                </a:solidFill>
                <a:latin typeface="Times New Roman" panose="02020603050405020304" pitchFamily="18" charset="0"/>
                <a:cs typeface="Times New Roman" panose="02020603050405020304" pitchFamily="18" charset="0"/>
              </a:rPr>
              <a:t> chi </a:t>
            </a:r>
            <a:r>
              <a:rPr lang="en-US" sz="2700" dirty="0" err="1">
                <a:solidFill>
                  <a:schemeClr val="tx1"/>
                </a:solidFill>
                <a:latin typeface="Times New Roman" panose="02020603050405020304" pitchFamily="18" charset="0"/>
                <a:cs typeface="Times New Roman" panose="02020603050405020304" pitchFamily="18" charset="0"/>
              </a:rPr>
              <a:t>phí</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bỏ</a:t>
            </a:r>
            <a:r>
              <a:rPr lang="en-US" sz="2700" dirty="0">
                <a:solidFill>
                  <a:schemeClr val="tx1"/>
                </a:solidFill>
                <a:latin typeface="Times New Roman" panose="02020603050405020304" pitchFamily="18" charset="0"/>
                <a:cs typeface="Times New Roman" panose="02020603050405020304" pitchFamily="18" charset="0"/>
              </a:rPr>
              <a:t> ra</a:t>
            </a:r>
          </a:p>
          <a:p>
            <a:pPr>
              <a:buFont typeface="Wingdings" panose="05000000000000000000" pitchFamily="2" charset="2"/>
              <a:buChar char="q"/>
            </a:pPr>
            <a:r>
              <a:rPr lang="en-US" sz="2700" dirty="0" err="1">
                <a:solidFill>
                  <a:schemeClr val="tx1"/>
                </a:solidFill>
                <a:latin typeface="Times New Roman" panose="02020603050405020304" pitchFamily="18" charset="0"/>
                <a:cs typeface="Times New Roman" panose="02020603050405020304" pitchFamily="18" charset="0"/>
              </a:rPr>
              <a:t>Đơn</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giản</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hóa</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thủ</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tục</a:t>
            </a:r>
            <a:r>
              <a:rPr lang="en-US" sz="2700" dirty="0">
                <a:solidFill>
                  <a:schemeClr val="tx1"/>
                </a:solidFill>
                <a:latin typeface="Times New Roman" panose="02020603050405020304" pitchFamily="18" charset="0"/>
                <a:cs typeface="Times New Roman" panose="02020603050405020304" pitchFamily="18" charset="0"/>
              </a:rPr>
              <a:t> XNK, </a:t>
            </a:r>
            <a:r>
              <a:rPr lang="en-US" sz="2700" dirty="0" err="1">
                <a:solidFill>
                  <a:schemeClr val="tx1"/>
                </a:solidFill>
                <a:latin typeface="Times New Roman" panose="02020603050405020304" pitchFamily="18" charset="0"/>
                <a:cs typeface="Times New Roman" panose="02020603050405020304" pitchFamily="18" charset="0"/>
              </a:rPr>
              <a:t>yêu</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cầu</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về</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chứng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từ</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không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phạt</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những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sai</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sót</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nhỏ</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không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cố</a:t>
            </a:r>
            <a:r>
              <a:rPr lang="en-US" sz="2700" dirty="0">
                <a:solidFill>
                  <a:schemeClr val="tx1"/>
                </a:solidFill>
                <a:latin typeface="Times New Roman" panose="02020603050405020304" pitchFamily="18" charset="0"/>
                <a:cs typeface="Times New Roman" panose="02020603050405020304" pitchFamily="18" charset="0"/>
              </a:rPr>
              <a:t> ý</a:t>
            </a:r>
          </a:p>
          <a:p>
            <a:pPr>
              <a:buFont typeface="Wingdings" panose="05000000000000000000" pitchFamily="2" charset="2"/>
              <a:buChar char="q"/>
            </a:pPr>
            <a:r>
              <a:rPr lang="en-US" sz="2700" dirty="0" err="1">
                <a:solidFill>
                  <a:schemeClr val="tx1"/>
                </a:solidFill>
                <a:latin typeface="Times New Roman" panose="02020603050405020304" pitchFamily="18" charset="0"/>
                <a:cs typeface="Times New Roman" panose="02020603050405020304" pitchFamily="18" charset="0"/>
              </a:rPr>
              <a:t>Áp</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dụng</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tối</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huệ</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quốc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và</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đãi</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ngộ</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quốc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gia</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đối</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với</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vấn</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dề</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xuất</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xứ</a:t>
            </a:r>
            <a:endParaRPr lang="en-US" sz="27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en-US" sz="2700" dirty="0">
                <a:solidFill>
                  <a:schemeClr val="tx1"/>
                </a:solidFill>
                <a:latin typeface="Times New Roman" panose="02020603050405020304" pitchFamily="18" charset="0"/>
                <a:cs typeface="Times New Roman" panose="02020603050405020304" pitchFamily="18" charset="0"/>
              </a:rPr>
              <a:t>Minh </a:t>
            </a:r>
            <a:r>
              <a:rPr lang="en-US" sz="2700" dirty="0" err="1">
                <a:solidFill>
                  <a:schemeClr val="tx1"/>
                </a:solidFill>
                <a:latin typeface="Times New Roman" panose="02020603050405020304" pitchFamily="18" charset="0"/>
                <a:cs typeface="Times New Roman" panose="02020603050405020304" pitchFamily="18" charset="0"/>
              </a:rPr>
              <a:t>bạch</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hóa</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các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chính</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sách</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quy</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định</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liên</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quan</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đên</a:t>
            </a:r>
            <a:r>
              <a:rPr lang="en-US" sz="2700" dirty="0">
                <a:solidFill>
                  <a:schemeClr val="tx1"/>
                </a:solidFill>
                <a:latin typeface="Times New Roman" panose="02020603050405020304" pitchFamily="18" charset="0"/>
                <a:cs typeface="Times New Roman" panose="02020603050405020304" pitchFamily="18" charset="0"/>
              </a:rPr>
              <a:t> XNK: </a:t>
            </a:r>
            <a:r>
              <a:rPr lang="en-US" sz="2700" dirty="0" err="1">
                <a:solidFill>
                  <a:schemeClr val="tx1"/>
                </a:solidFill>
                <a:latin typeface="Times New Roman" panose="02020603050405020304" pitchFamily="18" charset="0"/>
                <a:cs typeface="Times New Roman" panose="02020603050405020304" pitchFamily="18" charset="0"/>
              </a:rPr>
              <a:t>quy</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tắc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phân</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loiaj</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và</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xác</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định</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trị</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giá</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hải</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quan</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thueest</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suất</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nạn</a:t>
            </a:r>
            <a:r>
              <a:rPr lang="en-US" sz="2700" dirty="0">
                <a:solidFill>
                  <a:schemeClr val="tx1"/>
                </a:solidFill>
                <a:latin typeface="Times New Roman" panose="02020603050405020304" pitchFamily="18" charset="0"/>
                <a:cs typeface="Times New Roman" panose="02020603050405020304" pitchFamily="18" charset="0"/>
              </a:rPr>
              <a:t> </a:t>
            </a:r>
            <a:r>
              <a:rPr lang="en-US" sz="2700" dirty="0" err="1">
                <a:solidFill>
                  <a:schemeClr val="tx1"/>
                </a:solidFill>
                <a:latin typeface="Times New Roman" panose="02020603050405020304" pitchFamily="18" charset="0"/>
                <a:cs typeface="Times New Roman" panose="02020603050405020304" pitchFamily="18" charset="0"/>
              </a:rPr>
              <a:t>chế</a:t>
            </a:r>
            <a:r>
              <a:rPr lang="en-US" sz="2700" dirty="0">
                <a:solidFill>
                  <a:schemeClr val="tx1"/>
                </a:solidFill>
                <a:latin typeface="Times New Roman" panose="02020603050405020304" pitchFamily="18" charset="0"/>
                <a:cs typeface="Times New Roman" panose="02020603050405020304" pitchFamily="18" charset="0"/>
              </a:rPr>
              <a:t> XNK</a:t>
            </a:r>
            <a:endParaRPr lang="en-GB" sz="27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1209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E363-C54A-42F9-9995-0E93C6D32B1F}"/>
              </a:ext>
            </a:extLst>
          </p:cNvPr>
          <p:cNvSpPr>
            <a:spLocks noGrp="1"/>
          </p:cNvSpPr>
          <p:nvPr>
            <p:ph type="title"/>
          </p:nvPr>
        </p:nvSpPr>
        <p:spPr>
          <a:xfrm>
            <a:off x="1097279" y="286603"/>
            <a:ext cx="10742295" cy="1123097"/>
          </a:xfrm>
        </p:spPr>
        <p:txBody>
          <a:bodyPr/>
          <a:lstStyle/>
          <a:p>
            <a:r>
              <a:rPr lang="en-US" sz="4800" dirty="0">
                <a:effectLst/>
                <a:latin typeface="Times New Roman" panose="02020603050405020304" pitchFamily="18" charset="0"/>
                <a:ea typeface="MS Mincho" panose="02020609040205080304" pitchFamily="49" charset="-128"/>
              </a:rPr>
              <a:t>1.5. </a:t>
            </a:r>
            <a:r>
              <a:rPr lang="en-US" sz="4800" dirty="0" err="1">
                <a:effectLst/>
                <a:latin typeface="Times New Roman" panose="02020603050405020304" pitchFamily="18" charset="0"/>
                <a:ea typeface="MS Mincho" panose="02020609040205080304" pitchFamily="49" charset="-128"/>
              </a:rPr>
              <a:t>Cơ</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sở</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pháp</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lý</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của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hoạt</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động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14128E0C-BECC-4186-A0DB-671F3B910B8F}"/>
              </a:ext>
            </a:extLst>
          </p:cNvPr>
          <p:cNvSpPr>
            <a:spLocks noGrp="1"/>
          </p:cNvSpPr>
          <p:nvPr>
            <p:ph idx="1"/>
          </p:nvPr>
        </p:nvSpPr>
        <p:spPr>
          <a:xfrm>
            <a:off x="1097279" y="1995054"/>
            <a:ext cx="10512829" cy="3851563"/>
          </a:xfrm>
        </p:spPr>
        <p:txBody>
          <a:bodyPr>
            <a:normAutofit/>
          </a:bodyPr>
          <a:lstStyle/>
          <a:p>
            <a:r>
              <a:rPr lang="en-US" sz="2800" b="1" dirty="0">
                <a:solidFill>
                  <a:schemeClr val="tx1"/>
                </a:solidFill>
                <a:effectLst/>
                <a:latin typeface="Times New Roman" panose="02020603050405020304" pitchFamily="18" charset="0"/>
                <a:ea typeface="MS Mincho" panose="02020609040205080304" pitchFamily="49" charset="-128"/>
              </a:rPr>
              <a:t>1.5.2. </a:t>
            </a:r>
            <a:r>
              <a:rPr lang="en-US" sz="2800" b="1" dirty="0" err="1">
                <a:solidFill>
                  <a:schemeClr val="tx1"/>
                </a:solidFill>
                <a:effectLst/>
                <a:latin typeface="Times New Roman" panose="02020603050405020304" pitchFamily="18" charset="0"/>
                <a:ea typeface="MS Mincho" panose="02020609040205080304" pitchFamily="49" charset="-128"/>
              </a:rPr>
              <a:t>Cơ</a:t>
            </a:r>
            <a:r>
              <a:rPr lang="en-US" sz="2800" b="1" dirty="0">
                <a:solidFill>
                  <a:schemeClr val="tx1"/>
                </a:solidFill>
                <a:effectLst/>
                <a:latin typeface="Times New Roman" panose="02020603050405020304" pitchFamily="18" charset="0"/>
                <a:ea typeface="MS Mincho" panose="02020609040205080304" pitchFamily="49" charset="-128"/>
              </a:rPr>
              <a:t> </a:t>
            </a:r>
            <a:r>
              <a:rPr lang="en-US" sz="2800" b="1" dirty="0" err="1">
                <a:solidFill>
                  <a:schemeClr val="tx1"/>
                </a:solidFill>
                <a:effectLst/>
                <a:latin typeface="Times New Roman" panose="02020603050405020304" pitchFamily="18" charset="0"/>
                <a:ea typeface="MS Mincho" panose="02020609040205080304" pitchFamily="49" charset="-128"/>
              </a:rPr>
              <a:t>sở</a:t>
            </a:r>
            <a:r>
              <a:rPr lang="en-US" sz="2800" b="1" dirty="0">
                <a:solidFill>
                  <a:schemeClr val="tx1"/>
                </a:solidFill>
                <a:effectLst/>
                <a:latin typeface="Times New Roman" panose="02020603050405020304" pitchFamily="18" charset="0"/>
                <a:ea typeface="MS Mincho" panose="02020609040205080304" pitchFamily="49" charset="-128"/>
              </a:rPr>
              <a:t> </a:t>
            </a:r>
            <a:r>
              <a:rPr lang="en-US" sz="2800" b="1" dirty="0" err="1">
                <a:solidFill>
                  <a:schemeClr val="tx1"/>
                </a:solidFill>
                <a:effectLst/>
                <a:latin typeface="Times New Roman" panose="02020603050405020304" pitchFamily="18" charset="0"/>
                <a:ea typeface="MS Mincho" panose="02020609040205080304" pitchFamily="49" charset="-128"/>
              </a:rPr>
              <a:t>pháp</a:t>
            </a:r>
            <a:r>
              <a:rPr lang="en-US" sz="2800" b="1" dirty="0">
                <a:solidFill>
                  <a:schemeClr val="tx1"/>
                </a:solidFill>
                <a:effectLst/>
                <a:latin typeface="Times New Roman" panose="02020603050405020304" pitchFamily="18" charset="0"/>
                <a:ea typeface="MS Mincho" panose="02020609040205080304" pitchFamily="49" charset="-128"/>
              </a:rPr>
              <a:t> </a:t>
            </a:r>
            <a:r>
              <a:rPr lang="en-US" sz="2800" b="1" dirty="0" err="1">
                <a:solidFill>
                  <a:schemeClr val="tx1"/>
                </a:solidFill>
                <a:effectLst/>
                <a:latin typeface="Times New Roman" panose="02020603050405020304" pitchFamily="18" charset="0"/>
                <a:ea typeface="MS Mincho" panose="02020609040205080304" pitchFamily="49" charset="-128"/>
              </a:rPr>
              <a:t>lý</a:t>
            </a:r>
            <a:r>
              <a:rPr lang="en-US" sz="2800" b="1" dirty="0">
                <a:solidFill>
                  <a:schemeClr val="tx1"/>
                </a:solidFill>
                <a:effectLst/>
                <a:latin typeface="Times New Roman" panose="02020603050405020304" pitchFamily="18" charset="0"/>
                <a:ea typeface="MS Mincho" panose="02020609040205080304" pitchFamily="49" charset="-128"/>
              </a:rPr>
              <a:t> </a:t>
            </a:r>
            <a:r>
              <a:rPr lang="en-US" sz="2800" b="1" dirty="0" err="1">
                <a:solidFill>
                  <a:schemeClr val="tx1"/>
                </a:solidFill>
                <a:effectLst/>
                <a:latin typeface="Times New Roman" panose="02020603050405020304" pitchFamily="18" charset="0"/>
                <a:ea typeface="MS Mincho" panose="02020609040205080304" pitchFamily="49" charset="-128"/>
              </a:rPr>
              <a:t>trong</a:t>
            </a:r>
            <a:r>
              <a:rPr lang="en-US" sz="2800" b="1" dirty="0">
                <a:solidFill>
                  <a:schemeClr val="tx1"/>
                </a:solidFill>
                <a:effectLst/>
                <a:latin typeface="Times New Roman" panose="02020603050405020304" pitchFamily="18" charset="0"/>
                <a:ea typeface="MS Mincho" panose="02020609040205080304" pitchFamily="49" charset="-128"/>
              </a:rPr>
              <a:t> </a:t>
            </a:r>
            <a:r>
              <a:rPr lang="en-US" sz="2800" b="1" dirty="0" err="1">
                <a:solidFill>
                  <a:schemeClr val="tx1"/>
                </a:solidFill>
                <a:effectLst/>
                <a:latin typeface="Times New Roman" panose="02020603050405020304" pitchFamily="18" charset="0"/>
                <a:ea typeface="MS Mincho" panose="02020609040205080304" pitchFamily="49" charset="-128"/>
              </a:rPr>
              <a:t>nước</a:t>
            </a:r>
            <a:endParaRPr lang="en-US" sz="2800" b="1" dirty="0">
              <a:solidFill>
                <a:schemeClr val="tx1"/>
              </a:solidFill>
              <a:effectLst/>
              <a:latin typeface="Times New Roman" panose="02020603050405020304" pitchFamily="18" charset="0"/>
              <a:ea typeface="MS Mincho" panose="02020609040205080304" pitchFamily="49" charset="-128"/>
            </a:endParaRPr>
          </a:p>
          <a:p>
            <a:r>
              <a:rPr lang="en-US" sz="2800" dirty="0" err="1">
                <a:solidFill>
                  <a:schemeClr val="tx1"/>
                </a:solidFill>
                <a:latin typeface="Times New Roman" panose="02020603050405020304" pitchFamily="18" charset="0"/>
                <a:ea typeface="MS Mincho" panose="02020609040205080304" pitchFamily="49" charset="-128"/>
              </a:rPr>
              <a:t>Luật</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hải</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quan</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Việt</a:t>
            </a:r>
            <a:r>
              <a:rPr lang="en-US" sz="2800" dirty="0">
                <a:solidFill>
                  <a:schemeClr val="tx1"/>
                </a:solidFill>
                <a:latin typeface="Times New Roman" panose="02020603050405020304" pitchFamily="18" charset="0"/>
                <a:ea typeface="MS Mincho" panose="02020609040205080304" pitchFamily="49" charset="-128"/>
              </a:rPr>
              <a:t> Nam</a:t>
            </a:r>
          </a:p>
          <a:p>
            <a:r>
              <a:rPr lang="en-US" sz="2800" dirty="0" err="1">
                <a:solidFill>
                  <a:schemeClr val="tx1"/>
                </a:solidFill>
                <a:latin typeface="Times New Roman" panose="02020603050405020304" pitchFamily="18" charset="0"/>
                <a:ea typeface="MS Mincho" panose="02020609040205080304" pitchFamily="49" charset="-128"/>
              </a:rPr>
              <a:t>Khái</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niệm</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pháp</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luật</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về</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hải</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quan</a:t>
            </a:r>
            <a:endParaRPr lang="en-US" sz="2800" dirty="0">
              <a:solidFill>
                <a:schemeClr val="tx1"/>
              </a:solidFill>
              <a:latin typeface="Times New Roman" panose="02020603050405020304" pitchFamily="18" charset="0"/>
              <a:ea typeface="MS Mincho" panose="02020609040205080304" pitchFamily="49" charset="-128"/>
            </a:endParaRPr>
          </a:p>
          <a:p>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Pháp</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luật</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về</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hải</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quan</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chính</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là</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tổng</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thể</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các</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quy</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phạm</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pháp</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luật</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điều</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chỉnh</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các</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nhóm</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quan</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hệ</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xã</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hội</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trong</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lĩnh</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vực</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hải</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quan</a:t>
            </a:r>
            <a:endParaRPr lang="en-US" sz="2800" dirty="0">
              <a:solidFill>
                <a:schemeClr val="tx1"/>
              </a:solidFill>
              <a:latin typeface="Times New Roman" panose="02020603050405020304" pitchFamily="18" charset="0"/>
              <a:ea typeface="MS Mincho" panose="02020609040205080304" pitchFamily="49" charset="-128"/>
            </a:endParaRPr>
          </a:p>
          <a:p>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Pháp</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luật</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về</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hải</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quan</a:t>
            </a:r>
            <a:r>
              <a:rPr lang="en-US" sz="2800" dirty="0">
                <a:solidFill>
                  <a:schemeClr val="tx1"/>
                </a:solidFill>
                <a:latin typeface="Times New Roman" panose="02020603050405020304" pitchFamily="18" charset="0"/>
                <a:ea typeface="MS Mincho" panose="02020609040205080304" pitchFamily="49" charset="-128"/>
              </a:rPr>
              <a:t> bao </a:t>
            </a:r>
            <a:r>
              <a:rPr lang="en-US" sz="2800" dirty="0" err="1">
                <a:solidFill>
                  <a:schemeClr val="tx1"/>
                </a:solidFill>
                <a:latin typeface="Times New Roman" panose="02020603050405020304" pitchFamily="18" charset="0"/>
                <a:ea typeface="MS Mincho" panose="02020609040205080304" pitchFamily="49" charset="-128"/>
              </a:rPr>
              <a:t>gồm</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tổng</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thể</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các</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văn</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bản</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quy</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phạm</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pháp</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luật</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về</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hải</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quan</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và</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hệ</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thống</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các</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văn</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bản</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liên</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quan</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đến</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lĩnh</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vực</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hải</a:t>
            </a:r>
            <a:r>
              <a:rPr lang="en-US" sz="2800" dirty="0">
                <a:solidFill>
                  <a:schemeClr val="tx1"/>
                </a:solidFill>
                <a:latin typeface="Times New Roman" panose="02020603050405020304" pitchFamily="18" charset="0"/>
                <a:ea typeface="MS Mincho" panose="02020609040205080304" pitchFamily="49" charset="-128"/>
              </a:rPr>
              <a:t> </a:t>
            </a:r>
            <a:r>
              <a:rPr lang="en-US" sz="2800" dirty="0" err="1">
                <a:solidFill>
                  <a:schemeClr val="tx1"/>
                </a:solidFill>
                <a:latin typeface="Times New Roman" panose="02020603050405020304" pitchFamily="18" charset="0"/>
                <a:ea typeface="MS Mincho" panose="02020609040205080304" pitchFamily="49" charset="-128"/>
              </a:rPr>
              <a:t>quan</a:t>
            </a:r>
            <a:endParaRPr lang="en-GB" sz="2800" dirty="0">
              <a:solidFill>
                <a:schemeClr val="tx1"/>
              </a:solidFill>
            </a:endParaRPr>
          </a:p>
        </p:txBody>
      </p:sp>
    </p:spTree>
    <p:extLst>
      <p:ext uri="{BB962C8B-B14F-4D97-AF65-F5344CB8AC3E}">
        <p14:creationId xmlns:p14="http://schemas.microsoft.com/office/powerpoint/2010/main" val="261296774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9AD84-99B0-4CD1-9A40-6A0D2FB0D0E4}"/>
              </a:ext>
            </a:extLst>
          </p:cNvPr>
          <p:cNvSpPr>
            <a:spLocks noGrp="1"/>
          </p:cNvSpPr>
          <p:nvPr>
            <p:ph type="title"/>
          </p:nvPr>
        </p:nvSpPr>
        <p:spPr>
          <a:xfrm>
            <a:off x="1066800" y="-41273"/>
            <a:ext cx="10058400" cy="1450757"/>
          </a:xfrm>
        </p:spPr>
        <p:txBody>
          <a:bodyPr/>
          <a:lstStyle/>
          <a:p>
            <a:r>
              <a:rPr lang="en-US" dirty="0" err="1">
                <a:latin typeface="Times New Roman" panose="02020603050405020304" pitchFamily="18" charset="0"/>
                <a:cs typeface="Times New Roman" panose="02020603050405020304" pitchFamily="18" charset="0"/>
              </a:rPr>
              <a:t>Luật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Việt</a:t>
            </a:r>
            <a:r>
              <a:rPr lang="en-US" dirty="0">
                <a:latin typeface="Times New Roman" panose="02020603050405020304" pitchFamily="18" charset="0"/>
                <a:cs typeface="Times New Roman" panose="02020603050405020304" pitchFamily="18" charset="0"/>
              </a:rPr>
              <a:t> Nam</a:t>
            </a: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FF6A857-E512-43DE-B180-8E9C6EA1A264}"/>
              </a:ext>
            </a:extLst>
          </p:cNvPr>
          <p:cNvSpPr>
            <a:spLocks noGrp="1"/>
          </p:cNvSpPr>
          <p:nvPr>
            <p:ph idx="1"/>
          </p:nvPr>
        </p:nvSpPr>
        <p:spPr>
          <a:xfrm>
            <a:off x="796636" y="1856509"/>
            <a:ext cx="10598727" cy="4682836"/>
          </a:xfrm>
        </p:spPr>
        <p:txBody>
          <a:bodyPr>
            <a:normAutofit fontScale="92500" lnSpcReduction="10000"/>
          </a:bodyPr>
          <a:lstStyle/>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Trước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năm</a:t>
            </a:r>
            <a:r>
              <a:rPr lang="en-US" sz="2800" dirty="0">
                <a:solidFill>
                  <a:schemeClr val="tx1"/>
                </a:solidFill>
                <a:latin typeface="Times New Roman" panose="02020603050405020304" pitchFamily="18" charset="0"/>
                <a:cs typeface="Times New Roman" panose="02020603050405020304" pitchFamily="18" charset="0"/>
              </a:rPr>
              <a:t> 2001: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lệnh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sở</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lý</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trọng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tác</a:t>
            </a:r>
            <a:r>
              <a:rPr lang="en-US" sz="2800" dirty="0">
                <a:solidFill>
                  <a:schemeClr val="tx1"/>
                </a:solidFill>
                <a:latin typeface="Times New Roman" panose="02020603050405020304" pitchFamily="18" charset="0"/>
                <a:cs typeface="Times New Roman" panose="02020603050405020304" pitchFamily="18" charset="0"/>
              </a:rPr>
              <a:t> QLNN </a:t>
            </a:r>
            <a:r>
              <a:rPr lang="en-US" sz="2800" dirty="0" err="1">
                <a:solidFill>
                  <a:schemeClr val="tx1"/>
                </a:solidFill>
                <a:latin typeface="Times New Roman" panose="02020603050405020304" pitchFamily="18" charset="0"/>
                <a:cs typeface="Times New Roman" panose="02020603050405020304" pitchFamily="18" charset="0"/>
              </a:rPr>
              <a:t>về</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- 2001: </a:t>
            </a:r>
            <a:r>
              <a:rPr lang="en-US" sz="2800" dirty="0" err="1">
                <a:solidFill>
                  <a:schemeClr val="tx1"/>
                </a:solidFill>
                <a:latin typeface="Times New Roman" panose="02020603050405020304" pitchFamily="18" charset="0"/>
                <a:cs typeface="Times New Roman" panose="02020603050405020304" pitchFamily="18" charset="0"/>
              </a:rPr>
              <a:t>Luật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2001 ra </a:t>
            </a:r>
            <a:r>
              <a:rPr lang="en-US" sz="2800" dirty="0" err="1">
                <a:solidFill>
                  <a:schemeClr val="tx1"/>
                </a:solidFill>
                <a:latin typeface="Times New Roman" panose="02020603050405020304" pitchFamily="18" charset="0"/>
                <a:cs typeface="Times New Roman" panose="02020603050405020304" pitchFamily="18" charset="0"/>
              </a:rPr>
              <a:t>dời</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Hàng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hóa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được</a:t>
            </a:r>
            <a:r>
              <a:rPr lang="en-US" sz="2800" dirty="0">
                <a:solidFill>
                  <a:schemeClr val="tx1"/>
                </a:solidFill>
                <a:latin typeface="Times New Roman" panose="02020603050405020304" pitchFamily="18" charset="0"/>
                <a:cs typeface="Times New Roman" panose="02020603050405020304" pitchFamily="18" charset="0"/>
              </a:rPr>
              <a:t> XNK, </a:t>
            </a:r>
            <a:r>
              <a:rPr lang="en-US" sz="2800" dirty="0" err="1">
                <a:solidFill>
                  <a:schemeClr val="tx1"/>
                </a:solidFill>
                <a:latin typeface="Times New Roman" panose="02020603050405020304" pitchFamily="18" charset="0"/>
                <a:cs typeface="Times New Roman" panose="02020603050405020304" pitchFamily="18" charset="0"/>
              </a:rPr>
              <a:t>quá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cảnh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vận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tải</a:t>
            </a:r>
            <a:r>
              <a:rPr lang="en-US" sz="2800" dirty="0">
                <a:solidFill>
                  <a:schemeClr val="tx1"/>
                </a:solidFill>
                <a:latin typeface="Times New Roman" panose="02020603050405020304" pitchFamily="18" charset="0"/>
                <a:cs typeface="Times New Roman" panose="02020603050405020304" pitchFamily="18" charset="0"/>
              </a:rPr>
              <a:t> XN </a:t>
            </a:r>
            <a:r>
              <a:rPr lang="en-US" sz="2800" dirty="0" err="1">
                <a:solidFill>
                  <a:schemeClr val="tx1"/>
                </a:solidFill>
                <a:latin typeface="Times New Roman" panose="02020603050405020304" pitchFamily="18" charset="0"/>
                <a:cs typeface="Times New Roman" panose="02020603050405020304" pitchFamily="18" charset="0"/>
              </a:rPr>
              <a:t>cảnh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cảnh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ngoài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nước</a:t>
            </a:r>
            <a:r>
              <a:rPr lang="en-US" sz="2800" dirty="0">
                <a:solidFill>
                  <a:schemeClr val="tx1"/>
                </a:solidFill>
                <a:latin typeface="Times New Roman" panose="02020603050405020304" pitchFamily="18" charset="0"/>
                <a:cs typeface="Times New Roman" panose="02020603050405020304" pitchFamily="18" charset="0"/>
              </a:rPr>
              <a:t>.</a:t>
            </a: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Tổng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cục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thuộc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chính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phủ</a:t>
            </a:r>
            <a:r>
              <a:rPr lang="en-US" sz="2800" dirty="0">
                <a:solidFill>
                  <a:schemeClr val="tx1"/>
                </a:solidFill>
                <a:latin typeface="Times New Roman" panose="02020603050405020304" pitchFamily="18" charset="0"/>
                <a:cs typeface="Times New Roman" panose="02020603050405020304" pitchFamily="18" charset="0"/>
              </a:rPr>
              <a:t> </a:t>
            </a:r>
          </a:p>
          <a:p>
            <a:r>
              <a:rPr lang="en-US" sz="2800" dirty="0">
                <a:solidFill>
                  <a:schemeClr val="tx1"/>
                </a:solidFill>
                <a:latin typeface="Times New Roman" panose="02020603050405020304" pitchFamily="18" charset="0"/>
                <a:cs typeface="Times New Roman" panose="02020603050405020304" pitchFamily="18" charset="0"/>
              </a:rPr>
              <a:t>- 2005: </a:t>
            </a:r>
            <a:r>
              <a:rPr lang="en-US" sz="2800" dirty="0" err="1">
                <a:solidFill>
                  <a:schemeClr val="tx1"/>
                </a:solidFill>
                <a:latin typeface="Times New Roman" panose="02020603050405020304" pitchFamily="18" charset="0"/>
                <a:cs typeface="Times New Roman" panose="02020603050405020304" pitchFamily="18" charset="0"/>
              </a:rPr>
              <a:t>Luật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2005</a:t>
            </a: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Hàng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hóa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được</a:t>
            </a:r>
            <a:r>
              <a:rPr lang="en-US" sz="2800" dirty="0">
                <a:solidFill>
                  <a:schemeClr val="tx1"/>
                </a:solidFill>
                <a:latin typeface="Times New Roman" panose="02020603050405020304" pitchFamily="18" charset="0"/>
                <a:cs typeface="Times New Roman" panose="02020603050405020304" pitchFamily="18" charset="0"/>
              </a:rPr>
              <a:t> XNK, </a:t>
            </a:r>
            <a:r>
              <a:rPr lang="en-US" sz="2800" dirty="0" err="1">
                <a:solidFill>
                  <a:schemeClr val="tx1"/>
                </a:solidFill>
                <a:latin typeface="Times New Roman" panose="02020603050405020304" pitchFamily="18" charset="0"/>
                <a:cs typeface="Times New Roman" panose="02020603050405020304" pitchFamily="18" charset="0"/>
              </a:rPr>
              <a:t>quá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cảnh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vận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tải</a:t>
            </a:r>
            <a:r>
              <a:rPr lang="en-US" sz="2800" dirty="0">
                <a:solidFill>
                  <a:schemeClr val="tx1"/>
                </a:solidFill>
                <a:latin typeface="Times New Roman" panose="02020603050405020304" pitchFamily="18" charset="0"/>
                <a:cs typeface="Times New Roman" panose="02020603050405020304" pitchFamily="18" charset="0"/>
              </a:rPr>
              <a:t> XN </a:t>
            </a:r>
            <a:r>
              <a:rPr lang="en-US" sz="2800" dirty="0" err="1">
                <a:solidFill>
                  <a:schemeClr val="tx1"/>
                </a:solidFill>
                <a:latin typeface="Times New Roman" panose="02020603050405020304" pitchFamily="18" charset="0"/>
                <a:cs typeface="Times New Roman" panose="02020603050405020304" pitchFamily="18" charset="0"/>
              </a:rPr>
              <a:t>cảnh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cảnh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ngoài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nước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lãnh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Luật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2014</a:t>
            </a:r>
          </a:p>
          <a:p>
            <a:endParaRPr lang="en-US" sz="2800" dirty="0">
              <a:solidFill>
                <a:schemeClr val="tx1"/>
              </a:solidFill>
              <a:latin typeface="Times New Roman" panose="02020603050405020304" pitchFamily="18" charset="0"/>
              <a:cs typeface="Times New Roman" panose="02020603050405020304" pitchFamily="18" charset="0"/>
            </a:endParaRPr>
          </a:p>
          <a:p>
            <a:endParaRPr lang="en-GB"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899804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AA189-815E-443B-A90D-FD3A6B0D866E}"/>
              </a:ext>
            </a:extLst>
          </p:cNvPr>
          <p:cNvSpPr>
            <a:spLocks noGrp="1"/>
          </p:cNvSpPr>
          <p:nvPr>
            <p:ph type="title"/>
          </p:nvPr>
        </p:nvSpPr>
        <p:spPr/>
        <p:txBody>
          <a:bodyPr/>
          <a:lstStyle/>
          <a:p>
            <a:r>
              <a:rPr lang="en-US" dirty="0" err="1">
                <a:latin typeface="Times New Roman" panose="02020603050405020304" pitchFamily="18" charset="0"/>
                <a:cs typeface="Times New Roman" panose="02020603050405020304" pitchFamily="18" charset="0"/>
              </a:rPr>
              <a:t>Văn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dưới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luật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46CA253-1180-49D4-92E0-72E6997C4269}"/>
              </a:ext>
            </a:extLst>
          </p:cNvPr>
          <p:cNvSpPr>
            <a:spLocks noGrp="1"/>
          </p:cNvSpPr>
          <p:nvPr>
            <p:ph idx="1"/>
          </p:nvPr>
        </p:nvSpPr>
        <p:spPr/>
        <p:txBody>
          <a:bodyPr>
            <a:normAutofit lnSpcReduction="10000"/>
          </a:bodyPr>
          <a:lstStyle/>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Nghị</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quyết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Quốc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hội</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lệnh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nghị</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quyết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Ủy</a:t>
            </a:r>
            <a:r>
              <a:rPr lang="en-US" sz="2800" dirty="0">
                <a:solidFill>
                  <a:schemeClr val="tx1"/>
                </a:solidFill>
                <a:latin typeface="Times New Roman" panose="02020603050405020304" pitchFamily="18" charset="0"/>
                <a:cs typeface="Times New Roman" panose="02020603050405020304" pitchFamily="18" charset="0"/>
              </a:rPr>
              <a:t> ban </a:t>
            </a:r>
            <a:r>
              <a:rPr lang="en-US" sz="2800" dirty="0" err="1">
                <a:solidFill>
                  <a:schemeClr val="tx1"/>
                </a:solidFill>
                <a:latin typeface="Times New Roman" panose="02020603050405020304" pitchFamily="18" charset="0"/>
                <a:cs typeface="Times New Roman" panose="02020603050405020304" pitchFamily="18" charset="0"/>
              </a:rPr>
              <a:t>thường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vụ</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Quốc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hội</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Lệnh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quyết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định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Chủ</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tích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nước</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Nghị</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định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chính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phủ</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Quyết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định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thủ</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tưởng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chính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phủ</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tổng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kiểm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nước</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Nghị</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quyết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họi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đồng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thẩm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tòa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tối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cao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tư</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chánh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tối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cao</a:t>
            </a:r>
            <a:endParaRPr lang="en-US" sz="2800" dirty="0">
              <a:solidFill>
                <a:schemeClr val="tx1"/>
              </a:solidFill>
              <a:latin typeface="Times New Roman" panose="02020603050405020304" pitchFamily="18" charset="0"/>
              <a:cs typeface="Times New Roman" panose="02020603050405020304" pitchFamily="18" charset="0"/>
            </a:endParaRPr>
          </a:p>
          <a:p>
            <a:r>
              <a:rPr lang="en-GB" sz="2800" dirty="0">
                <a:solidFill>
                  <a:schemeClr val="tx1"/>
                </a:solidFill>
                <a:latin typeface="Times New Roman" panose="02020603050405020304" pitchFamily="18" charset="0"/>
                <a:cs typeface="Times New Roman" panose="02020603050405020304" pitchFamily="18" charset="0"/>
              </a:rPr>
              <a:t>- </a:t>
            </a:r>
            <a:r>
              <a:rPr lang="en-GB" sz="2800" dirty="0" err="1">
                <a:solidFill>
                  <a:schemeClr val="tx1"/>
                </a:solidFill>
                <a:latin typeface="Times New Roman" panose="02020603050405020304" pitchFamily="18" charset="0"/>
                <a:cs typeface="Times New Roman" panose="02020603050405020304" pitchFamily="18" charset="0"/>
              </a:rPr>
              <a:t>Thông</a:t>
            </a:r>
            <a:r>
              <a:rPr lang="en-GB" sz="2800" dirty="0">
                <a:solidFill>
                  <a:schemeClr val="tx1"/>
                </a:solidFill>
                <a:latin typeface="Times New Roman" panose="02020603050405020304" pitchFamily="18" charset="0"/>
                <a:cs typeface="Times New Roman" panose="02020603050405020304" pitchFamily="18" charset="0"/>
              </a:rPr>
              <a:t> </a:t>
            </a:r>
            <a:r>
              <a:rPr lang="en-GB" sz="2800" dirty="0" err="1">
                <a:solidFill>
                  <a:schemeClr val="tx1"/>
                </a:solidFill>
                <a:latin typeface="Times New Roman" panose="02020603050405020304" pitchFamily="18" charset="0"/>
                <a:cs typeface="Times New Roman" panose="02020603050405020304" pitchFamily="18" charset="0"/>
              </a:rPr>
              <a:t>tư</a:t>
            </a:r>
            <a:r>
              <a:rPr lang="en-GB" sz="2800" dirty="0">
                <a:solidFill>
                  <a:schemeClr val="tx1"/>
                </a:solidFill>
                <a:latin typeface="Times New Roman" panose="02020603050405020304" pitchFamily="18" charset="0"/>
                <a:cs typeface="Times New Roman" panose="02020603050405020304" pitchFamily="18" charset="0"/>
              </a:rPr>
              <a:t> </a:t>
            </a:r>
            <a:r>
              <a:rPr lang="en-GB" sz="2800" dirty="0" err="1">
                <a:solidFill>
                  <a:schemeClr val="tx1"/>
                </a:solidFill>
                <a:latin typeface="Times New Roman" panose="02020603050405020304" pitchFamily="18" charset="0"/>
                <a:cs typeface="Times New Roman" panose="02020603050405020304" pitchFamily="18" charset="0"/>
              </a:rPr>
              <a:t>của</a:t>
            </a:r>
            <a:r>
              <a:rPr lang="en-GB" sz="2800" dirty="0">
                <a:solidFill>
                  <a:schemeClr val="tx1"/>
                </a:solidFill>
                <a:latin typeface="Times New Roman" panose="02020603050405020304" pitchFamily="18" charset="0"/>
                <a:cs typeface="Times New Roman" panose="02020603050405020304" pitchFamily="18" charset="0"/>
              </a:rPr>
              <a:t> </a:t>
            </a:r>
            <a:r>
              <a:rPr lang="en-GB" sz="2800" dirty="0" err="1">
                <a:solidFill>
                  <a:schemeClr val="tx1"/>
                </a:solidFill>
                <a:latin typeface="Times New Roman" panose="02020603050405020304" pitchFamily="18" charset="0"/>
                <a:cs typeface="Times New Roman" panose="02020603050405020304" pitchFamily="18" charset="0"/>
              </a:rPr>
              <a:t>bộ</a:t>
            </a:r>
            <a:r>
              <a:rPr lang="en-GB" sz="2800" dirty="0">
                <a:solidFill>
                  <a:schemeClr val="tx1"/>
                </a:solidFill>
                <a:latin typeface="Times New Roman" panose="02020603050405020304" pitchFamily="18" charset="0"/>
                <a:cs typeface="Times New Roman" panose="02020603050405020304" pitchFamily="18" charset="0"/>
              </a:rPr>
              <a:t> </a:t>
            </a:r>
            <a:r>
              <a:rPr lang="en-GB" sz="2800" dirty="0" err="1">
                <a:solidFill>
                  <a:schemeClr val="tx1"/>
                </a:solidFill>
                <a:latin typeface="Times New Roman" panose="02020603050405020304" pitchFamily="18" charset="0"/>
                <a:cs typeface="Times New Roman" panose="02020603050405020304" pitchFamily="18" charset="0"/>
              </a:rPr>
              <a:t>trưởng</a:t>
            </a:r>
            <a:r>
              <a:rPr lang="en-GB" sz="2800" dirty="0">
                <a:solidFill>
                  <a:schemeClr val="tx1"/>
                </a:solidFill>
                <a:latin typeface="Times New Roman" panose="02020603050405020304" pitchFamily="18" charset="0"/>
                <a:cs typeface="Times New Roman" panose="02020603050405020304" pitchFamily="18" charset="0"/>
              </a:rPr>
              <a:t>, </a:t>
            </a:r>
            <a:r>
              <a:rPr lang="en-GB" sz="2800" dirty="0" err="1">
                <a:solidFill>
                  <a:schemeClr val="tx1"/>
                </a:solidFill>
                <a:latin typeface="Times New Roman" panose="02020603050405020304" pitchFamily="18" charset="0"/>
                <a:cs typeface="Times New Roman" panose="02020603050405020304" pitchFamily="18" charset="0"/>
              </a:rPr>
              <a:t>thủ</a:t>
            </a:r>
            <a:r>
              <a:rPr lang="en-GB" sz="2800" dirty="0">
                <a:solidFill>
                  <a:schemeClr val="tx1"/>
                </a:solidFill>
                <a:latin typeface="Times New Roman" panose="02020603050405020304" pitchFamily="18" charset="0"/>
                <a:cs typeface="Times New Roman" panose="02020603050405020304" pitchFamily="18" charset="0"/>
              </a:rPr>
              <a:t> </a:t>
            </a:r>
            <a:r>
              <a:rPr lang="en-GB" sz="2800" dirty="0" err="1">
                <a:solidFill>
                  <a:schemeClr val="tx1"/>
                </a:solidFill>
                <a:latin typeface="Times New Roman" panose="02020603050405020304" pitchFamily="18" charset="0"/>
                <a:cs typeface="Times New Roman" panose="02020603050405020304" pitchFamily="18" charset="0"/>
              </a:rPr>
              <a:t>trưởng</a:t>
            </a:r>
            <a:r>
              <a:rPr lang="en-GB" sz="2800" dirty="0">
                <a:solidFill>
                  <a:schemeClr val="tx1"/>
                </a:solidFill>
                <a:latin typeface="Times New Roman" panose="02020603050405020304" pitchFamily="18" charset="0"/>
                <a:cs typeface="Times New Roman" panose="02020603050405020304" pitchFamily="18" charset="0"/>
              </a:rPr>
              <a:t> </a:t>
            </a:r>
            <a:r>
              <a:rPr lang="en-GB" sz="2800" dirty="0" err="1">
                <a:solidFill>
                  <a:schemeClr val="tx1"/>
                </a:solidFill>
                <a:latin typeface="Times New Roman" panose="02020603050405020304" pitchFamily="18" charset="0"/>
                <a:cs typeface="Times New Roman" panose="02020603050405020304" pitchFamily="18" charset="0"/>
              </a:rPr>
              <a:t>cơ</a:t>
            </a:r>
            <a:r>
              <a:rPr lang="en-GB" sz="2800" dirty="0">
                <a:solidFill>
                  <a:schemeClr val="tx1"/>
                </a:solidFill>
                <a:latin typeface="Times New Roman" panose="02020603050405020304" pitchFamily="18" charset="0"/>
                <a:cs typeface="Times New Roman" panose="02020603050405020304" pitchFamily="18" charset="0"/>
              </a:rPr>
              <a:t> </a:t>
            </a:r>
            <a:r>
              <a:rPr lang="en-GB" sz="2800" dirty="0" err="1">
                <a:solidFill>
                  <a:schemeClr val="tx1"/>
                </a:solidFill>
                <a:latin typeface="Times New Roman" panose="02020603050405020304" pitchFamily="18" charset="0"/>
                <a:cs typeface="Times New Roman" panose="02020603050405020304" pitchFamily="18" charset="0"/>
              </a:rPr>
              <a:t>quan</a:t>
            </a:r>
            <a:r>
              <a:rPr lang="en-GB" sz="2800" dirty="0">
                <a:solidFill>
                  <a:schemeClr val="tx1"/>
                </a:solidFill>
                <a:latin typeface="Times New Roman" panose="02020603050405020304" pitchFamily="18" charset="0"/>
                <a:cs typeface="Times New Roman" panose="02020603050405020304" pitchFamily="18" charset="0"/>
              </a:rPr>
              <a:t> </a:t>
            </a:r>
            <a:r>
              <a:rPr lang="en-GB" sz="2800" dirty="0" err="1">
                <a:solidFill>
                  <a:schemeClr val="tx1"/>
                </a:solidFill>
                <a:latin typeface="Times New Roman" panose="02020603050405020304" pitchFamily="18" charset="0"/>
                <a:cs typeface="Times New Roman" panose="02020603050405020304" pitchFamily="18" charset="0"/>
              </a:rPr>
              <a:t>ngang</a:t>
            </a:r>
            <a:r>
              <a:rPr lang="en-GB" sz="2800" dirty="0">
                <a:solidFill>
                  <a:schemeClr val="tx1"/>
                </a:solidFill>
                <a:latin typeface="Times New Roman" panose="02020603050405020304" pitchFamily="18" charset="0"/>
                <a:cs typeface="Times New Roman" panose="02020603050405020304" pitchFamily="18" charset="0"/>
              </a:rPr>
              <a:t> </a:t>
            </a:r>
            <a:r>
              <a:rPr lang="en-GB" sz="2800" dirty="0" err="1">
                <a:solidFill>
                  <a:schemeClr val="tx1"/>
                </a:solidFill>
                <a:latin typeface="Times New Roman" panose="02020603050405020304" pitchFamily="18" charset="0"/>
                <a:cs typeface="Times New Roman" panose="02020603050405020304" pitchFamily="18" charset="0"/>
              </a:rPr>
              <a:t>bộ</a:t>
            </a:r>
            <a:endParaRPr lang="en-GB" sz="2800" dirty="0">
              <a:solidFill>
                <a:schemeClr val="tx1"/>
              </a:solidFill>
              <a:latin typeface="Times New Roman" panose="02020603050405020304" pitchFamily="18" charset="0"/>
              <a:cs typeface="Times New Roman" panose="02020603050405020304" pitchFamily="18" charset="0"/>
            </a:endParaRPr>
          </a:p>
          <a:p>
            <a:endParaRPr lang="en-GB"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076395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4CC8E-73B2-4C6C-A192-36FC9199DE01}"/>
              </a:ext>
            </a:extLst>
          </p:cNvPr>
          <p:cNvSpPr>
            <a:spLocks noGrp="1"/>
          </p:cNvSpPr>
          <p:nvPr>
            <p:ph type="title"/>
          </p:nvPr>
        </p:nvSpPr>
        <p:spPr/>
        <p:txBody>
          <a:bodyPr/>
          <a:lstStyle/>
          <a:p>
            <a:r>
              <a:rPr lang="en-US" dirty="0" err="1">
                <a:latin typeface="Times New Roman" panose="02020603050405020304" pitchFamily="18" charset="0"/>
                <a:cs typeface="Times New Roman" panose="02020603050405020304" pitchFamily="18" charset="0"/>
              </a:rPr>
              <a:t>Văn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dưới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luật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endParaRPr lang="en-GB" dirty="0"/>
          </a:p>
        </p:txBody>
      </p:sp>
      <p:sp>
        <p:nvSpPr>
          <p:cNvPr id="3" name="Content Placeholder 2">
            <a:extLst>
              <a:ext uri="{FF2B5EF4-FFF2-40B4-BE49-F238E27FC236}">
                <a16:creationId xmlns:a16="http://schemas.microsoft.com/office/drawing/2014/main" id="{69DC4F84-01D9-4BA8-8951-4865AB537F00}"/>
              </a:ext>
            </a:extLst>
          </p:cNvPr>
          <p:cNvSpPr>
            <a:spLocks noGrp="1"/>
          </p:cNvSpPr>
          <p:nvPr>
            <p:ph idx="1"/>
          </p:nvPr>
        </p:nvSpPr>
        <p:spPr/>
        <p:txBody>
          <a:bodyPr>
            <a:normAutofit/>
          </a:bodyPr>
          <a:lstStyle/>
          <a:p>
            <a:r>
              <a:rPr lang="en-US" sz="2800" dirty="0" err="1">
                <a:solidFill>
                  <a:schemeClr val="tx1"/>
                </a:solidFill>
                <a:latin typeface="Times New Roman" panose="02020603050405020304" pitchFamily="18" charset="0"/>
                <a:cs typeface="Times New Roman" panose="02020603050405020304" pitchFamily="18" charset="0"/>
              </a:rPr>
              <a:t>Nghị</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quyết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liên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tịch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giữa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ủy</a:t>
            </a:r>
            <a:r>
              <a:rPr lang="en-US" sz="2800" dirty="0">
                <a:solidFill>
                  <a:schemeClr val="tx1"/>
                </a:solidFill>
                <a:latin typeface="Times New Roman" panose="02020603050405020304" pitchFamily="18" charset="0"/>
                <a:cs typeface="Times New Roman" panose="02020603050405020304" pitchFamily="18" charset="0"/>
              </a:rPr>
              <a:t> ban </a:t>
            </a:r>
            <a:r>
              <a:rPr lang="en-US" sz="2800" dirty="0" err="1">
                <a:solidFill>
                  <a:schemeClr val="tx1"/>
                </a:solidFill>
                <a:latin typeface="Times New Roman" panose="02020603050405020304" pitchFamily="18" charset="0"/>
                <a:cs typeface="Times New Roman" panose="02020603050405020304" pitchFamily="18" charset="0"/>
              </a:rPr>
              <a:t>thường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vụ</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quộc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hội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hoặc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giữa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chính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phủ</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với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trung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chính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trị</a:t>
            </a:r>
            <a:r>
              <a:rPr lang="en-US" sz="2800" dirty="0">
                <a:solidFill>
                  <a:schemeClr val="tx1"/>
                </a:solidFill>
                <a:latin typeface="Times New Roman" panose="02020603050405020304" pitchFamily="18" charset="0"/>
                <a:cs typeface="Times New Roman" panose="02020603050405020304" pitchFamily="18" charset="0"/>
              </a:rPr>
              <a:t> - </a:t>
            </a:r>
            <a:r>
              <a:rPr lang="en-US" sz="2800" dirty="0" err="1">
                <a:solidFill>
                  <a:schemeClr val="tx1"/>
                </a:solidFill>
                <a:latin typeface="Times New Roman" panose="02020603050405020304" pitchFamily="18" charset="0"/>
                <a:cs typeface="Times New Roman" panose="02020603050405020304" pitchFamily="18" charset="0"/>
              </a:rPr>
              <a:t>xã</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hội</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tư</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liên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tịch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giữa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chánh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toàn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tối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cao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với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trưởng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kiểm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sát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tối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cao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giữa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bộ</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trưởng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thủ</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trưởng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ngang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bộ</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với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chánh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toàn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tối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cao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trưởng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kiểm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sát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tối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cao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giữa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bộ</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trưởng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thủ</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trưởng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ngang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bộ</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err="1">
                <a:solidFill>
                  <a:schemeClr val="tx1"/>
                </a:solidFill>
                <a:latin typeface="Times New Roman" panose="02020603050405020304" pitchFamily="18" charset="0"/>
                <a:cs typeface="Times New Roman" panose="02020603050405020304" pitchFamily="18" charset="0"/>
              </a:rPr>
              <a:t>Văn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phạm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luật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HĐND, UBND</a:t>
            </a:r>
            <a:endParaRPr lang="en-GB"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641713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E2164-1A05-49C7-9FE0-70DFF7D61E7B}"/>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HỆ THỐNG CÁC VĂN BẢN QPPL TRONG LĨNH VỰC HẢI QUAN</a:t>
            </a: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C463A9E-BB85-4D04-8580-30D9DE4DE8D4}"/>
              </a:ext>
            </a:extLst>
          </p:cNvPr>
          <p:cNvSpPr>
            <a:spLocks noGrp="1"/>
          </p:cNvSpPr>
          <p:nvPr>
            <p:ph idx="1"/>
          </p:nvPr>
        </p:nvSpPr>
        <p:spPr>
          <a:xfrm>
            <a:off x="379701" y="1737360"/>
            <a:ext cx="11812299" cy="4516966"/>
          </a:xfrm>
        </p:spPr>
        <p:txBody>
          <a:bodyPr>
            <a:noAutofit/>
          </a:bodyPr>
          <a:lstStyle/>
          <a:p>
            <a:pPr marL="0" indent="0">
              <a:lnSpc>
                <a:spcPct val="100000"/>
              </a:lnSpc>
              <a:spcBef>
                <a:spcPts val="0"/>
              </a:spcBef>
              <a:spcAft>
                <a:spcPts val="0"/>
              </a:spcAft>
            </a:pPr>
            <a:r>
              <a:rPr lang="en-US" sz="2500" dirty="0">
                <a:solidFill>
                  <a:schemeClr val="tx1"/>
                </a:solidFill>
                <a:latin typeface="Times New Roman" panose="02020603050405020304" pitchFamily="18" charset="0"/>
                <a:cs typeface="Times New Roman" panose="02020603050405020304" pitchFamily="18" charset="0"/>
              </a:rPr>
              <a:t>1. </a:t>
            </a:r>
            <a:r>
              <a:rPr lang="en-US" sz="2500" dirty="0" err="1">
                <a:solidFill>
                  <a:schemeClr val="tx1"/>
                </a:solidFill>
                <a:latin typeface="Times New Roman" panose="02020603050405020304" pitchFamily="18" charset="0"/>
                <a:cs typeface="Times New Roman" panose="02020603050405020304" pitchFamily="18" charset="0"/>
              </a:rPr>
              <a:t>Luật</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hải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quan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năm</a:t>
            </a:r>
            <a:r>
              <a:rPr lang="en-US" sz="2500" dirty="0">
                <a:solidFill>
                  <a:schemeClr val="tx1"/>
                </a:solidFill>
                <a:latin typeface="Times New Roman" panose="02020603050405020304" pitchFamily="18" charset="0"/>
                <a:cs typeface="Times New Roman" panose="02020603050405020304" pitchFamily="18" charset="0"/>
              </a:rPr>
              <a:t> 2014</a:t>
            </a:r>
          </a:p>
          <a:p>
            <a:pPr marL="0" indent="0">
              <a:lnSpc>
                <a:spcPct val="100000"/>
              </a:lnSpc>
              <a:spcBef>
                <a:spcPts val="0"/>
              </a:spcBef>
              <a:spcAft>
                <a:spcPts val="0"/>
              </a:spcAft>
            </a:pPr>
            <a:r>
              <a:rPr lang="en-US" sz="2500" dirty="0">
                <a:solidFill>
                  <a:schemeClr val="tx1"/>
                </a:solidFill>
                <a:latin typeface="Times New Roman" panose="02020603050405020304" pitchFamily="18" charset="0"/>
                <a:cs typeface="Times New Roman" panose="02020603050405020304" pitchFamily="18" charset="0"/>
              </a:rPr>
              <a:t>2. </a:t>
            </a:r>
            <a:r>
              <a:rPr lang="en-US" sz="2500" dirty="0" err="1">
                <a:solidFill>
                  <a:schemeClr val="tx1"/>
                </a:solidFill>
                <a:latin typeface="Times New Roman" panose="02020603050405020304" pitchFamily="18" charset="0"/>
                <a:cs typeface="Times New Roman" panose="02020603050405020304" pitchFamily="18" charset="0"/>
              </a:rPr>
              <a:t>Các</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nghị</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định</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Nghị</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định</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số</a:t>
            </a:r>
            <a:r>
              <a:rPr lang="en-US" sz="2500" dirty="0">
                <a:solidFill>
                  <a:schemeClr val="tx1"/>
                </a:solidFill>
                <a:latin typeface="Times New Roman" panose="02020603050405020304" pitchFamily="18" charset="0"/>
                <a:cs typeface="Times New Roman" panose="02020603050405020304" pitchFamily="18" charset="0"/>
              </a:rPr>
              <a:t> 08/2015/NĐ- CP </a:t>
            </a:r>
            <a:r>
              <a:rPr lang="en-US" sz="2500" dirty="0" err="1">
                <a:solidFill>
                  <a:schemeClr val="tx1"/>
                </a:solidFill>
                <a:latin typeface="Times New Roman" panose="02020603050405020304" pitchFamily="18" charset="0"/>
                <a:cs typeface="Times New Roman" panose="02020603050405020304" pitchFamily="18" charset="0"/>
              </a:rPr>
              <a:t>ngày</a:t>
            </a:r>
            <a:r>
              <a:rPr lang="en-US" sz="2500" dirty="0">
                <a:solidFill>
                  <a:schemeClr val="tx1"/>
                </a:solidFill>
                <a:latin typeface="Times New Roman" panose="02020603050405020304" pitchFamily="18" charset="0"/>
                <a:cs typeface="Times New Roman" panose="02020603050405020304" pitchFamily="18" charset="0"/>
              </a:rPr>
              <a:t> 21/01/2015; </a:t>
            </a:r>
            <a:r>
              <a:rPr lang="en-US" sz="2500" dirty="0" err="1">
                <a:solidFill>
                  <a:schemeClr val="tx1"/>
                </a:solidFill>
                <a:latin typeface="Times New Roman" panose="02020603050405020304" pitchFamily="18" charset="0"/>
                <a:cs typeface="Times New Roman" panose="02020603050405020304" pitchFamily="18" charset="0"/>
              </a:rPr>
              <a:t>nghị</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định</a:t>
            </a:r>
            <a:r>
              <a:rPr lang="en-US" sz="2500" dirty="0">
                <a:solidFill>
                  <a:schemeClr val="tx1"/>
                </a:solidFill>
                <a:latin typeface="Times New Roman" panose="02020603050405020304" pitchFamily="18" charset="0"/>
                <a:cs typeface="Times New Roman" panose="02020603050405020304" pitchFamily="18" charset="0"/>
              </a:rPr>
              <a:t> 01/2015/ NĐ-CP </a:t>
            </a:r>
            <a:r>
              <a:rPr lang="en-US" sz="2500" dirty="0" err="1">
                <a:solidFill>
                  <a:schemeClr val="tx1"/>
                </a:solidFill>
                <a:latin typeface="Times New Roman" panose="02020603050405020304" pitchFamily="18" charset="0"/>
                <a:cs typeface="Times New Roman" panose="02020603050405020304" pitchFamily="18" charset="0"/>
              </a:rPr>
              <a:t>ngày</a:t>
            </a:r>
            <a:r>
              <a:rPr lang="en-US" sz="2500" dirty="0">
                <a:solidFill>
                  <a:schemeClr val="tx1"/>
                </a:solidFill>
                <a:latin typeface="Times New Roman" panose="02020603050405020304" pitchFamily="18" charset="0"/>
                <a:cs typeface="Times New Roman" panose="02020603050405020304" pitchFamily="18" charset="0"/>
              </a:rPr>
              <a:t> </a:t>
            </a:r>
            <a:r>
              <a:rPr lang="en-GB" sz="2500" b="0" i="0" u="none" strike="noStrike" baseline="0" dirty="0">
                <a:solidFill>
                  <a:schemeClr val="tx1"/>
                </a:solidFill>
                <a:latin typeface="Times New Roman" panose="02020603050405020304" pitchFamily="18" charset="0"/>
                <a:cs typeface="Times New Roman" panose="02020603050405020304" pitchFamily="18" charset="0"/>
              </a:rPr>
              <a:t>02/01/2015; </a:t>
            </a:r>
            <a:r>
              <a:rPr lang="en-GB" sz="2500" b="0" i="0" u="none" strike="noStrike" baseline="0" dirty="0" err="1">
                <a:solidFill>
                  <a:schemeClr val="tx1"/>
                </a:solidFill>
                <a:latin typeface="Times New Roman" panose="02020603050405020304" pitchFamily="18" charset="0"/>
                <a:cs typeface="Times New Roman" panose="02020603050405020304" pitchFamily="18" charset="0"/>
              </a:rPr>
              <a:t>nghị</a:t>
            </a:r>
            <a:r>
              <a:rPr lang="en-GB" sz="2500" b="0" i="0" u="none" strike="noStrike" baseline="0" dirty="0">
                <a:solidFill>
                  <a:schemeClr val="tx1"/>
                </a:solidFill>
                <a:latin typeface="Times New Roman" panose="02020603050405020304" pitchFamily="18" charset="0"/>
                <a:cs typeface="Times New Roman" panose="02020603050405020304" pitchFamily="18" charset="0"/>
              </a:rPr>
              <a:t> </a:t>
            </a:r>
            <a:r>
              <a:rPr lang="en-GB" sz="2500" b="0" i="0" u="none" strike="noStrike" baseline="0" dirty="0" err="1">
                <a:solidFill>
                  <a:schemeClr val="tx1"/>
                </a:solidFill>
                <a:latin typeface="Times New Roman" panose="02020603050405020304" pitchFamily="18" charset="0"/>
                <a:cs typeface="Times New Roman" panose="02020603050405020304" pitchFamily="18" charset="0"/>
              </a:rPr>
              <a:t>định</a:t>
            </a:r>
            <a:r>
              <a:rPr lang="en-GB" sz="2500" b="0" i="0" u="none" strike="noStrike" baseline="0" dirty="0">
                <a:solidFill>
                  <a:schemeClr val="tx1"/>
                </a:solidFill>
                <a:latin typeface="Times New Roman" panose="02020603050405020304" pitchFamily="18" charset="0"/>
                <a:cs typeface="Times New Roman" panose="02020603050405020304" pitchFamily="18" charset="0"/>
              </a:rPr>
              <a:t> 127/2013/NĐ-CP </a:t>
            </a:r>
            <a:r>
              <a:rPr lang="en-GB" sz="2500" b="0" i="0" u="none" strike="noStrike" baseline="0" dirty="0" err="1">
                <a:solidFill>
                  <a:schemeClr val="tx1"/>
                </a:solidFill>
                <a:latin typeface="Times New Roman" panose="02020603050405020304" pitchFamily="18" charset="0"/>
                <a:cs typeface="Times New Roman" panose="02020603050405020304" pitchFamily="18" charset="0"/>
              </a:rPr>
              <a:t>ngày</a:t>
            </a:r>
            <a:r>
              <a:rPr lang="en-GB" sz="2500" b="0" i="0" u="none" strike="noStrike" baseline="0" dirty="0">
                <a:solidFill>
                  <a:schemeClr val="tx1"/>
                </a:solidFill>
                <a:latin typeface="Times New Roman" panose="02020603050405020304" pitchFamily="18" charset="0"/>
                <a:cs typeface="Times New Roman" panose="02020603050405020304" pitchFamily="18" charset="0"/>
              </a:rPr>
              <a:t> 15/10/2013; 45/2016/NĐ-CP </a:t>
            </a:r>
            <a:r>
              <a:rPr lang="en-GB" sz="2500" b="0" i="0" u="none" strike="noStrike" baseline="0" dirty="0" err="1">
                <a:solidFill>
                  <a:schemeClr val="tx1"/>
                </a:solidFill>
                <a:latin typeface="Times New Roman" panose="02020603050405020304" pitchFamily="18" charset="0"/>
                <a:cs typeface="Times New Roman" panose="02020603050405020304" pitchFamily="18" charset="0"/>
              </a:rPr>
              <a:t>ngày</a:t>
            </a:r>
            <a:r>
              <a:rPr lang="en-GB" sz="2500" b="0" i="0" u="none" strike="noStrike" baseline="0" dirty="0">
                <a:solidFill>
                  <a:schemeClr val="tx1"/>
                </a:solidFill>
                <a:latin typeface="Times New Roman" panose="02020603050405020304" pitchFamily="18" charset="0"/>
                <a:cs typeface="Times New Roman" panose="02020603050405020304" pitchFamily="18" charset="0"/>
              </a:rPr>
              <a:t> 26 </a:t>
            </a:r>
            <a:r>
              <a:rPr lang="en-GB" sz="2500" b="0" i="0" u="none" strike="noStrike" baseline="0" dirty="0" err="1">
                <a:solidFill>
                  <a:schemeClr val="tx1"/>
                </a:solidFill>
                <a:latin typeface="Times New Roman" panose="02020603050405020304" pitchFamily="18" charset="0"/>
                <a:cs typeface="Times New Roman" panose="02020603050405020304" pitchFamily="18" charset="0"/>
              </a:rPr>
              <a:t>tháng</a:t>
            </a:r>
            <a:r>
              <a:rPr lang="en-GB" sz="2500" b="0" i="0" u="none" strike="noStrike" baseline="0" dirty="0">
                <a:solidFill>
                  <a:schemeClr val="tx1"/>
                </a:solidFill>
                <a:latin typeface="Times New Roman" panose="02020603050405020304" pitchFamily="18" charset="0"/>
                <a:cs typeface="Times New Roman" panose="02020603050405020304" pitchFamily="18" charset="0"/>
              </a:rPr>
              <a:t> 5 </a:t>
            </a:r>
            <a:r>
              <a:rPr lang="en-GB" sz="2500" b="0" i="0" u="none" strike="noStrike" baseline="0" dirty="0" err="1">
                <a:solidFill>
                  <a:schemeClr val="tx1"/>
                </a:solidFill>
                <a:latin typeface="Times New Roman" panose="02020603050405020304" pitchFamily="18" charset="0"/>
                <a:cs typeface="Times New Roman" panose="02020603050405020304" pitchFamily="18" charset="0"/>
              </a:rPr>
              <a:t>năm</a:t>
            </a:r>
            <a:r>
              <a:rPr lang="en-GB" sz="2500" b="0" i="0" u="none" strike="noStrike" baseline="0" dirty="0">
                <a:solidFill>
                  <a:schemeClr val="tx1"/>
                </a:solidFill>
                <a:latin typeface="Times New Roman" panose="02020603050405020304" pitchFamily="18" charset="0"/>
                <a:cs typeface="Times New Roman" panose="02020603050405020304" pitchFamily="18" charset="0"/>
              </a:rPr>
              <a:t> 2016 </a:t>
            </a:r>
            <a:endParaRPr lang="en-US" sz="2500" dirty="0">
              <a:solidFill>
                <a:schemeClr val="tx1"/>
              </a:solidFill>
              <a:latin typeface="Times New Roman" panose="02020603050405020304" pitchFamily="18" charset="0"/>
              <a:cs typeface="Times New Roman" panose="02020603050405020304" pitchFamily="18" charset="0"/>
            </a:endParaRPr>
          </a:p>
          <a:p>
            <a:pPr marL="0" indent="0">
              <a:lnSpc>
                <a:spcPct val="100000"/>
              </a:lnSpc>
              <a:spcBef>
                <a:spcPts val="0"/>
              </a:spcBef>
              <a:spcAft>
                <a:spcPts val="0"/>
              </a:spcAft>
            </a:pPr>
            <a:r>
              <a:rPr lang="en-US" sz="2500" dirty="0">
                <a:solidFill>
                  <a:schemeClr val="tx1"/>
                </a:solidFill>
                <a:latin typeface="Times New Roman" panose="02020603050405020304" pitchFamily="18" charset="0"/>
                <a:cs typeface="Times New Roman" panose="02020603050405020304" pitchFamily="18" charset="0"/>
              </a:rPr>
              <a:t>3. </a:t>
            </a:r>
            <a:r>
              <a:rPr lang="en-US" sz="2500" dirty="0" err="1">
                <a:solidFill>
                  <a:schemeClr val="tx1"/>
                </a:solidFill>
                <a:latin typeface="Times New Roman" panose="02020603050405020304" pitchFamily="18" charset="0"/>
                <a:cs typeface="Times New Roman" panose="02020603050405020304" pitchFamily="18" charset="0"/>
              </a:rPr>
              <a:t>Các</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thông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tư</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Thông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tư</a:t>
            </a:r>
            <a:r>
              <a:rPr lang="en-US" sz="2500" dirty="0">
                <a:solidFill>
                  <a:schemeClr val="tx1"/>
                </a:solidFill>
                <a:latin typeface="Times New Roman" panose="02020603050405020304" pitchFamily="18" charset="0"/>
                <a:cs typeface="Times New Roman" panose="02020603050405020304" pitchFamily="18" charset="0"/>
              </a:rPr>
              <a:t> 38/2015/TT- BTC </a:t>
            </a:r>
            <a:r>
              <a:rPr lang="en-US" sz="2500" dirty="0" err="1">
                <a:solidFill>
                  <a:schemeClr val="tx1"/>
                </a:solidFill>
                <a:latin typeface="Times New Roman" panose="02020603050405020304" pitchFamily="18" charset="0"/>
                <a:cs typeface="Times New Roman" panose="02020603050405020304" pitchFamily="18" charset="0"/>
              </a:rPr>
              <a:t>ngày</a:t>
            </a:r>
            <a:r>
              <a:rPr lang="en-US" sz="2500" dirty="0">
                <a:solidFill>
                  <a:schemeClr val="tx1"/>
                </a:solidFill>
                <a:latin typeface="Times New Roman" panose="02020603050405020304" pitchFamily="18" charset="0"/>
                <a:cs typeface="Times New Roman" panose="02020603050405020304" pitchFamily="18" charset="0"/>
              </a:rPr>
              <a:t> 25/3/2015; </a:t>
            </a:r>
            <a:r>
              <a:rPr lang="vi-VN" sz="2500" b="0" i="0" u="none" strike="noStrike" baseline="0" dirty="0">
                <a:solidFill>
                  <a:srgbClr val="000000"/>
                </a:solidFill>
                <a:latin typeface="Times New Roman" panose="02020603050405020304" pitchFamily="18" charset="0"/>
                <a:cs typeface="Times New Roman" panose="02020603050405020304" pitchFamily="18" charset="0"/>
              </a:rPr>
              <a:t>Thông tư số 42/2015/TT-BTC ngày 27/03/2015 </a:t>
            </a:r>
            <a:r>
              <a:rPr lang="en-US" sz="2500" b="0" i="0" u="none" strike="noStrike" baseline="0" dirty="0">
                <a:solidFill>
                  <a:srgbClr val="000000"/>
                </a:solidFill>
                <a:latin typeface="Times New Roman" panose="02020603050405020304" pitchFamily="18" charset="0"/>
                <a:cs typeface="Times New Roman" panose="02020603050405020304" pitchFamily="18" charset="0"/>
              </a:rPr>
              <a:t>; </a:t>
            </a:r>
            <a:r>
              <a:rPr lang="vi-VN" sz="2500" b="0" i="0" u="none" strike="noStrike" baseline="0" dirty="0">
                <a:solidFill>
                  <a:srgbClr val="000000"/>
                </a:solidFill>
                <a:latin typeface="Times New Roman" panose="02020603050405020304" pitchFamily="18" charset="0"/>
                <a:cs typeface="Times New Roman" panose="02020603050405020304" pitchFamily="18" charset="0"/>
              </a:rPr>
              <a:t>Thông tư số 14/2015/TT-BTC ngày 30/01/2015</a:t>
            </a:r>
            <a:r>
              <a:rPr lang="en-US" sz="2500" b="0" i="0" u="none" strike="noStrike" baseline="0" dirty="0">
                <a:solidFill>
                  <a:srgbClr val="000000"/>
                </a:solidFill>
                <a:latin typeface="Times New Roman" panose="02020603050405020304" pitchFamily="18" charset="0"/>
                <a:cs typeface="Times New Roman" panose="02020603050405020304" pitchFamily="18" charset="0"/>
              </a:rPr>
              <a:t>; </a:t>
            </a:r>
            <a:r>
              <a:rPr lang="vi-VN" sz="2500" b="0" i="0" u="none" strike="noStrike" baseline="0" dirty="0">
                <a:solidFill>
                  <a:srgbClr val="000000"/>
                </a:solidFill>
                <a:latin typeface="Times New Roman" panose="02020603050405020304" pitchFamily="18" charset="0"/>
                <a:cs typeface="Times New Roman" panose="02020603050405020304" pitchFamily="18" charset="0"/>
              </a:rPr>
              <a:t>Thông tư số 39/2015/TT-BTC ngày 35/03/2015</a:t>
            </a:r>
            <a:r>
              <a:rPr lang="en-US" sz="2500" b="0" i="0" u="none" strike="noStrike" baseline="0" dirty="0">
                <a:solidFill>
                  <a:srgbClr val="000000"/>
                </a:solidFill>
                <a:latin typeface="Times New Roman" panose="02020603050405020304" pitchFamily="18" charset="0"/>
                <a:cs typeface="Times New Roman" panose="02020603050405020304" pitchFamily="18" charset="0"/>
              </a:rPr>
              <a:t>, </a:t>
            </a:r>
            <a:r>
              <a:rPr lang="vi-VN" sz="2500" b="0" i="0" u="none" strike="noStrike" baseline="0" dirty="0">
                <a:solidFill>
                  <a:srgbClr val="000000"/>
                </a:solidFill>
                <a:latin typeface="Times New Roman" panose="02020603050405020304" pitchFamily="18" charset="0"/>
                <a:cs typeface="Times New Roman" panose="02020603050405020304" pitchFamily="18" charset="0"/>
              </a:rPr>
              <a:t>Thông tư số 12/2015/TT-BTC ngày 30/01/2015</a:t>
            </a:r>
            <a:r>
              <a:rPr lang="en-US" sz="2500" b="0" i="0" u="none" strike="noStrike" baseline="0" dirty="0">
                <a:solidFill>
                  <a:srgbClr val="000000"/>
                </a:solidFill>
                <a:latin typeface="Times New Roman" panose="02020603050405020304" pitchFamily="18" charset="0"/>
                <a:cs typeface="Times New Roman" panose="02020603050405020304" pitchFamily="18" charset="0"/>
              </a:rPr>
              <a:t>, </a:t>
            </a:r>
            <a:r>
              <a:rPr lang="vi-VN" sz="2500" b="0" i="0" u="none" strike="noStrike" baseline="0" dirty="0">
                <a:solidFill>
                  <a:srgbClr val="000000"/>
                </a:solidFill>
                <a:latin typeface="Times New Roman" panose="02020603050405020304" pitchFamily="18" charset="0"/>
                <a:cs typeface="Times New Roman" panose="02020603050405020304" pitchFamily="18" charset="0"/>
              </a:rPr>
              <a:t>Thông tư số 13/2015/TT-BTC ngày 30/01/2015</a:t>
            </a:r>
            <a:r>
              <a:rPr lang="en-US" sz="2500" b="0" i="0" u="none" strike="noStrike" baseline="0" dirty="0">
                <a:solidFill>
                  <a:srgbClr val="000000"/>
                </a:solidFill>
                <a:latin typeface="Times New Roman" panose="02020603050405020304" pitchFamily="18" charset="0"/>
                <a:cs typeface="Times New Roman" panose="02020603050405020304" pitchFamily="18" charset="0"/>
              </a:rPr>
              <a:t>, </a:t>
            </a:r>
            <a:r>
              <a:rPr lang="vi-VN" sz="2500" b="0" i="0" u="none" strike="noStrike" baseline="0" dirty="0">
                <a:solidFill>
                  <a:srgbClr val="000000"/>
                </a:solidFill>
                <a:latin typeface="Times New Roman" panose="02020603050405020304" pitchFamily="18" charset="0"/>
                <a:cs typeface="Times New Roman" panose="02020603050405020304" pitchFamily="18" charset="0"/>
              </a:rPr>
              <a:t>Thông tư số 203/2014/TT-BTC ngày 22/12/2014</a:t>
            </a:r>
            <a:r>
              <a:rPr lang="en-US" sz="2500" b="0" i="0" u="none" strike="noStrike" baseline="0" dirty="0">
                <a:solidFill>
                  <a:srgbClr val="000000"/>
                </a:solidFill>
                <a:latin typeface="Times New Roman" panose="02020603050405020304" pitchFamily="18" charset="0"/>
                <a:cs typeface="Times New Roman" panose="02020603050405020304" pitchFamily="18" charset="0"/>
              </a:rPr>
              <a:t>, </a:t>
            </a:r>
            <a:r>
              <a:rPr lang="vi-VN" sz="2500" b="0" i="0" u="none" strike="noStrike" baseline="0" dirty="0">
                <a:solidFill>
                  <a:srgbClr val="000000"/>
                </a:solidFill>
                <a:latin typeface="Times New Roman" panose="02020603050405020304" pitchFamily="18" charset="0"/>
                <a:cs typeface="Times New Roman" panose="02020603050405020304" pitchFamily="18" charset="0"/>
              </a:rPr>
              <a:t>Thông tư số 49/2015/TT-BTC ngày 14/04/2015</a:t>
            </a:r>
            <a:r>
              <a:rPr lang="en-US" sz="2500" b="0" i="0" u="none" strike="noStrike" baseline="0" dirty="0">
                <a:solidFill>
                  <a:srgbClr val="000000"/>
                </a:solidFill>
                <a:latin typeface="Times New Roman" panose="02020603050405020304" pitchFamily="18" charset="0"/>
                <a:cs typeface="Times New Roman" panose="02020603050405020304" pitchFamily="18" charset="0"/>
              </a:rPr>
              <a:t>, </a:t>
            </a:r>
            <a:r>
              <a:rPr lang="vi-VN" sz="2500" b="0" i="0" u="none" strike="noStrike" baseline="0" dirty="0">
                <a:solidFill>
                  <a:srgbClr val="000000"/>
                </a:solidFill>
                <a:latin typeface="Times New Roman" panose="02020603050405020304" pitchFamily="18" charset="0"/>
                <a:cs typeface="Times New Roman" panose="02020603050405020304" pitchFamily="18" charset="0"/>
              </a:rPr>
              <a:t>Thông tư số 72/2015/TT-BTC ngày 12/5/2015 </a:t>
            </a:r>
            <a:endParaRPr lang="en-US" sz="2500" dirty="0">
              <a:solidFill>
                <a:schemeClr val="tx1"/>
              </a:solidFill>
              <a:latin typeface="Times New Roman" panose="02020603050405020304" pitchFamily="18" charset="0"/>
              <a:cs typeface="Times New Roman" panose="02020603050405020304" pitchFamily="18" charset="0"/>
            </a:endParaRPr>
          </a:p>
          <a:p>
            <a:pPr marL="0" indent="0">
              <a:lnSpc>
                <a:spcPct val="100000"/>
              </a:lnSpc>
              <a:spcBef>
                <a:spcPts val="0"/>
              </a:spcBef>
              <a:spcAft>
                <a:spcPts val="0"/>
              </a:spcAft>
            </a:pPr>
            <a:r>
              <a:rPr lang="en-US" sz="2500" dirty="0">
                <a:solidFill>
                  <a:schemeClr val="tx1"/>
                </a:solidFill>
                <a:latin typeface="Times New Roman" panose="02020603050405020304" pitchFamily="18" charset="0"/>
                <a:cs typeface="Times New Roman" panose="02020603050405020304" pitchFamily="18" charset="0"/>
              </a:rPr>
              <a:t>4. </a:t>
            </a:r>
            <a:r>
              <a:rPr lang="en-US" sz="2500" dirty="0" err="1">
                <a:solidFill>
                  <a:schemeClr val="tx1"/>
                </a:solidFill>
                <a:latin typeface="Times New Roman" panose="02020603050405020304" pitchFamily="18" charset="0"/>
                <a:cs typeface="Times New Roman" panose="02020603050405020304" pitchFamily="18" charset="0"/>
              </a:rPr>
              <a:t>Các</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thông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tư</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khác</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của</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bộ</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tài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chính</a:t>
            </a:r>
            <a:endParaRPr lang="en-US" sz="2500" dirty="0">
              <a:solidFill>
                <a:schemeClr val="tx1"/>
              </a:solidFill>
              <a:latin typeface="Times New Roman" panose="02020603050405020304" pitchFamily="18" charset="0"/>
              <a:cs typeface="Times New Roman" panose="02020603050405020304" pitchFamily="18" charset="0"/>
            </a:endParaRPr>
          </a:p>
          <a:p>
            <a:pPr marL="0" indent="0">
              <a:lnSpc>
                <a:spcPct val="100000"/>
              </a:lnSpc>
              <a:spcBef>
                <a:spcPts val="0"/>
              </a:spcBef>
              <a:spcAft>
                <a:spcPts val="0"/>
              </a:spcAft>
            </a:pPr>
            <a:r>
              <a:rPr lang="en-US" sz="2500" dirty="0">
                <a:solidFill>
                  <a:schemeClr val="tx1"/>
                </a:solidFill>
                <a:latin typeface="Times New Roman" panose="02020603050405020304" pitchFamily="18" charset="0"/>
                <a:cs typeface="Times New Roman" panose="02020603050405020304" pitchFamily="18" charset="0"/>
              </a:rPr>
              <a:t>5. </a:t>
            </a:r>
            <a:r>
              <a:rPr lang="en-US" sz="2500" dirty="0" err="1">
                <a:solidFill>
                  <a:schemeClr val="tx1"/>
                </a:solidFill>
                <a:latin typeface="Times New Roman" panose="02020603050405020304" pitchFamily="18" charset="0"/>
                <a:cs typeface="Times New Roman" panose="02020603050405020304" pitchFamily="18" charset="0"/>
              </a:rPr>
              <a:t>Hệ</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thống</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các</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văn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bản</a:t>
            </a:r>
            <a:r>
              <a:rPr lang="en-US" sz="2500" dirty="0">
                <a:solidFill>
                  <a:schemeClr val="tx1"/>
                </a:solidFill>
                <a:latin typeface="Times New Roman" panose="02020603050405020304" pitchFamily="18" charset="0"/>
                <a:cs typeface="Times New Roman" panose="02020603050405020304" pitchFamily="18" charset="0"/>
              </a:rPr>
              <a:t> QPPL </a:t>
            </a:r>
            <a:r>
              <a:rPr lang="en-US" sz="2500" dirty="0" err="1">
                <a:solidFill>
                  <a:schemeClr val="tx1"/>
                </a:solidFill>
                <a:latin typeface="Times New Roman" panose="02020603050405020304" pitchFamily="18" charset="0"/>
                <a:cs typeface="Times New Roman" panose="02020603050405020304" pitchFamily="18" charset="0"/>
              </a:rPr>
              <a:t>khác</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có</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liên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quan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đến</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lĩnh</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vực</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hải</a:t>
            </a:r>
            <a:r>
              <a:rPr lang="en-US" sz="2500" dirty="0">
                <a:solidFill>
                  <a:schemeClr val="tx1"/>
                </a:solidFill>
                <a:latin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cs typeface="Times New Roman" panose="02020603050405020304" pitchFamily="18" charset="0"/>
              </a:rPr>
              <a:t>quan</a:t>
            </a:r>
            <a:endParaRPr lang="en-GB" sz="25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169720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EAA046-C601-4342-BB7C-CCA59C7719B8}"/>
              </a:ext>
            </a:extLst>
          </p:cNvPr>
          <p:cNvSpPr>
            <a:spLocks noGrp="1"/>
          </p:cNvSpPr>
          <p:nvPr>
            <p:ph idx="1"/>
          </p:nvPr>
        </p:nvSpPr>
        <p:spPr>
          <a:xfrm>
            <a:off x="1097280" y="1845733"/>
            <a:ext cx="11094720" cy="4725664"/>
          </a:xfrm>
        </p:spPr>
        <p:txBody>
          <a:bodyPr>
            <a:normAutofit lnSpcReduction="10000"/>
          </a:bodyPr>
          <a:lstStyle/>
          <a:p>
            <a:r>
              <a:rPr lang="en-US" sz="2800" dirty="0">
                <a:solidFill>
                  <a:schemeClr val="tx1"/>
                </a:solidFill>
                <a:latin typeface="Times New Roman" panose="02020603050405020304" pitchFamily="18" charset="0"/>
                <a:cs typeface="Times New Roman" panose="02020603050405020304" pitchFamily="18" charset="0"/>
              </a:rPr>
              <a:t>1.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luật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về</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chính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sách</a:t>
            </a:r>
            <a:r>
              <a:rPr lang="en-US" sz="2800" dirty="0">
                <a:solidFill>
                  <a:schemeClr val="tx1"/>
                </a:solidFill>
                <a:latin typeface="Times New Roman" panose="02020603050405020304" pitchFamily="18" charset="0"/>
                <a:cs typeface="Times New Roman" panose="02020603050405020304" pitchFamily="18" charset="0"/>
              </a:rPr>
              <a:t> hang </a:t>
            </a:r>
            <a:r>
              <a:rPr lang="en-US" sz="2800" dirty="0" err="1">
                <a:solidFill>
                  <a:schemeClr val="tx1"/>
                </a:solidFill>
                <a:latin typeface="Times New Roman" panose="02020603050405020304" pitchFamily="18" charset="0"/>
                <a:cs typeface="Times New Roman" panose="02020603050405020304" pitchFamily="18" charset="0"/>
              </a:rPr>
              <a:t>hóa</a:t>
            </a:r>
            <a:r>
              <a:rPr lang="en-US" sz="2800" dirty="0">
                <a:solidFill>
                  <a:schemeClr val="tx1"/>
                </a:solidFill>
                <a:latin typeface="Times New Roman" panose="02020603050405020304" pitchFamily="18" charset="0"/>
                <a:cs typeface="Times New Roman" panose="02020603050405020304" pitchFamily="18" charset="0"/>
              </a:rPr>
              <a:t> XNK</a:t>
            </a:r>
          </a:p>
          <a:p>
            <a:r>
              <a:rPr lang="en-US" sz="2800" dirty="0">
                <a:solidFill>
                  <a:schemeClr val="tx1"/>
                </a:solidFill>
                <a:latin typeface="Times New Roman" panose="02020603050405020304" pitchFamily="18" charset="0"/>
                <a:cs typeface="Times New Roman" panose="02020603050405020304" pitchFamily="18" charset="0"/>
              </a:rPr>
              <a:t>2.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luật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về</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thuế</a:t>
            </a:r>
            <a:r>
              <a:rPr lang="en-US" sz="2800" dirty="0">
                <a:solidFill>
                  <a:schemeClr val="tx1"/>
                </a:solidFill>
                <a:latin typeface="Times New Roman" panose="02020603050405020304" pitchFamily="18" charset="0"/>
                <a:cs typeface="Times New Roman" panose="02020603050405020304" pitchFamily="18" charset="0"/>
              </a:rPr>
              <a:t> hang </a:t>
            </a:r>
            <a:r>
              <a:rPr lang="en-US" sz="2800" dirty="0" err="1">
                <a:solidFill>
                  <a:schemeClr val="tx1"/>
                </a:solidFill>
                <a:latin typeface="Times New Roman" panose="02020603050405020304" pitchFamily="18" charset="0"/>
                <a:cs typeface="Times New Roman" panose="02020603050405020304" pitchFamily="18" charset="0"/>
              </a:rPr>
              <a:t>hóa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xuất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nhập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khẩu</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3.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luật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về</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chính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sách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lý</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tiền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tệ</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ngoại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hối</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4.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luật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về</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bảo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vệ</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quyền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sở</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hữu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trí</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tuệ</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5.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luật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về</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chính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sách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lý</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chất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lượng</a:t>
            </a:r>
            <a:r>
              <a:rPr lang="en-US" sz="2800" dirty="0">
                <a:solidFill>
                  <a:schemeClr val="tx1"/>
                </a:solidFill>
                <a:latin typeface="Times New Roman" panose="02020603050405020304" pitchFamily="18" charset="0"/>
                <a:cs typeface="Times New Roman" panose="02020603050405020304" pitchFamily="18" charset="0"/>
              </a:rPr>
              <a:t> hang </a:t>
            </a:r>
            <a:r>
              <a:rPr lang="en-US" sz="2800" dirty="0" err="1">
                <a:solidFill>
                  <a:schemeClr val="tx1"/>
                </a:solidFill>
                <a:latin typeface="Times New Roman" panose="02020603050405020304" pitchFamily="18" charset="0"/>
                <a:cs typeface="Times New Roman" panose="02020603050405020304" pitchFamily="18" charset="0"/>
              </a:rPr>
              <a:t>hóa</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6.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luật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về</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xử</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lý</a:t>
            </a:r>
            <a:r>
              <a:rPr lang="en-US" sz="2800" dirty="0">
                <a:solidFill>
                  <a:schemeClr val="tx1"/>
                </a:solidFill>
                <a:latin typeface="Times New Roman" panose="02020603050405020304" pitchFamily="18" charset="0"/>
                <a:cs typeface="Times New Roman" panose="02020603050405020304" pitchFamily="18" charset="0"/>
              </a:rPr>
              <a:t> vi </a:t>
            </a:r>
            <a:r>
              <a:rPr lang="en-US" sz="2800" dirty="0" err="1">
                <a:solidFill>
                  <a:schemeClr val="tx1"/>
                </a:solidFill>
                <a:latin typeface="Times New Roman" panose="02020603050405020304" pitchFamily="18" charset="0"/>
                <a:cs typeface="Times New Roman" panose="02020603050405020304" pitchFamily="18" charset="0"/>
              </a:rPr>
              <a:t>phạm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hành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chính</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7.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luật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về</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khiếu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quyết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khiếu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luật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về</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tố</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tụng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hành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chính</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a:t>
            </a:r>
            <a:endParaRPr lang="en-GB" sz="2800" dirty="0">
              <a:solidFill>
                <a:schemeClr val="tx1"/>
              </a:solidFill>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E3E1CFA6-FB19-4B08-A627-781B019CEE49}"/>
              </a:ext>
            </a:extLst>
          </p:cNvPr>
          <p:cNvSpPr>
            <a:spLocks noGrp="1"/>
          </p:cNvSpPr>
          <p:nvPr>
            <p:ph type="title"/>
          </p:nvPr>
        </p:nvSpPr>
        <p:spPr>
          <a:xfrm>
            <a:off x="1097280" y="286603"/>
            <a:ext cx="10058400" cy="1450757"/>
          </a:xfrm>
        </p:spPr>
        <p:txBody>
          <a:bodyPr/>
          <a:lstStyle/>
          <a:p>
            <a:r>
              <a:rPr lang="en-US" dirty="0">
                <a:latin typeface="Times New Roman" panose="02020603050405020304" pitchFamily="18" charset="0"/>
                <a:cs typeface="Times New Roman" panose="02020603050405020304" pitchFamily="18" charset="0"/>
              </a:rPr>
              <a:t>HỆ THỐNG CÁC VĂN BẢN QPPL TRONG LĨNH VỰC HẢI QUAN</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657342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AF37A-3DB0-4D94-A6D5-3EADD47B2553}"/>
              </a:ext>
            </a:extLst>
          </p:cNvPr>
          <p:cNvSpPr>
            <a:spLocks noGrp="1"/>
          </p:cNvSpPr>
          <p:nvPr>
            <p:ph type="title"/>
          </p:nvPr>
        </p:nvSpPr>
        <p:spPr/>
        <p:txBody>
          <a:bodyPr>
            <a:normAutofit/>
          </a:bodyPr>
          <a:lstStyle/>
          <a:p>
            <a:r>
              <a:rPr lang="en-US" sz="4500" dirty="0">
                <a:solidFill>
                  <a:schemeClr val="tx1"/>
                </a:solidFill>
                <a:effectLst/>
                <a:latin typeface="Times New Roman" panose="02020603050405020304" pitchFamily="18" charset="0"/>
                <a:ea typeface="MS Mincho" panose="02020609040205080304" pitchFamily="49" charset="-128"/>
              </a:rPr>
              <a:t>1.6 </a:t>
            </a:r>
            <a:r>
              <a:rPr lang="en-US" sz="4500" dirty="0" err="1">
                <a:solidFill>
                  <a:schemeClr val="tx1"/>
                </a:solidFill>
                <a:effectLst/>
                <a:latin typeface="Times New Roman" panose="02020603050405020304" pitchFamily="18" charset="0"/>
                <a:ea typeface="MS Mincho" panose="02020609040205080304" pitchFamily="49" charset="-128"/>
              </a:rPr>
              <a:t>Hiện</a:t>
            </a:r>
            <a:r>
              <a:rPr lang="en-US" sz="4500" dirty="0">
                <a:solidFill>
                  <a:schemeClr val="tx1"/>
                </a:solidFill>
                <a:effectLst/>
                <a:latin typeface="Times New Roman" panose="02020603050405020304" pitchFamily="18" charset="0"/>
                <a:ea typeface="MS Mincho" panose="02020609040205080304" pitchFamily="49" charset="-128"/>
              </a:rPr>
              <a:t> </a:t>
            </a:r>
            <a:r>
              <a:rPr lang="en-US" sz="4500" dirty="0" err="1">
                <a:solidFill>
                  <a:schemeClr val="tx1"/>
                </a:solidFill>
                <a:effectLst/>
                <a:latin typeface="Times New Roman" panose="02020603050405020304" pitchFamily="18" charset="0"/>
                <a:ea typeface="MS Mincho" panose="02020609040205080304" pitchFamily="49" charset="-128"/>
              </a:rPr>
              <a:t>đại</a:t>
            </a:r>
            <a:r>
              <a:rPr lang="en-US" sz="4500" dirty="0">
                <a:solidFill>
                  <a:schemeClr val="tx1"/>
                </a:solidFill>
                <a:effectLst/>
                <a:latin typeface="Times New Roman" panose="02020603050405020304" pitchFamily="18" charset="0"/>
                <a:ea typeface="MS Mincho" panose="02020609040205080304" pitchFamily="49" charset="-128"/>
              </a:rPr>
              <a:t> </a:t>
            </a:r>
            <a:r>
              <a:rPr lang="en-US" sz="4500" dirty="0" err="1">
                <a:solidFill>
                  <a:schemeClr val="tx1"/>
                </a:solidFill>
                <a:effectLst/>
                <a:latin typeface="Times New Roman" panose="02020603050405020304" pitchFamily="18" charset="0"/>
                <a:ea typeface="MS Mincho" panose="02020609040205080304" pitchFamily="49" charset="-128"/>
              </a:rPr>
              <a:t>hóa</a:t>
            </a:r>
            <a:r>
              <a:rPr lang="en-US" sz="4500" dirty="0">
                <a:solidFill>
                  <a:schemeClr val="tx1"/>
                </a:solidFill>
                <a:effectLst/>
                <a:latin typeface="Times New Roman" panose="02020603050405020304" pitchFamily="18" charset="0"/>
                <a:ea typeface="MS Mincho" panose="02020609040205080304" pitchFamily="49" charset="-128"/>
              </a:rPr>
              <a:t> </a:t>
            </a:r>
            <a:r>
              <a:rPr lang="en-US" sz="4500" dirty="0" err="1">
                <a:solidFill>
                  <a:schemeClr val="tx1"/>
                </a:solidFill>
                <a:effectLst/>
                <a:latin typeface="Times New Roman" panose="02020603050405020304" pitchFamily="18" charset="0"/>
                <a:ea typeface="MS Mincho" panose="02020609040205080304" pitchFamily="49" charset="-128"/>
              </a:rPr>
              <a:t>hải</a:t>
            </a:r>
            <a:r>
              <a:rPr lang="en-US" sz="4500" dirty="0">
                <a:solidFill>
                  <a:schemeClr val="tx1"/>
                </a:solidFill>
                <a:effectLst/>
                <a:latin typeface="Times New Roman" panose="02020603050405020304" pitchFamily="18" charset="0"/>
                <a:ea typeface="MS Mincho" panose="02020609040205080304" pitchFamily="49" charset="-128"/>
              </a:rPr>
              <a:t> </a:t>
            </a:r>
            <a:r>
              <a:rPr lang="en-US" sz="4500" dirty="0" err="1">
                <a:solidFill>
                  <a:schemeClr val="tx1"/>
                </a:solidFill>
                <a:effectLst/>
                <a:latin typeface="Times New Roman" panose="02020603050405020304" pitchFamily="18" charset="0"/>
                <a:ea typeface="MS Mincho" panose="02020609040205080304" pitchFamily="49" charset="-128"/>
              </a:rPr>
              <a:t>quan</a:t>
            </a:r>
            <a:endParaRPr lang="en-GB" sz="4500" dirty="0">
              <a:solidFill>
                <a:schemeClr val="tx1"/>
              </a:solidFill>
            </a:endParaRPr>
          </a:p>
        </p:txBody>
      </p:sp>
      <p:sp>
        <p:nvSpPr>
          <p:cNvPr id="3" name="Content Placeholder 2">
            <a:extLst>
              <a:ext uri="{FF2B5EF4-FFF2-40B4-BE49-F238E27FC236}">
                <a16:creationId xmlns:a16="http://schemas.microsoft.com/office/drawing/2014/main" id="{317D012B-9D05-447A-9B02-B1BAF44065CD}"/>
              </a:ext>
            </a:extLst>
          </p:cNvPr>
          <p:cNvSpPr>
            <a:spLocks noGrp="1"/>
          </p:cNvSpPr>
          <p:nvPr>
            <p:ph idx="1"/>
          </p:nvPr>
        </p:nvSpPr>
        <p:spPr>
          <a:xfrm>
            <a:off x="1097280" y="1845734"/>
            <a:ext cx="10523220" cy="4023360"/>
          </a:xfrm>
        </p:spPr>
        <p:txBody>
          <a:bodyPr>
            <a:noAutofit/>
          </a:bodyPr>
          <a:lstStyle/>
          <a:p>
            <a:pPr algn="l"/>
            <a:r>
              <a:rPr lang="en-GB" sz="2600" b="1"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Điều</a:t>
            </a:r>
            <a:r>
              <a:rPr lang="en-GB" sz="2600" b="1" i="0" u="none" strike="noStrike" baseline="0" dirty="0">
                <a:latin typeface="Times New Roman" panose="02020603050405020304" pitchFamily="18" charset="0"/>
                <a:ea typeface="Tahoma" panose="020B0604030504040204" pitchFamily="34" charset="0"/>
                <a:cs typeface="Times New Roman" panose="02020603050405020304" pitchFamily="18" charset="0"/>
              </a:rPr>
              <a:t> 8. </a:t>
            </a:r>
            <a:r>
              <a:rPr lang="en-GB" sz="2600" b="1"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Hiện</a:t>
            </a:r>
            <a:r>
              <a:rPr lang="en-GB" sz="2600" b="1"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1"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đại</a:t>
            </a:r>
            <a:r>
              <a:rPr lang="en-GB" sz="2600" b="1"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1"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hóa</a:t>
            </a:r>
            <a:r>
              <a:rPr lang="en-GB" sz="2600" b="1"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1"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quản</a:t>
            </a:r>
            <a:r>
              <a:rPr lang="en-GB" sz="2600" b="1"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1"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lý</a:t>
            </a:r>
            <a:r>
              <a:rPr lang="en-GB" sz="2600" b="1"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1"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hải</a:t>
            </a:r>
            <a:r>
              <a:rPr lang="en-GB" sz="2600" b="1"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1"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quan</a:t>
            </a:r>
            <a:r>
              <a:rPr lang="en-GB" sz="2600" b="1" i="0" u="none" strike="noStrike" baseline="0" dirty="0">
                <a:latin typeface="Times New Roman" panose="02020603050405020304" pitchFamily="18" charset="0"/>
                <a:ea typeface="Tahoma" panose="020B0604030504040204" pitchFamily="34" charset="0"/>
                <a:cs typeface="Times New Roman" panose="02020603050405020304" pitchFamily="18" charset="0"/>
              </a:rPr>
              <a:t> (LUẬT HẢI QUAN 2014)</a:t>
            </a:r>
          </a:p>
          <a:p>
            <a:pPr algn="l"/>
            <a:r>
              <a:rPr lang="vi-VN"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1. Nhà nước ưu tiên đầu tư thiết bị kỹ thuật, phương tiện hiện đại, công nghệ tiên tiến để</a:t>
            </a:r>
            <a:r>
              <a:rPr lang="en-US"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bảo</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đảm</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hiệu</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quả</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quản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lý</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hải</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quan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khuyến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khích</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tổ</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chức</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cá</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nhân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tham</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gia</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phát</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triển</a:t>
            </a:r>
            <a:r>
              <a:rPr lang="en-GB" sz="2600" dirty="0">
                <a:latin typeface="Times New Roman" panose="02020603050405020304" pitchFamily="18" charset="0"/>
                <a:ea typeface="Tahoma" panose="020B0604030504040204" pitchFamily="34" charset="0"/>
                <a:cs typeface="Times New Roman" panose="02020603050405020304" pitchFamily="18" charset="0"/>
              </a:rPr>
              <a:t> </a:t>
            </a:r>
            <a:r>
              <a:rPr lang="vi-VN"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công nghệ và phương tiện kỹ thuật tiên tiến để bảo đảm áp dụng phương pháp quản lý hải</a:t>
            </a:r>
            <a:r>
              <a:rPr lang="en-US"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quan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hiện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đại</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Tổ</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chức</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cá</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nhân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hoạt</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động</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xuất</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khẩu</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nhập</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khẩu</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có</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trách</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nhiệm</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tham</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gia</a:t>
            </a:r>
            <a:r>
              <a:rPr lang="en-GB" sz="260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xây</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dựng</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thực</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hiện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giao</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dịch</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điện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tử</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và</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thủ</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tục</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hải</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quan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điện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tử</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a:t>
            </a:r>
          </a:p>
          <a:p>
            <a:pPr algn="l"/>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2.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Hệ</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thống</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tiêu</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chuẩn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kỹ</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thuật</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trao</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đổi</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dữ</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liệu</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điện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tử</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giá</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trị</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pháp</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lý</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của</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chứng</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từ</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điện</a:t>
            </a:r>
            <a:r>
              <a:rPr lang="en-GB" sz="260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tử</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trong</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việc</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thực</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hiện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thủ</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tục</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hải</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quan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điện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tử</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theo</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quy</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định</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của</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pháp</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luật</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về</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giao</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dịch</a:t>
            </a:r>
            <a:r>
              <a:rPr lang="en-GB" sz="260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điện</a:t>
            </a:r>
            <a:r>
              <a:rPr lang="en-GB" sz="26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 </a:t>
            </a:r>
            <a:r>
              <a:rPr lang="en-GB" sz="2600" b="0" i="0" u="none" strike="noStrike" baseline="0" dirty="0" err="1">
                <a:latin typeface="Times New Roman" panose="02020603050405020304" pitchFamily="18" charset="0"/>
                <a:ea typeface="Tahoma" panose="020B0604030504040204" pitchFamily="34" charset="0"/>
                <a:cs typeface="Times New Roman" panose="02020603050405020304" pitchFamily="18" charset="0"/>
              </a:rPr>
              <a:t>tử</a:t>
            </a:r>
            <a:r>
              <a:rPr lang="en-GB" sz="2500" b="0" i="0" u="none" strike="noStrike" baseline="0" dirty="0">
                <a:latin typeface="Times New Roman" panose="02020603050405020304" pitchFamily="18" charset="0"/>
                <a:ea typeface="Tahoma" panose="020B0604030504040204" pitchFamily="34" charset="0"/>
                <a:cs typeface="Times New Roman" panose="02020603050405020304" pitchFamily="18" charset="0"/>
              </a:rPr>
              <a:t>.</a:t>
            </a:r>
            <a:endParaRPr lang="en-GB" sz="25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62225894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43086-163C-4229-9DFE-93A4F68BA991}"/>
              </a:ext>
            </a:extLst>
          </p:cNvPr>
          <p:cNvSpPr>
            <a:spLocks noGrp="1"/>
          </p:cNvSpPr>
          <p:nvPr>
            <p:ph type="title"/>
          </p:nvPr>
        </p:nvSpPr>
        <p:spPr/>
        <p:txBody>
          <a:bodyPr/>
          <a:lstStyle/>
          <a:p>
            <a:r>
              <a:rPr lang="en-US" sz="4800" dirty="0">
                <a:effectLst/>
                <a:latin typeface="Times New Roman" panose="02020603050405020304" pitchFamily="18" charset="0"/>
                <a:ea typeface="MS Mincho" panose="02020609040205080304" pitchFamily="49" charset="-128"/>
              </a:rPr>
              <a:t>1.6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491B131C-0EED-4E6A-89E3-F4DE641D400E}"/>
              </a:ext>
            </a:extLst>
          </p:cNvPr>
          <p:cNvSpPr>
            <a:spLocks noGrp="1"/>
          </p:cNvSpPr>
          <p:nvPr>
            <p:ph idx="1"/>
          </p:nvPr>
        </p:nvSpPr>
        <p:spPr/>
        <p:txBody>
          <a:bodyPr/>
          <a:lstStyle/>
          <a:p>
            <a:pPr algn="just">
              <a:lnSpc>
                <a:spcPct val="120000"/>
              </a:lnSpc>
            </a:pPr>
            <a:r>
              <a:rPr lang="en-US" sz="3200" dirty="0">
                <a:effectLst/>
                <a:latin typeface="Times New Roman" panose="02020603050405020304" pitchFamily="18" charset="0"/>
                <a:ea typeface="MS Mincho" panose="02020609040205080304" pitchFamily="49" charset="-128"/>
              </a:rPr>
              <a:t>1.6.1. </a:t>
            </a:r>
            <a:r>
              <a:rPr lang="en-US" sz="3200" dirty="0" err="1">
                <a:effectLst/>
                <a:latin typeface="Times New Roman" panose="02020603050405020304" pitchFamily="18" charset="0"/>
                <a:ea typeface="MS Mincho" panose="02020609040205080304" pitchFamily="49" charset="-128"/>
              </a:rPr>
              <a:t>Tính</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tất</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yếu</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của</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hiện</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đại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hóa</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Hải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quan</a:t>
            </a:r>
            <a:endParaRPr lang="en-GB" sz="3200" dirty="0">
              <a:effectLst/>
              <a:latin typeface="Times New Roman" panose="02020603050405020304" pitchFamily="18" charset="0"/>
              <a:ea typeface="MS Mincho" panose="02020609040205080304" pitchFamily="49" charset="-128"/>
            </a:endParaRPr>
          </a:p>
          <a:p>
            <a:pPr algn="just">
              <a:lnSpc>
                <a:spcPct val="120000"/>
              </a:lnSpc>
            </a:pPr>
            <a:r>
              <a:rPr lang="en-US" sz="3200" dirty="0">
                <a:effectLst/>
                <a:latin typeface="Times New Roman" panose="02020603050405020304" pitchFamily="18" charset="0"/>
                <a:ea typeface="MS Mincho" panose="02020609040205080304" pitchFamily="49" charset="-128"/>
              </a:rPr>
              <a:t>1.6.2. Xu </a:t>
            </a:r>
            <a:r>
              <a:rPr lang="en-US" sz="3200" dirty="0" err="1">
                <a:effectLst/>
                <a:latin typeface="Times New Roman" panose="02020603050405020304" pitchFamily="18" charset="0"/>
                <a:ea typeface="MS Mincho" panose="02020609040205080304" pitchFamily="49" charset="-128"/>
              </a:rPr>
              <a:t>hướng</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hiện</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đại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hóa</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Hải</a:t>
            </a:r>
            <a:r>
              <a:rPr lang="en-US" sz="3200" dirty="0">
                <a:effectLst/>
                <a:latin typeface="Times New Roman" panose="02020603050405020304" pitchFamily="18" charset="0"/>
                <a:ea typeface="MS Mincho" panose="02020609040205080304" pitchFamily="49" charset="-128"/>
              </a:rPr>
              <a:t> </a:t>
            </a:r>
            <a:r>
              <a:rPr lang="en-US" sz="3200" dirty="0" err="1">
                <a:effectLst/>
                <a:latin typeface="Times New Roman" panose="02020603050405020304" pitchFamily="18" charset="0"/>
                <a:ea typeface="MS Mincho" panose="02020609040205080304" pitchFamily="49" charset="-128"/>
              </a:rPr>
              <a:t>quan</a:t>
            </a:r>
            <a:r>
              <a:rPr lang="en-US" sz="3200" dirty="0">
                <a:effectLst/>
                <a:latin typeface="Times New Roman" panose="02020603050405020304" pitchFamily="18" charset="0"/>
                <a:ea typeface="MS Mincho" panose="02020609040205080304" pitchFamily="49" charset="-128"/>
              </a:rPr>
              <a:t> </a:t>
            </a:r>
            <a:endParaRPr lang="en-GB" sz="3200" dirty="0">
              <a:effectLst/>
              <a:latin typeface="Times New Roman" panose="02020603050405020304" pitchFamily="18" charset="0"/>
              <a:ea typeface="MS Mincho" panose="02020609040205080304" pitchFamily="49" charset="-128"/>
            </a:endParaRPr>
          </a:p>
          <a:p>
            <a:endParaRPr lang="en-GB" dirty="0"/>
          </a:p>
        </p:txBody>
      </p:sp>
    </p:spTree>
    <p:extLst>
      <p:ext uri="{BB962C8B-B14F-4D97-AF65-F5344CB8AC3E}">
        <p14:creationId xmlns:p14="http://schemas.microsoft.com/office/powerpoint/2010/main" val="81691892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B40D9-1202-458F-9F07-509489A7755F}"/>
              </a:ext>
            </a:extLst>
          </p:cNvPr>
          <p:cNvSpPr>
            <a:spLocks noGrp="1"/>
          </p:cNvSpPr>
          <p:nvPr>
            <p:ph type="title"/>
          </p:nvPr>
        </p:nvSpPr>
        <p:spPr/>
        <p:txBody>
          <a:bodyPr>
            <a:normAutofit fontScale="90000"/>
          </a:bodyPr>
          <a:lstStyle/>
          <a:p>
            <a:r>
              <a:rPr lang="en-US" sz="4800" dirty="0">
                <a:effectLst/>
                <a:latin typeface="Times New Roman" panose="02020603050405020304" pitchFamily="18" charset="0"/>
                <a:ea typeface="MS Mincho" panose="02020609040205080304" pitchFamily="49" charset="-128"/>
              </a:rPr>
              <a:t>1.6.1. </a:t>
            </a:r>
            <a:r>
              <a:rPr lang="en-US" sz="4800" dirty="0" err="1">
                <a:effectLst/>
                <a:latin typeface="Times New Roman" panose="02020603050405020304" pitchFamily="18" charset="0"/>
                <a:ea typeface="MS Mincho" panose="02020609040205080304" pitchFamily="49" charset="-128"/>
              </a:rPr>
              <a:t>Tính</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tất</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yếu</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của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br>
              <a:rPr lang="en-GB" sz="4800" dirty="0">
                <a:effectLst/>
                <a:latin typeface="Times New Roman" panose="02020603050405020304" pitchFamily="18" charset="0"/>
                <a:ea typeface="MS Mincho" panose="02020609040205080304" pitchFamily="49" charset="-128"/>
              </a:rPr>
            </a:br>
            <a:endParaRPr lang="en-GB" dirty="0"/>
          </a:p>
        </p:txBody>
      </p:sp>
      <p:sp>
        <p:nvSpPr>
          <p:cNvPr id="3" name="Content Placeholder 2">
            <a:extLst>
              <a:ext uri="{FF2B5EF4-FFF2-40B4-BE49-F238E27FC236}">
                <a16:creationId xmlns:a16="http://schemas.microsoft.com/office/drawing/2014/main" id="{F791EECC-C193-445B-A4E9-58FC22E17A85}"/>
              </a:ext>
            </a:extLst>
          </p:cNvPr>
          <p:cNvSpPr>
            <a:spLocks noGrp="1"/>
          </p:cNvSpPr>
          <p:nvPr>
            <p:ph idx="1"/>
          </p:nvPr>
        </p:nvSpPr>
        <p:spPr>
          <a:xfrm>
            <a:off x="626724" y="1845734"/>
            <a:ext cx="10528956" cy="4023360"/>
          </a:xfrm>
        </p:spPr>
        <p:txBody>
          <a:bodyPr>
            <a:normAutofit/>
          </a:bodyPr>
          <a:lstStyle/>
          <a:p>
            <a:pPr>
              <a:buFont typeface="Wingdings" panose="05000000000000000000" pitchFamily="2" charset="2"/>
              <a:buChar char="q"/>
            </a:pPr>
            <a:r>
              <a:rPr lang="en-US" sz="2800" dirty="0" err="1">
                <a:solidFill>
                  <a:schemeClr val="tx1"/>
                </a:solidFill>
                <a:latin typeface="Times New Roman" panose="02020603050405020304" pitchFamily="18" charset="0"/>
                <a:cs typeface="Times New Roman" panose="02020603050405020304" pitchFamily="18" charset="0"/>
              </a:rPr>
              <a:t>Cải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hóa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là</a:t>
            </a:r>
            <a:r>
              <a:rPr lang="en-US" sz="2800" dirty="0">
                <a:solidFill>
                  <a:schemeClr val="tx1"/>
                </a:solidFill>
                <a:latin typeface="Times New Roman" panose="02020603050405020304" pitchFamily="18" charset="0"/>
                <a:cs typeface="Times New Roman" panose="02020603050405020304" pitchFamily="18" charset="0"/>
              </a:rPr>
              <a:t> 1 </a:t>
            </a:r>
            <a:r>
              <a:rPr lang="en-US" sz="2800" dirty="0" err="1">
                <a:solidFill>
                  <a:schemeClr val="tx1"/>
                </a:solidFill>
                <a:latin typeface="Times New Roman" panose="02020603050405020304" pitchFamily="18" charset="0"/>
                <a:cs typeface="Times New Roman" panose="02020603050405020304" pitchFamily="18" charset="0"/>
              </a:rPr>
              <a:t>đòi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hỏi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tất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yếu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từ</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tiễn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triển</a:t>
            </a:r>
            <a:r>
              <a:rPr lang="en-US" sz="2800" dirty="0">
                <a:solidFill>
                  <a:schemeClr val="tx1"/>
                </a:solidFill>
                <a:latin typeface="Times New Roman" panose="02020603050405020304" pitchFamily="18" charset="0"/>
                <a:cs typeface="Times New Roman" panose="02020603050405020304" pitchFamily="18" charset="0"/>
              </a:rPr>
              <a:t> KT- XH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hội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nhập</a:t>
            </a:r>
            <a:r>
              <a:rPr lang="en-US" sz="2800" dirty="0">
                <a:solidFill>
                  <a:schemeClr val="tx1"/>
                </a:solidFill>
                <a:latin typeface="Times New Roman" panose="02020603050405020304" pitchFamily="18" charset="0"/>
                <a:cs typeface="Times New Roman" panose="02020603050405020304" pitchFamily="18" charset="0"/>
              </a:rPr>
              <a:t> </a:t>
            </a:r>
            <a:r>
              <a:rPr lang="en-US" sz="2800" err="1">
                <a:solidFill>
                  <a:schemeClr val="tx1"/>
                </a:solidFill>
                <a:latin typeface="Times New Roman" panose="02020603050405020304" pitchFamily="18" charset="0"/>
                <a:cs typeface="Times New Roman" panose="02020603050405020304" pitchFamily="18" charset="0"/>
              </a:rPr>
              <a:t>của</a:t>
            </a:r>
            <a:r>
              <a:rPr lang="en-US" sz="2800">
                <a:solidFill>
                  <a:schemeClr val="tx1"/>
                </a:solidFill>
                <a:latin typeface="Times New Roman" panose="02020603050405020304" pitchFamily="18" charset="0"/>
                <a:cs typeface="Times New Roman" panose="02020603050405020304" pitchFamily="18" charset="0"/>
              </a:rPr>
              <a:t> đấtt </a:t>
            </a:r>
            <a:r>
              <a:rPr lang="en-US" sz="2800" dirty="0" err="1">
                <a:solidFill>
                  <a:schemeClr val="tx1"/>
                </a:solidFill>
                <a:latin typeface="Times New Roman" panose="02020603050405020304" pitchFamily="18" charset="0"/>
                <a:cs typeface="Times New Roman" panose="02020603050405020304" pitchFamily="18" charset="0"/>
              </a:rPr>
              <a:t>nước</a:t>
            </a:r>
            <a:endParaRPr lang="en-US" sz="28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en-US" sz="2800" dirty="0" err="1">
                <a:solidFill>
                  <a:schemeClr val="tx1"/>
                </a:solidFill>
                <a:latin typeface="Times New Roman" panose="02020603050405020304" pitchFamily="18" charset="0"/>
                <a:cs typeface="Times New Roman" panose="02020603050405020304" pitchFamily="18" charset="0"/>
              </a:rPr>
              <a:t>Xuất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từ</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nguồn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lý</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ngành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endParaRPr lang="en-US" sz="28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en-US" sz="2800" dirty="0">
                <a:solidFill>
                  <a:schemeClr val="tx1"/>
                </a:solidFill>
                <a:latin typeface="Times New Roman" panose="02020603050405020304" pitchFamily="18" charset="0"/>
                <a:cs typeface="Times New Roman" panose="02020603050405020304" pitchFamily="18" charset="0"/>
              </a:rPr>
              <a:t>2 </a:t>
            </a:r>
            <a:r>
              <a:rPr lang="en-US" sz="2800" dirty="0" err="1">
                <a:solidFill>
                  <a:schemeClr val="tx1"/>
                </a:solidFill>
                <a:latin typeface="Times New Roman" panose="02020603050405020304" pitchFamily="18" charset="0"/>
                <a:cs typeface="Times New Roman" panose="02020603050405020304" pitchFamily="18" charset="0"/>
              </a:rPr>
              <a:t>kế</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hoạch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hóa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giai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đoạn</a:t>
            </a:r>
            <a:r>
              <a:rPr lang="en-US" sz="2800" dirty="0">
                <a:solidFill>
                  <a:schemeClr val="tx1"/>
                </a:solidFill>
                <a:latin typeface="Times New Roman" panose="02020603050405020304" pitchFamily="18" charset="0"/>
                <a:cs typeface="Times New Roman" panose="02020603050405020304" pitchFamily="18" charset="0"/>
              </a:rPr>
              <a:t> 2004 – 2006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2008 – 2010</a:t>
            </a:r>
          </a:p>
          <a:p>
            <a:pPr>
              <a:buFont typeface="Wingdings" panose="05000000000000000000" pitchFamily="2" charset="2"/>
              <a:buChar char="q"/>
            </a:pPr>
            <a:r>
              <a:rPr lang="en-US" sz="2800" dirty="0" err="1">
                <a:solidFill>
                  <a:schemeClr val="tx1"/>
                </a:solidFill>
                <a:latin typeface="Times New Roman" panose="02020603050405020304" pitchFamily="18" charset="0"/>
                <a:cs typeface="Times New Roman" panose="02020603050405020304" pitchFamily="18" charset="0"/>
              </a:rPr>
              <a:t>Ngành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đang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trình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chiến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lược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triển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đến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năm</a:t>
            </a:r>
            <a:r>
              <a:rPr lang="en-US" sz="2800" dirty="0">
                <a:solidFill>
                  <a:schemeClr val="tx1"/>
                </a:solidFill>
                <a:latin typeface="Times New Roman" panose="02020603050405020304" pitchFamily="18" charset="0"/>
                <a:cs typeface="Times New Roman" panose="02020603050405020304" pitchFamily="18" charset="0"/>
              </a:rPr>
              <a:t> 2020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kế</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hoạch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triển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đại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hóa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giai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đoạn</a:t>
            </a:r>
            <a:r>
              <a:rPr lang="en-US" sz="2800" dirty="0">
                <a:solidFill>
                  <a:schemeClr val="tx1"/>
                </a:solidFill>
                <a:latin typeface="Times New Roman" panose="02020603050405020304" pitchFamily="18" charset="0"/>
                <a:cs typeface="Times New Roman" panose="02020603050405020304" pitchFamily="18" charset="0"/>
              </a:rPr>
              <a:t> 2011 - 2015</a:t>
            </a:r>
            <a:endParaRPr lang="en-GB"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848284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1751A-9614-45B8-96EF-C392EEAB1029}"/>
              </a:ext>
            </a:extLst>
          </p:cNvPr>
          <p:cNvSpPr>
            <a:spLocks noGrp="1"/>
          </p:cNvSpPr>
          <p:nvPr>
            <p:ph type="title"/>
          </p:nvPr>
        </p:nvSpPr>
        <p:spPr>
          <a:xfrm>
            <a:off x="1097280" y="286603"/>
            <a:ext cx="11094720" cy="1450757"/>
          </a:xfrm>
        </p:spPr>
        <p:txBody>
          <a:bodyPr/>
          <a:lstStyle/>
          <a:p>
            <a:r>
              <a:rPr lang="en-US" sz="4800" dirty="0">
                <a:effectLst/>
                <a:latin typeface="Times New Roman" panose="02020603050405020304" pitchFamily="18" charset="0"/>
                <a:ea typeface="MS Mincho" panose="02020609040205080304" pitchFamily="49" charset="-128"/>
              </a:rPr>
              <a:t>1.6.1. </a:t>
            </a:r>
            <a:r>
              <a:rPr lang="en-US" sz="4800" dirty="0" err="1">
                <a:effectLst/>
                <a:latin typeface="Times New Roman" panose="02020603050405020304" pitchFamily="18" charset="0"/>
                <a:ea typeface="MS Mincho" panose="02020609040205080304" pitchFamily="49" charset="-128"/>
              </a:rPr>
              <a:t>Tính</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tất</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yếu</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của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5C20AD9D-722A-4C26-896A-629F7C6926B9}"/>
              </a:ext>
            </a:extLst>
          </p:cNvPr>
          <p:cNvSpPr>
            <a:spLocks noGrp="1"/>
          </p:cNvSpPr>
          <p:nvPr>
            <p:ph idx="1"/>
          </p:nvPr>
        </p:nvSpPr>
        <p:spPr>
          <a:xfrm>
            <a:off x="5630333" y="1845734"/>
            <a:ext cx="6426200" cy="4023360"/>
          </a:xfrm>
        </p:spPr>
        <p:txBody>
          <a:bodyPr>
            <a:normAutofit/>
          </a:bodyPr>
          <a:lstStyle/>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Nghị</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quyết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số</a:t>
            </a:r>
            <a:r>
              <a:rPr lang="en-US" sz="2800" dirty="0">
                <a:solidFill>
                  <a:schemeClr val="tx1"/>
                </a:solidFill>
                <a:latin typeface="Times New Roman" panose="02020603050405020304" pitchFamily="18" charset="0"/>
                <a:cs typeface="Times New Roman" panose="02020603050405020304" pitchFamily="18" charset="0"/>
              </a:rPr>
              <a:t> 19/ NQ – CP </a:t>
            </a:r>
            <a:r>
              <a:rPr lang="en-US" sz="2800" dirty="0" err="1">
                <a:solidFill>
                  <a:schemeClr val="tx1"/>
                </a:solidFill>
                <a:latin typeface="Times New Roman" panose="02020603050405020304" pitchFamily="18" charset="0"/>
                <a:cs typeface="Times New Roman" panose="02020603050405020304" pitchFamily="18" charset="0"/>
              </a:rPr>
              <a:t>về</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những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nhiệm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vụ</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chủ</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yếu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môi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trường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kinh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doanh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nâng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cao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năng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cạnh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tranh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quốc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gia</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Chỉ</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thị</a:t>
            </a:r>
            <a:r>
              <a:rPr lang="en-US" sz="2800" dirty="0">
                <a:solidFill>
                  <a:schemeClr val="tx1"/>
                </a:solidFill>
                <a:latin typeface="Times New Roman" panose="02020603050405020304" pitchFamily="18" charset="0"/>
                <a:cs typeface="Times New Roman" panose="02020603050405020304" pitchFamily="18" charset="0"/>
              </a:rPr>
              <a:t> 24/ CT- </a:t>
            </a:r>
            <a:r>
              <a:rPr lang="en-US" sz="2800" dirty="0" err="1">
                <a:solidFill>
                  <a:schemeClr val="tx1"/>
                </a:solidFill>
                <a:latin typeface="Times New Roman" panose="02020603050405020304" pitchFamily="18" charset="0"/>
                <a:cs typeface="Times New Roman" panose="02020603050405020304" pitchFamily="18" charset="0"/>
              </a:rPr>
              <a:t>TTg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ngày</a:t>
            </a:r>
            <a:r>
              <a:rPr lang="en-US" sz="2800" dirty="0">
                <a:solidFill>
                  <a:schemeClr val="tx1"/>
                </a:solidFill>
                <a:latin typeface="Times New Roman" panose="02020603050405020304" pitchFamily="18" charset="0"/>
                <a:cs typeface="Times New Roman" panose="02020603050405020304" pitchFamily="18" charset="0"/>
              </a:rPr>
              <a:t> 5/8/2014 </a:t>
            </a:r>
            <a:r>
              <a:rPr lang="en-US" sz="2800" dirty="0" err="1">
                <a:solidFill>
                  <a:schemeClr val="tx1"/>
                </a:solidFill>
                <a:latin typeface="Times New Roman" panose="02020603050405020304" pitchFamily="18" charset="0"/>
                <a:cs typeface="Times New Roman" panose="02020603050405020304" pitchFamily="18" charset="0"/>
              </a:rPr>
              <a:t>về</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tăng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cường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lý</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hành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chính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về</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thuế</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nội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địa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Việt</a:t>
            </a:r>
            <a:r>
              <a:rPr lang="en-US" sz="2800" dirty="0">
                <a:solidFill>
                  <a:schemeClr val="tx1"/>
                </a:solidFill>
                <a:latin typeface="Times New Roman" panose="02020603050405020304" pitchFamily="18" charset="0"/>
                <a:cs typeface="Times New Roman" panose="02020603050405020304" pitchFamily="18" charset="0"/>
              </a:rPr>
              <a:t> Nam cam </a:t>
            </a:r>
            <a:r>
              <a:rPr lang="en-US" sz="2800" dirty="0" err="1">
                <a:solidFill>
                  <a:schemeClr val="tx1"/>
                </a:solidFill>
                <a:latin typeface="Times New Roman" panose="02020603050405020304" pitchFamily="18" charset="0"/>
                <a:cs typeface="Times New Roman" panose="02020603050405020304" pitchFamily="18" charset="0"/>
              </a:rPr>
              <a:t>kết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hóa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thủ</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tục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a:t>
            </a:r>
            <a:endParaRPr lang="en-GB" sz="2800" dirty="0">
              <a:solidFill>
                <a:schemeClr val="tx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0197AF1-9960-4348-B2B9-1B6644A81B89}"/>
              </a:ext>
            </a:extLst>
          </p:cNvPr>
          <p:cNvSpPr txBox="1"/>
          <p:nvPr/>
        </p:nvSpPr>
        <p:spPr>
          <a:xfrm>
            <a:off x="931333" y="3115733"/>
            <a:ext cx="2709334" cy="1569660"/>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XUẤT PHÁT TỪ YÊU CẦU THỰC TIỄN</a:t>
            </a:r>
            <a:endParaRPr lang="en-GB" sz="3200" dirty="0">
              <a:latin typeface="Times New Roman" panose="02020603050405020304" pitchFamily="18" charset="0"/>
              <a:cs typeface="Times New Roman" panose="02020603050405020304" pitchFamily="18" charset="0"/>
            </a:endParaRPr>
          </a:p>
        </p:txBody>
      </p:sp>
      <p:cxnSp>
        <p:nvCxnSpPr>
          <p:cNvPr id="6" name="Straight Arrow Connector 5">
            <a:extLst>
              <a:ext uri="{FF2B5EF4-FFF2-40B4-BE49-F238E27FC236}">
                <a16:creationId xmlns:a16="http://schemas.microsoft.com/office/drawing/2014/main" id="{6083EA5A-18FC-4D72-9D5E-695BB7C6A4F4}"/>
              </a:ext>
            </a:extLst>
          </p:cNvPr>
          <p:cNvCxnSpPr>
            <a:stCxn id="4" idx="3"/>
          </p:cNvCxnSpPr>
          <p:nvPr/>
        </p:nvCxnSpPr>
        <p:spPr>
          <a:xfrm flipV="1">
            <a:off x="3640667" y="2641600"/>
            <a:ext cx="1905000" cy="12589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65FF5F9D-A4B7-42D7-9478-5B461FD63E6A}"/>
              </a:ext>
            </a:extLst>
          </p:cNvPr>
          <p:cNvCxnSpPr>
            <a:stCxn id="4" idx="3"/>
          </p:cNvCxnSpPr>
          <p:nvPr/>
        </p:nvCxnSpPr>
        <p:spPr>
          <a:xfrm>
            <a:off x="3640667" y="3900563"/>
            <a:ext cx="1921933" cy="5021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166618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82AE9-69E8-4894-A90E-76DC60338D03}"/>
              </a:ext>
            </a:extLst>
          </p:cNvPr>
          <p:cNvSpPr>
            <a:spLocks noGrp="1"/>
          </p:cNvSpPr>
          <p:nvPr>
            <p:ph type="title"/>
          </p:nvPr>
        </p:nvSpPr>
        <p:spPr/>
        <p:txBody>
          <a:bodyPr/>
          <a:lstStyle/>
          <a:p>
            <a:r>
              <a:rPr lang="en-US" sz="4800" dirty="0">
                <a:effectLst/>
                <a:latin typeface="Times New Roman" panose="02020603050405020304" pitchFamily="18" charset="0"/>
                <a:ea typeface="MS Mincho" panose="02020609040205080304" pitchFamily="49" charset="-128"/>
              </a:rPr>
              <a:t>1.6.2. Xu </a:t>
            </a:r>
            <a:r>
              <a:rPr lang="en-US" sz="4800" dirty="0" err="1">
                <a:effectLst/>
                <a:latin typeface="Times New Roman" panose="02020603050405020304" pitchFamily="18" charset="0"/>
                <a:ea typeface="MS Mincho" panose="02020609040205080304" pitchFamily="49" charset="-128"/>
              </a:rPr>
              <a:t>hướng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478DE327-30CC-422F-9E85-361C7DCE8564}"/>
              </a:ext>
            </a:extLst>
          </p:cNvPr>
          <p:cNvSpPr>
            <a:spLocks noGrp="1"/>
          </p:cNvSpPr>
          <p:nvPr>
            <p:ph idx="1"/>
          </p:nvPr>
        </p:nvSpPr>
        <p:spPr>
          <a:xfrm>
            <a:off x="4682068" y="1845733"/>
            <a:ext cx="7416800" cy="4444999"/>
          </a:xfrm>
        </p:spPr>
        <p:txBody>
          <a:bodyPr>
            <a:normAutofit fontScale="92500" lnSpcReduction="20000"/>
          </a:bodyPr>
          <a:lstStyle/>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thủ</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tục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chế</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độ</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lý</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hiệu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quả</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hài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hòa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tuân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thủ</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chuẩn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lệ</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quốc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tế</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Thủ</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tục</a:t>
            </a:r>
            <a:r>
              <a:rPr lang="en-US" sz="2800" dirty="0">
                <a:solidFill>
                  <a:schemeClr val="tx1"/>
                </a:solidFill>
                <a:latin typeface="Times New Roman" panose="02020603050405020304" pitchFamily="18" charset="0"/>
                <a:cs typeface="Times New Roman" panose="02020603050405020304" pitchFamily="18" charset="0"/>
              </a:rPr>
              <a:t> HQ </a:t>
            </a:r>
            <a:r>
              <a:rPr lang="en-US" sz="2800" dirty="0" err="1">
                <a:solidFill>
                  <a:schemeClr val="tx1"/>
                </a:solidFill>
                <a:latin typeface="Times New Roman" panose="02020603050405020304" pitchFamily="18" charset="0"/>
                <a:cs typeface="Times New Roman" panose="02020603050405020304" pitchFamily="18" charset="0"/>
              </a:rPr>
              <a:t>được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bằng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tử</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việc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trao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đổi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thông</a:t>
            </a:r>
            <a:r>
              <a:rPr lang="en-US" sz="2800" dirty="0">
                <a:solidFill>
                  <a:schemeClr val="tx1"/>
                </a:solidFill>
                <a:latin typeface="Times New Roman" panose="02020603050405020304" pitchFamily="18" charset="0"/>
                <a:cs typeface="Times New Roman" panose="02020603050405020304" pitchFamily="18" charset="0"/>
              </a:rPr>
              <a:t> tin </a:t>
            </a:r>
            <a:r>
              <a:rPr lang="en-US" sz="2800" dirty="0" err="1">
                <a:solidFill>
                  <a:schemeClr val="tx1"/>
                </a:solidFill>
                <a:latin typeface="Times New Roman" panose="02020603050405020304" pitchFamily="18" charset="0"/>
                <a:cs typeface="Times New Roman" panose="02020603050405020304" pitchFamily="18" charset="0"/>
              </a:rPr>
              <a:t>trước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khi</a:t>
            </a:r>
            <a:r>
              <a:rPr lang="en-US" sz="2800" dirty="0">
                <a:solidFill>
                  <a:schemeClr val="tx1"/>
                </a:solidFill>
                <a:latin typeface="Times New Roman" panose="02020603050405020304" pitchFamily="18" charset="0"/>
                <a:cs typeface="Times New Roman" panose="02020603050405020304" pitchFamily="18" charset="0"/>
              </a:rPr>
              <a:t> hang </a:t>
            </a:r>
            <a:r>
              <a:rPr lang="en-US" sz="2800" dirty="0" err="1">
                <a:solidFill>
                  <a:schemeClr val="tx1"/>
                </a:solidFill>
                <a:latin typeface="Times New Roman" panose="02020603050405020304" pitchFamily="18" charset="0"/>
                <a:cs typeface="Times New Roman" panose="02020603050405020304" pitchFamily="18" charset="0"/>
              </a:rPr>
              <a:t>đến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thanh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toán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lý</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giấp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phép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bằng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tử</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hiện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cơ</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chế</a:t>
            </a:r>
            <a:r>
              <a:rPr lang="en-US" sz="2800" dirty="0">
                <a:solidFill>
                  <a:schemeClr val="tx1"/>
                </a:solidFill>
                <a:latin typeface="Times New Roman" panose="02020603050405020304" pitchFamily="18" charset="0"/>
                <a:cs typeface="Times New Roman" panose="02020603050405020304" pitchFamily="18" charset="0"/>
              </a:rPr>
              <a:t> DN </a:t>
            </a:r>
            <a:r>
              <a:rPr lang="en-US" sz="2800" dirty="0" err="1">
                <a:solidFill>
                  <a:schemeClr val="tx1"/>
                </a:solidFill>
                <a:latin typeface="Times New Roman" panose="02020603050405020304" pitchFamily="18" charset="0"/>
                <a:cs typeface="Times New Roman" panose="02020603050405020304" pitchFamily="18" charset="0"/>
              </a:rPr>
              <a:t>ưu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tiên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đặc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biệt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về</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thủ</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tục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an </a:t>
            </a:r>
            <a:r>
              <a:rPr lang="en-US" sz="2800" dirty="0" err="1">
                <a:solidFill>
                  <a:schemeClr val="tx1"/>
                </a:solidFill>
                <a:latin typeface="Times New Roman" panose="02020603050405020304" pitchFamily="18" charset="0"/>
                <a:cs typeface="Times New Roman" panose="02020603050405020304" pitchFamily="18" charset="0"/>
              </a:rPr>
              <a:t>ninh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theo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chuẩn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mực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của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tổ</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chức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thế</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giới</a:t>
            </a:r>
            <a:r>
              <a:rPr lang="en-US" sz="2800" dirty="0">
                <a:solidFill>
                  <a:schemeClr val="tx1"/>
                </a:solidFill>
                <a:latin typeface="Times New Roman" panose="02020603050405020304" pitchFamily="18" charset="0"/>
                <a:cs typeface="Times New Roman" panose="02020603050405020304" pitchFamily="18" charset="0"/>
              </a:rPr>
              <a:t> (WCO)</a:t>
            </a:r>
          </a:p>
          <a:p>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dụng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phương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pháp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quản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lý</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rủi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ro</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một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hệ</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thống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trong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khâu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nghiệp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vụ</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hải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quan</a:t>
            </a:r>
            <a:endParaRPr lang="en-GB" sz="2800" dirty="0">
              <a:solidFill>
                <a:schemeClr val="tx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0B38A31-E82C-4950-A1FD-692406C484DB}"/>
              </a:ext>
            </a:extLst>
          </p:cNvPr>
          <p:cNvSpPr txBox="1"/>
          <p:nvPr/>
        </p:nvSpPr>
        <p:spPr>
          <a:xfrm>
            <a:off x="381000" y="2920999"/>
            <a:ext cx="2709334" cy="1569660"/>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XU HƯỚNG ĐIỆN TỬ, CÔNG NGHỆ</a:t>
            </a:r>
            <a:endParaRPr lang="en-GB" sz="3200" dirty="0">
              <a:latin typeface="Times New Roman" panose="02020603050405020304" pitchFamily="18" charset="0"/>
              <a:cs typeface="Times New Roman" panose="02020603050405020304" pitchFamily="18" charset="0"/>
            </a:endParaRPr>
          </a:p>
        </p:txBody>
      </p:sp>
      <p:cxnSp>
        <p:nvCxnSpPr>
          <p:cNvPr id="6" name="Straight Arrow Connector 5">
            <a:extLst>
              <a:ext uri="{FF2B5EF4-FFF2-40B4-BE49-F238E27FC236}">
                <a16:creationId xmlns:a16="http://schemas.microsoft.com/office/drawing/2014/main" id="{3EAD8E11-ABE6-458E-AF79-EE76AB562A7E}"/>
              </a:ext>
            </a:extLst>
          </p:cNvPr>
          <p:cNvCxnSpPr>
            <a:stCxn id="4" idx="3"/>
          </p:cNvCxnSpPr>
          <p:nvPr/>
        </p:nvCxnSpPr>
        <p:spPr>
          <a:xfrm flipV="1">
            <a:off x="3090334" y="2370667"/>
            <a:ext cx="1320799" cy="13351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064DC907-0A77-47D8-A12B-A57306C3B5C6}"/>
              </a:ext>
            </a:extLst>
          </p:cNvPr>
          <p:cNvCxnSpPr/>
          <p:nvPr/>
        </p:nvCxnSpPr>
        <p:spPr>
          <a:xfrm>
            <a:off x="3090334" y="3714296"/>
            <a:ext cx="17272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2B8B1364-A57B-463A-989C-A5073D90AC01}"/>
              </a:ext>
            </a:extLst>
          </p:cNvPr>
          <p:cNvCxnSpPr>
            <a:stCxn id="4" idx="3"/>
          </p:cNvCxnSpPr>
          <p:nvPr/>
        </p:nvCxnSpPr>
        <p:spPr>
          <a:xfrm flipV="1">
            <a:off x="3090334" y="3064933"/>
            <a:ext cx="1591734" cy="6408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FF35C568-0986-45D0-986E-08DD7A145499}"/>
              </a:ext>
            </a:extLst>
          </p:cNvPr>
          <p:cNvCxnSpPr>
            <a:stCxn id="4" idx="3"/>
          </p:cNvCxnSpPr>
          <p:nvPr/>
        </p:nvCxnSpPr>
        <p:spPr>
          <a:xfrm>
            <a:off x="3090334" y="3705829"/>
            <a:ext cx="1591734" cy="10016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A27B2450-B564-452F-A48F-93AFA6E03775}"/>
              </a:ext>
            </a:extLst>
          </p:cNvPr>
          <p:cNvCxnSpPr>
            <a:stCxn id="4" idx="3"/>
          </p:cNvCxnSpPr>
          <p:nvPr/>
        </p:nvCxnSpPr>
        <p:spPr>
          <a:xfrm>
            <a:off x="3090334" y="3705829"/>
            <a:ext cx="1591734" cy="19684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393420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603E9-518C-49C0-8A08-1008DFBF706C}"/>
              </a:ext>
            </a:extLst>
          </p:cNvPr>
          <p:cNvSpPr>
            <a:spLocks noGrp="1"/>
          </p:cNvSpPr>
          <p:nvPr>
            <p:ph type="title"/>
          </p:nvPr>
        </p:nvSpPr>
        <p:spPr/>
        <p:txBody>
          <a:bodyPr/>
          <a:lstStyle/>
          <a:p>
            <a:r>
              <a:rPr lang="en-US" dirty="0" err="1">
                <a:latin typeface="Times New Roman" panose="02020603050405020304" pitchFamily="18" charset="0"/>
                <a:cs typeface="Times New Roman" panose="02020603050405020304" pitchFamily="18" charset="0"/>
              </a:rPr>
              <a:t>Giới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tục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tử</a:t>
            </a: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0143C02-E497-40E9-84E4-D591A12CF0A7}"/>
              </a:ext>
            </a:extLst>
          </p:cNvPr>
          <p:cNvSpPr>
            <a:spLocks noGrp="1"/>
          </p:cNvSpPr>
          <p:nvPr>
            <p:ph idx="1"/>
          </p:nvPr>
        </p:nvSpPr>
        <p:spPr>
          <a:xfrm>
            <a:off x="4419600" y="1845734"/>
            <a:ext cx="7282664" cy="4023360"/>
          </a:xfrm>
        </p:spPr>
        <p:txBody>
          <a:bodyPr>
            <a:normAutofit/>
          </a:bodyPr>
          <a:lstStyle/>
          <a:p>
            <a:pPr>
              <a:buFont typeface="Wingdings" panose="05000000000000000000" pitchFamily="2" charset="2"/>
              <a:buChar char="q"/>
            </a:pP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Là</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việc</a:t>
            </a:r>
            <a:r>
              <a:rPr lang="en-US" sz="3000" dirty="0">
                <a:solidFill>
                  <a:schemeClr val="tx1"/>
                </a:solidFill>
                <a:latin typeface="Times New Roman" panose="02020603050405020304" pitchFamily="18" charset="0"/>
                <a:cs typeface="Times New Roman" panose="02020603050405020304" pitchFamily="18" charset="0"/>
              </a:rPr>
              <a:t> DN </a:t>
            </a:r>
            <a:r>
              <a:rPr lang="en-US" sz="3000" dirty="0" err="1">
                <a:solidFill>
                  <a:schemeClr val="tx1"/>
                </a:solidFill>
                <a:latin typeface="Times New Roman" panose="02020603050405020304" pitchFamily="18" charset="0"/>
                <a:cs typeface="Times New Roman" panose="02020603050405020304" pitchFamily="18" charset="0"/>
              </a:rPr>
              <a:t>thực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hiện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khai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báo</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thông</a:t>
            </a:r>
            <a:r>
              <a:rPr lang="en-US" sz="3000" dirty="0">
                <a:solidFill>
                  <a:schemeClr val="tx1"/>
                </a:solidFill>
                <a:latin typeface="Times New Roman" panose="02020603050405020304" pitchFamily="18" charset="0"/>
                <a:cs typeface="Times New Roman" panose="02020603050405020304" pitchFamily="18" charset="0"/>
              </a:rPr>
              <a:t> qua </a:t>
            </a:r>
            <a:r>
              <a:rPr lang="en-US" sz="3000" dirty="0" err="1">
                <a:solidFill>
                  <a:schemeClr val="tx1"/>
                </a:solidFill>
                <a:latin typeface="Times New Roman" panose="02020603050405020304" pitchFamily="18" charset="0"/>
                <a:cs typeface="Times New Roman" panose="02020603050405020304" pitchFamily="18" charset="0"/>
              </a:rPr>
              <a:t>phần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mềm</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kê</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khai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dữ</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liệu</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tờ</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khai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sẽ</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được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lên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cơ</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thông</a:t>
            </a:r>
            <a:r>
              <a:rPr lang="en-US" sz="3000" dirty="0">
                <a:solidFill>
                  <a:schemeClr val="tx1"/>
                </a:solidFill>
                <a:latin typeface="Times New Roman" panose="02020603050405020304" pitchFamily="18" charset="0"/>
                <a:cs typeface="Times New Roman" panose="02020603050405020304" pitchFamily="18" charset="0"/>
              </a:rPr>
              <a:t> qua </a:t>
            </a:r>
            <a:r>
              <a:rPr lang="en-US" sz="3000" dirty="0" err="1">
                <a:solidFill>
                  <a:schemeClr val="tx1"/>
                </a:solidFill>
                <a:latin typeface="Times New Roman" panose="02020603050405020304" pitchFamily="18" charset="0"/>
                <a:cs typeface="Times New Roman" panose="02020603050405020304" pitchFamily="18" charset="0"/>
              </a:rPr>
              <a:t>môi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trường</a:t>
            </a:r>
            <a:r>
              <a:rPr lang="en-US" sz="3000" dirty="0">
                <a:solidFill>
                  <a:schemeClr val="tx1"/>
                </a:solidFill>
                <a:latin typeface="Times New Roman" panose="02020603050405020304" pitchFamily="18" charset="0"/>
                <a:cs typeface="Times New Roman" panose="02020603050405020304" pitchFamily="18" charset="0"/>
              </a:rPr>
              <a:t> Internet. </a:t>
            </a:r>
          </a:p>
          <a:p>
            <a:pPr>
              <a:buFont typeface="Wingdings" panose="05000000000000000000" pitchFamily="2" charset="2"/>
              <a:buChar char="q"/>
            </a:pP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Tiếp</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nhận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xử</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lý</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thông</a:t>
            </a:r>
            <a:r>
              <a:rPr lang="en-US" sz="3000" dirty="0">
                <a:solidFill>
                  <a:schemeClr val="tx1"/>
                </a:solidFill>
                <a:latin typeface="Times New Roman" panose="02020603050405020304" pitchFamily="18" charset="0"/>
                <a:cs typeface="Times New Roman" panose="02020603050405020304" pitchFamily="18" charset="0"/>
              </a:rPr>
              <a:t> tin </a:t>
            </a:r>
            <a:r>
              <a:rPr lang="en-US" sz="3000" dirty="0" err="1">
                <a:solidFill>
                  <a:schemeClr val="tx1"/>
                </a:solidFill>
                <a:latin typeface="Times New Roman" panose="02020603050405020304" pitchFamily="18" charset="0"/>
                <a:cs typeface="Times New Roman" panose="02020603050405020304" pitchFamily="18" charset="0"/>
              </a:rPr>
              <a:t>khai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ra </a:t>
            </a:r>
            <a:r>
              <a:rPr lang="en-US" sz="3000" dirty="0" err="1">
                <a:solidFill>
                  <a:schemeClr val="tx1"/>
                </a:solidFill>
                <a:latin typeface="Times New Roman" panose="02020603050405020304" pitchFamily="18" charset="0"/>
                <a:cs typeface="Times New Roman" panose="02020603050405020304" pitchFamily="18" charset="0"/>
              </a:rPr>
              <a:t>quyết</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định</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cấp</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số</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trả</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kết</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quả</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phân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luồng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được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thực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hiện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thông</a:t>
            </a:r>
            <a:r>
              <a:rPr lang="en-US" sz="3000" dirty="0">
                <a:solidFill>
                  <a:schemeClr val="tx1"/>
                </a:solidFill>
                <a:latin typeface="Times New Roman" panose="02020603050405020304" pitchFamily="18" charset="0"/>
                <a:cs typeface="Times New Roman" panose="02020603050405020304" pitchFamily="18" charset="0"/>
              </a:rPr>
              <a:t> qua </a:t>
            </a:r>
            <a:r>
              <a:rPr lang="en-US" sz="3000" dirty="0" err="1">
                <a:solidFill>
                  <a:schemeClr val="tx1"/>
                </a:solidFill>
                <a:latin typeface="Times New Roman" panose="02020603050405020304" pitchFamily="18" charset="0"/>
                <a:cs typeface="Times New Roman" panose="02020603050405020304" pitchFamily="18" charset="0"/>
              </a:rPr>
              <a:t>phần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mềm</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điện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tử</a:t>
            </a:r>
            <a:r>
              <a:rPr lang="en-US" sz="3000" dirty="0">
                <a:solidFill>
                  <a:schemeClr val="tx1"/>
                </a:solidFill>
                <a:latin typeface="Times New Roman" panose="02020603050405020304" pitchFamily="18" charset="0"/>
                <a:cs typeface="Times New Roman" panose="02020603050405020304" pitchFamily="18" charset="0"/>
              </a:rPr>
              <a:t>.</a:t>
            </a:r>
            <a:endParaRPr lang="en-GB" sz="3000" dirty="0">
              <a:solidFill>
                <a:schemeClr val="tx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DA951F8-1E9D-41ED-B204-3902D656AE4C}"/>
              </a:ext>
            </a:extLst>
          </p:cNvPr>
          <p:cNvSpPr txBox="1"/>
          <p:nvPr/>
        </p:nvSpPr>
        <p:spPr>
          <a:xfrm>
            <a:off x="626533" y="3059668"/>
            <a:ext cx="2379133" cy="1077218"/>
          </a:xfrm>
          <a:prstGeom prst="rect">
            <a:avLst/>
          </a:prstGeom>
          <a:noFill/>
        </p:spPr>
        <p:txBody>
          <a:bodyPr wrap="square">
            <a:spAutoFit/>
          </a:bodyPr>
          <a:lstStyle/>
          <a:p>
            <a:r>
              <a:rPr lang="en-US" sz="3200" dirty="0" err="1">
                <a:solidFill>
                  <a:schemeClr val="tx1"/>
                </a:solidFill>
                <a:latin typeface="Times New Roman" panose="02020603050405020304" pitchFamily="18" charset="0"/>
                <a:cs typeface="Times New Roman" panose="02020603050405020304" pitchFamily="18" charset="0"/>
              </a:rPr>
              <a:t>Khai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hải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điện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tử</a:t>
            </a:r>
            <a:r>
              <a:rPr lang="en-US" sz="3200" dirty="0">
                <a:solidFill>
                  <a:schemeClr val="tx1"/>
                </a:solidFill>
                <a:latin typeface="Times New Roman" panose="02020603050405020304" pitchFamily="18" charset="0"/>
                <a:cs typeface="Times New Roman" panose="02020603050405020304" pitchFamily="18" charset="0"/>
              </a:rPr>
              <a:t> </a:t>
            </a:r>
            <a:endParaRPr lang="en-GB" sz="3200" dirty="0"/>
          </a:p>
        </p:txBody>
      </p:sp>
      <p:cxnSp>
        <p:nvCxnSpPr>
          <p:cNvPr id="7" name="Straight Arrow Connector 6">
            <a:extLst>
              <a:ext uri="{FF2B5EF4-FFF2-40B4-BE49-F238E27FC236}">
                <a16:creationId xmlns:a16="http://schemas.microsoft.com/office/drawing/2014/main" id="{F150B7DC-C624-46DF-AFFD-3321C0625B52}"/>
              </a:ext>
            </a:extLst>
          </p:cNvPr>
          <p:cNvCxnSpPr/>
          <p:nvPr/>
        </p:nvCxnSpPr>
        <p:spPr>
          <a:xfrm flipV="1">
            <a:off x="2853267" y="2150533"/>
            <a:ext cx="1566333" cy="16340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12BA9344-DF50-462A-8CC5-C0D48C62E814}"/>
              </a:ext>
            </a:extLst>
          </p:cNvPr>
          <p:cNvCxnSpPr>
            <a:endCxn id="3" idx="1"/>
          </p:cNvCxnSpPr>
          <p:nvPr/>
        </p:nvCxnSpPr>
        <p:spPr>
          <a:xfrm>
            <a:off x="2878667" y="3759200"/>
            <a:ext cx="1540933" cy="982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715928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9C51E-78B0-44AA-9C49-1BDD1DF3B6E1}"/>
              </a:ext>
            </a:extLst>
          </p:cNvPr>
          <p:cNvSpPr>
            <a:spLocks noGrp="1"/>
          </p:cNvSpPr>
          <p:nvPr>
            <p:ph type="title"/>
          </p:nvPr>
        </p:nvSpPr>
        <p:spPr/>
        <p:txBody>
          <a:bodyPr/>
          <a:lstStyle/>
          <a:p>
            <a:r>
              <a:rPr lang="en-US" dirty="0" err="1">
                <a:latin typeface="Times New Roman" panose="02020603050405020304" pitchFamily="18" charset="0"/>
                <a:cs typeface="Times New Roman" panose="02020603050405020304" pitchFamily="18" charset="0"/>
              </a:rPr>
              <a:t>Giới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tục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tử</a:t>
            </a:r>
            <a:endParaRPr lang="en-GB" dirty="0"/>
          </a:p>
        </p:txBody>
      </p:sp>
      <p:sp>
        <p:nvSpPr>
          <p:cNvPr id="3" name="Content Placeholder 2">
            <a:extLst>
              <a:ext uri="{FF2B5EF4-FFF2-40B4-BE49-F238E27FC236}">
                <a16:creationId xmlns:a16="http://schemas.microsoft.com/office/drawing/2014/main" id="{9B95E129-30B6-4043-BADA-0683972A71F6}"/>
              </a:ext>
            </a:extLst>
          </p:cNvPr>
          <p:cNvSpPr>
            <a:spLocks noGrp="1"/>
          </p:cNvSpPr>
          <p:nvPr>
            <p:ph idx="1"/>
          </p:nvPr>
        </p:nvSpPr>
        <p:spPr>
          <a:xfrm>
            <a:off x="3307081" y="2048935"/>
            <a:ext cx="8580120" cy="4023360"/>
          </a:xfrm>
        </p:spPr>
        <p:txBody>
          <a:bodyPr>
            <a:normAutofit/>
          </a:bodyPr>
          <a:lstStyle/>
          <a:p>
            <a:pPr>
              <a:buFont typeface="Wingdings" panose="05000000000000000000" pitchFamily="2" charset="2"/>
              <a:buChar char="q"/>
            </a:pPr>
            <a:r>
              <a:rPr lang="en-US" sz="3000" dirty="0" err="1">
                <a:solidFill>
                  <a:schemeClr val="tx1"/>
                </a:solidFill>
                <a:latin typeface="Times New Roman" panose="02020603050405020304" pitchFamily="18" charset="0"/>
                <a:cs typeface="Times New Roman" panose="02020603050405020304" pitchFamily="18" charset="0"/>
              </a:rPr>
              <a:t>Khai</a:t>
            </a:r>
            <a:r>
              <a:rPr lang="en-US" sz="3000" dirty="0">
                <a:solidFill>
                  <a:schemeClr val="tx1"/>
                </a:solidFill>
                <a:latin typeface="Times New Roman" panose="02020603050405020304" pitchFamily="18" charset="0"/>
                <a:cs typeface="Times New Roman" panose="02020603050405020304" pitchFamily="18" charset="0"/>
              </a:rPr>
              <a:t> qua website </a:t>
            </a:r>
            <a:r>
              <a:rPr lang="en-US" sz="3000" dirty="0" err="1">
                <a:solidFill>
                  <a:schemeClr val="tx1"/>
                </a:solidFill>
                <a:latin typeface="Times New Roman" panose="02020603050405020304" pitchFamily="18" charset="0"/>
                <a:cs typeface="Times New Roman" panose="02020603050405020304" pitchFamily="18" charset="0"/>
              </a:rPr>
              <a:t>của</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endParaRPr lang="en-US" sz="30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en-US" sz="3000" dirty="0" err="1">
                <a:solidFill>
                  <a:schemeClr val="tx1"/>
                </a:solidFill>
                <a:latin typeface="Times New Roman" panose="02020603050405020304" pitchFamily="18" charset="0"/>
                <a:cs typeface="Times New Roman" panose="02020603050405020304" pitchFamily="18" charset="0"/>
              </a:rPr>
              <a:t>Khai</a:t>
            </a:r>
            <a:r>
              <a:rPr lang="en-US" sz="3000" dirty="0">
                <a:solidFill>
                  <a:schemeClr val="tx1"/>
                </a:solidFill>
                <a:latin typeface="Times New Roman" panose="02020603050405020304" pitchFamily="18" charset="0"/>
                <a:cs typeface="Times New Roman" panose="02020603050405020304" pitchFamily="18" charset="0"/>
              </a:rPr>
              <a:t> qua </a:t>
            </a:r>
            <a:r>
              <a:rPr lang="en-US" sz="3000" dirty="0" err="1">
                <a:solidFill>
                  <a:schemeClr val="tx1"/>
                </a:solidFill>
                <a:latin typeface="Times New Roman" panose="02020603050405020304" pitchFamily="18" charset="0"/>
                <a:cs typeface="Times New Roman" panose="02020603050405020304" pitchFamily="18" charset="0"/>
              </a:rPr>
              <a:t>phần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mềm</a:t>
            </a:r>
            <a:r>
              <a:rPr lang="en-US" sz="3000" dirty="0">
                <a:solidFill>
                  <a:schemeClr val="tx1"/>
                </a:solidFill>
                <a:latin typeface="Times New Roman" panose="02020603050405020304" pitchFamily="18" charset="0"/>
                <a:cs typeface="Times New Roman" panose="02020603050405020304" pitchFamily="18" charset="0"/>
              </a:rPr>
              <a:t> do </a:t>
            </a:r>
            <a:r>
              <a:rPr lang="en-US" sz="3000" dirty="0" err="1">
                <a:solidFill>
                  <a:schemeClr val="tx1"/>
                </a:solidFill>
                <a:latin typeface="Times New Roman" panose="02020603050405020304" pitchFamily="18" charset="0"/>
                <a:cs typeface="Times New Roman" panose="02020603050405020304" pitchFamily="18" charset="0"/>
              </a:rPr>
              <a:t>tổng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cục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cung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cấp</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trên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địa</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chỉ</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a:solidFill>
                  <a:schemeClr val="tx1"/>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http://customs.gov.vn</a:t>
            </a:r>
            <a:r>
              <a:rPr lang="en-US" sz="3000" dirty="0">
                <a:solidFill>
                  <a:schemeClr val="tx1"/>
                </a:solidFill>
                <a:latin typeface="Times New Roman" panose="02020603050405020304" pitchFamily="18" charset="0"/>
                <a:cs typeface="Times New Roman" panose="02020603050405020304" pitchFamily="18" charset="0"/>
              </a:rPr>
              <a:t>, DN </a:t>
            </a:r>
            <a:r>
              <a:rPr lang="en-US" sz="3000" dirty="0" err="1">
                <a:solidFill>
                  <a:schemeClr val="tx1"/>
                </a:solidFill>
                <a:latin typeface="Times New Roman" panose="02020603050405020304" pitchFamily="18" charset="0"/>
                <a:cs typeface="Times New Roman" panose="02020603050405020304" pitchFamily="18" charset="0"/>
              </a:rPr>
              <a:t>tự</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về</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cài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đặt</a:t>
            </a:r>
            <a:endParaRPr lang="en-US" sz="30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en-US" sz="3000" dirty="0">
                <a:solidFill>
                  <a:schemeClr val="tx1"/>
                </a:solidFill>
                <a:latin typeface="Times New Roman" panose="02020603050405020304" pitchFamily="18" charset="0"/>
                <a:cs typeface="Times New Roman" panose="02020603050405020304" pitchFamily="18" charset="0"/>
              </a:rPr>
              <a:t>DN </a:t>
            </a:r>
            <a:r>
              <a:rPr lang="en-US" sz="3000" dirty="0" err="1">
                <a:solidFill>
                  <a:schemeClr val="tx1"/>
                </a:solidFill>
                <a:latin typeface="Times New Roman" panose="02020603050405020304" pitchFamily="18" charset="0"/>
                <a:cs typeface="Times New Roman" panose="02020603050405020304" pitchFamily="18" charset="0"/>
              </a:rPr>
              <a:t>xây</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dựng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phần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mềm</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khai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báo</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kết</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nối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với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cơ</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dựa</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theo</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chuẩn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giao</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tiếp</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điện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tử</a:t>
            </a:r>
            <a:r>
              <a:rPr lang="en-US" sz="3000" dirty="0">
                <a:solidFill>
                  <a:schemeClr val="tx1"/>
                </a:solidFill>
                <a:latin typeface="Times New Roman" panose="02020603050405020304" pitchFamily="18" charset="0"/>
                <a:cs typeface="Times New Roman" panose="02020603050405020304" pitchFamily="18" charset="0"/>
              </a:rPr>
              <a:t> XML do </a:t>
            </a:r>
            <a:r>
              <a:rPr lang="en-US" sz="3000" dirty="0" err="1">
                <a:solidFill>
                  <a:schemeClr val="tx1"/>
                </a:solidFill>
                <a:latin typeface="Times New Roman" panose="02020603050405020304" pitchFamily="18" charset="0"/>
                <a:cs typeface="Times New Roman" panose="02020603050405020304" pitchFamily="18" charset="0"/>
              </a:rPr>
              <a:t>tổng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cục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công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bố</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trên</a:t>
            </a:r>
            <a:r>
              <a:rPr lang="en-US" sz="3000" dirty="0">
                <a:solidFill>
                  <a:schemeClr val="tx1"/>
                </a:solidFill>
                <a:latin typeface="Times New Roman" panose="02020603050405020304" pitchFamily="18" charset="0"/>
                <a:cs typeface="Times New Roman" panose="02020603050405020304" pitchFamily="18" charset="0"/>
              </a:rPr>
              <a:t> website</a:t>
            </a:r>
          </a:p>
          <a:p>
            <a:endParaRPr lang="en-GB" sz="3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0BEB6DA-9EDD-45AC-BE77-806C497DB9EC}"/>
              </a:ext>
            </a:extLst>
          </p:cNvPr>
          <p:cNvSpPr txBox="1"/>
          <p:nvPr/>
        </p:nvSpPr>
        <p:spPr>
          <a:xfrm>
            <a:off x="237066" y="3110468"/>
            <a:ext cx="2379133" cy="1077218"/>
          </a:xfrm>
          <a:prstGeom prst="rect">
            <a:avLst/>
          </a:prstGeom>
          <a:noFill/>
        </p:spPr>
        <p:txBody>
          <a:bodyPr wrap="square">
            <a:spAutoFit/>
          </a:bodyPr>
          <a:lstStyle/>
          <a:p>
            <a:r>
              <a:rPr lang="en-US" sz="3200" dirty="0" err="1">
                <a:solidFill>
                  <a:schemeClr val="tx1"/>
                </a:solidFill>
                <a:latin typeface="Times New Roman" panose="02020603050405020304" pitchFamily="18" charset="0"/>
                <a:cs typeface="Times New Roman" panose="02020603050405020304" pitchFamily="18" charset="0"/>
              </a:rPr>
              <a:t>Khai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hải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điện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tử</a:t>
            </a:r>
            <a:r>
              <a:rPr lang="en-US" sz="3200" dirty="0">
                <a:solidFill>
                  <a:schemeClr val="tx1"/>
                </a:solidFill>
                <a:latin typeface="Times New Roman" panose="02020603050405020304" pitchFamily="18" charset="0"/>
                <a:cs typeface="Times New Roman" panose="02020603050405020304" pitchFamily="18" charset="0"/>
              </a:rPr>
              <a:t> </a:t>
            </a:r>
            <a:endParaRPr lang="en-GB" sz="3200" dirty="0"/>
          </a:p>
        </p:txBody>
      </p:sp>
      <p:cxnSp>
        <p:nvCxnSpPr>
          <p:cNvPr id="6" name="Straight Arrow Connector 5">
            <a:extLst>
              <a:ext uri="{FF2B5EF4-FFF2-40B4-BE49-F238E27FC236}">
                <a16:creationId xmlns:a16="http://schemas.microsoft.com/office/drawing/2014/main" id="{C00FEC0C-8103-4DB8-BC82-DEF2D8D4EE09}"/>
              </a:ext>
            </a:extLst>
          </p:cNvPr>
          <p:cNvCxnSpPr/>
          <p:nvPr/>
        </p:nvCxnSpPr>
        <p:spPr>
          <a:xfrm flipV="1">
            <a:off x="1930400" y="2345267"/>
            <a:ext cx="1376681" cy="863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075615E3-7870-44AE-92A7-4D339B83E38E}"/>
              </a:ext>
            </a:extLst>
          </p:cNvPr>
          <p:cNvCxnSpPr>
            <a:cxnSpLocks/>
          </p:cNvCxnSpPr>
          <p:nvPr/>
        </p:nvCxnSpPr>
        <p:spPr>
          <a:xfrm flipV="1">
            <a:off x="1930400" y="2929467"/>
            <a:ext cx="1498600" cy="279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57880832-2CD0-42DC-986A-2CBA6A247822}"/>
              </a:ext>
            </a:extLst>
          </p:cNvPr>
          <p:cNvCxnSpPr/>
          <p:nvPr/>
        </p:nvCxnSpPr>
        <p:spPr>
          <a:xfrm>
            <a:off x="1930400" y="3285067"/>
            <a:ext cx="1498600" cy="6890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067182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7A268-C0A9-48E4-82F5-BF721C5C14C9}"/>
              </a:ext>
            </a:extLst>
          </p:cNvPr>
          <p:cNvSpPr>
            <a:spLocks noGrp="1"/>
          </p:cNvSpPr>
          <p:nvPr>
            <p:ph type="title"/>
          </p:nvPr>
        </p:nvSpPr>
        <p:spPr>
          <a:xfrm>
            <a:off x="1097280" y="286603"/>
            <a:ext cx="10058400" cy="856397"/>
          </a:xfrm>
        </p:spPr>
        <p:txBody>
          <a:bodyPr/>
          <a:lstStyle/>
          <a:p>
            <a:r>
              <a:rPr lang="en-US" dirty="0" err="1">
                <a:latin typeface="Times New Roman" panose="02020603050405020304" pitchFamily="18" charset="0"/>
                <a:cs typeface="Times New Roman" panose="02020603050405020304" pitchFamily="18" charset="0"/>
              </a:rPr>
              <a:t>Lợi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ích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với</a:t>
            </a:r>
            <a:r>
              <a:rPr lang="en-US" dirty="0">
                <a:latin typeface="Times New Roman" panose="02020603050405020304" pitchFamily="18" charset="0"/>
                <a:cs typeface="Times New Roman" panose="02020603050405020304" pitchFamily="18" charset="0"/>
              </a:rPr>
              <a:t> DN</a:t>
            </a: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C9BA803-533E-4091-8EB4-E31D81752960}"/>
              </a:ext>
            </a:extLst>
          </p:cNvPr>
          <p:cNvSpPr>
            <a:spLocks noGrp="1"/>
          </p:cNvSpPr>
          <p:nvPr>
            <p:ph idx="1"/>
          </p:nvPr>
        </p:nvSpPr>
        <p:spPr>
          <a:xfrm>
            <a:off x="4483678" y="1955525"/>
            <a:ext cx="7562272" cy="4471939"/>
          </a:xfrm>
        </p:spPr>
        <p:txBody>
          <a:bodyPr>
            <a:normAutofit/>
          </a:bodyPr>
          <a:lstStyle/>
          <a:p>
            <a:pPr>
              <a:buFont typeface="Wingdings" panose="05000000000000000000" pitchFamily="2" charset="2"/>
              <a:buChar char="q"/>
            </a:pPr>
            <a:r>
              <a:rPr lang="en-US" sz="3000" dirty="0" err="1">
                <a:solidFill>
                  <a:schemeClr val="tx1"/>
                </a:solidFill>
                <a:latin typeface="Times New Roman" panose="02020603050405020304" pitchFamily="18" charset="0"/>
                <a:cs typeface="Times New Roman" panose="02020603050405020304" pitchFamily="18" charset="0"/>
              </a:rPr>
              <a:t>Không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phải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chờ</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cán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bộ</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nhập</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liệu</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lãnh</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đạo</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công</a:t>
            </a:r>
            <a:r>
              <a:rPr lang="en-US" sz="3000" dirty="0">
                <a:solidFill>
                  <a:schemeClr val="tx1"/>
                </a:solidFill>
                <a:latin typeface="Times New Roman" panose="02020603050405020304" pitchFamily="18" charset="0"/>
                <a:cs typeface="Times New Roman" panose="02020603050405020304" pitchFamily="18" charset="0"/>
              </a:rPr>
              <a:t> ty </a:t>
            </a:r>
            <a:r>
              <a:rPr lang="en-US" sz="3000" dirty="0" err="1">
                <a:solidFill>
                  <a:schemeClr val="tx1"/>
                </a:solidFill>
                <a:latin typeface="Times New Roman" panose="02020603050405020304" pitchFamily="18" charset="0"/>
                <a:cs typeface="Times New Roman" panose="02020603050405020304" pitchFamily="18" charset="0"/>
              </a:rPr>
              <a:t>kiểm</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soát</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được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thời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gian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nhân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viên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làm</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thủ</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tục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do </a:t>
            </a:r>
            <a:r>
              <a:rPr lang="en-US" sz="3000" dirty="0" err="1">
                <a:solidFill>
                  <a:schemeClr val="tx1"/>
                </a:solidFill>
                <a:latin typeface="Times New Roman" panose="02020603050405020304" pitchFamily="18" charset="0"/>
                <a:cs typeface="Times New Roman" panose="02020603050405020304" pitchFamily="18" charset="0"/>
              </a:rPr>
              <a:t>có</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thông</a:t>
            </a:r>
            <a:r>
              <a:rPr lang="en-US" sz="3000" dirty="0">
                <a:solidFill>
                  <a:schemeClr val="tx1"/>
                </a:solidFill>
                <a:latin typeface="Times New Roman" panose="02020603050405020304" pitchFamily="18" charset="0"/>
                <a:cs typeface="Times New Roman" panose="02020603050405020304" pitchFamily="18" charset="0"/>
              </a:rPr>
              <a:t> tin </a:t>
            </a:r>
            <a:r>
              <a:rPr lang="en-US" sz="3000" dirty="0" err="1">
                <a:solidFill>
                  <a:schemeClr val="tx1"/>
                </a:solidFill>
                <a:latin typeface="Times New Roman" panose="02020603050405020304" pitchFamily="18" charset="0"/>
                <a:cs typeface="Times New Roman" panose="02020603050405020304" pitchFamily="18" charset="0"/>
              </a:rPr>
              <a:t>phản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hồi</a:t>
            </a:r>
            <a:r>
              <a:rPr lang="en-US" sz="3000" dirty="0">
                <a:solidFill>
                  <a:schemeClr val="tx1"/>
                </a:solidFill>
                <a:latin typeface="Times New Roman" panose="02020603050405020304" pitchFamily="18" charset="0"/>
                <a:cs typeface="Times New Roman" panose="02020603050405020304" pitchFamily="18" charset="0"/>
              </a:rPr>
              <a:t>.</a:t>
            </a:r>
          </a:p>
          <a:p>
            <a:pPr>
              <a:buFont typeface="Wingdings" panose="05000000000000000000" pitchFamily="2" charset="2"/>
              <a:buChar char="q"/>
            </a:pPr>
            <a:r>
              <a:rPr lang="en-US" sz="3000" dirty="0" err="1">
                <a:solidFill>
                  <a:schemeClr val="tx1"/>
                </a:solidFill>
                <a:latin typeface="Times New Roman" panose="02020603050405020304" pitchFamily="18" charset="0"/>
                <a:cs typeface="Times New Roman" panose="02020603050405020304" pitchFamily="18" charset="0"/>
              </a:rPr>
              <a:t>Giảm</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thiểu</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số</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lượng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giấy</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tờ</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phải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nộp</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hoặc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xuất</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trình</a:t>
            </a:r>
            <a:r>
              <a:rPr lang="en-US" sz="3000" dirty="0">
                <a:solidFill>
                  <a:schemeClr val="tx1"/>
                </a:solidFill>
                <a:latin typeface="Times New Roman" panose="02020603050405020304" pitchFamily="18" charset="0"/>
                <a:cs typeface="Times New Roman" panose="02020603050405020304" pitchFamily="18" charset="0"/>
              </a:rPr>
              <a:t>.</a:t>
            </a:r>
          </a:p>
          <a:p>
            <a:pPr>
              <a:buFont typeface="Wingdings" panose="05000000000000000000" pitchFamily="2" charset="2"/>
              <a:buChar char="q"/>
            </a:pPr>
            <a:r>
              <a:rPr lang="en-US" sz="3000" dirty="0" err="1">
                <a:solidFill>
                  <a:schemeClr val="tx1"/>
                </a:solidFill>
                <a:latin typeface="Times New Roman" panose="02020603050405020304" pitchFamily="18" charset="0"/>
                <a:cs typeface="Times New Roman" panose="02020603050405020304" pitchFamily="18" charset="0"/>
              </a:rPr>
              <a:t>Thời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gian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thông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hàng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hóa</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trung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bình</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được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rút</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ngắn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giải</a:t>
            </a:r>
            <a:r>
              <a:rPr lang="en-US" sz="3000" dirty="0">
                <a:solidFill>
                  <a:schemeClr val="tx1"/>
                </a:solidFill>
                <a:latin typeface="Times New Roman" panose="02020603050405020304" pitchFamily="18" charset="0"/>
                <a:cs typeface="Times New Roman" panose="02020603050405020304" pitchFamily="18" charset="0"/>
              </a:rPr>
              <a:t> chi </a:t>
            </a:r>
            <a:r>
              <a:rPr lang="en-US" sz="3000" dirty="0" err="1">
                <a:solidFill>
                  <a:schemeClr val="tx1"/>
                </a:solidFill>
                <a:latin typeface="Times New Roman" panose="02020603050405020304" pitchFamily="18" charset="0"/>
                <a:cs typeface="Times New Roman" panose="02020603050405020304" pitchFamily="18" charset="0"/>
              </a:rPr>
              <a:t>phí</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không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cần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thiết</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cho</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việc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lại</a:t>
            </a:r>
            <a:endParaRPr lang="en-US" sz="3000" dirty="0">
              <a:solidFill>
                <a:schemeClr val="tx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5A2A2E4-FA60-455C-865C-ED115E8BB286}"/>
              </a:ext>
            </a:extLst>
          </p:cNvPr>
          <p:cNvSpPr txBox="1"/>
          <p:nvPr/>
        </p:nvSpPr>
        <p:spPr>
          <a:xfrm>
            <a:off x="256117" y="3303600"/>
            <a:ext cx="3164417" cy="1569660"/>
          </a:xfrm>
          <a:prstGeom prst="rect">
            <a:avLst/>
          </a:prstGeom>
          <a:noFill/>
        </p:spPr>
        <p:txBody>
          <a:bodyPr wrap="square">
            <a:spAutoFit/>
          </a:bodyPr>
          <a:lstStyle/>
          <a:p>
            <a:r>
              <a:rPr lang="en-US" sz="3200" dirty="0" err="1">
                <a:latin typeface="Times New Roman" panose="02020603050405020304" pitchFamily="18" charset="0"/>
                <a:cs typeface="Times New Roman" panose="02020603050405020304" pitchFamily="18" charset="0"/>
              </a:rPr>
              <a:t>Lợi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ích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điện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tử</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với</a:t>
            </a:r>
            <a:r>
              <a:rPr lang="en-US" sz="3200" dirty="0">
                <a:latin typeface="Times New Roman" panose="02020603050405020304" pitchFamily="18" charset="0"/>
                <a:cs typeface="Times New Roman" panose="02020603050405020304" pitchFamily="18" charset="0"/>
              </a:rPr>
              <a:t> DN</a:t>
            </a:r>
            <a:endParaRPr lang="en-GB" sz="3200" dirty="0"/>
          </a:p>
        </p:txBody>
      </p:sp>
      <p:cxnSp>
        <p:nvCxnSpPr>
          <p:cNvPr id="9" name="Straight Arrow Connector 8">
            <a:extLst>
              <a:ext uri="{FF2B5EF4-FFF2-40B4-BE49-F238E27FC236}">
                <a16:creationId xmlns:a16="http://schemas.microsoft.com/office/drawing/2014/main" id="{1CC34DBD-510D-4168-8450-4323E91380F2}"/>
              </a:ext>
            </a:extLst>
          </p:cNvPr>
          <p:cNvCxnSpPr>
            <a:stCxn id="7" idx="3"/>
          </p:cNvCxnSpPr>
          <p:nvPr/>
        </p:nvCxnSpPr>
        <p:spPr>
          <a:xfrm flipV="1">
            <a:off x="3420534" y="2269067"/>
            <a:ext cx="1063144" cy="18193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620174A3-7832-4C86-BCE1-812840850E7B}"/>
              </a:ext>
            </a:extLst>
          </p:cNvPr>
          <p:cNvCxnSpPr>
            <a:stCxn id="7" idx="3"/>
          </p:cNvCxnSpPr>
          <p:nvPr/>
        </p:nvCxnSpPr>
        <p:spPr>
          <a:xfrm>
            <a:off x="3420534" y="4088430"/>
            <a:ext cx="106314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FE9D3678-1D9A-4B2C-A97C-59389F9F8960}"/>
              </a:ext>
            </a:extLst>
          </p:cNvPr>
          <p:cNvCxnSpPr>
            <a:stCxn id="7" idx="3"/>
          </p:cNvCxnSpPr>
          <p:nvPr/>
        </p:nvCxnSpPr>
        <p:spPr>
          <a:xfrm>
            <a:off x="3420534" y="4088430"/>
            <a:ext cx="1134533" cy="10085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170834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1596D-BA1A-4315-9A23-0FB785539339}"/>
              </a:ext>
            </a:extLst>
          </p:cNvPr>
          <p:cNvSpPr>
            <a:spLocks noGrp="1"/>
          </p:cNvSpPr>
          <p:nvPr>
            <p:ph type="title"/>
          </p:nvPr>
        </p:nvSpPr>
        <p:spPr/>
        <p:txBody>
          <a:bodyPr/>
          <a:lstStyle/>
          <a:p>
            <a:r>
              <a:rPr lang="en-US" dirty="0" err="1">
                <a:latin typeface="Times New Roman" panose="02020603050405020304" pitchFamily="18" charset="0"/>
                <a:cs typeface="Times New Roman" panose="02020603050405020304" pitchFamily="18" charset="0"/>
              </a:rPr>
              <a:t>Lợi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ích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với</a:t>
            </a:r>
            <a:r>
              <a:rPr lang="en-US" dirty="0">
                <a:latin typeface="Times New Roman" panose="02020603050405020304" pitchFamily="18" charset="0"/>
                <a:cs typeface="Times New Roman" panose="02020603050405020304" pitchFamily="18" charset="0"/>
              </a:rPr>
              <a:t> DN</a:t>
            </a:r>
            <a:endParaRPr lang="en-GB" dirty="0"/>
          </a:p>
        </p:txBody>
      </p:sp>
      <p:sp>
        <p:nvSpPr>
          <p:cNvPr id="3" name="Content Placeholder 2">
            <a:extLst>
              <a:ext uri="{FF2B5EF4-FFF2-40B4-BE49-F238E27FC236}">
                <a16:creationId xmlns:a16="http://schemas.microsoft.com/office/drawing/2014/main" id="{EA0FC2BE-C71E-4BD6-A8F1-27F029CED5A3}"/>
              </a:ext>
            </a:extLst>
          </p:cNvPr>
          <p:cNvSpPr>
            <a:spLocks noGrp="1"/>
          </p:cNvSpPr>
          <p:nvPr>
            <p:ph idx="1"/>
          </p:nvPr>
        </p:nvSpPr>
        <p:spPr>
          <a:xfrm>
            <a:off x="3225800" y="2076750"/>
            <a:ext cx="8856134" cy="4023360"/>
          </a:xfrm>
        </p:spPr>
        <p:txBody>
          <a:bodyPr>
            <a:normAutofit lnSpcReduction="10000"/>
          </a:bodyPr>
          <a:lstStyle/>
          <a:p>
            <a:pPr>
              <a:buFont typeface="Wingdings" panose="05000000000000000000" pitchFamily="2" charset="2"/>
              <a:buChar char="q"/>
            </a:pPr>
            <a:r>
              <a:rPr lang="en-US" sz="3000" dirty="0">
                <a:solidFill>
                  <a:schemeClr val="tx1"/>
                </a:solidFill>
                <a:latin typeface="Times New Roman" panose="02020603050405020304" pitchFamily="18" charset="0"/>
                <a:cs typeface="Times New Roman" panose="02020603050405020304" pitchFamily="18" charset="0"/>
              </a:rPr>
              <a:t> DN </a:t>
            </a:r>
            <a:r>
              <a:rPr lang="en-US" sz="3000" dirty="0" err="1">
                <a:solidFill>
                  <a:schemeClr val="tx1"/>
                </a:solidFill>
                <a:latin typeface="Times New Roman" panose="02020603050405020304" pitchFamily="18" charset="0"/>
                <a:cs typeface="Times New Roman" panose="02020603050405020304" pitchFamily="18" charset="0"/>
              </a:rPr>
              <a:t>và</a:t>
            </a:r>
            <a:r>
              <a:rPr lang="en-US" sz="3000" dirty="0">
                <a:solidFill>
                  <a:schemeClr val="tx1"/>
                </a:solidFill>
                <a:latin typeface="Times New Roman" panose="02020603050405020304" pitchFamily="18" charset="0"/>
                <a:cs typeface="Times New Roman" panose="02020603050405020304" pitchFamily="18" charset="0"/>
              </a:rPr>
              <a:t> CQ HQ </a:t>
            </a:r>
            <a:r>
              <a:rPr lang="en-US" sz="3000" dirty="0" err="1">
                <a:solidFill>
                  <a:schemeClr val="tx1"/>
                </a:solidFill>
                <a:latin typeface="Times New Roman" panose="02020603050405020304" pitchFamily="18" charset="0"/>
                <a:cs typeface="Times New Roman" panose="02020603050405020304" pitchFamily="18" charset="0"/>
              </a:rPr>
              <a:t>có</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khả</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năng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kiểm</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soát</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toàn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bộ</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quá</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trình</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luân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chuyển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của</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bộ</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hồ</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sơ</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cũng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như</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việc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thực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hiện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thủ</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tục</a:t>
            </a:r>
            <a:r>
              <a:rPr lang="en-US" sz="3000" dirty="0">
                <a:solidFill>
                  <a:schemeClr val="tx1"/>
                </a:solidFill>
                <a:latin typeface="Times New Roman" panose="02020603050405020304" pitchFamily="18" charset="0"/>
                <a:cs typeface="Times New Roman" panose="02020603050405020304" pitchFamily="18" charset="0"/>
              </a:rPr>
              <a:t> HQ </a:t>
            </a:r>
            <a:r>
              <a:rPr lang="en-US" sz="3000" dirty="0" err="1">
                <a:solidFill>
                  <a:schemeClr val="tx1"/>
                </a:solidFill>
                <a:latin typeface="Times New Roman" panose="02020603050405020304" pitchFamily="18" charset="0"/>
                <a:cs typeface="Times New Roman" panose="02020603050405020304" pitchFamily="18" charset="0"/>
              </a:rPr>
              <a:t>của</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nhân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viên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cấp</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dưới</a:t>
            </a:r>
            <a:r>
              <a:rPr lang="en-US" sz="3000" dirty="0">
                <a:solidFill>
                  <a:schemeClr val="tx1"/>
                </a:solidFill>
                <a:latin typeface="Times New Roman" panose="02020603050405020304" pitchFamily="18" charset="0"/>
                <a:cs typeface="Times New Roman" panose="02020603050405020304" pitchFamily="18" charset="0"/>
              </a:rPr>
              <a:t>. </a:t>
            </a:r>
          </a:p>
          <a:p>
            <a:pPr>
              <a:buFont typeface="Wingdings" panose="05000000000000000000" pitchFamily="2" charset="2"/>
              <a:buChar char="q"/>
            </a:pP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Thông</a:t>
            </a:r>
            <a:r>
              <a:rPr lang="en-US" sz="3000" dirty="0">
                <a:solidFill>
                  <a:schemeClr val="tx1"/>
                </a:solidFill>
                <a:latin typeface="Times New Roman" panose="02020603050405020304" pitchFamily="18" charset="0"/>
                <a:cs typeface="Times New Roman" panose="02020603050405020304" pitchFamily="18" charset="0"/>
              </a:rPr>
              <a:t> tin </a:t>
            </a:r>
            <a:r>
              <a:rPr lang="en-US" sz="3000" dirty="0" err="1">
                <a:solidFill>
                  <a:schemeClr val="tx1"/>
                </a:solidFill>
                <a:latin typeface="Times New Roman" panose="02020603050405020304" pitchFamily="18" charset="0"/>
                <a:cs typeface="Times New Roman" panose="02020603050405020304" pitchFamily="18" charset="0"/>
              </a:rPr>
              <a:t>khai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cũng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trở</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nên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nhất</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quán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chuẩn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hóa</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cả</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từ</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phía</a:t>
            </a:r>
            <a:r>
              <a:rPr lang="en-US" sz="3000" dirty="0">
                <a:solidFill>
                  <a:schemeClr val="tx1"/>
                </a:solidFill>
                <a:latin typeface="Times New Roman" panose="02020603050405020304" pitchFamily="18" charset="0"/>
                <a:cs typeface="Times New Roman" panose="02020603050405020304" pitchFamily="18" charset="0"/>
              </a:rPr>
              <a:t> DN </a:t>
            </a:r>
            <a:r>
              <a:rPr lang="en-US" sz="3000" dirty="0" err="1">
                <a:solidFill>
                  <a:schemeClr val="tx1"/>
                </a:solidFill>
                <a:latin typeface="Times New Roman" panose="02020603050405020304" pitchFamily="18" charset="0"/>
                <a:cs typeface="Times New Roman" panose="02020603050405020304" pitchFamily="18" charset="0"/>
              </a:rPr>
              <a:t>và</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tạo</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thuận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lợi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cho</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công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tác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quản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lý</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tại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khẩu</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thông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và</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các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khâu</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sau</a:t>
            </a:r>
            <a:r>
              <a:rPr lang="en-US" sz="3000" dirty="0">
                <a:solidFill>
                  <a:schemeClr val="tx1"/>
                </a:solidFill>
                <a:latin typeface="Times New Roman" panose="02020603050405020304" pitchFamily="18" charset="0"/>
                <a:cs typeface="Times New Roman" panose="02020603050405020304" pitchFamily="18" charset="0"/>
              </a:rPr>
              <a:t>.  </a:t>
            </a:r>
            <a:endParaRPr lang="en-GB" sz="30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Hạn</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chế</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việc</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gây</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phiền</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hà</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sách</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nhiễu</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của</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công</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chức</a:t>
            </a:r>
            <a:r>
              <a:rPr lang="en-GB" sz="3000" dirty="0">
                <a:solidFill>
                  <a:schemeClr val="tx1"/>
                </a:solidFill>
                <a:latin typeface="Times New Roman" panose="02020603050405020304" pitchFamily="18" charset="0"/>
                <a:cs typeface="Times New Roman" panose="02020603050405020304" pitchFamily="18" charset="0"/>
              </a:rPr>
              <a:t> HQ </a:t>
            </a:r>
            <a:r>
              <a:rPr lang="en-GB" sz="3000" dirty="0" err="1">
                <a:solidFill>
                  <a:schemeClr val="tx1"/>
                </a:solidFill>
                <a:latin typeface="Times New Roman" panose="02020603050405020304" pitchFamily="18" charset="0"/>
                <a:cs typeface="Times New Roman" panose="02020603050405020304" pitchFamily="18" charset="0"/>
              </a:rPr>
              <a:t>với</a:t>
            </a:r>
            <a:r>
              <a:rPr lang="en-GB" sz="3000" dirty="0">
                <a:solidFill>
                  <a:schemeClr val="tx1"/>
                </a:solidFill>
                <a:latin typeface="Times New Roman" panose="02020603050405020304" pitchFamily="18" charset="0"/>
                <a:cs typeface="Times New Roman" panose="02020603050405020304" pitchFamily="18" charset="0"/>
              </a:rPr>
              <a:t> DN do </a:t>
            </a:r>
            <a:r>
              <a:rPr lang="en-GB" sz="3000" dirty="0" err="1">
                <a:solidFill>
                  <a:schemeClr val="tx1"/>
                </a:solidFill>
                <a:latin typeface="Times New Roman" panose="02020603050405020304" pitchFamily="18" charset="0"/>
                <a:cs typeface="Times New Roman" panose="02020603050405020304" pitchFamily="18" charset="0"/>
              </a:rPr>
              <a:t>giảm</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tiếp</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xúc</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trực</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tiếp</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giữa</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công</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chức</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hải</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quan</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với</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người</a:t>
            </a:r>
            <a:r>
              <a:rPr lang="en-GB" sz="3000" dirty="0">
                <a:solidFill>
                  <a:schemeClr val="tx1"/>
                </a:solidFill>
                <a:latin typeface="Times New Roman" panose="02020603050405020304" pitchFamily="18" charset="0"/>
                <a:cs typeface="Times New Roman" panose="02020603050405020304" pitchFamily="18" charset="0"/>
              </a:rPr>
              <a:t> </a:t>
            </a:r>
            <a:r>
              <a:rPr lang="en-GB" sz="3000" dirty="0" err="1">
                <a:solidFill>
                  <a:schemeClr val="tx1"/>
                </a:solidFill>
                <a:latin typeface="Times New Roman" panose="02020603050405020304" pitchFamily="18" charset="0"/>
                <a:cs typeface="Times New Roman" panose="02020603050405020304" pitchFamily="18" charset="0"/>
              </a:rPr>
              <a:t>khai</a:t>
            </a:r>
            <a:r>
              <a:rPr lang="en-GB" sz="3000" dirty="0">
                <a:solidFill>
                  <a:schemeClr val="tx1"/>
                </a:solidFill>
                <a:latin typeface="Times New Roman" panose="02020603050405020304" pitchFamily="18" charset="0"/>
                <a:cs typeface="Times New Roman" panose="02020603050405020304" pitchFamily="18" charset="0"/>
              </a:rPr>
              <a:t> HQ</a:t>
            </a:r>
          </a:p>
        </p:txBody>
      </p:sp>
      <p:sp>
        <p:nvSpPr>
          <p:cNvPr id="4" name="TextBox 3">
            <a:extLst>
              <a:ext uri="{FF2B5EF4-FFF2-40B4-BE49-F238E27FC236}">
                <a16:creationId xmlns:a16="http://schemas.microsoft.com/office/drawing/2014/main" id="{CD1C6F7E-65FC-4177-A009-94FE7B84B05B}"/>
              </a:ext>
            </a:extLst>
          </p:cNvPr>
          <p:cNvSpPr txBox="1"/>
          <p:nvPr/>
        </p:nvSpPr>
        <p:spPr>
          <a:xfrm>
            <a:off x="0" y="3303600"/>
            <a:ext cx="2506133" cy="1569660"/>
          </a:xfrm>
          <a:prstGeom prst="rect">
            <a:avLst/>
          </a:prstGeom>
          <a:noFill/>
        </p:spPr>
        <p:txBody>
          <a:bodyPr wrap="square">
            <a:spAutoFit/>
          </a:bodyPr>
          <a:lstStyle/>
          <a:p>
            <a:r>
              <a:rPr lang="en-US" sz="3200" dirty="0" err="1">
                <a:latin typeface="Times New Roman" panose="02020603050405020304" pitchFamily="18" charset="0"/>
                <a:cs typeface="Times New Roman" panose="02020603050405020304" pitchFamily="18" charset="0"/>
              </a:rPr>
              <a:t>Lợi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ích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HQ </a:t>
            </a:r>
            <a:r>
              <a:rPr lang="en-US" sz="3200" dirty="0" err="1">
                <a:latin typeface="Times New Roman" panose="02020603050405020304" pitchFamily="18" charset="0"/>
                <a:cs typeface="Times New Roman" panose="02020603050405020304" pitchFamily="18" charset="0"/>
              </a:rPr>
              <a:t>điện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tử</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với</a:t>
            </a:r>
            <a:r>
              <a:rPr lang="en-US" sz="3200" dirty="0">
                <a:latin typeface="Times New Roman" panose="02020603050405020304" pitchFamily="18" charset="0"/>
                <a:cs typeface="Times New Roman" panose="02020603050405020304" pitchFamily="18" charset="0"/>
              </a:rPr>
              <a:t> DN</a:t>
            </a:r>
            <a:endParaRPr lang="en-GB" sz="3200" dirty="0"/>
          </a:p>
        </p:txBody>
      </p:sp>
      <p:cxnSp>
        <p:nvCxnSpPr>
          <p:cNvPr id="6" name="Straight Arrow Connector 5">
            <a:extLst>
              <a:ext uri="{FF2B5EF4-FFF2-40B4-BE49-F238E27FC236}">
                <a16:creationId xmlns:a16="http://schemas.microsoft.com/office/drawing/2014/main" id="{18A88A9F-B178-49BA-8CA8-EEE52B6F4618}"/>
              </a:ext>
            </a:extLst>
          </p:cNvPr>
          <p:cNvCxnSpPr/>
          <p:nvPr/>
        </p:nvCxnSpPr>
        <p:spPr>
          <a:xfrm flipV="1">
            <a:off x="2599267" y="2302933"/>
            <a:ext cx="626533" cy="17949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8DEB632A-5AA9-412F-99C4-60F73BD9B383}"/>
              </a:ext>
            </a:extLst>
          </p:cNvPr>
          <p:cNvCxnSpPr/>
          <p:nvPr/>
        </p:nvCxnSpPr>
        <p:spPr>
          <a:xfrm flipV="1">
            <a:off x="2607733" y="3589867"/>
            <a:ext cx="685800" cy="508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389AF607-F1D8-4B0D-A45B-5A078818F1FC}"/>
              </a:ext>
            </a:extLst>
          </p:cNvPr>
          <p:cNvCxnSpPr>
            <a:cxnSpLocks/>
          </p:cNvCxnSpPr>
          <p:nvPr/>
        </p:nvCxnSpPr>
        <p:spPr>
          <a:xfrm>
            <a:off x="2607733" y="4097867"/>
            <a:ext cx="626533" cy="660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792511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2B7E3-3C15-4926-8797-6B61E3530020}"/>
              </a:ext>
            </a:extLst>
          </p:cNvPr>
          <p:cNvSpPr>
            <a:spLocks noGrp="1"/>
          </p:cNvSpPr>
          <p:nvPr>
            <p:ph type="title"/>
          </p:nvPr>
        </p:nvSpPr>
        <p:spPr/>
        <p:txBody>
          <a:bodyPr/>
          <a:lstStyle/>
          <a:p>
            <a:r>
              <a:rPr lang="en-US" dirty="0" err="1">
                <a:latin typeface="Times New Roman" panose="02020603050405020304" pitchFamily="18" charset="0"/>
                <a:cs typeface="Times New Roman" panose="02020603050405020304" pitchFamily="18" charset="0"/>
              </a:rPr>
              <a:t>Lợi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ích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với</a:t>
            </a:r>
            <a:r>
              <a:rPr lang="en-US" dirty="0">
                <a:latin typeface="Times New Roman" panose="02020603050405020304" pitchFamily="18" charset="0"/>
                <a:cs typeface="Times New Roman" panose="02020603050405020304" pitchFamily="18" charset="0"/>
              </a:rPr>
              <a:t> DN</a:t>
            </a:r>
            <a:endParaRPr lang="en-GB" dirty="0"/>
          </a:p>
        </p:txBody>
      </p:sp>
      <p:sp>
        <p:nvSpPr>
          <p:cNvPr id="3" name="Content Placeholder 2">
            <a:extLst>
              <a:ext uri="{FF2B5EF4-FFF2-40B4-BE49-F238E27FC236}">
                <a16:creationId xmlns:a16="http://schemas.microsoft.com/office/drawing/2014/main" id="{ECB0B1F4-34E2-40DF-814F-0333D965C982}"/>
              </a:ext>
            </a:extLst>
          </p:cNvPr>
          <p:cNvSpPr>
            <a:spLocks noGrp="1"/>
          </p:cNvSpPr>
          <p:nvPr>
            <p:ph idx="1"/>
          </p:nvPr>
        </p:nvSpPr>
        <p:spPr>
          <a:xfrm>
            <a:off x="4834466" y="2040467"/>
            <a:ext cx="7103535" cy="4023360"/>
          </a:xfrm>
        </p:spPr>
        <p:txBody>
          <a:bodyPr>
            <a:normAutofit/>
          </a:bodyPr>
          <a:lstStyle/>
          <a:p>
            <a:pPr>
              <a:buFont typeface="Wingdings" panose="05000000000000000000" pitchFamily="2" charset="2"/>
              <a:buChar char="q"/>
            </a:pPr>
            <a:r>
              <a:rPr lang="en-US" sz="3000" dirty="0" err="1">
                <a:solidFill>
                  <a:schemeClr val="tx1"/>
                </a:solidFill>
                <a:latin typeface="Times New Roman" panose="02020603050405020304" pitchFamily="18" charset="0"/>
                <a:cs typeface="Times New Roman" panose="02020603050405020304" pitchFamily="18" charset="0"/>
              </a:rPr>
              <a:t>Giảm</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tỷ</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lệ</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kiểm</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tra</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thực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tế</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hàng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hóa</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theo</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chủ</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của</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công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chức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a:t>
            </a:r>
          </a:p>
          <a:p>
            <a:pPr>
              <a:buFont typeface="Wingdings" panose="05000000000000000000" pitchFamily="2" charset="2"/>
              <a:buChar char="q"/>
            </a:pPr>
            <a:r>
              <a:rPr lang="en-US" sz="3000" dirty="0" err="1">
                <a:solidFill>
                  <a:schemeClr val="tx1"/>
                </a:solidFill>
                <a:latin typeface="Times New Roman" panose="02020603050405020304" pitchFamily="18" charset="0"/>
                <a:cs typeface="Times New Roman" panose="02020603050405020304" pitchFamily="18" charset="0"/>
              </a:rPr>
              <a:t>Lệ</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phí</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được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thu</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nộp</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định</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kỳ</a:t>
            </a:r>
            <a:r>
              <a:rPr lang="en-US" sz="3000" dirty="0">
                <a:solidFill>
                  <a:schemeClr val="tx1"/>
                </a:solidFill>
                <a:latin typeface="Times New Roman" panose="02020603050405020304" pitchFamily="18" charset="0"/>
                <a:cs typeface="Times New Roman" panose="02020603050405020304" pitchFamily="18" charset="0"/>
              </a:rPr>
              <a:t> hang </a:t>
            </a:r>
            <a:r>
              <a:rPr lang="en-US" sz="3000" dirty="0" err="1">
                <a:solidFill>
                  <a:schemeClr val="tx1"/>
                </a:solidFill>
                <a:latin typeface="Times New Roman" panose="02020603050405020304" pitchFamily="18" charset="0"/>
                <a:cs typeface="Times New Roman" panose="02020603050405020304" pitchFamily="18" charset="0"/>
              </a:rPr>
              <a:t>tháng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và</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những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thủ</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tục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được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minh</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bạch</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hóa</a:t>
            </a:r>
            <a:r>
              <a:rPr lang="en-US" sz="3000" dirty="0">
                <a:solidFill>
                  <a:schemeClr val="tx1"/>
                </a:solidFill>
                <a:latin typeface="Times New Roman" panose="02020603050405020304" pitchFamily="18" charset="0"/>
                <a:cs typeface="Times New Roman" panose="02020603050405020304" pitchFamily="18" charset="0"/>
              </a:rPr>
              <a:t>.</a:t>
            </a:r>
          </a:p>
          <a:p>
            <a:pPr>
              <a:buFont typeface="Wingdings" panose="05000000000000000000" pitchFamily="2" charset="2"/>
              <a:buChar char="q"/>
            </a:pPr>
            <a:r>
              <a:rPr lang="en-US" sz="3000" dirty="0" err="1">
                <a:solidFill>
                  <a:schemeClr val="tx1"/>
                </a:solidFill>
                <a:latin typeface="Times New Roman" panose="02020603050405020304" pitchFamily="18" charset="0"/>
                <a:cs typeface="Times New Roman" panose="02020603050405020304" pitchFamily="18" charset="0"/>
              </a:rPr>
              <a:t>Được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tiếp</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nhận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và</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đăng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ký</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ngay</a:t>
            </a:r>
            <a:r>
              <a:rPr lang="en-US" sz="3000" dirty="0">
                <a:solidFill>
                  <a:schemeClr val="tx1"/>
                </a:solidFill>
                <a:latin typeface="Times New Roman" panose="02020603050405020304" pitchFamily="18" charset="0"/>
                <a:cs typeface="Times New Roman" panose="02020603050405020304" pitchFamily="18" charset="0"/>
              </a:rPr>
              <a:t> </a:t>
            </a:r>
          </a:p>
          <a:p>
            <a:pPr>
              <a:buFont typeface="Wingdings" panose="05000000000000000000" pitchFamily="2" charset="2"/>
              <a:buChar char="q"/>
            </a:pPr>
            <a:r>
              <a:rPr lang="en-US" sz="3000" dirty="0">
                <a:solidFill>
                  <a:schemeClr val="tx1"/>
                </a:solidFill>
                <a:latin typeface="Times New Roman" panose="02020603050405020304" pitchFamily="18" charset="0"/>
                <a:cs typeface="Times New Roman" panose="02020603050405020304" pitchFamily="18" charset="0"/>
              </a:rPr>
              <a:t>Cho </a:t>
            </a:r>
            <a:r>
              <a:rPr lang="en-US" sz="3000" dirty="0" err="1">
                <a:solidFill>
                  <a:schemeClr val="tx1"/>
                </a:solidFill>
                <a:latin typeface="Times New Roman" panose="02020603050405020304" pitchFamily="18" charset="0"/>
                <a:cs typeface="Times New Roman" panose="02020603050405020304" pitchFamily="18" charset="0"/>
              </a:rPr>
              <a:t>phép</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điều</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chỉnh</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nếu</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có</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sai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sót</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trong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chứng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từ</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điện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tử</a:t>
            </a:r>
            <a:endParaRPr lang="en-GB" sz="3000" dirty="0">
              <a:solidFill>
                <a:schemeClr val="tx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A665085-0F3E-472A-8305-761DC9A4D4C8}"/>
              </a:ext>
            </a:extLst>
          </p:cNvPr>
          <p:cNvSpPr txBox="1"/>
          <p:nvPr/>
        </p:nvSpPr>
        <p:spPr>
          <a:xfrm>
            <a:off x="0" y="3303600"/>
            <a:ext cx="2506133" cy="1569660"/>
          </a:xfrm>
          <a:prstGeom prst="rect">
            <a:avLst/>
          </a:prstGeom>
          <a:noFill/>
        </p:spPr>
        <p:txBody>
          <a:bodyPr wrap="square">
            <a:spAutoFit/>
          </a:bodyPr>
          <a:lstStyle/>
          <a:p>
            <a:r>
              <a:rPr lang="en-US" sz="3200" dirty="0" err="1">
                <a:latin typeface="Times New Roman" panose="02020603050405020304" pitchFamily="18" charset="0"/>
                <a:cs typeface="Times New Roman" panose="02020603050405020304" pitchFamily="18" charset="0"/>
              </a:rPr>
              <a:t>Lợi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ích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HQ </a:t>
            </a:r>
            <a:r>
              <a:rPr lang="en-US" sz="3200" dirty="0" err="1">
                <a:latin typeface="Times New Roman" panose="02020603050405020304" pitchFamily="18" charset="0"/>
                <a:cs typeface="Times New Roman" panose="02020603050405020304" pitchFamily="18" charset="0"/>
              </a:rPr>
              <a:t>điện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tử</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với</a:t>
            </a:r>
            <a:r>
              <a:rPr lang="en-US" sz="3200" dirty="0">
                <a:latin typeface="Times New Roman" panose="02020603050405020304" pitchFamily="18" charset="0"/>
                <a:cs typeface="Times New Roman" panose="02020603050405020304" pitchFamily="18" charset="0"/>
              </a:rPr>
              <a:t> DN</a:t>
            </a:r>
            <a:endParaRPr lang="en-GB" sz="3200" dirty="0"/>
          </a:p>
        </p:txBody>
      </p:sp>
      <p:cxnSp>
        <p:nvCxnSpPr>
          <p:cNvPr id="5" name="Straight Arrow Connector 4">
            <a:extLst>
              <a:ext uri="{FF2B5EF4-FFF2-40B4-BE49-F238E27FC236}">
                <a16:creationId xmlns:a16="http://schemas.microsoft.com/office/drawing/2014/main" id="{A90A149D-AE09-40BE-8D5E-AC7EF19390AC}"/>
              </a:ext>
            </a:extLst>
          </p:cNvPr>
          <p:cNvCxnSpPr>
            <a:cxnSpLocks/>
          </p:cNvCxnSpPr>
          <p:nvPr/>
        </p:nvCxnSpPr>
        <p:spPr>
          <a:xfrm flipV="1">
            <a:off x="2599267" y="2311400"/>
            <a:ext cx="2235199" cy="17864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2279B412-2424-47C3-82F3-25A4523F87AD}"/>
              </a:ext>
            </a:extLst>
          </p:cNvPr>
          <p:cNvCxnSpPr>
            <a:cxnSpLocks/>
          </p:cNvCxnSpPr>
          <p:nvPr/>
        </p:nvCxnSpPr>
        <p:spPr>
          <a:xfrm flipV="1">
            <a:off x="2607733" y="3141133"/>
            <a:ext cx="2226733" cy="9567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B4C1E963-F9AF-469D-974C-A5D9EE476F6D}"/>
              </a:ext>
            </a:extLst>
          </p:cNvPr>
          <p:cNvCxnSpPr>
            <a:cxnSpLocks/>
          </p:cNvCxnSpPr>
          <p:nvPr/>
        </p:nvCxnSpPr>
        <p:spPr>
          <a:xfrm>
            <a:off x="2607733" y="4097867"/>
            <a:ext cx="2226733" cy="11514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26CD500B-276F-4459-95E6-9952CD3A934F}"/>
              </a:ext>
            </a:extLst>
          </p:cNvPr>
          <p:cNvCxnSpPr>
            <a:cxnSpLocks/>
          </p:cNvCxnSpPr>
          <p:nvPr/>
        </p:nvCxnSpPr>
        <p:spPr>
          <a:xfrm>
            <a:off x="2650066" y="4081780"/>
            <a:ext cx="2142066" cy="5740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27346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334F1-D4AF-4F97-98C2-BA0A3167B274}"/>
              </a:ext>
            </a:extLst>
          </p:cNvPr>
          <p:cNvSpPr>
            <a:spLocks noGrp="1"/>
          </p:cNvSpPr>
          <p:nvPr>
            <p:ph type="title"/>
          </p:nvPr>
        </p:nvSpPr>
        <p:spPr/>
        <p:txBody>
          <a:bodyPr/>
          <a:lstStyle/>
          <a:p>
            <a:r>
              <a:rPr lang="en-US" dirty="0" err="1">
                <a:latin typeface="Times New Roman" panose="02020603050405020304" pitchFamily="18" charset="0"/>
                <a:cs typeface="Times New Roman" panose="02020603050405020304" pitchFamily="18" charset="0"/>
              </a:rPr>
              <a:t>Lợi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ích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với</a:t>
            </a:r>
            <a:r>
              <a:rPr lang="en-US" dirty="0">
                <a:latin typeface="Times New Roman" panose="02020603050405020304" pitchFamily="18" charset="0"/>
                <a:cs typeface="Times New Roman" panose="02020603050405020304" pitchFamily="18" charset="0"/>
              </a:rPr>
              <a:t> DN</a:t>
            </a:r>
            <a:endParaRPr lang="en-GB" dirty="0"/>
          </a:p>
        </p:txBody>
      </p:sp>
      <p:sp>
        <p:nvSpPr>
          <p:cNvPr id="3" name="Content Placeholder 2">
            <a:extLst>
              <a:ext uri="{FF2B5EF4-FFF2-40B4-BE49-F238E27FC236}">
                <a16:creationId xmlns:a16="http://schemas.microsoft.com/office/drawing/2014/main" id="{D58315AE-CA93-41F1-9A40-FB5E287B7380}"/>
              </a:ext>
            </a:extLst>
          </p:cNvPr>
          <p:cNvSpPr>
            <a:spLocks noGrp="1"/>
          </p:cNvSpPr>
          <p:nvPr>
            <p:ph idx="1"/>
          </p:nvPr>
        </p:nvSpPr>
        <p:spPr>
          <a:xfrm>
            <a:off x="3344332" y="1871134"/>
            <a:ext cx="8847668" cy="4504266"/>
          </a:xfrm>
        </p:spPr>
        <p:txBody>
          <a:bodyPr>
            <a:normAutofit/>
          </a:bodyPr>
          <a:lstStyle/>
          <a:p>
            <a:pPr>
              <a:buFont typeface="Wingdings" panose="05000000000000000000" pitchFamily="2" charset="2"/>
              <a:buChar char="q"/>
            </a:pPr>
            <a:r>
              <a:rPr lang="en-US" sz="3000" dirty="0" err="1">
                <a:solidFill>
                  <a:schemeClr val="tx1"/>
                </a:solidFill>
                <a:latin typeface="Times New Roman" panose="02020603050405020304" pitchFamily="18" charset="0"/>
                <a:cs typeface="Times New Roman" panose="02020603050405020304" pitchFamily="18" charset="0"/>
              </a:rPr>
              <a:t>Hỗ</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trợ</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kịp</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thời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để</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khắc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phục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những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vướng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mắc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sự</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cố</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kỹ</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thuật</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tại</a:t>
            </a:r>
            <a:r>
              <a:rPr lang="en-US" sz="3000" dirty="0">
                <a:solidFill>
                  <a:schemeClr val="tx1"/>
                </a:solidFill>
                <a:latin typeface="Times New Roman" panose="02020603050405020304" pitchFamily="18" charset="0"/>
                <a:cs typeface="Times New Roman" panose="02020603050405020304" pitchFamily="18" charset="0"/>
              </a:rPr>
              <a:t> DN.</a:t>
            </a:r>
          </a:p>
          <a:p>
            <a:pPr>
              <a:buFont typeface="Wingdings" panose="05000000000000000000" pitchFamily="2" charset="2"/>
              <a:buChar char="q"/>
            </a:pPr>
            <a:r>
              <a:rPr lang="en-US" sz="3000" dirty="0" err="1">
                <a:solidFill>
                  <a:schemeClr val="tx1"/>
                </a:solidFill>
                <a:latin typeface="Times New Roman" panose="02020603050405020304" pitchFamily="18" charset="0"/>
                <a:cs typeface="Times New Roman" panose="02020603050405020304" pitchFamily="18" charset="0"/>
              </a:rPr>
              <a:t>Ưu</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tiên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đào</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tạo</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bồi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dưỡng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miễn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phí</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các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chương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trình</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mới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nhất</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của</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tổng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cục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endParaRPr lang="en-US" sz="3000"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q"/>
            </a:pPr>
            <a:r>
              <a:rPr lang="en-US" sz="3000" dirty="0" err="1">
                <a:solidFill>
                  <a:schemeClr val="tx1"/>
                </a:solidFill>
                <a:latin typeface="Times New Roman" panose="02020603050405020304" pitchFamily="18" charset="0"/>
                <a:cs typeface="Times New Roman" panose="02020603050405020304" pitchFamily="18" charset="0"/>
              </a:rPr>
              <a:t>Thời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gian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thông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trung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bình</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được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rút</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ngắn</a:t>
            </a:r>
            <a:r>
              <a:rPr lang="en-US" sz="3000" dirty="0">
                <a:solidFill>
                  <a:schemeClr val="tx1"/>
                </a:solidFill>
                <a:latin typeface="Times New Roman" panose="02020603050405020304" pitchFamily="18" charset="0"/>
                <a:cs typeface="Times New Roman" panose="02020603050405020304" pitchFamily="18" charset="0"/>
              </a:rPr>
              <a:t>, chi </a:t>
            </a:r>
            <a:r>
              <a:rPr lang="en-US" sz="3000" dirty="0" err="1">
                <a:solidFill>
                  <a:schemeClr val="tx1"/>
                </a:solidFill>
                <a:latin typeface="Times New Roman" panose="02020603050405020304" pitchFamily="18" charset="0"/>
                <a:cs typeface="Times New Roman" panose="02020603050405020304" pitchFamily="18" charset="0"/>
              </a:rPr>
              <a:t>phí</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thông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hàng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hóa</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giảm</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đặc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biệt</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với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hàng</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kinh</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doanh</a:t>
            </a:r>
            <a:r>
              <a:rPr lang="en-US" sz="3000" dirty="0">
                <a:solidFill>
                  <a:schemeClr val="tx1"/>
                </a:solidFill>
                <a:latin typeface="Times New Roman" panose="02020603050405020304" pitchFamily="18" charset="0"/>
                <a:cs typeface="Times New Roman" panose="02020603050405020304" pitchFamily="18" charset="0"/>
              </a:rPr>
              <a:t> XNK, </a:t>
            </a:r>
            <a:r>
              <a:rPr lang="en-US" sz="3000" dirty="0" err="1">
                <a:solidFill>
                  <a:schemeClr val="tx1"/>
                </a:solidFill>
                <a:latin typeface="Times New Roman" panose="02020603050405020304" pitchFamily="18" charset="0"/>
                <a:cs typeface="Times New Roman" panose="02020603050405020304" pitchFamily="18" charset="0"/>
              </a:rPr>
              <a:t>thủ</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tục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điện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tử</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đã</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thể</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hiện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tính</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thuận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lợi</a:t>
            </a:r>
            <a:r>
              <a:rPr lang="en-US" sz="3000" dirty="0">
                <a:solidFill>
                  <a:schemeClr val="tx1"/>
                </a:solidFill>
                <a:latin typeface="Times New Roman" panose="02020603050405020304" pitchFamily="18" charset="0"/>
                <a:cs typeface="Times New Roman" panose="02020603050405020304" pitchFamily="18" charset="0"/>
              </a:rPr>
              <a:t> so </a:t>
            </a:r>
            <a:r>
              <a:rPr lang="en-US" sz="3000" dirty="0" err="1">
                <a:solidFill>
                  <a:schemeClr val="tx1"/>
                </a:solidFill>
                <a:latin typeface="Times New Roman" panose="02020603050405020304" pitchFamily="18" charset="0"/>
                <a:cs typeface="Times New Roman" panose="02020603050405020304" pitchFamily="18" charset="0"/>
              </a:rPr>
              <a:t>với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các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thủ</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tục</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hải</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quan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truyền</a:t>
            </a:r>
            <a:r>
              <a:rPr lang="en-US" sz="3000" dirty="0">
                <a:solidFill>
                  <a:schemeClr val="tx1"/>
                </a:solidFill>
                <a:latin typeface="Times New Roman" panose="02020603050405020304" pitchFamily="18" charset="0"/>
                <a:cs typeface="Times New Roman" panose="02020603050405020304" pitchFamily="18" charset="0"/>
              </a:rPr>
              <a:t> </a:t>
            </a:r>
            <a:r>
              <a:rPr lang="en-US" sz="3000" dirty="0" err="1">
                <a:solidFill>
                  <a:schemeClr val="tx1"/>
                </a:solidFill>
                <a:latin typeface="Times New Roman" panose="02020603050405020304" pitchFamily="18" charset="0"/>
                <a:cs typeface="Times New Roman" panose="02020603050405020304" pitchFamily="18" charset="0"/>
              </a:rPr>
              <a:t>thống</a:t>
            </a:r>
            <a:r>
              <a:rPr lang="en-US" sz="3000" dirty="0">
                <a:solidFill>
                  <a:schemeClr val="tx1"/>
                </a:solidFill>
                <a:latin typeface="Times New Roman" panose="02020603050405020304" pitchFamily="18" charset="0"/>
                <a:cs typeface="Times New Roman" panose="02020603050405020304" pitchFamily="18" charset="0"/>
              </a:rPr>
              <a:t>.</a:t>
            </a:r>
            <a:endParaRPr lang="en-GB" sz="3000" dirty="0">
              <a:solidFill>
                <a:schemeClr val="tx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FEB09AF-722C-4B6F-8727-529DD9260199}"/>
              </a:ext>
            </a:extLst>
          </p:cNvPr>
          <p:cNvSpPr txBox="1"/>
          <p:nvPr/>
        </p:nvSpPr>
        <p:spPr>
          <a:xfrm>
            <a:off x="0" y="3303600"/>
            <a:ext cx="2506133" cy="1569660"/>
          </a:xfrm>
          <a:prstGeom prst="rect">
            <a:avLst/>
          </a:prstGeom>
          <a:noFill/>
        </p:spPr>
        <p:txBody>
          <a:bodyPr wrap="square">
            <a:spAutoFit/>
          </a:bodyPr>
          <a:lstStyle/>
          <a:p>
            <a:r>
              <a:rPr lang="en-US" sz="3200" dirty="0" err="1">
                <a:latin typeface="Times New Roman" panose="02020603050405020304" pitchFamily="18" charset="0"/>
                <a:cs typeface="Times New Roman" panose="02020603050405020304" pitchFamily="18" charset="0"/>
              </a:rPr>
              <a:t>Lợi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ích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của</a:t>
            </a:r>
            <a:r>
              <a:rPr lang="en-US" sz="3200" dirty="0">
                <a:latin typeface="Times New Roman" panose="02020603050405020304" pitchFamily="18" charset="0"/>
                <a:cs typeface="Times New Roman" panose="02020603050405020304" pitchFamily="18" charset="0"/>
              </a:rPr>
              <a:t> HQ </a:t>
            </a:r>
            <a:r>
              <a:rPr lang="en-US" sz="3200" dirty="0" err="1">
                <a:latin typeface="Times New Roman" panose="02020603050405020304" pitchFamily="18" charset="0"/>
                <a:cs typeface="Times New Roman" panose="02020603050405020304" pitchFamily="18" charset="0"/>
              </a:rPr>
              <a:t>điện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tử</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đối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với</a:t>
            </a:r>
            <a:r>
              <a:rPr lang="en-US" sz="3200" dirty="0">
                <a:latin typeface="Times New Roman" panose="02020603050405020304" pitchFamily="18" charset="0"/>
                <a:cs typeface="Times New Roman" panose="02020603050405020304" pitchFamily="18" charset="0"/>
              </a:rPr>
              <a:t> DN</a:t>
            </a:r>
            <a:endParaRPr lang="en-GB" sz="3200" dirty="0"/>
          </a:p>
        </p:txBody>
      </p:sp>
      <p:cxnSp>
        <p:nvCxnSpPr>
          <p:cNvPr id="5" name="Straight Arrow Connector 4">
            <a:extLst>
              <a:ext uri="{FF2B5EF4-FFF2-40B4-BE49-F238E27FC236}">
                <a16:creationId xmlns:a16="http://schemas.microsoft.com/office/drawing/2014/main" id="{46E39ADB-8140-478E-8C5A-3FAD116D2549}"/>
              </a:ext>
            </a:extLst>
          </p:cNvPr>
          <p:cNvCxnSpPr/>
          <p:nvPr/>
        </p:nvCxnSpPr>
        <p:spPr>
          <a:xfrm flipV="1">
            <a:off x="2599267" y="2302933"/>
            <a:ext cx="626533" cy="17949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196D7508-6CBA-40F8-9061-DC01AF1FEE64}"/>
              </a:ext>
            </a:extLst>
          </p:cNvPr>
          <p:cNvCxnSpPr>
            <a:cxnSpLocks/>
          </p:cNvCxnSpPr>
          <p:nvPr/>
        </p:nvCxnSpPr>
        <p:spPr>
          <a:xfrm flipV="1">
            <a:off x="2607733" y="3149600"/>
            <a:ext cx="736599" cy="9482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928B4CDC-8DDF-4BA0-86A6-B9035326C1C1}"/>
              </a:ext>
            </a:extLst>
          </p:cNvPr>
          <p:cNvCxnSpPr>
            <a:cxnSpLocks/>
            <a:endCxn id="3" idx="1"/>
          </p:cNvCxnSpPr>
          <p:nvPr/>
        </p:nvCxnSpPr>
        <p:spPr>
          <a:xfrm>
            <a:off x="2607733" y="4097867"/>
            <a:ext cx="736599" cy="25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378621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628A1-99BB-489E-8E4E-30211E1E4FEB}"/>
              </a:ext>
            </a:extLst>
          </p:cNvPr>
          <p:cNvSpPr>
            <a:spLocks noGrp="1"/>
          </p:cNvSpPr>
          <p:nvPr>
            <p:ph type="title"/>
          </p:nvPr>
        </p:nvSpPr>
        <p:spPr/>
        <p:txBody>
          <a:bodyPr/>
          <a:lstStyle/>
          <a:p>
            <a:r>
              <a:rPr lang="en-US" sz="4800" dirty="0">
                <a:effectLst/>
                <a:latin typeface="Times New Roman" panose="02020603050405020304" pitchFamily="18" charset="0"/>
                <a:ea typeface="MS Mincho" panose="02020609040205080304" pitchFamily="49" charset="-128"/>
              </a:rPr>
              <a:t>1.6.2. Xu </a:t>
            </a:r>
            <a:r>
              <a:rPr lang="en-US" sz="4800" dirty="0" err="1">
                <a:effectLst/>
                <a:latin typeface="Times New Roman" panose="02020603050405020304" pitchFamily="18" charset="0"/>
                <a:ea typeface="MS Mincho" panose="02020609040205080304" pitchFamily="49" charset="-128"/>
              </a:rPr>
              <a:t>hướng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r>
              <a:rPr lang="en-US" sz="4800" dirty="0">
                <a:effectLst/>
                <a:latin typeface="Times New Roman" panose="02020603050405020304" pitchFamily="18" charset="0"/>
                <a:ea typeface="MS Mincho" panose="02020609040205080304" pitchFamily="49" charset="-128"/>
              </a:rPr>
              <a:t> </a:t>
            </a:r>
            <a:br>
              <a:rPr lang="en-GB" sz="4800" dirty="0">
                <a:effectLst/>
                <a:latin typeface="Times New Roman" panose="02020603050405020304" pitchFamily="18" charset="0"/>
                <a:ea typeface="MS Mincho" panose="02020609040205080304" pitchFamily="49" charset="-128"/>
              </a:rPr>
            </a:br>
            <a:endParaRPr lang="en-GB" dirty="0"/>
          </a:p>
        </p:txBody>
      </p:sp>
      <p:sp>
        <p:nvSpPr>
          <p:cNvPr id="3" name="Content Placeholder 2">
            <a:extLst>
              <a:ext uri="{FF2B5EF4-FFF2-40B4-BE49-F238E27FC236}">
                <a16:creationId xmlns:a16="http://schemas.microsoft.com/office/drawing/2014/main" id="{F005EEEE-9315-43BA-827B-F79CB27E21A4}"/>
              </a:ext>
            </a:extLst>
          </p:cNvPr>
          <p:cNvSpPr>
            <a:spLocks noGrp="1"/>
          </p:cNvSpPr>
          <p:nvPr>
            <p:ph idx="1"/>
          </p:nvPr>
        </p:nvSpPr>
        <p:spPr>
          <a:xfrm>
            <a:off x="409575" y="1845734"/>
            <a:ext cx="11539270" cy="4212166"/>
          </a:xfrm>
        </p:spPr>
        <p:txBody>
          <a:bodyPr>
            <a:normAutofit fontScale="92500" lnSpcReduction="20000"/>
          </a:bodyPr>
          <a:lstStyle/>
          <a:p>
            <a:pPr marL="0">
              <a:lnSpc>
                <a:spcPct val="120000"/>
              </a:lnSpc>
              <a:spcBef>
                <a:spcPts val="0"/>
              </a:spcBef>
              <a:spcAft>
                <a:spcPts val="0"/>
              </a:spcAft>
              <a:buFont typeface="Wingdings" panose="05000000000000000000" pitchFamily="2" charset="2"/>
              <a:buChar char="v"/>
            </a:pPr>
            <a:r>
              <a:rPr lang="vi-VN" sz="2800" b="0" i="0" dirty="0">
                <a:solidFill>
                  <a:srgbClr val="000000"/>
                </a:solidFill>
                <a:effectLst/>
                <a:latin typeface="+mj-lt"/>
              </a:rPr>
              <a:t>Hải quan Việt Nam chính thức triển khai Hệ thống thông quan điện tử VNACCS/VCIS</a:t>
            </a:r>
            <a:r>
              <a:rPr lang="vi-VN" sz="2800" b="0" i="0" dirty="0">
                <a:solidFill>
                  <a:srgbClr val="000000"/>
                </a:solidFill>
                <a:effectLst/>
                <a:latin typeface="Times New Roman" panose="02020603050405020304" pitchFamily="18" charset="0"/>
                <a:cs typeface="Times New Roman" panose="02020603050405020304" pitchFamily="18" charset="0"/>
              </a:rPr>
              <a:t>. </a:t>
            </a:r>
            <a:r>
              <a:rPr lang="en-US" sz="2800" b="0" i="0" dirty="0">
                <a:solidFill>
                  <a:srgbClr val="000000"/>
                </a:solidFill>
                <a:effectLst/>
                <a:latin typeface="Times New Roman" panose="02020603050405020304" pitchFamily="18" charset="0"/>
                <a:cs typeface="Times New Roman" panose="02020603050405020304" pitchFamily="18" charset="0"/>
              </a:rPr>
              <a:t>(2014)</a:t>
            </a:r>
          </a:p>
          <a:p>
            <a:pPr marL="0">
              <a:lnSpc>
                <a:spcPct val="120000"/>
              </a:lnSpc>
              <a:spcBef>
                <a:spcPts val="0"/>
              </a:spcBef>
              <a:spcAft>
                <a:spcPts val="0"/>
              </a:spcAft>
              <a:buFont typeface="Wingdings" panose="05000000000000000000" pitchFamily="2" charset="2"/>
              <a:buChar char="v"/>
            </a:pPr>
            <a:r>
              <a:rPr lang="en-US" sz="2800" dirty="0">
                <a:solidFill>
                  <a:srgbClr val="000000"/>
                </a:solidFill>
                <a:latin typeface="Times New Roman" panose="02020603050405020304" pitchFamily="18" charset="0"/>
                <a:cs typeface="Times New Roman" panose="02020603050405020304" pitchFamily="18" charset="0"/>
              </a:rPr>
              <a:t>H</a:t>
            </a:r>
            <a:r>
              <a:rPr lang="vi-VN" sz="2800" b="0" i="0" dirty="0">
                <a:solidFill>
                  <a:srgbClr val="000000"/>
                </a:solidFill>
                <a:effectLst/>
                <a:latin typeface="Times New Roman" panose="02020603050405020304" pitchFamily="18" charset="0"/>
                <a:cs typeface="Times New Roman" panose="02020603050405020304" pitchFamily="18" charset="0"/>
              </a:rPr>
              <a:t>ệ </a:t>
            </a:r>
            <a:r>
              <a:rPr lang="vi-VN" sz="2800" b="0" i="0" dirty="0">
                <a:solidFill>
                  <a:srgbClr val="000000"/>
                </a:solidFill>
                <a:effectLst/>
                <a:latin typeface="+mj-lt"/>
              </a:rPr>
              <a:t>thống VNACCS/VCIS luôn vận hành ổn định, an ninh, an toàn với sự tham gia của gần 100% doanh nghiệp tại tất cả các đơn vị hải quan trên phạm vi toàn quốc. </a:t>
            </a:r>
            <a:endParaRPr lang="en-US" sz="2800" b="0" i="0" dirty="0">
              <a:solidFill>
                <a:srgbClr val="000000"/>
              </a:solidFill>
              <a:effectLst/>
              <a:latin typeface="+mj-lt"/>
            </a:endParaRPr>
          </a:p>
          <a:p>
            <a:pPr marL="0">
              <a:lnSpc>
                <a:spcPct val="120000"/>
              </a:lnSpc>
              <a:spcBef>
                <a:spcPts val="0"/>
              </a:spcBef>
              <a:spcAft>
                <a:spcPts val="0"/>
              </a:spcAft>
              <a:buFont typeface="Wingdings" panose="05000000000000000000" pitchFamily="2" charset="2"/>
              <a:buChar char="v"/>
            </a:pPr>
            <a:r>
              <a:rPr lang="vi-VN" sz="2800" b="0" i="0" dirty="0">
                <a:solidFill>
                  <a:srgbClr val="000000"/>
                </a:solidFill>
                <a:effectLst/>
                <a:latin typeface="+mj-lt"/>
              </a:rPr>
              <a:t>Nổi bật là hệ thống xử lý dữ liệu tập trung cấp Tổng cục với mức độ tự động hóa cao, thời gian đăng ký tờ khai hải quan chỉ còn khoảng 3 giây, thời gian thông quan đối với các lô hàng phân luồng xanh, không phải nộp thuế chỉ có 4 giây. </a:t>
            </a:r>
            <a:endParaRPr lang="en-US" sz="2800" b="0" i="0" dirty="0">
              <a:solidFill>
                <a:srgbClr val="000000"/>
              </a:solidFill>
              <a:effectLst/>
              <a:latin typeface="+mj-lt"/>
            </a:endParaRPr>
          </a:p>
          <a:p>
            <a:pPr marL="0">
              <a:lnSpc>
                <a:spcPct val="120000"/>
              </a:lnSpc>
              <a:spcBef>
                <a:spcPts val="0"/>
              </a:spcBef>
              <a:spcAft>
                <a:spcPts val="0"/>
              </a:spcAft>
              <a:buFont typeface="Wingdings" panose="05000000000000000000" pitchFamily="2" charset="2"/>
              <a:buChar char="v"/>
            </a:pPr>
            <a:r>
              <a:rPr lang="vi-VN" sz="2800" b="0" i="0" dirty="0">
                <a:solidFill>
                  <a:srgbClr val="000000"/>
                </a:solidFill>
                <a:effectLst/>
                <a:latin typeface="+mj-lt"/>
              </a:rPr>
              <a:t>Việc thực hiện khai báo, xử lý hồ sơ trên hệ thống VNACCS/VCIS đã rút ngắn thời gian làm thủ tục hải quan cho doanh nghiệp, giảm thiểu giấy tờ và đơn giản hóa hồ sơ hải quan.</a:t>
            </a:r>
            <a:endParaRPr lang="en-GB" sz="2800" dirty="0">
              <a:latin typeface="+mj-lt"/>
            </a:endParaRPr>
          </a:p>
        </p:txBody>
      </p:sp>
    </p:spTree>
    <p:extLst>
      <p:ext uri="{BB962C8B-B14F-4D97-AF65-F5344CB8AC3E}">
        <p14:creationId xmlns:p14="http://schemas.microsoft.com/office/powerpoint/2010/main" val="209292933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06325-282C-4D68-8F17-0E7E953F5C1F}"/>
              </a:ext>
            </a:extLst>
          </p:cNvPr>
          <p:cNvSpPr>
            <a:spLocks noGrp="1"/>
          </p:cNvSpPr>
          <p:nvPr>
            <p:ph type="title"/>
          </p:nvPr>
        </p:nvSpPr>
        <p:spPr/>
        <p:txBody>
          <a:bodyPr/>
          <a:lstStyle/>
          <a:p>
            <a:r>
              <a:rPr lang="en-US" sz="4800" dirty="0">
                <a:effectLst/>
                <a:latin typeface="Times New Roman" panose="02020603050405020304" pitchFamily="18" charset="0"/>
                <a:ea typeface="MS Mincho" panose="02020609040205080304" pitchFamily="49" charset="-128"/>
              </a:rPr>
              <a:t>1.6.2. Xu </a:t>
            </a:r>
            <a:r>
              <a:rPr lang="en-US" sz="4800" dirty="0" err="1">
                <a:effectLst/>
                <a:latin typeface="Times New Roman" panose="02020603050405020304" pitchFamily="18" charset="0"/>
                <a:ea typeface="MS Mincho" panose="02020609040205080304" pitchFamily="49" charset="-128"/>
              </a:rPr>
              <a:t>hướng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1A643A24-7221-4A46-A7D6-766BE97D216A}"/>
              </a:ext>
            </a:extLst>
          </p:cNvPr>
          <p:cNvSpPr>
            <a:spLocks noGrp="1"/>
          </p:cNvSpPr>
          <p:nvPr>
            <p:ph idx="1"/>
          </p:nvPr>
        </p:nvSpPr>
        <p:spPr>
          <a:xfrm>
            <a:off x="266701" y="1845733"/>
            <a:ext cx="11591924" cy="4526492"/>
          </a:xfrm>
        </p:spPr>
        <p:txBody>
          <a:bodyPr>
            <a:normAutofit fontScale="92500" lnSpcReduction="10000"/>
          </a:bodyPr>
          <a:lstStyle/>
          <a:p>
            <a:r>
              <a:rPr lang="vi-VN" sz="2800" b="0" i="1" dirty="0">
                <a:solidFill>
                  <a:srgbClr val="000000"/>
                </a:solidFill>
                <a:effectLst/>
                <a:latin typeface="+mj-lt"/>
              </a:rPr>
              <a:t>- Hiện đại hóa thủ tục hải quan dựa trên ứng dụng công nghệ thông tin và áp dụng quản lý rủi ro trong tất cả các khâu nghiệp vụ: </a:t>
            </a:r>
            <a:endParaRPr lang="en-US" sz="2800" b="0" i="1" dirty="0">
              <a:solidFill>
                <a:srgbClr val="000000"/>
              </a:solidFill>
              <a:effectLst/>
              <a:latin typeface="+mj-lt"/>
            </a:endParaRPr>
          </a:p>
          <a:p>
            <a:r>
              <a:rPr lang="vi-VN" sz="2800" b="0" i="0" dirty="0">
                <a:solidFill>
                  <a:srgbClr val="000000"/>
                </a:solidFill>
                <a:effectLst/>
                <a:latin typeface="+mj-lt"/>
              </a:rPr>
              <a:t>Thực hiện thanh toán thuế điện tử, phối hợp với 43 ngân hàng trong thanh toán thuế, phí liên quan, nộp thuế điện tử và thông quan 24/7. </a:t>
            </a:r>
            <a:endParaRPr lang="en-US" sz="2800" b="0" i="0" dirty="0">
              <a:solidFill>
                <a:srgbClr val="000000"/>
              </a:solidFill>
              <a:effectLst/>
              <a:latin typeface="+mj-lt"/>
            </a:endParaRPr>
          </a:p>
          <a:p>
            <a:r>
              <a:rPr lang="en-US" sz="2800" dirty="0">
                <a:solidFill>
                  <a:srgbClr val="000000"/>
                </a:solidFill>
                <a:latin typeface="Times New Roman" panose="02020603050405020304" pitchFamily="18" charset="0"/>
                <a:cs typeface="Times New Roman" panose="02020603050405020304" pitchFamily="18" charset="0"/>
              </a:rPr>
              <a:t>DN </a:t>
            </a:r>
            <a:r>
              <a:rPr lang="vi-VN" sz="2800" b="0" i="0" dirty="0">
                <a:solidFill>
                  <a:srgbClr val="000000"/>
                </a:solidFill>
                <a:effectLst/>
                <a:latin typeface="+mj-lt"/>
              </a:rPr>
              <a:t>có thể nộp tiền thuế vào mọi lúc, mọi nơi, mọi phương tiện; </a:t>
            </a:r>
            <a:r>
              <a:rPr lang="vi-VN" sz="2800" b="1" i="0" dirty="0">
                <a:solidFill>
                  <a:srgbClr val="000000"/>
                </a:solidFill>
                <a:effectLst/>
                <a:latin typeface="+mj-lt"/>
              </a:rPr>
              <a:t>giảm thời gian từ 2 ngày xuống còn 15 phú</a:t>
            </a:r>
            <a:r>
              <a:rPr lang="vi-VN" sz="2800" b="1" dirty="0">
                <a:solidFill>
                  <a:srgbClr val="000000"/>
                </a:solidFill>
                <a:latin typeface="+mj-lt"/>
              </a:rPr>
              <a:t>t</a:t>
            </a:r>
            <a:r>
              <a:rPr lang="en-US" sz="2800" b="1" dirty="0">
                <a:solidFill>
                  <a:srgbClr val="000000"/>
                </a:solidFill>
                <a:latin typeface="+mj-lt"/>
              </a:rPr>
              <a:t>.</a:t>
            </a:r>
          </a:p>
          <a:p>
            <a:r>
              <a:rPr lang="vi-VN" sz="2800" b="0" i="0" dirty="0">
                <a:solidFill>
                  <a:srgbClr val="000000"/>
                </a:solidFill>
                <a:effectLst/>
                <a:latin typeface="+mj-lt"/>
              </a:rPr>
              <a:t> Số thu ngân sách bằng phương thức điện </a:t>
            </a:r>
            <a:r>
              <a:rPr lang="vi-VN" sz="2800" b="1" i="0" dirty="0">
                <a:solidFill>
                  <a:srgbClr val="000000"/>
                </a:solidFill>
                <a:effectLst/>
                <a:latin typeface="+mj-lt"/>
              </a:rPr>
              <a:t>tử đạt tỷ lệ trên 95% </a:t>
            </a:r>
            <a:r>
              <a:rPr lang="vi-VN" sz="2800" b="0" i="0" dirty="0">
                <a:solidFill>
                  <a:srgbClr val="000000"/>
                </a:solidFill>
                <a:effectLst/>
                <a:latin typeface="+mj-lt"/>
              </a:rPr>
              <a:t>tổng số thu ngân sách của Tổng cục Hải quan, từ năm 2014 đến nay ngành Hải quan liên tục thu đạt và vượt số thu theo dự toán; </a:t>
            </a:r>
            <a:endParaRPr lang="en-US" sz="2800" b="0" i="0" dirty="0">
              <a:solidFill>
                <a:srgbClr val="000000"/>
              </a:solidFill>
              <a:effectLst/>
              <a:latin typeface="+mj-lt"/>
            </a:endParaRPr>
          </a:p>
          <a:p>
            <a:r>
              <a:rPr lang="vi-VN" sz="2800" b="0" i="0" dirty="0">
                <a:solidFill>
                  <a:srgbClr val="000000"/>
                </a:solidFill>
                <a:effectLst/>
                <a:latin typeface="+mj-lt"/>
              </a:rPr>
              <a:t>Tỷ lệ kiểm tra thực tế hàng hóa đã giảm thiểu chỉ còn khoảng 5%, tổng số các lô hàng xuất - nhập khẩu giảm thời gian, chi phí cho cộng đồng doanh nghiệp.</a:t>
            </a:r>
            <a:endParaRPr lang="en-GB" sz="2800" dirty="0">
              <a:latin typeface="+mj-lt"/>
            </a:endParaRPr>
          </a:p>
        </p:txBody>
      </p:sp>
    </p:spTree>
    <p:extLst>
      <p:ext uri="{BB962C8B-B14F-4D97-AF65-F5344CB8AC3E}">
        <p14:creationId xmlns:p14="http://schemas.microsoft.com/office/powerpoint/2010/main" val="246838410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E87D3-510E-4694-B092-2C6DBE39B59D}"/>
              </a:ext>
            </a:extLst>
          </p:cNvPr>
          <p:cNvSpPr>
            <a:spLocks noGrp="1"/>
          </p:cNvSpPr>
          <p:nvPr>
            <p:ph type="title"/>
          </p:nvPr>
        </p:nvSpPr>
        <p:spPr/>
        <p:txBody>
          <a:bodyPr/>
          <a:lstStyle/>
          <a:p>
            <a:r>
              <a:rPr lang="en-US" sz="4800" dirty="0">
                <a:effectLst/>
                <a:latin typeface="Times New Roman" panose="02020603050405020304" pitchFamily="18" charset="0"/>
                <a:ea typeface="MS Mincho" panose="02020609040205080304" pitchFamily="49" charset="-128"/>
              </a:rPr>
              <a:t>1.6.2. Xu </a:t>
            </a:r>
            <a:r>
              <a:rPr lang="en-US" sz="4800" dirty="0" err="1">
                <a:effectLst/>
                <a:latin typeface="Times New Roman" panose="02020603050405020304" pitchFamily="18" charset="0"/>
                <a:ea typeface="MS Mincho" panose="02020609040205080304" pitchFamily="49" charset="-128"/>
              </a:rPr>
              <a:t>hướng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pic>
        <p:nvPicPr>
          <p:cNvPr id="1026" name="Picture 2" descr="Chủ động cải cách, hiện đại hóa hải quan phục vụ hội nhập và phát triển đất nước - Ảnh 1">
            <a:extLst>
              <a:ext uri="{FF2B5EF4-FFF2-40B4-BE49-F238E27FC236}">
                <a16:creationId xmlns:a16="http://schemas.microsoft.com/office/drawing/2014/main" id="{9583123E-6913-4028-924F-7B7E79CB86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7563" y="1737360"/>
            <a:ext cx="5872162" cy="4526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069767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CC4DD-B607-4D73-B187-AC23DAB1B79B}"/>
              </a:ext>
            </a:extLst>
          </p:cNvPr>
          <p:cNvSpPr>
            <a:spLocks noGrp="1"/>
          </p:cNvSpPr>
          <p:nvPr>
            <p:ph type="title"/>
          </p:nvPr>
        </p:nvSpPr>
        <p:spPr/>
        <p:txBody>
          <a:bodyPr/>
          <a:lstStyle/>
          <a:p>
            <a:r>
              <a:rPr lang="en-US" sz="4800" dirty="0">
                <a:effectLst/>
                <a:latin typeface="Times New Roman" panose="02020603050405020304" pitchFamily="18" charset="0"/>
                <a:ea typeface="MS Mincho" panose="02020609040205080304" pitchFamily="49" charset="-128"/>
              </a:rPr>
              <a:t>1.6.2. Xu </a:t>
            </a:r>
            <a:r>
              <a:rPr lang="en-US" sz="4800" dirty="0" err="1">
                <a:effectLst/>
                <a:latin typeface="Times New Roman" panose="02020603050405020304" pitchFamily="18" charset="0"/>
                <a:ea typeface="MS Mincho" panose="02020609040205080304" pitchFamily="49" charset="-128"/>
              </a:rPr>
              <a:t>hướng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4C09B687-31A4-44C7-94EF-2A607E2744CD}"/>
              </a:ext>
            </a:extLst>
          </p:cNvPr>
          <p:cNvSpPr>
            <a:spLocks noGrp="1"/>
          </p:cNvSpPr>
          <p:nvPr>
            <p:ph idx="1"/>
          </p:nvPr>
        </p:nvSpPr>
        <p:spPr>
          <a:xfrm>
            <a:off x="1097279" y="1845734"/>
            <a:ext cx="10513695" cy="4023360"/>
          </a:xfrm>
        </p:spPr>
        <p:txBody>
          <a:bodyPr>
            <a:normAutofit lnSpcReduction="10000"/>
          </a:bodyPr>
          <a:lstStyle/>
          <a:p>
            <a:r>
              <a:rPr lang="vi-VN" sz="2800" b="0" i="1" dirty="0">
                <a:solidFill>
                  <a:srgbClr val="000000"/>
                </a:solidFill>
                <a:effectLst/>
                <a:latin typeface="+mj-lt"/>
              </a:rPr>
              <a:t>- Triển khai hiệu quả Cơ chế một cửa Quốc gia và Cơ chế một cửa ASEAN và thực hiện kiểm tra chuyên ngành: </a:t>
            </a:r>
            <a:endParaRPr lang="en-US" sz="2800" b="0" i="1" dirty="0">
              <a:solidFill>
                <a:srgbClr val="000000"/>
              </a:solidFill>
              <a:effectLst/>
              <a:latin typeface="+mj-lt"/>
            </a:endParaRPr>
          </a:p>
          <a:p>
            <a:r>
              <a:rPr lang="vi-VN" sz="2800" b="0" i="0" dirty="0">
                <a:solidFill>
                  <a:srgbClr val="000000"/>
                </a:solidFill>
                <a:effectLst/>
                <a:latin typeface="+mj-lt"/>
              </a:rPr>
              <a:t>Với vai trò là Cơ quan thường trực của Ủy ban chỉ đạo quốc gia về Cơ chế một cửa ASEAN, Cơ chế một cửa quốc gia và tạo thuận lợi thương mại, Tổng cục Hải quan đã phối hợp với các bộ, ngành tích cực triển khai các thủ tục hành chính (TTHC) mới, mở rộng phạm vi, số lượng doanh nghiệp tham gia đối với các TTHC đã triển khai thực hiện trên Cơ chế một cửa quốc gia đáp ứng mục tiêu và tiến độ đề ra tại Nghị quyết số 19-2017/NQ-CP, Kế hoạch tổng thể triển khai Cơ chế một cửa quốc gia và cơ chế một cửa ASEAN kết quả cụ thể:</a:t>
            </a:r>
            <a:endParaRPr lang="en-GB" sz="2800" dirty="0">
              <a:latin typeface="+mj-lt"/>
            </a:endParaRPr>
          </a:p>
        </p:txBody>
      </p:sp>
    </p:spTree>
    <p:extLst>
      <p:ext uri="{BB962C8B-B14F-4D97-AF65-F5344CB8AC3E}">
        <p14:creationId xmlns:p14="http://schemas.microsoft.com/office/powerpoint/2010/main" val="239189159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D662A-1477-4D29-994D-29AEC2D2A845}"/>
              </a:ext>
            </a:extLst>
          </p:cNvPr>
          <p:cNvSpPr>
            <a:spLocks noGrp="1"/>
          </p:cNvSpPr>
          <p:nvPr>
            <p:ph type="title"/>
          </p:nvPr>
        </p:nvSpPr>
        <p:spPr/>
        <p:txBody>
          <a:bodyPr/>
          <a:lstStyle/>
          <a:p>
            <a:r>
              <a:rPr lang="en-US" sz="4800" dirty="0">
                <a:effectLst/>
                <a:latin typeface="Times New Roman" panose="02020603050405020304" pitchFamily="18" charset="0"/>
                <a:ea typeface="MS Mincho" panose="02020609040205080304" pitchFamily="49" charset="-128"/>
              </a:rPr>
              <a:t>1.6.2. Xu </a:t>
            </a:r>
            <a:r>
              <a:rPr lang="en-US" sz="4800" dirty="0" err="1">
                <a:effectLst/>
                <a:latin typeface="Times New Roman" panose="02020603050405020304" pitchFamily="18" charset="0"/>
                <a:ea typeface="MS Mincho" panose="02020609040205080304" pitchFamily="49" charset="-128"/>
              </a:rPr>
              <a:t>hướng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ADD6C831-89CF-4959-A332-11B14F4C7469}"/>
              </a:ext>
            </a:extLst>
          </p:cNvPr>
          <p:cNvSpPr>
            <a:spLocks noGrp="1"/>
          </p:cNvSpPr>
          <p:nvPr>
            <p:ph idx="1"/>
          </p:nvPr>
        </p:nvSpPr>
        <p:spPr/>
        <p:txBody>
          <a:bodyPr>
            <a:normAutofit/>
          </a:bodyPr>
          <a:lstStyle/>
          <a:p>
            <a:r>
              <a:rPr lang="vi-VN" sz="2800" b="0" i="0" dirty="0">
                <a:solidFill>
                  <a:srgbClr val="000000"/>
                </a:solidFill>
                <a:effectLst/>
                <a:latin typeface="+mj-lt"/>
              </a:rPr>
              <a:t>+ Triển khai Cơ chế một cửa quốc gia: Tính đến ngày 15/6/2020, đã có 13 bộ, ngành tham gia kết nối; 198 TTHC được đưa lên Cơ chế một cửa quốc gia với tổng số hồ sơ hành chính đã được xử lý trên Cổng thông tin một cửa quốc gia xấp xỉ 3,133 triệu bộ hồ sơ và trên 39,1 nghìn doanh nghiệp tham gia (Riêng từ 01/01-15/6/2020, số hồ sơ đã được xử lý hơn 363,4 nghìn bộ hồ sơ của hơn 4 nghìn doanh nghiệp tham gia).</a:t>
            </a:r>
            <a:endParaRPr lang="en-GB" sz="2800" dirty="0">
              <a:latin typeface="+mj-lt"/>
            </a:endParaRPr>
          </a:p>
        </p:txBody>
      </p:sp>
    </p:spTree>
    <p:extLst>
      <p:ext uri="{BB962C8B-B14F-4D97-AF65-F5344CB8AC3E}">
        <p14:creationId xmlns:p14="http://schemas.microsoft.com/office/powerpoint/2010/main" val="64080382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C0C51-4439-48C1-9E5F-72BB10509861}"/>
              </a:ext>
            </a:extLst>
          </p:cNvPr>
          <p:cNvSpPr>
            <a:spLocks noGrp="1"/>
          </p:cNvSpPr>
          <p:nvPr>
            <p:ph type="title"/>
          </p:nvPr>
        </p:nvSpPr>
        <p:spPr>
          <a:xfrm>
            <a:off x="1097280" y="263527"/>
            <a:ext cx="10058400" cy="1450757"/>
          </a:xfrm>
        </p:spPr>
        <p:txBody>
          <a:bodyPr/>
          <a:lstStyle/>
          <a:p>
            <a:r>
              <a:rPr lang="en-US" sz="4800" dirty="0">
                <a:effectLst/>
                <a:latin typeface="Times New Roman" panose="02020603050405020304" pitchFamily="18" charset="0"/>
                <a:ea typeface="MS Mincho" panose="02020609040205080304" pitchFamily="49" charset="-128"/>
              </a:rPr>
              <a:t>1.6.2. Xu </a:t>
            </a:r>
            <a:r>
              <a:rPr lang="en-US" sz="4800" dirty="0" err="1">
                <a:effectLst/>
                <a:latin typeface="Times New Roman" panose="02020603050405020304" pitchFamily="18" charset="0"/>
                <a:ea typeface="MS Mincho" panose="02020609040205080304" pitchFamily="49" charset="-128"/>
              </a:rPr>
              <a:t>hướng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F905FE2E-3E0D-4768-A465-D63E161D6FDB}"/>
              </a:ext>
            </a:extLst>
          </p:cNvPr>
          <p:cNvSpPr>
            <a:spLocks noGrp="1"/>
          </p:cNvSpPr>
          <p:nvPr>
            <p:ph idx="1"/>
          </p:nvPr>
        </p:nvSpPr>
        <p:spPr/>
        <p:txBody>
          <a:bodyPr>
            <a:normAutofit/>
          </a:bodyPr>
          <a:lstStyle/>
          <a:p>
            <a:r>
              <a:rPr lang="vi-VN" sz="2800" b="0" i="0" dirty="0">
                <a:solidFill>
                  <a:srgbClr val="000000"/>
                </a:solidFill>
                <a:effectLst/>
                <a:latin typeface="+mj-lt"/>
              </a:rPr>
              <a:t>+ Về triển khai Cơ chế một cửa ASEAN: Đẩy mạnh việc kết nối, trao đổi thông tin liên quan đến thực hiện thủ tục xuất nhập khẩu với các nước trong ASEAN, Đến thời điểm hiện tại, Việt Nam đã kết nối chính thức Cơ chế một cửa ASEAN để trao đổi thông tin chứng nhận xuất xứ mẫu D điện tử tất cả 9 nước ASEAN. Đến ngày 15/6/2020, tổng số C/O Việt Nam nhận từ các nước ASEAN là: 227.436 C/O, tổng số C/O Việt Nam gửi sang các nước là: 384.865 C/O.</a:t>
            </a:r>
            <a:endParaRPr lang="en-GB" sz="2800" dirty="0">
              <a:latin typeface="+mj-lt"/>
            </a:endParaRPr>
          </a:p>
        </p:txBody>
      </p:sp>
    </p:spTree>
    <p:extLst>
      <p:ext uri="{BB962C8B-B14F-4D97-AF65-F5344CB8AC3E}">
        <p14:creationId xmlns:p14="http://schemas.microsoft.com/office/powerpoint/2010/main" val="109452703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765C3-323D-416C-AD6B-7E57B5E77117}"/>
              </a:ext>
            </a:extLst>
          </p:cNvPr>
          <p:cNvSpPr>
            <a:spLocks noGrp="1"/>
          </p:cNvSpPr>
          <p:nvPr>
            <p:ph type="title"/>
          </p:nvPr>
        </p:nvSpPr>
        <p:spPr/>
        <p:txBody>
          <a:bodyPr/>
          <a:lstStyle/>
          <a:p>
            <a:r>
              <a:rPr lang="en-US" sz="4800" dirty="0">
                <a:effectLst/>
                <a:latin typeface="Times New Roman" panose="02020603050405020304" pitchFamily="18" charset="0"/>
                <a:ea typeface="MS Mincho" panose="02020609040205080304" pitchFamily="49" charset="-128"/>
              </a:rPr>
              <a:t>1.6.2. Xu </a:t>
            </a:r>
            <a:r>
              <a:rPr lang="en-US" sz="4800" dirty="0" err="1">
                <a:effectLst/>
                <a:latin typeface="Times New Roman" panose="02020603050405020304" pitchFamily="18" charset="0"/>
                <a:ea typeface="MS Mincho" panose="02020609040205080304" pitchFamily="49" charset="-128"/>
              </a:rPr>
              <a:t>hướng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C801A245-126B-4DDF-AB17-6BDFC7E47718}"/>
              </a:ext>
            </a:extLst>
          </p:cNvPr>
          <p:cNvSpPr>
            <a:spLocks noGrp="1"/>
          </p:cNvSpPr>
          <p:nvPr>
            <p:ph idx="1"/>
          </p:nvPr>
        </p:nvSpPr>
        <p:spPr>
          <a:xfrm>
            <a:off x="1097279" y="1845734"/>
            <a:ext cx="10671387" cy="4023360"/>
          </a:xfrm>
        </p:spPr>
        <p:txBody>
          <a:bodyPr>
            <a:normAutofit/>
          </a:bodyPr>
          <a:lstStyle/>
          <a:p>
            <a:r>
              <a:rPr lang="vi-VN" sz="2800" b="0" i="1" dirty="0">
                <a:solidFill>
                  <a:srgbClr val="000000"/>
                </a:solidFill>
                <a:effectLst/>
                <a:latin typeface="+mj-lt"/>
              </a:rPr>
              <a:t>- Đẩy mạnh cung cấp dịch vụ công trực tuyến ở mức độ cao nhất: </a:t>
            </a:r>
            <a:endParaRPr lang="en-US" sz="2800" b="0" i="1" dirty="0">
              <a:solidFill>
                <a:srgbClr val="000000"/>
              </a:solidFill>
              <a:effectLst/>
              <a:latin typeface="+mj-lt"/>
            </a:endParaRPr>
          </a:p>
          <a:p>
            <a:r>
              <a:rPr lang="vi-VN" sz="2800" b="0" i="0" dirty="0">
                <a:solidFill>
                  <a:srgbClr val="000000"/>
                </a:solidFill>
                <a:effectLst/>
                <a:latin typeface="+mj-lt"/>
              </a:rPr>
              <a:t>Ngành Hải quan đã triển khai mạnh mẽ về cung cấp dịch vụ công trực tuyến (DVCTT): Đến nay, Tổng cục Hải quan đã cung cấp gần 90% DVCTT mức độ 3 và 4, tiến hành rà soát, chuẩn bị cung cấp DVCTT tối thiểu mức 3 cho TTHC mới được bổ sung, sửa đổi. Theo đó, doanh nghiệp sẽ dễ dàng thực hiện và giải quyết các thủ tục hành chính công một cách nhanh gọn và thuận tiện nhất.</a:t>
            </a:r>
            <a:endParaRPr lang="en-GB" sz="2800" dirty="0">
              <a:latin typeface="+mj-lt"/>
            </a:endParaRPr>
          </a:p>
        </p:txBody>
      </p:sp>
    </p:spTree>
    <p:extLst>
      <p:ext uri="{BB962C8B-B14F-4D97-AF65-F5344CB8AC3E}">
        <p14:creationId xmlns:p14="http://schemas.microsoft.com/office/powerpoint/2010/main" val="157111104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71D5C-D7C0-466B-AB85-86B97910A0C4}"/>
              </a:ext>
            </a:extLst>
          </p:cNvPr>
          <p:cNvSpPr>
            <a:spLocks noGrp="1"/>
          </p:cNvSpPr>
          <p:nvPr>
            <p:ph type="title"/>
          </p:nvPr>
        </p:nvSpPr>
        <p:spPr/>
        <p:txBody>
          <a:bodyPr/>
          <a:lstStyle/>
          <a:p>
            <a:r>
              <a:rPr lang="en-US" sz="4800" dirty="0">
                <a:effectLst/>
                <a:latin typeface="Times New Roman" panose="02020603050405020304" pitchFamily="18" charset="0"/>
                <a:ea typeface="MS Mincho" panose="02020609040205080304" pitchFamily="49" charset="-128"/>
              </a:rPr>
              <a:t>1.6.2. Xu </a:t>
            </a:r>
            <a:r>
              <a:rPr lang="en-US" sz="4800" dirty="0" err="1">
                <a:effectLst/>
                <a:latin typeface="Times New Roman" panose="02020603050405020304" pitchFamily="18" charset="0"/>
                <a:ea typeface="MS Mincho" panose="02020609040205080304" pitchFamily="49" charset="-128"/>
              </a:rPr>
              <a:t>hướng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FDE50CE6-C08F-4F79-95C4-9258E4F09D7D}"/>
              </a:ext>
            </a:extLst>
          </p:cNvPr>
          <p:cNvSpPr>
            <a:spLocks noGrp="1"/>
          </p:cNvSpPr>
          <p:nvPr>
            <p:ph idx="1"/>
          </p:nvPr>
        </p:nvSpPr>
        <p:spPr/>
        <p:txBody>
          <a:bodyPr>
            <a:noAutofit/>
          </a:bodyPr>
          <a:lstStyle/>
          <a:p>
            <a:pPr algn="l"/>
            <a:r>
              <a:rPr lang="vi-VN" sz="2800" b="0" i="1" dirty="0">
                <a:solidFill>
                  <a:srgbClr val="000000"/>
                </a:solidFill>
                <a:effectLst/>
                <a:latin typeface="+mj-lt"/>
              </a:rPr>
              <a:t>- Hiện đại hóa phương thức và trang thiết bị để phục vụ công tác kiểm tra giám sát hải quan:</a:t>
            </a:r>
            <a:endParaRPr lang="vi-VN" sz="2800" b="0" i="0" dirty="0">
              <a:solidFill>
                <a:srgbClr val="000000"/>
              </a:solidFill>
              <a:effectLst/>
              <a:latin typeface="+mj-lt"/>
            </a:endParaRPr>
          </a:p>
          <a:p>
            <a:pPr algn="l"/>
            <a:r>
              <a:rPr lang="vi-VN" sz="2800" b="0" i="0" dirty="0">
                <a:solidFill>
                  <a:srgbClr val="000000"/>
                </a:solidFill>
                <a:effectLst/>
                <a:latin typeface="+mj-lt"/>
              </a:rPr>
              <a:t>+ Tổng cục Hải quan đã tăng cường hiện đại hóa trang thiết bị kiểm tra, giám sát hải quan nhằm tạo thuận lợi thương mại, giảm thời gian thông quan và chống buôn lậu và gian lận thương mại. Tổng cục Hải quan đã mua sắm và đưa vào sử dụng các máy móc thiết bị hiện đại như: tàu, canô chống buôn lậu trên biển, trên sông; máy soi container; máy soi hành lý; máy soi hàng hóa. Trang bị hệ thống camera giám sát tại các cửa khẩu quan trọng; seal GPS định vị giám sát hàng hóa vận chuyển chịu sự giám sát hải quan, thiết bị bay không người lái…</a:t>
            </a:r>
          </a:p>
          <a:p>
            <a:endParaRPr lang="en-GB" sz="2800" dirty="0">
              <a:latin typeface="+mj-lt"/>
            </a:endParaRPr>
          </a:p>
        </p:txBody>
      </p:sp>
    </p:spTree>
    <p:extLst>
      <p:ext uri="{BB962C8B-B14F-4D97-AF65-F5344CB8AC3E}">
        <p14:creationId xmlns:p14="http://schemas.microsoft.com/office/powerpoint/2010/main" val="12139993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AC0DE-08AD-4C2E-8D17-A020F4FD8A67}"/>
              </a:ext>
            </a:extLst>
          </p:cNvPr>
          <p:cNvSpPr>
            <a:spLocks noGrp="1"/>
          </p:cNvSpPr>
          <p:nvPr>
            <p:ph type="title"/>
          </p:nvPr>
        </p:nvSpPr>
        <p:spPr/>
        <p:txBody>
          <a:bodyPr/>
          <a:lstStyle/>
          <a:p>
            <a:r>
              <a:rPr lang="en-US" sz="4800" dirty="0">
                <a:effectLst/>
                <a:latin typeface="Times New Roman" panose="02020603050405020304" pitchFamily="18" charset="0"/>
                <a:ea typeface="MS Mincho" panose="02020609040205080304" pitchFamily="49" charset="-128"/>
              </a:rPr>
              <a:t>1.6.2. Xu </a:t>
            </a:r>
            <a:r>
              <a:rPr lang="en-US" sz="4800" dirty="0" err="1">
                <a:effectLst/>
                <a:latin typeface="Times New Roman" panose="02020603050405020304" pitchFamily="18" charset="0"/>
                <a:ea typeface="MS Mincho" panose="02020609040205080304" pitchFamily="49" charset="-128"/>
              </a:rPr>
              <a:t>hướng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5CF7218E-07D0-46A4-A429-752319E775A6}"/>
              </a:ext>
            </a:extLst>
          </p:cNvPr>
          <p:cNvSpPr>
            <a:spLocks noGrp="1"/>
          </p:cNvSpPr>
          <p:nvPr>
            <p:ph idx="1"/>
          </p:nvPr>
        </p:nvSpPr>
        <p:spPr/>
        <p:txBody>
          <a:bodyPr>
            <a:normAutofit/>
          </a:bodyPr>
          <a:lstStyle/>
          <a:p>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Triển</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khai</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và</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mở</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rộng</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hệ</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thống</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quản</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lý</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hải</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quan</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tự</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động</a:t>
            </a:r>
            <a:r>
              <a:rPr lang="en-GB" sz="2800" b="0" i="0" dirty="0">
                <a:solidFill>
                  <a:srgbClr val="000000"/>
                </a:solidFill>
                <a:effectLst/>
                <a:latin typeface="Times New Roman" panose="02020603050405020304" pitchFamily="18" charset="0"/>
                <a:cs typeface="Times New Roman" panose="02020603050405020304" pitchFamily="18" charset="0"/>
              </a:rPr>
              <a:t> (VASSCM) </a:t>
            </a:r>
            <a:r>
              <a:rPr lang="en-GB" sz="2800" b="0" i="0" dirty="0" err="1">
                <a:solidFill>
                  <a:srgbClr val="000000"/>
                </a:solidFill>
                <a:effectLst/>
                <a:latin typeface="Times New Roman" panose="02020603050405020304" pitchFamily="18" charset="0"/>
                <a:cs typeface="Times New Roman" panose="02020603050405020304" pitchFamily="18" charset="0"/>
              </a:rPr>
              <a:t>tại</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cảng</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biển</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hàng</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không</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của</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hầu</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hết</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các</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Cục</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Hải</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quan</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đã</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đem</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lại</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nhiều</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lợi</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ích</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cho</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doanh</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nghiệp</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kinh</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doanh</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kho</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bãi</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cảng</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doanh</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nghiệp</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xuất</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nhập</a:t>
            </a:r>
            <a:r>
              <a:rPr lang="en-GB" sz="2800" b="0" i="0" dirty="0">
                <a:solidFill>
                  <a:srgbClr val="000000"/>
                </a:solidFill>
                <a:effectLst/>
                <a:latin typeface="Times New Roman" panose="02020603050405020304" pitchFamily="18" charset="0"/>
                <a:cs typeface="Times New Roman" panose="02020603050405020304" pitchFamily="18" charset="0"/>
              </a:rPr>
              <a:t> </a:t>
            </a:r>
            <a:r>
              <a:rPr lang="en-GB" sz="2800" b="0" i="0" dirty="0" err="1">
                <a:solidFill>
                  <a:srgbClr val="000000"/>
                </a:solidFill>
                <a:effectLst/>
                <a:latin typeface="Times New Roman" panose="02020603050405020304" pitchFamily="18" charset="0"/>
                <a:cs typeface="Times New Roman" panose="02020603050405020304" pitchFamily="18" charset="0"/>
              </a:rPr>
              <a:t>khẩu</a:t>
            </a:r>
            <a:r>
              <a:rPr lang="en-GB" sz="2800" b="0" i="0" dirty="0">
                <a:solidFill>
                  <a:srgbClr val="000000"/>
                </a:solidFill>
                <a:effectLst/>
                <a:latin typeface="Times New Roman" panose="02020603050405020304" pitchFamily="18" charset="0"/>
                <a:cs typeface="Times New Roman" panose="02020603050405020304" pitchFamily="18" charset="0"/>
              </a:rPr>
              <a:t>.</a:t>
            </a:r>
            <a:endParaRPr lang="en-GB"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13649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A5C14-1C15-4A0E-B273-88DA8E65CC5D}"/>
              </a:ext>
            </a:extLst>
          </p:cNvPr>
          <p:cNvSpPr>
            <a:spLocks noGrp="1"/>
          </p:cNvSpPr>
          <p:nvPr>
            <p:ph type="title"/>
          </p:nvPr>
        </p:nvSpPr>
        <p:spPr/>
        <p:txBody>
          <a:bodyPr/>
          <a:lstStyle/>
          <a:p>
            <a:r>
              <a:rPr lang="en-US" sz="4800" dirty="0">
                <a:effectLst/>
                <a:latin typeface="Times New Roman" panose="02020603050405020304" pitchFamily="18" charset="0"/>
                <a:ea typeface="MS Mincho" panose="02020609040205080304" pitchFamily="49" charset="-128"/>
              </a:rPr>
              <a:t>1.6.2. Xu </a:t>
            </a:r>
            <a:r>
              <a:rPr lang="en-US" sz="4800" dirty="0" err="1">
                <a:effectLst/>
                <a:latin typeface="Times New Roman" panose="02020603050405020304" pitchFamily="18" charset="0"/>
                <a:ea typeface="MS Mincho" panose="02020609040205080304" pitchFamily="49" charset="-128"/>
              </a:rPr>
              <a:t>hướng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C7C3C6C2-0245-43FB-A739-20326E0412BE}"/>
              </a:ext>
            </a:extLst>
          </p:cNvPr>
          <p:cNvSpPr>
            <a:spLocks noGrp="1"/>
          </p:cNvSpPr>
          <p:nvPr>
            <p:ph idx="1"/>
          </p:nvPr>
        </p:nvSpPr>
        <p:spPr>
          <a:xfrm>
            <a:off x="236306" y="1737360"/>
            <a:ext cx="10796084" cy="4023360"/>
          </a:xfrm>
        </p:spPr>
        <p:txBody>
          <a:bodyPr>
            <a:normAutofit/>
          </a:bodyPr>
          <a:lstStyle/>
          <a:p>
            <a:r>
              <a:rPr lang="en-GB" sz="3000" b="1" dirty="0" err="1">
                <a:solidFill>
                  <a:srgbClr val="333333"/>
                </a:solidFill>
                <a:latin typeface="Times New Roman" panose="02020603050405020304" pitchFamily="18" charset="0"/>
                <a:cs typeface="Times New Roman" panose="02020603050405020304" pitchFamily="18" charset="0"/>
              </a:rPr>
              <a:t>M</a:t>
            </a:r>
            <a:r>
              <a:rPr lang="en-GB" sz="3000" b="1" i="0" dirty="0" err="1">
                <a:solidFill>
                  <a:srgbClr val="333333"/>
                </a:solidFill>
                <a:effectLst/>
                <a:latin typeface="Times New Roman" panose="02020603050405020304" pitchFamily="18" charset="0"/>
                <a:cs typeface="Times New Roman" panose="02020603050405020304" pitchFamily="18" charset="0"/>
              </a:rPr>
              <a:t>ô</a:t>
            </a:r>
            <a:r>
              <a:rPr lang="en-GB" sz="3000" b="1" i="0" dirty="0">
                <a:solidFill>
                  <a:srgbClr val="333333"/>
                </a:solidFill>
                <a:effectLst/>
                <a:latin typeface="Times New Roman" panose="02020603050405020304" pitchFamily="18" charset="0"/>
                <a:cs typeface="Times New Roman" panose="02020603050405020304" pitchFamily="18" charset="0"/>
              </a:rPr>
              <a:t> </a:t>
            </a:r>
            <a:r>
              <a:rPr lang="en-GB" sz="3000" b="1" i="0" dirty="0" err="1">
                <a:solidFill>
                  <a:srgbClr val="333333"/>
                </a:solidFill>
                <a:effectLst/>
                <a:latin typeface="Times New Roman" panose="02020603050405020304" pitchFamily="18" charset="0"/>
                <a:cs typeface="Times New Roman" panose="02020603050405020304" pitchFamily="18" charset="0"/>
              </a:rPr>
              <a:t>hình</a:t>
            </a:r>
            <a:r>
              <a:rPr lang="en-GB" sz="3000" b="1" i="0" dirty="0">
                <a:solidFill>
                  <a:srgbClr val="333333"/>
                </a:solidFill>
                <a:effectLst/>
                <a:latin typeface="Times New Roman" panose="02020603050405020304" pitchFamily="18" charset="0"/>
                <a:cs typeface="Times New Roman" panose="02020603050405020304" pitchFamily="18" charset="0"/>
              </a:rPr>
              <a:t> </a:t>
            </a:r>
            <a:r>
              <a:rPr lang="en-GB" sz="3000" b="1" i="0" dirty="0" err="1">
                <a:solidFill>
                  <a:srgbClr val="333333"/>
                </a:solidFill>
                <a:effectLst/>
                <a:latin typeface="Times New Roman" panose="02020603050405020304" pitchFamily="18" charset="0"/>
                <a:cs typeface="Times New Roman" panose="02020603050405020304" pitchFamily="18" charset="0"/>
              </a:rPr>
              <a:t>hải</a:t>
            </a:r>
            <a:r>
              <a:rPr lang="en-GB" sz="3000" b="1" i="0" dirty="0">
                <a:solidFill>
                  <a:srgbClr val="333333"/>
                </a:solidFill>
                <a:effectLst/>
                <a:latin typeface="Times New Roman" panose="02020603050405020304" pitchFamily="18" charset="0"/>
                <a:cs typeface="Times New Roman" panose="02020603050405020304" pitchFamily="18" charset="0"/>
              </a:rPr>
              <a:t> </a:t>
            </a:r>
            <a:r>
              <a:rPr lang="en-GB" sz="3000" b="1" i="0" dirty="0" err="1">
                <a:solidFill>
                  <a:srgbClr val="333333"/>
                </a:solidFill>
                <a:effectLst/>
                <a:latin typeface="Times New Roman" panose="02020603050405020304" pitchFamily="18" charset="0"/>
                <a:cs typeface="Times New Roman" panose="02020603050405020304" pitchFamily="18" charset="0"/>
              </a:rPr>
              <a:t>quan</a:t>
            </a:r>
            <a:r>
              <a:rPr lang="en-GB" sz="3000" b="1" i="0" dirty="0">
                <a:solidFill>
                  <a:srgbClr val="333333"/>
                </a:solidFill>
                <a:effectLst/>
                <a:latin typeface="Times New Roman" panose="02020603050405020304" pitchFamily="18" charset="0"/>
                <a:cs typeface="Times New Roman" panose="02020603050405020304" pitchFamily="18" charset="0"/>
              </a:rPr>
              <a:t> </a:t>
            </a:r>
            <a:r>
              <a:rPr lang="en-GB" sz="3000" b="1" i="0" dirty="0" err="1">
                <a:solidFill>
                  <a:srgbClr val="333333"/>
                </a:solidFill>
                <a:effectLst/>
                <a:latin typeface="Times New Roman" panose="02020603050405020304" pitchFamily="18" charset="0"/>
                <a:cs typeface="Times New Roman" panose="02020603050405020304" pitchFamily="18" charset="0"/>
              </a:rPr>
              <a:t>thông</a:t>
            </a:r>
            <a:r>
              <a:rPr lang="en-GB" sz="3000" b="1" i="0" dirty="0">
                <a:solidFill>
                  <a:srgbClr val="333333"/>
                </a:solidFill>
                <a:effectLst/>
                <a:latin typeface="Times New Roman" panose="02020603050405020304" pitchFamily="18" charset="0"/>
                <a:cs typeface="Times New Roman" panose="02020603050405020304" pitchFamily="18" charset="0"/>
              </a:rPr>
              <a:t> </a:t>
            </a:r>
            <a:r>
              <a:rPr lang="en-GB" sz="3000" b="1" i="0" dirty="0" err="1">
                <a:solidFill>
                  <a:srgbClr val="333333"/>
                </a:solidFill>
                <a:effectLst/>
                <a:latin typeface="Times New Roman" panose="02020603050405020304" pitchFamily="18" charset="0"/>
                <a:cs typeface="Times New Roman" panose="02020603050405020304" pitchFamily="18" charset="0"/>
              </a:rPr>
              <a:t>minh</a:t>
            </a:r>
            <a:r>
              <a:rPr lang="en-GB" sz="3000" b="1" i="0" dirty="0">
                <a:solidFill>
                  <a:srgbClr val="333333"/>
                </a:solidFill>
                <a:effectLst/>
                <a:latin typeface="Times New Roman" panose="02020603050405020304" pitchFamily="18" charset="0"/>
                <a:cs typeface="Times New Roman" panose="02020603050405020304" pitchFamily="18" charset="0"/>
              </a:rPr>
              <a:t> </a:t>
            </a:r>
          </a:p>
        </p:txBody>
      </p:sp>
      <p:pic>
        <p:nvPicPr>
          <p:cNvPr id="4" name="Picture 3">
            <a:extLst>
              <a:ext uri="{FF2B5EF4-FFF2-40B4-BE49-F238E27FC236}">
                <a16:creationId xmlns:a16="http://schemas.microsoft.com/office/drawing/2014/main" id="{79C998B2-8103-4320-AA0E-31724E7BED5E}"/>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6306" y="2171501"/>
            <a:ext cx="5731510" cy="4147106"/>
          </a:xfrm>
          <a:prstGeom prst="rect">
            <a:avLst/>
          </a:prstGeom>
          <a:noFill/>
          <a:ln>
            <a:noFill/>
          </a:ln>
        </p:spPr>
      </p:pic>
      <p:sp>
        <p:nvSpPr>
          <p:cNvPr id="6" name="TextBox 5">
            <a:extLst>
              <a:ext uri="{FF2B5EF4-FFF2-40B4-BE49-F238E27FC236}">
                <a16:creationId xmlns:a16="http://schemas.microsoft.com/office/drawing/2014/main" id="{728AB1A5-383A-48E5-944C-2AB69AF48D18}"/>
              </a:ext>
            </a:extLst>
          </p:cNvPr>
          <p:cNvSpPr txBox="1"/>
          <p:nvPr/>
        </p:nvSpPr>
        <p:spPr>
          <a:xfrm>
            <a:off x="5967816" y="3188117"/>
            <a:ext cx="6096000" cy="2246769"/>
          </a:xfrm>
          <a:prstGeom prst="rect">
            <a:avLst/>
          </a:prstGeom>
          <a:noFill/>
        </p:spPr>
        <p:txBody>
          <a:bodyPr wrap="square">
            <a:spAutoFit/>
          </a:bodyPr>
          <a:lstStyle/>
          <a:p>
            <a:r>
              <a:rPr lang="en-US" sz="2800" dirty="0">
                <a:solidFill>
                  <a:srgbClr val="333333"/>
                </a:solidFill>
                <a:latin typeface="Times New Roman" panose="02020603050405020304" pitchFamily="18" charset="0"/>
                <a:cs typeface="Times New Roman" panose="02020603050405020304" pitchFamily="18" charset="0"/>
              </a:rPr>
              <a:t>C</a:t>
            </a:r>
            <a:r>
              <a:rPr lang="vi-VN" sz="2800" b="0" i="0" dirty="0">
                <a:solidFill>
                  <a:srgbClr val="333333"/>
                </a:solidFill>
                <a:effectLst/>
                <a:latin typeface="Times New Roman" panose="02020603050405020304" pitchFamily="18" charset="0"/>
                <a:cs typeface="Times New Roman" panose="02020603050405020304" pitchFamily="18" charset="0"/>
              </a:rPr>
              <a:t>ho phép DN, hải quan và các bên liên quan (vận chuyển, đại lý, kho bãi…), cũng như các bộ, ngành cùng kết nối, cùng sử dụng trên nền tảng số, hệ thống thông tin thống nhất, liên kết</a:t>
            </a:r>
            <a:r>
              <a:rPr lang="vi-VN" sz="1800" b="0" i="0" dirty="0">
                <a:solidFill>
                  <a:srgbClr val="333333"/>
                </a:solidFill>
                <a:effectLst/>
                <a:latin typeface="Times New Roman" panose="02020603050405020304" pitchFamily="18" charset="0"/>
                <a:cs typeface="Times New Roman" panose="02020603050405020304" pitchFamily="18" charset="0"/>
              </a:rPr>
              <a:t>.</a:t>
            </a:r>
            <a:endParaRPr lang="en-GB"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689695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1A05C-CB03-4BDE-8ECB-60238A7F6EDD}"/>
              </a:ext>
            </a:extLst>
          </p:cNvPr>
          <p:cNvSpPr>
            <a:spLocks noGrp="1"/>
          </p:cNvSpPr>
          <p:nvPr>
            <p:ph type="title"/>
          </p:nvPr>
        </p:nvSpPr>
        <p:spPr/>
        <p:txBody>
          <a:bodyPr/>
          <a:lstStyle/>
          <a:p>
            <a:r>
              <a:rPr lang="en-US" sz="4800" dirty="0">
                <a:effectLst/>
                <a:latin typeface="Times New Roman" panose="02020603050405020304" pitchFamily="18" charset="0"/>
                <a:ea typeface="MS Mincho" panose="02020609040205080304" pitchFamily="49" charset="-128"/>
              </a:rPr>
              <a:t>1.6.2. Xu </a:t>
            </a:r>
            <a:r>
              <a:rPr lang="en-US" sz="4800" dirty="0" err="1">
                <a:effectLst/>
                <a:latin typeface="Times New Roman" panose="02020603050405020304" pitchFamily="18" charset="0"/>
                <a:ea typeface="MS Mincho" panose="02020609040205080304" pitchFamily="49" charset="-128"/>
              </a:rPr>
              <a:t>hướng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96C7F4A5-2C89-45C7-80CB-5B59875EEB09}"/>
              </a:ext>
            </a:extLst>
          </p:cNvPr>
          <p:cNvSpPr>
            <a:spLocks noGrp="1"/>
          </p:cNvSpPr>
          <p:nvPr>
            <p:ph idx="1"/>
          </p:nvPr>
        </p:nvSpPr>
        <p:spPr>
          <a:xfrm>
            <a:off x="1097279" y="1845734"/>
            <a:ext cx="10647045" cy="4023360"/>
          </a:xfrm>
        </p:spPr>
        <p:txBody>
          <a:bodyPr>
            <a:noAutofit/>
          </a:bodyPr>
          <a:lstStyle/>
          <a:p>
            <a:pPr>
              <a:buFont typeface="Wingdings" panose="05000000000000000000" pitchFamily="2" charset="2"/>
              <a:buChar char="v"/>
            </a:pPr>
            <a:r>
              <a:rPr lang="en-US" sz="3000" dirty="0">
                <a:solidFill>
                  <a:srgbClr val="252525"/>
                </a:solidFill>
                <a:latin typeface="Times New Roman" panose="02020603050405020304" pitchFamily="18" charset="0"/>
                <a:cs typeface="Times New Roman" panose="02020603050405020304" pitchFamily="18" charset="0"/>
              </a:rPr>
              <a:t>“</a:t>
            </a:r>
            <a:r>
              <a:rPr lang="vi-VN" sz="3000" b="0" i="0" dirty="0">
                <a:solidFill>
                  <a:srgbClr val="252525"/>
                </a:solidFill>
                <a:effectLst/>
                <a:latin typeface="Times New Roman" panose="02020603050405020304" pitchFamily="18" charset="0"/>
                <a:cs typeface="Times New Roman" panose="02020603050405020304" pitchFamily="18" charset="0"/>
              </a:rPr>
              <a:t>Mô hình hải quan thông minh được xây dựng theo hướng hiện đại, chuyên nghiệp, phù hợp với xu hướng tự do hóa toàn cầu; áp dụng thành tựu của cuộc Cách mạng công nghiệp 4.0 của Hải quan các nước phát triển; các yêu cầu cải cách, hiện đại hóa hành chính nhà nước hướng tới xây dựng Chính phủ số, Chính phủ điện tử</a:t>
            </a:r>
            <a:r>
              <a:rPr lang="en-US" sz="3000" b="0" i="0" dirty="0">
                <a:solidFill>
                  <a:srgbClr val="252525"/>
                </a:solidFill>
                <a:effectLst/>
                <a:latin typeface="Times New Roman" panose="02020603050405020304" pitchFamily="18" charset="0"/>
                <a:cs typeface="Times New Roman" panose="02020603050405020304" pitchFamily="18" charset="0"/>
              </a:rPr>
              <a:t>”</a:t>
            </a:r>
          </a:p>
          <a:p>
            <a:pPr>
              <a:buFont typeface="Wingdings" panose="05000000000000000000" pitchFamily="2" charset="2"/>
              <a:buChar char="v"/>
            </a:pPr>
            <a:r>
              <a:rPr lang="en-GB" sz="3000" dirty="0" err="1">
                <a:solidFill>
                  <a:srgbClr val="252525"/>
                </a:solidFill>
                <a:latin typeface="Times New Roman" panose="02020603050405020304" pitchFamily="18" charset="0"/>
                <a:cs typeface="Times New Roman" panose="02020603050405020304" pitchFamily="18" charset="0"/>
              </a:rPr>
              <a:t>H</a:t>
            </a:r>
            <a:r>
              <a:rPr lang="en-GB" sz="3000" b="0" i="0" dirty="0" err="1">
                <a:solidFill>
                  <a:srgbClr val="252525"/>
                </a:solidFill>
                <a:effectLst/>
                <a:latin typeface="Times New Roman" panose="02020603050405020304" pitchFamily="18" charset="0"/>
                <a:cs typeface="Times New Roman" panose="02020603050405020304" pitchFamily="18" charset="0"/>
              </a:rPr>
              <a:t>ải</a:t>
            </a:r>
            <a:r>
              <a:rPr lang="en-GB" sz="3000" b="0" i="0" dirty="0">
                <a:solidFill>
                  <a:srgbClr val="252525"/>
                </a:solidFill>
                <a:effectLst/>
                <a:latin typeface="Times New Roman" panose="02020603050405020304" pitchFamily="18" charset="0"/>
                <a:cs typeface="Times New Roman" panose="02020603050405020304" pitchFamily="18" charset="0"/>
              </a:rPr>
              <a:t> </a:t>
            </a:r>
            <a:r>
              <a:rPr lang="en-GB" sz="3000" b="0" i="0" dirty="0" err="1">
                <a:solidFill>
                  <a:srgbClr val="252525"/>
                </a:solidFill>
                <a:effectLst/>
                <a:latin typeface="Times New Roman" panose="02020603050405020304" pitchFamily="18" charset="0"/>
                <a:cs typeface="Times New Roman" panose="02020603050405020304" pitchFamily="18" charset="0"/>
              </a:rPr>
              <a:t>quan</a:t>
            </a:r>
            <a:r>
              <a:rPr lang="en-GB" sz="3000" b="0" i="0" dirty="0">
                <a:solidFill>
                  <a:srgbClr val="252525"/>
                </a:solidFill>
                <a:effectLst/>
                <a:latin typeface="Times New Roman" panose="02020603050405020304" pitchFamily="18" charset="0"/>
                <a:cs typeface="Times New Roman" panose="02020603050405020304" pitchFamily="18" charset="0"/>
              </a:rPr>
              <a:t> </a:t>
            </a:r>
            <a:r>
              <a:rPr lang="en-GB" sz="3000" b="0" i="0" dirty="0" err="1">
                <a:solidFill>
                  <a:srgbClr val="252525"/>
                </a:solidFill>
                <a:effectLst/>
                <a:latin typeface="Times New Roman" panose="02020603050405020304" pitchFamily="18" charset="0"/>
                <a:cs typeface="Times New Roman" panose="02020603050405020304" pitchFamily="18" charset="0"/>
              </a:rPr>
              <a:t>thông</a:t>
            </a:r>
            <a:r>
              <a:rPr lang="en-GB" sz="3000" b="0" i="0" dirty="0">
                <a:solidFill>
                  <a:srgbClr val="252525"/>
                </a:solidFill>
                <a:effectLst/>
                <a:latin typeface="Times New Roman" panose="02020603050405020304" pitchFamily="18" charset="0"/>
                <a:cs typeface="Times New Roman" panose="02020603050405020304" pitchFamily="18" charset="0"/>
              </a:rPr>
              <a:t> </a:t>
            </a:r>
            <a:r>
              <a:rPr lang="en-GB" sz="3000" b="0" i="0" dirty="0" err="1">
                <a:solidFill>
                  <a:srgbClr val="252525"/>
                </a:solidFill>
                <a:effectLst/>
                <a:latin typeface="Times New Roman" panose="02020603050405020304" pitchFamily="18" charset="0"/>
                <a:cs typeface="Times New Roman" panose="02020603050405020304" pitchFamily="18" charset="0"/>
              </a:rPr>
              <a:t>minh</a:t>
            </a:r>
            <a:r>
              <a:rPr lang="en-GB" sz="3000" b="0" i="0" dirty="0">
                <a:solidFill>
                  <a:srgbClr val="252525"/>
                </a:solidFill>
                <a:effectLst/>
                <a:latin typeface="Times New Roman" panose="02020603050405020304" pitchFamily="18" charset="0"/>
                <a:cs typeface="Times New Roman" panose="02020603050405020304" pitchFamily="18" charset="0"/>
              </a:rPr>
              <a:t> </a:t>
            </a:r>
            <a:r>
              <a:rPr lang="en-GB" sz="3000" b="0" i="0" dirty="0" err="1">
                <a:solidFill>
                  <a:srgbClr val="252525"/>
                </a:solidFill>
                <a:effectLst/>
                <a:latin typeface="Times New Roman" panose="02020603050405020304" pitchFamily="18" charset="0"/>
                <a:cs typeface="Times New Roman" panose="02020603050405020304" pitchFamily="18" charset="0"/>
              </a:rPr>
              <a:t>là</a:t>
            </a:r>
            <a:r>
              <a:rPr lang="en-GB" sz="3000" b="0" i="0" dirty="0">
                <a:solidFill>
                  <a:srgbClr val="252525"/>
                </a:solidFill>
                <a:effectLst/>
                <a:latin typeface="Times New Roman" panose="02020603050405020304" pitchFamily="18" charset="0"/>
                <a:cs typeface="Times New Roman" panose="02020603050405020304" pitchFamily="18" charset="0"/>
              </a:rPr>
              <a:t> </a:t>
            </a:r>
            <a:r>
              <a:rPr lang="en-GB" sz="3000" b="0" i="0" dirty="0" err="1">
                <a:solidFill>
                  <a:srgbClr val="252525"/>
                </a:solidFill>
                <a:effectLst/>
                <a:latin typeface="Times New Roman" panose="02020603050405020304" pitchFamily="18" charset="0"/>
                <a:cs typeface="Times New Roman" panose="02020603050405020304" pitchFamily="18" charset="0"/>
              </a:rPr>
              <a:t>mô</a:t>
            </a:r>
            <a:r>
              <a:rPr lang="en-GB" sz="3000" b="0" i="0" dirty="0">
                <a:solidFill>
                  <a:srgbClr val="252525"/>
                </a:solidFill>
                <a:effectLst/>
                <a:latin typeface="Times New Roman" panose="02020603050405020304" pitchFamily="18" charset="0"/>
                <a:cs typeface="Times New Roman" panose="02020603050405020304" pitchFamily="18" charset="0"/>
              </a:rPr>
              <a:t> </a:t>
            </a:r>
            <a:r>
              <a:rPr lang="en-GB" sz="3000" b="0" i="0" dirty="0" err="1">
                <a:solidFill>
                  <a:srgbClr val="252525"/>
                </a:solidFill>
                <a:effectLst/>
                <a:latin typeface="Times New Roman" panose="02020603050405020304" pitchFamily="18" charset="0"/>
                <a:cs typeface="Times New Roman" panose="02020603050405020304" pitchFamily="18" charset="0"/>
              </a:rPr>
              <a:t>hình</a:t>
            </a:r>
            <a:r>
              <a:rPr lang="en-GB" sz="3000" b="0" i="0" dirty="0">
                <a:solidFill>
                  <a:srgbClr val="252525"/>
                </a:solidFill>
                <a:effectLst/>
                <a:latin typeface="Times New Roman" panose="02020603050405020304" pitchFamily="18" charset="0"/>
                <a:cs typeface="Times New Roman" panose="02020603050405020304" pitchFamily="18" charset="0"/>
              </a:rPr>
              <a:t> </a:t>
            </a:r>
            <a:r>
              <a:rPr lang="en-GB" sz="3000" b="0" i="0" dirty="0" err="1">
                <a:solidFill>
                  <a:srgbClr val="252525"/>
                </a:solidFill>
                <a:effectLst/>
                <a:latin typeface="Times New Roman" panose="02020603050405020304" pitchFamily="18" charset="0"/>
                <a:cs typeface="Times New Roman" panose="02020603050405020304" pitchFamily="18" charset="0"/>
              </a:rPr>
              <a:t>có</a:t>
            </a:r>
            <a:r>
              <a:rPr lang="en-GB" sz="3000" b="0" i="0" dirty="0">
                <a:solidFill>
                  <a:srgbClr val="252525"/>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mức</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độ</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tự</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động</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hóa</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cao</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ứng</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dụng</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thành</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tựu</a:t>
            </a:r>
            <a:r>
              <a:rPr lang="en-GB" sz="3000" b="1" i="0" dirty="0">
                <a:solidFill>
                  <a:srgbClr val="FF0000"/>
                </a:solidFill>
                <a:effectLst/>
                <a:latin typeface="Times New Roman" panose="02020603050405020304" pitchFamily="18" charset="0"/>
                <a:cs typeface="Times New Roman" panose="02020603050405020304" pitchFamily="18" charset="0"/>
              </a:rPr>
              <a:t> khoa </a:t>
            </a:r>
            <a:r>
              <a:rPr lang="en-GB" sz="3000" b="1" i="0" dirty="0" err="1">
                <a:solidFill>
                  <a:srgbClr val="FF0000"/>
                </a:solidFill>
                <a:effectLst/>
                <a:latin typeface="Times New Roman" panose="02020603050405020304" pitchFamily="18" charset="0"/>
                <a:cs typeface="Times New Roman" panose="02020603050405020304" pitchFamily="18" charset="0"/>
              </a:rPr>
              <a:t>học</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công</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nghệ</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mới</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và</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hiện</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đại</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trên</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nền</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tảng</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số</a:t>
            </a:r>
            <a:r>
              <a:rPr lang="en-GB" sz="3000" b="1" i="0" dirty="0">
                <a:solidFill>
                  <a:srgbClr val="FF0000"/>
                </a:solidFill>
                <a:effectLst/>
                <a:latin typeface="Times New Roman" panose="02020603050405020304" pitchFamily="18" charset="0"/>
                <a:cs typeface="Times New Roman" panose="02020603050405020304" pitchFamily="18" charset="0"/>
              </a:rPr>
              <a:t>, phi </a:t>
            </a:r>
            <a:r>
              <a:rPr lang="en-GB" sz="3000" b="1" i="0" dirty="0" err="1">
                <a:solidFill>
                  <a:srgbClr val="FF0000"/>
                </a:solidFill>
                <a:effectLst/>
                <a:latin typeface="Times New Roman" panose="02020603050405020304" pitchFamily="18" charset="0"/>
                <a:cs typeface="Times New Roman" panose="02020603050405020304" pitchFamily="18" charset="0"/>
              </a:rPr>
              <a:t>giấy</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tờ</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đảm</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bảo</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tính</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minh</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bạch</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công</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bằng</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hiệu</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lực</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hiệu</a:t>
            </a:r>
            <a:r>
              <a:rPr lang="en-GB" sz="3000" b="1" i="0" dirty="0">
                <a:solidFill>
                  <a:srgbClr val="FF0000"/>
                </a:solidFill>
                <a:effectLst/>
                <a:latin typeface="Times New Roman" panose="02020603050405020304" pitchFamily="18" charset="0"/>
                <a:cs typeface="Times New Roman" panose="02020603050405020304" pitchFamily="18" charset="0"/>
              </a:rPr>
              <a:t> </a:t>
            </a:r>
            <a:r>
              <a:rPr lang="en-GB" sz="3000" b="1" i="0" dirty="0" err="1">
                <a:solidFill>
                  <a:srgbClr val="FF0000"/>
                </a:solidFill>
                <a:effectLst/>
                <a:latin typeface="Times New Roman" panose="02020603050405020304" pitchFamily="18" charset="0"/>
                <a:cs typeface="Times New Roman" panose="02020603050405020304" pitchFamily="18" charset="0"/>
              </a:rPr>
              <a:t>quả</a:t>
            </a:r>
            <a:r>
              <a:rPr lang="en-GB" sz="3000" b="0" i="0" dirty="0">
                <a:solidFill>
                  <a:srgbClr val="252525"/>
                </a:solidFill>
                <a:effectLst/>
                <a:latin typeface="Times New Roman" panose="02020603050405020304" pitchFamily="18" charset="0"/>
                <a:cs typeface="Times New Roman" panose="02020603050405020304" pitchFamily="18" charset="0"/>
              </a:rPr>
              <a:t>.</a:t>
            </a:r>
            <a:endParaRPr lang="en-GB"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189780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DB75B-B950-47F9-8DC1-4F84317DE74E}"/>
              </a:ext>
            </a:extLst>
          </p:cNvPr>
          <p:cNvSpPr>
            <a:spLocks noGrp="1"/>
          </p:cNvSpPr>
          <p:nvPr>
            <p:ph type="title"/>
          </p:nvPr>
        </p:nvSpPr>
        <p:spPr/>
        <p:txBody>
          <a:bodyPr/>
          <a:lstStyle/>
          <a:p>
            <a:r>
              <a:rPr lang="en-US" sz="4800" dirty="0">
                <a:effectLst/>
                <a:latin typeface="Times New Roman" panose="02020603050405020304" pitchFamily="18" charset="0"/>
                <a:ea typeface="MS Mincho" panose="02020609040205080304" pitchFamily="49" charset="-128"/>
              </a:rPr>
              <a:t>1.6.2. Xu </a:t>
            </a:r>
            <a:r>
              <a:rPr lang="en-US" sz="4800" dirty="0" err="1">
                <a:effectLst/>
                <a:latin typeface="Times New Roman" panose="02020603050405020304" pitchFamily="18" charset="0"/>
                <a:ea typeface="MS Mincho" panose="02020609040205080304" pitchFamily="49" charset="-128"/>
              </a:rPr>
              <a:t>hướng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13991DC3-E4F8-47D4-996F-EB9467DDB00B}"/>
              </a:ext>
            </a:extLst>
          </p:cNvPr>
          <p:cNvSpPr>
            <a:spLocks noGrp="1"/>
          </p:cNvSpPr>
          <p:nvPr>
            <p:ph idx="1"/>
          </p:nvPr>
        </p:nvSpPr>
        <p:spPr>
          <a:xfrm>
            <a:off x="1097280" y="1845734"/>
            <a:ext cx="10275570" cy="4023360"/>
          </a:xfrm>
        </p:spPr>
        <p:txBody>
          <a:bodyPr>
            <a:normAutofit/>
          </a:bodyPr>
          <a:lstStyle/>
          <a:p>
            <a:r>
              <a:rPr lang="en-US" sz="3000" b="0" i="0" dirty="0">
                <a:solidFill>
                  <a:srgbClr val="252525"/>
                </a:solidFill>
                <a:effectLst/>
                <a:latin typeface="Times New Roman" panose="02020603050405020304" pitchFamily="18" charset="0"/>
                <a:cs typeface="Times New Roman" panose="02020603050405020304" pitchFamily="18" charset="0"/>
              </a:rPr>
              <a:t>M</a:t>
            </a:r>
            <a:r>
              <a:rPr lang="vi-VN" sz="3000" b="0" i="0" dirty="0">
                <a:solidFill>
                  <a:srgbClr val="252525"/>
                </a:solidFill>
                <a:effectLst/>
                <a:latin typeface="Times New Roman" panose="02020603050405020304" pitchFamily="18" charset="0"/>
                <a:cs typeface="Times New Roman" panose="02020603050405020304" pitchFamily="18" charset="0"/>
              </a:rPr>
              <a:t>ô hình hải quan thông minh gồm các đặc trưng cơ bản: </a:t>
            </a:r>
            <a:endParaRPr lang="en-US" sz="3000" b="0" i="0" dirty="0">
              <a:solidFill>
                <a:srgbClr val="252525"/>
              </a:solidFill>
              <a:effectLst/>
              <a:latin typeface="Times New Roman" panose="02020603050405020304" pitchFamily="18" charset="0"/>
              <a:cs typeface="Times New Roman" panose="02020603050405020304" pitchFamily="18" charset="0"/>
            </a:endParaRPr>
          </a:p>
          <a:p>
            <a:r>
              <a:rPr lang="en-US" sz="3000" b="0" i="0" dirty="0">
                <a:solidFill>
                  <a:srgbClr val="252525"/>
                </a:solidFill>
                <a:effectLst/>
                <a:latin typeface="Times New Roman" panose="02020603050405020304" pitchFamily="18" charset="0"/>
                <a:cs typeface="Times New Roman" panose="02020603050405020304" pitchFamily="18" charset="0"/>
              </a:rPr>
              <a:t>- </a:t>
            </a:r>
            <a:r>
              <a:rPr lang="vi-VN" sz="3000" b="0" i="0" dirty="0">
                <a:solidFill>
                  <a:srgbClr val="252525"/>
                </a:solidFill>
                <a:effectLst/>
                <a:latin typeface="Times New Roman" panose="02020603050405020304" pitchFamily="18" charset="0"/>
                <a:cs typeface="Times New Roman" panose="02020603050405020304" pitchFamily="18" charset="0"/>
              </a:rPr>
              <a:t>Quản lý biên giới thông minh; </a:t>
            </a:r>
            <a:endParaRPr lang="en-US" sz="3000" b="0" i="0" dirty="0">
              <a:solidFill>
                <a:srgbClr val="252525"/>
              </a:solidFill>
              <a:effectLst/>
              <a:latin typeface="Times New Roman" panose="02020603050405020304" pitchFamily="18" charset="0"/>
              <a:cs typeface="Times New Roman" panose="02020603050405020304" pitchFamily="18" charset="0"/>
            </a:endParaRPr>
          </a:p>
          <a:p>
            <a:r>
              <a:rPr lang="en-US" sz="3000" b="0" i="0" dirty="0">
                <a:solidFill>
                  <a:srgbClr val="252525"/>
                </a:solidFill>
                <a:effectLst/>
                <a:latin typeface="Times New Roman" panose="02020603050405020304" pitchFamily="18" charset="0"/>
                <a:cs typeface="Times New Roman" panose="02020603050405020304" pitchFamily="18" charset="0"/>
              </a:rPr>
              <a:t>- </a:t>
            </a:r>
            <a:r>
              <a:rPr lang="en-US" sz="3000" dirty="0">
                <a:solidFill>
                  <a:srgbClr val="252525"/>
                </a:solidFill>
                <a:latin typeface="Times New Roman" panose="02020603050405020304" pitchFamily="18" charset="0"/>
                <a:cs typeface="Times New Roman" panose="02020603050405020304" pitchFamily="18" charset="0"/>
              </a:rPr>
              <a:t>Q</a:t>
            </a:r>
            <a:r>
              <a:rPr lang="vi-VN" sz="3000" b="0" i="0" dirty="0">
                <a:solidFill>
                  <a:srgbClr val="252525"/>
                </a:solidFill>
                <a:effectLst/>
                <a:latin typeface="Times New Roman" panose="02020603050405020304" pitchFamily="18" charset="0"/>
                <a:cs typeface="Times New Roman" panose="02020603050405020304" pitchFamily="18" charset="0"/>
              </a:rPr>
              <a:t>uản lý theo chuỗi và hệ sinh thái số; </a:t>
            </a:r>
            <a:endParaRPr lang="en-US" sz="3000" b="0" i="0" dirty="0">
              <a:solidFill>
                <a:srgbClr val="252525"/>
              </a:solidFill>
              <a:effectLst/>
              <a:latin typeface="Times New Roman" panose="02020603050405020304" pitchFamily="18" charset="0"/>
              <a:cs typeface="Times New Roman" panose="02020603050405020304" pitchFamily="18" charset="0"/>
            </a:endParaRPr>
          </a:p>
          <a:p>
            <a:r>
              <a:rPr lang="en-US" sz="3000" b="0" i="0" dirty="0">
                <a:solidFill>
                  <a:srgbClr val="252525"/>
                </a:solidFill>
                <a:effectLst/>
                <a:latin typeface="Times New Roman" panose="02020603050405020304" pitchFamily="18" charset="0"/>
                <a:cs typeface="Times New Roman" panose="02020603050405020304" pitchFamily="18" charset="0"/>
              </a:rPr>
              <a:t>- </a:t>
            </a:r>
            <a:r>
              <a:rPr lang="en-US" sz="3000" dirty="0">
                <a:solidFill>
                  <a:srgbClr val="252525"/>
                </a:solidFill>
                <a:latin typeface="Times New Roman" panose="02020603050405020304" pitchFamily="18" charset="0"/>
                <a:cs typeface="Times New Roman" panose="02020603050405020304" pitchFamily="18" charset="0"/>
              </a:rPr>
              <a:t>C</a:t>
            </a:r>
            <a:r>
              <a:rPr lang="vi-VN" sz="3000" b="0" i="0" dirty="0">
                <a:solidFill>
                  <a:srgbClr val="252525"/>
                </a:solidFill>
                <a:effectLst/>
                <a:latin typeface="Times New Roman" panose="02020603050405020304" pitchFamily="18" charset="0"/>
                <a:cs typeface="Times New Roman" panose="02020603050405020304" pitchFamily="18" charset="0"/>
              </a:rPr>
              <a:t>ung cấp dịch vụ tối ưu; kết nối và xử lý thông minh;</a:t>
            </a:r>
            <a:endParaRPr lang="en-US" sz="3000" b="0" i="0" dirty="0">
              <a:solidFill>
                <a:srgbClr val="252525"/>
              </a:solidFill>
              <a:effectLst/>
              <a:latin typeface="Times New Roman" panose="02020603050405020304" pitchFamily="18" charset="0"/>
              <a:cs typeface="Times New Roman" panose="02020603050405020304" pitchFamily="18" charset="0"/>
            </a:endParaRPr>
          </a:p>
          <a:p>
            <a:r>
              <a:rPr lang="vi-VN" sz="3000" b="0" i="0" dirty="0">
                <a:solidFill>
                  <a:srgbClr val="252525"/>
                </a:solidFill>
                <a:effectLst/>
                <a:latin typeface="Times New Roman" panose="02020603050405020304" pitchFamily="18" charset="0"/>
                <a:cs typeface="Times New Roman" panose="02020603050405020304" pitchFamily="18" charset="0"/>
              </a:rPr>
              <a:t> </a:t>
            </a:r>
            <a:r>
              <a:rPr lang="en-US" sz="3000" dirty="0">
                <a:solidFill>
                  <a:srgbClr val="252525"/>
                </a:solidFill>
                <a:latin typeface="Times New Roman" panose="02020603050405020304" pitchFamily="18" charset="0"/>
                <a:cs typeface="Times New Roman" panose="02020603050405020304" pitchFamily="18" charset="0"/>
              </a:rPr>
              <a:t>-M</a:t>
            </a:r>
            <a:r>
              <a:rPr lang="vi-VN" sz="3000" b="0" i="0" dirty="0">
                <a:solidFill>
                  <a:srgbClr val="252525"/>
                </a:solidFill>
                <a:effectLst/>
                <a:latin typeface="Times New Roman" panose="02020603050405020304" pitchFamily="18" charset="0"/>
                <a:cs typeface="Times New Roman" panose="02020603050405020304" pitchFamily="18" charset="0"/>
              </a:rPr>
              <a:t>inh bạch, công bằng, nhất quán.</a:t>
            </a:r>
            <a:endParaRPr lang="en-GB"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735245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93F2E0-23B4-4311-B88C-96AB403C6E1D}"/>
              </a:ext>
            </a:extLst>
          </p:cNvPr>
          <p:cNvSpPr>
            <a:spLocks noGrp="1"/>
          </p:cNvSpPr>
          <p:nvPr>
            <p:ph type="title"/>
          </p:nvPr>
        </p:nvSpPr>
        <p:spPr/>
        <p:txBody>
          <a:bodyPr/>
          <a:lstStyle/>
          <a:p>
            <a:r>
              <a:rPr lang="en-US" sz="4800" dirty="0">
                <a:effectLst/>
                <a:latin typeface="Times New Roman" panose="02020603050405020304" pitchFamily="18" charset="0"/>
                <a:ea typeface="MS Mincho" panose="02020609040205080304" pitchFamily="49" charset="-128"/>
              </a:rPr>
              <a:t>1.6.2. Xu </a:t>
            </a:r>
            <a:r>
              <a:rPr lang="en-US" sz="4800" dirty="0" err="1">
                <a:effectLst/>
                <a:latin typeface="Times New Roman" panose="02020603050405020304" pitchFamily="18" charset="0"/>
                <a:ea typeface="MS Mincho" panose="02020609040205080304" pitchFamily="49" charset="-128"/>
              </a:rPr>
              <a:t>hướng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FB47784E-6888-40E0-8542-FDA8EB190EA6}"/>
              </a:ext>
            </a:extLst>
          </p:cNvPr>
          <p:cNvSpPr>
            <a:spLocks noGrp="1"/>
          </p:cNvSpPr>
          <p:nvPr>
            <p:ph idx="1"/>
          </p:nvPr>
        </p:nvSpPr>
        <p:spPr>
          <a:xfrm>
            <a:off x="516467" y="1845733"/>
            <a:ext cx="11582400" cy="4343400"/>
          </a:xfrm>
        </p:spPr>
        <p:txBody>
          <a:bodyPr>
            <a:noAutofit/>
          </a:bodyPr>
          <a:lstStyle/>
          <a:p>
            <a:pPr algn="just"/>
            <a:r>
              <a:rPr lang="vi-VN" sz="3000" b="0" i="0" dirty="0">
                <a:solidFill>
                  <a:schemeClr val="tx1"/>
                </a:solidFill>
                <a:effectLst/>
                <a:latin typeface="+mj-lt"/>
              </a:rPr>
              <a:t>Đối với quản lý biên giới thông minh</a:t>
            </a:r>
            <a:r>
              <a:rPr lang="en-US" sz="3000" b="0" i="0" dirty="0">
                <a:solidFill>
                  <a:schemeClr val="tx1"/>
                </a:solidFill>
                <a:effectLst/>
                <a:latin typeface="+mj-lt"/>
              </a:rPr>
              <a:t>: </a:t>
            </a:r>
            <a:r>
              <a:rPr lang="vi-VN" sz="3000" b="0" i="0" dirty="0">
                <a:solidFill>
                  <a:srgbClr val="FF0000"/>
                </a:solidFill>
                <a:effectLst/>
                <a:latin typeface="+mj-lt"/>
              </a:rPr>
              <a:t>phù hợp với mô hình hải quan ảo, cửa khẩu điện tử theo khuyến nghị của Tổ chức Hải quan thế giới (WCO),</a:t>
            </a:r>
            <a:r>
              <a:rPr lang="vi-VN" sz="3000" b="0" i="0" dirty="0">
                <a:solidFill>
                  <a:schemeClr val="tx1"/>
                </a:solidFill>
                <a:effectLst/>
                <a:latin typeface="+mj-lt"/>
              </a:rPr>
              <a:t> </a:t>
            </a:r>
            <a:endParaRPr lang="en-US" sz="3000" b="0" i="0" dirty="0">
              <a:solidFill>
                <a:schemeClr val="tx1"/>
              </a:solidFill>
              <a:effectLst/>
              <a:latin typeface="+mj-lt"/>
            </a:endParaRPr>
          </a:p>
          <a:p>
            <a:pPr algn="just"/>
            <a:r>
              <a:rPr lang="en-US" sz="3000" b="1" dirty="0" err="1">
                <a:solidFill>
                  <a:schemeClr val="tx1"/>
                </a:solidFill>
                <a:latin typeface="Times New Roman" panose="02020603050405020304" pitchFamily="18" charset="0"/>
                <a:cs typeface="Times New Roman" panose="02020603050405020304" pitchFamily="18" charset="0"/>
              </a:rPr>
              <a:t>Mục</a:t>
            </a:r>
            <a:r>
              <a:rPr lang="en-US" sz="3000" b="1" dirty="0">
                <a:solidFill>
                  <a:schemeClr val="tx1"/>
                </a:solidFill>
                <a:latin typeface="Times New Roman" panose="02020603050405020304" pitchFamily="18" charset="0"/>
                <a:cs typeface="Times New Roman" panose="02020603050405020304" pitchFamily="18" charset="0"/>
              </a:rPr>
              <a:t> </a:t>
            </a:r>
            <a:r>
              <a:rPr lang="en-US" sz="3000" b="1" dirty="0" err="1">
                <a:solidFill>
                  <a:schemeClr val="tx1"/>
                </a:solidFill>
                <a:latin typeface="Times New Roman" panose="02020603050405020304" pitchFamily="18" charset="0"/>
                <a:cs typeface="Times New Roman" panose="02020603050405020304" pitchFamily="18" charset="0"/>
              </a:rPr>
              <a:t>đích</a:t>
            </a:r>
            <a:r>
              <a:rPr lang="en-US" sz="3000" b="1" dirty="0">
                <a:solidFill>
                  <a:schemeClr val="tx1"/>
                </a:solidFill>
                <a:latin typeface="Times New Roman" panose="02020603050405020304" pitchFamily="18" charset="0"/>
                <a:cs typeface="Times New Roman" panose="02020603050405020304" pitchFamily="18" charset="0"/>
              </a:rPr>
              <a:t>: </a:t>
            </a:r>
          </a:p>
          <a:p>
            <a:pPr algn="just"/>
            <a:r>
              <a:rPr lang="en-US" sz="3000" b="0" i="0" dirty="0">
                <a:solidFill>
                  <a:schemeClr val="tx1"/>
                </a:solidFill>
                <a:effectLst/>
                <a:latin typeface="Times New Roman" panose="02020603050405020304" pitchFamily="18" charset="0"/>
                <a:cs typeface="Times New Roman" panose="02020603050405020304" pitchFamily="18" charset="0"/>
              </a:rPr>
              <a:t>(1) </a:t>
            </a:r>
            <a:r>
              <a:rPr lang="en-US" sz="3000" dirty="0">
                <a:solidFill>
                  <a:schemeClr val="tx1"/>
                </a:solidFill>
                <a:latin typeface="Times New Roman" panose="02020603050405020304" pitchFamily="18" charset="0"/>
                <a:cs typeface="Times New Roman" panose="02020603050405020304" pitchFamily="18" charset="0"/>
              </a:rPr>
              <a:t>G</a:t>
            </a:r>
            <a:r>
              <a:rPr lang="vi-VN" sz="3000" b="0" i="0" dirty="0">
                <a:solidFill>
                  <a:schemeClr val="tx1"/>
                </a:solidFill>
                <a:effectLst/>
                <a:latin typeface="Times New Roman" panose="02020603050405020304" pitchFamily="18" charset="0"/>
                <a:cs typeface="Times New Roman" panose="02020603050405020304" pitchFamily="18" charset="0"/>
              </a:rPr>
              <a:t>iảm yêu cầu tham gia trực tiếp của công chức hải quan, đơn giản hóa thủ tục hành chính, giảm thời gian chờ tại biên giới, thực hiện phân luồng hàng hóa, hành khách, phương tiện, ủy quyền kiểm tra tại cửa khẩu. </a:t>
            </a:r>
            <a:endParaRPr lang="en-US" sz="3000" b="0" i="0" dirty="0">
              <a:solidFill>
                <a:schemeClr val="tx1"/>
              </a:solidFill>
              <a:effectLst/>
              <a:latin typeface="Times New Roman" panose="02020603050405020304" pitchFamily="18" charset="0"/>
              <a:cs typeface="Times New Roman" panose="02020603050405020304" pitchFamily="18" charset="0"/>
            </a:endParaRPr>
          </a:p>
          <a:p>
            <a:pPr algn="just"/>
            <a:r>
              <a:rPr lang="en-US" sz="3000" b="0" i="0" dirty="0">
                <a:solidFill>
                  <a:schemeClr val="tx1"/>
                </a:solidFill>
                <a:effectLst/>
                <a:latin typeface="Times New Roman" panose="02020603050405020304" pitchFamily="18" charset="0"/>
                <a:cs typeface="Times New Roman" panose="02020603050405020304" pitchFamily="18" charset="0"/>
              </a:rPr>
              <a:t>(2) </a:t>
            </a:r>
            <a:r>
              <a:rPr lang="vi-VN" sz="3000" b="0" i="0" dirty="0">
                <a:solidFill>
                  <a:schemeClr val="tx1"/>
                </a:solidFill>
                <a:effectLst/>
                <a:latin typeface="Times New Roman" panose="02020603050405020304" pitchFamily="18" charset="0"/>
                <a:cs typeface="Times New Roman" panose="02020603050405020304" pitchFamily="18" charset="0"/>
              </a:rPr>
              <a:t>Áp dụng </a:t>
            </a:r>
            <a:r>
              <a:rPr lang="vi-VN" sz="3000" b="0" i="0" dirty="0">
                <a:solidFill>
                  <a:schemeClr val="tx1"/>
                </a:solidFill>
                <a:effectLst/>
                <a:latin typeface="+mj-lt"/>
              </a:rPr>
              <a:t>các giải pháp công nghệ và trang thiết bị kiểm tra, giám sát hiện đại phù hợp với đặc điểm khu vực cửa khẩu biên giới, có khả năng tích hợp, trao đổi dữ liệu tập trung, thống nhất.</a:t>
            </a:r>
            <a:endParaRPr lang="en-GB" sz="3000" dirty="0">
              <a:solidFill>
                <a:schemeClr val="tx1"/>
              </a:solidFill>
              <a:latin typeface="+mj-lt"/>
            </a:endParaRPr>
          </a:p>
        </p:txBody>
      </p:sp>
    </p:spTree>
    <p:extLst>
      <p:ext uri="{BB962C8B-B14F-4D97-AF65-F5344CB8AC3E}">
        <p14:creationId xmlns:p14="http://schemas.microsoft.com/office/powerpoint/2010/main" val="376828538"/>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2FD47-809B-4BBA-A295-3ABA37E87973}"/>
              </a:ext>
            </a:extLst>
          </p:cNvPr>
          <p:cNvSpPr>
            <a:spLocks noGrp="1"/>
          </p:cNvSpPr>
          <p:nvPr>
            <p:ph type="title"/>
          </p:nvPr>
        </p:nvSpPr>
        <p:spPr/>
        <p:txBody>
          <a:bodyPr/>
          <a:lstStyle/>
          <a:p>
            <a:r>
              <a:rPr lang="en-US" sz="4800" dirty="0">
                <a:effectLst/>
                <a:latin typeface="Times New Roman" panose="02020603050405020304" pitchFamily="18" charset="0"/>
                <a:ea typeface="MS Mincho" panose="02020609040205080304" pitchFamily="49" charset="-128"/>
              </a:rPr>
              <a:t>1.6.2. Xu </a:t>
            </a:r>
            <a:r>
              <a:rPr lang="en-US" sz="4800" dirty="0" err="1">
                <a:effectLst/>
                <a:latin typeface="Times New Roman" panose="02020603050405020304" pitchFamily="18" charset="0"/>
                <a:ea typeface="MS Mincho" panose="02020609040205080304" pitchFamily="49" charset="-128"/>
              </a:rPr>
              <a:t>hướng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94023557-D305-4FBB-8144-9F4F6642F92B}"/>
              </a:ext>
            </a:extLst>
          </p:cNvPr>
          <p:cNvSpPr>
            <a:spLocks noGrp="1"/>
          </p:cNvSpPr>
          <p:nvPr>
            <p:ph idx="1"/>
          </p:nvPr>
        </p:nvSpPr>
        <p:spPr>
          <a:xfrm>
            <a:off x="466725" y="1845734"/>
            <a:ext cx="11420475" cy="4078816"/>
          </a:xfrm>
        </p:spPr>
        <p:txBody>
          <a:bodyPr>
            <a:noAutofit/>
          </a:bodyPr>
          <a:lstStyle/>
          <a:p>
            <a:pPr algn="l" fontAlgn="base">
              <a:buFont typeface="Wingdings" panose="05000000000000000000" pitchFamily="2" charset="2"/>
              <a:buChar char="v"/>
            </a:pPr>
            <a:r>
              <a:rPr lang="vi-VN" sz="3000" b="1" u="none" strike="noStrike" dirty="0">
                <a:solidFill>
                  <a:srgbClr val="252525"/>
                </a:solidFill>
                <a:effectLst/>
                <a:latin typeface="Times New Roman" panose="02020603050405020304" pitchFamily="18" charset="0"/>
                <a:cs typeface="Times New Roman" panose="02020603050405020304" pitchFamily="18" charset="0"/>
              </a:rPr>
              <a:t>Về quản lý theo chuỗi và hệ sinh thái số</a:t>
            </a:r>
            <a:r>
              <a:rPr lang="en-US" sz="3000" b="1" dirty="0">
                <a:solidFill>
                  <a:srgbClr val="252525"/>
                </a:solidFill>
                <a:latin typeface="Times New Roman" panose="02020603050405020304" pitchFamily="18" charset="0"/>
                <a:cs typeface="Times New Roman" panose="02020603050405020304" pitchFamily="18" charset="0"/>
              </a:rPr>
              <a:t>: </a:t>
            </a:r>
            <a:r>
              <a:rPr lang="vi-VN" sz="3000" b="0" u="none" strike="noStrike" dirty="0">
                <a:solidFill>
                  <a:srgbClr val="252525"/>
                </a:solidFill>
                <a:effectLst/>
                <a:latin typeface="Times New Roman" panose="02020603050405020304" pitchFamily="18" charset="0"/>
                <a:cs typeface="Times New Roman" panose="02020603050405020304" pitchFamily="18" charset="0"/>
              </a:rPr>
              <a:t>triển khai quản lý theo chuỗi giá trị đáp ứng yêu cầu quản lý toàn bộ quá trình sản xuất, kinh doanh của doanh nghiệp đảm bảo hàng hóa sử dụng đúng mục đích đã kê khai với cơ quan hải quan...</a:t>
            </a:r>
          </a:p>
          <a:p>
            <a:pPr algn="l" fontAlgn="base">
              <a:buFont typeface="Wingdings" panose="05000000000000000000" pitchFamily="2" charset="2"/>
              <a:buChar char="v"/>
            </a:pPr>
            <a:r>
              <a:rPr lang="vi-VN" sz="3000" b="0" u="none" strike="noStrike" dirty="0">
                <a:solidFill>
                  <a:srgbClr val="252525"/>
                </a:solidFill>
                <a:effectLst/>
                <a:latin typeface="Times New Roman" panose="02020603050405020304" pitchFamily="18" charset="0"/>
                <a:cs typeface="Times New Roman" panose="02020603050405020304" pitchFamily="18" charset="0"/>
              </a:rPr>
              <a:t> </a:t>
            </a:r>
            <a:r>
              <a:rPr lang="en-US" sz="3000" dirty="0">
                <a:solidFill>
                  <a:srgbClr val="252525"/>
                </a:solidFill>
                <a:latin typeface="Times New Roman" panose="02020603050405020304" pitchFamily="18" charset="0"/>
                <a:cs typeface="Times New Roman" panose="02020603050405020304" pitchFamily="18" charset="0"/>
              </a:rPr>
              <a:t>C</a:t>
            </a:r>
            <a:r>
              <a:rPr lang="vi-VN" sz="3000" b="0" u="none" strike="noStrike" dirty="0">
                <a:solidFill>
                  <a:srgbClr val="252525"/>
                </a:solidFill>
                <a:effectLst/>
                <a:latin typeface="Times New Roman" panose="02020603050405020304" pitchFamily="18" charset="0"/>
                <a:cs typeface="Times New Roman" panose="02020603050405020304" pitchFamily="18" charset="0"/>
              </a:rPr>
              <a:t>ung cấp dịch vụ tối ưu, thông qua thiết lập môi trường dịch vụ số thân thiện, dễ dàng tiếp cận, có khả năng đáp ứng nhu cầu sử dụng dịch vụ mọi lúc, mọi nơi và trên mọi phương tiện, có thể theo dõi được kết quả xử lý, cũng như cung cấp các tính năng hỗ trợ doanh nghiệp, tổ chức, người dân trong thực hiện thủ tục hành chính…</a:t>
            </a:r>
          </a:p>
          <a:p>
            <a:endParaRPr lang="en-GB"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387616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3E02D-7186-4311-94FB-88F6505AD1FF}"/>
              </a:ext>
            </a:extLst>
          </p:cNvPr>
          <p:cNvSpPr>
            <a:spLocks noGrp="1"/>
          </p:cNvSpPr>
          <p:nvPr>
            <p:ph type="title"/>
          </p:nvPr>
        </p:nvSpPr>
        <p:spPr/>
        <p:txBody>
          <a:bodyPr/>
          <a:lstStyle/>
          <a:p>
            <a:r>
              <a:rPr lang="en-US" sz="4800" dirty="0">
                <a:effectLst/>
                <a:latin typeface="Times New Roman" panose="02020603050405020304" pitchFamily="18" charset="0"/>
                <a:ea typeface="MS Mincho" panose="02020609040205080304" pitchFamily="49" charset="-128"/>
              </a:rPr>
              <a:t>1.6.2. Xu </a:t>
            </a:r>
            <a:r>
              <a:rPr lang="en-US" sz="4800" dirty="0" err="1">
                <a:effectLst/>
                <a:latin typeface="Times New Roman" panose="02020603050405020304" pitchFamily="18" charset="0"/>
                <a:ea typeface="MS Mincho" panose="02020609040205080304" pitchFamily="49" charset="-128"/>
              </a:rPr>
              <a:t>hướng</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hiện</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đại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hóa</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Hải</a:t>
            </a:r>
            <a:r>
              <a:rPr lang="en-US" sz="4800" dirty="0">
                <a:effectLst/>
                <a:latin typeface="Times New Roman" panose="02020603050405020304" pitchFamily="18" charset="0"/>
                <a:ea typeface="MS Mincho" panose="02020609040205080304" pitchFamily="49" charset="-128"/>
              </a:rPr>
              <a:t> </a:t>
            </a:r>
            <a:r>
              <a:rPr lang="en-US" sz="4800" dirty="0" err="1">
                <a:effectLst/>
                <a:latin typeface="Times New Roman" panose="02020603050405020304" pitchFamily="18" charset="0"/>
                <a:ea typeface="MS Mincho" panose="02020609040205080304" pitchFamily="49" charset="-128"/>
              </a:rPr>
              <a:t>quan</a:t>
            </a:r>
            <a:endParaRPr lang="en-GB" dirty="0"/>
          </a:p>
        </p:txBody>
      </p:sp>
      <p:sp>
        <p:nvSpPr>
          <p:cNvPr id="3" name="Content Placeholder 2">
            <a:extLst>
              <a:ext uri="{FF2B5EF4-FFF2-40B4-BE49-F238E27FC236}">
                <a16:creationId xmlns:a16="http://schemas.microsoft.com/office/drawing/2014/main" id="{57A550D1-A171-4FE8-AC99-0F7847C56D5B}"/>
              </a:ext>
            </a:extLst>
          </p:cNvPr>
          <p:cNvSpPr>
            <a:spLocks noGrp="1"/>
          </p:cNvSpPr>
          <p:nvPr>
            <p:ph idx="1"/>
          </p:nvPr>
        </p:nvSpPr>
        <p:spPr>
          <a:xfrm>
            <a:off x="228598" y="1845733"/>
            <a:ext cx="11785601" cy="4240741"/>
          </a:xfrm>
        </p:spPr>
        <p:txBody>
          <a:bodyPr>
            <a:noAutofit/>
          </a:bodyPr>
          <a:lstStyle/>
          <a:p>
            <a:pPr algn="l" fontAlgn="base"/>
            <a:r>
              <a:rPr lang="en-US" sz="3000" b="1" dirty="0">
                <a:solidFill>
                  <a:srgbClr val="252525"/>
                </a:solidFill>
                <a:latin typeface="Times New Roman" panose="02020603050405020304" pitchFamily="18" charset="0"/>
                <a:cs typeface="Times New Roman" panose="02020603050405020304" pitchFamily="18" charset="0"/>
              </a:rPr>
              <a:t>MÔ HÌNH HẢI QUAN THÔNG MINH </a:t>
            </a:r>
          </a:p>
          <a:p>
            <a:pPr algn="l" fontAlgn="base">
              <a:buFont typeface="Wingdings" panose="05000000000000000000" pitchFamily="2" charset="2"/>
              <a:buChar char="q"/>
            </a:pPr>
            <a:r>
              <a:rPr lang="en-US" sz="3000" dirty="0">
                <a:solidFill>
                  <a:srgbClr val="252525"/>
                </a:solidFill>
                <a:latin typeface="Times New Roman" panose="02020603050405020304" pitchFamily="18" charset="0"/>
                <a:cs typeface="Times New Roman" panose="02020603050405020304" pitchFamily="18" charset="0"/>
              </a:rPr>
              <a:t> N</a:t>
            </a:r>
            <a:r>
              <a:rPr lang="vi-VN" sz="3000" b="0" u="none" strike="noStrike" dirty="0">
                <a:solidFill>
                  <a:srgbClr val="252525"/>
                </a:solidFill>
                <a:effectLst/>
                <a:latin typeface="Times New Roman" panose="02020603050405020304" pitchFamily="18" charset="0"/>
                <a:cs typeface="Times New Roman" panose="02020603050405020304" pitchFamily="18" charset="0"/>
              </a:rPr>
              <a:t>hấn mạnh đến yếu tố kết nối và xử lý thông minh là ứng dụng những thành tựu mới về công nghệ: </a:t>
            </a:r>
            <a:r>
              <a:rPr lang="vi-VN" sz="3000" b="0" u="none" strike="noStrike" dirty="0">
                <a:solidFill>
                  <a:srgbClr val="FF0000"/>
                </a:solidFill>
                <a:effectLst/>
                <a:latin typeface="Times New Roman" panose="02020603050405020304" pitchFamily="18" charset="0"/>
                <a:cs typeface="Times New Roman" panose="02020603050405020304" pitchFamily="18" charset="0"/>
              </a:rPr>
              <a:t>Kết nối Internet vạn vật (IoT), Chuỗi khối (Blockchain), Trí tuệ nhân tạo (AI), Dữ liệu lớn (Big data), Điện toán đám mây (ICloud), Di động (Mobility)… </a:t>
            </a:r>
            <a:r>
              <a:rPr lang="vi-VN" sz="3000" b="0" u="none" strike="noStrike" dirty="0">
                <a:solidFill>
                  <a:srgbClr val="252525"/>
                </a:solidFill>
                <a:effectLst/>
                <a:latin typeface="Times New Roman" panose="02020603050405020304" pitchFamily="18" charset="0"/>
                <a:cs typeface="Times New Roman" panose="02020603050405020304" pitchFamily="18" charset="0"/>
              </a:rPr>
              <a:t>để hỗ trợ cơ quan Hải quan trong việc tự động phân tích, xử lý thông tin; làm chủ công nghệ, thích ứng kịp thời với những thay đổi về môi trường hoạt động…</a:t>
            </a:r>
          </a:p>
          <a:p>
            <a:pPr algn="l" fontAlgn="base">
              <a:buFont typeface="Wingdings" panose="05000000000000000000" pitchFamily="2" charset="2"/>
              <a:buChar char="q"/>
            </a:pPr>
            <a:r>
              <a:rPr lang="en-US" sz="3000" b="0" u="none" strike="noStrike" dirty="0">
                <a:solidFill>
                  <a:srgbClr val="252525"/>
                </a:solidFill>
                <a:effectLst/>
                <a:latin typeface="Times New Roman" panose="02020603050405020304" pitchFamily="18" charset="0"/>
                <a:cs typeface="Times New Roman" panose="02020603050405020304" pitchFamily="18" charset="0"/>
              </a:rPr>
              <a:t>Đ</a:t>
            </a:r>
            <a:r>
              <a:rPr lang="vi-VN" sz="3000" b="0" u="none" strike="noStrike" dirty="0">
                <a:solidFill>
                  <a:srgbClr val="252525"/>
                </a:solidFill>
                <a:effectLst/>
                <a:latin typeface="Times New Roman" panose="02020603050405020304" pitchFamily="18" charset="0"/>
                <a:cs typeface="Times New Roman" panose="02020603050405020304" pitchFamily="18" charset="0"/>
              </a:rPr>
              <a:t>ặc trưng nổi bật của mô hình hải quan thông minh là </a:t>
            </a:r>
            <a:r>
              <a:rPr lang="vi-VN" sz="3000" b="1" u="none" strike="noStrike" dirty="0">
                <a:solidFill>
                  <a:srgbClr val="FF0000"/>
                </a:solidFill>
                <a:effectLst/>
                <a:latin typeface="Times New Roman" panose="02020603050405020304" pitchFamily="18" charset="0"/>
                <a:cs typeface="Times New Roman" panose="02020603050405020304" pitchFamily="18" charset="0"/>
              </a:rPr>
              <a:t>minh bạch, công bằng, nhất quán, phù hợp với các chuẩn mực và khuyến nghị của WCO.</a:t>
            </a:r>
          </a:p>
          <a:p>
            <a:endParaRPr lang="en-GB"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9468142"/>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1873</TotalTime>
  <Words>7844</Words>
  <Application>Microsoft Office PowerPoint</Application>
  <PresentationFormat>Widescreen</PresentationFormat>
  <Paragraphs>373</Paragraphs>
  <Slides>92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92</vt:i4>
      </vt:variant>
    </vt:vector>
  </HeadingPairs>
  <TitlesOfParts>
    <vt:vector size="100" baseType="lpstr">
      <vt:lpstr>-apple-system, BlinkMacSystemFont, &amp;quot;Segoe UI&amp;quot;, Roboto, Oxygen-Sans, Ubuntu, Cantarell, &amp;quot;Helvetica Neue&amp;quot;, sans-serif</vt:lpstr>
      <vt:lpstr>Arial</vt:lpstr>
      <vt:lpstr>Calibri</vt:lpstr>
      <vt:lpstr>Calibri Light</vt:lpstr>
      <vt:lpstr>small arial</vt:lpstr>
      <vt:lpstr>Times New Roman</vt:lpstr>
      <vt:lpstr>Wingdings</vt:lpstr>
      <vt:lpstr>Retrospect</vt:lpstr>
      <vt:lpstr>CHƯƠNG 1 GIỚI THIỆU VỀ HẢI QUAN VIỆT NAM</vt:lpstr>
      <vt:lpstr>NỘI DUNG CHƯƠNG</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1.1. Lịch sử phát triển của hải quan thế giới và hải quan Việt Nam</vt:lpstr>
      <vt:lpstr>1.2. Vai trò của Hải quan Việt Nam</vt:lpstr>
      <vt:lpstr>1.2. Vai trò của Hải quan Việt Nam</vt:lpstr>
      <vt:lpstr>1.2. Vai trò của Hải quan Việt Nam</vt:lpstr>
      <vt:lpstr>1.2. Vai trò của Hải quan Việt Nam</vt:lpstr>
      <vt:lpstr>1.2. Vai trò của Hải quan Việt Nam</vt:lpstr>
      <vt:lpstr>1.2. Vai trò của Hải quan Việt Nam</vt:lpstr>
      <vt:lpstr>1.3. Hệ thống tổ chức chức năng nhiệm vụ của Hải quan Việt Nam</vt:lpstr>
      <vt:lpstr>1.3. Hệ thống tổ chức chức năng nhiệm vụ của Hải quan Việt Nam</vt:lpstr>
      <vt:lpstr>PowerPoint Presentation</vt:lpstr>
      <vt:lpstr>PowerPoint Presentation</vt:lpstr>
      <vt:lpstr>1.3. Hệ thống tổ chức chức năng nhiệm vụ của Hải quan Việt Nam</vt:lpstr>
      <vt:lpstr>1.3. Hệ thống tổ chức chức năng nhiệm vụ của Hải quan Việt Nam</vt:lpstr>
      <vt:lpstr>1.3. Hệ thống tổ chức chức năng nhiệm vụ của Hải quan Việt Nam</vt:lpstr>
      <vt:lpstr>1.3. Hệ thống tổ chức chức năng nhiệm vụ của Hải quan Việt Nam</vt:lpstr>
      <vt:lpstr>1.3. Hệ thống tổ chức chức năng nhiệm vụ của Hải quan Việt Nam</vt:lpstr>
      <vt:lpstr>1.3. Hệ thống tổ chức chức năng nhiệm vụ của Hải quan Việt Nam</vt:lpstr>
      <vt:lpstr>1.3. Hệ thống tổ chức chức năng nhiệm vụ của Hải quan Việt Nam</vt:lpstr>
      <vt:lpstr>1.3. Hệ thống tổ chức chức năng nhiệm vụ của Hải quan Việt Nam</vt:lpstr>
      <vt:lpstr>1.3. Hệ thống tổ chức chức năng nhiệm vụ của Hải quan Việt Nam</vt:lpstr>
      <vt:lpstr>1.3. Hệ thống tổ chức chức năng nhiệm vụ của Hải quan Việt Nam</vt:lpstr>
      <vt:lpstr>1.3. Hệ thống tổ chức chức năng nhiệm vụ của Hải quan Việt Nam</vt:lpstr>
      <vt:lpstr>1.3. Hệ thống tổ chức chức năng nhiệm vụ của Hải quan Việt Nam</vt:lpstr>
      <vt:lpstr>1.5. Cơ sở pháp lý của hoạt động Hải quan</vt:lpstr>
      <vt:lpstr>1.5. Cơ sở pháp lý của hoạt động Hải quan</vt:lpstr>
      <vt:lpstr>1.5. Cơ sở pháp lý của hoạt động Hải quan</vt:lpstr>
      <vt:lpstr>1.5.1. Cơ sở pháp lý Quốc tế</vt:lpstr>
      <vt:lpstr>Lợi ích của công ước</vt:lpstr>
      <vt:lpstr>Công nước quốc tế về hệ thống điều hóa về mô tả và mã hóa hàng hóa (HS)</vt:lpstr>
      <vt:lpstr>Khái niệm công ước HS</vt:lpstr>
      <vt:lpstr>Các quy định về hải quan trong GATT/WTO và ASEAN/ AFTA</vt:lpstr>
      <vt:lpstr>Tham gia các hiệp định quốc tế về hải quan</vt:lpstr>
      <vt:lpstr>GATT 1994</vt:lpstr>
      <vt:lpstr>1.5. Cơ sở pháp lý của hoạt động Hải quan</vt:lpstr>
      <vt:lpstr>Luật hải quan Việt Nam</vt:lpstr>
      <vt:lpstr>Văn bản dưới luật về hải quan</vt:lpstr>
      <vt:lpstr>Văn bản dưới luật về hải quan</vt:lpstr>
      <vt:lpstr>HỆ THỐNG CÁC VĂN BẢN QPPL TRONG LĨNH VỰC HẢI QUAN</vt:lpstr>
      <vt:lpstr>HỆ THỐNG CÁC VĂN BẢN QPPL TRONG LĨNH VỰC HẢI QUAN</vt:lpstr>
      <vt:lpstr>1.6 Hiện đại hóa hải quan</vt:lpstr>
      <vt:lpstr>1.6 Hiện đại hóa hải quan</vt:lpstr>
      <vt:lpstr>1.6.1. Tính tất yếu của hiện đại hóa Hải quan </vt:lpstr>
      <vt:lpstr>1.6.1. Tính tất yếu của hiện đại hóa Hải quan</vt:lpstr>
      <vt:lpstr>1.6.2. Xu hướng hiện đại hóa Hải quan</vt:lpstr>
      <vt:lpstr>Giới thiệu thủ tục hải quan điện tử</vt:lpstr>
      <vt:lpstr>Giới thiệu thủ tục hải quan điện tử</vt:lpstr>
      <vt:lpstr>Lợi ích của hải quan điện tử đối với DN</vt:lpstr>
      <vt:lpstr>Lợi ích của hải quan điện tử đối với DN</vt:lpstr>
      <vt:lpstr>Lợi ích của hải quan điện tử đối với DN</vt:lpstr>
      <vt:lpstr>Lợi ích của hải quan điện tử đối với DN</vt:lpstr>
      <vt:lpstr>1.6.2. Xu hướng hiện đại hóa Hải quan  </vt:lpstr>
      <vt:lpstr>1.6.2. Xu hướng hiện đại hóa Hải quan</vt:lpstr>
      <vt:lpstr>1.6.2. Xu hướng hiện đại hóa Hải quan</vt:lpstr>
      <vt:lpstr>1.6.2. Xu hướng hiện đại hóa Hải quan</vt:lpstr>
      <vt:lpstr>1.6.2. Xu hướng hiện đại hóa Hải quan</vt:lpstr>
      <vt:lpstr>1.6.2. Xu hướng hiện đại hóa Hải quan</vt:lpstr>
      <vt:lpstr>1.6.2. Xu hướng hiện đại hóa Hải quan</vt:lpstr>
      <vt:lpstr>1.6.2. Xu hướng hiện đại hóa Hải quan</vt:lpstr>
      <vt:lpstr>1.6.2. Xu hướng hiện đại hóa Hải quan</vt:lpstr>
      <vt:lpstr>1.6.2. Xu hướng hiện đại hóa Hải quan</vt:lpstr>
      <vt:lpstr>1.6.2. Xu hướng hiện đại hóa Hải quan</vt:lpstr>
      <vt:lpstr>1.6.2. Xu hướng hiện đại hóa Hải quan</vt:lpstr>
      <vt:lpstr>1.6.2. Xu hướng hiện đại hóa Hải quan</vt:lpstr>
      <vt:lpstr>1.6.2. Xu hướng hiện đại hóa Hải quan</vt:lpstr>
      <vt:lpstr>1.6.2. Xu hướng hiện đại hóa Hải quan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1 GIỚI THIỆU VỀ HẢI QUAN VIỆT NAM</dc:title>
  <dc:creator>TRAN THI XUAN VIEN</dc:creator>
  <cp:lastModifiedBy>Huynh Kim Lien</cp:lastModifiedBy>
  <cp:revision>67</cp:revision>
  <dcterms:created xsi:type="dcterms:W3CDTF">2022-01-06T08:59:01Z</dcterms:created>
  <dcterms:modified xsi:type="dcterms:W3CDTF">2025-02-10T02:53:20Z</dcterms:modified>
</cp:coreProperties>
</file>