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Lst>
  <p:notesMasterIdLst>
    <p:notesMasterId r:id="rId7"/>
  </p:notesMasterIdLst>
  <p:sldIdLst>
    <p:sldId id="262" r:id="rId6"/>
    <p:sldId id="257" r:id="rId8"/>
    <p:sldId id="274" r:id="rId9"/>
    <p:sldId id="275" r:id="rId10"/>
    <p:sldId id="268" r:id="rId11"/>
    <p:sldId id="269" r:id="rId12"/>
    <p:sldId id="270" r:id="rId13"/>
    <p:sldId id="271" r:id="rId14"/>
    <p:sldId id="272" r:id="rId15"/>
    <p:sldId id="273" r:id="rId16"/>
    <p:sldId id="265" r:id="rId17"/>
    <p:sldId id="276" r:id="rId18"/>
    <p:sldId id="277"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1" d="100"/>
          <a:sy n="61" d="100"/>
        </p:scale>
        <p:origin x="8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 Type="http://schemas.openxmlformats.org/officeDocument/2006/relationships/notesMaster" Target="notesMasters/notesMaster1.xml"/><Relationship Id="rId6" Type="http://schemas.openxmlformats.org/officeDocument/2006/relationships/slide" Target="slides/slide1.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6FEA78-C1CF-41A1-B144-9B6D8581B9B4}"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495D6-CC10-42CB-8896-114641B32015}"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87D42B7-DCD2-4020-B15E-75B18B6066CE}" type="slidenum">
              <a:rPr lang="en-US" smtClean="0">
                <a:solidFill>
                  <a:prstClr val="black"/>
                </a:solidFill>
              </a:rPr>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2DE0263B-9971-4739-A4F2-721B8B9CE92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500AFB-92F4-456B-96E9-D50AF7F0278A}" type="slidenum">
              <a:rPr lang="en-US" smtClean="0"/>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2DE0263B-9971-4739-A4F2-721B8B9CE92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2DE0263B-9971-4739-A4F2-721B8B9CE92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500AFB-92F4-456B-96E9-D50AF7F0278A}" type="slidenum">
              <a:rPr lang="en-US" smtClean="0"/>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2DE0263B-9971-4739-A4F2-721B8B9CE92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endParaRPr lang="en-US" smtClean="0"/>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2DE0263B-9971-4739-A4F2-721B8B9CE92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DE0263B-9971-4739-A4F2-721B8B9CE92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0263B-9971-4739-A4F2-721B8B9CE92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2DE0263B-9971-4739-A4F2-721B8B9CE92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2DE0263B-9971-4739-A4F2-721B8B9CE92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500AFB-92F4-456B-96E9-D50AF7F0278A}" type="slidenum">
              <a:rPr lang="en-US" smtClean="0"/>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2DE0263B-9971-4739-A4F2-721B8B9CE92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500AFB-92F4-456B-96E9-D50AF7F0278A}"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2DE0263B-9971-4739-A4F2-721B8B9CE92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500AFB-92F4-456B-96E9-D50AF7F0278A}" type="slidenum">
              <a:rPr lang="en-US" smtClean="0"/>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E1EFEF"/>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5768958" y="3105133"/>
            <a:ext cx="654084" cy="647733"/>
          </a:xfrm>
          <a:prstGeom prst="rect">
            <a:avLst/>
          </a:prstGeom>
        </p:spPr>
      </p:pic>
      <p:sp>
        <p:nvSpPr>
          <p:cNvPr id="7" name="사각형: 둥근 모서리 9"/>
          <p:cNvSpPr/>
          <p:nvPr userDrawn="1"/>
        </p:nvSpPr>
        <p:spPr>
          <a:xfrm>
            <a:off x="359400" y="360000"/>
            <a:ext cx="11473200" cy="6138000"/>
          </a:xfrm>
          <a:prstGeom prst="roundRect">
            <a:avLst>
              <a:gd name="adj" fmla="val 3802"/>
            </a:avLst>
          </a:prstGeom>
          <a:solidFill>
            <a:schemeClr val="bg1"/>
          </a:solidFill>
          <a:ln>
            <a:noFill/>
          </a:ln>
          <a:effectLst>
            <a:outerShdw blurRad="127000" sx="101000" sy="101000" algn="ctr" rotWithShape="0">
              <a:prstClr val="black">
                <a:alpha val="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solidFill>
                <a:prstClr val="black"/>
              </a:solidFill>
              <a:latin typeface="Calibri Light" panose="020F0302020204030204"/>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fld>
            <a:endParaRPr lang="en-US" dirty="0"/>
          </a:p>
        </p:txBody>
      </p:sp>
      <p:pic>
        <p:nvPicPr>
          <p:cNvPr id="5" name="Picture 4"/>
          <p:cNvPicPr>
            <a:picLocks noChangeAspect="1"/>
          </p:cNvPicPr>
          <p:nvPr userDrawn="1"/>
        </p:nvPicPr>
        <p:blipFill>
          <a:blip r:embed="rId2"/>
          <a:stretch>
            <a:fillRect/>
          </a:stretch>
        </p:blipFill>
        <p:spPr>
          <a:xfrm>
            <a:off x="5768958" y="3105133"/>
            <a:ext cx="654084" cy="647733"/>
          </a:xfrm>
          <a:prstGeom prst="rect">
            <a:avLst/>
          </a:prstGeom>
        </p:spPr>
      </p:pic>
      <p:sp>
        <p:nvSpPr>
          <p:cNvPr id="6" name="사각형: 둥근 모서리 9"/>
          <p:cNvSpPr/>
          <p:nvPr userDrawn="1"/>
        </p:nvSpPr>
        <p:spPr>
          <a:xfrm>
            <a:off x="359400" y="360000"/>
            <a:ext cx="11473200" cy="6138000"/>
          </a:xfrm>
          <a:prstGeom prst="roundRect">
            <a:avLst>
              <a:gd name="adj" fmla="val 3802"/>
            </a:avLst>
          </a:prstGeom>
          <a:solidFill>
            <a:schemeClr val="bg1"/>
          </a:solidFill>
          <a:ln>
            <a:noFill/>
          </a:ln>
          <a:effectLst>
            <a:outerShdw blurRad="127000" sx="101000" sy="101000" algn="ctr" rotWithShape="0">
              <a:prstClr val="black">
                <a:alpha val="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solidFill>
                <a:prstClr val="black"/>
              </a:solidFill>
              <a:latin typeface="Calibri Light" panose="020F0302020204030204"/>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a:xfrm>
            <a:off x="2416500" y="329307"/>
            <a:ext cx="4973915" cy="309201"/>
          </a:xfr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1437664" y="798973"/>
            <a:ext cx="811019" cy="503578"/>
          </a:xfrm>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1447191" y="2824269"/>
            <a:ext cx="4645152" cy="2644457"/>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6412362" y="2821491"/>
            <a:ext cx="4645152" cy="263737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fld>
            <a:endParaRPr lang="en-US" dirty="0"/>
          </a:p>
        </p:txBody>
      </p:sp>
      <p:pic>
        <p:nvPicPr>
          <p:cNvPr id="5" name="Picture 4"/>
          <p:cNvPicPr>
            <a:picLocks noChangeAspect="1"/>
          </p:cNvPicPr>
          <p:nvPr userDrawn="1"/>
        </p:nvPicPr>
        <p:blipFill>
          <a:blip r:embed="rId2"/>
          <a:stretch>
            <a:fillRect/>
          </a:stretch>
        </p:blipFill>
        <p:spPr>
          <a:xfrm>
            <a:off x="5768958" y="3105133"/>
            <a:ext cx="654084" cy="647733"/>
          </a:xfrm>
          <a:prstGeom prst="rect">
            <a:avLst/>
          </a:prstGeom>
        </p:spPr>
      </p:pic>
      <p:sp>
        <p:nvSpPr>
          <p:cNvPr id="6" name="사각형: 둥근 모서리 9"/>
          <p:cNvSpPr/>
          <p:nvPr userDrawn="1"/>
        </p:nvSpPr>
        <p:spPr>
          <a:xfrm>
            <a:off x="359400" y="360000"/>
            <a:ext cx="11473200" cy="6138000"/>
          </a:xfrm>
          <a:prstGeom prst="roundRect">
            <a:avLst>
              <a:gd name="adj" fmla="val 3802"/>
            </a:avLst>
          </a:prstGeom>
          <a:solidFill>
            <a:schemeClr val="bg1"/>
          </a:solidFill>
          <a:ln>
            <a:noFill/>
          </a:ln>
          <a:effectLst>
            <a:outerShdw blurRad="127000" sx="101000" sy="101000" algn="ctr" rotWithShape="0">
              <a:prstClr val="black">
                <a:alpha val="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solidFill>
                <a:prstClr val="black"/>
              </a:solidFill>
              <a:latin typeface="Calibri Light" panose="020F0302020204030204"/>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6" name="Footer Placeholder 5"/>
          <p:cNvSpPr>
            <a:spLocks noGrp="1"/>
          </p:cNvSpPr>
          <p:nvPr>
            <p:ph type="ftr" sz="quarter" idx="11"/>
          </p:nvPr>
        </p:nvSpPr>
        <p:spPr>
          <a:xfrm>
            <a:off x="1447382" y="318640"/>
            <a:ext cx="5541004" cy="320931"/>
          </a:xfr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3" Type="http://schemas.openxmlformats.org/officeDocument/2006/relationships/theme" Target="../theme/theme4.xml"/><Relationship Id="rId12" Type="http://schemas.openxmlformats.org/officeDocument/2006/relationships/image" Target="../media/image3.jpeg"/><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2DE0263B-9971-4739-A4F2-721B8B9CE927}" type="datetimeFigureOut">
              <a:rPr lang="en-US" smtClean="0"/>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C500AFB-92F4-456B-96E9-D50AF7F0278A}" type="slidenum">
              <a:rPr lang="en-US" smtClean="0"/>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43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800" kern="1200">
          <a:solidFill>
            <a:schemeClr val="tx1"/>
          </a:solidFill>
          <a:latin typeface="+mn-lt"/>
          <a:ea typeface="+mn-ea"/>
          <a:cs typeface="+mn-cs"/>
        </a:defRPr>
      </a:lvl2pPr>
      <a:lvl3pPr marL="44831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6pPr>
      <a:lvl7pPr marL="106045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7pPr>
      <a:lvl8pPr marL="1216025"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8pPr>
      <a:lvl9pPr marL="1362710" indent="-137160" algn="l" defTabSz="914400" rtl="0" eaLnBrk="1" latinLnBrk="0" hangingPunct="1">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07F614-FBEB-4250-BF3C-C163A5C4C5A0}" type="datetimeFigureOut">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093F56-A9A6-468E-AB21-7BD199158739}" type="slidenum">
              <a:rPr lang="en-US" smtClean="0">
                <a:solidFill>
                  <a:prstClr val="black">
                    <a:tint val="75000"/>
                  </a:prstClr>
                </a:solidFill>
              </a:rPr>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E0263B-9971-4739-A4F2-721B8B9CE92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500AFB-92F4-456B-96E9-D50AF7F0278A}" type="slidenum">
              <a:rPr lang="en-US" smtClean="0"/>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2">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DE0263B-9971-4739-A4F2-721B8B9CE927}" type="datetimeFigureOut">
              <a:rPr lang="en-US" smtClean="0"/>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C500AFB-92F4-456B-96E9-D50AF7F0278A}" type="slidenum">
              <a:rPr lang="en-US" smtClean="0"/>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2.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8.png"/><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9.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1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3.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2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그림 2"/>
          <p:cNvPicPr>
            <a:picLocks noChangeAspect="1"/>
          </p:cNvPicPr>
          <p:nvPr/>
        </p:nvPicPr>
        <p:blipFill>
          <a:blip r:embed="rId1"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0837466" y="4913408"/>
            <a:ext cx="753977" cy="656505"/>
          </a:xfrm>
          <a:prstGeom prst="rect">
            <a:avLst/>
          </a:prstGeom>
          <a:effectLst>
            <a:outerShdw blurRad="127000" sx="101000" sy="101000" algn="ctr" rotWithShape="0">
              <a:prstClr val="black">
                <a:alpha val="15000"/>
              </a:prstClr>
            </a:outerShdw>
          </a:effectLst>
        </p:spPr>
      </p:pic>
      <p:pic>
        <p:nvPicPr>
          <p:cNvPr id="11" name="그림 12"/>
          <p:cNvPicPr>
            <a:picLocks noChangeAspect="1"/>
          </p:cNvPicPr>
          <p:nvPr/>
        </p:nvPicPr>
        <p:blipFill>
          <a:blip r:embed="rId2"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8745432" y="5158109"/>
            <a:ext cx="1009126" cy="1020593"/>
          </a:xfrm>
          <a:prstGeom prst="rect">
            <a:avLst/>
          </a:prstGeom>
          <a:effectLst>
            <a:outerShdw blurRad="127000" sx="101000" sy="101000" algn="ctr" rotWithShape="0">
              <a:prstClr val="black">
                <a:alpha val="15000"/>
              </a:prstClr>
            </a:outerShdw>
          </a:effectLst>
        </p:spPr>
      </p:pic>
      <p:pic>
        <p:nvPicPr>
          <p:cNvPr id="12" name="그림 15"/>
          <p:cNvPicPr>
            <a:picLocks noChangeAspect="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0166627" y="6024323"/>
            <a:ext cx="670839" cy="722442"/>
          </a:xfrm>
          <a:prstGeom prst="rect">
            <a:avLst/>
          </a:prstGeom>
          <a:effectLst>
            <a:outerShdw blurRad="127000" sx="101000" sy="101000" algn="ctr" rotWithShape="0">
              <a:prstClr val="black">
                <a:alpha val="15000"/>
              </a:prstClr>
            </a:outerShdw>
          </a:effectLst>
        </p:spPr>
      </p:pic>
      <p:pic>
        <p:nvPicPr>
          <p:cNvPr id="13" name="그림 18"/>
          <p:cNvPicPr>
            <a:picLocks noChangeAspect="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1245273" y="5747954"/>
            <a:ext cx="692340" cy="700941"/>
          </a:xfrm>
          <a:prstGeom prst="rect">
            <a:avLst/>
          </a:prstGeom>
          <a:effectLst>
            <a:outerShdw blurRad="127000" sx="101000" sy="101000" algn="ctr" rotWithShape="0">
              <a:prstClr val="black">
                <a:alpha val="15000"/>
              </a:prstClr>
            </a:outerShdw>
          </a:effectLst>
        </p:spPr>
      </p:pic>
      <p:sp>
        <p:nvSpPr>
          <p:cNvPr id="4" name="TextBox 3"/>
          <p:cNvSpPr txBox="1"/>
          <p:nvPr/>
        </p:nvSpPr>
        <p:spPr>
          <a:xfrm>
            <a:off x="155574" y="2086792"/>
            <a:ext cx="9217025" cy="1107996"/>
          </a:xfrm>
          <a:prstGeom prst="rect">
            <a:avLst/>
          </a:prstGeom>
          <a:noFill/>
        </p:spPr>
        <p:txBody>
          <a:bodyPr wrap="square" rtlCol="0" anchor="ctr" anchorCtr="0">
            <a:spAutoFit/>
          </a:bodyPr>
          <a:lstStyle>
            <a:defPPr>
              <a:defRPr lang="ko-KR"/>
            </a:defPPr>
            <a:lvl1pPr>
              <a:defRPr sz="7200" b="1">
                <a:latin typeface="+mj-lt"/>
                <a:cs typeface="Arial" panose="020B0604020202020204" pitchFamily="34" charset="0"/>
              </a:defRPr>
            </a:lvl1pPr>
          </a:lstStyle>
          <a:p>
            <a:r>
              <a:rPr lang="en-US" altLang="ko-KR" sz="6600" dirty="0" smtClean="0">
                <a:solidFill>
                  <a:srgbClr val="C00000"/>
                </a:solidFill>
                <a:latin typeface="Times New Roman" panose="02020603050405020304" pitchFamily="18" charset="0"/>
                <a:cs typeface="Times New Roman" panose="02020603050405020304" pitchFamily="18" charset="0"/>
              </a:rPr>
              <a:t>KỸ NĂNG VIẾT CV</a:t>
            </a:r>
            <a:endParaRPr lang="ko-KR" altLang="en-US" sz="6600" dirty="0">
              <a:solidFill>
                <a:srgbClr val="C00000"/>
              </a:solidFill>
              <a:latin typeface="Times New Roman" panose="02020603050405020304" pitchFamily="18" charset="0"/>
              <a:cs typeface="Times New Roman" panose="02020603050405020304" pitchFamily="18" charset="0"/>
            </a:endParaRPr>
          </a:p>
        </p:txBody>
      </p:sp>
      <p:sp>
        <p:nvSpPr>
          <p:cNvPr id="9" name="AutoShape 2" descr="Trường Cao đẳng Lý Tự Trọng Tp. HCM | Ho Chi Minh C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15" name="AutoShape 4" descr="Trường Cao đẳng Lý Tự Trọng Tp. HCM | Ho Chi Minh Cit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17" name="AutoShape 6" descr="VinaREN - Trường Cao đẳng Lý Tự Trọng Thành phố Hồ Chí Minh"/>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18" name="AutoShape 8" descr="VinaREN - Trường Cao đẳng Lý Tự Trọng Thành phố Hồ Chí Minh"/>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19" name="AutoShape 10" descr="Logo Truong Cao dang Ly Tu Trong Thanh pho Ho Chi Minh V"/>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0" name="AutoShape 12" descr="Logo Truong Cao dang Ly Tu Trong Thanh pho Ho Chi Minh V"/>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1" name="AutoShape 14" descr="VinaREN - Trường Cao đẳng Lý Tự Trọng Thành phố Hồ Chí Minh"/>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 name="AutoShape 2" descr="Vector Logo] Trường Cao đẳng Kinh Tế Thành Phố Hồ Chí Minh - HCE - Download  Định Dạng EPS, SVG Cho AI, Corel » Hải Triều"/>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6" name="AutoShape 4" descr="Vector Logo] Trường Cao đẳng Kinh Tế Thành Phố Hồ Chí Minh - HCE - Download  Định Dạng EPS, SVG Cho AI, Corel » Hải Triều"/>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8" name="AutoShape 6" descr="Vector Logo] Trường Cao đẳng Kinh Tế Thành Phố Hồ Chí Minh - HCE - Download  Định Dạng EPS, SVG Cho AI, Corel » Hải Triều"/>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
            <a:ext cx="12192000" cy="160772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nvGrpSpPr>
          <p:cNvPr id="7" name="Group 6"/>
          <p:cNvGrpSpPr/>
          <p:nvPr/>
        </p:nvGrpSpPr>
        <p:grpSpPr>
          <a:xfrm>
            <a:off x="2033512" y="173610"/>
            <a:ext cx="3944203" cy="544496"/>
            <a:chOff x="2674960" y="341195"/>
            <a:chExt cx="3944203" cy="544496"/>
          </a:xfrm>
        </p:grpSpPr>
        <p:sp>
          <p:nvSpPr>
            <p:cNvPr id="5" name="TextBox 4"/>
            <p:cNvSpPr txBox="1"/>
            <p:nvPr/>
          </p:nvSpPr>
          <p:spPr>
            <a:xfrm>
              <a:off x="2674960" y="400642"/>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 VÀ TÊN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674960" y="341195"/>
              <a:ext cx="1815154" cy="544496"/>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pic>
        <p:nvPicPr>
          <p:cNvPr id="9" name="Picture 8"/>
          <p:cNvPicPr>
            <a:picLocks noChangeAspect="1"/>
          </p:cNvPicPr>
          <p:nvPr/>
        </p:nvPicPr>
        <p:blipFill>
          <a:blip r:embed="rId1"/>
          <a:stretch>
            <a:fillRect/>
          </a:stretch>
        </p:blipFill>
        <p:spPr>
          <a:xfrm>
            <a:off x="497929" y="134792"/>
            <a:ext cx="1148898" cy="1148898"/>
          </a:xfrm>
          <a:prstGeom prst="rect">
            <a:avLst/>
          </a:prstGeom>
        </p:spPr>
      </p:pic>
      <p:grpSp>
        <p:nvGrpSpPr>
          <p:cNvPr id="10" name="Group 9"/>
          <p:cNvGrpSpPr/>
          <p:nvPr/>
        </p:nvGrpSpPr>
        <p:grpSpPr>
          <a:xfrm>
            <a:off x="6254085" y="168110"/>
            <a:ext cx="4067033" cy="526612"/>
            <a:chOff x="2674960" y="341196"/>
            <a:chExt cx="4067033" cy="526612"/>
          </a:xfrm>
        </p:grpSpPr>
        <p:sp>
          <p:nvSpPr>
            <p:cNvPr id="11" name="TextBox 10"/>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Thông</a:t>
              </a:r>
              <a:r>
                <a:rPr lang="en-US" sz="2400" dirty="0" smtClean="0">
                  <a:solidFill>
                    <a:schemeClr val="bg1"/>
                  </a:solidFill>
                  <a:latin typeface="Times New Roman" panose="02020603050405020304" pitchFamily="18" charset="0"/>
                  <a:cs typeface="Times New Roman" panose="02020603050405020304" pitchFamily="18" charset="0"/>
                </a:rPr>
                <a:t> tin </a:t>
              </a:r>
              <a:r>
                <a:rPr lang="en-US" sz="2400" dirty="0" err="1" smtClean="0">
                  <a:solidFill>
                    <a:schemeClr val="bg1"/>
                  </a:solidFill>
                  <a:latin typeface="Times New Roman" panose="02020603050405020304" pitchFamily="18" charset="0"/>
                  <a:cs typeface="Times New Roman" panose="02020603050405020304" pitchFamily="18" charset="0"/>
                </a:rPr>
                <a:t>liên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hệ</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74960" y="341196"/>
              <a:ext cx="2535073"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grpSp>
        <p:nvGrpSpPr>
          <p:cNvPr id="13" name="Group 12"/>
          <p:cNvGrpSpPr/>
          <p:nvPr/>
        </p:nvGrpSpPr>
        <p:grpSpPr>
          <a:xfrm>
            <a:off x="5349919" y="1778979"/>
            <a:ext cx="2991609" cy="466020"/>
            <a:chOff x="2674961" y="314644"/>
            <a:chExt cx="3944203" cy="576223"/>
          </a:xfrm>
        </p:grpSpPr>
        <p:sp>
          <p:nvSpPr>
            <p:cNvPr id="15" name="Rectangle 14"/>
            <p:cNvSpPr/>
            <p:nvPr/>
          </p:nvSpPr>
          <p:spPr>
            <a:xfrm>
              <a:off x="2674961" y="341194"/>
              <a:ext cx="2831912"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4" name="TextBox 13"/>
            <p:cNvSpPr txBox="1"/>
            <p:nvPr/>
          </p:nvSpPr>
          <p:spPr>
            <a:xfrm>
              <a:off x="2674961" y="314644"/>
              <a:ext cx="394420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KINH NGHIỆM</a:t>
              </a:r>
              <a:endParaRPr lang="en-US" sz="2400" dirty="0">
                <a:latin typeface="Times New Roman" panose="02020603050405020304" pitchFamily="18" charset="0"/>
                <a:cs typeface="Times New Roman" panose="02020603050405020304" pitchFamily="18" charset="0"/>
              </a:endParaRPr>
            </a:p>
          </p:txBody>
        </p:sp>
      </p:grpSp>
      <p:grpSp>
        <p:nvGrpSpPr>
          <p:cNvPr id="17" name="Group 16"/>
          <p:cNvGrpSpPr/>
          <p:nvPr/>
        </p:nvGrpSpPr>
        <p:grpSpPr>
          <a:xfrm>
            <a:off x="5349919" y="4235023"/>
            <a:ext cx="4343404" cy="461665"/>
            <a:chOff x="2674961" y="314644"/>
            <a:chExt cx="4343404" cy="461665"/>
          </a:xfrm>
        </p:grpSpPr>
        <p:sp>
          <p:nvSpPr>
            <p:cNvPr id="18" name="Rectangle 17"/>
            <p:cNvSpPr/>
            <p:nvPr/>
          </p:nvSpPr>
          <p:spPr>
            <a:xfrm>
              <a:off x="2674961" y="341195"/>
              <a:ext cx="3914164" cy="426060"/>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9" name="TextBox 18"/>
            <p:cNvSpPr txBox="1"/>
            <p:nvPr/>
          </p:nvSpPr>
          <p:spPr>
            <a:xfrm>
              <a:off x="2674961" y="314644"/>
              <a:ext cx="4343404"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HOẠT ĐỘNG NGOẠI KHÓA</a:t>
              </a:r>
              <a:endParaRPr lang="en-US" sz="2400" dirty="0">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109180" y="1718518"/>
            <a:ext cx="10270155" cy="461665"/>
            <a:chOff x="2674961" y="314644"/>
            <a:chExt cx="3944203" cy="461665"/>
          </a:xfrm>
        </p:grpSpPr>
        <p:sp>
          <p:nvSpPr>
            <p:cNvPr id="24" name="Rectangle 23"/>
            <p:cNvSpPr/>
            <p:nvPr/>
          </p:nvSpPr>
          <p:spPr>
            <a:xfrm>
              <a:off x="2674961" y="341194"/>
              <a:ext cx="1367995"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25" name="TextBox 24"/>
            <p:cNvSpPr txBox="1"/>
            <p:nvPr/>
          </p:nvSpPr>
          <p:spPr>
            <a:xfrm>
              <a:off x="2674961" y="314644"/>
              <a:ext cx="3944203" cy="46037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MỤC TIÊU</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26" name="Group 25"/>
          <p:cNvGrpSpPr/>
          <p:nvPr/>
        </p:nvGrpSpPr>
        <p:grpSpPr>
          <a:xfrm>
            <a:off x="109179" y="3054531"/>
            <a:ext cx="1692325" cy="461665"/>
            <a:chOff x="2674961" y="314644"/>
            <a:chExt cx="634205" cy="461665"/>
          </a:xfrm>
        </p:grpSpPr>
        <p:sp>
          <p:nvSpPr>
            <p:cNvPr id="27" name="Rectangle 26"/>
            <p:cNvSpPr/>
            <p:nvPr/>
          </p:nvSpPr>
          <p:spPr>
            <a:xfrm>
              <a:off x="2674961" y="341194"/>
              <a:ext cx="634205"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28" name="TextBox 27"/>
            <p:cNvSpPr txBox="1"/>
            <p:nvPr/>
          </p:nvSpPr>
          <p:spPr>
            <a:xfrm>
              <a:off x="2674961" y="314644"/>
              <a:ext cx="634205"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HỌC VẤN</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29" name="Group 28"/>
          <p:cNvGrpSpPr/>
          <p:nvPr/>
        </p:nvGrpSpPr>
        <p:grpSpPr>
          <a:xfrm>
            <a:off x="104627" y="5475885"/>
            <a:ext cx="10270154" cy="461665"/>
            <a:chOff x="2674961" y="314644"/>
            <a:chExt cx="3944203" cy="461665"/>
          </a:xfrm>
        </p:grpSpPr>
        <p:sp>
          <p:nvSpPr>
            <p:cNvPr id="30" name="Rectangle 29"/>
            <p:cNvSpPr/>
            <p:nvPr/>
          </p:nvSpPr>
          <p:spPr>
            <a:xfrm>
              <a:off x="2674961" y="341194"/>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31" name="TextBox 30"/>
            <p:cNvSpPr txBox="1"/>
            <p:nvPr/>
          </p:nvSpPr>
          <p:spPr>
            <a:xfrm>
              <a:off x="2674961" y="314644"/>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KỸ NĂNG</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32" name="Group 31"/>
          <p:cNvGrpSpPr/>
          <p:nvPr/>
        </p:nvGrpSpPr>
        <p:grpSpPr>
          <a:xfrm>
            <a:off x="5219468" y="2702308"/>
            <a:ext cx="1398901" cy="446146"/>
            <a:chOff x="2674961" y="314644"/>
            <a:chExt cx="2831913" cy="576223"/>
          </a:xfrm>
          <a:noFill/>
        </p:grpSpPr>
        <p:sp>
          <p:nvSpPr>
            <p:cNvPr id="33" name="Rectangle 32"/>
            <p:cNvSpPr/>
            <p:nvPr/>
          </p:nvSpPr>
          <p:spPr>
            <a:xfrm>
              <a:off x="2674961" y="341194"/>
              <a:ext cx="2831912"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34" name="TextBox 33"/>
            <p:cNvSpPr txBox="1"/>
            <p:nvPr/>
          </p:nvSpPr>
          <p:spPr>
            <a:xfrm>
              <a:off x="2674963" y="314644"/>
              <a:ext cx="2831911" cy="461665"/>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sp>
        <p:nvSpPr>
          <p:cNvPr id="37" name="TextBox 36"/>
          <p:cNvSpPr txBox="1"/>
          <p:nvPr/>
        </p:nvSpPr>
        <p:spPr>
          <a:xfrm>
            <a:off x="1072378" y="3710075"/>
            <a:ext cx="3169112" cy="461665"/>
          </a:xfrm>
          <a:prstGeom prst="rect">
            <a:avLst/>
          </a:prstGeom>
          <a:noFill/>
          <a:ln w="3175">
            <a:solidFill>
              <a:schemeClr val="tx1"/>
            </a:solid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endParaRPr lang="en-US" sz="2400" dirty="0">
              <a:latin typeface="Times New Roman" panose="02020603050405020304" pitchFamily="18" charset="0"/>
              <a:cs typeface="Times New Roman" panose="02020603050405020304" pitchFamily="18" charset="0"/>
            </a:endParaRPr>
          </a:p>
        </p:txBody>
      </p:sp>
      <p:sp>
        <p:nvSpPr>
          <p:cNvPr id="40" name="TextBox 39"/>
          <p:cNvSpPr txBox="1"/>
          <p:nvPr/>
        </p:nvSpPr>
        <p:spPr>
          <a:xfrm>
            <a:off x="109180" y="4302689"/>
            <a:ext cx="1378426" cy="461665"/>
          </a:xfrm>
          <a:prstGeom prst="rect">
            <a:avLst/>
          </a:prstGeom>
          <a:noFill/>
          <a:ln w="3175">
            <a:solidFill>
              <a:schemeClr val="tx1"/>
            </a:solid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nvGrpSpPr>
          <p:cNvPr id="41" name="Group 40"/>
          <p:cNvGrpSpPr/>
          <p:nvPr/>
        </p:nvGrpSpPr>
        <p:grpSpPr>
          <a:xfrm>
            <a:off x="8114428" y="2327009"/>
            <a:ext cx="2734549" cy="833728"/>
            <a:chOff x="2674961" y="341194"/>
            <a:chExt cx="2874623" cy="928126"/>
          </a:xfrm>
          <a:noFill/>
        </p:grpSpPr>
        <p:sp>
          <p:nvSpPr>
            <p:cNvPr id="42" name="Rectangle 41"/>
            <p:cNvSpPr/>
            <p:nvPr/>
          </p:nvSpPr>
          <p:spPr>
            <a:xfrm>
              <a:off x="2674961" y="341194"/>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43" name="TextBox 42"/>
            <p:cNvSpPr txBox="1"/>
            <p:nvPr/>
          </p:nvSpPr>
          <p:spPr>
            <a:xfrm>
              <a:off x="2674962" y="344235"/>
              <a:ext cx="2874622" cy="925085"/>
            </a:xfrm>
            <a:prstGeom prst="rect">
              <a:avLst/>
            </a:prstGeom>
            <a:grpFill/>
            <a:ln>
              <a:noFill/>
            </a:ln>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Vị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trí</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Tên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công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ty</a:t>
              </a:r>
              <a:endParaRPr lang="en-US" sz="2400" b="1" dirty="0">
                <a:latin typeface="Times New Roman" panose="02020603050405020304" pitchFamily="18" charset="0"/>
                <a:cs typeface="Times New Roman" panose="02020603050405020304" pitchFamily="18" charset="0"/>
              </a:endParaRPr>
            </a:p>
          </p:txBody>
        </p:sp>
      </p:grpSp>
      <p:grpSp>
        <p:nvGrpSpPr>
          <p:cNvPr id="44" name="Group 43"/>
          <p:cNvGrpSpPr/>
          <p:nvPr/>
        </p:nvGrpSpPr>
        <p:grpSpPr>
          <a:xfrm>
            <a:off x="1972096" y="964047"/>
            <a:ext cx="4067033" cy="526612"/>
            <a:chOff x="2674960" y="341196"/>
            <a:chExt cx="4067033" cy="526612"/>
          </a:xfrm>
        </p:grpSpPr>
        <p:sp>
          <p:nvSpPr>
            <p:cNvPr id="45" name="TextBox 44"/>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Vị</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trí</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ứng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tuyển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6" name="Rectangle 45"/>
            <p:cNvSpPr/>
            <p:nvPr/>
          </p:nvSpPr>
          <p:spPr>
            <a:xfrm>
              <a:off x="2674960" y="341196"/>
              <a:ext cx="2374711"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grpSp>
        <p:nvGrpSpPr>
          <p:cNvPr id="47" name="Group 46"/>
          <p:cNvGrpSpPr/>
          <p:nvPr/>
        </p:nvGrpSpPr>
        <p:grpSpPr>
          <a:xfrm>
            <a:off x="7171276" y="2991079"/>
            <a:ext cx="2205485" cy="515814"/>
            <a:chOff x="2602721" y="906402"/>
            <a:chExt cx="2939262" cy="574216"/>
          </a:xfrm>
          <a:noFill/>
        </p:grpSpPr>
        <p:sp>
          <p:nvSpPr>
            <p:cNvPr id="48" name="Rectangle 47"/>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49" name="TextBox 48"/>
            <p:cNvSpPr txBox="1"/>
            <p:nvPr/>
          </p:nvSpPr>
          <p:spPr>
            <a:xfrm>
              <a:off x="2602721" y="906402"/>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endParaRPr lang="en-US" sz="2400" dirty="0">
                <a:latin typeface="Times New Roman" panose="02020603050405020304" pitchFamily="18" charset="0"/>
                <a:cs typeface="Times New Roman" panose="02020603050405020304" pitchFamily="18" charset="0"/>
              </a:endParaRPr>
            </a:p>
          </p:txBody>
        </p:sp>
      </p:grpSp>
      <p:grpSp>
        <p:nvGrpSpPr>
          <p:cNvPr id="51" name="Group 50"/>
          <p:cNvGrpSpPr/>
          <p:nvPr/>
        </p:nvGrpSpPr>
        <p:grpSpPr>
          <a:xfrm>
            <a:off x="104627" y="6131429"/>
            <a:ext cx="10270154" cy="461665"/>
            <a:chOff x="2674961" y="314644"/>
            <a:chExt cx="3944203" cy="461665"/>
          </a:xfrm>
        </p:grpSpPr>
        <p:sp>
          <p:nvSpPr>
            <p:cNvPr id="52" name="Rectangle 51"/>
            <p:cNvSpPr/>
            <p:nvPr/>
          </p:nvSpPr>
          <p:spPr>
            <a:xfrm>
              <a:off x="2674961" y="341194"/>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53" name="TextBox 52"/>
            <p:cNvSpPr txBox="1"/>
            <p:nvPr/>
          </p:nvSpPr>
          <p:spPr>
            <a:xfrm>
              <a:off x="2674961" y="314644"/>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SỞ THÍCH</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54" name="Group 53"/>
          <p:cNvGrpSpPr/>
          <p:nvPr/>
        </p:nvGrpSpPr>
        <p:grpSpPr>
          <a:xfrm>
            <a:off x="5906069" y="6156299"/>
            <a:ext cx="3944203" cy="547589"/>
            <a:chOff x="2674961" y="314644"/>
            <a:chExt cx="3944203" cy="576223"/>
          </a:xfrm>
        </p:grpSpPr>
        <p:sp>
          <p:nvSpPr>
            <p:cNvPr id="55" name="Rectangle 54"/>
            <p:cNvSpPr/>
            <p:nvPr/>
          </p:nvSpPr>
          <p:spPr>
            <a:xfrm>
              <a:off x="2674961" y="341194"/>
              <a:ext cx="2117917"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56" name="TextBox 55"/>
            <p:cNvSpPr txBox="1"/>
            <p:nvPr/>
          </p:nvSpPr>
          <p:spPr>
            <a:xfrm>
              <a:off x="2674961" y="314644"/>
              <a:ext cx="394420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THAM CHIẾU</a:t>
              </a:r>
              <a:endParaRPr lang="en-US" sz="2400" dirty="0">
                <a:latin typeface="Times New Roman" panose="02020603050405020304" pitchFamily="18" charset="0"/>
                <a:cs typeface="Times New Roman" panose="02020603050405020304" pitchFamily="18" charset="0"/>
              </a:endParaRPr>
            </a:p>
          </p:txBody>
        </p:sp>
      </p:grpSp>
      <p:grpSp>
        <p:nvGrpSpPr>
          <p:cNvPr id="61" name="Group 60"/>
          <p:cNvGrpSpPr/>
          <p:nvPr/>
        </p:nvGrpSpPr>
        <p:grpSpPr>
          <a:xfrm>
            <a:off x="2088006" y="6131429"/>
            <a:ext cx="12344405" cy="461665"/>
            <a:chOff x="2674961" y="314644"/>
            <a:chExt cx="4233332" cy="461665"/>
          </a:xfrm>
        </p:grpSpPr>
        <p:sp>
          <p:nvSpPr>
            <p:cNvPr id="62" name="Rectangle 61"/>
            <p:cNvSpPr/>
            <p:nvPr/>
          </p:nvSpPr>
          <p:spPr>
            <a:xfrm>
              <a:off x="2674961" y="341194"/>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63" name="TextBox 62"/>
            <p:cNvSpPr txBox="1"/>
            <p:nvPr/>
          </p:nvSpPr>
          <p:spPr>
            <a:xfrm>
              <a:off x="2674961" y="314644"/>
              <a:ext cx="4233332"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THẾ MẠNH</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66" name="Group 65"/>
          <p:cNvGrpSpPr/>
          <p:nvPr/>
        </p:nvGrpSpPr>
        <p:grpSpPr>
          <a:xfrm>
            <a:off x="1655927" y="4263984"/>
            <a:ext cx="1496706" cy="515814"/>
            <a:chOff x="2602721" y="906402"/>
            <a:chExt cx="2939262" cy="574216"/>
          </a:xfrm>
          <a:noFill/>
        </p:grpSpPr>
        <p:sp>
          <p:nvSpPr>
            <p:cNvPr id="67" name="Rectangle 66"/>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68" name="TextBox 67"/>
            <p:cNvSpPr txBox="1"/>
            <p:nvPr/>
          </p:nvSpPr>
          <p:spPr>
            <a:xfrm>
              <a:off x="2602721" y="906402"/>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tựu</a:t>
              </a:r>
              <a:endParaRPr lang="en-US" sz="2400" dirty="0">
                <a:latin typeface="Times New Roman" panose="02020603050405020304" pitchFamily="18" charset="0"/>
                <a:cs typeface="Times New Roman" panose="02020603050405020304" pitchFamily="18" charset="0"/>
              </a:endParaRPr>
            </a:p>
          </p:txBody>
        </p:sp>
      </p:grpSp>
      <p:grpSp>
        <p:nvGrpSpPr>
          <p:cNvPr id="69" name="Group 68"/>
          <p:cNvGrpSpPr/>
          <p:nvPr/>
        </p:nvGrpSpPr>
        <p:grpSpPr>
          <a:xfrm>
            <a:off x="5220577" y="4939580"/>
            <a:ext cx="1398901" cy="446146"/>
            <a:chOff x="2674961" y="314644"/>
            <a:chExt cx="2831913" cy="576223"/>
          </a:xfrm>
          <a:noFill/>
        </p:grpSpPr>
        <p:sp>
          <p:nvSpPr>
            <p:cNvPr id="70" name="Rectangle 69"/>
            <p:cNvSpPr/>
            <p:nvPr/>
          </p:nvSpPr>
          <p:spPr>
            <a:xfrm>
              <a:off x="2674961" y="341194"/>
              <a:ext cx="2831912"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71" name="TextBox 70"/>
            <p:cNvSpPr txBox="1"/>
            <p:nvPr/>
          </p:nvSpPr>
          <p:spPr>
            <a:xfrm>
              <a:off x="2674963" y="314644"/>
              <a:ext cx="2831911" cy="461665"/>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grpSp>
        <p:nvGrpSpPr>
          <p:cNvPr id="75" name="Group 74"/>
          <p:cNvGrpSpPr/>
          <p:nvPr/>
        </p:nvGrpSpPr>
        <p:grpSpPr>
          <a:xfrm>
            <a:off x="7147024" y="5336873"/>
            <a:ext cx="2205485" cy="515813"/>
            <a:chOff x="2602721" y="906403"/>
            <a:chExt cx="2939262" cy="574215"/>
          </a:xfrm>
          <a:noFill/>
        </p:grpSpPr>
        <p:sp>
          <p:nvSpPr>
            <p:cNvPr id="76" name="Rectangle 75"/>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77" name="TextBox 76"/>
            <p:cNvSpPr txBox="1"/>
            <p:nvPr/>
          </p:nvSpPr>
          <p:spPr>
            <a:xfrm>
              <a:off x="2602721" y="906403"/>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endParaRPr lang="en-US" sz="2400" dirty="0">
                <a:latin typeface="Times New Roman" panose="02020603050405020304" pitchFamily="18" charset="0"/>
                <a:cs typeface="Times New Roman" panose="02020603050405020304" pitchFamily="18" charset="0"/>
              </a:endParaRPr>
            </a:p>
          </p:txBody>
        </p:sp>
      </p:grpSp>
      <p:grpSp>
        <p:nvGrpSpPr>
          <p:cNvPr id="78" name="Group 77"/>
          <p:cNvGrpSpPr/>
          <p:nvPr/>
        </p:nvGrpSpPr>
        <p:grpSpPr>
          <a:xfrm>
            <a:off x="8020538" y="4776567"/>
            <a:ext cx="2951964" cy="833728"/>
            <a:chOff x="2674961" y="341194"/>
            <a:chExt cx="2874623" cy="928126"/>
          </a:xfrm>
          <a:noFill/>
        </p:grpSpPr>
        <p:sp>
          <p:nvSpPr>
            <p:cNvPr id="79" name="Rectangle 78"/>
            <p:cNvSpPr/>
            <p:nvPr/>
          </p:nvSpPr>
          <p:spPr>
            <a:xfrm>
              <a:off x="2674961" y="341194"/>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80" name="TextBox 79"/>
            <p:cNvSpPr txBox="1"/>
            <p:nvPr/>
          </p:nvSpPr>
          <p:spPr>
            <a:xfrm>
              <a:off x="2674962" y="344235"/>
              <a:ext cx="2874622" cy="925085"/>
            </a:xfrm>
            <a:prstGeom prst="rect">
              <a:avLst/>
            </a:prstGeom>
            <a:grpFill/>
            <a:ln>
              <a:noFill/>
            </a:ln>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Vai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trò</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tổ</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chức</a:t>
              </a:r>
              <a:endParaRPr lang="en-US" sz="2400" b="1" dirty="0">
                <a:latin typeface="Times New Roman" panose="02020603050405020304" pitchFamily="18" charset="0"/>
                <a:cs typeface="Times New Roman" panose="02020603050405020304" pitchFamily="18" charset="0"/>
              </a:endParaRPr>
            </a:p>
          </p:txBody>
        </p:sp>
      </p:grpSp>
      <p:sp>
        <p:nvSpPr>
          <p:cNvPr id="2" name="TextBox 1"/>
          <p:cNvSpPr txBox="1"/>
          <p:nvPr/>
        </p:nvSpPr>
        <p:spPr>
          <a:xfrm>
            <a:off x="5131558" y="3653401"/>
            <a:ext cx="7060442" cy="461665"/>
          </a:xfrm>
          <a:prstGeom prst="rect">
            <a:avLst/>
          </a:prstGeom>
          <a:noFill/>
        </p:spPr>
        <p:txBody>
          <a:bodyPr wrap="square" rtlCol="0">
            <a:spAutoFit/>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Sắp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xếp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theo</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thứ</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tự</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thời</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gian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từ</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gần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nhất</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đến</a:t>
            </a:r>
            <a:r>
              <a:rPr lang="en-US" sz="2400" b="1" i="1"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xa</a:t>
            </a:r>
            <a:r>
              <a:rPr lang="en-US" sz="2400" b="1" i="1"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nhất</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81" name="TextBox 80"/>
          <p:cNvSpPr txBox="1"/>
          <p:nvPr/>
        </p:nvSpPr>
        <p:spPr>
          <a:xfrm>
            <a:off x="6254084" y="869659"/>
            <a:ext cx="5769594" cy="461665"/>
          </a:xfrm>
          <a:prstGeom prst="rect">
            <a:avLst/>
          </a:prstGeom>
          <a:noFill/>
        </p:spPr>
        <p:txBody>
          <a:bodyPr wrap="square" rtlCol="0">
            <a:spAutoFit/>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Số</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điện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thoại</a:t>
            </a:r>
            <a:r>
              <a:rPr lang="en-US" sz="2400" b="1" i="1" dirty="0" smtClean="0">
                <a:solidFill>
                  <a:srgbClr val="FF0000"/>
                </a:solidFill>
                <a:latin typeface="Times New Roman" panose="02020603050405020304" pitchFamily="18" charset="0"/>
                <a:cs typeface="Times New Roman" panose="02020603050405020304" pitchFamily="18" charset="0"/>
              </a:rPr>
              <a:t>, email, …</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3" name="Rounded Rectangle 2"/>
          <p:cNvSpPr/>
          <p:nvPr/>
        </p:nvSpPr>
        <p:spPr>
          <a:xfrm>
            <a:off x="4851008" y="1607724"/>
            <a:ext cx="7340992" cy="4380263"/>
          </a:xfrm>
          <a:prstGeom prst="roundRect">
            <a:avLst/>
          </a:prstGeom>
          <a:noFill/>
          <a:ln w="38100">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84" name="TextBox 83"/>
          <p:cNvSpPr txBox="1"/>
          <p:nvPr/>
        </p:nvSpPr>
        <p:spPr>
          <a:xfrm>
            <a:off x="10075872" y="2986882"/>
            <a:ext cx="3120835" cy="461665"/>
          </a:xfrm>
          <a:prstGeom prst="rect">
            <a:avLst/>
          </a:prstGeom>
          <a:noFill/>
        </p:spPr>
        <p:txBody>
          <a:bodyPr wrap="square" rtlCol="0">
            <a:spAutoFit/>
          </a:bodyPr>
          <a:lstStyle/>
          <a:p>
            <a:r>
              <a:rPr lang="en-US" sz="2400" b="1" i="1"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Định</a:t>
            </a:r>
            <a:r>
              <a:rPr lang="en-US" sz="2400"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lượng</a:t>
            </a:r>
            <a:endPar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5" name="TextBox 84"/>
          <p:cNvSpPr txBox="1"/>
          <p:nvPr/>
        </p:nvSpPr>
        <p:spPr>
          <a:xfrm>
            <a:off x="9994123" y="5351759"/>
            <a:ext cx="3120835" cy="461665"/>
          </a:xfrm>
          <a:prstGeom prst="rect">
            <a:avLst/>
          </a:prstGeom>
          <a:noFill/>
        </p:spPr>
        <p:txBody>
          <a:bodyPr wrap="square" rtlCol="0">
            <a:spAutoFit/>
          </a:bodyPr>
          <a:lstStyle/>
          <a:p>
            <a:r>
              <a:rPr lang="en-US" sz="2400" b="1" i="1"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Định</a:t>
            </a:r>
            <a:r>
              <a:rPr lang="en-US" sz="2400"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lượng</a:t>
            </a:r>
            <a:endPar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barn(inVertical)">
                                      <p:cBhvr>
                                        <p:cTn id="27" dur="500"/>
                                        <p:tgtEl>
                                          <p:spTgt spid="8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fade">
                                      <p:cBhvr>
                                        <p:cTn id="67" dur="500"/>
                                        <p:tgtEl>
                                          <p:spTgt spid="6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54"/>
                                        </p:tgtEl>
                                        <p:attrNameLst>
                                          <p:attrName>style.visibility</p:attrName>
                                        </p:attrNameLst>
                                      </p:cBhvr>
                                      <p:to>
                                        <p:strVal val="visible"/>
                                      </p:to>
                                    </p:set>
                                    <p:animEffect transition="in" filter="fade">
                                      <p:cBhvr>
                                        <p:cTn id="72" dur="500"/>
                                        <p:tgtEl>
                                          <p:spTgt spid="54"/>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circle(in)">
                                      <p:cBhvr>
                                        <p:cTn id="77" dur="20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26" presetClass="entr" presetSubtype="0" fill="hold" grpId="0" nodeType="click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wipe(down)">
                                      <p:cBhvr>
                                        <p:cTn id="82" dur="580">
                                          <p:stCondLst>
                                            <p:cond delay="0"/>
                                          </p:stCondLst>
                                        </p:cTn>
                                        <p:tgtEl>
                                          <p:spTgt spid="2"/>
                                        </p:tgtEl>
                                      </p:cBhvr>
                                    </p:animEffect>
                                    <p:anim calcmode="lin" valueType="num">
                                      <p:cBhvr>
                                        <p:cTn id="8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8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8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8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8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88" dur="26">
                                          <p:stCondLst>
                                            <p:cond delay="650"/>
                                          </p:stCondLst>
                                        </p:cTn>
                                        <p:tgtEl>
                                          <p:spTgt spid="2"/>
                                        </p:tgtEl>
                                      </p:cBhvr>
                                      <p:to x="100000" y="60000"/>
                                    </p:animScale>
                                    <p:animScale>
                                      <p:cBhvr>
                                        <p:cTn id="89" dur="166" decel="50000">
                                          <p:stCondLst>
                                            <p:cond delay="676"/>
                                          </p:stCondLst>
                                        </p:cTn>
                                        <p:tgtEl>
                                          <p:spTgt spid="2"/>
                                        </p:tgtEl>
                                      </p:cBhvr>
                                      <p:to x="100000" y="100000"/>
                                    </p:animScale>
                                    <p:animScale>
                                      <p:cBhvr>
                                        <p:cTn id="90" dur="26">
                                          <p:stCondLst>
                                            <p:cond delay="1312"/>
                                          </p:stCondLst>
                                        </p:cTn>
                                        <p:tgtEl>
                                          <p:spTgt spid="2"/>
                                        </p:tgtEl>
                                      </p:cBhvr>
                                      <p:to x="100000" y="80000"/>
                                    </p:animScale>
                                    <p:animScale>
                                      <p:cBhvr>
                                        <p:cTn id="91" dur="166" decel="50000">
                                          <p:stCondLst>
                                            <p:cond delay="1338"/>
                                          </p:stCondLst>
                                        </p:cTn>
                                        <p:tgtEl>
                                          <p:spTgt spid="2"/>
                                        </p:tgtEl>
                                      </p:cBhvr>
                                      <p:to x="100000" y="100000"/>
                                    </p:animScale>
                                    <p:animScale>
                                      <p:cBhvr>
                                        <p:cTn id="92" dur="26">
                                          <p:stCondLst>
                                            <p:cond delay="1642"/>
                                          </p:stCondLst>
                                        </p:cTn>
                                        <p:tgtEl>
                                          <p:spTgt spid="2"/>
                                        </p:tgtEl>
                                      </p:cBhvr>
                                      <p:to x="100000" y="90000"/>
                                    </p:animScale>
                                    <p:animScale>
                                      <p:cBhvr>
                                        <p:cTn id="93" dur="166" decel="50000">
                                          <p:stCondLst>
                                            <p:cond delay="1668"/>
                                          </p:stCondLst>
                                        </p:cTn>
                                        <p:tgtEl>
                                          <p:spTgt spid="2"/>
                                        </p:tgtEl>
                                      </p:cBhvr>
                                      <p:to x="100000" y="100000"/>
                                    </p:animScale>
                                    <p:animScale>
                                      <p:cBhvr>
                                        <p:cTn id="94" dur="26">
                                          <p:stCondLst>
                                            <p:cond delay="1808"/>
                                          </p:stCondLst>
                                        </p:cTn>
                                        <p:tgtEl>
                                          <p:spTgt spid="2"/>
                                        </p:tgtEl>
                                      </p:cBhvr>
                                      <p:to x="100000" y="95000"/>
                                    </p:animScale>
                                    <p:animScale>
                                      <p:cBhvr>
                                        <p:cTn id="95" dur="166" decel="50000">
                                          <p:stCondLst>
                                            <p:cond delay="1834"/>
                                          </p:stCondLst>
                                        </p:cTn>
                                        <p:tgtEl>
                                          <p:spTgt spid="2"/>
                                        </p:tgtEl>
                                      </p:cBhvr>
                                      <p:to x="100000" y="100000"/>
                                    </p:animScale>
                                  </p:childTnLst>
                                </p:cTn>
                              </p:par>
                            </p:childTnLst>
                          </p:cTn>
                        </p:par>
                      </p:childTnLst>
                    </p:cTn>
                  </p:par>
                  <p:par>
                    <p:cTn id="96" fill="hold">
                      <p:stCondLst>
                        <p:cond delay="indefinite"/>
                      </p:stCondLst>
                      <p:childTnLst>
                        <p:par>
                          <p:cTn id="97" fill="hold">
                            <p:stCondLst>
                              <p:cond delay="0"/>
                            </p:stCondLst>
                            <p:childTnLst>
                              <p:par>
                                <p:cTn id="98" presetID="6" presetClass="entr" presetSubtype="16" fill="hold" nodeType="clickEffect">
                                  <p:stCondLst>
                                    <p:cond delay="0"/>
                                  </p:stCondLst>
                                  <p:childTnLst>
                                    <p:set>
                                      <p:cBhvr>
                                        <p:cTn id="99" dur="1" fill="hold">
                                          <p:stCondLst>
                                            <p:cond delay="0"/>
                                          </p:stCondLst>
                                        </p:cTn>
                                        <p:tgtEl>
                                          <p:spTgt spid="41"/>
                                        </p:tgtEl>
                                        <p:attrNameLst>
                                          <p:attrName>style.visibility</p:attrName>
                                        </p:attrNameLst>
                                      </p:cBhvr>
                                      <p:to>
                                        <p:strVal val="visible"/>
                                      </p:to>
                                    </p:set>
                                    <p:animEffect transition="in" filter="circle(in)">
                                      <p:cBhvr>
                                        <p:cTn id="100" dur="2000"/>
                                        <p:tgtEl>
                                          <p:spTgt spid="41"/>
                                        </p:tgtEl>
                                      </p:cBhvr>
                                    </p:animEffect>
                                  </p:childTnLst>
                                </p:cTn>
                              </p:par>
                            </p:childTnLst>
                          </p:cTn>
                        </p:par>
                      </p:childTnLst>
                    </p:cTn>
                  </p:par>
                  <p:par>
                    <p:cTn id="101" fill="hold">
                      <p:stCondLst>
                        <p:cond delay="indefinite"/>
                      </p:stCondLst>
                      <p:childTnLst>
                        <p:par>
                          <p:cTn id="102" fill="hold">
                            <p:stCondLst>
                              <p:cond delay="0"/>
                            </p:stCondLst>
                            <p:childTnLst>
                              <p:par>
                                <p:cTn id="103" presetID="6" presetClass="entr" presetSubtype="16" fill="hold" nodeType="click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circle(in)">
                                      <p:cBhvr>
                                        <p:cTn id="105" dur="2000"/>
                                        <p:tgtEl>
                                          <p:spTgt spid="47"/>
                                        </p:tgtEl>
                                      </p:cBhvr>
                                    </p:animEffect>
                                  </p:childTnLst>
                                </p:cTn>
                              </p:par>
                            </p:childTnLst>
                          </p:cTn>
                        </p:par>
                      </p:childTnLst>
                    </p:cTn>
                  </p:par>
                  <p:par>
                    <p:cTn id="106" fill="hold">
                      <p:stCondLst>
                        <p:cond delay="indefinite"/>
                      </p:stCondLst>
                      <p:childTnLst>
                        <p:par>
                          <p:cTn id="107" fill="hold">
                            <p:stCondLst>
                              <p:cond delay="0"/>
                            </p:stCondLst>
                            <p:childTnLst>
                              <p:par>
                                <p:cTn id="108" presetID="16" presetClass="entr" presetSubtype="21" fill="hold" grpId="0" nodeType="clickEffect">
                                  <p:stCondLst>
                                    <p:cond delay="0"/>
                                  </p:stCondLst>
                                  <p:childTnLst>
                                    <p:set>
                                      <p:cBhvr>
                                        <p:cTn id="109" dur="1" fill="hold">
                                          <p:stCondLst>
                                            <p:cond delay="0"/>
                                          </p:stCondLst>
                                        </p:cTn>
                                        <p:tgtEl>
                                          <p:spTgt spid="84"/>
                                        </p:tgtEl>
                                        <p:attrNameLst>
                                          <p:attrName>style.visibility</p:attrName>
                                        </p:attrNameLst>
                                      </p:cBhvr>
                                      <p:to>
                                        <p:strVal val="visible"/>
                                      </p:to>
                                    </p:set>
                                    <p:animEffect transition="in" filter="barn(inVertical)">
                                      <p:cBhvr>
                                        <p:cTn id="110" dur="500"/>
                                        <p:tgtEl>
                                          <p:spTgt spid="84"/>
                                        </p:tgtEl>
                                      </p:cBhvr>
                                    </p:animEffect>
                                  </p:childTnLst>
                                </p:cTn>
                              </p:par>
                            </p:childTnLst>
                          </p:cTn>
                        </p:par>
                      </p:childTnLst>
                    </p:cTn>
                  </p:par>
                  <p:par>
                    <p:cTn id="111" fill="hold">
                      <p:stCondLst>
                        <p:cond delay="indefinite"/>
                      </p:stCondLst>
                      <p:childTnLst>
                        <p:par>
                          <p:cTn id="112" fill="hold">
                            <p:stCondLst>
                              <p:cond delay="0"/>
                            </p:stCondLst>
                            <p:childTnLst>
                              <p:par>
                                <p:cTn id="113" presetID="6" presetClass="entr" presetSubtype="16" fill="hold" nodeType="clickEffect">
                                  <p:stCondLst>
                                    <p:cond delay="0"/>
                                  </p:stCondLst>
                                  <p:childTnLst>
                                    <p:set>
                                      <p:cBhvr>
                                        <p:cTn id="114" dur="1" fill="hold">
                                          <p:stCondLst>
                                            <p:cond delay="0"/>
                                          </p:stCondLst>
                                        </p:cTn>
                                        <p:tgtEl>
                                          <p:spTgt spid="69"/>
                                        </p:tgtEl>
                                        <p:attrNameLst>
                                          <p:attrName>style.visibility</p:attrName>
                                        </p:attrNameLst>
                                      </p:cBhvr>
                                      <p:to>
                                        <p:strVal val="visible"/>
                                      </p:to>
                                    </p:set>
                                    <p:animEffect transition="in" filter="circle(in)">
                                      <p:cBhvr>
                                        <p:cTn id="115" dur="2000"/>
                                        <p:tgtEl>
                                          <p:spTgt spid="69"/>
                                        </p:tgtEl>
                                      </p:cBhvr>
                                    </p:animEffect>
                                  </p:childTnLst>
                                </p:cTn>
                              </p:par>
                            </p:childTnLst>
                          </p:cTn>
                        </p:par>
                      </p:childTnLst>
                    </p:cTn>
                  </p:par>
                  <p:par>
                    <p:cTn id="116" fill="hold">
                      <p:stCondLst>
                        <p:cond delay="indefinite"/>
                      </p:stCondLst>
                      <p:childTnLst>
                        <p:par>
                          <p:cTn id="117" fill="hold">
                            <p:stCondLst>
                              <p:cond delay="0"/>
                            </p:stCondLst>
                            <p:childTnLst>
                              <p:par>
                                <p:cTn id="118" presetID="6" presetClass="entr" presetSubtype="16" fill="hold" nodeType="clickEffect">
                                  <p:stCondLst>
                                    <p:cond delay="0"/>
                                  </p:stCondLst>
                                  <p:childTnLst>
                                    <p:set>
                                      <p:cBhvr>
                                        <p:cTn id="119" dur="1" fill="hold">
                                          <p:stCondLst>
                                            <p:cond delay="0"/>
                                          </p:stCondLst>
                                        </p:cTn>
                                        <p:tgtEl>
                                          <p:spTgt spid="78"/>
                                        </p:tgtEl>
                                        <p:attrNameLst>
                                          <p:attrName>style.visibility</p:attrName>
                                        </p:attrNameLst>
                                      </p:cBhvr>
                                      <p:to>
                                        <p:strVal val="visible"/>
                                      </p:to>
                                    </p:set>
                                    <p:animEffect transition="in" filter="circle(in)">
                                      <p:cBhvr>
                                        <p:cTn id="120" dur="2000"/>
                                        <p:tgtEl>
                                          <p:spTgt spid="78"/>
                                        </p:tgtEl>
                                      </p:cBhvr>
                                    </p:animEffect>
                                  </p:childTnLst>
                                </p:cTn>
                              </p:par>
                            </p:childTnLst>
                          </p:cTn>
                        </p:par>
                      </p:childTnLst>
                    </p:cTn>
                  </p:par>
                  <p:par>
                    <p:cTn id="121" fill="hold">
                      <p:stCondLst>
                        <p:cond delay="indefinite"/>
                      </p:stCondLst>
                      <p:childTnLst>
                        <p:par>
                          <p:cTn id="122" fill="hold">
                            <p:stCondLst>
                              <p:cond delay="0"/>
                            </p:stCondLst>
                            <p:childTnLst>
                              <p:par>
                                <p:cTn id="123" presetID="6" presetClass="entr" presetSubtype="16" fill="hold" nodeType="clickEffect">
                                  <p:stCondLst>
                                    <p:cond delay="0"/>
                                  </p:stCondLst>
                                  <p:childTnLst>
                                    <p:set>
                                      <p:cBhvr>
                                        <p:cTn id="124" dur="1" fill="hold">
                                          <p:stCondLst>
                                            <p:cond delay="0"/>
                                          </p:stCondLst>
                                        </p:cTn>
                                        <p:tgtEl>
                                          <p:spTgt spid="75"/>
                                        </p:tgtEl>
                                        <p:attrNameLst>
                                          <p:attrName>style.visibility</p:attrName>
                                        </p:attrNameLst>
                                      </p:cBhvr>
                                      <p:to>
                                        <p:strVal val="visible"/>
                                      </p:to>
                                    </p:set>
                                    <p:animEffect transition="in" filter="circle(in)">
                                      <p:cBhvr>
                                        <p:cTn id="125" dur="2000"/>
                                        <p:tgtEl>
                                          <p:spTgt spid="75"/>
                                        </p:tgtEl>
                                      </p:cBhvr>
                                    </p:animEffect>
                                  </p:childTnLst>
                                </p:cTn>
                              </p:par>
                            </p:childTnLst>
                          </p:cTn>
                        </p:par>
                      </p:childTnLst>
                    </p:cTn>
                  </p:par>
                  <p:par>
                    <p:cTn id="126" fill="hold">
                      <p:stCondLst>
                        <p:cond delay="indefinite"/>
                      </p:stCondLst>
                      <p:childTnLst>
                        <p:par>
                          <p:cTn id="127" fill="hold">
                            <p:stCondLst>
                              <p:cond delay="0"/>
                            </p:stCondLst>
                            <p:childTnLst>
                              <p:par>
                                <p:cTn id="128" presetID="16" presetClass="entr" presetSubtype="21" fill="hold" grpId="0" nodeType="clickEffect">
                                  <p:stCondLst>
                                    <p:cond delay="0"/>
                                  </p:stCondLst>
                                  <p:childTnLst>
                                    <p:set>
                                      <p:cBhvr>
                                        <p:cTn id="129" dur="1" fill="hold">
                                          <p:stCondLst>
                                            <p:cond delay="0"/>
                                          </p:stCondLst>
                                        </p:cTn>
                                        <p:tgtEl>
                                          <p:spTgt spid="85"/>
                                        </p:tgtEl>
                                        <p:attrNameLst>
                                          <p:attrName>style.visibility</p:attrName>
                                        </p:attrNameLst>
                                      </p:cBhvr>
                                      <p:to>
                                        <p:strVal val="visible"/>
                                      </p:to>
                                    </p:set>
                                    <p:animEffect transition="in" filter="barn(inVertical)">
                                      <p:cBhvr>
                                        <p:cTn id="130" dur="500"/>
                                        <p:tgtEl>
                                          <p:spTgt spid="85"/>
                                        </p:tgtEl>
                                      </p:cBhvr>
                                    </p:animEffect>
                                  </p:childTnLst>
                                </p:cTn>
                              </p:par>
                            </p:childTnLst>
                          </p:cTn>
                        </p:par>
                      </p:childTnLst>
                    </p:cTn>
                  </p:par>
                  <p:par>
                    <p:cTn id="131" fill="hold">
                      <p:stCondLst>
                        <p:cond delay="indefinite"/>
                      </p:stCondLst>
                      <p:childTnLst>
                        <p:par>
                          <p:cTn id="132" fill="hold">
                            <p:stCondLst>
                              <p:cond delay="0"/>
                            </p:stCondLst>
                            <p:childTnLst>
                              <p:par>
                                <p:cTn id="133" presetID="6" presetClass="entr" presetSubtype="16" fill="hold" grpId="0" nodeType="clickEffect">
                                  <p:stCondLst>
                                    <p:cond delay="0"/>
                                  </p:stCondLst>
                                  <p:childTnLst>
                                    <p:set>
                                      <p:cBhvr>
                                        <p:cTn id="134" dur="1" fill="hold">
                                          <p:stCondLst>
                                            <p:cond delay="0"/>
                                          </p:stCondLst>
                                        </p:cTn>
                                        <p:tgtEl>
                                          <p:spTgt spid="40"/>
                                        </p:tgtEl>
                                        <p:attrNameLst>
                                          <p:attrName>style.visibility</p:attrName>
                                        </p:attrNameLst>
                                      </p:cBhvr>
                                      <p:to>
                                        <p:strVal val="visible"/>
                                      </p:to>
                                    </p:set>
                                    <p:animEffect transition="in" filter="circle(in)">
                                      <p:cBhvr>
                                        <p:cTn id="135" dur="2000"/>
                                        <p:tgtEl>
                                          <p:spTgt spid="40"/>
                                        </p:tgtEl>
                                      </p:cBhvr>
                                    </p:animEffect>
                                  </p:childTnLst>
                                </p:cTn>
                              </p:par>
                            </p:childTnLst>
                          </p:cTn>
                        </p:par>
                      </p:childTnLst>
                    </p:cTn>
                  </p:par>
                  <p:par>
                    <p:cTn id="136" fill="hold">
                      <p:stCondLst>
                        <p:cond delay="indefinite"/>
                      </p:stCondLst>
                      <p:childTnLst>
                        <p:par>
                          <p:cTn id="137" fill="hold">
                            <p:stCondLst>
                              <p:cond delay="0"/>
                            </p:stCondLst>
                            <p:childTnLst>
                              <p:par>
                                <p:cTn id="138" presetID="6" presetClass="entr" presetSubtype="16" fill="hold" grpId="0" nodeType="clickEffect">
                                  <p:stCondLst>
                                    <p:cond delay="0"/>
                                  </p:stCondLst>
                                  <p:childTnLst>
                                    <p:set>
                                      <p:cBhvr>
                                        <p:cTn id="139" dur="1" fill="hold">
                                          <p:stCondLst>
                                            <p:cond delay="0"/>
                                          </p:stCondLst>
                                        </p:cTn>
                                        <p:tgtEl>
                                          <p:spTgt spid="37"/>
                                        </p:tgtEl>
                                        <p:attrNameLst>
                                          <p:attrName>style.visibility</p:attrName>
                                        </p:attrNameLst>
                                      </p:cBhvr>
                                      <p:to>
                                        <p:strVal val="visible"/>
                                      </p:to>
                                    </p:set>
                                    <p:animEffect transition="in" filter="circle(in)">
                                      <p:cBhvr>
                                        <p:cTn id="140" dur="2000"/>
                                        <p:tgtEl>
                                          <p:spTgt spid="37"/>
                                        </p:tgtEl>
                                      </p:cBhvr>
                                    </p:animEffect>
                                  </p:childTnLst>
                                </p:cTn>
                              </p:par>
                            </p:childTnLst>
                          </p:cTn>
                        </p:par>
                      </p:childTnLst>
                    </p:cTn>
                  </p:par>
                  <p:par>
                    <p:cTn id="141" fill="hold">
                      <p:stCondLst>
                        <p:cond delay="indefinite"/>
                      </p:stCondLst>
                      <p:childTnLst>
                        <p:par>
                          <p:cTn id="142" fill="hold">
                            <p:stCondLst>
                              <p:cond delay="0"/>
                            </p:stCondLst>
                            <p:childTnLst>
                              <p:par>
                                <p:cTn id="143" presetID="6" presetClass="entr" presetSubtype="16" fill="hold" nodeType="clickEffect">
                                  <p:stCondLst>
                                    <p:cond delay="0"/>
                                  </p:stCondLst>
                                  <p:childTnLst>
                                    <p:set>
                                      <p:cBhvr>
                                        <p:cTn id="144" dur="1" fill="hold">
                                          <p:stCondLst>
                                            <p:cond delay="0"/>
                                          </p:stCondLst>
                                        </p:cTn>
                                        <p:tgtEl>
                                          <p:spTgt spid="66"/>
                                        </p:tgtEl>
                                        <p:attrNameLst>
                                          <p:attrName>style.visibility</p:attrName>
                                        </p:attrNameLst>
                                      </p:cBhvr>
                                      <p:to>
                                        <p:strVal val="visible"/>
                                      </p:to>
                                    </p:set>
                                    <p:animEffect transition="in" filter="circle(in)">
                                      <p:cBhvr>
                                        <p:cTn id="145" dur="2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0" grpId="0" animBg="1"/>
      <p:bldP spid="2" grpId="0"/>
      <p:bldP spid="81" grpId="0"/>
      <p:bldP spid="3" grpId="0" animBg="1"/>
      <p:bldP spid="84" grpId="0"/>
      <p:bldP spid="8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Màu Vàng Dễ Thương Mùa Tốt Nghiệp Bảng Hiển Thị Nền, Nền Quảng  Cáo, Màu Vàng, Dễ Thương Background Vector để tải xuống miễn phí - Pngtre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12192000" cy="6764332"/>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p:nvSpPr>
        <p:spPr>
          <a:xfrm>
            <a:off x="712631" y="212900"/>
            <a:ext cx="10766738" cy="1700784"/>
          </a:xfrm>
          <a:prstGeom prst="roundRect">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35964" y="368902"/>
            <a:ext cx="9720072" cy="1499616"/>
          </a:xfrm>
        </p:spPr>
        <p:txBody>
          <a:bodyPr/>
          <a:lstStyle/>
          <a:p>
            <a:pPr algn="ctr"/>
            <a:r>
              <a:rPr lang="en-US" b="1" smtClean="0">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NHẬN XÉT NHỮNG ƯU ĐIỂM </a:t>
            </a:r>
            <a:br>
              <a:rPr lang="en-US" b="1" smtClean="0">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smtClean="0">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NỔI BẬT</a:t>
            </a:r>
            <a:endParaRPr lang="en-US" b="1">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9574" y="2173317"/>
            <a:ext cx="10167613" cy="4023360"/>
          </a:xfrm>
        </p:spPr>
        <p:txBody>
          <a:bodyPr>
            <a:normAutofit/>
          </a:bodyPr>
          <a:lstStyle/>
          <a:p>
            <a:pPr algn="just"/>
            <a:r>
              <a:rPr lang="en-US" sz="2400" i="1" smtClean="0">
                <a:latin typeface="Times New Roman" panose="02020603050405020304" pitchFamily="18" charset="0"/>
                <a:cs typeface="Times New Roman" panose="02020603050405020304" pitchFamily="18" charset="0"/>
              </a:rPr>
              <a:t>- Đầy đủ thông tin cần thiết</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Có kinh nghiệm thực tế về chuyên ngành học và ứng tuyển</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Tích cực trong các hoạt động ngoại khóa</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Thông tin, hình ảnh minh chứng đẹp và rõ ràng</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Hình thức CV đẹp đúng chuẩn, phù hợp</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Tên file CV </a:t>
            </a:r>
            <a:endParaRPr lang="en-US" sz="2400" i="1" smtClean="0">
              <a:latin typeface="Times New Roman" panose="02020603050405020304" pitchFamily="18" charset="0"/>
              <a:cs typeface="Times New Roman" panose="02020603050405020304" pitchFamily="18" charset="0"/>
            </a:endParaRPr>
          </a:p>
          <a:p>
            <a:pPr algn="just"/>
            <a:r>
              <a:rPr lang="en-US" sz="2400" i="1" smtClean="0">
                <a:latin typeface="Times New Roman" panose="02020603050405020304" pitchFamily="18" charset="0"/>
                <a:cs typeface="Times New Roman" panose="02020603050405020304" pitchFamily="18" charset="0"/>
              </a:rPr>
              <a:t>- Phản ánh được khát khao, mục tiêu công việc</a:t>
            </a:r>
            <a:endParaRPr lang="en-US" sz="2400" i="1">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242613" y="373478"/>
            <a:ext cx="2047619" cy="5209524"/>
          </a:xfrm>
          <a:prstGeom prst="rect">
            <a:avLst/>
          </a:prstGeom>
        </p:spPr>
      </p:pic>
      <p:pic>
        <p:nvPicPr>
          <p:cNvPr id="5" name="Picture 4"/>
          <p:cNvPicPr>
            <a:picLocks noChangeAspect="1"/>
          </p:cNvPicPr>
          <p:nvPr/>
        </p:nvPicPr>
        <p:blipFill>
          <a:blip r:embed="rId2"/>
          <a:stretch>
            <a:fillRect/>
          </a:stretch>
        </p:blipFill>
        <p:spPr>
          <a:xfrm>
            <a:off x="3228408" y="716441"/>
            <a:ext cx="3514286" cy="4085714"/>
          </a:xfrm>
          <a:prstGeom prst="rect">
            <a:avLst/>
          </a:prstGeom>
        </p:spPr>
      </p:pic>
      <p:pic>
        <p:nvPicPr>
          <p:cNvPr id="6" name="Picture 5"/>
          <p:cNvPicPr>
            <a:picLocks noChangeAspect="1"/>
          </p:cNvPicPr>
          <p:nvPr/>
        </p:nvPicPr>
        <p:blipFill>
          <a:blip r:embed="rId3"/>
          <a:stretch>
            <a:fillRect/>
          </a:stretch>
        </p:blipFill>
        <p:spPr>
          <a:xfrm>
            <a:off x="7680871" y="373478"/>
            <a:ext cx="3733333" cy="5523809"/>
          </a:xfrm>
          <a:prstGeom prst="rect">
            <a:avLst/>
          </a:prstGeom>
        </p:spPr>
      </p:pic>
      <p:pic>
        <p:nvPicPr>
          <p:cNvPr id="7" name="Picture 8" descr="Correct icons for free download | Freepi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7477" y="4802155"/>
            <a:ext cx="1916202" cy="19162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
            <a:ext cx="12192000" cy="160772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nvGrpSpPr>
          <p:cNvPr id="7" name="Group 6"/>
          <p:cNvGrpSpPr/>
          <p:nvPr/>
        </p:nvGrpSpPr>
        <p:grpSpPr>
          <a:xfrm>
            <a:off x="2033512" y="173610"/>
            <a:ext cx="3944203" cy="544496"/>
            <a:chOff x="2674960" y="341195"/>
            <a:chExt cx="3944203" cy="544496"/>
          </a:xfrm>
        </p:grpSpPr>
        <p:sp>
          <p:nvSpPr>
            <p:cNvPr id="5" name="TextBox 4"/>
            <p:cNvSpPr txBox="1"/>
            <p:nvPr/>
          </p:nvSpPr>
          <p:spPr>
            <a:xfrm>
              <a:off x="2674960" y="400642"/>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 VÀ TÊN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674960" y="341195"/>
              <a:ext cx="1815154" cy="544496"/>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pic>
        <p:nvPicPr>
          <p:cNvPr id="9" name="Picture 8"/>
          <p:cNvPicPr>
            <a:picLocks noChangeAspect="1"/>
          </p:cNvPicPr>
          <p:nvPr/>
        </p:nvPicPr>
        <p:blipFill>
          <a:blip r:embed="rId1"/>
          <a:stretch>
            <a:fillRect/>
          </a:stretch>
        </p:blipFill>
        <p:spPr>
          <a:xfrm>
            <a:off x="497929" y="134792"/>
            <a:ext cx="1148898" cy="1148898"/>
          </a:xfrm>
          <a:prstGeom prst="rect">
            <a:avLst/>
          </a:prstGeom>
        </p:spPr>
      </p:pic>
      <p:grpSp>
        <p:nvGrpSpPr>
          <p:cNvPr id="10" name="Group 9"/>
          <p:cNvGrpSpPr/>
          <p:nvPr/>
        </p:nvGrpSpPr>
        <p:grpSpPr>
          <a:xfrm>
            <a:off x="6254085" y="168110"/>
            <a:ext cx="4067033" cy="526612"/>
            <a:chOff x="2674960" y="341196"/>
            <a:chExt cx="4067033" cy="526612"/>
          </a:xfrm>
        </p:grpSpPr>
        <p:sp>
          <p:nvSpPr>
            <p:cNvPr id="11" name="TextBox 10"/>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Thông</a:t>
              </a:r>
              <a:r>
                <a:rPr lang="en-US" sz="2400" dirty="0" smtClean="0">
                  <a:solidFill>
                    <a:schemeClr val="bg1"/>
                  </a:solidFill>
                  <a:latin typeface="Times New Roman" panose="02020603050405020304" pitchFamily="18" charset="0"/>
                  <a:cs typeface="Times New Roman" panose="02020603050405020304" pitchFamily="18" charset="0"/>
                </a:rPr>
                <a:t> tin </a:t>
              </a:r>
              <a:r>
                <a:rPr lang="en-US" sz="2400" dirty="0" err="1" smtClean="0">
                  <a:solidFill>
                    <a:schemeClr val="bg1"/>
                  </a:solidFill>
                  <a:latin typeface="Times New Roman" panose="02020603050405020304" pitchFamily="18" charset="0"/>
                  <a:cs typeface="Times New Roman" panose="02020603050405020304" pitchFamily="18" charset="0"/>
                </a:rPr>
                <a:t>liên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hệ</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74960" y="341196"/>
              <a:ext cx="2535073"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grpSp>
        <p:nvGrpSpPr>
          <p:cNvPr id="44" name="Group 43"/>
          <p:cNvGrpSpPr/>
          <p:nvPr/>
        </p:nvGrpSpPr>
        <p:grpSpPr>
          <a:xfrm>
            <a:off x="1972096" y="964047"/>
            <a:ext cx="4067033" cy="526612"/>
            <a:chOff x="2674960" y="341196"/>
            <a:chExt cx="4067033" cy="526612"/>
          </a:xfrm>
        </p:grpSpPr>
        <p:sp>
          <p:nvSpPr>
            <p:cNvPr id="45" name="TextBox 44"/>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Vị</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trí</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ứng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tuyển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6" name="Rectangle 45"/>
            <p:cNvSpPr/>
            <p:nvPr/>
          </p:nvSpPr>
          <p:spPr>
            <a:xfrm>
              <a:off x="2674960" y="341196"/>
              <a:ext cx="2374711"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sp>
        <p:nvSpPr>
          <p:cNvPr id="81" name="TextBox 80"/>
          <p:cNvSpPr txBox="1"/>
          <p:nvPr/>
        </p:nvSpPr>
        <p:spPr>
          <a:xfrm>
            <a:off x="6254084" y="869659"/>
            <a:ext cx="5769594" cy="461665"/>
          </a:xfrm>
          <a:prstGeom prst="rect">
            <a:avLst/>
          </a:prstGeom>
          <a:noFill/>
        </p:spPr>
        <p:txBody>
          <a:bodyPr wrap="square" rtlCol="0">
            <a:spAutoFit/>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Số</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điện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thoại</a:t>
            </a:r>
            <a:r>
              <a:rPr lang="en-US" sz="2400" b="1" i="1" dirty="0" smtClean="0">
                <a:solidFill>
                  <a:srgbClr val="FF0000"/>
                </a:solidFill>
                <a:latin typeface="Times New Roman" panose="02020603050405020304" pitchFamily="18" charset="0"/>
                <a:cs typeface="Times New Roman" panose="02020603050405020304" pitchFamily="18" charset="0"/>
              </a:rPr>
              <a:t>, email, …</a:t>
            </a:r>
            <a:endParaRPr lang="en-US" sz="2400" b="1" i="1"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27172" y="1781333"/>
            <a:ext cx="3521494" cy="4794891"/>
          </a:xfrm>
          <a:prstGeom prst="rect">
            <a:avLst/>
          </a:prstGeom>
        </p:spPr>
      </p:pic>
      <p:pic>
        <p:nvPicPr>
          <p:cNvPr id="8" name="Picture 7"/>
          <p:cNvPicPr>
            <a:picLocks noChangeAspect="1"/>
          </p:cNvPicPr>
          <p:nvPr/>
        </p:nvPicPr>
        <p:blipFill>
          <a:blip r:embed="rId3"/>
          <a:stretch>
            <a:fillRect/>
          </a:stretch>
        </p:blipFill>
        <p:spPr>
          <a:xfrm>
            <a:off x="8629650" y="1762813"/>
            <a:ext cx="2939976" cy="4963185"/>
          </a:xfrm>
          <a:prstGeom prst="rect">
            <a:avLst/>
          </a:prstGeom>
        </p:spPr>
      </p:pic>
      <p:sp>
        <p:nvSpPr>
          <p:cNvPr id="36" name="Right Arrow 35"/>
          <p:cNvSpPr/>
          <p:nvPr/>
        </p:nvSpPr>
        <p:spPr>
          <a:xfrm rot="10800000">
            <a:off x="4108361" y="5185574"/>
            <a:ext cx="2762250" cy="1390650"/>
          </a:xfrm>
          <a:prstGeom prst="rightArrow">
            <a:avLst>
              <a:gd name="adj1" fmla="val 50000"/>
              <a:gd name="adj2" fmla="val 7739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TextBox 71"/>
          <p:cNvSpPr txBox="1"/>
          <p:nvPr/>
        </p:nvSpPr>
        <p:spPr>
          <a:xfrm>
            <a:off x="4108361" y="2442660"/>
            <a:ext cx="4301543" cy="2308324"/>
          </a:xfrm>
          <a:prstGeom prst="rect">
            <a:avLst/>
          </a:prstGeom>
          <a:noFill/>
        </p:spPr>
        <p:txBody>
          <a:bodyPr wrap="square" rtlCol="0">
            <a:spAutoFit/>
          </a:bodyPr>
          <a:lstStyle/>
          <a:p>
            <a:r>
              <a:rPr lang="en-US" sz="2400" b="1" i="1" smtClean="0">
                <a:solidFill>
                  <a:srgbClr val="FF0000"/>
                </a:solidFill>
                <a:latin typeface="Times New Roman" panose="02020603050405020304" pitchFamily="18" charset="0"/>
                <a:cs typeface="Times New Roman" panose="02020603050405020304" pitchFamily="18" charset="0"/>
              </a:rPr>
              <a:t>Nên dùng biểu tượng thay cho việc diễn giải bằng chữ để hình thức bắt mắt  hơn và không gây cảm giác rối thông tin</a:t>
            </a:r>
            <a:endParaRPr lang="en-US" sz="2400" b="1" i="1" smtClean="0">
              <a:solidFill>
                <a:srgbClr val="FF0000"/>
              </a:solidFill>
              <a:latin typeface="Times New Roman" panose="02020603050405020304" pitchFamily="18" charset="0"/>
              <a:cs typeface="Times New Roman" panose="02020603050405020304" pitchFamily="18" charset="0"/>
            </a:endParaRPr>
          </a:p>
          <a:p>
            <a:endParaRPr lang="en-US" sz="2400" b="1" i="1">
              <a:solidFill>
                <a:srgbClr val="FF0000"/>
              </a:solidFill>
              <a:latin typeface="Times New Roman" panose="02020603050405020304" pitchFamily="18" charset="0"/>
              <a:cs typeface="Times New Roman" panose="02020603050405020304" pitchFamily="18" charset="0"/>
            </a:endParaRPr>
          </a:p>
          <a:p>
            <a:r>
              <a:rPr lang="en-US" sz="2400" b="1" i="1" smtClean="0">
                <a:solidFill>
                  <a:srgbClr val="FF0000"/>
                </a:solidFill>
                <a:latin typeface="Times New Roman" panose="02020603050405020304" pitchFamily="18" charset="0"/>
                <a:cs typeface="Times New Roman" panose="02020603050405020304" pitchFamily="18" charset="0"/>
              </a:rPr>
              <a:t>Chú ý chính tả</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38" name="Rectangle 37"/>
          <p:cNvSpPr/>
          <p:nvPr/>
        </p:nvSpPr>
        <p:spPr>
          <a:xfrm>
            <a:off x="327172" y="4847256"/>
            <a:ext cx="320528" cy="1728968"/>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flipV="1">
            <a:off x="681434" y="3001818"/>
            <a:ext cx="3426926" cy="205046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6254084" y="4516582"/>
            <a:ext cx="2718579" cy="99751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heel(1)">
                                      <p:cBhvr>
                                        <p:cTn id="7" dur="20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circle(in)">
                                      <p:cBhvr>
                                        <p:cTn id="17" dur="2000"/>
                                        <p:tgtEl>
                                          <p:spTgt spid="36"/>
                                        </p:tgtEl>
                                      </p:cBhvr>
                                    </p:animEffect>
                                  </p:childTnLst>
                                </p:cTn>
                              </p:par>
                              <p:par>
                                <p:cTn id="18" presetID="16" presetClass="entr" presetSubtype="21"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arn(inVertical)">
                                      <p:cBhvr>
                                        <p:cTn id="20" dur="500"/>
                                        <p:tgtEl>
                                          <p:spTgt spid="19"/>
                                        </p:tgtEl>
                                      </p:cBhvr>
                                    </p:animEffect>
                                  </p:childTnLst>
                                </p:cTn>
                              </p:par>
                              <p:par>
                                <p:cTn id="21" presetID="16" presetClass="entr" presetSubtype="21"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72" grpId="0"/>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
            <a:ext cx="12192000" cy="160772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nvGrpSpPr>
          <p:cNvPr id="7" name="Group 6"/>
          <p:cNvGrpSpPr/>
          <p:nvPr/>
        </p:nvGrpSpPr>
        <p:grpSpPr>
          <a:xfrm>
            <a:off x="2033512" y="173610"/>
            <a:ext cx="3944203" cy="544496"/>
            <a:chOff x="2674960" y="341195"/>
            <a:chExt cx="3944203" cy="544496"/>
          </a:xfrm>
        </p:grpSpPr>
        <p:sp>
          <p:nvSpPr>
            <p:cNvPr id="5" name="TextBox 4"/>
            <p:cNvSpPr txBox="1"/>
            <p:nvPr/>
          </p:nvSpPr>
          <p:spPr>
            <a:xfrm>
              <a:off x="2674960" y="400642"/>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 VÀ TÊN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674960" y="341195"/>
              <a:ext cx="1815154" cy="544496"/>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pic>
        <p:nvPicPr>
          <p:cNvPr id="9" name="Picture 8"/>
          <p:cNvPicPr>
            <a:picLocks noChangeAspect="1"/>
          </p:cNvPicPr>
          <p:nvPr/>
        </p:nvPicPr>
        <p:blipFill>
          <a:blip r:embed="rId1"/>
          <a:stretch>
            <a:fillRect/>
          </a:stretch>
        </p:blipFill>
        <p:spPr>
          <a:xfrm>
            <a:off x="497929" y="134792"/>
            <a:ext cx="1148898" cy="1148898"/>
          </a:xfrm>
          <a:prstGeom prst="rect">
            <a:avLst/>
          </a:prstGeom>
        </p:spPr>
      </p:pic>
      <p:grpSp>
        <p:nvGrpSpPr>
          <p:cNvPr id="10" name="Group 9"/>
          <p:cNvGrpSpPr/>
          <p:nvPr/>
        </p:nvGrpSpPr>
        <p:grpSpPr>
          <a:xfrm>
            <a:off x="6254085" y="168110"/>
            <a:ext cx="4067033" cy="526612"/>
            <a:chOff x="2674960" y="341196"/>
            <a:chExt cx="4067033" cy="526612"/>
          </a:xfrm>
        </p:grpSpPr>
        <p:sp>
          <p:nvSpPr>
            <p:cNvPr id="11" name="TextBox 10"/>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Thông</a:t>
              </a:r>
              <a:r>
                <a:rPr lang="en-US" sz="2400" dirty="0" smtClean="0">
                  <a:solidFill>
                    <a:schemeClr val="bg1"/>
                  </a:solidFill>
                  <a:latin typeface="Times New Roman" panose="02020603050405020304" pitchFamily="18" charset="0"/>
                  <a:cs typeface="Times New Roman" panose="02020603050405020304" pitchFamily="18" charset="0"/>
                </a:rPr>
                <a:t> tin </a:t>
              </a:r>
              <a:r>
                <a:rPr lang="en-US" sz="2400" dirty="0" err="1" smtClean="0">
                  <a:solidFill>
                    <a:schemeClr val="bg1"/>
                  </a:solidFill>
                  <a:latin typeface="Times New Roman" panose="02020603050405020304" pitchFamily="18" charset="0"/>
                  <a:cs typeface="Times New Roman" panose="02020603050405020304" pitchFamily="18" charset="0"/>
                </a:rPr>
                <a:t>liên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hệ</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74960" y="341196"/>
              <a:ext cx="2535073"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grpSp>
        <p:nvGrpSpPr>
          <p:cNvPr id="44" name="Group 43"/>
          <p:cNvGrpSpPr/>
          <p:nvPr/>
        </p:nvGrpSpPr>
        <p:grpSpPr>
          <a:xfrm>
            <a:off x="1972096" y="964047"/>
            <a:ext cx="4067033" cy="526612"/>
            <a:chOff x="2674960" y="341196"/>
            <a:chExt cx="4067033" cy="526612"/>
          </a:xfrm>
        </p:grpSpPr>
        <p:sp>
          <p:nvSpPr>
            <p:cNvPr id="45" name="TextBox 44"/>
            <p:cNvSpPr txBox="1"/>
            <p:nvPr/>
          </p:nvSpPr>
          <p:spPr>
            <a:xfrm>
              <a:off x="2797790" y="367647"/>
              <a:ext cx="3944203" cy="461665"/>
            </a:xfrm>
            <a:prstGeom prst="rect">
              <a:avLst/>
            </a:prstGeom>
            <a:noFill/>
          </p:spPr>
          <p:txBody>
            <a:bodyPr wrap="square" rtlCol="0">
              <a:spAutoFit/>
            </a:bodyPr>
            <a:lstStyle/>
            <a:p>
              <a:r>
                <a:rPr lang="en-US" sz="2400" dirty="0" err="1" smtClean="0">
                  <a:solidFill>
                    <a:schemeClr val="bg1"/>
                  </a:solidFill>
                  <a:latin typeface="Times New Roman" panose="02020603050405020304" pitchFamily="18" charset="0"/>
                  <a:cs typeface="Times New Roman" panose="02020603050405020304" pitchFamily="18" charset="0"/>
                </a:rPr>
                <a:t>Vị</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trí</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ứng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tuyển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6" name="Rectangle 45"/>
            <p:cNvSpPr/>
            <p:nvPr/>
          </p:nvSpPr>
          <p:spPr>
            <a:xfrm>
              <a:off x="2674960" y="341196"/>
              <a:ext cx="2374711" cy="526612"/>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grpSp>
      <p:sp>
        <p:nvSpPr>
          <p:cNvPr id="81" name="TextBox 80"/>
          <p:cNvSpPr txBox="1"/>
          <p:nvPr/>
        </p:nvSpPr>
        <p:spPr>
          <a:xfrm>
            <a:off x="6254084" y="869659"/>
            <a:ext cx="5769594" cy="461665"/>
          </a:xfrm>
          <a:prstGeom prst="rect">
            <a:avLst/>
          </a:prstGeom>
          <a:noFill/>
        </p:spPr>
        <p:txBody>
          <a:bodyPr wrap="square" rtlCol="0">
            <a:spAutoFit/>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Số</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điện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thoại</a:t>
            </a:r>
            <a:r>
              <a:rPr lang="en-US" sz="2400" b="1" i="1" dirty="0" smtClean="0">
                <a:solidFill>
                  <a:srgbClr val="FF0000"/>
                </a:solidFill>
                <a:latin typeface="Times New Roman" panose="02020603050405020304" pitchFamily="18" charset="0"/>
                <a:cs typeface="Times New Roman" panose="02020603050405020304" pitchFamily="18" charset="0"/>
              </a:rPr>
              <a:t>, email, …</a:t>
            </a:r>
            <a:endParaRPr lang="en-US" sz="2400" b="1" i="1" dirty="0">
              <a:solidFill>
                <a:srgbClr val="FF0000"/>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rotWithShape="1">
          <a:blip r:embed="rId2"/>
          <a:srcRect l="14384" t="18028"/>
          <a:stretch>
            <a:fillRect/>
          </a:stretch>
        </p:blipFill>
        <p:spPr>
          <a:xfrm>
            <a:off x="232653" y="1885831"/>
            <a:ext cx="7037104" cy="2349646"/>
          </a:xfrm>
          <a:prstGeom prst="rect">
            <a:avLst/>
          </a:prstGeom>
        </p:spPr>
      </p:pic>
      <p:pic>
        <p:nvPicPr>
          <p:cNvPr id="21" name="Picture 20"/>
          <p:cNvPicPr>
            <a:picLocks noChangeAspect="1"/>
          </p:cNvPicPr>
          <p:nvPr/>
        </p:nvPicPr>
        <p:blipFill>
          <a:blip r:embed="rId3"/>
          <a:stretch>
            <a:fillRect/>
          </a:stretch>
        </p:blipFill>
        <p:spPr>
          <a:xfrm>
            <a:off x="155575" y="4634306"/>
            <a:ext cx="4848460" cy="2090738"/>
          </a:xfrm>
          <a:prstGeom prst="rect">
            <a:avLst/>
          </a:prstGeom>
        </p:spPr>
      </p:pic>
      <p:pic>
        <p:nvPicPr>
          <p:cNvPr id="22" name="Picture 21"/>
          <p:cNvPicPr>
            <a:picLocks noChangeAspect="1"/>
          </p:cNvPicPr>
          <p:nvPr/>
        </p:nvPicPr>
        <p:blipFill>
          <a:blip r:embed="rId4"/>
          <a:stretch>
            <a:fillRect/>
          </a:stretch>
        </p:blipFill>
        <p:spPr>
          <a:xfrm>
            <a:off x="8058150" y="1768134"/>
            <a:ext cx="3965528" cy="4956910"/>
          </a:xfrm>
          <a:prstGeom prst="rect">
            <a:avLst/>
          </a:prstGeom>
        </p:spPr>
      </p:pic>
      <p:sp>
        <p:nvSpPr>
          <p:cNvPr id="19" name="Rectangle 18"/>
          <p:cNvSpPr/>
          <p:nvPr/>
        </p:nvSpPr>
        <p:spPr>
          <a:xfrm>
            <a:off x="1072378" y="4634306"/>
            <a:ext cx="675277" cy="461348"/>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descr="Biểu Tượng Chính Xác Hình ảnh PNG | Vector Và Các Tập Tin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 name="AutoShape 4" descr="Biểu Tượng Chính Xác Hình ảnh PNG | Vector Và Các Tập Tin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13" name="AutoShape 6" descr="Biểu Tượng Chính Xác Hình ảnh PNG | Vector Và Các Tập Tin ..."/>
          <p:cNvSpPr>
            <a:spLocks noChangeAspect="1" noChangeArrowheads="1"/>
          </p:cNvSpPr>
          <p:nvPr/>
        </p:nvSpPr>
        <p:spPr bwMode="auto">
          <a:xfrm>
            <a:off x="6743839" y="3930676"/>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2056" name="Picture 8" descr="Correct icons for free download | Freepi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6419" y="3863002"/>
            <a:ext cx="24384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2579805" y="4634306"/>
            <a:ext cx="2309888" cy="830997"/>
          </a:xfrm>
          <a:prstGeom prst="rect">
            <a:avLst/>
          </a:prstGeom>
          <a:noFill/>
        </p:spPr>
        <p:txBody>
          <a:bodyPr wrap="square" rtlCol="0">
            <a:spAutoFit/>
          </a:bodyPr>
          <a:lstStyle/>
          <a:p>
            <a:r>
              <a:rPr lang="en-US" sz="2400" b="1" i="1" smtClean="0">
                <a:latin typeface="Times New Roman" panose="02020603050405020304" pitchFamily="18" charset="0"/>
                <a:cs typeface="Times New Roman" panose="02020603050405020304" pitchFamily="18" charset="0"/>
              </a:rPr>
              <a:t>TÌM VIỆC HAY XIN VIỆC?</a:t>
            </a:r>
            <a:endParaRPr lang="en-US" sz="2400" b="1" i="1"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1646827" y="6263379"/>
            <a:ext cx="3227223" cy="461665"/>
          </a:xfrm>
          <a:prstGeom prst="rect">
            <a:avLst/>
          </a:prstGeom>
          <a:noFill/>
        </p:spPr>
        <p:txBody>
          <a:bodyPr wrap="square" rtlCol="0">
            <a:spAutoFit/>
          </a:bodyPr>
          <a:lstStyle/>
          <a:p>
            <a:r>
              <a:rPr lang="en-US" sz="2400" b="1" i="1" smtClean="0">
                <a:latin typeface="Times New Roman" panose="02020603050405020304" pitchFamily="18" charset="0"/>
                <a:cs typeface="Times New Roman" panose="02020603050405020304" pitchFamily="18" charset="0"/>
              </a:rPr>
              <a:t>Cần xuống dòng hợp lý</a:t>
            </a:r>
            <a:endParaRPr lang="en-US" sz="2400" b="1" i="1" dirty="0">
              <a:latin typeface="Times New Roman" panose="02020603050405020304" pitchFamily="18" charset="0"/>
              <a:cs typeface="Times New Roman" panose="02020603050405020304" pitchFamily="18" charset="0"/>
            </a:endParaRPr>
          </a:p>
        </p:txBody>
      </p:sp>
      <p:sp>
        <p:nvSpPr>
          <p:cNvPr id="29" name="TextBox 28"/>
          <p:cNvSpPr txBox="1"/>
          <p:nvPr/>
        </p:nvSpPr>
        <p:spPr>
          <a:xfrm>
            <a:off x="4830927" y="2277902"/>
            <a:ext cx="3227223" cy="461665"/>
          </a:xfrm>
          <a:prstGeom prst="rect">
            <a:avLst/>
          </a:prstGeom>
          <a:noFill/>
        </p:spPr>
        <p:txBody>
          <a:bodyPr wrap="square" rtlCol="0">
            <a:spAutoFit/>
          </a:bodyPr>
          <a:lstStyle/>
          <a:p>
            <a:r>
              <a:rPr lang="en-US" sz="2400" b="1" i="1" smtClean="0">
                <a:solidFill>
                  <a:srgbClr val="FF0000"/>
                </a:solidFill>
                <a:latin typeface="Times New Roman" panose="02020603050405020304" pitchFamily="18" charset="0"/>
                <a:cs typeface="Times New Roman" panose="02020603050405020304" pitchFamily="18" charset="0"/>
              </a:rPr>
              <a:t>Thiếu vị trí ứng tuyển</a:t>
            </a:r>
            <a:endParaRPr lang="en-US" sz="2400" b="1" i="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56"/>
                                        </p:tgtEl>
                                        <p:attrNameLst>
                                          <p:attrName>style.visibility</p:attrName>
                                        </p:attrNameLst>
                                      </p:cBhvr>
                                      <p:to>
                                        <p:strVal val="visible"/>
                                      </p:to>
                                    </p:set>
                                    <p:anim calcmode="lin" valueType="num">
                                      <p:cBhvr additive="base">
                                        <p:cTn id="20" dur="500" fill="hold"/>
                                        <p:tgtEl>
                                          <p:spTgt spid="2056"/>
                                        </p:tgtEl>
                                        <p:attrNameLst>
                                          <p:attrName>ppt_x</p:attrName>
                                        </p:attrNameLst>
                                      </p:cBhvr>
                                      <p:tavLst>
                                        <p:tav tm="0">
                                          <p:val>
                                            <p:strVal val="#ppt_x"/>
                                          </p:val>
                                        </p:tav>
                                        <p:tav tm="100000">
                                          <p:val>
                                            <p:strVal val="#ppt_x"/>
                                          </p:val>
                                        </p:tav>
                                      </p:tavLst>
                                    </p:anim>
                                    <p:anim calcmode="lin" valueType="num">
                                      <p:cBhvr additive="base">
                                        <p:cTn id="21" dur="500" fill="hold"/>
                                        <p:tgtEl>
                                          <p:spTgt spid="20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04627" y="330467"/>
            <a:ext cx="10306549" cy="468944"/>
            <a:chOff x="5873666" y="-1225652"/>
            <a:chExt cx="3958180" cy="468944"/>
          </a:xfrm>
        </p:grpSpPr>
        <p:sp>
          <p:nvSpPr>
            <p:cNvPr id="24" name="Rectangle 23"/>
            <p:cNvSpPr/>
            <p:nvPr/>
          </p:nvSpPr>
          <p:spPr>
            <a:xfrm>
              <a:off x="5873666" y="-1225652"/>
              <a:ext cx="1367995"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25" name="TextBox 24"/>
            <p:cNvSpPr txBox="1"/>
            <p:nvPr/>
          </p:nvSpPr>
          <p:spPr>
            <a:xfrm>
              <a:off x="5887643" y="-1218373"/>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GIỚI THIỆU – MỤC TIÊU</a:t>
              </a:r>
              <a:endParaRPr lang="en-US" sz="2400" dirty="0">
                <a:solidFill>
                  <a:schemeClr val="bg1"/>
                </a:solidFill>
                <a:latin typeface="Times New Roman" panose="02020603050405020304" pitchFamily="18" charset="0"/>
                <a:cs typeface="Times New Roman" panose="02020603050405020304" pitchFamily="18" charset="0"/>
              </a:endParaRPr>
            </a:p>
          </p:txBody>
        </p:sp>
      </p:grpSp>
      <p:sp>
        <p:nvSpPr>
          <p:cNvPr id="53" name="TextBox 52"/>
          <p:cNvSpPr txBox="1"/>
          <p:nvPr/>
        </p:nvSpPr>
        <p:spPr>
          <a:xfrm>
            <a:off x="62244" y="6067191"/>
            <a:ext cx="10270154"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SỞ THÍCH</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1"/>
          <a:srcRect r="11711"/>
          <a:stretch>
            <a:fillRect/>
          </a:stretch>
        </p:blipFill>
        <p:spPr>
          <a:xfrm>
            <a:off x="978380" y="938647"/>
            <a:ext cx="7758740" cy="2044238"/>
          </a:xfrm>
          <a:prstGeom prst="rect">
            <a:avLst/>
          </a:prstGeom>
        </p:spPr>
      </p:pic>
      <p:sp>
        <p:nvSpPr>
          <p:cNvPr id="72" name="TextBox 71"/>
          <p:cNvSpPr txBox="1"/>
          <p:nvPr/>
        </p:nvSpPr>
        <p:spPr>
          <a:xfrm>
            <a:off x="158022" y="3604532"/>
            <a:ext cx="4470601" cy="2677656"/>
          </a:xfrm>
          <a:prstGeom prst="rect">
            <a:avLst/>
          </a:prstGeom>
          <a:noFill/>
        </p:spPr>
        <p:txBody>
          <a:bodyPr wrap="square" rtlCol="0">
            <a:spAutoFit/>
          </a:bodyPr>
          <a:lstStyle/>
          <a:p>
            <a:r>
              <a:rPr lang="en-US" sz="2400" b="1" i="1">
                <a:latin typeface="Times New Roman" panose="02020603050405020304" pitchFamily="18" charset="0"/>
                <a:cs typeface="Times New Roman" panose="02020603050405020304" pitchFamily="18" charset="0"/>
              </a:rPr>
              <a:t>Áp dụng nguyên tắc </a:t>
            </a:r>
            <a:r>
              <a:rPr lang="en-US" sz="2400" b="1" i="1" smtClean="0">
                <a:solidFill>
                  <a:srgbClr val="FF0000"/>
                </a:solidFill>
                <a:latin typeface="Times New Roman" panose="02020603050405020304" pitchFamily="18" charset="0"/>
                <a:cs typeface="Times New Roman" panose="02020603050405020304" pitchFamily="18" charset="0"/>
              </a:rPr>
              <a:t>SMART</a:t>
            </a:r>
            <a:r>
              <a:rPr lang="en-US" sz="2400" b="1" i="1" smtClean="0">
                <a:latin typeface="Times New Roman" panose="02020603050405020304" pitchFamily="18" charset="0"/>
                <a:cs typeface="Times New Roman" panose="02020603050405020304" pitchFamily="18" charset="0"/>
              </a:rPr>
              <a:t>:  </a:t>
            </a:r>
            <a:endParaRPr lang="en-US" sz="2400" b="1" i="1" smtClean="0">
              <a:latin typeface="Times New Roman" panose="02020603050405020304" pitchFamily="18" charset="0"/>
              <a:cs typeface="Times New Roman" panose="02020603050405020304" pitchFamily="18" charset="0"/>
            </a:endParaRPr>
          </a:p>
          <a:p>
            <a:r>
              <a:rPr lang="en-US" sz="2400" b="1" i="1" smtClean="0">
                <a:solidFill>
                  <a:srgbClr val="FF0000"/>
                </a:solidFill>
                <a:latin typeface="Times New Roman" panose="02020603050405020304" pitchFamily="18" charset="0"/>
                <a:cs typeface="Times New Roman" panose="02020603050405020304" pitchFamily="18" charset="0"/>
              </a:rPr>
              <a:t>Specific</a:t>
            </a:r>
            <a:r>
              <a:rPr lang="en-US" sz="2400" b="1" i="1">
                <a:latin typeface="Times New Roman" panose="02020603050405020304" pitchFamily="18" charset="0"/>
                <a:cs typeface="Times New Roman" panose="02020603050405020304" pitchFamily="18" charset="0"/>
              </a:rPr>
              <a:t>: Cụ thể, dễ hiểu </a:t>
            </a:r>
            <a:endParaRPr lang="en-US" sz="2400" b="1" i="1">
              <a:latin typeface="Times New Roman" panose="02020603050405020304" pitchFamily="18" charset="0"/>
              <a:cs typeface="Times New Roman" panose="02020603050405020304" pitchFamily="18" charset="0"/>
            </a:endParaRPr>
          </a:p>
          <a:p>
            <a:r>
              <a:rPr lang="en-US" sz="2400" b="1" i="1" smtClean="0">
                <a:solidFill>
                  <a:srgbClr val="FF0000"/>
                </a:solidFill>
                <a:latin typeface="Times New Roman" panose="02020603050405020304" pitchFamily="18" charset="0"/>
                <a:cs typeface="Times New Roman" panose="02020603050405020304" pitchFamily="18" charset="0"/>
              </a:rPr>
              <a:t>Measurable</a:t>
            </a:r>
            <a:r>
              <a:rPr lang="en-US" sz="2400" b="1" i="1">
                <a:latin typeface="Times New Roman" panose="02020603050405020304" pitchFamily="18" charset="0"/>
                <a:cs typeface="Times New Roman" panose="02020603050405020304" pitchFamily="18" charset="0"/>
              </a:rPr>
              <a:t>: Đo lường nội </a:t>
            </a:r>
            <a:r>
              <a:rPr lang="en-US" sz="2400" b="1" i="1" smtClean="0">
                <a:latin typeface="Times New Roman" panose="02020603050405020304" pitchFamily="18" charset="0"/>
                <a:cs typeface="Times New Roman" panose="02020603050405020304" pitchFamily="18" charset="0"/>
              </a:rPr>
              <a:t>dung </a:t>
            </a:r>
            <a:endParaRPr lang="en-US" sz="2400" b="1" i="1" smtClean="0">
              <a:latin typeface="Times New Roman" panose="02020603050405020304" pitchFamily="18" charset="0"/>
              <a:cs typeface="Times New Roman" panose="02020603050405020304" pitchFamily="18" charset="0"/>
            </a:endParaRPr>
          </a:p>
          <a:p>
            <a:r>
              <a:rPr lang="vi-VN" sz="2400" b="1" i="1">
                <a:solidFill>
                  <a:srgbClr val="FF0000"/>
                </a:solidFill>
                <a:latin typeface="Times New Roman" panose="02020603050405020304" pitchFamily="18" charset="0"/>
                <a:cs typeface="Times New Roman" panose="02020603050405020304" pitchFamily="18" charset="0"/>
              </a:rPr>
              <a:t>Achievable</a:t>
            </a:r>
            <a:r>
              <a:rPr lang="vi-VN" sz="2400" b="1" i="1">
                <a:latin typeface="Times New Roman" panose="02020603050405020304" pitchFamily="18" charset="0"/>
                <a:cs typeface="Times New Roman" panose="02020603050405020304" pitchFamily="18" charset="0"/>
              </a:rPr>
              <a:t>: Mục tiêu có thể đạt </a:t>
            </a:r>
            <a:r>
              <a:rPr lang="vi-VN" sz="2400" b="1" i="1" smtClean="0">
                <a:latin typeface="Times New Roman" panose="02020603050405020304" pitchFamily="18" charset="0"/>
                <a:cs typeface="Times New Roman" panose="02020603050405020304" pitchFamily="18" charset="0"/>
              </a:rPr>
              <a:t>được</a:t>
            </a:r>
            <a:r>
              <a:rPr lang="en-US" sz="2400" b="1" i="1">
                <a:latin typeface="Times New Roman" panose="02020603050405020304" pitchFamily="18" charset="0"/>
                <a:cs typeface="Times New Roman" panose="02020603050405020304" pitchFamily="18" charset="0"/>
              </a:rPr>
              <a:t> </a:t>
            </a:r>
            <a:r>
              <a:rPr lang="en-US" sz="2400" b="1" i="1" smtClean="0">
                <a:latin typeface="Times New Roman" panose="02020603050405020304" pitchFamily="18" charset="0"/>
                <a:cs typeface="Times New Roman" panose="02020603050405020304" pitchFamily="18" charset="0"/>
              </a:rPr>
              <a:t> </a:t>
            </a:r>
            <a:endParaRPr lang="en-US" sz="2400" b="1" i="1" smtClean="0">
              <a:latin typeface="Times New Roman" panose="02020603050405020304" pitchFamily="18" charset="0"/>
              <a:cs typeface="Times New Roman" panose="02020603050405020304" pitchFamily="18" charset="0"/>
            </a:endParaRPr>
          </a:p>
          <a:p>
            <a:r>
              <a:rPr lang="en-US" sz="2400" b="1" i="1" smtClean="0">
                <a:solidFill>
                  <a:srgbClr val="FF0000"/>
                </a:solidFill>
                <a:latin typeface="Times New Roman" panose="02020603050405020304" pitchFamily="18" charset="0"/>
                <a:cs typeface="Times New Roman" panose="02020603050405020304" pitchFamily="18" charset="0"/>
              </a:rPr>
              <a:t>Realistic</a:t>
            </a:r>
            <a:r>
              <a:rPr lang="en-US" sz="2400" b="1" i="1">
                <a:latin typeface="Times New Roman" panose="02020603050405020304" pitchFamily="18" charset="0"/>
                <a:cs typeface="Times New Roman" panose="02020603050405020304" pitchFamily="18" charset="0"/>
              </a:rPr>
              <a:t>: Tính thực tế </a:t>
            </a:r>
            <a:endParaRPr lang="en-US" sz="2400" b="1" i="1">
              <a:latin typeface="Times New Roman" panose="02020603050405020304" pitchFamily="18" charset="0"/>
              <a:cs typeface="Times New Roman" panose="02020603050405020304" pitchFamily="18" charset="0"/>
            </a:endParaRPr>
          </a:p>
          <a:p>
            <a:r>
              <a:rPr lang="en-US" sz="2400" b="1" i="1" smtClean="0">
                <a:solidFill>
                  <a:srgbClr val="FF0000"/>
                </a:solidFill>
                <a:latin typeface="Times New Roman" panose="02020603050405020304" pitchFamily="18" charset="0"/>
                <a:cs typeface="Times New Roman" panose="02020603050405020304" pitchFamily="18" charset="0"/>
              </a:rPr>
              <a:t>Time</a:t>
            </a:r>
            <a:r>
              <a:rPr lang="en-US" sz="2400" b="1" i="1" smtClean="0">
                <a:latin typeface="Times New Roman" panose="02020603050405020304" pitchFamily="18" charset="0"/>
                <a:cs typeface="Times New Roman" panose="02020603050405020304" pitchFamily="18" charset="0"/>
              </a:rPr>
              <a:t>: </a:t>
            </a:r>
            <a:r>
              <a:rPr lang="en-US" sz="2400" b="1" i="1">
                <a:latin typeface="Times New Roman" panose="02020603050405020304" pitchFamily="18" charset="0"/>
                <a:cs typeface="Times New Roman" panose="02020603050405020304" pitchFamily="18" charset="0"/>
              </a:rPr>
              <a:t>Thời gian</a:t>
            </a:r>
            <a:endParaRPr lang="en-US" sz="2400" b="1" i="1" dirty="0">
              <a:latin typeface="Times New Roman" panose="02020603050405020304" pitchFamily="18" charset="0"/>
              <a:cs typeface="Times New Roman" panose="02020603050405020304" pitchFamily="18" charset="0"/>
            </a:endParaRPr>
          </a:p>
        </p:txBody>
      </p:sp>
      <p:grpSp>
        <p:nvGrpSpPr>
          <p:cNvPr id="2" name="Group 1"/>
          <p:cNvGrpSpPr/>
          <p:nvPr/>
        </p:nvGrpSpPr>
        <p:grpSpPr>
          <a:xfrm>
            <a:off x="4628623" y="3170374"/>
            <a:ext cx="7563377" cy="3545971"/>
            <a:chOff x="4628623" y="3170374"/>
            <a:chExt cx="7563377" cy="3545971"/>
          </a:xfrm>
        </p:grpSpPr>
        <p:sp>
          <p:nvSpPr>
            <p:cNvPr id="8" name="Rounded Rectangle 7"/>
            <p:cNvSpPr/>
            <p:nvPr/>
          </p:nvSpPr>
          <p:spPr>
            <a:xfrm>
              <a:off x="4628623" y="3170374"/>
              <a:ext cx="7467600" cy="3545971"/>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p:cNvSpPr txBox="1"/>
            <p:nvPr/>
          </p:nvSpPr>
          <p:spPr>
            <a:xfrm>
              <a:off x="4857750" y="3300025"/>
              <a:ext cx="7334250" cy="3416320"/>
            </a:xfrm>
            <a:prstGeom prst="rect">
              <a:avLst/>
            </a:prstGeom>
            <a:noFill/>
          </p:spPr>
          <p:txBody>
            <a:bodyPr wrap="square" rtlCol="0">
              <a:spAutoFit/>
            </a:bodyPr>
            <a:lstStyle/>
            <a:p>
              <a:r>
                <a:rPr lang="en-US" sz="2400" b="1" i="1" u="sng"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Gợi ý</a:t>
              </a:r>
              <a:r>
                <a:rPr lang="en-US" sz="2400" b="1" i="1" smtClean="0">
                  <a:solidFill>
                    <a:schemeClr val="bg1"/>
                  </a:solidFill>
                  <a:latin typeface="Times New Roman" panose="02020603050405020304" pitchFamily="18" charset="0"/>
                  <a:cs typeface="Times New Roman" panose="02020603050405020304" pitchFamily="18" charset="0"/>
                </a:rPr>
                <a:t>:</a:t>
              </a:r>
              <a:endParaRPr lang="en-US" sz="2400" b="1" i="1" smtClean="0">
                <a:solidFill>
                  <a:schemeClr val="bg1"/>
                </a:solidFill>
                <a:latin typeface="Times New Roman" panose="02020603050405020304" pitchFamily="18" charset="0"/>
                <a:cs typeface="Times New Roman" panose="02020603050405020304" pitchFamily="18" charset="0"/>
              </a:endParaRPr>
            </a:p>
            <a:p>
              <a:pPr marL="342900" indent="-342900">
                <a:buFontTx/>
                <a:buChar char="-"/>
              </a:pPr>
              <a:r>
                <a:rPr lang="en-US" sz="2400" b="1" i="1" smtClean="0">
                  <a:solidFill>
                    <a:schemeClr val="accent2">
                      <a:lumMod val="50000"/>
                    </a:schemeClr>
                  </a:solidFill>
                  <a:latin typeface="Times New Roman" panose="02020603050405020304" pitchFamily="18" charset="0"/>
                  <a:cs typeface="Times New Roman" panose="02020603050405020304" pitchFamily="18" charset="0"/>
                </a:rPr>
                <a:t>Trước khi tốt nghiệp: Học hỏi trong quá trình thực tập, có thể tự thao tác những công việc cơ bản đối với vị trí Nhân viên quan hệ khách hàng (Vị trí ứng tuyển);</a:t>
              </a:r>
              <a:endParaRPr lang="en-US" sz="2400" b="1" i="1" smtClean="0">
                <a:solidFill>
                  <a:schemeClr val="accent2">
                    <a:lumMod val="50000"/>
                  </a:schemeClr>
                </a:solidFill>
                <a:latin typeface="Times New Roman" panose="02020603050405020304" pitchFamily="18" charset="0"/>
                <a:cs typeface="Times New Roman" panose="02020603050405020304" pitchFamily="18" charset="0"/>
              </a:endParaRPr>
            </a:p>
            <a:p>
              <a:pPr marL="342900" indent="-342900">
                <a:buFontTx/>
                <a:buChar char="-"/>
              </a:pPr>
              <a:r>
                <a:rPr lang="en-US" sz="2400" b="1" i="1" smtClean="0">
                  <a:solidFill>
                    <a:schemeClr val="accent2">
                      <a:lumMod val="50000"/>
                    </a:schemeClr>
                  </a:solidFill>
                  <a:latin typeface="Times New Roman" panose="02020603050405020304" pitchFamily="18" charset="0"/>
                  <a:cs typeface="Times New Roman" panose="02020603050405020304" pitchFamily="18" charset="0"/>
                </a:rPr>
                <a:t>Tháng …/2025: Trở thành Nhân viên chính thức tại Ngân hàng … (Nơi ứng tuyển);</a:t>
              </a:r>
              <a:endParaRPr lang="en-US" sz="2400" b="1" i="1" smtClean="0">
                <a:solidFill>
                  <a:schemeClr val="accent2">
                    <a:lumMod val="50000"/>
                  </a:schemeClr>
                </a:solidFill>
                <a:latin typeface="Times New Roman" panose="02020603050405020304" pitchFamily="18" charset="0"/>
                <a:cs typeface="Times New Roman" panose="02020603050405020304" pitchFamily="18" charset="0"/>
              </a:endParaRPr>
            </a:p>
            <a:p>
              <a:pPr marL="342900" indent="-342900">
                <a:buFontTx/>
                <a:buChar char="-"/>
              </a:pPr>
              <a:r>
                <a:rPr lang="en-US" sz="2400" b="1" i="1" smtClean="0">
                  <a:solidFill>
                    <a:schemeClr val="accent2">
                      <a:lumMod val="50000"/>
                    </a:schemeClr>
                  </a:solidFill>
                  <a:latin typeface="Times New Roman" panose="02020603050405020304" pitchFamily="18" charset="0"/>
                  <a:cs typeface="Times New Roman" panose="02020603050405020304" pitchFamily="18" charset="0"/>
                </a:rPr>
                <a:t>Tháng …/202…: Giao dịch thành công … (Số lượng) khách hàng cá hàng cá nhân/ …</a:t>
              </a:r>
              <a:endParaRPr lang="en-US" sz="2400" b="1" i="1" dirty="0">
                <a:solidFill>
                  <a:schemeClr val="accent2">
                    <a:lumMod val="50000"/>
                  </a:schemeClr>
                </a:solidFill>
                <a:latin typeface="Times New Roman" panose="02020603050405020304" pitchFamily="18" charset="0"/>
                <a:cs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129269" y="119279"/>
            <a:ext cx="1692325" cy="461665"/>
            <a:chOff x="2674961" y="314644"/>
            <a:chExt cx="634205" cy="461665"/>
          </a:xfrm>
        </p:grpSpPr>
        <p:sp>
          <p:nvSpPr>
            <p:cNvPr id="27" name="Rectangle 26"/>
            <p:cNvSpPr/>
            <p:nvPr/>
          </p:nvSpPr>
          <p:spPr>
            <a:xfrm>
              <a:off x="2674961" y="341194"/>
              <a:ext cx="634205"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28" name="TextBox 27"/>
            <p:cNvSpPr txBox="1"/>
            <p:nvPr/>
          </p:nvSpPr>
          <p:spPr>
            <a:xfrm>
              <a:off x="2674961" y="314644"/>
              <a:ext cx="634205"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HỌC VẤN</a:t>
              </a:r>
              <a:endParaRPr lang="en-US" sz="2400" dirty="0">
                <a:solidFill>
                  <a:schemeClr val="bg1"/>
                </a:solidFill>
                <a:latin typeface="Times New Roman" panose="02020603050405020304" pitchFamily="18" charset="0"/>
                <a:cs typeface="Times New Roman" panose="02020603050405020304" pitchFamily="18" charset="0"/>
              </a:endParaRPr>
            </a:p>
          </p:txBody>
        </p:sp>
      </p:grpSp>
      <p:sp>
        <p:nvSpPr>
          <p:cNvPr id="37" name="TextBox 36"/>
          <p:cNvSpPr txBox="1"/>
          <p:nvPr/>
        </p:nvSpPr>
        <p:spPr>
          <a:xfrm>
            <a:off x="1645164" y="866791"/>
            <a:ext cx="3169112" cy="461665"/>
          </a:xfrm>
          <a:prstGeom prst="rect">
            <a:avLst/>
          </a:prstGeom>
          <a:noFill/>
          <a:ln w="3175">
            <a:solidFill>
              <a:schemeClr val="tx1"/>
            </a:solid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endParaRPr lang="en-US" sz="2400" dirty="0">
              <a:latin typeface="Times New Roman" panose="02020603050405020304" pitchFamily="18" charset="0"/>
              <a:cs typeface="Times New Roman" panose="02020603050405020304" pitchFamily="18" charset="0"/>
            </a:endParaRPr>
          </a:p>
        </p:txBody>
      </p:sp>
      <p:sp>
        <p:nvSpPr>
          <p:cNvPr id="40" name="TextBox 39"/>
          <p:cNvSpPr txBox="1"/>
          <p:nvPr/>
        </p:nvSpPr>
        <p:spPr>
          <a:xfrm>
            <a:off x="5105282" y="845599"/>
            <a:ext cx="1378426" cy="461665"/>
          </a:xfrm>
          <a:prstGeom prst="rect">
            <a:avLst/>
          </a:prstGeom>
          <a:noFill/>
          <a:ln w="3175">
            <a:solidFill>
              <a:schemeClr val="tx1"/>
            </a:solid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nvGrpSpPr>
          <p:cNvPr id="66" name="Group 65"/>
          <p:cNvGrpSpPr/>
          <p:nvPr/>
        </p:nvGrpSpPr>
        <p:grpSpPr>
          <a:xfrm>
            <a:off x="6741799" y="791450"/>
            <a:ext cx="1496706" cy="515814"/>
            <a:chOff x="2602721" y="906402"/>
            <a:chExt cx="2939262" cy="574216"/>
          </a:xfrm>
          <a:noFill/>
        </p:grpSpPr>
        <p:sp>
          <p:nvSpPr>
            <p:cNvPr id="67" name="Rectangle 66"/>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68" name="TextBox 67"/>
            <p:cNvSpPr txBox="1"/>
            <p:nvPr/>
          </p:nvSpPr>
          <p:spPr>
            <a:xfrm>
              <a:off x="2602721" y="906402"/>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tựu</a:t>
              </a:r>
              <a:endParaRPr lang="en-US" sz="2400" dirty="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1"/>
          <a:stretch>
            <a:fillRect/>
          </a:stretch>
        </p:blipFill>
        <p:spPr>
          <a:xfrm>
            <a:off x="990609" y="1517575"/>
            <a:ext cx="7647334" cy="1861256"/>
          </a:xfrm>
          <a:prstGeom prst="rect">
            <a:avLst/>
          </a:prstGeom>
        </p:spPr>
      </p:pic>
      <p:pic>
        <p:nvPicPr>
          <p:cNvPr id="3" name="Picture 2"/>
          <p:cNvPicPr>
            <a:picLocks noChangeAspect="1"/>
          </p:cNvPicPr>
          <p:nvPr/>
        </p:nvPicPr>
        <p:blipFill>
          <a:blip r:embed="rId2"/>
          <a:stretch>
            <a:fillRect/>
          </a:stretch>
        </p:blipFill>
        <p:spPr>
          <a:xfrm>
            <a:off x="1019230" y="3567950"/>
            <a:ext cx="4531146" cy="1697179"/>
          </a:xfrm>
          <a:prstGeom prst="rect">
            <a:avLst/>
          </a:prstGeom>
        </p:spPr>
      </p:pic>
      <p:pic>
        <p:nvPicPr>
          <p:cNvPr id="4" name="Picture 3"/>
          <p:cNvPicPr>
            <a:picLocks noChangeAspect="1"/>
          </p:cNvPicPr>
          <p:nvPr/>
        </p:nvPicPr>
        <p:blipFill>
          <a:blip r:embed="rId3"/>
          <a:stretch>
            <a:fillRect/>
          </a:stretch>
        </p:blipFill>
        <p:spPr>
          <a:xfrm>
            <a:off x="7908604" y="5094774"/>
            <a:ext cx="4268166" cy="1366488"/>
          </a:xfrm>
          <a:prstGeom prst="rect">
            <a:avLst/>
          </a:prstGeom>
        </p:spPr>
      </p:pic>
      <p:sp>
        <p:nvSpPr>
          <p:cNvPr id="23" name="TextBox 22"/>
          <p:cNvSpPr txBox="1"/>
          <p:nvPr/>
        </p:nvSpPr>
        <p:spPr>
          <a:xfrm>
            <a:off x="9540894" y="2291072"/>
            <a:ext cx="2264652" cy="461665"/>
          </a:xfrm>
          <a:prstGeom prst="rect">
            <a:avLst/>
          </a:prstGeom>
          <a:noFill/>
        </p:spPr>
        <p:txBody>
          <a:bodyPr wrap="square" rtlCol="0">
            <a:spAutoFit/>
          </a:bodyPr>
          <a:lstStyle/>
          <a:p>
            <a:r>
              <a:rPr lang="en-US" sz="2400" b="1" i="1" smtClean="0">
                <a:solidFill>
                  <a:srgbClr val="FF0000"/>
                </a:solidFill>
                <a:latin typeface="Times New Roman" panose="02020603050405020304" pitchFamily="18" charset="0"/>
                <a:cs typeface="Times New Roman" panose="02020603050405020304" pitchFamily="18" charset="0"/>
              </a:rPr>
              <a:t>2021 </a:t>
            </a:r>
            <a:r>
              <a:rPr lang="en-US" sz="2400" b="1" i="1">
                <a:solidFill>
                  <a:srgbClr val="FF0000"/>
                </a:solidFill>
                <a:latin typeface="Times New Roman" panose="02020603050405020304" pitchFamily="18" charset="0"/>
                <a:cs typeface="Times New Roman" panose="02020603050405020304" pitchFamily="18" charset="0"/>
              </a:rPr>
              <a:t>– </a:t>
            </a:r>
            <a:r>
              <a:rPr lang="en-US" sz="2400" b="1" i="1" smtClean="0">
                <a:solidFill>
                  <a:srgbClr val="FF0000"/>
                </a:solidFill>
                <a:latin typeface="Times New Roman" panose="02020603050405020304" pitchFamily="18" charset="0"/>
                <a:cs typeface="Times New Roman" panose="02020603050405020304" pitchFamily="18" charset="0"/>
              </a:rPr>
              <a:t>Hiện tại</a:t>
            </a:r>
            <a:endParaRPr lang="en-US" sz="2400" b="1" i="1" smtClean="0">
              <a:latin typeface="Times New Roman" panose="02020603050405020304" pitchFamily="18" charset="0"/>
              <a:cs typeface="Times New Roman" panose="02020603050405020304" pitchFamily="18" charset="0"/>
            </a:endParaRPr>
          </a:p>
        </p:txBody>
      </p:sp>
      <p:sp>
        <p:nvSpPr>
          <p:cNvPr id="24" name="Rectangle 23"/>
          <p:cNvSpPr/>
          <p:nvPr/>
        </p:nvSpPr>
        <p:spPr>
          <a:xfrm>
            <a:off x="6903076" y="2073499"/>
            <a:ext cx="1302513" cy="34010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050363" y="2951892"/>
            <a:ext cx="1911778" cy="29358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trike="sngStrike"/>
          </a:p>
        </p:txBody>
      </p:sp>
      <p:sp>
        <p:nvSpPr>
          <p:cNvPr id="32" name="TextBox 31"/>
          <p:cNvSpPr txBox="1"/>
          <p:nvPr/>
        </p:nvSpPr>
        <p:spPr>
          <a:xfrm>
            <a:off x="6455637" y="3861204"/>
            <a:ext cx="4714666" cy="461665"/>
          </a:xfrm>
          <a:prstGeom prst="rect">
            <a:avLst/>
          </a:prstGeom>
          <a:noFill/>
        </p:spPr>
        <p:txBody>
          <a:bodyPr wrap="square" rtlCol="0">
            <a:spAutoFit/>
          </a:bodyPr>
          <a:lstStyle/>
          <a:p>
            <a:r>
              <a:rPr lang="en-US" sz="2400" b="1" i="1" smtClean="0">
                <a:solidFill>
                  <a:srgbClr val="FF0000"/>
                </a:solidFill>
                <a:latin typeface="Times New Roman" panose="02020603050405020304" pitchFamily="18" charset="0"/>
                <a:cs typeface="Times New Roman" panose="02020603050405020304" pitchFamily="18" charset="0"/>
              </a:rPr>
              <a:t>Thiếu tên trường, năm tốt nghiệp</a:t>
            </a:r>
            <a:endParaRPr lang="en-US" sz="2400" b="1" i="1" smtClean="0">
              <a:latin typeface="Times New Roman" panose="02020603050405020304" pitchFamily="18" charset="0"/>
              <a:cs typeface="Times New Roman" panose="02020603050405020304" pitchFamily="18" charset="0"/>
            </a:endParaRPr>
          </a:p>
        </p:txBody>
      </p:sp>
      <p:pic>
        <p:nvPicPr>
          <p:cNvPr id="33" name="Picture 8" descr="Correct icons for free download | Freepi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1303" y="4866246"/>
            <a:ext cx="1823545" cy="1823545"/>
          </a:xfrm>
          <a:prstGeom prst="rect">
            <a:avLst/>
          </a:prstGeom>
          <a:noFill/>
          <a:extLst>
            <a:ext uri="{909E8E84-426E-40DD-AFC4-6F175D3DCCD1}">
              <a14:hiddenFill xmlns:a14="http://schemas.microsoft.com/office/drawing/2010/main">
                <a:solidFill>
                  <a:srgbClr val="FFFFFF"/>
                </a:solidFill>
              </a14:hiddenFill>
            </a:ext>
          </a:extLst>
        </p:spPr>
      </p:pic>
      <p:sp>
        <p:nvSpPr>
          <p:cNvPr id="10" name="Notched Right Arrow 9"/>
          <p:cNvSpPr/>
          <p:nvPr/>
        </p:nvSpPr>
        <p:spPr>
          <a:xfrm>
            <a:off x="8768162" y="2413600"/>
            <a:ext cx="772732" cy="220401"/>
          </a:xfrm>
          <a:prstGeom prst="notch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Notched Right Arrow 34"/>
          <p:cNvSpPr/>
          <p:nvPr/>
        </p:nvSpPr>
        <p:spPr>
          <a:xfrm>
            <a:off x="5604937" y="3981812"/>
            <a:ext cx="772732" cy="220401"/>
          </a:xfrm>
          <a:prstGeom prst="notch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heel(1)">
                                      <p:cBhvr>
                                        <p:cTn id="10" dur="20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circle(in)">
                                      <p:cBhvr>
                                        <p:cTn id="18" dur="20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circle(in)">
                                      <p:cBhvr>
                                        <p:cTn id="23" dur="2000"/>
                                        <p:tgtEl>
                                          <p:spTgt spid="35"/>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circle(in)">
                                      <p:cBhvr>
                                        <p:cTn id="26" dur="20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animBg="1"/>
      <p:bldP spid="25" grpId="0" animBg="1"/>
      <p:bldP spid="32" grpId="0"/>
      <p:bldP spid="10" grpId="0" animBg="1"/>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p:cNvGrpSpPr/>
          <p:nvPr/>
        </p:nvGrpSpPr>
        <p:grpSpPr>
          <a:xfrm>
            <a:off x="173579" y="131086"/>
            <a:ext cx="10270154" cy="461665"/>
            <a:chOff x="2674961" y="314644"/>
            <a:chExt cx="3944203" cy="461665"/>
          </a:xfrm>
        </p:grpSpPr>
        <p:sp>
          <p:nvSpPr>
            <p:cNvPr id="30" name="Rectangle 29"/>
            <p:cNvSpPr/>
            <p:nvPr/>
          </p:nvSpPr>
          <p:spPr>
            <a:xfrm>
              <a:off x="2674961" y="341194"/>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31" name="TextBox 30"/>
            <p:cNvSpPr txBox="1"/>
            <p:nvPr/>
          </p:nvSpPr>
          <p:spPr>
            <a:xfrm>
              <a:off x="2674961" y="314644"/>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KỸ NĂNG</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51" name="Group 50"/>
          <p:cNvGrpSpPr/>
          <p:nvPr/>
        </p:nvGrpSpPr>
        <p:grpSpPr>
          <a:xfrm>
            <a:off x="2021097" y="131085"/>
            <a:ext cx="10270154" cy="461666"/>
            <a:chOff x="5956923" y="-5595180"/>
            <a:chExt cx="3944203" cy="461666"/>
          </a:xfrm>
        </p:grpSpPr>
        <p:sp>
          <p:nvSpPr>
            <p:cNvPr id="52" name="Rectangle 51"/>
            <p:cNvSpPr/>
            <p:nvPr/>
          </p:nvSpPr>
          <p:spPr>
            <a:xfrm>
              <a:off x="5956923" y="-5568629"/>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53" name="TextBox 52"/>
            <p:cNvSpPr txBox="1"/>
            <p:nvPr/>
          </p:nvSpPr>
          <p:spPr>
            <a:xfrm>
              <a:off x="5956923" y="-5595180"/>
              <a:ext cx="394420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SỞ THÍCH</a:t>
              </a:r>
              <a:endParaRPr lang="en-US" sz="2400" dirty="0">
                <a:solidFill>
                  <a:schemeClr val="bg1"/>
                </a:solidFill>
                <a:latin typeface="Times New Roman" panose="02020603050405020304" pitchFamily="18" charset="0"/>
                <a:cs typeface="Times New Roman" panose="02020603050405020304" pitchFamily="18" charset="0"/>
              </a:endParaRPr>
            </a:p>
          </p:txBody>
        </p:sp>
      </p:grpSp>
      <p:grpSp>
        <p:nvGrpSpPr>
          <p:cNvPr id="61" name="Group 60"/>
          <p:cNvGrpSpPr/>
          <p:nvPr/>
        </p:nvGrpSpPr>
        <p:grpSpPr>
          <a:xfrm>
            <a:off x="3868615" y="157636"/>
            <a:ext cx="12344405" cy="461665"/>
            <a:chOff x="2674961" y="314644"/>
            <a:chExt cx="4233332" cy="461665"/>
          </a:xfrm>
        </p:grpSpPr>
        <p:sp>
          <p:nvSpPr>
            <p:cNvPr id="62" name="Rectangle 61"/>
            <p:cNvSpPr/>
            <p:nvPr/>
          </p:nvSpPr>
          <p:spPr>
            <a:xfrm>
              <a:off x="2674961" y="341194"/>
              <a:ext cx="595769" cy="435115"/>
            </a:xfrm>
            <a:prstGeom prst="rect">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63" name="TextBox 62"/>
            <p:cNvSpPr txBox="1"/>
            <p:nvPr/>
          </p:nvSpPr>
          <p:spPr>
            <a:xfrm>
              <a:off x="2674961" y="314644"/>
              <a:ext cx="4233332"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THẾ MẠNH</a:t>
              </a:r>
              <a:endParaRPr lang="en-US" sz="2400" dirty="0">
                <a:solidFill>
                  <a:schemeClr val="bg1"/>
                </a:solidFill>
                <a:latin typeface="Times New Roman" panose="02020603050405020304" pitchFamily="18" charset="0"/>
                <a:cs typeface="Times New Roman" panose="02020603050405020304" pitchFamily="18" charset="0"/>
              </a:endParaRPr>
            </a:p>
          </p:txBody>
        </p:sp>
      </p:grpSp>
      <p:sp>
        <p:nvSpPr>
          <p:cNvPr id="34" name="TextBox 33"/>
          <p:cNvSpPr txBox="1"/>
          <p:nvPr/>
        </p:nvSpPr>
        <p:spPr>
          <a:xfrm>
            <a:off x="740701" y="930787"/>
            <a:ext cx="5143263" cy="1200329"/>
          </a:xfrm>
          <a:prstGeom prst="rect">
            <a:avLst/>
          </a:prstGeom>
          <a:noFill/>
        </p:spPr>
        <p:txBody>
          <a:bodyPr wrap="square" rtlCol="0">
            <a:spAutoFit/>
          </a:bodyPr>
          <a:lstStyle/>
          <a:p>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Gợi ý:  </a:t>
            </a:r>
            <a:endPar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400" b="1" i="1" smtClean="0">
                <a:latin typeface="Times New Roman" panose="02020603050405020304" pitchFamily="18" charset="0"/>
                <a:cs typeface="Times New Roman" panose="02020603050405020304" pitchFamily="18" charset="0"/>
              </a:rPr>
              <a:t>Lựa chọn những kỹ năng và sở thích có liên quan đến công việc ứng tuyển</a:t>
            </a:r>
            <a:endParaRPr lang="en-US" sz="2400" b="1" i="1" dirty="0">
              <a:latin typeface="Times New Roman" panose="02020603050405020304" pitchFamily="18" charset="0"/>
              <a:cs typeface="Times New Roman" panose="02020603050405020304" pitchFamily="18" charset="0"/>
            </a:endParaRPr>
          </a:p>
        </p:txBody>
      </p:sp>
      <p:grpSp>
        <p:nvGrpSpPr>
          <p:cNvPr id="8" name="Group 7"/>
          <p:cNvGrpSpPr/>
          <p:nvPr/>
        </p:nvGrpSpPr>
        <p:grpSpPr>
          <a:xfrm>
            <a:off x="583096" y="2823215"/>
            <a:ext cx="4672552" cy="1295578"/>
            <a:chOff x="583096" y="2823215"/>
            <a:chExt cx="4672552" cy="1295578"/>
          </a:xfrm>
        </p:grpSpPr>
        <p:sp>
          <p:nvSpPr>
            <p:cNvPr id="35" name="Rounded Rectangle 34"/>
            <p:cNvSpPr/>
            <p:nvPr/>
          </p:nvSpPr>
          <p:spPr>
            <a:xfrm>
              <a:off x="583096" y="2823215"/>
              <a:ext cx="4672552" cy="1295578"/>
            </a:xfrm>
            <a:prstGeom prst="roundRect">
              <a:avLst/>
            </a:prstGeom>
            <a:solidFill>
              <a:schemeClr val="accent2">
                <a:lumMod val="75000"/>
              </a:schemeClr>
            </a:solidFill>
            <a:ln w="28575">
              <a:solidFill>
                <a:schemeClr val="accent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83096" y="2870840"/>
              <a:ext cx="4672552" cy="1200329"/>
            </a:xfrm>
            <a:prstGeom prst="rect">
              <a:avLst/>
            </a:prstGeom>
          </p:spPr>
          <p:txBody>
            <a:bodyPr wrap="square">
              <a:spAutoFit/>
            </a:bodyPr>
            <a:lstStyle/>
            <a:p>
              <a:pPr algn="just"/>
              <a:r>
                <a:rPr lang="en-US" sz="2400" b="1" i="1" smtClean="0">
                  <a:latin typeface="Times New Roman" panose="02020603050405020304" pitchFamily="18" charset="0"/>
                  <a:cs typeface="Times New Roman" panose="02020603050405020304" pitchFamily="18" charset="0"/>
                </a:rPr>
                <a:t>“</a:t>
              </a:r>
              <a:r>
                <a:rPr lang="vi-VN" sz="2400" b="1" i="1" smtClean="0">
                  <a:latin typeface="Times New Roman" panose="02020603050405020304" pitchFamily="18" charset="0"/>
                  <a:cs typeface="Times New Roman" panose="02020603050405020304" pitchFamily="18" charset="0"/>
                </a:rPr>
                <a:t>Hãy </a:t>
              </a:r>
              <a:r>
                <a:rPr lang="vi-VN" sz="2400" b="1" i="1">
                  <a:latin typeface="Times New Roman" panose="02020603050405020304" pitchFamily="18" charset="0"/>
                  <a:cs typeface="Times New Roman" panose="02020603050405020304" pitchFamily="18" charset="0"/>
                </a:rPr>
                <a:t>nhớ lại những lần bạn được bạn bè/ người thân nhờ tư vấn một vấn đề nào </a:t>
              </a:r>
              <a:r>
                <a:rPr lang="vi-VN" sz="2400" b="1" i="1" smtClean="0">
                  <a:latin typeface="Times New Roman" panose="02020603050405020304" pitchFamily="18" charset="0"/>
                  <a:cs typeface="Times New Roman" panose="02020603050405020304" pitchFamily="18" charset="0"/>
                </a:rPr>
                <a:t>đó</a:t>
              </a:r>
              <a:r>
                <a:rPr lang="en-US" sz="2400" b="1" i="1" smtClean="0">
                  <a:latin typeface="Times New Roman" panose="02020603050405020304" pitchFamily="18" charset="0"/>
                  <a:cs typeface="Times New Roman" panose="02020603050405020304" pitchFamily="18" charset="0"/>
                </a:rPr>
                <a:t>”</a:t>
              </a:r>
              <a:endParaRPr lang="en-US" sz="2400" b="1" i="1">
                <a:latin typeface="Times New Roman" panose="02020603050405020304" pitchFamily="18" charset="0"/>
                <a:cs typeface="Times New Roman" panose="02020603050405020304" pitchFamily="18" charset="0"/>
              </a:endParaRPr>
            </a:p>
          </p:txBody>
        </p:sp>
      </p:grpSp>
      <p:grpSp>
        <p:nvGrpSpPr>
          <p:cNvPr id="9" name="Group 8"/>
          <p:cNvGrpSpPr/>
          <p:nvPr/>
        </p:nvGrpSpPr>
        <p:grpSpPr>
          <a:xfrm>
            <a:off x="583096" y="4715642"/>
            <a:ext cx="4672552" cy="1295578"/>
            <a:chOff x="583096" y="4715642"/>
            <a:chExt cx="4672552" cy="1295578"/>
          </a:xfrm>
        </p:grpSpPr>
        <p:sp>
          <p:nvSpPr>
            <p:cNvPr id="36" name="Rounded Rectangle 35"/>
            <p:cNvSpPr/>
            <p:nvPr/>
          </p:nvSpPr>
          <p:spPr>
            <a:xfrm>
              <a:off x="583096" y="4715642"/>
              <a:ext cx="4672552" cy="1295578"/>
            </a:xfrm>
            <a:prstGeom prst="roundRect">
              <a:avLst/>
            </a:prstGeom>
            <a:solidFill>
              <a:schemeClr val="accent2">
                <a:lumMod val="75000"/>
              </a:schemeClr>
            </a:solidFill>
            <a:ln w="28575">
              <a:solidFill>
                <a:schemeClr val="accent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653250" y="4763266"/>
              <a:ext cx="4532243" cy="1200329"/>
            </a:xfrm>
            <a:prstGeom prst="rect">
              <a:avLst/>
            </a:prstGeom>
          </p:spPr>
          <p:txBody>
            <a:bodyPr wrap="square">
              <a:spAutoFit/>
            </a:bodyPr>
            <a:lstStyle/>
            <a:p>
              <a:pPr marL="12065" marR="5080" algn="just">
                <a:spcBef>
                  <a:spcPts val="100"/>
                </a:spcBef>
              </a:pPr>
              <a:r>
                <a:rPr lang="en-US" sz="2400" b="1" i="1" smtClean="0">
                  <a:latin typeface="Times New Roman" panose="02020603050405020304" pitchFamily="18" charset="0"/>
                  <a:cs typeface="Times New Roman" panose="02020603050405020304" pitchFamily="18" charset="0"/>
                </a:rPr>
                <a:t>“Liệt kê những </a:t>
              </a:r>
              <a:r>
                <a:rPr lang="en-US" sz="2400" b="1" i="1">
                  <a:latin typeface="Times New Roman" panose="02020603050405020304" pitchFamily="18" charset="0"/>
                  <a:cs typeface="Times New Roman" panose="02020603050405020304" pitchFamily="18" charset="0"/>
                </a:rPr>
                <a:t>nội dung </a:t>
              </a:r>
              <a:r>
                <a:rPr lang="en-US" sz="2400" b="1" i="1" smtClean="0">
                  <a:latin typeface="Times New Roman" panose="02020603050405020304" pitchFamily="18" charset="0"/>
                  <a:cs typeface="Times New Roman" panose="02020603050405020304" pitchFamily="18" charset="0"/>
                </a:rPr>
                <a:t>bạn </a:t>
              </a:r>
              <a:r>
                <a:rPr lang="en-US" sz="2400" b="1" i="1">
                  <a:latin typeface="Times New Roman" panose="02020603050405020304" pitchFamily="18" charset="0"/>
                  <a:cs typeface="Times New Roman" panose="02020603050405020304" pitchFamily="18" charset="0"/>
                </a:rPr>
                <a:t>dành nhiều thời gian </a:t>
              </a:r>
              <a:r>
                <a:rPr lang="en-US" sz="2400" b="1" i="1" smtClean="0">
                  <a:latin typeface="Times New Roman" panose="02020603050405020304" pitchFamily="18" charset="0"/>
                  <a:cs typeface="Times New Roman" panose="02020603050405020304" pitchFamily="18" charset="0"/>
                </a:rPr>
                <a:t>quan tâm trong ngày”</a:t>
              </a:r>
              <a:endParaRPr lang="en-US" sz="2400" i="1" dirty="0">
                <a:latin typeface="Times New Roman" panose="02020603050405020304" pitchFamily="18" charset="0"/>
                <a:cs typeface="Times New Roman" panose="02020603050405020304" pitchFamily="18" charset="0"/>
              </a:endParaRPr>
            </a:p>
          </p:txBody>
        </p:sp>
      </p:grpSp>
      <p:sp>
        <p:nvSpPr>
          <p:cNvPr id="7" name="Rounded Rectangle 6"/>
          <p:cNvSpPr/>
          <p:nvPr/>
        </p:nvSpPr>
        <p:spPr>
          <a:xfrm>
            <a:off x="583096" y="930788"/>
            <a:ext cx="5300868" cy="1295578"/>
          </a:xfrm>
          <a:prstGeom prst="round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6313239" y="2823215"/>
            <a:ext cx="5143263" cy="1200329"/>
          </a:xfrm>
          <a:prstGeom prst="rect">
            <a:avLst/>
          </a:prstGeom>
          <a:noFill/>
        </p:spPr>
        <p:txBody>
          <a:bodyPr wrap="square" rtlCol="0">
            <a:spAutoFit/>
          </a:bodyPr>
          <a:lstStyle/>
          <a:p>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Gợi ý:  </a:t>
            </a:r>
            <a:endPar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400" b="1" i="1" smtClean="0">
                <a:latin typeface="Times New Roman" panose="02020603050405020304" pitchFamily="18" charset="0"/>
                <a:cs typeface="Times New Roman" panose="02020603050405020304" pitchFamily="18" charset="0"/>
              </a:rPr>
              <a:t>Tư vấn đầu tư chứng khoán, tư vấn mua sắm, tư vấn học tập, …</a:t>
            </a:r>
            <a:endParaRPr lang="en-US" sz="2400" b="1" i="1" dirty="0">
              <a:latin typeface="Times New Roman" panose="02020603050405020304" pitchFamily="18" charset="0"/>
              <a:cs typeface="Times New Roman" panose="02020603050405020304" pitchFamily="18" charset="0"/>
            </a:endParaRPr>
          </a:p>
        </p:txBody>
      </p:sp>
      <p:sp>
        <p:nvSpPr>
          <p:cNvPr id="39" name="TextBox 38"/>
          <p:cNvSpPr txBox="1"/>
          <p:nvPr/>
        </p:nvSpPr>
        <p:spPr>
          <a:xfrm>
            <a:off x="6313239" y="4708125"/>
            <a:ext cx="5719735" cy="1938992"/>
          </a:xfrm>
          <a:prstGeom prst="rect">
            <a:avLst/>
          </a:prstGeom>
          <a:noFill/>
        </p:spPr>
        <p:txBody>
          <a:bodyPr wrap="square" rtlCol="0">
            <a:spAutoFit/>
          </a:bodyPr>
          <a:lstStyle/>
          <a:p>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Gợi ý:  </a:t>
            </a:r>
            <a:endPar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400" b="1" i="1" smtClean="0">
                <a:latin typeface="Times New Roman" panose="02020603050405020304" pitchFamily="18" charset="0"/>
                <a:cs typeface="Times New Roman" panose="02020603050405020304" pitchFamily="18" charset="0"/>
              </a:rPr>
              <a:t>Xem tin tức thị trường, đam mê một loại hình giải trí nào đó và chọn lọc những giá trị từ sở thích có thể áp dụng vào công việc, …</a:t>
            </a:r>
            <a:endParaRPr lang="en-US" sz="2400"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7" grpId="0" animBg="1"/>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1783058" y="112092"/>
            <a:ext cx="2991609" cy="466020"/>
            <a:chOff x="2674961" y="314644"/>
            <a:chExt cx="3944203" cy="576223"/>
          </a:xfrm>
        </p:grpSpPr>
        <p:sp>
          <p:nvSpPr>
            <p:cNvPr id="15" name="Rectangle 14"/>
            <p:cNvSpPr/>
            <p:nvPr/>
          </p:nvSpPr>
          <p:spPr>
            <a:xfrm>
              <a:off x="2674961" y="341194"/>
              <a:ext cx="2831912"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4" name="TextBox 13"/>
            <p:cNvSpPr txBox="1"/>
            <p:nvPr/>
          </p:nvSpPr>
          <p:spPr>
            <a:xfrm>
              <a:off x="2674961" y="314644"/>
              <a:ext cx="394420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KINH NGHIỆM</a:t>
              </a:r>
              <a:endParaRPr lang="en-US" sz="2400" dirty="0">
                <a:latin typeface="Times New Roman" panose="02020603050405020304" pitchFamily="18" charset="0"/>
                <a:cs typeface="Times New Roman" panose="02020603050405020304" pitchFamily="18" charset="0"/>
              </a:endParaRPr>
            </a:p>
          </p:txBody>
        </p:sp>
      </p:grpSp>
      <p:grpSp>
        <p:nvGrpSpPr>
          <p:cNvPr id="17" name="Group 16"/>
          <p:cNvGrpSpPr/>
          <p:nvPr/>
        </p:nvGrpSpPr>
        <p:grpSpPr>
          <a:xfrm>
            <a:off x="1784507" y="2073213"/>
            <a:ext cx="4343404" cy="461665"/>
            <a:chOff x="2674961" y="314644"/>
            <a:chExt cx="4343404" cy="461665"/>
          </a:xfrm>
        </p:grpSpPr>
        <p:sp>
          <p:nvSpPr>
            <p:cNvPr id="18" name="Rectangle 17"/>
            <p:cNvSpPr/>
            <p:nvPr/>
          </p:nvSpPr>
          <p:spPr>
            <a:xfrm>
              <a:off x="2674961" y="341195"/>
              <a:ext cx="3914164" cy="426060"/>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9" name="TextBox 18"/>
            <p:cNvSpPr txBox="1"/>
            <p:nvPr/>
          </p:nvSpPr>
          <p:spPr>
            <a:xfrm>
              <a:off x="2674961" y="314644"/>
              <a:ext cx="4343404"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HOẠT ĐỘNG NGOẠI KHÓA</a:t>
              </a:r>
              <a:endParaRPr lang="en-US" sz="2400" dirty="0">
                <a:latin typeface="Times New Roman" panose="02020603050405020304" pitchFamily="18" charset="0"/>
                <a:cs typeface="Times New Roman" panose="02020603050405020304" pitchFamily="18" charset="0"/>
              </a:endParaRPr>
            </a:p>
          </p:txBody>
        </p:sp>
      </p:grpSp>
      <p:sp>
        <p:nvSpPr>
          <p:cNvPr id="28" name="TextBox 27"/>
          <p:cNvSpPr txBox="1"/>
          <p:nvPr/>
        </p:nvSpPr>
        <p:spPr>
          <a:xfrm>
            <a:off x="3403987" y="6480651"/>
            <a:ext cx="1692325"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HỌC VẤN</a:t>
            </a:r>
            <a:endParaRPr lang="en-US" sz="2400" dirty="0">
              <a:solidFill>
                <a:schemeClr val="bg1"/>
              </a:solidFill>
              <a:latin typeface="Times New Roman" panose="02020603050405020304" pitchFamily="18" charset="0"/>
              <a:cs typeface="Times New Roman" panose="02020603050405020304" pitchFamily="18" charset="0"/>
            </a:endParaRPr>
          </a:p>
        </p:txBody>
      </p:sp>
      <p:grpSp>
        <p:nvGrpSpPr>
          <p:cNvPr id="32" name="Group 31"/>
          <p:cNvGrpSpPr/>
          <p:nvPr/>
        </p:nvGrpSpPr>
        <p:grpSpPr>
          <a:xfrm>
            <a:off x="1771255" y="1186060"/>
            <a:ext cx="1398901" cy="446146"/>
            <a:chOff x="2674961" y="314644"/>
            <a:chExt cx="2831913" cy="576223"/>
          </a:xfrm>
          <a:noFill/>
        </p:grpSpPr>
        <p:sp>
          <p:nvSpPr>
            <p:cNvPr id="33" name="Rectangle 32"/>
            <p:cNvSpPr/>
            <p:nvPr/>
          </p:nvSpPr>
          <p:spPr>
            <a:xfrm>
              <a:off x="2674961" y="341194"/>
              <a:ext cx="2831912"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34" name="TextBox 33"/>
            <p:cNvSpPr txBox="1"/>
            <p:nvPr/>
          </p:nvSpPr>
          <p:spPr>
            <a:xfrm>
              <a:off x="2674963" y="314644"/>
              <a:ext cx="2831911" cy="461665"/>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grpSp>
        <p:nvGrpSpPr>
          <p:cNvPr id="41" name="Group 40"/>
          <p:cNvGrpSpPr/>
          <p:nvPr/>
        </p:nvGrpSpPr>
        <p:grpSpPr>
          <a:xfrm>
            <a:off x="3278863" y="700746"/>
            <a:ext cx="2734549" cy="833728"/>
            <a:chOff x="2674961" y="341194"/>
            <a:chExt cx="2874623" cy="928126"/>
          </a:xfrm>
          <a:noFill/>
        </p:grpSpPr>
        <p:sp>
          <p:nvSpPr>
            <p:cNvPr id="42" name="Rectangle 41"/>
            <p:cNvSpPr/>
            <p:nvPr/>
          </p:nvSpPr>
          <p:spPr>
            <a:xfrm>
              <a:off x="2674961" y="341194"/>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43" name="TextBox 42"/>
            <p:cNvSpPr txBox="1"/>
            <p:nvPr/>
          </p:nvSpPr>
          <p:spPr>
            <a:xfrm>
              <a:off x="2674962" y="344235"/>
              <a:ext cx="2874622" cy="925085"/>
            </a:xfrm>
            <a:prstGeom prst="rect">
              <a:avLst/>
            </a:prstGeom>
            <a:grpFill/>
            <a:ln>
              <a:noFill/>
            </a:ln>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Vị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trí</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Tên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công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ty</a:t>
              </a:r>
              <a:endParaRPr lang="en-US" sz="2400" b="1" dirty="0">
                <a:latin typeface="Times New Roman" panose="02020603050405020304" pitchFamily="18" charset="0"/>
                <a:cs typeface="Times New Roman" panose="02020603050405020304" pitchFamily="18" charset="0"/>
              </a:endParaRPr>
            </a:p>
          </p:txBody>
        </p:sp>
      </p:grpSp>
      <p:grpSp>
        <p:nvGrpSpPr>
          <p:cNvPr id="47" name="Group 46"/>
          <p:cNvGrpSpPr/>
          <p:nvPr/>
        </p:nvGrpSpPr>
        <p:grpSpPr>
          <a:xfrm>
            <a:off x="3403987" y="1335157"/>
            <a:ext cx="2205485" cy="515814"/>
            <a:chOff x="2602721" y="906402"/>
            <a:chExt cx="2939262" cy="574216"/>
          </a:xfrm>
          <a:noFill/>
        </p:grpSpPr>
        <p:sp>
          <p:nvSpPr>
            <p:cNvPr id="48" name="Rectangle 47"/>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49" name="TextBox 48"/>
            <p:cNvSpPr txBox="1"/>
            <p:nvPr/>
          </p:nvSpPr>
          <p:spPr>
            <a:xfrm>
              <a:off x="2602721" y="906402"/>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endParaRPr lang="en-US" sz="2400" dirty="0">
                <a:latin typeface="Times New Roman" panose="02020603050405020304" pitchFamily="18" charset="0"/>
                <a:cs typeface="Times New Roman" panose="02020603050405020304" pitchFamily="18" charset="0"/>
              </a:endParaRPr>
            </a:p>
          </p:txBody>
        </p:sp>
      </p:grpSp>
      <p:grpSp>
        <p:nvGrpSpPr>
          <p:cNvPr id="69" name="Group 68"/>
          <p:cNvGrpSpPr/>
          <p:nvPr/>
        </p:nvGrpSpPr>
        <p:grpSpPr>
          <a:xfrm>
            <a:off x="1771254" y="3160946"/>
            <a:ext cx="1398901" cy="446146"/>
            <a:chOff x="2674961" y="314644"/>
            <a:chExt cx="2831913" cy="576223"/>
          </a:xfrm>
          <a:noFill/>
        </p:grpSpPr>
        <p:sp>
          <p:nvSpPr>
            <p:cNvPr id="70" name="Rectangle 69"/>
            <p:cNvSpPr/>
            <p:nvPr/>
          </p:nvSpPr>
          <p:spPr>
            <a:xfrm>
              <a:off x="2674961" y="341194"/>
              <a:ext cx="2831912"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71" name="TextBox 70"/>
            <p:cNvSpPr txBox="1"/>
            <p:nvPr/>
          </p:nvSpPr>
          <p:spPr>
            <a:xfrm>
              <a:off x="2674963" y="314644"/>
              <a:ext cx="2831911" cy="461665"/>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endParaRPr lang="en-US" sz="2400" dirty="0">
                <a:latin typeface="Times New Roman" panose="02020603050405020304" pitchFamily="18" charset="0"/>
                <a:cs typeface="Times New Roman" panose="02020603050405020304" pitchFamily="18" charset="0"/>
              </a:endParaRPr>
            </a:p>
          </p:txBody>
        </p:sp>
      </p:grpSp>
      <p:grpSp>
        <p:nvGrpSpPr>
          <p:cNvPr id="75" name="Group 74"/>
          <p:cNvGrpSpPr/>
          <p:nvPr/>
        </p:nvGrpSpPr>
        <p:grpSpPr>
          <a:xfrm>
            <a:off x="3452489" y="3333791"/>
            <a:ext cx="2205485" cy="515813"/>
            <a:chOff x="2602721" y="906403"/>
            <a:chExt cx="2939262" cy="574215"/>
          </a:xfrm>
          <a:noFill/>
        </p:grpSpPr>
        <p:sp>
          <p:nvSpPr>
            <p:cNvPr id="76" name="Rectangle 75"/>
            <p:cNvSpPr/>
            <p:nvPr/>
          </p:nvSpPr>
          <p:spPr>
            <a:xfrm>
              <a:off x="2667360" y="930945"/>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77" name="TextBox 76"/>
            <p:cNvSpPr txBox="1"/>
            <p:nvPr/>
          </p:nvSpPr>
          <p:spPr>
            <a:xfrm>
              <a:off x="2602721" y="906403"/>
              <a:ext cx="2874622" cy="513936"/>
            </a:xfrm>
            <a:prstGeom prst="rect">
              <a:avLst/>
            </a:prstGeom>
            <a:grpFill/>
            <a:ln>
              <a:noFill/>
            </a:ln>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endParaRPr lang="en-US" sz="2400" dirty="0">
                <a:latin typeface="Times New Roman" panose="02020603050405020304" pitchFamily="18" charset="0"/>
                <a:cs typeface="Times New Roman" panose="02020603050405020304" pitchFamily="18" charset="0"/>
              </a:endParaRPr>
            </a:p>
          </p:txBody>
        </p:sp>
      </p:grpSp>
      <p:grpSp>
        <p:nvGrpSpPr>
          <p:cNvPr id="78" name="Group 77"/>
          <p:cNvGrpSpPr/>
          <p:nvPr/>
        </p:nvGrpSpPr>
        <p:grpSpPr>
          <a:xfrm>
            <a:off x="3278862" y="2682924"/>
            <a:ext cx="2951964" cy="833728"/>
            <a:chOff x="2674961" y="341194"/>
            <a:chExt cx="2874623" cy="928126"/>
          </a:xfrm>
          <a:noFill/>
        </p:grpSpPr>
        <p:sp>
          <p:nvSpPr>
            <p:cNvPr id="79" name="Rectangle 78"/>
            <p:cNvSpPr/>
            <p:nvPr/>
          </p:nvSpPr>
          <p:spPr>
            <a:xfrm>
              <a:off x="2674961" y="341194"/>
              <a:ext cx="2874623" cy="549673"/>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80" name="TextBox 79"/>
            <p:cNvSpPr txBox="1"/>
            <p:nvPr/>
          </p:nvSpPr>
          <p:spPr>
            <a:xfrm>
              <a:off x="2674962" y="344235"/>
              <a:ext cx="2874622" cy="925085"/>
            </a:xfrm>
            <a:prstGeom prst="rect">
              <a:avLst/>
            </a:prstGeom>
            <a:grpFill/>
            <a:ln>
              <a:noFill/>
            </a:ln>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Vai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trò</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tổ</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chức</a:t>
              </a:r>
              <a:endParaRPr lang="en-US" sz="2400" b="1" dirty="0">
                <a:latin typeface="Times New Roman" panose="02020603050405020304" pitchFamily="18" charset="0"/>
                <a:cs typeface="Times New Roman" panose="02020603050405020304" pitchFamily="18" charset="0"/>
              </a:endParaRPr>
            </a:p>
          </p:txBody>
        </p:sp>
      </p:grpSp>
      <p:sp>
        <p:nvSpPr>
          <p:cNvPr id="2" name="TextBox 1"/>
          <p:cNvSpPr txBox="1"/>
          <p:nvPr/>
        </p:nvSpPr>
        <p:spPr>
          <a:xfrm>
            <a:off x="-30671" y="1534474"/>
            <a:ext cx="1751983" cy="1938992"/>
          </a:xfrm>
          <a:prstGeom prst="rect">
            <a:avLst/>
          </a:prstGeom>
          <a:noFill/>
        </p:spPr>
        <p:txBody>
          <a:bodyPr wrap="square" rtlCol="0">
            <a:spAutoFit/>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Sắp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xếp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theo</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thứ</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tự</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thời</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gian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từ</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gần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nhất</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đến</a:t>
            </a:r>
            <a:r>
              <a:rPr lang="en-US" sz="2400" b="1" i="1"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u="sng" dirty="0"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xa</a:t>
            </a:r>
            <a:r>
              <a:rPr lang="en-US" sz="2400" b="1" i="1"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nhất</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84" name="TextBox 83"/>
          <p:cNvSpPr txBox="1"/>
          <p:nvPr/>
        </p:nvSpPr>
        <p:spPr>
          <a:xfrm>
            <a:off x="6123507" y="8267"/>
            <a:ext cx="3120835" cy="1200329"/>
          </a:xfrm>
          <a:prstGeom prst="rect">
            <a:avLst/>
          </a:prstGeom>
          <a:noFill/>
        </p:spPr>
        <p:txBody>
          <a:bodyPr wrap="square" rtlCol="0">
            <a:spAutoFit/>
          </a:bodyPr>
          <a:lstStyle/>
          <a:p>
            <a:r>
              <a:rPr lang="en-US" sz="2400" b="1" i="1" u="sng" err="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Định</a:t>
            </a:r>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lượng</a:t>
            </a:r>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sử dụng </a:t>
            </a:r>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 từ </a:t>
            </a:r>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đầu câu để nhấn mạnh kỹ năng</a:t>
            </a:r>
            <a:endPar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35" name="Straight Arrow Connector 34"/>
          <p:cNvCxnSpPr/>
          <p:nvPr/>
        </p:nvCxnSpPr>
        <p:spPr>
          <a:xfrm flipH="1">
            <a:off x="1416049" y="1431627"/>
            <a:ext cx="367009" cy="9443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flipV="1">
            <a:off x="1453204" y="2682924"/>
            <a:ext cx="316611" cy="70773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flipV="1">
            <a:off x="5609471" y="1134962"/>
            <a:ext cx="903689" cy="45945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64" name="Picture 63"/>
          <p:cNvPicPr>
            <a:picLocks noChangeAspect="1"/>
          </p:cNvPicPr>
          <p:nvPr/>
        </p:nvPicPr>
        <p:blipFill rotWithShape="1">
          <a:blip r:embed="rId1"/>
          <a:srcRect l="979"/>
          <a:stretch>
            <a:fillRect/>
          </a:stretch>
        </p:blipFill>
        <p:spPr>
          <a:xfrm>
            <a:off x="6339534" y="1450239"/>
            <a:ext cx="5772838" cy="3192216"/>
          </a:xfrm>
          <a:prstGeom prst="rect">
            <a:avLst/>
          </a:prstGeom>
        </p:spPr>
      </p:pic>
      <p:sp>
        <p:nvSpPr>
          <p:cNvPr id="86" name="TextBox 85"/>
          <p:cNvSpPr txBox="1"/>
          <p:nvPr/>
        </p:nvSpPr>
        <p:spPr>
          <a:xfrm>
            <a:off x="8825686" y="2599661"/>
            <a:ext cx="304970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sz="20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Quy mô bao nhiêu khách?</a:t>
            </a:r>
            <a:endParaRPr lang="en-US" sz="20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93" name="Group 92"/>
          <p:cNvGrpSpPr/>
          <p:nvPr/>
        </p:nvGrpSpPr>
        <p:grpSpPr>
          <a:xfrm>
            <a:off x="7057097" y="4752655"/>
            <a:ext cx="5399798" cy="1626135"/>
            <a:chOff x="7057097" y="4752655"/>
            <a:chExt cx="5399798" cy="1626135"/>
          </a:xfrm>
        </p:grpSpPr>
        <p:sp>
          <p:nvSpPr>
            <p:cNvPr id="74" name="Rounded Rectangle 73"/>
            <p:cNvSpPr/>
            <p:nvPr/>
          </p:nvSpPr>
          <p:spPr>
            <a:xfrm>
              <a:off x="7057097" y="4752655"/>
              <a:ext cx="5092717" cy="1616252"/>
            </a:xfrm>
            <a:prstGeom prst="roundRect">
              <a:avLst/>
            </a:prstGeom>
            <a:solidFill>
              <a:srgbClr val="FFFF00"/>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TextBox 86"/>
            <p:cNvSpPr txBox="1"/>
            <p:nvPr/>
          </p:nvSpPr>
          <p:spPr>
            <a:xfrm>
              <a:off x="7057097" y="4809130"/>
              <a:ext cx="5399798" cy="1569660"/>
            </a:xfrm>
            <a:prstGeom prst="rect">
              <a:avLst/>
            </a:prstGeom>
            <a:noFill/>
          </p:spPr>
          <p:txBody>
            <a:bodyPr wrap="square" rtlCol="0">
              <a:spAutoFit/>
            </a:bodyPr>
            <a:lstStyle/>
            <a:p>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Mở tài khoản tại những địa điểm nào?</a:t>
              </a:r>
              <a:endPar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Tư vấn những nội dung gì?</a:t>
              </a:r>
              <a:endPar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-&gt; Hoàn thành bao nhiêu % chỉ tiêu?</a:t>
              </a:r>
              <a:endPar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sp>
        <p:nvSpPr>
          <p:cNvPr id="91" name="Rounded Rectangle 90"/>
          <p:cNvSpPr/>
          <p:nvPr/>
        </p:nvSpPr>
        <p:spPr>
          <a:xfrm>
            <a:off x="357105" y="4452845"/>
            <a:ext cx="5300868" cy="1579547"/>
          </a:xfrm>
          <a:prstGeom prst="round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p:cNvSpPr/>
          <p:nvPr/>
        </p:nvSpPr>
        <p:spPr>
          <a:xfrm>
            <a:off x="355987" y="4642455"/>
            <a:ext cx="5253484" cy="1200329"/>
          </a:xfrm>
          <a:prstGeom prst="rect">
            <a:avLst/>
          </a:prstGeom>
        </p:spPr>
        <p:txBody>
          <a:bodyPr wrap="square">
            <a:spAutoFit/>
          </a:bodyPr>
          <a:lstStyle/>
          <a:p>
            <a:r>
              <a:rPr lang="en-US" b="1" i="1" u="sng">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Gợi ý:  </a:t>
            </a:r>
            <a:endParaRPr lang="en-US" b="1" i="1" u="sng">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b="1" i="1" smtClean="0">
                <a:latin typeface="Times New Roman" panose="02020603050405020304" pitchFamily="18" charset="0"/>
                <a:cs typeface="Times New Roman" panose="02020603050405020304" pitchFamily="18" charset="0"/>
              </a:rPr>
              <a:t>Không có kinh nghiệm làm việc thực tế thì liệt kê quá trình làm việc nhóm khi học tập -&gt; Phải nêu bật lên được kỹ năng</a:t>
            </a:r>
            <a:endParaRPr lang="en-US"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barn(inVertical)">
                                      <p:cBhvr>
                                        <p:cTn id="7" dur="500"/>
                                        <p:tgtEl>
                                          <p:spTgt spid="73"/>
                                        </p:tgtEl>
                                      </p:cBhvr>
                                    </p:animEffect>
                                  </p:childTnLst>
                                </p:cTn>
                              </p:par>
                              <p:par>
                                <p:cTn id="8" presetID="16" presetClass="entr" presetSubtype="21"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barn(inVertical)">
                                      <p:cBhvr>
                                        <p:cTn id="10" dur="5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arn(inVertic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fade">
                                      <p:cBhvr>
                                        <p:cTn id="27" dur="1000"/>
                                        <p:tgtEl>
                                          <p:spTgt spid="84"/>
                                        </p:tgtEl>
                                      </p:cBhvr>
                                    </p:animEffect>
                                    <p:anim calcmode="lin" valueType="num">
                                      <p:cBhvr>
                                        <p:cTn id="28" dur="1000" fill="hold"/>
                                        <p:tgtEl>
                                          <p:spTgt spid="84"/>
                                        </p:tgtEl>
                                        <p:attrNameLst>
                                          <p:attrName>ppt_x</p:attrName>
                                        </p:attrNameLst>
                                      </p:cBhvr>
                                      <p:tavLst>
                                        <p:tav tm="0">
                                          <p:val>
                                            <p:strVal val="#ppt_x"/>
                                          </p:val>
                                        </p:tav>
                                        <p:tav tm="100000">
                                          <p:val>
                                            <p:strVal val="#ppt_x"/>
                                          </p:val>
                                        </p:tav>
                                      </p:tavLst>
                                    </p:anim>
                                    <p:anim calcmode="lin" valueType="num">
                                      <p:cBhvr>
                                        <p:cTn id="29" dur="1000" fill="hold"/>
                                        <p:tgtEl>
                                          <p:spTgt spid="8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6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1000"/>
                                        <p:tgtEl>
                                          <p:spTgt spid="86"/>
                                        </p:tgtEl>
                                      </p:cBhvr>
                                    </p:animEffect>
                                    <p:anim calcmode="lin" valueType="num">
                                      <p:cBhvr>
                                        <p:cTn id="39" dur="1000" fill="hold"/>
                                        <p:tgtEl>
                                          <p:spTgt spid="86"/>
                                        </p:tgtEl>
                                        <p:attrNameLst>
                                          <p:attrName>ppt_x</p:attrName>
                                        </p:attrNameLst>
                                      </p:cBhvr>
                                      <p:tavLst>
                                        <p:tav tm="0">
                                          <p:val>
                                            <p:strVal val="#ppt_x"/>
                                          </p:val>
                                        </p:tav>
                                        <p:tav tm="100000">
                                          <p:val>
                                            <p:strVal val="#ppt_x"/>
                                          </p:val>
                                        </p:tav>
                                      </p:tavLst>
                                    </p:anim>
                                    <p:anim calcmode="lin" valueType="num">
                                      <p:cBhvr>
                                        <p:cTn id="40"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fade">
                                      <p:cBhvr>
                                        <p:cTn id="45" dur="1000"/>
                                        <p:tgtEl>
                                          <p:spTgt spid="93"/>
                                        </p:tgtEl>
                                      </p:cBhvr>
                                    </p:animEffect>
                                    <p:anim calcmode="lin" valueType="num">
                                      <p:cBhvr>
                                        <p:cTn id="46" dur="1000" fill="hold"/>
                                        <p:tgtEl>
                                          <p:spTgt spid="93"/>
                                        </p:tgtEl>
                                        <p:attrNameLst>
                                          <p:attrName>ppt_x</p:attrName>
                                        </p:attrNameLst>
                                      </p:cBhvr>
                                      <p:tavLst>
                                        <p:tav tm="0">
                                          <p:val>
                                            <p:strVal val="#ppt_x"/>
                                          </p:val>
                                        </p:tav>
                                        <p:tav tm="100000">
                                          <p:val>
                                            <p:strVal val="#ppt_x"/>
                                          </p:val>
                                        </p:tav>
                                      </p:tavLst>
                                    </p:anim>
                                    <p:anim calcmode="lin" valueType="num">
                                      <p:cBhvr>
                                        <p:cTn id="47"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4" grpId="0"/>
      <p:bldP spid="8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72096" y="6131429"/>
            <a:ext cx="12344405"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THẾ MẠNH</a:t>
            </a:r>
            <a:endParaRPr lang="en-US" sz="2400" dirty="0">
              <a:solidFill>
                <a:schemeClr val="bg1"/>
              </a:solidFill>
              <a:latin typeface="Times New Roman" panose="02020603050405020304" pitchFamily="18" charset="0"/>
              <a:cs typeface="Times New Roman" panose="02020603050405020304" pitchFamily="18" charset="0"/>
            </a:endParaRPr>
          </a:p>
        </p:txBody>
      </p:sp>
      <p:grpSp>
        <p:nvGrpSpPr>
          <p:cNvPr id="5" name="Group 4"/>
          <p:cNvGrpSpPr/>
          <p:nvPr/>
        </p:nvGrpSpPr>
        <p:grpSpPr>
          <a:xfrm>
            <a:off x="1783058" y="112092"/>
            <a:ext cx="2991609" cy="466020"/>
            <a:chOff x="2674961" y="314644"/>
            <a:chExt cx="3944203" cy="576223"/>
          </a:xfrm>
        </p:grpSpPr>
        <p:sp>
          <p:nvSpPr>
            <p:cNvPr id="6" name="Rectangle 5"/>
            <p:cNvSpPr/>
            <p:nvPr/>
          </p:nvSpPr>
          <p:spPr>
            <a:xfrm>
              <a:off x="2674961" y="341194"/>
              <a:ext cx="2831912"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7" name="TextBox 6"/>
            <p:cNvSpPr txBox="1"/>
            <p:nvPr/>
          </p:nvSpPr>
          <p:spPr>
            <a:xfrm>
              <a:off x="2674961" y="314644"/>
              <a:ext cx="3944203" cy="570838"/>
            </a:xfrm>
            <a:prstGeom prst="rect">
              <a:avLst/>
            </a:prstGeom>
            <a:noFill/>
          </p:spPr>
          <p:txBody>
            <a:bodyPr wrap="square" rtlCol="0">
              <a:spAutoFit/>
            </a:bodyPr>
            <a:lstStyle/>
            <a:p>
              <a:r>
                <a:rPr lang="en-US" sz="2400" smtClean="0">
                  <a:latin typeface="Times New Roman" panose="02020603050405020304" pitchFamily="18" charset="0"/>
                  <a:cs typeface="Times New Roman" panose="02020603050405020304" pitchFamily="18" charset="0"/>
                </a:rPr>
                <a:t>THAM CHIẾU</a:t>
              </a:r>
              <a:endParaRPr lang="en-US" sz="2400" dirty="0">
                <a:latin typeface="Times New Roman" panose="02020603050405020304" pitchFamily="18" charset="0"/>
                <a:cs typeface="Times New Roman" panose="02020603050405020304" pitchFamily="18" charset="0"/>
              </a:endParaRPr>
            </a:p>
          </p:txBody>
        </p:sp>
      </p:grpSp>
      <p:pic>
        <p:nvPicPr>
          <p:cNvPr id="8" name="Picture 7"/>
          <p:cNvPicPr>
            <a:picLocks noChangeAspect="1"/>
          </p:cNvPicPr>
          <p:nvPr/>
        </p:nvPicPr>
        <p:blipFill>
          <a:blip r:embed="rId1"/>
          <a:stretch>
            <a:fillRect/>
          </a:stretch>
        </p:blipFill>
        <p:spPr>
          <a:xfrm>
            <a:off x="309897" y="748719"/>
            <a:ext cx="4505921" cy="2329332"/>
          </a:xfrm>
          <a:prstGeom prst="rect">
            <a:avLst/>
          </a:prstGeom>
        </p:spPr>
      </p:pic>
      <p:sp>
        <p:nvSpPr>
          <p:cNvPr id="9" name="TextBox 8"/>
          <p:cNvSpPr txBox="1"/>
          <p:nvPr/>
        </p:nvSpPr>
        <p:spPr>
          <a:xfrm>
            <a:off x="4885042" y="1011301"/>
            <a:ext cx="2379999" cy="1938992"/>
          </a:xfrm>
          <a:prstGeom prst="rect">
            <a:avLst/>
          </a:prstGeom>
          <a:noFill/>
        </p:spPr>
        <p:txBody>
          <a:bodyPr wrap="square" rtlCol="0">
            <a:spAutoFit/>
          </a:bodyPr>
          <a:lstStyle/>
          <a:p>
            <a:r>
              <a:rPr lang="vi-VN"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Lưu</a:t>
            </a:r>
            <a:r>
              <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ý:  </a:t>
            </a:r>
            <a:endParaRPr lang="en-US" sz="2400" b="1" i="1" u="sng"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400" b="1" i="1" smtClean="0">
                <a:latin typeface="Times New Roman" panose="02020603050405020304" pitchFamily="18" charset="0"/>
                <a:cs typeface="Times New Roman" panose="02020603050405020304" pitchFamily="18" charset="0"/>
              </a:rPr>
              <a:t>Phải có đại từ xưng hô/ chức vụ của người tham chiếu</a:t>
            </a:r>
            <a:endParaRPr lang="en-US" sz="2400" b="1" i="1" dirty="0">
              <a:latin typeface="Times New Roman" panose="02020603050405020304" pitchFamily="18" charset="0"/>
              <a:cs typeface="Times New Roman" panose="02020603050405020304" pitchFamily="18" charset="0"/>
            </a:endParaRPr>
          </a:p>
        </p:txBody>
      </p:sp>
      <p:grpSp>
        <p:nvGrpSpPr>
          <p:cNvPr id="10" name="Group 9"/>
          <p:cNvGrpSpPr/>
          <p:nvPr/>
        </p:nvGrpSpPr>
        <p:grpSpPr>
          <a:xfrm>
            <a:off x="1626366" y="3248658"/>
            <a:ext cx="5096406" cy="466020"/>
            <a:chOff x="2674961" y="314644"/>
            <a:chExt cx="4464318" cy="576223"/>
          </a:xfrm>
        </p:grpSpPr>
        <p:sp>
          <p:nvSpPr>
            <p:cNvPr id="11" name="Rectangle 10"/>
            <p:cNvSpPr/>
            <p:nvPr/>
          </p:nvSpPr>
          <p:spPr>
            <a:xfrm>
              <a:off x="2674961" y="341194"/>
              <a:ext cx="2831912"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2" name="TextBox 11"/>
            <p:cNvSpPr txBox="1"/>
            <p:nvPr/>
          </p:nvSpPr>
          <p:spPr>
            <a:xfrm>
              <a:off x="2674961" y="314644"/>
              <a:ext cx="4464318" cy="570838"/>
            </a:xfrm>
            <a:prstGeom prst="rect">
              <a:avLst/>
            </a:prstGeom>
            <a:noFill/>
          </p:spPr>
          <p:txBody>
            <a:bodyPr wrap="square" rtlCol="0">
              <a:spAutoFit/>
            </a:bodyPr>
            <a:lstStyle/>
            <a:p>
              <a:r>
                <a:rPr lang="en-US" sz="2400" smtClean="0">
                  <a:latin typeface="Times New Roman" panose="02020603050405020304" pitchFamily="18" charset="0"/>
                  <a:cs typeface="Times New Roman" panose="02020603050405020304" pitchFamily="18" charset="0"/>
                </a:rPr>
                <a:t>CÁCH NGẮT TRANG</a:t>
              </a:r>
              <a:endParaRPr lang="en-US" sz="2400" dirty="0">
                <a:latin typeface="Times New Roman" panose="02020603050405020304" pitchFamily="18" charset="0"/>
                <a:cs typeface="Times New Roman" panose="02020603050405020304" pitchFamily="18" charset="0"/>
              </a:endParaRPr>
            </a:p>
          </p:txBody>
        </p:sp>
      </p:grpSp>
      <p:pic>
        <p:nvPicPr>
          <p:cNvPr id="13" name="Picture 12"/>
          <p:cNvPicPr>
            <a:picLocks noChangeAspect="1"/>
          </p:cNvPicPr>
          <p:nvPr/>
        </p:nvPicPr>
        <p:blipFill>
          <a:blip r:embed="rId2"/>
          <a:stretch>
            <a:fillRect/>
          </a:stretch>
        </p:blipFill>
        <p:spPr>
          <a:xfrm>
            <a:off x="203848" y="3966899"/>
            <a:ext cx="5705475" cy="2667000"/>
          </a:xfrm>
          <a:prstGeom prst="rect">
            <a:avLst/>
          </a:prstGeom>
        </p:spPr>
      </p:pic>
      <p:grpSp>
        <p:nvGrpSpPr>
          <p:cNvPr id="14" name="Group 13"/>
          <p:cNvGrpSpPr/>
          <p:nvPr/>
        </p:nvGrpSpPr>
        <p:grpSpPr>
          <a:xfrm>
            <a:off x="9005961" y="73945"/>
            <a:ext cx="1838052" cy="466020"/>
            <a:chOff x="2674961" y="314644"/>
            <a:chExt cx="3944203" cy="576223"/>
          </a:xfrm>
        </p:grpSpPr>
        <p:sp>
          <p:nvSpPr>
            <p:cNvPr id="15" name="Rectangle 14"/>
            <p:cNvSpPr/>
            <p:nvPr/>
          </p:nvSpPr>
          <p:spPr>
            <a:xfrm>
              <a:off x="2674961" y="341194"/>
              <a:ext cx="2831912" cy="549673"/>
            </a:xfrm>
            <a:prstGeom prst="rect">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Times New Roman" panose="02020603050405020304" pitchFamily="18" charset="0"/>
                <a:cs typeface="Times New Roman" panose="02020603050405020304" pitchFamily="18" charset="0"/>
              </a:endParaRPr>
            </a:p>
          </p:txBody>
        </p:sp>
        <p:sp>
          <p:nvSpPr>
            <p:cNvPr id="16" name="TextBox 15"/>
            <p:cNvSpPr txBox="1"/>
            <p:nvPr/>
          </p:nvSpPr>
          <p:spPr>
            <a:xfrm>
              <a:off x="2674961" y="314644"/>
              <a:ext cx="3944203" cy="570838"/>
            </a:xfrm>
            <a:prstGeom prst="rect">
              <a:avLst/>
            </a:prstGeom>
            <a:noFill/>
          </p:spPr>
          <p:txBody>
            <a:bodyPr wrap="square" rtlCol="0">
              <a:spAutoFit/>
            </a:bodyPr>
            <a:lstStyle/>
            <a:p>
              <a:r>
                <a:rPr lang="en-US" sz="2400" smtClean="0">
                  <a:latin typeface="Times New Roman" panose="02020603050405020304" pitchFamily="18" charset="0"/>
                  <a:cs typeface="Times New Roman" panose="02020603050405020304" pitchFamily="18" charset="0"/>
                </a:rPr>
                <a:t>BỐ CỤC</a:t>
              </a:r>
              <a:endParaRPr lang="en-US" sz="2400" dirty="0">
                <a:latin typeface="Times New Roman" panose="02020603050405020304" pitchFamily="18" charset="0"/>
                <a:cs typeface="Times New Roman" panose="02020603050405020304" pitchFamily="18" charset="0"/>
              </a:endParaRPr>
            </a:p>
          </p:txBody>
        </p:sp>
      </p:grpSp>
      <p:pic>
        <p:nvPicPr>
          <p:cNvPr id="17" name="Picture 16"/>
          <p:cNvPicPr>
            <a:picLocks noChangeAspect="1"/>
          </p:cNvPicPr>
          <p:nvPr/>
        </p:nvPicPr>
        <p:blipFill>
          <a:blip r:embed="rId3"/>
          <a:stretch>
            <a:fillRect/>
          </a:stretch>
        </p:blipFill>
        <p:spPr>
          <a:xfrm>
            <a:off x="8144298" y="705907"/>
            <a:ext cx="3357756" cy="4276721"/>
          </a:xfrm>
          <a:prstGeom prst="rect">
            <a:avLst/>
          </a:prstGeom>
        </p:spPr>
      </p:pic>
      <p:sp>
        <p:nvSpPr>
          <p:cNvPr id="18" name="TextBox 17"/>
          <p:cNvSpPr txBox="1"/>
          <p:nvPr/>
        </p:nvSpPr>
        <p:spPr>
          <a:xfrm>
            <a:off x="7379596" y="5161932"/>
            <a:ext cx="4799527" cy="1200329"/>
          </a:xfrm>
          <a:prstGeom prst="rect">
            <a:avLst/>
          </a:prstGeom>
          <a:noFill/>
        </p:spPr>
        <p:txBody>
          <a:bodyPr wrap="square" rtlCol="0">
            <a:spAutoFit/>
          </a:bodyPr>
          <a:lstStyle/>
          <a:p>
            <a:r>
              <a:rPr lang="en-US" sz="2400" b="1" i="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Nên dàn trải thông tin, ngắt đoạn, chỉnh size chữ, … để thông tin được trọn một trang giấy</a:t>
            </a:r>
            <a:endParaRPr lang="en-US" sz="2400"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Start Ga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6" name="Content Placeholder 5"/>
          <p:cNvPicPr>
            <a:picLocks noGrp="1" noChangeAspect="1"/>
          </p:cNvPicPr>
          <p:nvPr>
            <p:ph idx="1"/>
          </p:nvPr>
        </p:nvPicPr>
        <p:blipFill>
          <a:blip r:embed="rId1"/>
          <a:stretch>
            <a:fillRect/>
          </a:stretch>
        </p:blipFill>
        <p:spPr>
          <a:xfrm>
            <a:off x="3361386" y="869324"/>
            <a:ext cx="5988676" cy="5988676"/>
          </a:xfrm>
          <a:prstGeom prst="rect">
            <a:avLst/>
          </a:prstGeom>
        </p:spPr>
      </p:pic>
      <p:sp>
        <p:nvSpPr>
          <p:cNvPr id="7" name="TextBox 6"/>
          <p:cNvSpPr txBox="1"/>
          <p:nvPr/>
        </p:nvSpPr>
        <p:spPr>
          <a:xfrm>
            <a:off x="1362065" y="409327"/>
            <a:ext cx="9713766" cy="1569660"/>
          </a:xfrm>
          <a:prstGeom prst="rect">
            <a:avLst/>
          </a:prstGeom>
          <a:noFill/>
        </p:spPr>
        <p:txBody>
          <a:bodyPr wrap="square" rtlCol="0">
            <a:spAutoFit/>
          </a:bodyPr>
          <a:lstStyle/>
          <a:p>
            <a:pPr algn="ctr"/>
            <a:r>
              <a:rPr lang="en-US" altLang="ko-KR" sz="9600" b="1" smtClean="0">
                <a:solidFill>
                  <a:srgbClr val="C00000"/>
                </a:solidFill>
                <a:latin typeface="Bahnschrift SemiCondensed" panose="020B0502040204020203" pitchFamily="34" charset="0"/>
                <a:cs typeface="Times New Roman" panose="02020603050405020304" pitchFamily="18" charset="0"/>
              </a:rPr>
              <a:t>TỎA SÁNG CÙNG CV</a:t>
            </a:r>
            <a:endParaRPr lang="ko-KR" altLang="en-US" sz="9600" b="1" dirty="0">
              <a:solidFill>
                <a:srgbClr val="C00000"/>
              </a:solidFill>
              <a:latin typeface="Bahnschrift SemiCondensed" panose="020B0502040204020203"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338553" y="312673"/>
            <a:ext cx="5310147" cy="1134260"/>
          </a:xfrm>
          <a:prstGeom prst="round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119" y="1446933"/>
            <a:ext cx="12040754" cy="6052993"/>
          </a:xfrm>
        </p:spPr>
        <p:txBody>
          <a:bodyPr>
            <a:normAutofit/>
          </a:bodyPr>
          <a:lstStyle/>
          <a:p>
            <a:pPr algn="ctr">
              <a:buFont typeface="Wingdings" panose="05000000000000000000" pitchFamily="2" charset="2"/>
              <a:buChar char="§"/>
            </a:pPr>
            <a:endParaRPr lang="en-US" sz="2400" b="1"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 Sinh viên chia nhóm theo cùng chuyên ngành, số lượng … sinh viên/ nhóm</a:t>
            </a:r>
            <a:endParaRPr lang="en-US" sz="240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 Đại diện mỗi nhóm lựa chọn một mẫu CV được in sẵn (Lưu ý có nhiều mẫu khác nhau nên yêu cầu mỗi nhóm lựa chọn mẫu phù hợp nhất để thiết kế )</a:t>
            </a:r>
            <a:endParaRPr lang="en-US" sz="240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 Các thành viên cùng thảo luận, hoàn chỉnh một bản CV ứng tuyển theo thông tin tuyển dụng tương ứng với chuyên ngành </a:t>
            </a:r>
            <a:endParaRPr lang="en-US" sz="240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 Thời gian: … phút</a:t>
            </a:r>
            <a:endParaRPr lang="en-US" sz="240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 Nhóm được nhận xét, đánh giá tốt nhất sẽ là nhóm chiến thắng</a:t>
            </a:r>
            <a:endParaRPr lang="en-US" sz="240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
            </a:pPr>
            <a:endParaRPr lang="en-US" sz="240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
            </a:pPr>
            <a:endParaRPr lang="en-US" sz="2400">
              <a:latin typeface="Times New Roman" panose="02020603050405020304" pitchFamily="18" charset="0"/>
              <a:cs typeface="Times New Roman" panose="02020603050405020304" pitchFamily="18" charset="0"/>
            </a:endParaRPr>
          </a:p>
        </p:txBody>
      </p:sp>
      <p:sp>
        <p:nvSpPr>
          <p:cNvPr id="2" name="Rectangle 1"/>
          <p:cNvSpPr/>
          <p:nvPr/>
        </p:nvSpPr>
        <p:spPr>
          <a:xfrm>
            <a:off x="3338553" y="452156"/>
            <a:ext cx="5239961" cy="769441"/>
          </a:xfrm>
          <a:prstGeom prst="rect">
            <a:avLst/>
          </a:prstGeom>
        </p:spPr>
        <p:txBody>
          <a:bodyPr wrap="none">
            <a:spAutoFit/>
          </a:bodyPr>
          <a:lstStyle/>
          <a:p>
            <a:pPr algn="ctr"/>
            <a:r>
              <a:rPr lang="en-US" sz="4400" b="1">
                <a:solidFill>
                  <a:schemeClr val="bg1"/>
                </a:solidFill>
                <a:latin typeface="Times New Roman" panose="02020603050405020304" pitchFamily="18" charset="0"/>
                <a:cs typeface="Times New Roman" panose="02020603050405020304" pitchFamily="18" charset="0"/>
              </a:rPr>
              <a:t>THỂ LỆ CUỘC THI</a:t>
            </a:r>
            <a:endParaRPr lang="en-US" sz="4400" b="1">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2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5010894"/>
            <a:ext cx="2544407" cy="1847106"/>
          </a:xfrm>
          <a:prstGeom prst="rect">
            <a:avLst/>
          </a:prstGeom>
        </p:spPr>
      </p:pic>
      <p:pic>
        <p:nvPicPr>
          <p:cNvPr id="3" name="그림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95428" y="0"/>
            <a:ext cx="2996571" cy="2297201"/>
          </a:xfrm>
          <a:prstGeom prst="rect">
            <a:avLst/>
          </a:prstGeom>
        </p:spPr>
      </p:pic>
      <p:pic>
        <p:nvPicPr>
          <p:cNvPr id="4"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0804" y="435139"/>
            <a:ext cx="753977" cy="656505"/>
          </a:xfrm>
          <a:prstGeom prst="rect">
            <a:avLst/>
          </a:prstGeom>
          <a:effectLst>
            <a:outerShdw blurRad="127000" sx="101000" sy="101000" algn="ctr" rotWithShape="0">
              <a:prstClr val="black">
                <a:alpha val="15000"/>
              </a:prstClr>
            </a:outerShdw>
          </a:effectLst>
        </p:spPr>
      </p:pic>
      <p:pic>
        <p:nvPicPr>
          <p:cNvPr id="5" name="그림 5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82978" y="5530757"/>
            <a:ext cx="1009126" cy="1020593"/>
          </a:xfrm>
          <a:prstGeom prst="rect">
            <a:avLst/>
          </a:prstGeom>
          <a:effectLst>
            <a:outerShdw blurRad="127000" sx="101000" sy="101000" algn="ctr" rotWithShape="0">
              <a:prstClr val="black">
                <a:alpha val="15000"/>
              </a:prstClr>
            </a:outerShdw>
          </a:effectLst>
        </p:spPr>
      </p:pic>
      <p:pic>
        <p:nvPicPr>
          <p:cNvPr id="6" name="그림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69965" y="5629274"/>
            <a:ext cx="502835" cy="541515"/>
          </a:xfrm>
          <a:prstGeom prst="rect">
            <a:avLst/>
          </a:prstGeom>
          <a:effectLst>
            <a:outerShdw blurRad="127000" sx="101000" sy="101000" algn="ctr" rotWithShape="0">
              <a:prstClr val="black">
                <a:alpha val="15000"/>
              </a:prstClr>
            </a:outerShdw>
          </a:effectLst>
        </p:spPr>
      </p:pic>
      <p:pic>
        <p:nvPicPr>
          <p:cNvPr id="7" name="그림 5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7050" y="435140"/>
            <a:ext cx="518951" cy="525398"/>
          </a:xfrm>
          <a:prstGeom prst="rect">
            <a:avLst/>
          </a:prstGeom>
          <a:effectLst>
            <a:outerShdw blurRad="127000" sx="101000" sy="101000" algn="ctr" rotWithShape="0">
              <a:prstClr val="black">
                <a:alpha val="15000"/>
              </a:prstClr>
            </a:outerShdw>
          </a:effectLst>
        </p:spPr>
      </p:pic>
      <p:sp>
        <p:nvSpPr>
          <p:cNvPr id="9" name="TextBox 8"/>
          <p:cNvSpPr txBox="1"/>
          <p:nvPr/>
        </p:nvSpPr>
        <p:spPr>
          <a:xfrm>
            <a:off x="1905313" y="2849057"/>
            <a:ext cx="8788400" cy="1015663"/>
          </a:xfrm>
          <a:prstGeom prst="rect">
            <a:avLst/>
          </a:prstGeom>
          <a:noFill/>
        </p:spPr>
        <p:txBody>
          <a:bodyPr wrap="square" rtlCol="0">
            <a:spAutoFit/>
          </a:bodyPr>
          <a:lstStyle/>
          <a:p>
            <a:pPr algn="ctr"/>
            <a:r>
              <a:rPr lang="en-US" altLang="ko-KR" sz="6000" b="1" dirty="0" err="1" smtClean="0">
                <a:solidFill>
                  <a:schemeClr val="tx2"/>
                </a:solidFill>
                <a:latin typeface="Times New Roman" panose="02020603050405020304" pitchFamily="18" charset="0"/>
                <a:cs typeface="Times New Roman" panose="02020603050405020304" pitchFamily="18" charset="0"/>
              </a:rPr>
              <a:t>Chúc</a:t>
            </a:r>
            <a:r>
              <a:rPr lang="en-US" altLang="ko-KR" sz="6000" b="1" dirty="0" smtClean="0">
                <a:solidFill>
                  <a:schemeClr val="tx2"/>
                </a:solidFill>
                <a:latin typeface="Times New Roman" panose="02020603050405020304" pitchFamily="18" charset="0"/>
                <a:cs typeface="Times New Roman" panose="02020603050405020304" pitchFamily="18" charset="0"/>
              </a:rPr>
              <a:t> </a:t>
            </a:r>
            <a:r>
              <a:rPr lang="en-US" altLang="ko-KR" sz="6000" b="1" dirty="0" err="1" smtClean="0">
                <a:solidFill>
                  <a:schemeClr val="tx2"/>
                </a:solidFill>
                <a:latin typeface="Times New Roman" panose="02020603050405020304" pitchFamily="18" charset="0"/>
                <a:cs typeface="Times New Roman" panose="02020603050405020304" pitchFamily="18" charset="0"/>
              </a:rPr>
              <a:t>các</a:t>
            </a:r>
            <a:r>
              <a:rPr lang="en-US" altLang="ko-KR" sz="6000" b="1" dirty="0" smtClean="0">
                <a:solidFill>
                  <a:schemeClr val="tx2"/>
                </a:solidFill>
                <a:latin typeface="Times New Roman" panose="02020603050405020304" pitchFamily="18" charset="0"/>
                <a:cs typeface="Times New Roman" panose="02020603050405020304" pitchFamily="18" charset="0"/>
              </a:rPr>
              <a:t> </a:t>
            </a:r>
            <a:r>
              <a:rPr lang="en-US" altLang="ko-KR" sz="6000" b="1" dirty="0" err="1" smtClean="0">
                <a:solidFill>
                  <a:schemeClr val="tx2"/>
                </a:solidFill>
                <a:latin typeface="Times New Roman" panose="02020603050405020304" pitchFamily="18" charset="0"/>
                <a:cs typeface="Times New Roman" panose="02020603050405020304" pitchFamily="18" charset="0"/>
              </a:rPr>
              <a:t>bạn</a:t>
            </a:r>
            <a:r>
              <a:rPr lang="en-US" altLang="ko-KR" sz="6000" b="1" dirty="0" smtClean="0">
                <a:solidFill>
                  <a:schemeClr val="tx2"/>
                </a:solidFill>
                <a:latin typeface="Times New Roman" panose="02020603050405020304" pitchFamily="18" charset="0"/>
                <a:cs typeface="Times New Roman" panose="02020603050405020304" pitchFamily="18" charset="0"/>
              </a:rPr>
              <a:t> </a:t>
            </a:r>
            <a:r>
              <a:rPr lang="en-US" altLang="ko-KR" sz="6000" b="1" dirty="0" err="1" smtClean="0">
                <a:solidFill>
                  <a:schemeClr val="tx2"/>
                </a:solidFill>
                <a:latin typeface="Times New Roman" panose="02020603050405020304" pitchFamily="18" charset="0"/>
                <a:cs typeface="Times New Roman" panose="02020603050405020304" pitchFamily="18" charset="0"/>
              </a:rPr>
              <a:t>thành</a:t>
            </a:r>
            <a:r>
              <a:rPr lang="en-US" altLang="ko-KR" sz="6000" b="1" dirty="0" smtClean="0">
                <a:solidFill>
                  <a:schemeClr val="tx2"/>
                </a:solidFill>
                <a:latin typeface="Times New Roman" panose="02020603050405020304" pitchFamily="18" charset="0"/>
                <a:cs typeface="Times New Roman" panose="02020603050405020304" pitchFamily="18" charset="0"/>
              </a:rPr>
              <a:t> </a:t>
            </a:r>
            <a:r>
              <a:rPr lang="en-US" altLang="ko-KR" sz="6000" b="1" dirty="0" err="1" smtClean="0">
                <a:solidFill>
                  <a:schemeClr val="tx2"/>
                </a:solidFill>
                <a:latin typeface="Times New Roman" panose="02020603050405020304" pitchFamily="18" charset="0"/>
                <a:cs typeface="Times New Roman" panose="02020603050405020304" pitchFamily="18" charset="0"/>
              </a:rPr>
              <a:t>công</a:t>
            </a:r>
            <a:r>
              <a:rPr lang="en-US" altLang="ko-KR" sz="6000" b="1" dirty="0" smtClean="0">
                <a:solidFill>
                  <a:schemeClr val="tx2"/>
                </a:solidFill>
                <a:latin typeface="Times New Roman" panose="02020603050405020304" pitchFamily="18" charset="0"/>
                <a:cs typeface="Times New Roman" panose="02020603050405020304" pitchFamily="18" charset="0"/>
              </a:rPr>
              <a:t>!</a:t>
            </a:r>
            <a:endParaRPr lang="ko-KR" altLang="en-US" sz="6000" b="1" dirty="0">
              <a:solidFill>
                <a:schemeClr val="tx2"/>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0</TotalTime>
  <Words>3181</Words>
  <Application>WPS Presentation</Application>
  <PresentationFormat>Widescreen</PresentationFormat>
  <Paragraphs>192</Paragraphs>
  <Slides>14</Slides>
  <Notes>1</Notes>
  <HiddenSlides>0</HiddenSlides>
  <MMClips>0</MMClips>
  <ScaleCrop>false</ScaleCrop>
  <HeadingPairs>
    <vt:vector size="6" baseType="variant">
      <vt:variant>
        <vt:lpstr>已用的字体</vt:lpstr>
      </vt:variant>
      <vt:variant>
        <vt:i4>16</vt:i4>
      </vt:variant>
      <vt:variant>
        <vt:lpstr>主题</vt:lpstr>
      </vt:variant>
      <vt:variant>
        <vt:i4>4</vt:i4>
      </vt:variant>
      <vt:variant>
        <vt:lpstr>幻灯片标题</vt:lpstr>
      </vt:variant>
      <vt:variant>
        <vt:i4>14</vt:i4>
      </vt:variant>
    </vt:vector>
  </HeadingPairs>
  <TitlesOfParts>
    <vt:vector size="34" baseType="lpstr">
      <vt:lpstr>Arial</vt:lpstr>
      <vt:lpstr>SimSun</vt:lpstr>
      <vt:lpstr>Wingdings</vt:lpstr>
      <vt:lpstr>Tw Cen MT</vt:lpstr>
      <vt:lpstr>Wingdings 3</vt:lpstr>
      <vt:lpstr>Calibri Light</vt:lpstr>
      <vt:lpstr>Times New Roman</vt:lpstr>
      <vt:lpstr>Bahnschrift SemiCondensed</vt:lpstr>
      <vt:lpstr>Calibri</vt:lpstr>
      <vt:lpstr>Microsoft YaHei</vt:lpstr>
      <vt:lpstr>Arial Unicode MS</vt:lpstr>
      <vt:lpstr>Tw Cen MT Condensed</vt:lpstr>
      <vt:lpstr>Malgun Gothic</vt:lpstr>
      <vt:lpstr>Gill Sans MT</vt:lpstr>
      <vt:lpstr>HY얕은샘물M</vt:lpstr>
      <vt:lpstr>Segoe Print</vt:lpstr>
      <vt:lpstr>Integral</vt:lpstr>
      <vt:lpstr>Office Theme</vt:lpstr>
      <vt:lpstr>1_Office Theme</vt:lpstr>
      <vt:lpstr>Gallery</vt:lpstr>
      <vt:lpstr>PowerPoint 演示文稿</vt:lpstr>
      <vt:lpstr>PowerPoint 演示文稿</vt:lpstr>
      <vt:lpstr>NHẬN XÉT NHỮNG ƯU ĐIỂM  NỔI BẬT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Ms.Tien</dc:creator>
  <cp:lastModifiedBy>HP</cp:lastModifiedBy>
  <cp:revision>56</cp:revision>
  <dcterms:created xsi:type="dcterms:W3CDTF">2023-12-20T09:56:00Z</dcterms:created>
  <dcterms:modified xsi:type="dcterms:W3CDTF">2025-02-05T00:19:31Z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1033-11.2.0.9052</vt:lpwstr>
  </property>
</Properties>
</file>