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5"/>
  </p:notesMasterIdLst>
  <p:sldIdLst>
    <p:sldId id="837" r:id="rId4"/>
    <p:sldId id="839" r:id="rId5"/>
    <p:sldId id="838" r:id="rId6"/>
    <p:sldId id="840" r:id="rId7"/>
    <p:sldId id="841" r:id="rId8"/>
    <p:sldId id="1196" r:id="rId9"/>
    <p:sldId id="1228" r:id="rId10"/>
    <p:sldId id="1229" r:id="rId11"/>
    <p:sldId id="1230" r:id="rId12"/>
    <p:sldId id="1231" r:id="rId13"/>
    <p:sldId id="1234" r:id="rId14"/>
    <p:sldId id="1236" r:id="rId15"/>
    <p:sldId id="1232" r:id="rId16"/>
    <p:sldId id="1238" r:id="rId17"/>
    <p:sldId id="1239" r:id="rId18"/>
    <p:sldId id="1240" r:id="rId19"/>
    <p:sldId id="1241" r:id="rId20"/>
    <p:sldId id="1242" r:id="rId21"/>
    <p:sldId id="1243" r:id="rId22"/>
    <p:sldId id="1244" r:id="rId23"/>
    <p:sldId id="856" r:id="rId24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D7038B"/>
    <a:srgbClr val="FF00FF"/>
    <a:srgbClr val="528865"/>
    <a:srgbClr val="09D19D"/>
    <a:srgbClr val="FF0000"/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10" y="12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519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B0B0594-2542-4075-934E-9CABFF73FB10}" type="datetimeFigureOut">
              <a:rPr lang="en-US"/>
              <a:pPr>
                <a:defRPr/>
              </a:pPr>
              <a:t>2/11/2026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9D7FD27-D629-431C-BEC1-D1395CF714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8894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CBA0B5-AC2D-4B33-B98B-FC3C4A424307}" type="datetime1">
              <a:rPr lang="en-US" smtClean="0"/>
              <a:t>2/11/2026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Bài dạy TADL của 25C1-NNA1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D29BE-F1A4-4252-88F3-862E7323E1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927165-BB79-4310-BC13-B093489781E3}" type="datetime1">
              <a:rPr lang="en-US" smtClean="0"/>
              <a:t>2/11/2026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Bài dạy TADL của 25C1-NNA1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8A3AC-128C-459B-BC22-2C402D7654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67AC18-5D23-4A24-92F0-8F45FB6B3DBB}" type="datetime1">
              <a:rPr lang="en-US" smtClean="0"/>
              <a:t>2/11/2026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Bài dạy TADL của 25C1-NNA1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463883-0B44-499D-A481-A0CF1DE57D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C678D-CBC0-4095-B003-6A093778B690}" type="datetime1">
              <a:rPr lang="en-US" smtClean="0"/>
              <a:t>2/11/2026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Bài dạy TADL của 25C1-NNA1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56282-73CD-429E-992A-05849B6AD5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53DFC-2BF3-4B0E-9066-2D873FE468E6}" type="datetime1">
              <a:rPr lang="en-US" smtClean="0"/>
              <a:t>2/11/2026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Bài dạy TADL của 25C1-NNA1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46B25-C356-415C-B745-9CC284DFA5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F55FD-1366-43C6-92C2-FA0CC463186F}" type="datetime1">
              <a:rPr lang="en-US" smtClean="0"/>
              <a:t>2/11/2026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Bài dạy TADL của 25C1-NNA1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7BF3C-E0C5-4074-B78A-BAE4A06032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8EB9D-E559-426C-9576-C20112721EEC}" type="datetime1">
              <a:rPr lang="en-US" smtClean="0"/>
              <a:t>2/11/2026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Bài dạy TADL của 25C1-NNA1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CAEF0-8F6F-4B91-BEFA-4DCF3F3036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EBAA6-DD1E-4F7F-A424-9B0F67B3FCCB}" type="datetime1">
              <a:rPr lang="en-US" smtClean="0"/>
              <a:t>2/11/2026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Bài dạy TADL của 25C1-NNA1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AF43C-28EB-4319-84C5-F17459B4D6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6B2D7D-D761-4B99-8AC0-6EA0A4A50B94}" type="datetime1">
              <a:rPr lang="en-US" smtClean="0"/>
              <a:t>2/11/2026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Bài dạy TADL của 25C1-NNA1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EA6D58-FFBB-47ED-AD56-1A2A1C30D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A2FBB-AC46-457A-A8B4-7E0A16135EDE}" type="datetime1">
              <a:rPr lang="en-US" smtClean="0"/>
              <a:t>2/11/2026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Bài dạy TADL của 25C1-NNA1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CC0D7-1A22-40EF-9D1B-A805B119FE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3D248-287D-4BBB-9A6B-1C308ADB4BD4}" type="datetime1">
              <a:rPr lang="en-US" smtClean="0"/>
              <a:t>2/11/2026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Bài dạy TADL của 25C1-NNA1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DD46C1-5AFC-4760-A830-C6B9C134B4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3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11201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48FDC-8FAD-4664-BB1F-96DEA791E2E5}" type="datetime1">
              <a:rPr lang="en-US" smtClean="0"/>
              <a:t>2/11/2026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Bài dạy TADL của 25C1-NNA1</a:t>
            </a:r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471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DC071-5BA1-4825-8382-1D3793079BC5}" type="datetime1">
              <a:rPr lang="en-US" smtClean="0"/>
              <a:t>2/11/2026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Bài dạy TADL của 25C1-NNA1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0239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137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137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F4B2A-2FC0-4060-9F5A-C8512D8C3603}" type="datetime1">
              <a:rPr lang="en-US" smtClean="0"/>
              <a:t>2/11/2026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Bài dạy TADL của 25C1-NNA1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1981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39596-4E32-481C-9EEC-1C965258492C}" type="datetime1">
              <a:rPr lang="en-US" smtClean="0"/>
              <a:t>2/11/2026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Bài dạy TADL của 25C1-NNA1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8223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1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7" y="1859759"/>
            <a:ext cx="5389034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1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2514600"/>
            <a:ext cx="5389034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2B997-9166-40FA-83BC-E21DDBDEA842}" type="datetime1">
              <a:rPr lang="en-US" smtClean="0"/>
              <a:t>2/11/2026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Bài dạy TADL của 25C1-NNA1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6416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D1E3C-B0CE-4D5F-9EF6-E72B93C7BE0C}" type="datetime1">
              <a:rPr lang="en-US" smtClean="0"/>
              <a:t>2/11/2026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Bài dạy TADL của 25C1-NNA1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4118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EBF6-DA97-427B-B240-C42CB7E63AFB}" type="datetime1">
              <a:rPr lang="en-US" smtClean="0"/>
              <a:t>2/11/2026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Bài dạy TADL của 25C1-NNA1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1772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FCB93-1636-42F8-9B8E-B50660E6668E}" type="datetime1">
              <a:rPr lang="en-US" smtClean="0"/>
              <a:t>2/11/2026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Bài dạy TADL của 25C1-NNA1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2976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10672179" y="5359769"/>
            <a:ext cx="207263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1176998"/>
            <a:ext cx="2950463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FF410-21EC-4326-B54F-E539D52D5F6F}" type="datetime1">
              <a:rPr lang="en-US" smtClean="0"/>
              <a:t>2/11/2026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Bài dạy TADL của 25C1-NNA1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69600" y="6356352"/>
            <a:ext cx="812800" cy="365125"/>
          </a:xfrm>
        </p:spPr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12701" y="5816600"/>
            <a:ext cx="1221740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5842001" y="6219827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61260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7DAB3-FF07-412D-84ED-6AED28ABDDEC}" type="datetime1">
              <a:rPr lang="en-US" smtClean="0"/>
              <a:t>2/11/2026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Bài dạy TADL của 25C1-NNA1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4819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9D75B-1D67-4BC2-96DE-6B9A7B9F69D4}" type="datetime1">
              <a:rPr lang="en-US" smtClean="0"/>
              <a:t>2/11/2026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Bài dạy TADL của 25C1-NNA1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4171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3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11201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48DD4-0134-4CA5-9844-C43FEEF1B68E}" type="datetime1">
              <a:rPr lang="en-US" smtClean="0"/>
              <a:t>2/11/2026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Bài dạy TADL của 25C1-NNA1</a:t>
            </a:r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8564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1C9FF-816A-41AE-B3A2-AB8E726F130A}" type="datetime1">
              <a:rPr lang="en-US" smtClean="0"/>
              <a:t>2/11/2026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Bài dạy TADL của 25C1-NNA1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98926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137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137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52C3-B9AA-4860-9FB0-4E9280B4C9C8}" type="datetime1">
              <a:rPr lang="en-US" smtClean="0"/>
              <a:t>2/11/2026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Bài dạy TADL của 25C1-NNA1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9985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C376C-FA3F-4DAD-83E3-9C8F2B723454}" type="datetime1">
              <a:rPr lang="en-US" smtClean="0"/>
              <a:t>2/11/2026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Bài dạy TADL của 25C1-NNA1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91118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1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7" y="1859759"/>
            <a:ext cx="5389034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1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2514600"/>
            <a:ext cx="5389034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5EDA0-7F5E-43B1-ACBB-8ED3D5C1D303}" type="datetime1">
              <a:rPr lang="en-US" smtClean="0"/>
              <a:t>2/11/2026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Bài dạy TADL của 25C1-NNA1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19134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32301-56E4-441A-B158-B4D18757FE6E}" type="datetime1">
              <a:rPr lang="en-US" smtClean="0"/>
              <a:t>2/11/2026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Bài dạy TADL của 25C1-NNA1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9008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7BF8A-2F8D-447E-BBEF-D5EF8D583B3E}" type="datetime1">
              <a:rPr lang="en-US" smtClean="0"/>
              <a:t>2/11/2026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Bài dạy TADL của 25C1-NNA1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93402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4A1D3-A0BE-4C0F-8314-824632AE5E58}" type="datetime1">
              <a:rPr lang="en-US" smtClean="0"/>
              <a:t>2/11/2026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Bài dạy TADL của 25C1-NNA1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27166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10672179" y="5359769"/>
            <a:ext cx="207263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1176998"/>
            <a:ext cx="2950463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05E58-ED92-46CF-AF56-725734609085}" type="datetime1">
              <a:rPr lang="en-US" smtClean="0"/>
              <a:t>2/11/2026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Bài dạy TADL của 25C1-NNA1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69600" y="6356352"/>
            <a:ext cx="812800" cy="365125"/>
          </a:xfrm>
        </p:spPr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12701" y="5816600"/>
            <a:ext cx="1221740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5842001" y="6219827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287700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4BD78-21D6-4AC3-910C-75184035FFE4}" type="datetime1">
              <a:rPr lang="en-US" smtClean="0"/>
              <a:t>2/11/2026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Bài dạy TADL của 25C1-NNA1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8939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3AC3F-002E-4430-9D67-6D436126D29C}" type="datetime1">
              <a:rPr lang="en-US" smtClean="0"/>
              <a:t>2/11/2026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Bài dạy TADL của 25C1-NNA1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497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D659BC6-344C-440D-92B1-F49C5A3ADF7A}" type="datetime1">
              <a:rPr lang="en-US" smtClean="0"/>
              <a:t>2/11/2026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FR"/>
              <a:t>Bài dạy TADL của 25C1-NNA1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059BDDC-6462-43D2-B0A8-8E4BB59053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12701" y="-7144"/>
            <a:ext cx="1221740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842001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236FB15-9D1D-4525-900A-E53E2C88DC58}" type="datetime1">
              <a:rPr lang="en-US" smtClean="0"/>
              <a:t>2/11/2026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556000" y="6356352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r>
              <a:rPr lang="fr-FR"/>
              <a:t>Bài dạy TADL của 25C1-NNA1</a:t>
            </a: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0566400" y="6356352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25355" y="202408"/>
            <a:ext cx="12240730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  <p:extLst>
      <p:ext uri="{BB962C8B-B14F-4D97-AF65-F5344CB8AC3E}">
        <p14:creationId xmlns:p14="http://schemas.microsoft.com/office/powerpoint/2010/main" val="3067570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12701" y="-7144"/>
            <a:ext cx="1221740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842001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ACB81B2-E7A0-44D5-95CF-D1F6EC419D16}" type="datetime1">
              <a:rPr lang="en-US" smtClean="0"/>
              <a:t>2/11/2026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556000" y="6356352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r>
              <a:rPr lang="fr-FR"/>
              <a:t>Bài dạy TADL của 25C1-NNA1</a:t>
            </a: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0566400" y="6356352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25355" y="202408"/>
            <a:ext cx="12240730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  <p:extLst>
      <p:ext uri="{BB962C8B-B14F-4D97-AF65-F5344CB8AC3E}">
        <p14:creationId xmlns:p14="http://schemas.microsoft.com/office/powerpoint/2010/main" val="219499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02F2528-513D-45BE-B62C-BBC972A105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" y="0"/>
            <a:ext cx="12141200" cy="6764784"/>
          </a:xfrm>
          <a:prstGeom prst="rect">
            <a:avLst/>
          </a:prstGeom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6ED5BB-5382-1541-FD1C-2BD2CE83F9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DB1C1A-A7CA-44BE-BDF7-3D7D5EA0F1F6}" type="datetime1">
              <a:rPr lang="en-US" smtClean="0"/>
              <a:t>2/11/2026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D4B19B-96DB-5337-E641-8463378B6B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Bài dạy TADL của 25C1-NNA1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CFDFC5-6A83-B18B-C55E-FCE52C241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28A3AC-128C-459B-BC22-2C402D7654F1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66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br>
              <a:rPr lang="en-US" sz="4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EA6BAA-C8E4-C4E1-4858-5CAD9C12F626}"/>
              </a:ext>
            </a:extLst>
          </p:cNvPr>
          <p:cNvSpPr txBox="1"/>
          <p:nvPr/>
        </p:nvSpPr>
        <p:spPr>
          <a:xfrm>
            <a:off x="1535838" y="1164860"/>
            <a:ext cx="884466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95F8AC-4C68-8605-4711-8EE74C1035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1409" y="1951659"/>
            <a:ext cx="1969179" cy="21825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7DEDC-D7FA-40BC-B787-657C17FC5595}"/>
              </a:ext>
            </a:extLst>
          </p:cNvPr>
          <p:cNvSpPr txBox="1"/>
          <p:nvPr/>
        </p:nvSpPr>
        <p:spPr>
          <a:xfrm>
            <a:off x="2555154" y="4395187"/>
            <a:ext cx="7081690" cy="1220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6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CAO ĐẲNG CHUYÊN NGHIỆP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KHOA NGOẠI NGỮ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A093AB8-B2CD-3118-302E-61D35E6EB6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64E3CC5-A2AF-4C5F-9346-40E9E7DCDE3F}" type="datetime1">
              <a:rPr lang="en-US" smtClean="0"/>
              <a:t>2/11/2026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FF9C708A-5A54-2B0A-C568-C98D74FC95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Bài dạy TADL của 25C1-NNA1</a:t>
            </a:r>
            <a:endParaRPr lang="en-US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7F5C690D-D46E-B461-B05B-D0ABA448A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28A3AC-128C-459B-BC22-2C402D7654F1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100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6FA0FDF-4B15-180C-ED39-54F84BBD4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C6BDC-6CB5-48AF-8B49-29F8C64F6C68}" type="datetime1">
              <a:rPr lang="en-US" smtClean="0"/>
              <a:t>2/11/2026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90F354-015D-2E62-12C1-A3B03619D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Bài dạy TADL của 25C1-NNA1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670679-67F8-26F1-B2AA-C795AE24E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28A3AC-128C-459B-BC22-2C402D7654F1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CF780D-4A34-46D1-A240-5B4B54764A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205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CB564B-7B93-5F76-6B51-1EA351221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888456-4C64-4499-AFF1-02E344B29836}" type="datetime1">
              <a:rPr lang="en-US" smtClean="0"/>
              <a:t>2/11/2026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F6B18D-9A91-6705-9EA2-AEE634EC9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Bài dạy TADL của 25C1-NNA1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990BEC-53D1-8C5F-4DAA-FBFE66B204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28A3AC-128C-459B-BC22-2C402D7654F1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EBFB3F-134E-4AAE-AED7-455EA4BAAD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052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85E0D-06EF-5D16-847E-B676BCB2A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12192000" cy="1143000"/>
          </a:xfrm>
        </p:spPr>
        <p:txBody>
          <a:bodyPr>
            <a:noAutofit/>
          </a:bodyPr>
          <a:lstStyle/>
          <a:p>
            <a:pPr algn="ctr"/>
            <a:r>
              <a:rPr lang="en-US" sz="7200" b="1" dirty="0">
                <a:solidFill>
                  <a:srgbClr val="FF0000"/>
                </a:solidFill>
                <a:latin typeface="Arial Black" panose="020B0A04020102020204" pitchFamily="34" charset="0"/>
              </a:rPr>
              <a:t>UNIT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D8B44D-F13C-AAF0-9158-9E6D892698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780619"/>
            <a:ext cx="12192000" cy="4153456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7200" b="1" dirty="0">
                <a:solidFill>
                  <a:srgbClr val="FF0000"/>
                </a:solidFill>
                <a:latin typeface="Arial Black" panose="020B0A04020102020204" pitchFamily="34" charset="0"/>
              </a:rPr>
              <a:t>All in a day’s work</a:t>
            </a:r>
          </a:p>
          <a:p>
            <a:pPr marL="82296" indent="0" algn="ctr">
              <a:buNone/>
            </a:pPr>
            <a:endParaRPr lang="en-US" sz="7200" b="1" dirty="0">
              <a:solidFill>
                <a:srgbClr val="0000FF"/>
              </a:solidFill>
              <a:latin typeface="Arial Black" panose="020B0A04020102020204" pitchFamily="34" charset="0"/>
            </a:endParaRPr>
          </a:p>
          <a:p>
            <a:pPr marL="82296" indent="0" algn="ctr">
              <a:buNone/>
            </a:pPr>
            <a:r>
              <a:rPr lang="en-US" sz="7200" b="1" dirty="0">
                <a:solidFill>
                  <a:srgbClr val="0000FF"/>
                </a:solidFill>
                <a:latin typeface="Arial Black" panose="020B0A04020102020204" pitchFamily="34" charset="0"/>
              </a:rPr>
              <a:t>Page 6</a:t>
            </a:r>
          </a:p>
          <a:p>
            <a:pPr marL="82296" indent="0" algn="ctr">
              <a:buNone/>
            </a:pPr>
            <a:endParaRPr lang="en-US" sz="7200" b="1" dirty="0">
              <a:solidFill>
                <a:srgbClr val="0000FF"/>
              </a:solidFill>
              <a:latin typeface="Arial Black" panose="020B0A04020102020204" pitchFamily="34" charset="0"/>
            </a:endParaRPr>
          </a:p>
          <a:p>
            <a:pPr marL="82296" indent="0" algn="ctr">
              <a:buNone/>
            </a:pPr>
            <a:endParaRPr lang="en-US" sz="7200" b="1" dirty="0">
              <a:solidFill>
                <a:srgbClr val="0000FF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7F54DB-773B-E868-B45B-5FD766BD9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C11805-4B0B-4914-9CE6-A0AEFE65897D}" type="datetime1">
              <a:rPr lang="en-US" smtClean="0"/>
              <a:t>2/11/2026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7B857E-0B72-4575-E88F-644469B71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Bài dạy TADL của 25C1-NNA1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04DBD8-586F-2433-566A-4ED01F81B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28A3AC-128C-459B-BC22-2C402D7654F1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918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DA98E6-D514-456B-95D8-E160E9422B49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2/11/2026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Bài dạy TADL của 25C1-NNA1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1C64A9D-26F6-DF16-CF10-40B3D8B80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0"/>
            <a:ext cx="11813309" cy="327820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1 All in a day’s work – Page 6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8FBA2A7-1A8A-4266-B559-C04625D58B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44972"/>
            <a:ext cx="6694441" cy="631138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0F46DF3-EC6E-4957-9379-A15DB3E17EFA}"/>
              </a:ext>
            </a:extLst>
          </p:cNvPr>
          <p:cNvSpPr/>
          <p:nvPr/>
        </p:nvSpPr>
        <p:spPr>
          <a:xfrm>
            <a:off x="7524926" y="693756"/>
            <a:ext cx="4547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Possible advantages: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098D869-2DEC-4EDA-AB61-7E331216AB39}"/>
              </a:ext>
            </a:extLst>
          </p:cNvPr>
          <p:cNvSpPr/>
          <p:nvPr/>
        </p:nvSpPr>
        <p:spPr>
          <a:xfrm>
            <a:off x="7524926" y="3424783"/>
            <a:ext cx="4547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Tx/>
              <a:buChar char="-"/>
            </a:pPr>
            <a:r>
              <a:rPr lang="en-US" sz="4400" dirty="0">
                <a:solidFill>
                  <a:srgbClr val="0000FF"/>
                </a:solidFill>
              </a:rPr>
              <a:t>It is interesting.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9CD0C84-4F58-4534-A28C-78E4D5E2A924}"/>
              </a:ext>
            </a:extLst>
          </p:cNvPr>
          <p:cNvSpPr/>
          <p:nvPr/>
        </p:nvSpPr>
        <p:spPr>
          <a:xfrm>
            <a:off x="7524926" y="4240632"/>
            <a:ext cx="4547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Tx/>
              <a:buChar char="-"/>
            </a:pPr>
            <a:r>
              <a:rPr lang="en-US" sz="4400" dirty="0">
                <a:solidFill>
                  <a:srgbClr val="0000FF"/>
                </a:solidFill>
              </a:rPr>
              <a:t>Lots of different jobs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265E727-A8A6-41DE-B628-448BD04730F0}"/>
              </a:ext>
            </a:extLst>
          </p:cNvPr>
          <p:cNvSpPr/>
          <p:nvPr/>
        </p:nvSpPr>
        <p:spPr>
          <a:xfrm>
            <a:off x="7524926" y="2078504"/>
            <a:ext cx="4547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Tx/>
              <a:buChar char="-"/>
            </a:pPr>
            <a:r>
              <a:rPr lang="en-US" sz="4400" dirty="0">
                <a:solidFill>
                  <a:srgbClr val="0000FF"/>
                </a:solidFill>
              </a:rPr>
              <a:t>Meet lots of people</a:t>
            </a:r>
          </a:p>
        </p:txBody>
      </p:sp>
    </p:spTree>
    <p:extLst>
      <p:ext uri="{BB962C8B-B14F-4D97-AF65-F5344CB8AC3E}">
        <p14:creationId xmlns:p14="http://schemas.microsoft.com/office/powerpoint/2010/main" val="178552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  <p:bldP spid="13" grpId="0"/>
      <p:bldP spid="14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DA98E6-D514-456B-95D8-E160E9422B49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2/11/2026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Bài dạy TADL của 25C1-NNA1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1C64A9D-26F6-DF16-CF10-40B3D8B80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0"/>
            <a:ext cx="11813309" cy="327820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1 All in a day’s work – Page 6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8FBA2A7-1A8A-4266-B559-C04625D58B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210" y="59137"/>
            <a:ext cx="6614624" cy="623613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0F46DF3-EC6E-4957-9379-A15DB3E17EFA}"/>
              </a:ext>
            </a:extLst>
          </p:cNvPr>
          <p:cNvSpPr/>
          <p:nvPr/>
        </p:nvSpPr>
        <p:spPr>
          <a:xfrm>
            <a:off x="7385880" y="450476"/>
            <a:ext cx="4547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Possible disadvantages: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FBE63EC-601F-47FE-884D-1EF62BB7281A}"/>
              </a:ext>
            </a:extLst>
          </p:cNvPr>
          <p:cNvSpPr/>
          <p:nvPr/>
        </p:nvSpPr>
        <p:spPr>
          <a:xfrm>
            <a:off x="7385880" y="1788041"/>
            <a:ext cx="4547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- </a:t>
            </a:r>
            <a:r>
              <a:rPr lang="en-US" sz="4400" dirty="0">
                <a:solidFill>
                  <a:srgbClr val="0000FF"/>
                </a:solidFill>
              </a:rPr>
              <a:t>Hours are long and unsociable.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380AD78-4047-48A0-B60E-65FF91D2827A}"/>
              </a:ext>
            </a:extLst>
          </p:cNvPr>
          <p:cNvSpPr/>
          <p:nvPr/>
        </p:nvSpPr>
        <p:spPr>
          <a:xfrm>
            <a:off x="7385880" y="3064860"/>
            <a:ext cx="4547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- </a:t>
            </a:r>
            <a:r>
              <a:rPr lang="en-US" sz="4400" dirty="0">
                <a:solidFill>
                  <a:srgbClr val="0000FF"/>
                </a:solidFill>
              </a:rPr>
              <a:t>Usually work at weekends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D30AEE4-DAA4-4D1D-ADF3-8DBBB1F0D556}"/>
              </a:ext>
            </a:extLst>
          </p:cNvPr>
          <p:cNvSpPr/>
          <p:nvPr/>
        </p:nvSpPr>
        <p:spPr>
          <a:xfrm>
            <a:off x="7385880" y="4385544"/>
            <a:ext cx="4547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- </a:t>
            </a:r>
            <a:r>
              <a:rPr lang="en-US" sz="4400" dirty="0">
                <a:solidFill>
                  <a:srgbClr val="0000FF"/>
                </a:solidFill>
              </a:rPr>
              <a:t>Guests may be difficult.</a:t>
            </a:r>
          </a:p>
        </p:txBody>
      </p:sp>
    </p:spTree>
    <p:extLst>
      <p:ext uri="{BB962C8B-B14F-4D97-AF65-F5344CB8AC3E}">
        <p14:creationId xmlns:p14="http://schemas.microsoft.com/office/powerpoint/2010/main" val="3044706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  <p:bldP spid="10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DA98E6-D514-456B-95D8-E160E9422B49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2/11/2026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Bài dạy TADL của 25C1-NNA1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1C64A9D-26F6-DF16-CF10-40B3D8B80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0"/>
            <a:ext cx="11813309" cy="327820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1 All in a day’s work – Page 6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73457F1-42CA-4125-9D0B-FE945B9F0B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074" y="51595"/>
            <a:ext cx="1482223" cy="53067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6FC96EC-502D-4A35-B937-AF810142B8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5964571" cy="123449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D1F28E6-E4E4-49AD-9B33-FC3FAB9BCA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6558" y="515968"/>
            <a:ext cx="7315368" cy="5954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14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DA98E6-D514-456B-95D8-E160E9422B49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2/11/2026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Bài dạy TADL của 25C1-NNA1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1C64A9D-26F6-DF16-CF10-40B3D8B80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0"/>
            <a:ext cx="11813309" cy="327820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1 All in a day’s work – Page 6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73457F1-42CA-4125-9D0B-FE945B9F0B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074" y="51595"/>
            <a:ext cx="1482223" cy="53067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6FC96EC-502D-4A35-B937-AF810142B8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5964571" cy="123449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23654E7-BC55-4BED-9975-7EEA0D4A9B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5207" y="1286092"/>
            <a:ext cx="8156398" cy="505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15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DA98E6-D514-456B-95D8-E160E9422B49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2/11/2026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Bài dạy TADL của 25C1-NNA1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1C64A9D-26F6-DF16-CF10-40B3D8B80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0"/>
            <a:ext cx="11813309" cy="327820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1 All in a day’s work – Page 6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73457F1-42CA-4125-9D0B-FE945B9F0B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074" y="51595"/>
            <a:ext cx="1482223" cy="53067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6FC96EC-502D-4A35-B937-AF810142B8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5964571" cy="123449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D1F28E6-E4E4-49AD-9B33-FC3FAB9BCA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6558" y="515968"/>
            <a:ext cx="7315368" cy="5954659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06ED6EA-3E80-4431-86A2-DBB248E45C94}"/>
              </a:ext>
            </a:extLst>
          </p:cNvPr>
          <p:cNvSpPr/>
          <p:nvPr/>
        </p:nvSpPr>
        <p:spPr>
          <a:xfrm>
            <a:off x="0" y="582268"/>
            <a:ext cx="1669409" cy="399244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768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DA98E6-D514-456B-95D8-E160E9422B49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2/11/2026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Bài dạy TADL của 25C1-NNA1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1C64A9D-26F6-DF16-CF10-40B3D8B80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0"/>
            <a:ext cx="11813309" cy="327820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1 All in a day’s work – Page 6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73457F1-42CA-4125-9D0B-FE945B9F0B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074" y="51595"/>
            <a:ext cx="1482223" cy="53067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6FC96EC-502D-4A35-B937-AF810142B8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5964571" cy="123449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D1F28E6-E4E4-49AD-9B33-FC3FAB9BCA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6558" y="515968"/>
            <a:ext cx="7315368" cy="5954659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06ED6EA-3E80-4431-86A2-DBB248E45C94}"/>
              </a:ext>
            </a:extLst>
          </p:cNvPr>
          <p:cNvSpPr/>
          <p:nvPr/>
        </p:nvSpPr>
        <p:spPr>
          <a:xfrm>
            <a:off x="0" y="582268"/>
            <a:ext cx="1669409" cy="399244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E759474-7BCF-4A72-A200-CA1A3B7904EC}"/>
              </a:ext>
            </a:extLst>
          </p:cNvPr>
          <p:cNvSpPr/>
          <p:nvPr/>
        </p:nvSpPr>
        <p:spPr>
          <a:xfrm>
            <a:off x="-2" y="1113852"/>
            <a:ext cx="46726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Advantages: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BFBFFA2-5F34-4665-A010-996617AF310F}"/>
              </a:ext>
            </a:extLst>
          </p:cNvPr>
          <p:cNvSpPr/>
          <p:nvPr/>
        </p:nvSpPr>
        <p:spPr>
          <a:xfrm>
            <a:off x="-2" y="1600575"/>
            <a:ext cx="46726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FF"/>
                </a:solidFill>
              </a:rPr>
              <a:t>- fast-growing industry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9F978F0-932A-4353-B64E-1EACD087A6DD}"/>
              </a:ext>
            </a:extLst>
          </p:cNvPr>
          <p:cNvSpPr/>
          <p:nvPr/>
        </p:nvSpPr>
        <p:spPr>
          <a:xfrm>
            <a:off x="0" y="2069400"/>
            <a:ext cx="46726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FF"/>
                </a:solidFill>
              </a:rPr>
              <a:t>- exciting career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DE2153E-2032-45F0-8DD8-A6706DB986F9}"/>
              </a:ext>
            </a:extLst>
          </p:cNvPr>
          <p:cNvSpPr/>
          <p:nvPr/>
        </p:nvSpPr>
        <p:spPr>
          <a:xfrm>
            <a:off x="20973" y="2546594"/>
            <a:ext cx="46726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FF"/>
                </a:solidFill>
              </a:rPr>
              <a:t>- job satisfaction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E0FA4BD-8DE9-4556-97AC-A8DFF306C71C}"/>
              </a:ext>
            </a:extLst>
          </p:cNvPr>
          <p:cNvSpPr/>
          <p:nvPr/>
        </p:nvSpPr>
        <p:spPr>
          <a:xfrm>
            <a:off x="20972" y="3060322"/>
            <a:ext cx="46726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FF"/>
                </a:solidFill>
              </a:rPr>
              <a:t>- variety of jobs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57A152F-8883-47ED-B2C1-41CA90B43622}"/>
              </a:ext>
            </a:extLst>
          </p:cNvPr>
          <p:cNvSpPr/>
          <p:nvPr/>
        </p:nvSpPr>
        <p:spPr>
          <a:xfrm>
            <a:off x="41944" y="3586005"/>
            <a:ext cx="467266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FF"/>
                </a:solidFill>
              </a:rPr>
              <a:t>- paid sick leave and holidays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ACCA387-B8E1-4D58-88F9-435B100A3A2F}"/>
              </a:ext>
            </a:extLst>
          </p:cNvPr>
          <p:cNvSpPr/>
          <p:nvPr/>
        </p:nvSpPr>
        <p:spPr>
          <a:xfrm>
            <a:off x="41944" y="4514265"/>
            <a:ext cx="46726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FF"/>
                </a:solidFill>
              </a:rPr>
              <a:t>- free food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7AFE34A-31D3-42E0-9BA3-1DCB408ACCD6}"/>
              </a:ext>
            </a:extLst>
          </p:cNvPr>
          <p:cNvSpPr/>
          <p:nvPr/>
        </p:nvSpPr>
        <p:spPr>
          <a:xfrm>
            <a:off x="41944" y="4982944"/>
            <a:ext cx="46726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FF"/>
                </a:solidFill>
              </a:rPr>
              <a:t>- some free – holidays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DBA57E5-48A3-40EF-BFAE-ACAAC028A246}"/>
              </a:ext>
            </a:extLst>
          </p:cNvPr>
          <p:cNvSpPr/>
          <p:nvPr/>
        </p:nvSpPr>
        <p:spPr>
          <a:xfrm>
            <a:off x="0" y="5442525"/>
            <a:ext cx="467266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FF"/>
                </a:solidFill>
              </a:rPr>
              <a:t>- free or cheap accommodation</a:t>
            </a:r>
          </a:p>
        </p:txBody>
      </p:sp>
    </p:spTree>
    <p:extLst>
      <p:ext uri="{BB962C8B-B14F-4D97-AF65-F5344CB8AC3E}">
        <p14:creationId xmlns:p14="http://schemas.microsoft.com/office/powerpoint/2010/main" val="2057728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 animBg="1"/>
      <p:bldP spid="4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DA98E6-D514-456B-95D8-E160E9422B49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2/11/2026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Bài dạy TADL của 25C1-NNA1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1C64A9D-26F6-DF16-CF10-40B3D8B80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0"/>
            <a:ext cx="11813309" cy="327820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1 All in a day’s work – Page 6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73457F1-42CA-4125-9D0B-FE945B9F0B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074" y="51595"/>
            <a:ext cx="1482223" cy="53067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6FC96EC-502D-4A35-B937-AF810142B8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5964571" cy="123449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D1F28E6-E4E4-49AD-9B33-FC3FAB9BCA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6558" y="515968"/>
            <a:ext cx="7315368" cy="5954659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06ED6EA-3E80-4431-86A2-DBB248E45C94}"/>
              </a:ext>
            </a:extLst>
          </p:cNvPr>
          <p:cNvSpPr/>
          <p:nvPr/>
        </p:nvSpPr>
        <p:spPr>
          <a:xfrm>
            <a:off x="0" y="582268"/>
            <a:ext cx="1669409" cy="399244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E759474-7BCF-4A72-A200-CA1A3B7904EC}"/>
              </a:ext>
            </a:extLst>
          </p:cNvPr>
          <p:cNvSpPr/>
          <p:nvPr/>
        </p:nvSpPr>
        <p:spPr>
          <a:xfrm>
            <a:off x="-2" y="1113852"/>
            <a:ext cx="46726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Disadvantages: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BFBFFA2-5F34-4665-A010-996617AF310F}"/>
              </a:ext>
            </a:extLst>
          </p:cNvPr>
          <p:cNvSpPr/>
          <p:nvPr/>
        </p:nvSpPr>
        <p:spPr>
          <a:xfrm>
            <a:off x="-2" y="1600575"/>
            <a:ext cx="46726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rgbClr val="0000FF"/>
                </a:solidFill>
              </a:rPr>
              <a:t>- hard work, especially peak season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6E52E29-7EBA-4621-BF99-57487F84EF7C}"/>
              </a:ext>
            </a:extLst>
          </p:cNvPr>
          <p:cNvSpPr/>
          <p:nvPr/>
        </p:nvSpPr>
        <p:spPr>
          <a:xfrm>
            <a:off x="0" y="3207029"/>
            <a:ext cx="46726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rgbClr val="0000FF"/>
                </a:solidFill>
              </a:rPr>
              <a:t>- hours are long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ED60F4F-715F-4D3C-BE5A-6983E1C98560}"/>
              </a:ext>
            </a:extLst>
          </p:cNvPr>
          <p:cNvSpPr/>
          <p:nvPr/>
        </p:nvSpPr>
        <p:spPr>
          <a:xfrm>
            <a:off x="-41946" y="3737489"/>
            <a:ext cx="46726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rgbClr val="0000FF"/>
                </a:solidFill>
              </a:rPr>
              <a:t>- seven-day week</a:t>
            </a:r>
          </a:p>
        </p:txBody>
      </p:sp>
    </p:spTree>
    <p:extLst>
      <p:ext uri="{BB962C8B-B14F-4D97-AF65-F5344CB8AC3E}">
        <p14:creationId xmlns:p14="http://schemas.microsoft.com/office/powerpoint/2010/main" val="3674885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 animBg="1"/>
      <p:bldP spid="4" grpId="0"/>
      <p:bldP spid="12" grpId="0"/>
      <p:bldP spid="21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DA98E6-D514-456B-95D8-E160E9422B49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2/11/2026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Bài dạy TADL của 25C1-NNA1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1C64A9D-26F6-DF16-CF10-40B3D8B80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0"/>
            <a:ext cx="11813309" cy="327820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1 All in a day’s work – Page 6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D1F28E6-E4E4-49AD-9B33-FC3FAB9BCA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6558" y="515968"/>
            <a:ext cx="7315368" cy="59546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1B93508-6B53-44A4-B25A-9A652CE155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74" y="531549"/>
            <a:ext cx="4552594" cy="1538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1FA0526-C105-454A-97FE-E0B77A71DDA8}"/>
              </a:ext>
            </a:extLst>
          </p:cNvPr>
          <p:cNvSpPr/>
          <p:nvPr/>
        </p:nvSpPr>
        <p:spPr>
          <a:xfrm>
            <a:off x="120074" y="2070539"/>
            <a:ext cx="46364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rgbClr val="0000FF"/>
                </a:solidFill>
              </a:rPr>
              <a:t>1</a:t>
            </a:r>
          </a:p>
          <a:p>
            <a:pPr>
              <a:tabLst>
                <a:tab pos="457200" algn="l"/>
              </a:tabLst>
            </a:pPr>
            <a:r>
              <a:rPr lang="en-US" sz="3600" dirty="0">
                <a:solidFill>
                  <a:srgbClr val="0000FF"/>
                </a:solidFill>
              </a:rPr>
              <a:t>	1. housekeeper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D9CC946-B66E-4793-97C2-63CE22996AD0}"/>
              </a:ext>
            </a:extLst>
          </p:cNvPr>
          <p:cNvSpPr/>
          <p:nvPr/>
        </p:nvSpPr>
        <p:spPr>
          <a:xfrm>
            <a:off x="0" y="-131980"/>
            <a:ext cx="26748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600" b="1" dirty="0">
                <a:solidFill>
                  <a:srgbClr val="0000FF"/>
                </a:solidFill>
              </a:rPr>
              <a:t>reading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B369506-0014-4341-AFAE-5E354E71A8C8}"/>
              </a:ext>
            </a:extLst>
          </p:cNvPr>
          <p:cNvSpPr/>
          <p:nvPr/>
        </p:nvSpPr>
        <p:spPr>
          <a:xfrm>
            <a:off x="121991" y="3137991"/>
            <a:ext cx="46364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457200" algn="l"/>
              </a:tabLst>
            </a:pPr>
            <a:r>
              <a:rPr lang="en-US" sz="3600" dirty="0">
                <a:solidFill>
                  <a:srgbClr val="0000FF"/>
                </a:solidFill>
              </a:rPr>
              <a:t>	2. management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70B8769-72C3-4E86-BFF9-D4727463F5BA}"/>
              </a:ext>
            </a:extLst>
          </p:cNvPr>
          <p:cNvSpPr/>
          <p:nvPr/>
        </p:nvSpPr>
        <p:spPr>
          <a:xfrm>
            <a:off x="78129" y="3688307"/>
            <a:ext cx="46364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457200" algn="l"/>
              </a:tabLst>
            </a:pPr>
            <a:r>
              <a:rPr lang="en-US" sz="3600" dirty="0">
                <a:solidFill>
                  <a:srgbClr val="0000FF"/>
                </a:solidFill>
              </a:rPr>
              <a:t>	3. administration jobs, e.g. accountant, marketing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41CBFD2-406C-415F-9C3C-11B16D39DB8D}"/>
              </a:ext>
            </a:extLst>
          </p:cNvPr>
          <p:cNvSpPr/>
          <p:nvPr/>
        </p:nvSpPr>
        <p:spPr>
          <a:xfrm>
            <a:off x="162019" y="5321841"/>
            <a:ext cx="46364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457200" algn="l"/>
              </a:tabLst>
            </a:pPr>
            <a:r>
              <a:rPr lang="en-US" sz="3600" dirty="0">
                <a:solidFill>
                  <a:srgbClr val="0000FF"/>
                </a:solidFill>
              </a:rPr>
              <a:t>	4. concierge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62976AD-9D8C-4948-9CB8-42D10B432FDF}"/>
              </a:ext>
            </a:extLst>
          </p:cNvPr>
          <p:cNvSpPr/>
          <p:nvPr/>
        </p:nvSpPr>
        <p:spPr>
          <a:xfrm>
            <a:off x="162019" y="5860072"/>
            <a:ext cx="46364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457200" algn="l"/>
              </a:tabLst>
            </a:pPr>
            <a:r>
              <a:rPr lang="en-US" sz="3600" dirty="0">
                <a:solidFill>
                  <a:srgbClr val="0000FF"/>
                </a:solidFill>
              </a:rPr>
              <a:t>	5. porter</a:t>
            </a:r>
          </a:p>
        </p:txBody>
      </p:sp>
    </p:spTree>
    <p:extLst>
      <p:ext uri="{BB962C8B-B14F-4D97-AF65-F5344CB8AC3E}">
        <p14:creationId xmlns:p14="http://schemas.microsoft.com/office/powerpoint/2010/main" val="3715932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2" grpId="0"/>
      <p:bldP spid="14" grpId="0"/>
      <p:bldP spid="15" grpId="0"/>
      <p:bldP spid="16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DA98E6-D514-456B-95D8-E160E9422B49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2/11/2026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Bài dạy TADL của 25C1-NNA1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1C64A9D-26F6-DF16-CF10-40B3D8B80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0"/>
            <a:ext cx="11813309" cy="327820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1 All in a day’s work – Page 6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D1F28E6-E4E4-49AD-9B33-FC3FAB9BCA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6558" y="515968"/>
            <a:ext cx="7315368" cy="59546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1B93508-6B53-44A4-B25A-9A652CE155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74" y="531549"/>
            <a:ext cx="4552594" cy="1538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1FA0526-C105-454A-97FE-E0B77A71DDA8}"/>
              </a:ext>
            </a:extLst>
          </p:cNvPr>
          <p:cNvSpPr/>
          <p:nvPr/>
        </p:nvSpPr>
        <p:spPr>
          <a:xfrm>
            <a:off x="120074" y="2070539"/>
            <a:ext cx="46364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rgbClr val="0000FF"/>
                </a:solidFill>
              </a:rPr>
              <a:t>2 Because it is not an easy job and the hours can be very long.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9D44415-A753-4774-A3BC-D053D5B0B940}"/>
              </a:ext>
            </a:extLst>
          </p:cNvPr>
          <p:cNvSpPr/>
          <p:nvPr/>
        </p:nvSpPr>
        <p:spPr>
          <a:xfrm>
            <a:off x="258617" y="805343"/>
            <a:ext cx="3742932" cy="2097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702E2C2-331F-42CA-B305-22B0FADC4C30}"/>
              </a:ext>
            </a:extLst>
          </p:cNvPr>
          <p:cNvSpPr/>
          <p:nvPr/>
        </p:nvSpPr>
        <p:spPr>
          <a:xfrm>
            <a:off x="174727" y="1157681"/>
            <a:ext cx="4321772" cy="6123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C8D0151-2226-4F85-B172-78EF0963E9EB}"/>
              </a:ext>
            </a:extLst>
          </p:cNvPr>
          <p:cNvSpPr/>
          <p:nvPr/>
        </p:nvSpPr>
        <p:spPr>
          <a:xfrm>
            <a:off x="0" y="-131980"/>
            <a:ext cx="26748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600" b="1" dirty="0">
                <a:solidFill>
                  <a:srgbClr val="0000FF"/>
                </a:solidFill>
              </a:rPr>
              <a:t>reading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66775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DA98E6-D514-456B-95D8-E160E9422B49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2/11/2026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Bài dạy TADL của 25C1-NNA1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1C64A9D-26F6-DF16-CF10-40B3D8B80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0"/>
            <a:ext cx="11813309" cy="327820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1 All in a day’s work – Page 6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D1F28E6-E4E4-49AD-9B33-FC3FAB9BCA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6558" y="515968"/>
            <a:ext cx="7315368" cy="59546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1B93508-6B53-44A4-B25A-9A652CE155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74" y="531549"/>
            <a:ext cx="4552594" cy="1538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1FA0526-C105-454A-97FE-E0B77A71DDA8}"/>
              </a:ext>
            </a:extLst>
          </p:cNvPr>
          <p:cNvSpPr/>
          <p:nvPr/>
        </p:nvSpPr>
        <p:spPr>
          <a:xfrm>
            <a:off x="120074" y="2070539"/>
            <a:ext cx="463648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tabLst>
                <a:tab pos="457200" algn="l"/>
              </a:tabLst>
            </a:pPr>
            <a:r>
              <a:rPr lang="en-US" sz="3600" dirty="0">
                <a:solidFill>
                  <a:srgbClr val="0000FF"/>
                </a:solidFill>
              </a:rPr>
              <a:t>3 They are responsible for the rooms, food and beverage service, registration and general management.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98E6766-E625-454A-AA34-560A0CD38DA8}"/>
              </a:ext>
            </a:extLst>
          </p:cNvPr>
          <p:cNvSpPr/>
          <p:nvPr/>
        </p:nvSpPr>
        <p:spPr>
          <a:xfrm>
            <a:off x="181155" y="810883"/>
            <a:ext cx="3821502" cy="34505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FC1B1F9-F7FD-4073-AB92-70912356DEAF}"/>
              </a:ext>
            </a:extLst>
          </p:cNvPr>
          <p:cNvSpPr/>
          <p:nvPr/>
        </p:nvSpPr>
        <p:spPr>
          <a:xfrm>
            <a:off x="181155" y="1359669"/>
            <a:ext cx="4330460" cy="40874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544CB14-4688-4022-80C8-262CC4B29FE6}"/>
              </a:ext>
            </a:extLst>
          </p:cNvPr>
          <p:cNvSpPr/>
          <p:nvPr/>
        </p:nvSpPr>
        <p:spPr>
          <a:xfrm>
            <a:off x="0" y="-140861"/>
            <a:ext cx="26748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600" b="1" dirty="0">
                <a:solidFill>
                  <a:srgbClr val="0000FF"/>
                </a:solidFill>
              </a:rPr>
              <a:t>reading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438635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DA98E6-D514-456B-95D8-E160E9422B49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2/11/2026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Bài dạy TADL của 25C1-NNA1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1C64A9D-26F6-DF16-CF10-40B3D8B80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0"/>
            <a:ext cx="11813309" cy="327820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1 All in a day’s work – Page 6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D1F28E6-E4E4-49AD-9B33-FC3FAB9BCA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6558" y="515968"/>
            <a:ext cx="7315368" cy="59546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1B93508-6B53-44A4-B25A-9A652CE155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74" y="531549"/>
            <a:ext cx="4552594" cy="1538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1FA0526-C105-454A-97FE-E0B77A71DDA8}"/>
              </a:ext>
            </a:extLst>
          </p:cNvPr>
          <p:cNvSpPr/>
          <p:nvPr/>
        </p:nvSpPr>
        <p:spPr>
          <a:xfrm>
            <a:off x="120074" y="2070539"/>
            <a:ext cx="46364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600" dirty="0">
                <a:solidFill>
                  <a:srgbClr val="0000FF"/>
                </a:solidFill>
              </a:rPr>
              <a:t>4 Each job involves dealing with people.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72BA720A-7191-4635-AB42-4B83CF375282}"/>
              </a:ext>
            </a:extLst>
          </p:cNvPr>
          <p:cNvSpPr/>
          <p:nvPr/>
        </p:nvSpPr>
        <p:spPr>
          <a:xfrm>
            <a:off x="203964" y="793630"/>
            <a:ext cx="3988474" cy="5865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C5F3C65-985A-4C63-8133-310358D9DD18}"/>
              </a:ext>
            </a:extLst>
          </p:cNvPr>
          <p:cNvSpPr/>
          <p:nvPr/>
        </p:nvSpPr>
        <p:spPr>
          <a:xfrm>
            <a:off x="203964" y="1518249"/>
            <a:ext cx="4212761" cy="25016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628FE9F-0987-4D27-A88D-B1A6A635D45A}"/>
              </a:ext>
            </a:extLst>
          </p:cNvPr>
          <p:cNvSpPr/>
          <p:nvPr/>
        </p:nvSpPr>
        <p:spPr>
          <a:xfrm>
            <a:off x="0" y="-131980"/>
            <a:ext cx="26748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600" b="1" dirty="0">
                <a:solidFill>
                  <a:srgbClr val="0000FF"/>
                </a:solidFill>
              </a:rPr>
              <a:t>reading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027567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DA98E6-D514-456B-95D8-E160E9422B49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2/11/2026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Bài dạy TADL của 25C1-NNA1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1C64A9D-26F6-DF16-CF10-40B3D8B80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0"/>
            <a:ext cx="11813309" cy="327820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1 All in a day’s work – Page 6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D1F28E6-E4E4-49AD-9B33-FC3FAB9BCA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6558" y="515968"/>
            <a:ext cx="7315368" cy="59546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1B93508-6B53-44A4-B25A-9A652CE155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74" y="531549"/>
            <a:ext cx="4552594" cy="1538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1FA0526-C105-454A-97FE-E0B77A71DDA8}"/>
              </a:ext>
            </a:extLst>
          </p:cNvPr>
          <p:cNvSpPr/>
          <p:nvPr/>
        </p:nvSpPr>
        <p:spPr>
          <a:xfrm>
            <a:off x="120074" y="2070539"/>
            <a:ext cx="46364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600" dirty="0">
                <a:solidFill>
                  <a:srgbClr val="0000FF"/>
                </a:solidFill>
              </a:rPr>
              <a:t>5 exciting, hard and different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E9C92DB1-87E1-4F6E-ACFD-246A1A8E6DA9}"/>
              </a:ext>
            </a:extLst>
          </p:cNvPr>
          <p:cNvSpPr/>
          <p:nvPr/>
        </p:nvSpPr>
        <p:spPr>
          <a:xfrm>
            <a:off x="120074" y="793630"/>
            <a:ext cx="4451926" cy="75049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6DF10DA-0258-415E-ACAE-A738116EDADB}"/>
              </a:ext>
            </a:extLst>
          </p:cNvPr>
          <p:cNvSpPr/>
          <p:nvPr/>
        </p:nvSpPr>
        <p:spPr>
          <a:xfrm>
            <a:off x="0" y="-131980"/>
            <a:ext cx="26748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600" b="1" dirty="0">
                <a:solidFill>
                  <a:srgbClr val="0000FF"/>
                </a:solidFill>
              </a:rPr>
              <a:t>reading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981194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DA98E6-D514-456B-95D8-E160E9422B49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2/11/2026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Bài dạy TADL của 25C1-NNA1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1C64A9D-26F6-DF16-CF10-40B3D8B80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0"/>
            <a:ext cx="11813309" cy="327820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1 All in a day’s work – Page 7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1FA0526-C105-454A-97FE-E0B77A71DDA8}"/>
              </a:ext>
            </a:extLst>
          </p:cNvPr>
          <p:cNvSpPr/>
          <p:nvPr/>
        </p:nvSpPr>
        <p:spPr>
          <a:xfrm>
            <a:off x="0" y="-130363"/>
            <a:ext cx="26748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600" b="1" dirty="0">
                <a:solidFill>
                  <a:srgbClr val="0000FF"/>
                </a:solidFill>
              </a:rPr>
              <a:t>vocabulary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F1F7D3D-6758-4F85-8B0F-281EF489F5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875" y="515968"/>
            <a:ext cx="11966298" cy="584038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84F6DCB-F17C-455A-8011-501CF6FA3AA6}"/>
              </a:ext>
            </a:extLst>
          </p:cNvPr>
          <p:cNvSpPr/>
          <p:nvPr/>
        </p:nvSpPr>
        <p:spPr>
          <a:xfrm>
            <a:off x="-201200" y="2256871"/>
            <a:ext cx="75015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400" b="1" dirty="0">
                <a:solidFill>
                  <a:srgbClr val="0000FF"/>
                </a:solidFill>
              </a:rPr>
              <a:t>d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C4BB48D-483C-482A-8BE0-1EC2BCF62D9E}"/>
              </a:ext>
            </a:extLst>
          </p:cNvPr>
          <p:cNvSpPr/>
          <p:nvPr/>
        </p:nvSpPr>
        <p:spPr>
          <a:xfrm>
            <a:off x="-201200" y="2816062"/>
            <a:ext cx="75015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400" b="1" dirty="0">
                <a:solidFill>
                  <a:srgbClr val="0000FF"/>
                </a:solidFill>
              </a:rPr>
              <a:t>e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F95030F-F9EC-4F1D-9AF3-4D2629F85DAF}"/>
              </a:ext>
            </a:extLst>
          </p:cNvPr>
          <p:cNvSpPr/>
          <p:nvPr/>
        </p:nvSpPr>
        <p:spPr>
          <a:xfrm>
            <a:off x="-201200" y="3287922"/>
            <a:ext cx="75015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400" b="1" dirty="0">
                <a:solidFill>
                  <a:srgbClr val="0000FF"/>
                </a:solidFill>
              </a:rPr>
              <a:t>h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B1FA0E3-1130-4B58-9BAA-DC92A62B3D55}"/>
              </a:ext>
            </a:extLst>
          </p:cNvPr>
          <p:cNvSpPr/>
          <p:nvPr/>
        </p:nvSpPr>
        <p:spPr>
          <a:xfrm>
            <a:off x="-201200" y="3854684"/>
            <a:ext cx="75015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400" b="1" dirty="0">
                <a:solidFill>
                  <a:srgbClr val="0000FF"/>
                </a:solidFill>
              </a:rPr>
              <a:t>g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96E29D2-0C44-4ED0-8784-E590D6E0477C}"/>
              </a:ext>
            </a:extLst>
          </p:cNvPr>
          <p:cNvSpPr/>
          <p:nvPr/>
        </p:nvSpPr>
        <p:spPr>
          <a:xfrm>
            <a:off x="-201200" y="4342658"/>
            <a:ext cx="75015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400" b="1" dirty="0">
                <a:solidFill>
                  <a:srgbClr val="0000FF"/>
                </a:solidFill>
              </a:rPr>
              <a:t>a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0D8C8CA-5CEA-4569-BC32-12A0BBAF9FD0}"/>
              </a:ext>
            </a:extLst>
          </p:cNvPr>
          <p:cNvSpPr/>
          <p:nvPr/>
        </p:nvSpPr>
        <p:spPr>
          <a:xfrm>
            <a:off x="-201200" y="4861531"/>
            <a:ext cx="75015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400" b="1" dirty="0">
                <a:solidFill>
                  <a:srgbClr val="0000FF"/>
                </a:solidFill>
              </a:rPr>
              <a:t>c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A7EEFDA-866B-4AB2-A14B-119060A7B825}"/>
              </a:ext>
            </a:extLst>
          </p:cNvPr>
          <p:cNvSpPr/>
          <p:nvPr/>
        </p:nvSpPr>
        <p:spPr>
          <a:xfrm>
            <a:off x="-201200" y="5384753"/>
            <a:ext cx="75015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400" b="1" dirty="0">
                <a:solidFill>
                  <a:srgbClr val="0000FF"/>
                </a:solidFill>
              </a:rPr>
              <a:t>f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132781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DA98E6-D514-456B-95D8-E160E9422B49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2/11/2026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Bài dạy TADL của 25C1-NNA1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1C64A9D-26F6-DF16-CF10-40B3D8B80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0"/>
            <a:ext cx="11813309" cy="327820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1 All in a day’s work – Page 7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1FA0526-C105-454A-97FE-E0B77A71DDA8}"/>
              </a:ext>
            </a:extLst>
          </p:cNvPr>
          <p:cNvSpPr/>
          <p:nvPr/>
        </p:nvSpPr>
        <p:spPr>
          <a:xfrm>
            <a:off x="0" y="4654"/>
            <a:ext cx="33297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600" b="1" dirty="0">
                <a:solidFill>
                  <a:srgbClr val="0000FF"/>
                </a:solidFill>
              </a:rPr>
              <a:t>pronunciation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08C451-BEA1-47E4-B32C-BF90424CE6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04" y="1052620"/>
            <a:ext cx="11813309" cy="205656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99E6A00-9926-42B9-9B93-22B03901FD2B}"/>
              </a:ext>
            </a:extLst>
          </p:cNvPr>
          <p:cNvSpPr/>
          <p:nvPr/>
        </p:nvSpPr>
        <p:spPr>
          <a:xfrm>
            <a:off x="184029" y="3187657"/>
            <a:ext cx="1181330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-&gt; The word which does not have this sound is </a:t>
            </a:r>
            <a:r>
              <a:rPr lang="en-US" sz="5400" i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hours</a:t>
            </a:r>
            <a:r>
              <a:rPr lang="en-US" sz="5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</a:t>
            </a:r>
            <a:r>
              <a:rPr lang="en-US" sz="54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auəz</a:t>
            </a:r>
            <a:r>
              <a:rPr lang="en-US" sz="5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/, /</a:t>
            </a:r>
            <a:r>
              <a:rPr lang="en-US" sz="54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aurz</a:t>
            </a:r>
            <a:r>
              <a:rPr lang="en-US" sz="5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/.</a:t>
            </a:r>
          </a:p>
        </p:txBody>
      </p:sp>
    </p:spTree>
    <p:extLst>
      <p:ext uri="{BB962C8B-B14F-4D97-AF65-F5344CB8AC3E}">
        <p14:creationId xmlns:p14="http://schemas.microsoft.com/office/powerpoint/2010/main" val="239481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DA98E6-D514-456B-95D8-E160E9422B49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2/11/2026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Bài dạy TADL của 25C1-NNA1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1C64A9D-26F6-DF16-CF10-40B3D8B80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0"/>
            <a:ext cx="11813309" cy="327820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1 All in a day’s work – Page 7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1FA0526-C105-454A-97FE-E0B77A71DDA8}"/>
              </a:ext>
            </a:extLst>
          </p:cNvPr>
          <p:cNvSpPr/>
          <p:nvPr/>
        </p:nvSpPr>
        <p:spPr>
          <a:xfrm>
            <a:off x="0" y="4654"/>
            <a:ext cx="33297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600" b="1" dirty="0">
                <a:solidFill>
                  <a:srgbClr val="0000FF"/>
                </a:solidFill>
              </a:rPr>
              <a:t>speaking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736194A-ED70-4BBE-9B22-D905DDDB52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617" y="918534"/>
            <a:ext cx="11755162" cy="1453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741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588770" y="1143000"/>
            <a:ext cx="9003030" cy="2603790"/>
          </a:xfrm>
          <a:prstGeom prst="rect">
            <a:avLst/>
          </a:prstGeom>
          <a:noFill/>
        </p:spPr>
        <p:txBody>
          <a:bodyPr vert="horz"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</a:t>
            </a:r>
          </a:p>
          <a:p>
            <a:pPr marL="8229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your cooperation.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3F7AAD1-92B8-44C7-8077-605057C919F0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2/11/2026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Bài dạy TADL của 25C1-NNA1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5EB756-51F0-1C9E-114F-C6255EAD03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1" y="4307508"/>
            <a:ext cx="1816523" cy="2043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3000" dirty="0" smtClean="0"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12229</TotalTime>
  <Words>512</Words>
  <Application>Microsoft Office PowerPoint</Application>
  <PresentationFormat>Widescreen</PresentationFormat>
  <Paragraphs>136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Arial</vt:lpstr>
      <vt:lpstr>Arial Black</vt:lpstr>
      <vt:lpstr>Calibri</vt:lpstr>
      <vt:lpstr>Calibri Light</vt:lpstr>
      <vt:lpstr>Constantia</vt:lpstr>
      <vt:lpstr>Times New Roman</vt:lpstr>
      <vt:lpstr>Wingdings 2</vt:lpstr>
      <vt:lpstr>Office Theme</vt:lpstr>
      <vt:lpstr>Flow</vt:lpstr>
      <vt:lpstr>1_Flow</vt:lpstr>
      <vt:lpstr>PowerPoint Presentation</vt:lpstr>
      <vt:lpstr>ỦY BAN NHÂN DÂN THÀNH PHỐ HỒ CHÍ MINH </vt:lpstr>
      <vt:lpstr>PowerPoint Presentation</vt:lpstr>
      <vt:lpstr>PowerPoint Presentation</vt:lpstr>
      <vt:lpstr>UNIT 1</vt:lpstr>
      <vt:lpstr>Unit 1 All in a day’s work – Page 6</vt:lpstr>
      <vt:lpstr>Unit 1 All in a day’s work – Page 6</vt:lpstr>
      <vt:lpstr>Unit 1 All in a day’s work – Page 6</vt:lpstr>
      <vt:lpstr>Unit 1 All in a day’s work – Page 6</vt:lpstr>
      <vt:lpstr>Unit 1 All in a day’s work – Page 6</vt:lpstr>
      <vt:lpstr>Unit 1 All in a day’s work – Page 6</vt:lpstr>
      <vt:lpstr>Unit 1 All in a day’s work – Page 6</vt:lpstr>
      <vt:lpstr>Unit 1 All in a day’s work – Page 6</vt:lpstr>
      <vt:lpstr>Unit 1 All in a day’s work – Page 6</vt:lpstr>
      <vt:lpstr>Unit 1 All in a day’s work – Page 6</vt:lpstr>
      <vt:lpstr>Unit 1 All in a day’s work – Page 6</vt:lpstr>
      <vt:lpstr>Unit 1 All in a day’s work – Page 6</vt:lpstr>
      <vt:lpstr>Unit 1 All in a day’s work – Page 7</vt:lpstr>
      <vt:lpstr>Unit 1 All in a day’s work – Page 7</vt:lpstr>
      <vt:lpstr>Unit 1 All in a day’s work – Page 7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ĐẠI HỌC CÔNG NGHIỆP THỰC PHẨM TP. HỒ CHÍ MINH</dc:title>
  <dc:creator>Tran Tin Nghi</dc:creator>
  <cp:lastModifiedBy>ADMIN</cp:lastModifiedBy>
  <cp:revision>965</cp:revision>
  <dcterms:created xsi:type="dcterms:W3CDTF">2018-03-14T05:07:24Z</dcterms:created>
  <dcterms:modified xsi:type="dcterms:W3CDTF">2026-02-11T10:02:26Z</dcterms:modified>
</cp:coreProperties>
</file>