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5" r:id="rId5"/>
    <p:sldId id="260" r:id="rId6"/>
    <p:sldId id="262" r:id="rId7"/>
    <p:sldId id="263" r:id="rId8"/>
    <p:sldId id="264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CCFFCC"/>
    <a:srgbClr val="FF99FF"/>
    <a:srgbClr val="CCFFFF"/>
    <a:srgbClr val="FF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5" d="100"/>
          <a:sy n="65" d="100"/>
        </p:scale>
        <p:origin x="70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751DA-9466-492C-8CA5-3B847CEF6E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A825A4-1E54-48C6-BD38-2AD4B0E162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B97F0-1045-4852-9CD7-49FC6FD32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EB37F-4C28-4621-AD1C-F9500CDCA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BEB84-5C73-4679-AEEC-179CEF3FD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297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74D71-2296-46E0-9C7A-9D046C995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24F39D-16CB-479D-9BCC-E73651191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D1C00-D037-4B4E-839A-1D2B543E5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64A397-C326-4795-9756-91BB2E978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842134-AAAF-42B0-9B61-AA46A4BCB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97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0ADD3D-55A2-4A88-B527-96B5F39536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9CFA09-886E-469A-B516-91862DFB0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34180-447E-44CA-A186-B63A4E0B0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3C913-6A32-4209-A38B-057E9516D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E0649-C7C4-4BBE-8B26-079F4DE3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594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AEF1D-ACB6-4555-A5B5-E98C1DAB3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01159B-B2F3-47F0-8EB0-39006E57A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7A6B53-57EB-4B24-8788-691BE7B78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0C4D9-EB96-424F-88AF-D41CB38AA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E55F5-FE7E-491D-ADE8-0515882C0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7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85795-4D60-427A-B452-74242C38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96FF4-015E-4DB6-85C6-82D360BA6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67306-6B49-4232-A083-DEBC86624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E2F03-1668-48C2-9046-1783A900E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CD5B2-2BD2-499F-BDB9-156AA3CB4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30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0D3F9-19A8-4157-AA2E-56CB93474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DD800-697D-4F3E-84E9-735DA10BBF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E36B29-5E9C-4EC0-8805-22C44DE9C2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3A4BCB-8BD0-413F-9D07-D41B03F51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989595-3002-48E5-AF62-6A4143B3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F7F968-1385-4E04-A99D-1FA8D616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334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3D55B-C7AC-4129-8938-45E19A88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F13B80-A68E-4D4E-87B3-FCCEA91EE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C32291-8929-4F35-ACE7-CF884AD7F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915CA8-7FEA-45E3-8A70-0AA137EB2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C97476-42B9-4A0D-8B5D-A8E21AF844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04CFB1-343E-4FCB-BC30-8E63A2383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486C37-D044-4C06-B801-5E2CD3D92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26FBB2-C64E-410A-BBB0-15676B69C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09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8E1D3-D2BC-46F0-841D-E92B80B28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B79AAF-F676-42A5-9292-8AFD051AF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6AC04E-0F38-4317-90FC-AC0FAA3ED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19C3E0-E68E-4C60-9114-8742D68D7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72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302224-9190-47DB-97AA-E56726C94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099A2-8788-41E1-BCC4-79E9FDB36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5A97E1-9989-4E26-A8D0-171D76764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57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79D8A-41DC-4B61-8472-410766C47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CDD94A-E799-4BEB-98B2-F2070DFF2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049AA-50FB-46D0-A5AB-EB3ECD12E5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F32399-EC37-4D1B-AC59-2CCC3AA6C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BBFD2A-B11E-4C0C-8511-50CC7FE4B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0C5126-3360-4D29-8B35-51D027EB5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010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BF8AF-AD28-4275-BB5A-FC9F45E8D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3087D0-DD83-4440-BA6B-F876F1A26D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B46B7-43E3-40E2-BCF3-BB78EEA455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AE8476-DA8C-4728-ADE3-0D2B13552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60F732-383A-4C61-8A95-79AB93E75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C38EDA-DBDF-43C0-B678-3EC043EA7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24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093CE5-E07A-43CF-AD7A-0FC72BC9E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AD0371-D18B-48F9-BD40-B58AD07E54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C75D2-BC1E-411C-9885-D7ABEDB1EE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71049-C9CF-49E0-BA90-7A5A2A86E9FE}" type="datetimeFigureOut">
              <a:rPr lang="en-US" smtClean="0"/>
              <a:t>4/26/2025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989BE2-FCBF-4D0C-84C4-F84F9CBF2E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06C2D-53E1-4BC7-B994-3672C8DD7B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B2DC8-D2E1-489C-A94C-274DB2793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052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F26D7D-8EC3-4CF7-B66A-B7AF4361A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18636"/>
            <a:ext cx="12176965" cy="683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15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34F78-6451-4144-8EE8-F28D98331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4670" y="175939"/>
            <a:ext cx="3796862" cy="801523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 LỆ CUỘC THI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3FC925-5A2A-493E-B2BF-A6242C5A1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462" y="977462"/>
            <a:ext cx="8452946" cy="5754414"/>
          </a:xfrm>
        </p:spPr>
        <p:txBody>
          <a:bodyPr>
            <a:noAutofit/>
          </a:bodyPr>
          <a:lstStyle/>
          <a:p>
            <a:pPr marL="0" indent="0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>
                <a:latin typeface="Arial (Body)"/>
                <a:cs typeface="Arial" panose="020B0604020202020204" pitchFamily="34" charset="0"/>
              </a:rPr>
              <a:t>🎯 </a:t>
            </a:r>
            <a:r>
              <a:rPr lang="en-US" sz="2000" b="1" dirty="0">
                <a:solidFill>
                  <a:srgbClr val="FF0000"/>
                </a:solidFill>
                <a:latin typeface="Arial (Body)"/>
                <a:cs typeface="Arial" panose="020B0604020202020204" pitchFamily="34" charset="0"/>
              </a:rPr>
              <a:t>MỤC ĐÍCH</a:t>
            </a:r>
          </a:p>
          <a:p>
            <a:pPr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latin typeface="Arial (Body)"/>
                <a:cs typeface="Arial" panose="020B0604020202020204" pitchFamily="34" charset="0"/>
              </a:rPr>
              <a:t>Tuyên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truyền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thông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điệp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Ngày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SHTT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Thế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giới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26/4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năm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2025:       </a:t>
            </a:r>
            <a:r>
              <a:rPr lang="en-US" sz="2000" b="1" dirty="0">
                <a:latin typeface="Arial (Body)"/>
                <a:cs typeface="Arial" panose="020B0604020202020204" pitchFamily="34" charset="0"/>
              </a:rPr>
              <a:t>“SHTT &amp; </a:t>
            </a:r>
            <a:r>
              <a:rPr lang="en-US" sz="2000" b="1" dirty="0" err="1">
                <a:latin typeface="Arial (Body)"/>
                <a:cs typeface="Arial" panose="020B0604020202020204" pitchFamily="34" charset="0"/>
              </a:rPr>
              <a:t>Âm</a:t>
            </a:r>
            <a:r>
              <a:rPr lang="en-US" sz="2000" b="1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 (Body)"/>
                <a:cs typeface="Arial" panose="020B0604020202020204" pitchFamily="34" charset="0"/>
              </a:rPr>
              <a:t>nhạc</a:t>
            </a:r>
            <a:r>
              <a:rPr lang="en-US" sz="2000" b="1" dirty="0">
                <a:latin typeface="Arial (Body)"/>
                <a:cs typeface="Arial" panose="020B0604020202020204" pitchFamily="34" charset="0"/>
              </a:rPr>
              <a:t>: </a:t>
            </a:r>
            <a:r>
              <a:rPr lang="en-US" sz="2000" b="1" dirty="0" err="1">
                <a:latin typeface="Arial (Body)"/>
                <a:cs typeface="Arial" panose="020B0604020202020204" pitchFamily="34" charset="0"/>
              </a:rPr>
              <a:t>Cảm</a:t>
            </a:r>
            <a:r>
              <a:rPr lang="en-US" sz="2000" b="1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 (Body)"/>
                <a:cs typeface="Arial" panose="020B0604020202020204" pitchFamily="34" charset="0"/>
              </a:rPr>
              <a:t>nhận</a:t>
            </a:r>
            <a:r>
              <a:rPr lang="en-US" sz="2000" b="1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 (Body)"/>
                <a:cs typeface="Arial" panose="020B0604020202020204" pitchFamily="34" charset="0"/>
              </a:rPr>
              <a:t>nhịp</a:t>
            </a:r>
            <a:r>
              <a:rPr lang="en-US" sz="2000" b="1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 (Body)"/>
                <a:cs typeface="Arial" panose="020B0604020202020204" pitchFamily="34" charset="0"/>
              </a:rPr>
              <a:t>điệu</a:t>
            </a:r>
            <a:r>
              <a:rPr lang="en-US" sz="2000" b="1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 (Body)"/>
                <a:cs typeface="Arial" panose="020B0604020202020204" pitchFamily="34" charset="0"/>
              </a:rPr>
              <a:t>của</a:t>
            </a:r>
            <a:r>
              <a:rPr lang="en-US" sz="2000" b="1" dirty="0">
                <a:latin typeface="Arial (Body)"/>
                <a:cs typeface="Arial" panose="020B0604020202020204" pitchFamily="34" charset="0"/>
              </a:rPr>
              <a:t> SHTT”</a:t>
            </a:r>
            <a:endParaRPr lang="en-US" sz="2000" dirty="0">
              <a:latin typeface="Arial (Body)"/>
              <a:cs typeface="Arial" panose="020B0604020202020204" pitchFamily="34" charset="0"/>
            </a:endParaRPr>
          </a:p>
          <a:p>
            <a:pPr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latin typeface="Arial (Body)"/>
                <a:cs typeface="Arial" panose="020B0604020202020204" pitchFamily="34" charset="0"/>
              </a:rPr>
              <a:t>Nâng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cao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nhận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thức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SHTT,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từng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bước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hình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thành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văn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hóa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SHTT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trong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cộng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đồng</a:t>
            </a:r>
            <a:endParaRPr lang="en-US" sz="2000" dirty="0">
              <a:latin typeface="Arial (Body)"/>
              <a:cs typeface="Arial" panose="020B0604020202020204" pitchFamily="34" charset="0"/>
            </a:endParaRPr>
          </a:p>
          <a:p>
            <a:pPr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latin typeface="Arial (Body)"/>
                <a:cs typeface="Arial" panose="020B0604020202020204" pitchFamily="34" charset="0"/>
              </a:rPr>
              <a:t>Khuyến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khích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sự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sáng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tạo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tạo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ra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các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tài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sản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trí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tuệ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giá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trị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cho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xã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 (Body)"/>
                <a:cs typeface="Arial" panose="020B0604020202020204" pitchFamily="34" charset="0"/>
              </a:rPr>
              <a:t>hội</a:t>
            </a:r>
            <a:endParaRPr lang="en-US" sz="2000" dirty="0">
              <a:latin typeface="Arial (Body)"/>
              <a:cs typeface="Arial" panose="020B0604020202020204" pitchFamily="34" charset="0"/>
            </a:endParaRPr>
          </a:p>
          <a:p>
            <a:pPr marL="0" indent="0"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b="1" dirty="0">
              <a:solidFill>
                <a:srgbClr val="FF0000"/>
              </a:solidFill>
              <a:latin typeface="Arial (Body)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>
                <a:latin typeface="Arial (Body)"/>
                <a:cs typeface="Arial" panose="020B0604020202020204" pitchFamily="34" charset="0"/>
              </a:rPr>
              <a:t>🎯 </a:t>
            </a:r>
            <a:r>
              <a:rPr lang="en-US" sz="2000" b="1" dirty="0">
                <a:solidFill>
                  <a:srgbClr val="FF0000"/>
                </a:solidFill>
                <a:latin typeface="Arial (Body)"/>
                <a:ea typeface="Calibri" panose="020F0502020204030204" pitchFamily="34" charset="0"/>
                <a:cs typeface="Arial" panose="020B0604020202020204" pitchFamily="34" charset="0"/>
              </a:rPr>
              <a:t>ĐỐI TƯỢNG DỰ THI</a:t>
            </a:r>
          </a:p>
          <a:p>
            <a:pPr lvl="0"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000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Sinh viên các trường </a:t>
            </a:r>
            <a:r>
              <a:rPr lang="vi-VN" sz="2000" b="1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T</a:t>
            </a:r>
            <a:r>
              <a:rPr lang="en-US" sz="2000" b="1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rung </a:t>
            </a:r>
            <a:r>
              <a:rPr lang="en-US" sz="2000" b="1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cấp</a:t>
            </a:r>
            <a:r>
              <a:rPr lang="en-US" sz="2000" b="1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, Cao </a:t>
            </a:r>
            <a:r>
              <a:rPr lang="en-US" sz="2000" b="1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đẳng</a:t>
            </a:r>
            <a:r>
              <a:rPr lang="en-US" sz="2000" b="1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, </a:t>
            </a:r>
            <a:r>
              <a:rPr lang="en-US" sz="2000" b="1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Đại</a:t>
            </a:r>
            <a:r>
              <a:rPr lang="en-US" sz="2000" b="1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học</a:t>
            </a:r>
            <a:r>
              <a:rPr lang="en-US" sz="2000" b="1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 </a:t>
            </a:r>
            <a:r>
              <a:rPr lang="vi-VN" sz="2000" b="1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tại TP.HCM</a:t>
            </a:r>
            <a:endParaRPr lang="vi-VN" sz="2000" dirty="0">
              <a:solidFill>
                <a:prstClr val="black"/>
              </a:solidFill>
              <a:latin typeface="Arial (Body)"/>
              <a:cs typeface="Arial" panose="020B0604020202020204" pitchFamily="34" charset="0"/>
            </a:endParaRPr>
          </a:p>
          <a:p>
            <a:pPr lvl="0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Dự</a:t>
            </a:r>
            <a:r>
              <a:rPr lang="en-US" sz="2000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thi</a:t>
            </a:r>
            <a:r>
              <a:rPr lang="en-US" sz="2000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 c</a:t>
            </a:r>
            <a:r>
              <a:rPr lang="vi-VN" sz="2000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á nhân hoặc nhóm </a:t>
            </a:r>
            <a:r>
              <a:rPr lang="en-US" sz="2000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(</a:t>
            </a:r>
            <a:r>
              <a:rPr lang="vi-VN" sz="2000" b="1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≤ 5 thành viên</a:t>
            </a:r>
            <a:r>
              <a:rPr lang="en-US" sz="2000" b="1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), </a:t>
            </a:r>
            <a:r>
              <a:rPr lang="en-US" sz="2000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tối</a:t>
            </a:r>
            <a:r>
              <a:rPr lang="en-US" sz="2000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đa</a:t>
            </a:r>
            <a:r>
              <a:rPr lang="en-US" sz="2000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 02 </a:t>
            </a:r>
            <a:r>
              <a:rPr lang="en-US" sz="2000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tác</a:t>
            </a:r>
            <a:r>
              <a:rPr lang="en-US" sz="2000" dirty="0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 (Body)"/>
                <a:cs typeface="Arial" panose="020B0604020202020204" pitchFamily="34" charset="0"/>
              </a:rPr>
              <a:t>phẩm</a:t>
            </a:r>
            <a:endParaRPr lang="en-US" sz="2000" dirty="0">
              <a:solidFill>
                <a:srgbClr val="FF0000"/>
              </a:solidFill>
              <a:latin typeface="Arial (Body)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Arial (Body)"/>
              <a:cs typeface="Arial" panose="020B0604020202020204" pitchFamily="34" charset="0"/>
            </a:endParaRPr>
          </a:p>
          <a:p>
            <a:pPr marL="0" indent="0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effectLst/>
              <a:latin typeface="Arial (Body)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Arial (Body)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251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1092C-34BE-403F-AB48-449E2FFB0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885" y="1312579"/>
            <a:ext cx="8204397" cy="5250816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 (Body)"/>
              </a:rPr>
              <a:t>Tên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tác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phẩm</a:t>
            </a:r>
            <a:r>
              <a:rPr lang="en-US" sz="2400" dirty="0">
                <a:latin typeface="Arial (Body)"/>
              </a:rPr>
              <a:t> (</a:t>
            </a:r>
            <a:r>
              <a:rPr lang="en-US" sz="2400" dirty="0" err="1">
                <a:latin typeface="Arial (Body)"/>
              </a:rPr>
              <a:t>chủ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đề</a:t>
            </a:r>
            <a:r>
              <a:rPr lang="en-US" sz="2400" dirty="0">
                <a:latin typeface="Arial (Body)"/>
              </a:rPr>
              <a:t>), </a:t>
            </a:r>
            <a:r>
              <a:rPr lang="en-US" sz="2400" dirty="0" err="1">
                <a:latin typeface="Arial (Body)"/>
              </a:rPr>
              <a:t>kết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hợp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hình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ảnh</a:t>
            </a:r>
            <a:r>
              <a:rPr lang="en-US" sz="2400" dirty="0">
                <a:latin typeface="Arial (Body)"/>
              </a:rPr>
              <a:t>, </a:t>
            </a:r>
            <a:r>
              <a:rPr lang="en-US" sz="2400" dirty="0" err="1">
                <a:latin typeface="Arial (Body)"/>
              </a:rPr>
              <a:t>âm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thanh</a:t>
            </a:r>
            <a:r>
              <a:rPr lang="en-US" sz="2400" dirty="0">
                <a:latin typeface="Arial (Body)"/>
              </a:rPr>
              <a:t>, </a:t>
            </a:r>
            <a:r>
              <a:rPr lang="en-US" sz="2400" dirty="0" err="1">
                <a:latin typeface="Arial (Body)"/>
              </a:rPr>
              <a:t>nội</a:t>
            </a:r>
            <a:r>
              <a:rPr lang="en-US" sz="2400" dirty="0">
                <a:latin typeface="Arial (Body)"/>
              </a:rPr>
              <a:t> dung SHTT… 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latin typeface="Arial (Body)"/>
              </a:rPr>
              <a:t>Thể loại: Phóng sự, phim ngắn, trailer... </a:t>
            </a:r>
            <a:endParaRPr lang="en-US" sz="2400" dirty="0">
              <a:latin typeface="Arial (Body)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latin typeface="Arial (Body)"/>
              </a:rPr>
              <a:t>Thời lượng: 3 - 7 phút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vi-VN" sz="2400" dirty="0">
                <a:latin typeface="Arial (Body)"/>
              </a:rPr>
              <a:t>Nội dung: </a:t>
            </a:r>
            <a:r>
              <a:rPr lang="en-US" sz="2400" dirty="0" err="1">
                <a:latin typeface="Arial (Body)"/>
              </a:rPr>
              <a:t>Mới</a:t>
            </a:r>
            <a:r>
              <a:rPr lang="en-US" sz="2400" dirty="0">
                <a:latin typeface="Arial (Body)"/>
              </a:rPr>
              <a:t>, </a:t>
            </a:r>
            <a:r>
              <a:rPr lang="vi-VN" sz="2400" dirty="0">
                <a:latin typeface="Arial (Body)"/>
              </a:rPr>
              <a:t>Sáng tạo,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thông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điệp</a:t>
            </a:r>
            <a:r>
              <a:rPr lang="en-US" sz="2400" dirty="0">
                <a:latin typeface="Arial (Body)"/>
              </a:rPr>
              <a:t> </a:t>
            </a:r>
            <a:r>
              <a:rPr lang="vi-VN" sz="2400" dirty="0">
                <a:latin typeface="Arial (Body)"/>
              </a:rPr>
              <a:t>rõ ràng, truyền tải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nhận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thức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cho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giới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trẻ</a:t>
            </a:r>
            <a:r>
              <a:rPr lang="en-US" sz="2400" dirty="0">
                <a:latin typeface="Arial (Body)"/>
              </a:rPr>
              <a:t> (</a:t>
            </a:r>
            <a:r>
              <a:rPr lang="en-US" sz="2400" dirty="0" err="1">
                <a:latin typeface="Arial (Body)"/>
              </a:rPr>
              <a:t>sinh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viên</a:t>
            </a:r>
            <a:r>
              <a:rPr lang="en-US" sz="2400" dirty="0">
                <a:latin typeface="Arial (Body)"/>
              </a:rPr>
              <a:t>, </a:t>
            </a:r>
            <a:r>
              <a:rPr lang="en-US" sz="2400" dirty="0" err="1">
                <a:latin typeface="Arial (Body)"/>
              </a:rPr>
              <a:t>học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sinh</a:t>
            </a:r>
            <a:r>
              <a:rPr lang="en-US" sz="2400" dirty="0">
                <a:latin typeface="Arial (Body)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latin typeface="Arial (Body)"/>
              </a:rPr>
              <a:t>Chất lượng: Full HD, tỉ lệ 16:9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vi-VN" sz="2400" dirty="0">
                <a:latin typeface="Arial (Body)"/>
              </a:rPr>
              <a:t>Không vi phạm bản quyền, thuần phong mỹ tục</a:t>
            </a:r>
            <a:endParaRPr lang="en-US" sz="2400" dirty="0">
              <a:latin typeface="Arial (Body)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(Body)"/>
              </a:rPr>
              <a:t>……</a:t>
            </a:r>
            <a:endParaRPr lang="vi-VN" sz="2400" dirty="0">
              <a:latin typeface="Arial (Body)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>
              <a:latin typeface="Arial (Body)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F6AEFB8-6322-497E-9992-2EEE967F7F32}"/>
              </a:ext>
            </a:extLst>
          </p:cNvPr>
          <p:cNvSpPr txBox="1">
            <a:spLocks/>
          </p:cNvSpPr>
          <p:nvPr/>
        </p:nvSpPr>
        <p:spPr>
          <a:xfrm>
            <a:off x="592761" y="680757"/>
            <a:ext cx="8614299" cy="517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latin typeface="Arial (Body)"/>
              </a:rPr>
              <a:t>📹 </a:t>
            </a:r>
            <a:r>
              <a:rPr lang="vi-VN" sz="2400" b="1" dirty="0">
                <a:solidFill>
                  <a:srgbClr val="FF0000"/>
                </a:solidFill>
                <a:latin typeface="Arial (Body)"/>
              </a:rPr>
              <a:t>YÊU CẦU</a:t>
            </a:r>
            <a:r>
              <a:rPr lang="en-US" sz="2400" b="1" dirty="0">
                <a:solidFill>
                  <a:srgbClr val="FF0000"/>
                </a:solidFill>
                <a:latin typeface="Arial (Body)"/>
              </a:rPr>
              <a:t> ĐỐI VỚI </a:t>
            </a:r>
            <a:r>
              <a:rPr lang="vi-VN" sz="2400" b="1" dirty="0">
                <a:solidFill>
                  <a:srgbClr val="FF0000"/>
                </a:solidFill>
                <a:latin typeface="Arial (Body)"/>
              </a:rPr>
              <a:t>VIDEO CLIP</a:t>
            </a:r>
          </a:p>
        </p:txBody>
      </p:sp>
    </p:spTree>
    <p:extLst>
      <p:ext uri="{BB962C8B-B14F-4D97-AF65-F5344CB8AC3E}">
        <p14:creationId xmlns:p14="http://schemas.microsoft.com/office/powerpoint/2010/main" val="2111707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7518B-DDA0-468F-A24B-707320C52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2847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rial (Body)"/>
                <a:cs typeface="Arial" panose="020B0604020202020204" pitchFamily="34" charset="0"/>
              </a:rPr>
              <a:t>🎯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THỨC THI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152C4-2D31-461B-8BED-48D7A5A11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773" y="987972"/>
            <a:ext cx="8180294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0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khảo</a:t>
            </a: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tối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20 video clip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khảo</a:t>
            </a: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video clip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khảo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đăng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tải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fanpage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nghệ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(like, share);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- BTC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chấm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dung +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540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C4075-1690-460A-90DE-5ECF050E4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813" y="335581"/>
            <a:ext cx="5257800" cy="337081"/>
          </a:xfrm>
        </p:spPr>
        <p:txBody>
          <a:bodyPr>
            <a:normAutofit fontScale="90000"/>
          </a:bodyPr>
          <a:lstStyle/>
          <a:p>
            <a:r>
              <a:rPr lang="en-US" sz="2400" b="1" dirty="0"/>
              <a:t>📦 </a:t>
            </a:r>
            <a:r>
              <a:rPr lang="vi-VN" sz="2400" b="1" dirty="0">
                <a:solidFill>
                  <a:srgbClr val="FF0000"/>
                </a:solidFill>
              </a:rPr>
              <a:t>HỒ SƠ DỰ THI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60572-6C35-4ADD-A634-31BCF785FF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4689" y="751725"/>
            <a:ext cx="7580923" cy="1560551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vi-VN" sz="2400" dirty="0">
                <a:latin typeface="Arial (Body)"/>
              </a:rPr>
              <a:t>Phiếu đăng ký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dự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thi</a:t>
            </a:r>
            <a:r>
              <a:rPr lang="en-US" sz="2400" dirty="0">
                <a:latin typeface="Arial (Body)"/>
              </a:rPr>
              <a:t> (</a:t>
            </a:r>
            <a:r>
              <a:rPr lang="en-US" sz="2400" dirty="0" err="1">
                <a:latin typeface="Arial (Body)"/>
                <a:cs typeface="Arial" panose="020B0604020202020204" pitchFamily="34" charset="0"/>
              </a:rPr>
              <a:t>theo</a:t>
            </a:r>
            <a:r>
              <a:rPr lang="en-US" sz="2400" dirty="0">
                <a:latin typeface="Arial (Body)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 (Body)"/>
                <a:cs typeface="Arial" panose="020B0604020202020204" pitchFamily="34" charset="0"/>
              </a:rPr>
              <a:t>mẫu</a:t>
            </a:r>
            <a:r>
              <a:rPr lang="en-US" sz="2400" dirty="0">
                <a:latin typeface="Arial (Body)"/>
                <a:cs typeface="Arial" panose="020B0604020202020204" pitchFamily="34" charset="0"/>
              </a:rPr>
              <a:t>)</a:t>
            </a:r>
            <a:endParaRPr lang="vi-VN" sz="2400" dirty="0">
              <a:latin typeface="Arial (Body)"/>
              <a:cs typeface="Arial" panose="020B0604020202020204" pitchFamily="34" charset="0"/>
            </a:endParaRP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vi-VN" sz="2400" dirty="0">
                <a:latin typeface="Arial (Body)"/>
              </a:rPr>
              <a:t>File video clip (USB, email, hoặc Drive)</a:t>
            </a: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 (Body)"/>
              </a:rPr>
              <a:t>Thời</a:t>
            </a:r>
            <a:r>
              <a:rPr lang="en-US" sz="2400" dirty="0">
                <a:latin typeface="Arial (Body)"/>
              </a:rPr>
              <a:t> h</a:t>
            </a:r>
            <a:r>
              <a:rPr lang="vi-VN" sz="2400" dirty="0">
                <a:latin typeface="Arial (Body)"/>
              </a:rPr>
              <a:t>ạn cuối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nộp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bài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dự</a:t>
            </a:r>
            <a:r>
              <a:rPr lang="en-US" sz="2400" dirty="0">
                <a:latin typeface="Arial (Body)"/>
              </a:rPr>
              <a:t> </a:t>
            </a:r>
            <a:r>
              <a:rPr lang="en-US" sz="2400" dirty="0" err="1">
                <a:latin typeface="Arial (Body)"/>
              </a:rPr>
              <a:t>thi</a:t>
            </a:r>
            <a:r>
              <a:rPr lang="vi-VN" sz="2400" dirty="0">
                <a:latin typeface="Arial (Body)"/>
              </a:rPr>
              <a:t>: </a:t>
            </a:r>
            <a:r>
              <a:rPr lang="vi-VN" sz="2400" b="1" dirty="0">
                <a:latin typeface="Arial (Body)"/>
              </a:rPr>
              <a:t>31/07/2025</a:t>
            </a:r>
            <a:endParaRPr lang="vi-VN" sz="2400" dirty="0">
              <a:latin typeface="Arial (Body)"/>
            </a:endParaRP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>
              <a:latin typeface="Arial (Body)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5F2125-9057-4AB8-A7CD-33DCC24D2E92}"/>
              </a:ext>
            </a:extLst>
          </p:cNvPr>
          <p:cNvSpPr txBox="1">
            <a:spLocks/>
          </p:cNvSpPr>
          <p:nvPr/>
        </p:nvSpPr>
        <p:spPr>
          <a:xfrm>
            <a:off x="1080813" y="2866587"/>
            <a:ext cx="5257800" cy="654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latin typeface="Arial (Body)"/>
              </a:rPr>
              <a:t>📅 </a:t>
            </a:r>
            <a:r>
              <a:rPr lang="vi-VN" sz="2200" b="1" dirty="0">
                <a:solidFill>
                  <a:srgbClr val="FF0000"/>
                </a:solidFill>
                <a:latin typeface="Arial (Body)"/>
              </a:rPr>
              <a:t>THỜI GIAN</a:t>
            </a:r>
            <a:r>
              <a:rPr lang="en-US" sz="2200" b="1" dirty="0">
                <a:solidFill>
                  <a:srgbClr val="FF0000"/>
                </a:solidFill>
                <a:latin typeface="Arial (Body)"/>
              </a:rPr>
              <a:t> CHẤM THI</a:t>
            </a:r>
          </a:p>
          <a:p>
            <a:endParaRPr lang="en-US" sz="2200" dirty="0">
              <a:solidFill>
                <a:srgbClr val="FF0000"/>
              </a:solidFill>
              <a:latin typeface="Arial (Body)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34E0EC7-BF48-424D-8725-F8A58826A143}"/>
              </a:ext>
            </a:extLst>
          </p:cNvPr>
          <p:cNvSpPr txBox="1">
            <a:spLocks/>
          </p:cNvSpPr>
          <p:nvPr/>
        </p:nvSpPr>
        <p:spPr>
          <a:xfrm>
            <a:off x="954689" y="3268718"/>
            <a:ext cx="6938581" cy="4130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err="1">
                <a:latin typeface="Arial (Body)"/>
              </a:rPr>
              <a:t>Vòng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Sơ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khảo</a:t>
            </a:r>
            <a:r>
              <a:rPr lang="en-US" sz="2000" dirty="0">
                <a:latin typeface="Arial (Body)"/>
              </a:rPr>
              <a:t>: </a:t>
            </a:r>
            <a:r>
              <a:rPr lang="en-US" sz="2000" dirty="0" err="1">
                <a:latin typeface="Arial (Body)"/>
              </a:rPr>
              <a:t>từ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ngày</a:t>
            </a:r>
            <a:r>
              <a:rPr lang="en-US" sz="2000" dirty="0">
                <a:latin typeface="Arial (Body)"/>
              </a:rPr>
              <a:t> 0</a:t>
            </a:r>
            <a:r>
              <a:rPr lang="vi-VN" sz="2000" dirty="0">
                <a:latin typeface="Arial (Body)"/>
              </a:rPr>
              <a:t>1</a:t>
            </a:r>
            <a:r>
              <a:rPr lang="en-US" sz="2000" dirty="0">
                <a:latin typeface="Arial (Body)"/>
              </a:rPr>
              <a:t>/8 </a:t>
            </a:r>
            <a:r>
              <a:rPr lang="vi-VN" sz="2000" dirty="0">
                <a:latin typeface="Arial (Body)"/>
              </a:rPr>
              <a:t>–</a:t>
            </a:r>
            <a:r>
              <a:rPr lang="en-US" sz="2000" dirty="0">
                <a:latin typeface="Arial (Body)"/>
              </a:rPr>
              <a:t> </a:t>
            </a:r>
            <a:r>
              <a:rPr lang="vi-VN" sz="2000" dirty="0">
                <a:latin typeface="Arial (Body)"/>
              </a:rPr>
              <a:t>31/8</a:t>
            </a:r>
            <a:r>
              <a:rPr lang="en-US" sz="2000" dirty="0">
                <a:latin typeface="Arial (Body)"/>
                <a:cs typeface="Arial" panose="020B0604020202020204" pitchFamily="34" charset="0"/>
              </a:rPr>
              <a:t>/2025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000" dirty="0">
                <a:latin typeface="Arial (Body)"/>
              </a:rPr>
              <a:t>Bình chọn</a:t>
            </a:r>
            <a:r>
              <a:rPr lang="vi-VN" sz="2000" b="1" dirty="0">
                <a:latin typeface="Arial (Body)"/>
              </a:rPr>
              <a:t>:</a:t>
            </a:r>
            <a:r>
              <a:rPr lang="vi-VN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từ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ngày</a:t>
            </a:r>
            <a:r>
              <a:rPr lang="en-US" sz="2000" dirty="0">
                <a:latin typeface="Arial (Body)"/>
              </a:rPr>
              <a:t> 0</a:t>
            </a:r>
            <a:r>
              <a:rPr lang="vi-VN" sz="2000" dirty="0">
                <a:latin typeface="Arial (Body)"/>
              </a:rPr>
              <a:t>1</a:t>
            </a:r>
            <a:r>
              <a:rPr lang="en-US" sz="2000" dirty="0">
                <a:latin typeface="Arial (Body)"/>
              </a:rPr>
              <a:t>/9 </a:t>
            </a:r>
            <a:r>
              <a:rPr lang="vi-VN" sz="2000" dirty="0">
                <a:latin typeface="Arial (Body)"/>
              </a:rPr>
              <a:t>–</a:t>
            </a:r>
            <a:r>
              <a:rPr lang="en-US" sz="2000" dirty="0">
                <a:latin typeface="Arial (Body)"/>
              </a:rPr>
              <a:t> </a:t>
            </a:r>
            <a:r>
              <a:rPr lang="vi-VN" sz="2000" dirty="0">
                <a:latin typeface="Arial (Body)"/>
              </a:rPr>
              <a:t>30/9</a:t>
            </a:r>
            <a:r>
              <a:rPr lang="en-US" sz="2000" dirty="0">
                <a:latin typeface="Arial (Body)"/>
              </a:rPr>
              <a:t>/2025</a:t>
            </a:r>
            <a:endParaRPr lang="vi-VN" sz="2000" dirty="0">
              <a:latin typeface="Arial (Body)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err="1">
                <a:latin typeface="Arial (Body)"/>
              </a:rPr>
              <a:t>Vòng</a:t>
            </a:r>
            <a:r>
              <a:rPr lang="en-US" sz="2000" dirty="0">
                <a:latin typeface="Arial (Body)"/>
              </a:rPr>
              <a:t> </a:t>
            </a:r>
            <a:r>
              <a:rPr lang="vi-VN" sz="2000" dirty="0">
                <a:latin typeface="Arial (Body)"/>
              </a:rPr>
              <a:t>Chung khảo: </a:t>
            </a:r>
            <a:r>
              <a:rPr lang="en-US" sz="2000" dirty="0" err="1">
                <a:latin typeface="Arial (Body)"/>
              </a:rPr>
              <a:t>Từ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ngày</a:t>
            </a:r>
            <a:r>
              <a:rPr lang="en-US" sz="2000" dirty="0">
                <a:latin typeface="Arial (Body)"/>
              </a:rPr>
              <a:t> 0</a:t>
            </a:r>
            <a:r>
              <a:rPr lang="vi-VN" sz="2000" dirty="0">
                <a:latin typeface="Arial (Body)"/>
              </a:rPr>
              <a:t>1</a:t>
            </a:r>
            <a:r>
              <a:rPr lang="en-US" sz="2000" dirty="0">
                <a:latin typeface="Arial (Body)"/>
              </a:rPr>
              <a:t>/10 </a:t>
            </a:r>
            <a:r>
              <a:rPr lang="vi-VN" sz="2000" dirty="0">
                <a:latin typeface="Arial (Body)"/>
              </a:rPr>
              <a:t>–15/10</a:t>
            </a:r>
            <a:r>
              <a:rPr lang="en-US" sz="2000" dirty="0">
                <a:latin typeface="Arial (Body)"/>
              </a:rPr>
              <a:t>/2025</a:t>
            </a:r>
            <a:endParaRPr lang="vi-VN" sz="2000" dirty="0">
              <a:latin typeface="Arial (Body)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000" dirty="0">
                <a:latin typeface="Arial (Body)"/>
              </a:rPr>
              <a:t>Trao giải: </a:t>
            </a:r>
            <a:r>
              <a:rPr lang="en-US" sz="2000" dirty="0" err="1">
                <a:latin typeface="Arial (Body)"/>
              </a:rPr>
              <a:t>cuối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tháng</a:t>
            </a:r>
            <a:r>
              <a:rPr lang="en-US" sz="2000" dirty="0">
                <a:latin typeface="Arial (Body)"/>
              </a:rPr>
              <a:t> </a:t>
            </a:r>
            <a:r>
              <a:rPr lang="vi-VN" sz="2000" dirty="0">
                <a:latin typeface="Arial (Body)"/>
              </a:rPr>
              <a:t>10</a:t>
            </a:r>
            <a:r>
              <a:rPr lang="en-US" sz="2000" dirty="0">
                <a:latin typeface="Arial (Body)"/>
              </a:rPr>
              <a:t>/2025</a:t>
            </a:r>
            <a:endParaRPr lang="vi-VN" sz="2000" dirty="0">
              <a:latin typeface="Arial (Body)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Arial (Body)"/>
            </a:endParaRPr>
          </a:p>
        </p:txBody>
      </p:sp>
    </p:spTree>
    <p:extLst>
      <p:ext uri="{BB962C8B-B14F-4D97-AF65-F5344CB8AC3E}">
        <p14:creationId xmlns:p14="http://schemas.microsoft.com/office/powerpoint/2010/main" val="90135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AFE56-BFB7-4DD1-BA93-78CAFEB0A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860106"/>
            <a:ext cx="2448910" cy="221749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FF0000"/>
                </a:solidFill>
              </a:rPr>
              <a:t>🏆</a:t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vi-VN" sz="2400" b="1" dirty="0">
                <a:solidFill>
                  <a:srgbClr val="FF0000"/>
                </a:solidFill>
              </a:rPr>
              <a:t>CƠ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vi-VN" sz="2400" b="1" dirty="0">
                <a:solidFill>
                  <a:srgbClr val="FF0000"/>
                </a:solidFill>
              </a:rPr>
              <a:t>CẤU</a:t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vi-VN" sz="2400" b="1" dirty="0">
                <a:solidFill>
                  <a:srgbClr val="FF0000"/>
                </a:solidFill>
              </a:rPr>
              <a:t> GIẢI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vi-VN" sz="2400" b="1" dirty="0">
                <a:solidFill>
                  <a:srgbClr val="FF0000"/>
                </a:solidFill>
              </a:rPr>
              <a:t>THƯỞNG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EC9EB5A-B627-474B-BCFE-B06630A6F3C3}"/>
              </a:ext>
            </a:extLst>
          </p:cNvPr>
          <p:cNvSpPr/>
          <p:nvPr/>
        </p:nvSpPr>
        <p:spPr>
          <a:xfrm>
            <a:off x="3331779" y="304987"/>
            <a:ext cx="2480442" cy="74604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GIẢI NHẤT</a:t>
            </a:r>
          </a:p>
          <a:p>
            <a:pPr algn="ctr">
              <a:spcBef>
                <a:spcPts val="600"/>
              </a:spcBef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10.000.000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8F0BC30-B0D9-4BFA-93ED-C5632FEEC878}"/>
              </a:ext>
            </a:extLst>
          </p:cNvPr>
          <p:cNvSpPr/>
          <p:nvPr/>
        </p:nvSpPr>
        <p:spPr>
          <a:xfrm>
            <a:off x="3331779" y="1164391"/>
            <a:ext cx="2511973" cy="691106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GIẢI NHÌ</a:t>
            </a:r>
          </a:p>
          <a:p>
            <a:pPr algn="ctr">
              <a:spcBef>
                <a:spcPts val="600"/>
              </a:spcBef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7.000.000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F7A20F3-F325-4134-80A1-9A019A3CB3F3}"/>
              </a:ext>
            </a:extLst>
          </p:cNvPr>
          <p:cNvSpPr/>
          <p:nvPr/>
        </p:nvSpPr>
        <p:spPr>
          <a:xfrm>
            <a:off x="3331779" y="1968854"/>
            <a:ext cx="2480442" cy="721794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 GIẢI BA</a:t>
            </a:r>
          </a:p>
          <a:p>
            <a:pPr algn="ctr">
              <a:spcBef>
                <a:spcPts val="600"/>
              </a:spcBef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5.000.000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4AD18C6-5953-49BA-8634-E3C62398EF22}"/>
              </a:ext>
            </a:extLst>
          </p:cNvPr>
          <p:cNvSpPr/>
          <p:nvPr/>
        </p:nvSpPr>
        <p:spPr>
          <a:xfrm>
            <a:off x="3331779" y="2792511"/>
            <a:ext cx="2480442" cy="911271"/>
          </a:xfrm>
          <a:prstGeom prst="roundRect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GIẢI </a:t>
            </a:r>
          </a:p>
          <a:p>
            <a:pPr algn="ctr"/>
            <a:r>
              <a:rPr lang="en-US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KHUYẾN KHÍCH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2.000.000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04192" y="4954249"/>
            <a:ext cx="6584881" cy="1682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01 GIẢI NHẤT: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bổng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10.000.000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01 GIẢI NHÌ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bổng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8.000.000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02 GIẢI BA: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bổng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6.000.000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03 GIẢI KHUYẾN KHÍCH: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bổng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4.000.000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93345" y="4084811"/>
            <a:ext cx="80038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 BỔNG TIẾNG ANH GIAO TIẾP CỦA NHÀ TÀI TRỢ</a:t>
            </a:r>
            <a:b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ty TNHH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WeSet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English Center,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nữ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Nam)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189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84091-7B28-4CF0-80A2-DBC269446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800" y="314936"/>
            <a:ext cx="61087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rial (Body)"/>
              </a:rPr>
              <a:t>📍 NỘP</a:t>
            </a:r>
            <a:r>
              <a:rPr lang="vi-VN" sz="3200" b="1" dirty="0">
                <a:solidFill>
                  <a:srgbClr val="FF0000"/>
                </a:solidFill>
                <a:latin typeface="Arial (Body)"/>
              </a:rPr>
              <a:t> HỒ SƠ</a:t>
            </a:r>
            <a:endParaRPr lang="en-US" sz="3200" dirty="0">
              <a:solidFill>
                <a:srgbClr val="FF0000"/>
              </a:solidFill>
              <a:latin typeface="Arial (Body)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6C60EB-A1C8-4B7D-8570-C395B213B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855" y="1455772"/>
            <a:ext cx="9430327" cy="4351338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vi-VN" b="1" dirty="0">
                <a:latin typeface="Arial (Body)"/>
              </a:rPr>
              <a:t>Sở K</a:t>
            </a:r>
            <a:r>
              <a:rPr lang="en-US" b="1" dirty="0" err="1">
                <a:latin typeface="Arial (Body)"/>
              </a:rPr>
              <a:t>hoa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học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và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Công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nghệ</a:t>
            </a:r>
            <a:r>
              <a:rPr lang="en-US" b="1" dirty="0">
                <a:latin typeface="Arial (Body)"/>
              </a:rPr>
              <a:t> </a:t>
            </a:r>
            <a:r>
              <a:rPr lang="vi-VN" b="1" dirty="0">
                <a:latin typeface="Arial (Body)"/>
              </a:rPr>
              <a:t>TP.HCM</a:t>
            </a:r>
            <a:endParaRPr lang="en-US" b="1" dirty="0">
              <a:latin typeface="Arial (Body)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>
                <a:latin typeface="Arial (Body)"/>
              </a:rPr>
              <a:t>(</a:t>
            </a:r>
            <a:r>
              <a:rPr lang="en-US" b="1" dirty="0" err="1">
                <a:latin typeface="Arial (Body)"/>
              </a:rPr>
              <a:t>Phòng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Quản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lý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Sở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hữu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trí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tuệ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và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Đổi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mới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sáng</a:t>
            </a:r>
            <a:r>
              <a:rPr lang="en-US" b="1" dirty="0">
                <a:latin typeface="Arial (Body)"/>
              </a:rPr>
              <a:t> </a:t>
            </a:r>
            <a:r>
              <a:rPr lang="en-US" b="1" dirty="0" err="1">
                <a:latin typeface="Arial (Body)"/>
              </a:rPr>
              <a:t>tạo</a:t>
            </a:r>
            <a:r>
              <a:rPr lang="en-US" b="1" dirty="0">
                <a:latin typeface="Arial (Body)"/>
              </a:rPr>
              <a:t>)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vi-VN" dirty="0">
                <a:latin typeface="Arial (Body)"/>
              </a:rPr>
              <a:t>273 Điện Biên Phủ, </a:t>
            </a:r>
            <a:r>
              <a:rPr lang="en-US" dirty="0">
                <a:latin typeface="Arial (Body)"/>
              </a:rPr>
              <a:t>P. </a:t>
            </a:r>
            <a:r>
              <a:rPr lang="en-US" dirty="0" err="1">
                <a:latin typeface="Arial (Body)"/>
              </a:rPr>
              <a:t>Võ</a:t>
            </a:r>
            <a:r>
              <a:rPr lang="en-US" dirty="0">
                <a:latin typeface="Arial (Body)"/>
              </a:rPr>
              <a:t> </a:t>
            </a:r>
            <a:r>
              <a:rPr lang="en-US" dirty="0" err="1">
                <a:latin typeface="Arial (Body)"/>
              </a:rPr>
              <a:t>Thị</a:t>
            </a:r>
            <a:r>
              <a:rPr lang="en-US" dirty="0">
                <a:latin typeface="Arial (Body)"/>
              </a:rPr>
              <a:t> </a:t>
            </a:r>
            <a:r>
              <a:rPr lang="en-US" dirty="0" err="1">
                <a:latin typeface="Arial (Body)"/>
              </a:rPr>
              <a:t>Sáu</a:t>
            </a:r>
            <a:r>
              <a:rPr lang="en-US" dirty="0">
                <a:latin typeface="Arial (Body)"/>
              </a:rPr>
              <a:t>, </a:t>
            </a:r>
            <a:r>
              <a:rPr lang="vi-VN" dirty="0">
                <a:latin typeface="Arial (Body)"/>
              </a:rPr>
              <a:t>Q.3</a:t>
            </a:r>
            <a:br>
              <a:rPr lang="vi-VN" dirty="0">
                <a:latin typeface="Arial (Body)"/>
              </a:rPr>
            </a:br>
            <a:r>
              <a:rPr lang="en-US" dirty="0">
                <a:latin typeface="Arial (Body)"/>
              </a:rPr>
              <a:t>📧 </a:t>
            </a:r>
            <a:r>
              <a:rPr lang="vi-VN" dirty="0">
                <a:latin typeface="Arial (Body)"/>
              </a:rPr>
              <a:t>shttdmst.skhcn@tphcm.gov.vn</a:t>
            </a:r>
            <a:br>
              <a:rPr lang="vi-VN" dirty="0">
                <a:latin typeface="Arial (Body)"/>
              </a:rPr>
            </a:br>
            <a:r>
              <a:rPr lang="en-US" dirty="0">
                <a:latin typeface="Arial (Body)"/>
              </a:rPr>
              <a:t>📞 0902.860.488 (</a:t>
            </a:r>
            <a:r>
              <a:rPr lang="vi-VN" dirty="0">
                <a:latin typeface="Arial (Body)"/>
              </a:rPr>
              <a:t>Hoàng Tuấn Anh)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endParaRPr lang="en-US" dirty="0">
              <a:latin typeface="Arial (Body)"/>
            </a:endParaRPr>
          </a:p>
        </p:txBody>
      </p:sp>
    </p:spTree>
    <p:extLst>
      <p:ext uri="{BB962C8B-B14F-4D97-AF65-F5344CB8AC3E}">
        <p14:creationId xmlns:p14="http://schemas.microsoft.com/office/powerpoint/2010/main" val="718330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D6E4C-F74E-4665-950B-E9A96F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37" y="317169"/>
            <a:ext cx="8820728" cy="818905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Quét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mã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QR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B402A5F-4259-4285-9C52-9045709A0F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54" y="1684336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766698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39" y="2430089"/>
            <a:ext cx="6294120" cy="270071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 THI SÁNG TẠO VIDEO CLIP</a:t>
            </a:r>
          </a:p>
          <a:p>
            <a:pPr marL="0" indent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“SINH VIÊN THÀNH PHỐ HỒ CHÍ MINH VỚI SỞ HỮU TRÍ TUỆ”</a:t>
            </a:r>
          </a:p>
          <a:p>
            <a:pPr marL="0" indent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 THỨC </a:t>
            </a:r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 TÁC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 DỰ THI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143655" y="664463"/>
            <a:ext cx="2174816" cy="585432"/>
            <a:chOff x="1469791" y="453140"/>
            <a:chExt cx="2174816" cy="585432"/>
          </a:xfrm>
        </p:grpSpPr>
        <p:pic>
          <p:nvPicPr>
            <p:cNvPr id="6" name="Content Placeholder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04" t="4953" r="75584" b="86666"/>
            <a:stretch/>
          </p:blipFill>
          <p:spPr>
            <a:xfrm>
              <a:off x="1469791" y="453140"/>
              <a:ext cx="585432" cy="585432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2285999" y="453140"/>
              <a:ext cx="583475" cy="58347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68" t="13023" r="23552" b="13275"/>
            <a:stretch/>
          </p:blipFill>
          <p:spPr>
            <a:xfrm>
              <a:off x="3071519" y="465296"/>
              <a:ext cx="573088" cy="571319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6272" y="519069"/>
              <a:ext cx="442927" cy="451615"/>
            </a:xfrm>
            <a:prstGeom prst="rect">
              <a:avLst/>
            </a:prstGeom>
          </p:spPr>
        </p:pic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668203" y="1547276"/>
            <a:ext cx="5326197" cy="636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400" b="1" dirty="0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NGÀY SỞ HỮU TRÍ TUỆ THẾ GIỚI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400" b="1" dirty="0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26/04 NĂM 2025</a:t>
            </a:r>
          </a:p>
        </p:txBody>
      </p:sp>
    </p:spTree>
    <p:extLst>
      <p:ext uri="{BB962C8B-B14F-4D97-AF65-F5344CB8AC3E}">
        <p14:creationId xmlns:p14="http://schemas.microsoft.com/office/powerpoint/2010/main" val="3458422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575</Words>
  <Application>Microsoft Office PowerPoint</Application>
  <PresentationFormat>Widescreen</PresentationFormat>
  <Paragraphs>58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(Body)</vt:lpstr>
      <vt:lpstr>Calibri</vt:lpstr>
      <vt:lpstr>Calibri Light</vt:lpstr>
      <vt:lpstr>Times New Roman</vt:lpstr>
      <vt:lpstr>Office Theme</vt:lpstr>
      <vt:lpstr>PowerPoint Presentation</vt:lpstr>
      <vt:lpstr>THỂ LỆ CUỘC THI</vt:lpstr>
      <vt:lpstr>PowerPoint Presentation</vt:lpstr>
      <vt:lpstr>🎯 HÌNH THỨC THI</vt:lpstr>
      <vt:lpstr>📦 HỒ SƠ DỰ THI</vt:lpstr>
      <vt:lpstr>🏆 CƠ CẤU  GIẢI THƯỞNG</vt:lpstr>
      <vt:lpstr>📍 NỘP HỒ SƠ</vt:lpstr>
      <vt:lpstr>Quét mã QR để xem đầy đủ Thể lệ cuộc thi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HTA</dc:creator>
  <cp:lastModifiedBy>HTA</cp:lastModifiedBy>
  <cp:revision>32</cp:revision>
  <dcterms:created xsi:type="dcterms:W3CDTF">2025-04-24T01:33:00Z</dcterms:created>
  <dcterms:modified xsi:type="dcterms:W3CDTF">2025-04-26T05:18:19Z</dcterms:modified>
</cp:coreProperties>
</file>