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257" r:id="rId2"/>
    <p:sldId id="427" r:id="rId3"/>
    <p:sldId id="405" r:id="rId4"/>
    <p:sldId id="406" r:id="rId5"/>
    <p:sldId id="259" r:id="rId6"/>
    <p:sldId id="383" r:id="rId7"/>
    <p:sldId id="261" r:id="rId8"/>
    <p:sldId id="262" r:id="rId9"/>
    <p:sldId id="263" r:id="rId10"/>
    <p:sldId id="385" r:id="rId11"/>
    <p:sldId id="407" r:id="rId12"/>
    <p:sldId id="264" r:id="rId13"/>
    <p:sldId id="265" r:id="rId14"/>
    <p:sldId id="386" r:id="rId15"/>
    <p:sldId id="387" r:id="rId16"/>
    <p:sldId id="273" r:id="rId17"/>
    <p:sldId id="388" r:id="rId18"/>
    <p:sldId id="274" r:id="rId19"/>
    <p:sldId id="275" r:id="rId20"/>
    <p:sldId id="276" r:id="rId21"/>
    <p:sldId id="408" r:id="rId22"/>
    <p:sldId id="390" r:id="rId23"/>
    <p:sldId id="391" r:id="rId24"/>
    <p:sldId id="352" r:id="rId25"/>
    <p:sldId id="389" r:id="rId26"/>
    <p:sldId id="392" r:id="rId27"/>
    <p:sldId id="393" r:id="rId28"/>
    <p:sldId id="394" r:id="rId29"/>
    <p:sldId id="302" r:id="rId30"/>
    <p:sldId id="312" r:id="rId31"/>
    <p:sldId id="313" r:id="rId32"/>
    <p:sldId id="315" r:id="rId33"/>
    <p:sldId id="317" r:id="rId34"/>
    <p:sldId id="318" r:id="rId35"/>
    <p:sldId id="395" r:id="rId36"/>
    <p:sldId id="321" r:id="rId37"/>
    <p:sldId id="396" r:id="rId38"/>
    <p:sldId id="322" r:id="rId39"/>
    <p:sldId id="323" r:id="rId40"/>
    <p:sldId id="397" r:id="rId41"/>
    <p:sldId id="398" r:id="rId42"/>
    <p:sldId id="399" r:id="rId43"/>
    <p:sldId id="400" r:id="rId44"/>
    <p:sldId id="428" r:id="rId45"/>
    <p:sldId id="429" r:id="rId46"/>
    <p:sldId id="401" r:id="rId47"/>
    <p:sldId id="402" r:id="rId48"/>
    <p:sldId id="430" r:id="rId49"/>
    <p:sldId id="328" r:id="rId50"/>
    <p:sldId id="404" r:id="rId51"/>
    <p:sldId id="332" r:id="rId52"/>
    <p:sldId id="431" r:id="rId53"/>
  </p:sldIdLst>
  <p:sldSz cx="12192000" cy="6858000"/>
  <p:notesSz cx="6858000" cy="9144000"/>
  <p:custDataLst>
    <p:tags r:id="rId5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6BB0"/>
    <a:srgbClr val="FFFFCC"/>
    <a:srgbClr val="FFBFBF"/>
    <a:srgbClr val="DF311D"/>
    <a:srgbClr val="EC6224"/>
    <a:srgbClr val="D01517"/>
    <a:srgbClr val="F4962C"/>
    <a:srgbClr val="BFBFBF"/>
    <a:srgbClr val="9B1320"/>
    <a:srgbClr val="AC37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951" y="45"/>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chemeClr val="accent1"/>
        </a:solidFill>
        <a:ln>
          <a:solidFill>
            <a:schemeClr val="accent1"/>
          </a:solidFill>
        </a:ln>
      </dgm:spPr>
      <dgm:t>
        <a:bodyPr/>
        <a:lstStyle/>
        <a:p>
          <a:r>
            <a:rPr lang="en-US" sz="1800" b="1" dirty="0" err="1">
              <a:solidFill>
                <a:schemeClr val="bg1"/>
              </a:solidFill>
            </a:rPr>
            <a:t>Giá</a:t>
          </a:r>
          <a:r>
            <a:rPr lang="en-US" sz="1800" b="1" dirty="0">
              <a:solidFill>
                <a:schemeClr val="bg1"/>
              </a:solidFill>
            </a:rPr>
            <a:t> </a:t>
          </a:r>
          <a:r>
            <a:rPr lang="en-US" sz="1800" b="1" dirty="0" err="1">
              <a:solidFill>
                <a:schemeClr val="bg1"/>
              </a:solidFill>
            </a:rPr>
            <a:t>trị</a:t>
          </a:r>
          <a:r>
            <a:rPr lang="en-US" sz="1800" b="1" dirty="0">
              <a:solidFill>
                <a:schemeClr val="bg1"/>
              </a:solidFill>
            </a:rPr>
            <a:t> </a:t>
          </a:r>
          <a:r>
            <a:rPr lang="en-US" sz="1800" b="1" dirty="0" err="1">
              <a:solidFill>
                <a:schemeClr val="bg1"/>
              </a:solidFill>
            </a:rPr>
            <a:t>của</a:t>
          </a:r>
          <a:r>
            <a:rPr lang="en-US" sz="1800" b="1" dirty="0">
              <a:solidFill>
                <a:schemeClr val="bg1"/>
              </a:solidFill>
            </a:rPr>
            <a:t> </a:t>
          </a:r>
          <a:r>
            <a:rPr lang="en-US" sz="1800" b="1" dirty="0" err="1">
              <a:solidFill>
                <a:schemeClr val="bg1"/>
              </a:solidFill>
            </a:rPr>
            <a:t>hàng</a:t>
          </a:r>
          <a:r>
            <a:rPr lang="en-US" sz="1800" b="1" dirty="0">
              <a:solidFill>
                <a:schemeClr val="bg1"/>
              </a:solidFill>
            </a:rPr>
            <a:t> </a:t>
          </a:r>
          <a:r>
            <a:rPr lang="en-US" sz="1800" b="1" dirty="0" err="1">
              <a:solidFill>
                <a:schemeClr val="bg1"/>
              </a:solidFill>
            </a:rPr>
            <a:t>hóa</a:t>
          </a:r>
          <a:r>
            <a:rPr lang="en-US" sz="1800" b="1" dirty="0">
              <a:solidFill>
                <a:schemeClr val="bg1"/>
              </a:solidFill>
            </a:rPr>
            <a:t> SLĐ</a:t>
          </a:r>
        </a:p>
      </dgm:t>
    </dgm:pt>
    <dgm:pt modelId="{A92A5A3C-DE54-4975-AD5D-72118001A7F8}" type="parTrans" cxnId="{183000D7-4222-492D-B55E-D39B1B89A5B6}">
      <dgm:prSet/>
      <dgm:spPr/>
      <dgm:t>
        <a:bodyPr/>
        <a:lstStyle/>
        <a:p>
          <a:endParaRPr lang="en-US" sz="1800">
            <a:solidFill>
              <a:schemeClr val="bg1"/>
            </a:solidFill>
          </a:endParaRPr>
        </a:p>
      </dgm:t>
    </dgm:pt>
    <dgm:pt modelId="{70845E7B-E9EA-4BDF-8180-582BF41BD980}" type="sibTrans" cxnId="{183000D7-4222-492D-B55E-D39B1B89A5B6}">
      <dgm:prSet/>
      <dgm:spPr/>
      <dgm:t>
        <a:bodyPr/>
        <a:lstStyle/>
        <a:p>
          <a:endParaRPr lang="en-US" sz="1800">
            <a:solidFill>
              <a:schemeClr val="bg1"/>
            </a:solidFill>
          </a:endParaRPr>
        </a:p>
      </dgm:t>
    </dgm:pt>
    <dgm:pt modelId="{C2A0D648-0126-4875-AAEE-D150EC8D1688}">
      <dgm:prSet phldrT="[Text]" custT="1"/>
      <dgm:spPr>
        <a:solidFill>
          <a:srgbClr val="0070C0">
            <a:alpha val="90000"/>
          </a:srgbClr>
        </a:solidFill>
      </dgm:spPr>
      <dgm:t>
        <a:bodyPr/>
        <a:lstStyle/>
        <a:p>
          <a:r>
            <a:rPr lang="en-US" sz="1800" dirty="0" err="1">
              <a:solidFill>
                <a:schemeClr val="bg1"/>
              </a:solidFill>
            </a:rPr>
            <a:t>Được</a:t>
          </a:r>
          <a:r>
            <a:rPr lang="en-US" sz="1800" dirty="0">
              <a:solidFill>
                <a:schemeClr val="bg1"/>
              </a:solidFill>
            </a:rPr>
            <a:t> </a:t>
          </a:r>
          <a:r>
            <a:rPr lang="en-US" sz="1800" dirty="0" err="1">
              <a:solidFill>
                <a:schemeClr val="bg1"/>
              </a:solidFill>
            </a:rPr>
            <a:t>quyết</a:t>
          </a:r>
          <a:r>
            <a:rPr lang="en-US" sz="1800" dirty="0">
              <a:solidFill>
                <a:schemeClr val="bg1"/>
              </a:solidFill>
            </a:rPr>
            <a:t> </a:t>
          </a:r>
          <a:r>
            <a:rPr lang="en-US" sz="1800" dirty="0" err="1">
              <a:solidFill>
                <a:schemeClr val="bg1"/>
              </a:solidFill>
            </a:rPr>
            <a:t>định</a:t>
          </a:r>
          <a:r>
            <a:rPr lang="en-US" sz="1800" dirty="0">
              <a:solidFill>
                <a:schemeClr val="bg1"/>
              </a:solidFill>
            </a:rPr>
            <a:t> </a:t>
          </a:r>
          <a:r>
            <a:rPr lang="en-US" sz="1800" dirty="0" err="1">
              <a:solidFill>
                <a:schemeClr val="bg1"/>
              </a:solidFill>
            </a:rPr>
            <a:t>bởi</a:t>
          </a:r>
          <a:r>
            <a:rPr lang="en-US" sz="1800" dirty="0">
              <a:solidFill>
                <a:schemeClr val="bg1"/>
              </a:solidFill>
            </a:rPr>
            <a:t> </a:t>
          </a:r>
          <a:r>
            <a:rPr lang="en-US" sz="1800" dirty="0" err="1">
              <a:solidFill>
                <a:schemeClr val="bg1"/>
              </a:solidFill>
            </a:rPr>
            <a:t>lượng</a:t>
          </a:r>
          <a:r>
            <a:rPr lang="en-US" sz="1800" dirty="0">
              <a:solidFill>
                <a:schemeClr val="bg1"/>
              </a:solidFill>
            </a:rPr>
            <a:t> </a:t>
          </a:r>
          <a:r>
            <a:rPr lang="en-US" sz="1800" dirty="0" err="1">
              <a:solidFill>
                <a:schemeClr val="bg1"/>
              </a:solidFill>
            </a:rPr>
            <a:t>lao</a:t>
          </a:r>
          <a:r>
            <a:rPr lang="en-US" sz="1800" dirty="0">
              <a:solidFill>
                <a:schemeClr val="bg1"/>
              </a:solidFill>
            </a:rPr>
            <a:t> </a:t>
          </a:r>
          <a:r>
            <a:rPr lang="en-US" sz="1800" dirty="0" err="1">
              <a:solidFill>
                <a:schemeClr val="bg1"/>
              </a:solidFill>
            </a:rPr>
            <a:t>động</a:t>
          </a:r>
          <a:r>
            <a:rPr lang="en-US" sz="1800" dirty="0">
              <a:solidFill>
                <a:schemeClr val="bg1"/>
              </a:solidFill>
            </a:rPr>
            <a:t> </a:t>
          </a:r>
          <a:r>
            <a:rPr lang="en-US" sz="1800" dirty="0" err="1">
              <a:solidFill>
                <a:schemeClr val="bg1"/>
              </a:solidFill>
            </a:rPr>
            <a:t>xã</a:t>
          </a:r>
          <a:r>
            <a:rPr lang="en-US" sz="1800" dirty="0">
              <a:solidFill>
                <a:schemeClr val="bg1"/>
              </a:solidFill>
            </a:rPr>
            <a:t> </a:t>
          </a:r>
          <a:r>
            <a:rPr lang="en-US" sz="1800" dirty="0" err="1">
              <a:solidFill>
                <a:schemeClr val="bg1"/>
              </a:solidFill>
            </a:rPr>
            <a:t>hội</a:t>
          </a:r>
          <a:r>
            <a:rPr lang="en-US" sz="1800" dirty="0">
              <a:solidFill>
                <a:schemeClr val="bg1"/>
              </a:solidFill>
            </a:rPr>
            <a:t> </a:t>
          </a:r>
          <a:r>
            <a:rPr lang="en-US" sz="1800" dirty="0" err="1">
              <a:solidFill>
                <a:schemeClr val="bg1"/>
              </a:solidFill>
            </a:rPr>
            <a:t>cần</a:t>
          </a:r>
          <a:r>
            <a:rPr lang="en-US" sz="1800" dirty="0">
              <a:solidFill>
                <a:schemeClr val="bg1"/>
              </a:solidFill>
            </a:rPr>
            <a:t> </a:t>
          </a:r>
          <a:r>
            <a:rPr lang="en-US" sz="1800" dirty="0" err="1">
              <a:solidFill>
                <a:schemeClr val="bg1"/>
              </a:solidFill>
            </a:rPr>
            <a:t>thiết</a:t>
          </a:r>
          <a:r>
            <a:rPr lang="en-US" sz="1800" dirty="0">
              <a:solidFill>
                <a:schemeClr val="bg1"/>
              </a:solidFill>
            </a:rPr>
            <a:t> </a:t>
          </a:r>
          <a:r>
            <a:rPr lang="en-US" sz="1800" dirty="0" err="1">
              <a:solidFill>
                <a:schemeClr val="bg1"/>
              </a:solidFill>
            </a:rPr>
            <a:t>để</a:t>
          </a:r>
          <a:r>
            <a:rPr lang="en-US" sz="1800" dirty="0">
              <a:solidFill>
                <a:schemeClr val="bg1"/>
              </a:solidFill>
            </a:rPr>
            <a:t> </a:t>
          </a:r>
          <a:r>
            <a:rPr lang="en-US" sz="1800" dirty="0" err="1">
              <a:solidFill>
                <a:schemeClr val="bg1"/>
              </a:solidFill>
            </a:rPr>
            <a:t>sản</a:t>
          </a:r>
          <a:r>
            <a:rPr lang="en-US" sz="1800" dirty="0">
              <a:solidFill>
                <a:schemeClr val="bg1"/>
              </a:solidFill>
            </a:rPr>
            <a:t> </a:t>
          </a:r>
          <a:r>
            <a:rPr lang="en-US" sz="1800" dirty="0" err="1">
              <a:solidFill>
                <a:schemeClr val="bg1"/>
              </a:solidFill>
            </a:rPr>
            <a:t>xuất</a:t>
          </a:r>
          <a:r>
            <a:rPr lang="en-US" sz="1800" dirty="0">
              <a:solidFill>
                <a:schemeClr val="bg1"/>
              </a:solidFill>
            </a:rPr>
            <a:t> </a:t>
          </a:r>
          <a:r>
            <a:rPr lang="en-US" sz="1800" dirty="0" err="1">
              <a:solidFill>
                <a:schemeClr val="bg1"/>
              </a:solidFill>
            </a:rPr>
            <a:t>và</a:t>
          </a:r>
          <a:r>
            <a:rPr lang="en-US" sz="1800" dirty="0">
              <a:solidFill>
                <a:schemeClr val="bg1"/>
              </a:solidFill>
            </a:rPr>
            <a:t> </a:t>
          </a:r>
          <a:r>
            <a:rPr lang="en-US" sz="1800" dirty="0" err="1">
              <a:solidFill>
                <a:schemeClr val="bg1"/>
              </a:solidFill>
            </a:rPr>
            <a:t>tái</a:t>
          </a:r>
          <a:r>
            <a:rPr lang="en-US" sz="1800" dirty="0">
              <a:solidFill>
                <a:schemeClr val="bg1"/>
              </a:solidFill>
            </a:rPr>
            <a:t> </a:t>
          </a:r>
          <a:r>
            <a:rPr lang="en-US" sz="1800" dirty="0" err="1">
              <a:solidFill>
                <a:schemeClr val="bg1"/>
              </a:solidFill>
            </a:rPr>
            <a:t>sản</a:t>
          </a:r>
          <a:r>
            <a:rPr lang="en-US" sz="1800" dirty="0">
              <a:solidFill>
                <a:schemeClr val="bg1"/>
              </a:solidFill>
            </a:rPr>
            <a:t> </a:t>
          </a:r>
          <a:r>
            <a:rPr lang="en-US" sz="1800" dirty="0" err="1">
              <a:solidFill>
                <a:schemeClr val="bg1"/>
              </a:solidFill>
            </a:rPr>
            <a:t>xuất</a:t>
          </a:r>
          <a:r>
            <a:rPr lang="en-US" sz="1800" dirty="0">
              <a:solidFill>
                <a:schemeClr val="bg1"/>
              </a:solidFill>
            </a:rPr>
            <a:t> </a:t>
          </a:r>
          <a:r>
            <a:rPr lang="en-US" sz="1800" dirty="0" err="1">
              <a:solidFill>
                <a:schemeClr val="bg1"/>
              </a:solidFill>
            </a:rPr>
            <a:t>ra</a:t>
          </a:r>
          <a:r>
            <a:rPr lang="en-US" sz="1800" dirty="0">
              <a:solidFill>
                <a:schemeClr val="bg1"/>
              </a:solidFill>
            </a:rPr>
            <a:t> </a:t>
          </a:r>
          <a:r>
            <a:rPr lang="en-US" sz="1800" dirty="0" err="1">
              <a:solidFill>
                <a:schemeClr val="bg1"/>
              </a:solidFill>
            </a:rPr>
            <a:t>nó</a:t>
          </a:r>
          <a:r>
            <a:rPr lang="en-US" sz="1800" dirty="0">
              <a:solidFill>
                <a:schemeClr val="bg1"/>
              </a:solidFill>
            </a:rPr>
            <a:t>. </a:t>
          </a:r>
        </a:p>
      </dgm:t>
    </dgm:pt>
    <dgm:pt modelId="{ABBD8258-10A1-414F-9DCB-AA64CA22FCD1}" type="parTrans" cxnId="{CF8CF94B-0FA8-4A87-896E-084F18FE8CB1}">
      <dgm:prSet/>
      <dgm:spPr/>
      <dgm:t>
        <a:bodyPr/>
        <a:lstStyle/>
        <a:p>
          <a:endParaRPr lang="en-US" sz="1800">
            <a:solidFill>
              <a:schemeClr val="bg1"/>
            </a:solidFill>
          </a:endParaRPr>
        </a:p>
      </dgm:t>
    </dgm:pt>
    <dgm:pt modelId="{E7A611E2-9102-4D91-87DA-9E6E2A732FCE}" type="sibTrans" cxnId="{CF8CF94B-0FA8-4A87-896E-084F18FE8CB1}">
      <dgm:prSet/>
      <dgm:spPr/>
      <dgm:t>
        <a:bodyPr/>
        <a:lstStyle/>
        <a:p>
          <a:endParaRPr lang="en-US" sz="18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ScaleY="53960" custLinFactNeighborX="1100" custLinFactNeighborY="-8475"/>
      <dgm:spPr/>
    </dgm:pt>
    <dgm:pt modelId="{8F9A83ED-037C-4C31-B7CA-AAAC2CE352F0}" type="pres">
      <dgm:prSet presAssocID="{0C7738C4-E8C3-4C19-A68F-984A4C67F2A2}" presName="rootConnector" presStyleLbl="node1" presStyleIdx="0" presStyleCnt="1"/>
      <dgm:spPr/>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pt>
    <dgm:pt modelId="{C4C69BDD-1737-49EE-BE19-E329687D99E1}" type="pres">
      <dgm:prSet presAssocID="{C2A0D648-0126-4875-AAEE-D150EC8D1688}" presName="childText" presStyleLbl="bgAcc1" presStyleIdx="0" presStyleCnt="1" custScaleX="262492" custLinFactNeighborX="-8391" custLinFactNeighborY="-1087">
        <dgm:presLayoutVars>
          <dgm:bulletEnabled val="1"/>
        </dgm:presLayoutVars>
      </dgm:prSet>
      <dgm:spPr/>
    </dgm:pt>
  </dgm:ptLst>
  <dgm:cxnLst>
    <dgm:cxn modelId="{18369100-D43D-489B-9159-F1B9C3550E9B}" type="presOf" srcId="{746B162D-0399-4B7F-8434-F5809358919F}" destId="{6CC35C9F-3C83-4352-B1F8-C5F87ADEB40D}" srcOrd="0" destOrd="0" presId="urn:microsoft.com/office/officeart/2005/8/layout/hierarchy3"/>
    <dgm:cxn modelId="{283E6131-0472-4CA8-93BC-F5F3FD57A636}" type="presOf" srcId="{0C7738C4-E8C3-4C19-A68F-984A4C67F2A2}" destId="{8F9A83ED-037C-4C31-B7CA-AAAC2CE352F0}" srcOrd="1" destOrd="0" presId="urn:microsoft.com/office/officeart/2005/8/layout/hierarchy3"/>
    <dgm:cxn modelId="{CF8CF94B-0FA8-4A87-896E-084F18FE8CB1}" srcId="{0C7738C4-E8C3-4C19-A68F-984A4C67F2A2}" destId="{C2A0D648-0126-4875-AAEE-D150EC8D1688}" srcOrd="0" destOrd="0" parTransId="{ABBD8258-10A1-414F-9DCB-AA64CA22FCD1}" sibTransId="{E7A611E2-9102-4D91-87DA-9E6E2A732FCE}"/>
    <dgm:cxn modelId="{824964AE-B2AF-4EC7-AA8B-A24CACDA763C}" type="presOf" srcId="{C2A0D648-0126-4875-AAEE-D150EC8D1688}" destId="{C4C69BDD-1737-49EE-BE19-E329687D99E1}" srcOrd="0" destOrd="0" presId="urn:microsoft.com/office/officeart/2005/8/layout/hierarchy3"/>
    <dgm:cxn modelId="{1B8172C2-766C-4E68-9CC5-DC10B9BD4818}" type="presOf" srcId="{0C7738C4-E8C3-4C19-A68F-984A4C67F2A2}" destId="{AD743F06-37E5-4C42-B708-020D647268FE}"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58D37CE2-9F51-4B22-B540-DD02B23C32A4}" type="presOf" srcId="{ABBD8258-10A1-414F-9DCB-AA64CA22FCD1}" destId="{32570FF2-9A20-4DCC-9462-5D096EE9308E}" srcOrd="0" destOrd="0" presId="urn:microsoft.com/office/officeart/2005/8/layout/hierarchy3"/>
    <dgm:cxn modelId="{12E5749F-5817-4DBA-843D-C58BAF151EF3}" type="presParOf" srcId="{6CC35C9F-3C83-4352-B1F8-C5F87ADEB40D}" destId="{392509D4-75B2-4EF4-AB75-A3D1FA1598E0}" srcOrd="0" destOrd="0" presId="urn:microsoft.com/office/officeart/2005/8/layout/hierarchy3"/>
    <dgm:cxn modelId="{D01E8E94-32F6-4B7E-A1C7-A33B1E236D27}" type="presParOf" srcId="{392509D4-75B2-4EF4-AB75-A3D1FA1598E0}" destId="{EE325BE4-AF83-4E05-89C8-43E5942E4A26}" srcOrd="0" destOrd="0" presId="urn:microsoft.com/office/officeart/2005/8/layout/hierarchy3"/>
    <dgm:cxn modelId="{A93E3E2C-4A0E-4CE8-80E2-F41B63BD2BF3}" type="presParOf" srcId="{EE325BE4-AF83-4E05-89C8-43E5942E4A26}" destId="{AD743F06-37E5-4C42-B708-020D647268FE}" srcOrd="0" destOrd="0" presId="urn:microsoft.com/office/officeart/2005/8/layout/hierarchy3"/>
    <dgm:cxn modelId="{41DA046B-48CE-4AFC-9053-C9135B3AFD42}" type="presParOf" srcId="{EE325BE4-AF83-4E05-89C8-43E5942E4A26}" destId="{8F9A83ED-037C-4C31-B7CA-AAAC2CE352F0}" srcOrd="1" destOrd="0" presId="urn:microsoft.com/office/officeart/2005/8/layout/hierarchy3"/>
    <dgm:cxn modelId="{70BECD12-9FC0-4C82-9EDB-B300231204E9}" type="presParOf" srcId="{392509D4-75B2-4EF4-AB75-A3D1FA1598E0}" destId="{C47B45B0-4836-4998-A893-50EA7A5D34A1}" srcOrd="1" destOrd="0" presId="urn:microsoft.com/office/officeart/2005/8/layout/hierarchy3"/>
    <dgm:cxn modelId="{9B2F93C7-9E09-401A-92C4-BC8121EB8963}" type="presParOf" srcId="{C47B45B0-4836-4998-A893-50EA7A5D34A1}" destId="{32570FF2-9A20-4DCC-9462-5D096EE9308E}" srcOrd="0" destOrd="0" presId="urn:microsoft.com/office/officeart/2005/8/layout/hierarchy3"/>
    <dgm:cxn modelId="{3B75ED25-BF96-4C54-AD2F-7519DE3B4311}"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23D16D-A844-432D-A161-A211678A96E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5E51142D-9589-418A-AB08-932A8E5FC7FB}">
      <dgm:prSet phldrT="[Text]" custT="1"/>
      <dgm:spPr>
        <a:solidFill>
          <a:srgbClr val="C00000"/>
        </a:solidFill>
      </dgm:spPr>
      <dgm:t>
        <a:bodyPr/>
        <a:lstStyle/>
        <a:p>
          <a:r>
            <a:rPr lang="pt-BR" sz="2800" b="1" i="1" dirty="0">
              <a:solidFill>
                <a:srgbClr val="FFFF00"/>
              </a:solidFill>
            </a:rPr>
            <a:t>Ý nghĩa của học thuyết</a:t>
          </a:r>
          <a:endParaRPr lang="en-US" sz="2800" b="1" dirty="0">
            <a:solidFill>
              <a:srgbClr val="FFFF00"/>
            </a:solidFill>
          </a:endParaRPr>
        </a:p>
      </dgm:t>
    </dgm:pt>
    <dgm:pt modelId="{7039F6DF-50C0-48AA-9AD0-9086FD9DC488}" type="parTrans" cxnId="{F1ED4B36-AB02-437E-97BA-6B28F47D777C}">
      <dgm:prSet/>
      <dgm:spPr/>
      <dgm:t>
        <a:bodyPr/>
        <a:lstStyle/>
        <a:p>
          <a:endParaRPr lang="en-US" sz="1800"/>
        </a:p>
      </dgm:t>
    </dgm:pt>
    <dgm:pt modelId="{8423B06C-3A0E-403C-B5A1-3759295A5BBE}" type="sibTrans" cxnId="{F1ED4B36-AB02-437E-97BA-6B28F47D777C}">
      <dgm:prSet/>
      <dgm:spPr/>
      <dgm:t>
        <a:bodyPr/>
        <a:lstStyle/>
        <a:p>
          <a:endParaRPr lang="en-US" sz="1800"/>
        </a:p>
      </dgm:t>
    </dgm:pt>
    <dgm:pt modelId="{EABAE462-0AD5-4039-BD4F-C82C6BDB4187}">
      <dgm:prSet phldrT="[Text]" custT="1"/>
      <dgm:spPr/>
      <dgm:t>
        <a:bodyPr/>
        <a:lstStyle/>
        <a:p>
          <a:r>
            <a:rPr lang="pt-BR" sz="2000" dirty="0"/>
            <a:t>Học thuyết giá trị thặng dư đã bóc trần bản chất của nền sản xuất TBCN</a:t>
          </a:r>
          <a:endParaRPr lang="en-US" sz="2000" dirty="0">
            <a:solidFill>
              <a:srgbClr val="FF0000"/>
            </a:solidFill>
          </a:endParaRPr>
        </a:p>
      </dgm:t>
    </dgm:pt>
    <dgm:pt modelId="{3AF12A35-FC12-41DD-B70C-08F09BF7C9C6}" type="parTrans" cxnId="{7FC8A0D4-FC3F-4680-934F-E8F9F1DBDD70}">
      <dgm:prSet/>
      <dgm:spPr/>
      <dgm:t>
        <a:bodyPr/>
        <a:lstStyle/>
        <a:p>
          <a:endParaRPr lang="en-US" sz="1800">
            <a:solidFill>
              <a:srgbClr val="FF0000"/>
            </a:solidFill>
          </a:endParaRPr>
        </a:p>
      </dgm:t>
    </dgm:pt>
    <dgm:pt modelId="{FAD1AEBB-BBF6-447C-936F-BA7E16672B5C}" type="sibTrans" cxnId="{7FC8A0D4-FC3F-4680-934F-E8F9F1DBDD70}">
      <dgm:prSet/>
      <dgm:spPr/>
      <dgm:t>
        <a:bodyPr/>
        <a:lstStyle/>
        <a:p>
          <a:endParaRPr lang="en-US" sz="1800"/>
        </a:p>
      </dgm:t>
    </dgm:pt>
    <dgm:pt modelId="{41F28587-6689-45DF-A35D-858D5FF342D3}">
      <dgm:prSet phldrT="[Text]" custT="1"/>
      <dgm:spPr/>
      <dgm:t>
        <a:bodyPr/>
        <a:lstStyle/>
        <a:p>
          <a:r>
            <a:rPr lang="pt-BR" sz="2000" dirty="0"/>
            <a:t>Trang bị cho giai cấp công nhân và nhân dân lao động công cụ nhận thức các quy luật kinh tế</a:t>
          </a:r>
          <a:endParaRPr lang="en-US" sz="2000" dirty="0">
            <a:solidFill>
              <a:srgbClr val="FF0000"/>
            </a:solidFill>
          </a:endParaRPr>
        </a:p>
      </dgm:t>
    </dgm:pt>
    <dgm:pt modelId="{10204325-6795-44DA-ADD3-C5C77DC6BC8B}" type="parTrans" cxnId="{C95E349C-7F41-41AB-AA15-D8E503383326}">
      <dgm:prSet/>
      <dgm:spPr/>
      <dgm:t>
        <a:bodyPr/>
        <a:lstStyle/>
        <a:p>
          <a:endParaRPr lang="en-US" sz="1800">
            <a:solidFill>
              <a:srgbClr val="FF0000"/>
            </a:solidFill>
          </a:endParaRPr>
        </a:p>
      </dgm:t>
    </dgm:pt>
    <dgm:pt modelId="{F4F2FF0F-6157-4824-ABD8-70C6CAF3D665}" type="sibTrans" cxnId="{C95E349C-7F41-41AB-AA15-D8E503383326}">
      <dgm:prSet/>
      <dgm:spPr/>
      <dgm:t>
        <a:bodyPr/>
        <a:lstStyle/>
        <a:p>
          <a:endParaRPr lang="en-US" sz="1800"/>
        </a:p>
      </dgm:t>
    </dgm:pt>
    <dgm:pt modelId="{5A8B1C35-6895-4057-B4A3-59D555F58225}" type="pres">
      <dgm:prSet presAssocID="{6623D16D-A844-432D-A161-A211678A96E2}" presName="diagram" presStyleCnt="0">
        <dgm:presLayoutVars>
          <dgm:chPref val="1"/>
          <dgm:dir/>
          <dgm:animOne val="branch"/>
          <dgm:animLvl val="lvl"/>
          <dgm:resizeHandles/>
        </dgm:presLayoutVars>
      </dgm:prSet>
      <dgm:spPr/>
    </dgm:pt>
    <dgm:pt modelId="{0D5C3051-45CE-4F09-9D94-1D6BCE396F90}" type="pres">
      <dgm:prSet presAssocID="{5E51142D-9589-418A-AB08-932A8E5FC7FB}" presName="root" presStyleCnt="0"/>
      <dgm:spPr/>
    </dgm:pt>
    <dgm:pt modelId="{948FF1DF-4BBE-4C5F-BDA7-481E3B2BEE07}" type="pres">
      <dgm:prSet presAssocID="{5E51142D-9589-418A-AB08-932A8E5FC7FB}" presName="rootComposite" presStyleCnt="0"/>
      <dgm:spPr/>
    </dgm:pt>
    <dgm:pt modelId="{614CFE56-35F3-46AB-9414-0E8256F997ED}" type="pres">
      <dgm:prSet presAssocID="{5E51142D-9589-418A-AB08-932A8E5FC7FB}" presName="rootText" presStyleLbl="node1" presStyleIdx="0" presStyleCnt="1" custScaleX="262564" custLinFactNeighborX="-42667" custLinFactNeighborY="-8795"/>
      <dgm:spPr/>
    </dgm:pt>
    <dgm:pt modelId="{0EFB87B9-2703-40DC-BE41-2DD0953E93DE}" type="pres">
      <dgm:prSet presAssocID="{5E51142D-9589-418A-AB08-932A8E5FC7FB}" presName="rootConnector" presStyleLbl="node1" presStyleIdx="0" presStyleCnt="1"/>
      <dgm:spPr/>
    </dgm:pt>
    <dgm:pt modelId="{14C63628-1D89-40CF-8B40-C3885DB26AC7}" type="pres">
      <dgm:prSet presAssocID="{5E51142D-9589-418A-AB08-932A8E5FC7FB}" presName="childShape" presStyleCnt="0"/>
      <dgm:spPr/>
    </dgm:pt>
    <dgm:pt modelId="{6048B780-FF23-45D4-B562-A8F84E4CBD20}" type="pres">
      <dgm:prSet presAssocID="{3AF12A35-FC12-41DD-B70C-08F09BF7C9C6}" presName="Name13" presStyleLbl="parChTrans1D2" presStyleIdx="0" presStyleCnt="2"/>
      <dgm:spPr/>
    </dgm:pt>
    <dgm:pt modelId="{61D9AC12-37F9-4702-AB9A-1824F2104A76}" type="pres">
      <dgm:prSet presAssocID="{EABAE462-0AD5-4039-BD4F-C82C6BDB4187}" presName="childText" presStyleLbl="bgAcc1" presStyleIdx="0" presStyleCnt="2" custScaleX="361112">
        <dgm:presLayoutVars>
          <dgm:bulletEnabled val="1"/>
        </dgm:presLayoutVars>
      </dgm:prSet>
      <dgm:spPr/>
    </dgm:pt>
    <dgm:pt modelId="{B2DE2B1C-E90E-42DD-9975-2EEED0E160BA}" type="pres">
      <dgm:prSet presAssocID="{10204325-6795-44DA-ADD3-C5C77DC6BC8B}" presName="Name13" presStyleLbl="parChTrans1D2" presStyleIdx="1" presStyleCnt="2"/>
      <dgm:spPr/>
    </dgm:pt>
    <dgm:pt modelId="{EBF1B3DD-A018-4178-BCE4-C3F2354146B6}" type="pres">
      <dgm:prSet presAssocID="{41F28587-6689-45DF-A35D-858D5FF342D3}" presName="childText" presStyleLbl="bgAcc1" presStyleIdx="1" presStyleCnt="2" custScaleX="328205">
        <dgm:presLayoutVars>
          <dgm:bulletEnabled val="1"/>
        </dgm:presLayoutVars>
      </dgm:prSet>
      <dgm:spPr/>
    </dgm:pt>
  </dgm:ptLst>
  <dgm:cxnLst>
    <dgm:cxn modelId="{B7027F19-E35E-4708-89E0-E342C8629A20}" type="presOf" srcId="{10204325-6795-44DA-ADD3-C5C77DC6BC8B}" destId="{B2DE2B1C-E90E-42DD-9975-2EEED0E160BA}" srcOrd="0" destOrd="0" presId="urn:microsoft.com/office/officeart/2005/8/layout/hierarchy3"/>
    <dgm:cxn modelId="{F1ED4B36-AB02-437E-97BA-6B28F47D777C}" srcId="{6623D16D-A844-432D-A161-A211678A96E2}" destId="{5E51142D-9589-418A-AB08-932A8E5FC7FB}" srcOrd="0" destOrd="0" parTransId="{7039F6DF-50C0-48AA-9AD0-9086FD9DC488}" sibTransId="{8423B06C-3A0E-403C-B5A1-3759295A5BBE}"/>
    <dgm:cxn modelId="{DC698062-1099-4D2E-BE2E-70546EE9FB74}" type="presOf" srcId="{3AF12A35-FC12-41DD-B70C-08F09BF7C9C6}" destId="{6048B780-FF23-45D4-B562-A8F84E4CBD20}" srcOrd="0" destOrd="0" presId="urn:microsoft.com/office/officeart/2005/8/layout/hierarchy3"/>
    <dgm:cxn modelId="{E921007C-A7FB-45C0-B597-0C2ED30B8169}" type="presOf" srcId="{5E51142D-9589-418A-AB08-932A8E5FC7FB}" destId="{0EFB87B9-2703-40DC-BE41-2DD0953E93DE}" srcOrd="1" destOrd="0" presId="urn:microsoft.com/office/officeart/2005/8/layout/hierarchy3"/>
    <dgm:cxn modelId="{8930707E-F779-4BF9-98A9-827E287AD711}" type="presOf" srcId="{6623D16D-A844-432D-A161-A211678A96E2}" destId="{5A8B1C35-6895-4057-B4A3-59D555F58225}" srcOrd="0" destOrd="0" presId="urn:microsoft.com/office/officeart/2005/8/layout/hierarchy3"/>
    <dgm:cxn modelId="{A5860D84-5B75-443D-8B75-6C88C97D9F6C}" type="presOf" srcId="{5E51142D-9589-418A-AB08-932A8E5FC7FB}" destId="{614CFE56-35F3-46AB-9414-0E8256F997ED}" srcOrd="0" destOrd="0" presId="urn:microsoft.com/office/officeart/2005/8/layout/hierarchy3"/>
    <dgm:cxn modelId="{C95E349C-7F41-41AB-AA15-D8E503383326}" srcId="{5E51142D-9589-418A-AB08-932A8E5FC7FB}" destId="{41F28587-6689-45DF-A35D-858D5FF342D3}" srcOrd="1" destOrd="0" parTransId="{10204325-6795-44DA-ADD3-C5C77DC6BC8B}" sibTransId="{F4F2FF0F-6157-4824-ABD8-70C6CAF3D665}"/>
    <dgm:cxn modelId="{A52C44C7-2BFC-4780-BB87-18FEEF3316CD}" type="presOf" srcId="{41F28587-6689-45DF-A35D-858D5FF342D3}" destId="{EBF1B3DD-A018-4178-BCE4-C3F2354146B6}" srcOrd="0" destOrd="0" presId="urn:microsoft.com/office/officeart/2005/8/layout/hierarchy3"/>
    <dgm:cxn modelId="{7FC8A0D4-FC3F-4680-934F-E8F9F1DBDD70}" srcId="{5E51142D-9589-418A-AB08-932A8E5FC7FB}" destId="{EABAE462-0AD5-4039-BD4F-C82C6BDB4187}" srcOrd="0" destOrd="0" parTransId="{3AF12A35-FC12-41DD-B70C-08F09BF7C9C6}" sibTransId="{FAD1AEBB-BBF6-447C-936F-BA7E16672B5C}"/>
    <dgm:cxn modelId="{720179E5-70F8-447B-A0BB-C8A08BEED147}" type="presOf" srcId="{EABAE462-0AD5-4039-BD4F-C82C6BDB4187}" destId="{61D9AC12-37F9-4702-AB9A-1824F2104A76}" srcOrd="0" destOrd="0" presId="urn:microsoft.com/office/officeart/2005/8/layout/hierarchy3"/>
    <dgm:cxn modelId="{2D1D01D1-CE8A-42B2-A5A1-7FB2F2ED1BE4}" type="presParOf" srcId="{5A8B1C35-6895-4057-B4A3-59D555F58225}" destId="{0D5C3051-45CE-4F09-9D94-1D6BCE396F90}" srcOrd="0" destOrd="0" presId="urn:microsoft.com/office/officeart/2005/8/layout/hierarchy3"/>
    <dgm:cxn modelId="{0CA350D0-9D4A-4037-A81A-E79F9ECF867C}" type="presParOf" srcId="{0D5C3051-45CE-4F09-9D94-1D6BCE396F90}" destId="{948FF1DF-4BBE-4C5F-BDA7-481E3B2BEE07}" srcOrd="0" destOrd="0" presId="urn:microsoft.com/office/officeart/2005/8/layout/hierarchy3"/>
    <dgm:cxn modelId="{BD2B72F3-910E-4563-96E6-E5DE47B15818}" type="presParOf" srcId="{948FF1DF-4BBE-4C5F-BDA7-481E3B2BEE07}" destId="{614CFE56-35F3-46AB-9414-0E8256F997ED}" srcOrd="0" destOrd="0" presId="urn:microsoft.com/office/officeart/2005/8/layout/hierarchy3"/>
    <dgm:cxn modelId="{9577E4C6-7982-41FA-BEFE-02D887F7A775}" type="presParOf" srcId="{948FF1DF-4BBE-4C5F-BDA7-481E3B2BEE07}" destId="{0EFB87B9-2703-40DC-BE41-2DD0953E93DE}" srcOrd="1" destOrd="0" presId="urn:microsoft.com/office/officeart/2005/8/layout/hierarchy3"/>
    <dgm:cxn modelId="{978B1F02-AA52-4031-8B8C-67C6AC72B09C}" type="presParOf" srcId="{0D5C3051-45CE-4F09-9D94-1D6BCE396F90}" destId="{14C63628-1D89-40CF-8B40-C3885DB26AC7}" srcOrd="1" destOrd="0" presId="urn:microsoft.com/office/officeart/2005/8/layout/hierarchy3"/>
    <dgm:cxn modelId="{AA5A0E18-CFF5-4F47-AC54-451462BBE734}" type="presParOf" srcId="{14C63628-1D89-40CF-8B40-C3885DB26AC7}" destId="{6048B780-FF23-45D4-B562-A8F84E4CBD20}" srcOrd="0" destOrd="0" presId="urn:microsoft.com/office/officeart/2005/8/layout/hierarchy3"/>
    <dgm:cxn modelId="{C35602A0-0684-4AC2-9F4D-4C3EED5014E6}" type="presParOf" srcId="{14C63628-1D89-40CF-8B40-C3885DB26AC7}" destId="{61D9AC12-37F9-4702-AB9A-1824F2104A76}" srcOrd="1" destOrd="0" presId="urn:microsoft.com/office/officeart/2005/8/layout/hierarchy3"/>
    <dgm:cxn modelId="{6D3D8ECE-6520-4757-BD8A-1B066A658679}" type="presParOf" srcId="{14C63628-1D89-40CF-8B40-C3885DB26AC7}" destId="{B2DE2B1C-E90E-42DD-9975-2EEED0E160BA}" srcOrd="2" destOrd="0" presId="urn:microsoft.com/office/officeart/2005/8/layout/hierarchy3"/>
    <dgm:cxn modelId="{53F69947-2D35-4B64-A4B0-93EFB18A5C0E}" type="presParOf" srcId="{14C63628-1D89-40CF-8B40-C3885DB26AC7}" destId="{EBF1B3DD-A018-4178-BCE4-C3F2354146B6}"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43F06-37E5-4C42-B708-020D647268FE}">
      <dsp:nvSpPr>
        <dsp:cNvPr id="0" name=""/>
        <dsp:cNvSpPr/>
      </dsp:nvSpPr>
      <dsp:spPr>
        <a:xfrm>
          <a:off x="29593" y="47075"/>
          <a:ext cx="3436547" cy="701856"/>
        </a:xfrm>
        <a:prstGeom prst="roundRect">
          <a:avLst>
            <a:gd name="adj" fmla="val 10000"/>
          </a:avLst>
        </a:prstGeom>
        <a:solidFill>
          <a:schemeClr val="accent1"/>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err="1">
              <a:solidFill>
                <a:schemeClr val="bg1"/>
              </a:solidFill>
            </a:rPr>
            <a:t>Giá</a:t>
          </a:r>
          <a:r>
            <a:rPr lang="en-US" sz="1800" b="1" kern="1200" dirty="0">
              <a:solidFill>
                <a:schemeClr val="bg1"/>
              </a:solidFill>
            </a:rPr>
            <a:t> </a:t>
          </a:r>
          <a:r>
            <a:rPr lang="en-US" sz="1800" b="1" kern="1200" dirty="0" err="1">
              <a:solidFill>
                <a:schemeClr val="bg1"/>
              </a:solidFill>
            </a:rPr>
            <a:t>trị</a:t>
          </a:r>
          <a:r>
            <a:rPr lang="en-US" sz="1800" b="1" kern="1200" dirty="0">
              <a:solidFill>
                <a:schemeClr val="bg1"/>
              </a:solidFill>
            </a:rPr>
            <a:t> </a:t>
          </a:r>
          <a:r>
            <a:rPr lang="en-US" sz="1800" b="1" kern="1200" dirty="0" err="1">
              <a:solidFill>
                <a:schemeClr val="bg1"/>
              </a:solidFill>
            </a:rPr>
            <a:t>của</a:t>
          </a:r>
          <a:r>
            <a:rPr lang="en-US" sz="1800" b="1" kern="1200" dirty="0">
              <a:solidFill>
                <a:schemeClr val="bg1"/>
              </a:solidFill>
            </a:rPr>
            <a:t> </a:t>
          </a:r>
          <a:r>
            <a:rPr lang="en-US" sz="1800" b="1" kern="1200" dirty="0" err="1">
              <a:solidFill>
                <a:schemeClr val="bg1"/>
              </a:solidFill>
            </a:rPr>
            <a:t>hàng</a:t>
          </a:r>
          <a:r>
            <a:rPr lang="en-US" sz="1800" b="1" kern="1200" dirty="0">
              <a:solidFill>
                <a:schemeClr val="bg1"/>
              </a:solidFill>
            </a:rPr>
            <a:t> </a:t>
          </a:r>
          <a:r>
            <a:rPr lang="en-US" sz="1800" b="1" kern="1200" dirty="0" err="1">
              <a:solidFill>
                <a:schemeClr val="bg1"/>
              </a:solidFill>
            </a:rPr>
            <a:t>hóa</a:t>
          </a:r>
          <a:r>
            <a:rPr lang="en-US" sz="1800" b="1" kern="1200" dirty="0">
              <a:solidFill>
                <a:schemeClr val="bg1"/>
              </a:solidFill>
            </a:rPr>
            <a:t> SLĐ</a:t>
          </a:r>
        </a:p>
      </dsp:txBody>
      <dsp:txXfrm>
        <a:off x="50150" y="67632"/>
        <a:ext cx="3395433" cy="660742"/>
      </dsp:txXfrm>
    </dsp:sp>
    <dsp:sp modelId="{32570FF2-9A20-4DCC-9462-5D096EE9308E}">
      <dsp:nvSpPr>
        <dsp:cNvPr id="0" name=""/>
        <dsp:cNvSpPr/>
      </dsp:nvSpPr>
      <dsp:spPr>
        <a:xfrm>
          <a:off x="373248" y="748932"/>
          <a:ext cx="140412" cy="1071618"/>
        </a:xfrm>
        <a:custGeom>
          <a:avLst/>
          <a:gdLst/>
          <a:ahLst/>
          <a:cxnLst/>
          <a:rect l="0" t="0" r="0" b="0"/>
          <a:pathLst>
            <a:path>
              <a:moveTo>
                <a:pt x="0" y="0"/>
              </a:moveTo>
              <a:lnTo>
                <a:pt x="0" y="1071618"/>
              </a:lnTo>
              <a:lnTo>
                <a:pt x="140412" y="107161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C69BDD-1737-49EE-BE19-E329687D99E1}">
      <dsp:nvSpPr>
        <dsp:cNvPr id="0" name=""/>
        <dsp:cNvSpPr/>
      </dsp:nvSpPr>
      <dsp:spPr>
        <a:xfrm>
          <a:off x="513661" y="1170202"/>
          <a:ext cx="5462764" cy="1300697"/>
        </a:xfrm>
        <a:prstGeom prst="roundRect">
          <a:avLst>
            <a:gd name="adj" fmla="val 10000"/>
          </a:avLst>
        </a:prstGeom>
        <a:solidFill>
          <a:srgbClr val="0070C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n-US" sz="1800" kern="1200" dirty="0" err="1">
              <a:solidFill>
                <a:schemeClr val="bg1"/>
              </a:solidFill>
            </a:rPr>
            <a:t>Được</a:t>
          </a:r>
          <a:r>
            <a:rPr lang="en-US" sz="1800" kern="1200" dirty="0">
              <a:solidFill>
                <a:schemeClr val="bg1"/>
              </a:solidFill>
            </a:rPr>
            <a:t> </a:t>
          </a:r>
          <a:r>
            <a:rPr lang="en-US" sz="1800" kern="1200" dirty="0" err="1">
              <a:solidFill>
                <a:schemeClr val="bg1"/>
              </a:solidFill>
            </a:rPr>
            <a:t>quyết</a:t>
          </a:r>
          <a:r>
            <a:rPr lang="en-US" sz="1800" kern="1200" dirty="0">
              <a:solidFill>
                <a:schemeClr val="bg1"/>
              </a:solidFill>
            </a:rPr>
            <a:t> </a:t>
          </a:r>
          <a:r>
            <a:rPr lang="en-US" sz="1800" kern="1200" dirty="0" err="1">
              <a:solidFill>
                <a:schemeClr val="bg1"/>
              </a:solidFill>
            </a:rPr>
            <a:t>định</a:t>
          </a:r>
          <a:r>
            <a:rPr lang="en-US" sz="1800" kern="1200" dirty="0">
              <a:solidFill>
                <a:schemeClr val="bg1"/>
              </a:solidFill>
            </a:rPr>
            <a:t> </a:t>
          </a:r>
          <a:r>
            <a:rPr lang="en-US" sz="1800" kern="1200" dirty="0" err="1">
              <a:solidFill>
                <a:schemeClr val="bg1"/>
              </a:solidFill>
            </a:rPr>
            <a:t>bởi</a:t>
          </a:r>
          <a:r>
            <a:rPr lang="en-US" sz="1800" kern="1200" dirty="0">
              <a:solidFill>
                <a:schemeClr val="bg1"/>
              </a:solidFill>
            </a:rPr>
            <a:t> </a:t>
          </a:r>
          <a:r>
            <a:rPr lang="en-US" sz="1800" kern="1200" dirty="0" err="1">
              <a:solidFill>
                <a:schemeClr val="bg1"/>
              </a:solidFill>
            </a:rPr>
            <a:t>lượng</a:t>
          </a:r>
          <a:r>
            <a:rPr lang="en-US" sz="1800" kern="1200" dirty="0">
              <a:solidFill>
                <a:schemeClr val="bg1"/>
              </a:solidFill>
            </a:rPr>
            <a:t> </a:t>
          </a:r>
          <a:r>
            <a:rPr lang="en-US" sz="1800" kern="1200" dirty="0" err="1">
              <a:solidFill>
                <a:schemeClr val="bg1"/>
              </a:solidFill>
            </a:rPr>
            <a:t>lao</a:t>
          </a:r>
          <a:r>
            <a:rPr lang="en-US" sz="1800" kern="1200" dirty="0">
              <a:solidFill>
                <a:schemeClr val="bg1"/>
              </a:solidFill>
            </a:rPr>
            <a:t> </a:t>
          </a:r>
          <a:r>
            <a:rPr lang="en-US" sz="1800" kern="1200" dirty="0" err="1">
              <a:solidFill>
                <a:schemeClr val="bg1"/>
              </a:solidFill>
            </a:rPr>
            <a:t>động</a:t>
          </a:r>
          <a:r>
            <a:rPr lang="en-US" sz="1800" kern="1200" dirty="0">
              <a:solidFill>
                <a:schemeClr val="bg1"/>
              </a:solidFill>
            </a:rPr>
            <a:t> </a:t>
          </a:r>
          <a:r>
            <a:rPr lang="en-US" sz="1800" kern="1200" dirty="0" err="1">
              <a:solidFill>
                <a:schemeClr val="bg1"/>
              </a:solidFill>
            </a:rPr>
            <a:t>xã</a:t>
          </a:r>
          <a:r>
            <a:rPr lang="en-US" sz="1800" kern="1200" dirty="0">
              <a:solidFill>
                <a:schemeClr val="bg1"/>
              </a:solidFill>
            </a:rPr>
            <a:t> </a:t>
          </a:r>
          <a:r>
            <a:rPr lang="en-US" sz="1800" kern="1200" dirty="0" err="1">
              <a:solidFill>
                <a:schemeClr val="bg1"/>
              </a:solidFill>
            </a:rPr>
            <a:t>hội</a:t>
          </a:r>
          <a:r>
            <a:rPr lang="en-US" sz="1800" kern="1200" dirty="0">
              <a:solidFill>
                <a:schemeClr val="bg1"/>
              </a:solidFill>
            </a:rPr>
            <a:t> </a:t>
          </a:r>
          <a:r>
            <a:rPr lang="en-US" sz="1800" kern="1200" dirty="0" err="1">
              <a:solidFill>
                <a:schemeClr val="bg1"/>
              </a:solidFill>
            </a:rPr>
            <a:t>cần</a:t>
          </a:r>
          <a:r>
            <a:rPr lang="en-US" sz="1800" kern="1200" dirty="0">
              <a:solidFill>
                <a:schemeClr val="bg1"/>
              </a:solidFill>
            </a:rPr>
            <a:t> </a:t>
          </a:r>
          <a:r>
            <a:rPr lang="en-US" sz="1800" kern="1200" dirty="0" err="1">
              <a:solidFill>
                <a:schemeClr val="bg1"/>
              </a:solidFill>
            </a:rPr>
            <a:t>thiết</a:t>
          </a:r>
          <a:r>
            <a:rPr lang="en-US" sz="1800" kern="1200" dirty="0">
              <a:solidFill>
                <a:schemeClr val="bg1"/>
              </a:solidFill>
            </a:rPr>
            <a:t> </a:t>
          </a:r>
          <a:r>
            <a:rPr lang="en-US" sz="1800" kern="1200" dirty="0" err="1">
              <a:solidFill>
                <a:schemeClr val="bg1"/>
              </a:solidFill>
            </a:rPr>
            <a:t>để</a:t>
          </a:r>
          <a:r>
            <a:rPr lang="en-US" sz="1800" kern="1200" dirty="0">
              <a:solidFill>
                <a:schemeClr val="bg1"/>
              </a:solidFill>
            </a:rPr>
            <a:t> </a:t>
          </a:r>
          <a:r>
            <a:rPr lang="en-US" sz="1800" kern="1200" dirty="0" err="1">
              <a:solidFill>
                <a:schemeClr val="bg1"/>
              </a:solidFill>
            </a:rPr>
            <a:t>sản</a:t>
          </a:r>
          <a:r>
            <a:rPr lang="en-US" sz="1800" kern="1200" dirty="0">
              <a:solidFill>
                <a:schemeClr val="bg1"/>
              </a:solidFill>
            </a:rPr>
            <a:t> </a:t>
          </a:r>
          <a:r>
            <a:rPr lang="en-US" sz="1800" kern="1200" dirty="0" err="1">
              <a:solidFill>
                <a:schemeClr val="bg1"/>
              </a:solidFill>
            </a:rPr>
            <a:t>xuất</a:t>
          </a:r>
          <a:r>
            <a:rPr lang="en-US" sz="1800" kern="1200" dirty="0">
              <a:solidFill>
                <a:schemeClr val="bg1"/>
              </a:solidFill>
            </a:rPr>
            <a:t> </a:t>
          </a:r>
          <a:r>
            <a:rPr lang="en-US" sz="1800" kern="1200" dirty="0" err="1">
              <a:solidFill>
                <a:schemeClr val="bg1"/>
              </a:solidFill>
            </a:rPr>
            <a:t>và</a:t>
          </a:r>
          <a:r>
            <a:rPr lang="en-US" sz="1800" kern="1200" dirty="0">
              <a:solidFill>
                <a:schemeClr val="bg1"/>
              </a:solidFill>
            </a:rPr>
            <a:t> </a:t>
          </a:r>
          <a:r>
            <a:rPr lang="en-US" sz="1800" kern="1200" dirty="0" err="1">
              <a:solidFill>
                <a:schemeClr val="bg1"/>
              </a:solidFill>
            </a:rPr>
            <a:t>tái</a:t>
          </a:r>
          <a:r>
            <a:rPr lang="en-US" sz="1800" kern="1200" dirty="0">
              <a:solidFill>
                <a:schemeClr val="bg1"/>
              </a:solidFill>
            </a:rPr>
            <a:t> </a:t>
          </a:r>
          <a:r>
            <a:rPr lang="en-US" sz="1800" kern="1200" dirty="0" err="1">
              <a:solidFill>
                <a:schemeClr val="bg1"/>
              </a:solidFill>
            </a:rPr>
            <a:t>sản</a:t>
          </a:r>
          <a:r>
            <a:rPr lang="en-US" sz="1800" kern="1200" dirty="0">
              <a:solidFill>
                <a:schemeClr val="bg1"/>
              </a:solidFill>
            </a:rPr>
            <a:t> </a:t>
          </a:r>
          <a:r>
            <a:rPr lang="en-US" sz="1800" kern="1200" dirty="0" err="1">
              <a:solidFill>
                <a:schemeClr val="bg1"/>
              </a:solidFill>
            </a:rPr>
            <a:t>xuất</a:t>
          </a:r>
          <a:r>
            <a:rPr lang="en-US" sz="1800" kern="1200" dirty="0">
              <a:solidFill>
                <a:schemeClr val="bg1"/>
              </a:solidFill>
            </a:rPr>
            <a:t> </a:t>
          </a:r>
          <a:r>
            <a:rPr lang="en-US" sz="1800" kern="1200" dirty="0" err="1">
              <a:solidFill>
                <a:schemeClr val="bg1"/>
              </a:solidFill>
            </a:rPr>
            <a:t>ra</a:t>
          </a:r>
          <a:r>
            <a:rPr lang="en-US" sz="1800" kern="1200" dirty="0">
              <a:solidFill>
                <a:schemeClr val="bg1"/>
              </a:solidFill>
            </a:rPr>
            <a:t> </a:t>
          </a:r>
          <a:r>
            <a:rPr lang="en-US" sz="1800" kern="1200" dirty="0" err="1">
              <a:solidFill>
                <a:schemeClr val="bg1"/>
              </a:solidFill>
            </a:rPr>
            <a:t>nó</a:t>
          </a:r>
          <a:r>
            <a:rPr lang="en-US" sz="1800" kern="1200" dirty="0">
              <a:solidFill>
                <a:schemeClr val="bg1"/>
              </a:solidFill>
            </a:rPr>
            <a:t>. </a:t>
          </a:r>
        </a:p>
      </dsp:txBody>
      <dsp:txXfrm>
        <a:off x="551757" y="1208298"/>
        <a:ext cx="5386572" cy="12245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4CFE56-35F3-46AB-9414-0E8256F997ED}">
      <dsp:nvSpPr>
        <dsp:cNvPr id="0" name=""/>
        <dsp:cNvSpPr/>
      </dsp:nvSpPr>
      <dsp:spPr>
        <a:xfrm>
          <a:off x="0" y="0"/>
          <a:ext cx="6513533" cy="1240370"/>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pt-BR" sz="2800" b="1" i="1" kern="1200" dirty="0">
              <a:solidFill>
                <a:srgbClr val="FFFF00"/>
              </a:solidFill>
            </a:rPr>
            <a:t>Ý nghĩa của học thuyết</a:t>
          </a:r>
          <a:endParaRPr lang="en-US" sz="2800" b="1" kern="1200" dirty="0">
            <a:solidFill>
              <a:srgbClr val="FFFF00"/>
            </a:solidFill>
          </a:endParaRPr>
        </a:p>
      </dsp:txBody>
      <dsp:txXfrm>
        <a:off x="36329" y="36329"/>
        <a:ext cx="6440875" cy="1167712"/>
      </dsp:txXfrm>
    </dsp:sp>
    <dsp:sp modelId="{6048B780-FF23-45D4-B562-A8F84E4CBD20}">
      <dsp:nvSpPr>
        <dsp:cNvPr id="0" name=""/>
        <dsp:cNvSpPr/>
      </dsp:nvSpPr>
      <dsp:spPr>
        <a:xfrm>
          <a:off x="651353" y="1240370"/>
          <a:ext cx="657564" cy="968308"/>
        </a:xfrm>
        <a:custGeom>
          <a:avLst/>
          <a:gdLst/>
          <a:ahLst/>
          <a:cxnLst/>
          <a:rect l="0" t="0" r="0" b="0"/>
          <a:pathLst>
            <a:path>
              <a:moveTo>
                <a:pt x="0" y="0"/>
              </a:moveTo>
              <a:lnTo>
                <a:pt x="0" y="968308"/>
              </a:lnTo>
              <a:lnTo>
                <a:pt x="657564" y="9683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D9AC12-37F9-4702-AB9A-1824F2104A76}">
      <dsp:nvSpPr>
        <dsp:cNvPr id="0" name=""/>
        <dsp:cNvSpPr/>
      </dsp:nvSpPr>
      <dsp:spPr>
        <a:xfrm>
          <a:off x="1308918" y="1588494"/>
          <a:ext cx="7166603" cy="124037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pt-BR" sz="2000" kern="1200" dirty="0"/>
            <a:t>Học thuyết giá trị thặng dư đã bóc trần bản chất của nền sản xuất TBCN</a:t>
          </a:r>
          <a:endParaRPr lang="en-US" sz="2000" kern="1200" dirty="0">
            <a:solidFill>
              <a:srgbClr val="FF0000"/>
            </a:solidFill>
          </a:endParaRPr>
        </a:p>
      </dsp:txBody>
      <dsp:txXfrm>
        <a:off x="1345247" y="1624823"/>
        <a:ext cx="7093945" cy="1167712"/>
      </dsp:txXfrm>
    </dsp:sp>
    <dsp:sp modelId="{B2DE2B1C-E90E-42DD-9975-2EEED0E160BA}">
      <dsp:nvSpPr>
        <dsp:cNvPr id="0" name=""/>
        <dsp:cNvSpPr/>
      </dsp:nvSpPr>
      <dsp:spPr>
        <a:xfrm>
          <a:off x="651353" y="1240370"/>
          <a:ext cx="657564" cy="2518772"/>
        </a:xfrm>
        <a:custGeom>
          <a:avLst/>
          <a:gdLst/>
          <a:ahLst/>
          <a:cxnLst/>
          <a:rect l="0" t="0" r="0" b="0"/>
          <a:pathLst>
            <a:path>
              <a:moveTo>
                <a:pt x="0" y="0"/>
              </a:moveTo>
              <a:lnTo>
                <a:pt x="0" y="2518772"/>
              </a:lnTo>
              <a:lnTo>
                <a:pt x="657564" y="251877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F1B3DD-A018-4178-BCE4-C3F2354146B6}">
      <dsp:nvSpPr>
        <dsp:cNvPr id="0" name=""/>
        <dsp:cNvSpPr/>
      </dsp:nvSpPr>
      <dsp:spPr>
        <a:xfrm>
          <a:off x="1308918" y="3138957"/>
          <a:ext cx="6513533" cy="124037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pt-BR" sz="2000" kern="1200" dirty="0"/>
            <a:t>Trang bị cho giai cấp công nhân và nhân dân lao động công cụ nhận thức các quy luật kinh tế</a:t>
          </a:r>
          <a:endParaRPr lang="en-US" sz="2000" kern="1200" dirty="0">
            <a:solidFill>
              <a:srgbClr val="FF0000"/>
            </a:solidFill>
          </a:endParaRPr>
        </a:p>
      </dsp:txBody>
      <dsp:txXfrm>
        <a:off x="1345247" y="3175286"/>
        <a:ext cx="6440875" cy="116771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16/08/2024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50681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98112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 name="Google Shape;348;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38626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16363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44878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72636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96030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01620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158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E0D6C883-D918-47E7-86F4-7056253645AB}" type="slidenum">
              <a:rPr lang="en-US" smtClean="0"/>
              <a:pPr/>
              <a:t>31</a:t>
            </a:fld>
            <a:endParaRPr lang="en-US"/>
          </a:p>
        </p:txBody>
      </p:sp>
    </p:spTree>
    <p:extLst>
      <p:ext uri="{BB962C8B-B14F-4D97-AF65-F5344CB8AC3E}">
        <p14:creationId xmlns:p14="http://schemas.microsoft.com/office/powerpoint/2010/main" val="42039079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248313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62ad5b4435_61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8" name="Google Shape;368;g62ad5b4435_61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86009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7"/>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7"/>
            <a:ext cx="2844800" cy="244475"/>
          </a:xfrm>
          <a:prstGeom prst="rect">
            <a:avLst/>
          </a:prstGeo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5"/>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23058632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rectangle">
  <p:cSld name="Blank rectangle">
    <p:bg>
      <p:bgPr>
        <a:blipFill>
          <a:blip r:embed="rId2">
            <a:alphaModFix/>
          </a:blip>
          <a:stretch>
            <a:fillRect/>
          </a:stretch>
        </a:blipFill>
        <a:effectLst/>
      </p:bgPr>
    </p:bg>
    <p:spTree>
      <p:nvGrpSpPr>
        <p:cNvPr id="1" name="Shape 50"/>
        <p:cNvGrpSpPr/>
        <p:nvPr/>
      </p:nvGrpSpPr>
      <p:grpSpPr>
        <a:xfrm>
          <a:off x="0" y="0"/>
          <a:ext cx="0" cy="0"/>
          <a:chOff x="0" y="0"/>
          <a:chExt cx="0" cy="0"/>
        </a:xfrm>
      </p:grpSpPr>
      <p:pic>
        <p:nvPicPr>
          <p:cNvPr id="51" name="Google Shape;51;p11" descr="paint_transparent3.png"/>
          <p:cNvPicPr preferRelativeResize="0"/>
          <p:nvPr/>
        </p:nvPicPr>
        <p:blipFill>
          <a:blip r:embed="rId3">
            <a:alphaModFix/>
          </a:blip>
          <a:stretch>
            <a:fillRect/>
          </a:stretch>
        </p:blipFill>
        <p:spPr>
          <a:xfrm>
            <a:off x="0" y="2"/>
            <a:ext cx="12192000" cy="6858004"/>
          </a:xfrm>
          <a:prstGeom prst="rect">
            <a:avLst/>
          </a:prstGeom>
          <a:noFill/>
          <a:ln>
            <a:noFill/>
          </a:ln>
        </p:spPr>
      </p:pic>
      <p:sp>
        <p:nvSpPr>
          <p:cNvPr id="52" name="Google Shape;52;p11"/>
          <p:cNvSpPr txBox="1">
            <a:spLocks noGrp="1"/>
          </p:cNvSpPr>
          <p:nvPr>
            <p:ph type="sldNum" idx="12"/>
          </p:nvPr>
        </p:nvSpPr>
        <p:spPr>
          <a:xfrm>
            <a:off x="5730200" y="5930631"/>
            <a:ext cx="731600" cy="524800"/>
          </a:xfrm>
          <a:prstGeom prst="rect">
            <a:avLst/>
          </a:prstGeom>
        </p:spPr>
        <p:txBody>
          <a:bodyPr spcFirstLastPara="1" wrap="square" lIns="91425" tIns="91425" rIns="91425" bIns="91425" anchor="ctr" anchorCtr="0">
            <a:noAutofit/>
          </a:bodyPr>
          <a:lstStyle>
            <a:lvl1pPr lvl="0" algn="ctr" rtl="0">
              <a:buNone/>
              <a:defRPr>
                <a:solidFill>
                  <a:srgbClr val="999999"/>
                </a:solidFill>
              </a:defRPr>
            </a:lvl1pPr>
            <a:lvl2pPr lvl="1" algn="ctr" rtl="0">
              <a:buNone/>
              <a:defRPr>
                <a:solidFill>
                  <a:srgbClr val="999999"/>
                </a:solidFill>
              </a:defRPr>
            </a:lvl2pPr>
            <a:lvl3pPr lvl="2" algn="ctr" rtl="0">
              <a:buNone/>
              <a:defRPr>
                <a:solidFill>
                  <a:srgbClr val="999999"/>
                </a:solidFill>
              </a:defRPr>
            </a:lvl3pPr>
            <a:lvl4pPr lvl="3" algn="ctr" rtl="0">
              <a:buNone/>
              <a:defRPr>
                <a:solidFill>
                  <a:srgbClr val="999999"/>
                </a:solidFill>
              </a:defRPr>
            </a:lvl4pPr>
            <a:lvl5pPr lvl="4" algn="ctr" rtl="0">
              <a:buNone/>
              <a:defRPr>
                <a:solidFill>
                  <a:srgbClr val="999999"/>
                </a:solidFill>
              </a:defRPr>
            </a:lvl5pPr>
            <a:lvl6pPr lvl="5" algn="ctr" rtl="0">
              <a:buNone/>
              <a:defRPr>
                <a:solidFill>
                  <a:srgbClr val="999999"/>
                </a:solidFill>
              </a:defRPr>
            </a:lvl6pPr>
            <a:lvl7pPr lvl="6" algn="ctr" rtl="0">
              <a:buNone/>
              <a:defRPr>
                <a:solidFill>
                  <a:srgbClr val="999999"/>
                </a:solidFill>
              </a:defRPr>
            </a:lvl7pPr>
            <a:lvl8pPr lvl="7" algn="ctr" rtl="0">
              <a:buNone/>
              <a:defRPr>
                <a:solidFill>
                  <a:srgbClr val="999999"/>
                </a:solidFill>
              </a:defRPr>
            </a:lvl8pPr>
            <a:lvl9pPr lvl="8" algn="ctr" rtl="0">
              <a:buNone/>
              <a:defRPr>
                <a:solidFill>
                  <a:srgbClr val="999999"/>
                </a:solidFill>
              </a:defRPr>
            </a:lvl9pPr>
          </a:lstStyle>
          <a:p>
            <a:pPr defTabSz="1219140"/>
            <a:fld id="{00000000-1234-1234-1234-123412341234}" type="slidenum">
              <a:rPr lang="en" smtClean="0"/>
              <a:pPr defTabSz="1219140"/>
              <a:t>‹#›</a:t>
            </a:fld>
            <a:endParaRPr lang="en"/>
          </a:p>
        </p:txBody>
      </p:sp>
    </p:spTree>
    <p:extLst>
      <p:ext uri="{BB962C8B-B14F-4D97-AF65-F5344CB8AC3E}">
        <p14:creationId xmlns:p14="http://schemas.microsoft.com/office/powerpoint/2010/main" val="3129828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microsoft.com/office/2007/relationships/hdphoto" Target="../media/hdphoto1.wdp"/><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8/16/2024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5" cstate="hqprint">
            <a:extLst>
              <a:ext uri="{BEBA8EAE-BF5A-486C-A8C5-ECC9F3942E4B}">
                <a14:imgProps xmlns:a14="http://schemas.microsoft.com/office/drawing/2010/main">
                  <a14:imgLayer r:embed="rId16">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12" name="TextBox 11">
            <a:extLst>
              <a:ext uri="{FF2B5EF4-FFF2-40B4-BE49-F238E27FC236}">
                <a16:creationId xmlns:a16="http://schemas.microsoft.com/office/drawing/2014/main" id="{CCD25A4A-319E-F0FF-C32F-55315D16A02C}"/>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hyperlink" Target="b&#224;i%201.pptx#-1,52,2. Kinh t&#7871; ch&#237;nh tr&#7883; M&#225;c &#8211; L&#234; nin" TargetMode="External"/><Relationship Id="rId4" Type="http://schemas.openxmlformats.org/officeDocument/2006/relationships/hyperlink" Target="b&#224;i%201.pptx#-1,45,PowerPoint Presentation"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b&#224;i%201.pptx#-1,29,Ch&#7911; ngh&#297;a duy v&#7853;t l&#7883;ch s&#7917;"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b&#224;i%201.pptx#-1,29,Ch&#7911; ngh&#297;a duy v&#7853;t l&#7883;ch s&#7917;" TargetMode="Externa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b&#224;i%201.pptx#-1,29,Ch&#7911; ngh&#297;a duy v&#7853;t l&#7883;ch s&#7917;"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b&#224;i%201.pptx#-1,29,Ch&#7911; ngh&#297;a duy v&#7853;t l&#7883;ch s&#7917;"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b&#224;i%201.pptx#-1,29,Ch&#7911; ngh&#297;a duy v&#7853;t l&#7883;ch s&#7917;" TargetMode="External"/></Relationships>
</file>

<file path=ppt/slides/_rels/slide28.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b&#224;i%201.pptx#-1,38, 2.2.2. H&#7885;c thuy&#7871;t gi&#225; tr&#7883; th&#7863;ng d&#432;"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5.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7.jpeg"/><Relationship Id="rId7" Type="http://schemas.openxmlformats.org/officeDocument/2006/relationships/hyperlink" Target="http://www.phototour.minneapolis.mn.us/cgi-bin/quote.cgi?image=3957"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47532" y="387899"/>
            <a:ext cx="9144000" cy="1419131"/>
          </a:xfrm>
        </p:spPr>
        <p:txBody>
          <a:bodyPr/>
          <a:lstStyle/>
          <a:p>
            <a:r>
              <a:rPr lang="en-US" b="1" dirty="0" err="1"/>
              <a:t>Chương</a:t>
            </a:r>
            <a:r>
              <a:rPr lang="en-US" b="1" dirty="0"/>
              <a:t> 1</a:t>
            </a:r>
          </a:p>
        </p:txBody>
      </p:sp>
      <p:sp>
        <p:nvSpPr>
          <p:cNvPr id="3" name="Subtitle 2"/>
          <p:cNvSpPr>
            <a:spLocks noGrp="1"/>
          </p:cNvSpPr>
          <p:nvPr>
            <p:ph type="subTitle" idx="1"/>
          </p:nvPr>
        </p:nvSpPr>
        <p:spPr>
          <a:xfrm>
            <a:off x="1524000" y="2537231"/>
            <a:ext cx="9144000" cy="1190172"/>
          </a:xfrm>
        </p:spPr>
        <p:txBody>
          <a:bodyPr>
            <a:noAutofit/>
          </a:bodyPr>
          <a:lstStyle/>
          <a:p>
            <a:r>
              <a:rPr lang="en-US" sz="4800" b="1" dirty="0">
                <a:solidFill>
                  <a:srgbClr val="FF0000"/>
                </a:solidFill>
              </a:rPr>
              <a:t>KHÁI QUÁT VỀ CHỦ NGHĨA MÁC-LÊNIN</a:t>
            </a:r>
          </a:p>
        </p:txBody>
      </p:sp>
    </p:spTree>
    <p:extLst>
      <p:ext uri="{BB962C8B-B14F-4D97-AF65-F5344CB8AC3E}">
        <p14:creationId xmlns:p14="http://schemas.microsoft.com/office/powerpoint/2010/main" val="24767795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plus(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99832-5C37-11F6-56A5-E30413D819ED}"/>
              </a:ext>
            </a:extLst>
          </p:cNvPr>
          <p:cNvSpPr>
            <a:spLocks noGrp="1"/>
          </p:cNvSpPr>
          <p:nvPr>
            <p:ph type="ctrTitle"/>
          </p:nvPr>
        </p:nvSpPr>
        <p:spPr>
          <a:xfrm>
            <a:off x="366586" y="1712449"/>
            <a:ext cx="11413737" cy="4635137"/>
          </a:xfrm>
        </p:spPr>
        <p:txBody>
          <a:bodyPr>
            <a:noAutofit/>
          </a:bodyPr>
          <a:lstStyle/>
          <a:p>
            <a:pPr algn="l">
              <a:lnSpc>
                <a:spcPct val="115000"/>
              </a:lnSpc>
              <a:spcBef>
                <a:spcPts val="800"/>
              </a:spcBef>
              <a:tabLst>
                <a:tab pos="7010225" algn="l"/>
              </a:tabLst>
            </a:pPr>
            <a:r>
              <a:rPr lang="vi-VN" sz="2400" b="1" i="1" dirty="0">
                <a:solidFill>
                  <a:srgbClr val="FF0000"/>
                </a:solidFill>
                <a:latin typeface="+mn-lt"/>
                <a:ea typeface="Times New Roman" panose="02020603050405020304" pitchFamily="18" charset="0"/>
              </a:rPr>
              <a:t>Mục tiêu của bài học: </a:t>
            </a:r>
            <a:br>
              <a:rPr lang="en-US" sz="2400" dirty="0">
                <a:latin typeface="+mn-lt"/>
                <a:ea typeface="Times New Roman" panose="02020603050405020304" pitchFamily="18" charset="0"/>
              </a:rPr>
            </a:br>
            <a:r>
              <a:rPr lang="pl-PL" sz="2400" dirty="0">
                <a:latin typeface="+mn-lt"/>
                <a:ea typeface="Times New Roman" panose="02020603050405020304" pitchFamily="18" charset="0"/>
              </a:rPr>
              <a:t>Sau khi học xong bài này, người học cần đạt được:</a:t>
            </a:r>
            <a:br>
              <a:rPr lang="en-US" sz="2400" dirty="0">
                <a:latin typeface="+mn-lt"/>
                <a:ea typeface="Times New Roman" panose="02020603050405020304" pitchFamily="18" charset="0"/>
              </a:rPr>
            </a:br>
            <a:r>
              <a:rPr lang="en-US" sz="2400" dirty="0">
                <a:latin typeface="+mn-lt"/>
                <a:ea typeface="Times New Roman" panose="02020603050405020304" pitchFamily="18" charset="0"/>
              </a:rPr>
              <a:t>         </a:t>
            </a:r>
            <a:r>
              <a:rPr lang="pl-PL" sz="2400" b="1" i="1" dirty="0">
                <a:solidFill>
                  <a:srgbClr val="FF0000"/>
                </a:solidFill>
                <a:latin typeface="+mn-lt"/>
                <a:ea typeface="Times New Roman" panose="02020603050405020304" pitchFamily="18" charset="0"/>
              </a:rPr>
              <a:t>- Về kiến thức: </a:t>
            </a:r>
            <a:r>
              <a:rPr lang="pl-PL" sz="2400" dirty="0">
                <a:latin typeface="+mn-lt"/>
                <a:ea typeface="Times New Roman" panose="02020603050405020304" pitchFamily="18" charset="0"/>
              </a:rPr>
              <a:t>Trình bày được khái niệm, nội dung chính và giá trị của chủ nghĩa Mác-Lênin đối với sự phát triển của xã hội.</a:t>
            </a:r>
            <a:br>
              <a:rPr lang="en-US" sz="2400" dirty="0">
                <a:latin typeface="+mn-lt"/>
                <a:ea typeface="Times New Roman" panose="02020603050405020304" pitchFamily="18" charset="0"/>
              </a:rPr>
            </a:br>
            <a:r>
              <a:rPr lang="en-US" sz="2400" dirty="0">
                <a:solidFill>
                  <a:srgbClr val="FF0000"/>
                </a:solidFill>
                <a:latin typeface="+mn-lt"/>
                <a:ea typeface="Times New Roman" panose="02020603050405020304" pitchFamily="18" charset="0"/>
              </a:rPr>
              <a:t>         </a:t>
            </a:r>
            <a:r>
              <a:rPr lang="pl-PL" sz="2400" b="1" i="1" dirty="0">
                <a:solidFill>
                  <a:srgbClr val="FF0000"/>
                </a:solidFill>
                <a:latin typeface="+mn-lt"/>
                <a:ea typeface="Times New Roman" panose="02020603050405020304" pitchFamily="18" charset="0"/>
              </a:rPr>
              <a:t>- Về kỹ năng:</a:t>
            </a:r>
            <a:r>
              <a:rPr lang="pl-PL" sz="2400" b="1" dirty="0">
                <a:solidFill>
                  <a:srgbClr val="FF0000"/>
                </a:solidFill>
                <a:latin typeface="+mn-lt"/>
                <a:ea typeface="Times New Roman" panose="02020603050405020304" pitchFamily="18" charset="0"/>
              </a:rPr>
              <a:t> </a:t>
            </a:r>
            <a:r>
              <a:rPr lang="pl-PL" sz="2400" dirty="0">
                <a:latin typeface="+mn-lt"/>
                <a:ea typeface="Times New Roman" panose="02020603050405020304" pitchFamily="18" charset="0"/>
              </a:rPr>
              <a:t>Vận dụng</a:t>
            </a:r>
            <a:r>
              <a:rPr lang="it-IT" sz="2400" dirty="0">
                <a:latin typeface="+mn-lt"/>
                <a:ea typeface="Times New Roman" panose="02020603050405020304" pitchFamily="18" charset="0"/>
              </a:rPr>
              <a:t> được những kiến thức của Triết học </a:t>
            </a:r>
            <a:r>
              <a:rPr lang="pl-PL" sz="2400" dirty="0">
                <a:latin typeface="+mn-lt"/>
                <a:ea typeface="Times New Roman" panose="02020603050405020304" pitchFamily="18" charset="0"/>
              </a:rPr>
              <a:t>Mác-Lênin</a:t>
            </a:r>
            <a:r>
              <a:rPr lang="it-IT" sz="2400" dirty="0">
                <a:latin typeface="+mn-lt"/>
                <a:ea typeface="Times New Roman" panose="02020603050405020304" pitchFamily="18" charset="0"/>
              </a:rPr>
              <a:t>, Kinh tế Chính trị </a:t>
            </a:r>
            <a:r>
              <a:rPr lang="pl-PL" sz="2400" dirty="0">
                <a:latin typeface="+mn-lt"/>
                <a:ea typeface="Times New Roman" panose="02020603050405020304" pitchFamily="18" charset="0"/>
              </a:rPr>
              <a:t>Mác-Lênin</a:t>
            </a:r>
            <a:r>
              <a:rPr lang="it-IT" sz="2400" dirty="0">
                <a:latin typeface="+mn-lt"/>
                <a:ea typeface="Times New Roman" panose="02020603050405020304" pitchFamily="18" charset="0"/>
              </a:rPr>
              <a:t> và Chủ nghĩa xã hội khoa học vào trong thực tiễn xây dựng chủ nghĩa xã hội hiện nay.</a:t>
            </a:r>
            <a:br>
              <a:rPr lang="en-US" sz="2400" dirty="0">
                <a:latin typeface="+mn-lt"/>
                <a:ea typeface="Times New Roman" panose="02020603050405020304" pitchFamily="18" charset="0"/>
              </a:rPr>
            </a:br>
            <a:r>
              <a:rPr lang="en-US" sz="2400" dirty="0">
                <a:solidFill>
                  <a:srgbClr val="FF0000"/>
                </a:solidFill>
                <a:latin typeface="+mn-lt"/>
                <a:ea typeface="Times New Roman" panose="02020603050405020304" pitchFamily="18" charset="0"/>
              </a:rPr>
              <a:t>         </a:t>
            </a:r>
            <a:r>
              <a:rPr lang="pl-PL" sz="2400" b="1" i="1" dirty="0">
                <a:solidFill>
                  <a:srgbClr val="FF0000"/>
                </a:solidFill>
                <a:latin typeface="+mn-lt"/>
                <a:ea typeface="Times New Roman" panose="02020603050405020304" pitchFamily="18" charset="0"/>
              </a:rPr>
              <a:t>- Về năng lực tự chủ và trách nhiệm: </a:t>
            </a:r>
            <a:r>
              <a:rPr lang="it-IT" sz="2400" dirty="0">
                <a:latin typeface="+mn-lt"/>
                <a:ea typeface="Times New Roman" panose="02020603050405020304" pitchFamily="18" charset="0"/>
              </a:rPr>
              <a:t>Có ý thức rèn luyện, phấn đấu, nỗ lực đóng góp xây dựng và bảo vệ tổ quốc. Khẳng định được chủ nghĩa </a:t>
            </a:r>
            <a:r>
              <a:rPr lang="pl-PL" sz="2400" dirty="0">
                <a:latin typeface="+mn-lt"/>
                <a:ea typeface="Times New Roman" panose="02020603050405020304" pitchFamily="18" charset="0"/>
              </a:rPr>
              <a:t>Mác-Lênin </a:t>
            </a:r>
            <a:r>
              <a:rPr lang="it-IT" sz="2400" dirty="0">
                <a:latin typeface="+mn-lt"/>
                <a:ea typeface="Times New Roman" panose="02020603050405020304" pitchFamily="18" charset="0"/>
              </a:rPr>
              <a:t>là nền tảng tư tưởng của Đảng ta.</a:t>
            </a:r>
            <a:br>
              <a:rPr lang="en-US" sz="2400" dirty="0">
                <a:latin typeface="+mn-lt"/>
                <a:ea typeface="Times New Roman" panose="02020603050405020304" pitchFamily="18" charset="0"/>
              </a:rPr>
            </a:br>
            <a:endParaRPr lang="en-US" sz="2400" dirty="0">
              <a:latin typeface="+mn-lt"/>
            </a:endParaRPr>
          </a:p>
        </p:txBody>
      </p:sp>
      <p:sp>
        <p:nvSpPr>
          <p:cNvPr id="4" name="Slide Number Placeholder 3">
            <a:extLst>
              <a:ext uri="{FF2B5EF4-FFF2-40B4-BE49-F238E27FC236}">
                <a16:creationId xmlns:a16="http://schemas.microsoft.com/office/drawing/2014/main" id="{F90830D7-E7F1-CE6E-5181-A53C791BD4E5}"/>
              </a:ext>
            </a:extLst>
          </p:cNvPr>
          <p:cNvSpPr>
            <a:spLocks noGrp="1"/>
          </p:cNvSpPr>
          <p:nvPr>
            <p:ph type="sldNum" sz="quarter" idx="12"/>
          </p:nvPr>
        </p:nvSpPr>
        <p:spPr>
          <a:xfrm>
            <a:off x="7993380" y="4318125"/>
            <a:ext cx="1150620" cy="393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2C06E907-2CE5-4DAF-8A9A-F501157A3262}" type="slidenum">
              <a:rPr lang="en-US" smtClean="0"/>
              <a:pPr algn="ctr"/>
              <a:t>2</a:t>
            </a:fld>
            <a:endParaRPr lang="en-US"/>
          </a:p>
        </p:txBody>
      </p:sp>
      <p:sp>
        <p:nvSpPr>
          <p:cNvPr id="5" name="Subtitle 2">
            <a:extLst>
              <a:ext uri="{FF2B5EF4-FFF2-40B4-BE49-F238E27FC236}">
                <a16:creationId xmlns:a16="http://schemas.microsoft.com/office/drawing/2014/main" id="{F603D759-F979-406F-B392-A2B4384A1402}"/>
              </a:ext>
            </a:extLst>
          </p:cNvPr>
          <p:cNvSpPr>
            <a:spLocks noGrp="1"/>
          </p:cNvSpPr>
          <p:nvPr>
            <p:ph type="subTitle" idx="1"/>
          </p:nvPr>
        </p:nvSpPr>
        <p:spPr>
          <a:xfrm>
            <a:off x="556591" y="806834"/>
            <a:ext cx="10310192" cy="1190172"/>
          </a:xfrm>
        </p:spPr>
        <p:txBody>
          <a:bodyPr>
            <a:normAutofit/>
          </a:bodyPr>
          <a:lstStyle/>
          <a:p>
            <a:r>
              <a:rPr lang="en-US" sz="3200" b="1" dirty="0" err="1">
                <a:solidFill>
                  <a:srgbClr val="FF0000"/>
                </a:solidFill>
                <a:latin typeface="+mn-lt"/>
              </a:rPr>
              <a:t>Chương</a:t>
            </a:r>
            <a:r>
              <a:rPr lang="en-US" sz="3200" b="1" dirty="0">
                <a:solidFill>
                  <a:srgbClr val="FF0000"/>
                </a:solidFill>
                <a:latin typeface="+mn-lt"/>
              </a:rPr>
              <a:t> 1: KHÁI QUÁT VỀ CHỦ NGHĨA MÁC-LÊNIN</a:t>
            </a:r>
          </a:p>
        </p:txBody>
      </p:sp>
    </p:spTree>
    <p:extLst>
      <p:ext uri="{BB962C8B-B14F-4D97-AF65-F5344CB8AC3E}">
        <p14:creationId xmlns:p14="http://schemas.microsoft.com/office/powerpoint/2010/main" val="4156926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plus(in)">
                                      <p:cBhvr>
                                        <p:cTn id="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75"/>
          <p:cNvSpPr>
            <a:spLocks noChangeArrowheads="1"/>
          </p:cNvSpPr>
          <p:nvPr/>
        </p:nvSpPr>
        <p:spPr bwMode="auto">
          <a:xfrm>
            <a:off x="7631875" y="4239758"/>
            <a:ext cx="4417911" cy="1995881"/>
          </a:xfrm>
          <a:prstGeom prst="wedgeRoundRectCallout">
            <a:avLst>
              <a:gd name="adj1" fmla="val 38020"/>
              <a:gd name="adj2" fmla="val -104183"/>
              <a:gd name="adj3" fmla="val 16667"/>
            </a:avLst>
          </a:prstGeom>
          <a:solidFill>
            <a:schemeClr val="accent2">
              <a:lumMod val="20000"/>
              <a:lumOff val="80000"/>
            </a:schemeClr>
          </a:solidFill>
          <a:ln w="9525">
            <a:solidFill>
              <a:srgbClr val="FF0000"/>
            </a:solidFill>
            <a:miter lim="800000"/>
            <a:headEnd/>
            <a:tailEnd/>
          </a:ln>
          <a:effectLst/>
        </p:spPr>
        <p:txBody>
          <a:bodyPr/>
          <a:lstStyle/>
          <a:p>
            <a:pPr algn="ctr" eaLnBrk="1" hangingPunct="1">
              <a:defRPr/>
            </a:pPr>
            <a:r>
              <a:rPr lang="en-US" altLang="en-US" sz="2400" b="1" dirty="0">
                <a:solidFill>
                  <a:srgbClr val="000066"/>
                </a:solidFill>
              </a:rPr>
              <a:t>* </a:t>
            </a:r>
            <a:r>
              <a:rPr lang="en-US" altLang="en-US" sz="2400" b="1" dirty="0" err="1">
                <a:solidFill>
                  <a:srgbClr val="000066"/>
                </a:solidFill>
              </a:rPr>
              <a:t>C.Mác</a:t>
            </a:r>
            <a:r>
              <a:rPr lang="en-US" altLang="en-US" sz="2400" b="1" dirty="0">
                <a:solidFill>
                  <a:srgbClr val="000066"/>
                </a:solidFill>
              </a:rPr>
              <a:t>: </a:t>
            </a:r>
            <a:r>
              <a:rPr lang="en-US" altLang="en-US" sz="2400" b="1" dirty="0" err="1">
                <a:solidFill>
                  <a:srgbClr val="000066"/>
                </a:solidFill>
              </a:rPr>
              <a:t>Sinh</a:t>
            </a:r>
            <a:r>
              <a:rPr lang="en-US" altLang="en-US" sz="2400" b="1" dirty="0">
                <a:solidFill>
                  <a:srgbClr val="000066"/>
                </a:solidFill>
              </a:rPr>
              <a:t> </a:t>
            </a:r>
            <a:r>
              <a:rPr lang="en-US" altLang="en-US" sz="2400" b="1" dirty="0" err="1">
                <a:solidFill>
                  <a:srgbClr val="000066"/>
                </a:solidFill>
              </a:rPr>
              <a:t>năm</a:t>
            </a:r>
            <a:r>
              <a:rPr lang="en-US" altLang="en-US" sz="2400" b="1" dirty="0">
                <a:solidFill>
                  <a:srgbClr val="000066"/>
                </a:solidFill>
              </a:rPr>
              <a:t> 1818 ở </a:t>
            </a:r>
            <a:r>
              <a:rPr lang="en-US" altLang="en-US" sz="2400" b="1" dirty="0" err="1">
                <a:solidFill>
                  <a:srgbClr val="000066"/>
                </a:solidFill>
              </a:rPr>
              <a:t>Tơriơ</a:t>
            </a:r>
            <a:r>
              <a:rPr lang="en-US" altLang="en-US" sz="2400" b="1" dirty="0">
                <a:solidFill>
                  <a:srgbClr val="000066"/>
                </a:solidFill>
              </a:rPr>
              <a:t> (</a:t>
            </a:r>
            <a:r>
              <a:rPr lang="en-US" altLang="en-US" sz="2400" b="1" dirty="0" err="1">
                <a:solidFill>
                  <a:srgbClr val="000066"/>
                </a:solidFill>
              </a:rPr>
              <a:t>Đức</a:t>
            </a:r>
            <a:r>
              <a:rPr lang="en-US" altLang="en-US" sz="2400" b="1" dirty="0">
                <a:solidFill>
                  <a:srgbClr val="000066"/>
                </a:solidFill>
              </a:rPr>
              <a:t>)</a:t>
            </a:r>
            <a:r>
              <a:rPr lang="en-US" altLang="en-US" sz="2400" b="1" dirty="0" err="1">
                <a:solidFill>
                  <a:srgbClr val="000066"/>
                </a:solidFill>
              </a:rPr>
              <a:t>trong</a:t>
            </a:r>
            <a:r>
              <a:rPr lang="en-US" altLang="en-US" sz="2400" b="1" dirty="0">
                <a:solidFill>
                  <a:srgbClr val="000066"/>
                </a:solidFill>
              </a:rPr>
              <a:t> </a:t>
            </a:r>
            <a:r>
              <a:rPr lang="en-US" altLang="en-US" sz="2400" b="1" dirty="0" err="1">
                <a:solidFill>
                  <a:srgbClr val="000066"/>
                </a:solidFill>
              </a:rPr>
              <a:t>gia</a:t>
            </a:r>
            <a:r>
              <a:rPr lang="en-US" altLang="en-US" sz="2400" b="1" dirty="0">
                <a:solidFill>
                  <a:srgbClr val="000066"/>
                </a:solidFill>
              </a:rPr>
              <a:t> </a:t>
            </a:r>
            <a:r>
              <a:rPr lang="en-US" altLang="en-US" sz="2400" b="1" dirty="0" err="1">
                <a:solidFill>
                  <a:srgbClr val="000066"/>
                </a:solidFill>
              </a:rPr>
              <a:t>đình</a:t>
            </a:r>
            <a:r>
              <a:rPr lang="en-US" altLang="en-US" sz="2400" b="1" dirty="0">
                <a:solidFill>
                  <a:srgbClr val="000066"/>
                </a:solidFill>
              </a:rPr>
              <a:t> </a:t>
            </a:r>
            <a:r>
              <a:rPr lang="en-US" altLang="en-US" sz="2400" b="1" dirty="0" err="1">
                <a:solidFill>
                  <a:srgbClr val="000066"/>
                </a:solidFill>
              </a:rPr>
              <a:t>trí</a:t>
            </a:r>
            <a:r>
              <a:rPr lang="en-US" altLang="en-US" sz="2400" b="1" dirty="0">
                <a:solidFill>
                  <a:srgbClr val="000066"/>
                </a:solidFill>
              </a:rPr>
              <a:t> </a:t>
            </a:r>
            <a:r>
              <a:rPr lang="en-US" altLang="en-US" sz="2400" b="1" dirty="0" err="1">
                <a:solidFill>
                  <a:srgbClr val="000066"/>
                </a:solidFill>
              </a:rPr>
              <a:t>thức</a:t>
            </a:r>
            <a:r>
              <a:rPr lang="en-US" altLang="en-US" sz="2400" b="1" dirty="0">
                <a:solidFill>
                  <a:srgbClr val="000066"/>
                </a:solidFill>
              </a:rPr>
              <a:t> </a:t>
            </a:r>
            <a:r>
              <a:rPr lang="en-US" altLang="en-US" sz="2400" b="1" dirty="0" err="1">
                <a:solidFill>
                  <a:srgbClr val="000066"/>
                </a:solidFill>
              </a:rPr>
              <a:t>nghèo</a:t>
            </a:r>
            <a:r>
              <a:rPr lang="en-US" altLang="en-US" sz="2400" b="1" dirty="0">
                <a:solidFill>
                  <a:srgbClr val="000066"/>
                </a:solidFill>
              </a:rPr>
              <a:t>, là </a:t>
            </a:r>
            <a:r>
              <a:rPr lang="en-US" altLang="en-US" sz="2400" b="1" dirty="0" err="1">
                <a:solidFill>
                  <a:srgbClr val="000066"/>
                </a:solidFill>
              </a:rPr>
              <a:t>người</a:t>
            </a:r>
            <a:r>
              <a:rPr lang="en-US" altLang="en-US" sz="2400" b="1" dirty="0">
                <a:solidFill>
                  <a:srgbClr val="000066"/>
                </a:solidFill>
              </a:rPr>
              <a:t> </a:t>
            </a:r>
            <a:r>
              <a:rPr lang="en-US" altLang="en-US" sz="2400" b="1" dirty="0" err="1">
                <a:solidFill>
                  <a:srgbClr val="000066"/>
                </a:solidFill>
              </a:rPr>
              <a:t>thông</a:t>
            </a:r>
            <a:r>
              <a:rPr lang="en-US" altLang="en-US" sz="2400" b="1" dirty="0">
                <a:solidFill>
                  <a:srgbClr val="000066"/>
                </a:solidFill>
              </a:rPr>
              <a:t> minh, </a:t>
            </a:r>
            <a:r>
              <a:rPr lang="en-US" altLang="en-US" sz="2400" b="1" dirty="0" err="1">
                <a:solidFill>
                  <a:srgbClr val="000066"/>
                </a:solidFill>
              </a:rPr>
              <a:t>đô</a:t>
            </a:r>
            <a:r>
              <a:rPr lang="en-US" altLang="en-US" sz="2400" b="1" dirty="0">
                <a:solidFill>
                  <a:srgbClr val="000066"/>
                </a:solidFill>
              </a:rPr>
              <a:t>̃ </a:t>
            </a:r>
            <a:r>
              <a:rPr lang="en-US" altLang="en-US" sz="2400" b="1" dirty="0" err="1">
                <a:solidFill>
                  <a:srgbClr val="000066"/>
                </a:solidFill>
              </a:rPr>
              <a:t>đạt</a:t>
            </a:r>
            <a:r>
              <a:rPr lang="en-US" altLang="en-US" sz="2400" b="1" dirty="0">
                <a:solidFill>
                  <a:srgbClr val="000066"/>
                </a:solidFill>
              </a:rPr>
              <a:t> </a:t>
            </a:r>
            <a:r>
              <a:rPr lang="en-US" altLang="en-US" sz="2400" b="1" dirty="0" err="1">
                <a:solidFill>
                  <a:srgbClr val="000066"/>
                </a:solidFill>
              </a:rPr>
              <a:t>cao</a:t>
            </a:r>
            <a:r>
              <a:rPr lang="en-US" altLang="en-US" sz="2400" b="1" dirty="0">
                <a:solidFill>
                  <a:srgbClr val="000066"/>
                </a:solidFill>
              </a:rPr>
              <a:t>, </a:t>
            </a:r>
            <a:r>
              <a:rPr lang="en-US" altLang="en-US" sz="2400" b="1" dirty="0" err="1">
                <a:solidFill>
                  <a:srgbClr val="000066"/>
                </a:solidFill>
              </a:rPr>
              <a:t>sớm</a:t>
            </a:r>
            <a:r>
              <a:rPr lang="en-US" altLang="en-US" sz="2400" b="1" dirty="0">
                <a:solidFill>
                  <a:srgbClr val="000066"/>
                </a:solidFill>
              </a:rPr>
              <a:t> </a:t>
            </a:r>
            <a:r>
              <a:rPr lang="en-US" altLang="en-US" sz="2400" b="1" dirty="0" err="1">
                <a:solidFill>
                  <a:srgbClr val="000066"/>
                </a:solidFill>
              </a:rPr>
              <a:t>tham</a:t>
            </a:r>
            <a:r>
              <a:rPr lang="en-US" altLang="en-US" sz="2400" b="1" dirty="0">
                <a:solidFill>
                  <a:srgbClr val="000066"/>
                </a:solidFill>
              </a:rPr>
              <a:t> </a:t>
            </a:r>
            <a:r>
              <a:rPr lang="en-US" altLang="en-US" sz="2400" b="1" dirty="0" err="1">
                <a:solidFill>
                  <a:srgbClr val="000066"/>
                </a:solidFill>
              </a:rPr>
              <a:t>gia</a:t>
            </a:r>
            <a:r>
              <a:rPr lang="en-US" altLang="en-US" sz="2400" b="1" dirty="0">
                <a:solidFill>
                  <a:srgbClr val="000066"/>
                </a:solidFill>
              </a:rPr>
              <a:t> </a:t>
            </a:r>
            <a:r>
              <a:rPr lang="en-US" altLang="en-US" sz="2400" b="1" dirty="0" err="1">
                <a:solidFill>
                  <a:srgbClr val="000066"/>
                </a:solidFill>
              </a:rPr>
              <a:t>cách</a:t>
            </a:r>
            <a:r>
              <a:rPr lang="en-US" altLang="en-US" sz="2400" b="1" dirty="0">
                <a:solidFill>
                  <a:srgbClr val="000066"/>
                </a:solidFill>
              </a:rPr>
              <a:t> </a:t>
            </a:r>
            <a:r>
              <a:rPr lang="en-US" altLang="en-US" sz="2400" b="1" dirty="0" err="1">
                <a:solidFill>
                  <a:srgbClr val="000066"/>
                </a:solidFill>
              </a:rPr>
              <a:t>mạng</a:t>
            </a:r>
            <a:r>
              <a:rPr lang="en-US" altLang="en-US" sz="2400" b="1" dirty="0">
                <a:solidFill>
                  <a:srgbClr val="000066"/>
                </a:solidFill>
              </a:rPr>
              <a:t>…</a:t>
            </a:r>
          </a:p>
        </p:txBody>
      </p:sp>
      <p:grpSp>
        <p:nvGrpSpPr>
          <p:cNvPr id="5" name="Group 79"/>
          <p:cNvGrpSpPr>
            <a:grpSpLocks/>
          </p:cNvGrpSpPr>
          <p:nvPr/>
        </p:nvGrpSpPr>
        <p:grpSpPr bwMode="auto">
          <a:xfrm>
            <a:off x="9122945" y="130955"/>
            <a:ext cx="3069057" cy="3647138"/>
            <a:chOff x="-159" y="576"/>
            <a:chExt cx="3086" cy="3283"/>
          </a:xfrm>
        </p:grpSpPr>
        <p:pic>
          <p:nvPicPr>
            <p:cNvPr id="6" name="Picture 80" descr="cacma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 y="576"/>
              <a:ext cx="2640" cy="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81"/>
            <p:cNvSpPr txBox="1">
              <a:spLocks noChangeArrowheads="1"/>
            </p:cNvSpPr>
            <p:nvPr/>
          </p:nvSpPr>
          <p:spPr bwMode="auto">
            <a:xfrm>
              <a:off x="-159" y="3443"/>
              <a:ext cx="3086" cy="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defRPr/>
              </a:pPr>
              <a:r>
                <a:rPr lang="en-US" altLang="en-US" sz="2400" b="1" dirty="0"/>
                <a:t>C. </a:t>
              </a:r>
              <a:r>
                <a:rPr lang="en-US" altLang="en-US" sz="2400" b="1" dirty="0" err="1"/>
                <a:t>Mác</a:t>
              </a:r>
              <a:r>
                <a:rPr lang="en-US" altLang="en-US" sz="2400" b="1" dirty="0"/>
                <a:t> (1818-1883)</a:t>
              </a:r>
            </a:p>
          </p:txBody>
        </p:sp>
      </p:grpSp>
      <p:sp>
        <p:nvSpPr>
          <p:cNvPr id="8" name="AutoShape 71"/>
          <p:cNvSpPr>
            <a:spLocks noChangeArrowheads="1"/>
          </p:cNvSpPr>
          <p:nvPr/>
        </p:nvSpPr>
        <p:spPr bwMode="auto">
          <a:xfrm>
            <a:off x="211522" y="4422222"/>
            <a:ext cx="3650575" cy="1813417"/>
          </a:xfrm>
          <a:prstGeom prst="wedgeRoundRectCallout">
            <a:avLst>
              <a:gd name="adj1" fmla="val -39066"/>
              <a:gd name="adj2" fmla="val -146205"/>
              <a:gd name="adj3" fmla="val 16667"/>
            </a:avLst>
          </a:prstGeom>
          <a:solidFill>
            <a:schemeClr val="accent6">
              <a:lumMod val="20000"/>
              <a:lumOff val="80000"/>
            </a:schemeClr>
          </a:solidFill>
          <a:ln w="9525">
            <a:solidFill>
              <a:srgbClr val="FF0000"/>
            </a:solidFill>
            <a:miter lim="800000"/>
            <a:headEnd/>
            <a:tailEnd/>
          </a:ln>
          <a:effectLst/>
        </p:spPr>
        <p:txBody>
          <a:bodyPr/>
          <a:lstStyle/>
          <a:p>
            <a:pPr algn="ctr" eaLnBrk="1" hangingPunct="1">
              <a:defRPr/>
            </a:pPr>
            <a:r>
              <a:rPr lang="en-US" altLang="en-US" sz="2400" b="1" dirty="0">
                <a:solidFill>
                  <a:srgbClr val="FF3300"/>
                </a:solidFill>
              </a:rPr>
              <a:t>*</a:t>
            </a:r>
            <a:r>
              <a:rPr lang="en-US" altLang="en-US" sz="2400" b="1" dirty="0" err="1">
                <a:solidFill>
                  <a:srgbClr val="000066"/>
                </a:solidFill>
              </a:rPr>
              <a:t>Ăng-ghen</a:t>
            </a:r>
            <a:r>
              <a:rPr lang="en-US" altLang="en-US" sz="2400" b="1" dirty="0">
                <a:solidFill>
                  <a:srgbClr val="000066"/>
                </a:solidFill>
              </a:rPr>
              <a:t>: </a:t>
            </a:r>
            <a:r>
              <a:rPr lang="en-US" altLang="en-US" sz="2400" b="1" dirty="0" err="1">
                <a:solidFill>
                  <a:srgbClr val="000066"/>
                </a:solidFill>
              </a:rPr>
              <a:t>Sinh</a:t>
            </a:r>
            <a:r>
              <a:rPr lang="en-US" altLang="en-US" sz="2400" b="1" dirty="0">
                <a:solidFill>
                  <a:srgbClr val="000066"/>
                </a:solidFill>
              </a:rPr>
              <a:t> </a:t>
            </a:r>
            <a:r>
              <a:rPr lang="en-US" altLang="en-US" sz="2400" b="1" dirty="0" err="1">
                <a:solidFill>
                  <a:srgbClr val="000066"/>
                </a:solidFill>
              </a:rPr>
              <a:t>năm</a:t>
            </a:r>
            <a:r>
              <a:rPr lang="en-US" altLang="en-US" sz="2400" b="1" dirty="0">
                <a:solidFill>
                  <a:srgbClr val="000066"/>
                </a:solidFill>
              </a:rPr>
              <a:t> 1820 ở </a:t>
            </a:r>
            <a:r>
              <a:rPr lang="en-US" altLang="en-US" sz="2400" b="1" dirty="0" err="1">
                <a:solidFill>
                  <a:srgbClr val="000066"/>
                </a:solidFill>
              </a:rPr>
              <a:t>Bacmen</a:t>
            </a:r>
            <a:r>
              <a:rPr lang="en-US" altLang="en-US" sz="2400" b="1" dirty="0">
                <a:solidFill>
                  <a:srgbClr val="000066"/>
                </a:solidFill>
              </a:rPr>
              <a:t> (</a:t>
            </a:r>
            <a:r>
              <a:rPr lang="en-US" altLang="en-US" sz="2400" b="1" dirty="0" err="1">
                <a:solidFill>
                  <a:srgbClr val="000066"/>
                </a:solidFill>
              </a:rPr>
              <a:t>Đức</a:t>
            </a:r>
            <a:r>
              <a:rPr lang="en-US" altLang="en-US" sz="2400" b="1" dirty="0">
                <a:solidFill>
                  <a:srgbClr val="000066"/>
                </a:solidFill>
              </a:rPr>
              <a:t>) </a:t>
            </a:r>
            <a:r>
              <a:rPr lang="en-US" altLang="en-US" sz="2400" b="1" dirty="0" err="1">
                <a:solidFill>
                  <a:srgbClr val="000066"/>
                </a:solidFill>
              </a:rPr>
              <a:t>trong</a:t>
            </a:r>
            <a:r>
              <a:rPr lang="en-US" altLang="en-US" sz="2400" b="1" dirty="0">
                <a:solidFill>
                  <a:srgbClr val="000066"/>
                </a:solidFill>
              </a:rPr>
              <a:t> </a:t>
            </a:r>
            <a:r>
              <a:rPr lang="en-US" altLang="en-US" sz="2400" b="1" dirty="0" err="1">
                <a:solidFill>
                  <a:srgbClr val="000066"/>
                </a:solidFill>
              </a:rPr>
              <a:t>một</a:t>
            </a:r>
            <a:r>
              <a:rPr lang="en-US" altLang="en-US" sz="2400" b="1" dirty="0">
                <a:solidFill>
                  <a:srgbClr val="000066"/>
                </a:solidFill>
              </a:rPr>
              <a:t> </a:t>
            </a:r>
            <a:r>
              <a:rPr lang="en-US" altLang="en-US" sz="2400" b="1" dirty="0" err="1">
                <a:solidFill>
                  <a:srgbClr val="000066"/>
                </a:solidFill>
              </a:rPr>
              <a:t>gia</a:t>
            </a:r>
            <a:r>
              <a:rPr lang="en-US" altLang="en-US" sz="2400" b="1" dirty="0">
                <a:solidFill>
                  <a:srgbClr val="000066"/>
                </a:solidFill>
              </a:rPr>
              <a:t> </a:t>
            </a:r>
            <a:r>
              <a:rPr lang="en-US" altLang="en-US" sz="2400" b="1" dirty="0" err="1">
                <a:solidFill>
                  <a:srgbClr val="000066"/>
                </a:solidFill>
              </a:rPr>
              <a:t>đình</a:t>
            </a:r>
            <a:r>
              <a:rPr lang="en-US" altLang="en-US" sz="2400" b="1" dirty="0">
                <a:solidFill>
                  <a:srgbClr val="000066"/>
                </a:solidFill>
              </a:rPr>
              <a:t> </a:t>
            </a:r>
            <a:r>
              <a:rPr lang="en-US" altLang="en-US" sz="2400" b="1" dirty="0" err="1">
                <a:solidFill>
                  <a:srgbClr val="000066"/>
                </a:solidFill>
              </a:rPr>
              <a:t>chu</a:t>
            </a:r>
            <a:r>
              <a:rPr lang="en-US" altLang="en-US" sz="2400" b="1" dirty="0">
                <a:solidFill>
                  <a:srgbClr val="000066"/>
                </a:solidFill>
              </a:rPr>
              <a:t>̉ </a:t>
            </a:r>
            <a:r>
              <a:rPr lang="en-US" altLang="en-US" sz="2400" b="1" dirty="0" err="1">
                <a:solidFill>
                  <a:srgbClr val="000066"/>
                </a:solidFill>
              </a:rPr>
              <a:t>xưởng</a:t>
            </a:r>
            <a:r>
              <a:rPr lang="en-US" altLang="en-US" sz="2400" b="1" dirty="0">
                <a:solidFill>
                  <a:srgbClr val="000066"/>
                </a:solidFill>
              </a:rPr>
              <a:t> </a:t>
            </a:r>
            <a:r>
              <a:rPr lang="en-US" altLang="en-US" sz="2400" b="1" dirty="0" err="1">
                <a:solidFill>
                  <a:srgbClr val="000066"/>
                </a:solidFill>
              </a:rPr>
              <a:t>giàu</a:t>
            </a:r>
            <a:r>
              <a:rPr lang="en-US" altLang="en-US" sz="2400" b="1" dirty="0">
                <a:solidFill>
                  <a:srgbClr val="000066"/>
                </a:solidFill>
              </a:rPr>
              <a:t> có. </a:t>
            </a:r>
          </a:p>
        </p:txBody>
      </p:sp>
      <p:grpSp>
        <p:nvGrpSpPr>
          <p:cNvPr id="9" name="Group 72"/>
          <p:cNvGrpSpPr>
            <a:grpSpLocks/>
          </p:cNvGrpSpPr>
          <p:nvPr/>
        </p:nvGrpSpPr>
        <p:grpSpPr bwMode="auto">
          <a:xfrm>
            <a:off x="142347" y="227364"/>
            <a:ext cx="3946357" cy="3267303"/>
            <a:chOff x="2867" y="576"/>
            <a:chExt cx="3480" cy="3458"/>
          </a:xfrm>
        </p:grpSpPr>
        <p:pic>
          <p:nvPicPr>
            <p:cNvPr id="10" name="Picture 73" descr="Friedrich_Engels_1820-189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8" y="576"/>
              <a:ext cx="2565" cy="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74"/>
            <p:cNvSpPr txBox="1">
              <a:spLocks noChangeArrowheads="1"/>
            </p:cNvSpPr>
            <p:nvPr/>
          </p:nvSpPr>
          <p:spPr bwMode="auto">
            <a:xfrm>
              <a:off x="2867" y="3545"/>
              <a:ext cx="3480" cy="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defRPr/>
              </a:pPr>
              <a:r>
                <a:rPr lang="en-US" altLang="en-US" sz="2400" b="1" dirty="0">
                  <a:latin typeface="Arial" panose="020B0604020202020204" pitchFamily="34" charset="0"/>
                  <a:cs typeface="Arial" panose="020B0604020202020204" pitchFamily="34" charset="0"/>
                </a:rPr>
                <a:t>Ph. </a:t>
              </a:r>
              <a:r>
                <a:rPr lang="en-US" altLang="en-US" sz="2400" b="1" dirty="0" err="1">
                  <a:latin typeface="Arial" panose="020B0604020202020204" pitchFamily="34" charset="0"/>
                  <a:cs typeface="Arial" panose="020B0604020202020204" pitchFamily="34" charset="0"/>
                </a:rPr>
                <a:t>Ăng-ghen</a:t>
              </a:r>
              <a:r>
                <a:rPr lang="en-US" altLang="en-US" sz="2400" b="1" dirty="0">
                  <a:latin typeface="Arial" panose="020B0604020202020204" pitchFamily="34" charset="0"/>
                  <a:cs typeface="Arial" panose="020B0604020202020204" pitchFamily="34" charset="0"/>
                </a:rPr>
                <a:t> (1820-1895)</a:t>
              </a:r>
            </a:p>
          </p:txBody>
        </p:sp>
      </p:grpSp>
      <p:sp>
        <p:nvSpPr>
          <p:cNvPr id="12" name="AutoShape 71"/>
          <p:cNvSpPr>
            <a:spLocks noChangeArrowheads="1"/>
          </p:cNvSpPr>
          <p:nvPr/>
        </p:nvSpPr>
        <p:spPr bwMode="auto">
          <a:xfrm>
            <a:off x="4473881" y="1102606"/>
            <a:ext cx="3815255" cy="1718841"/>
          </a:xfrm>
          <a:prstGeom prst="wedgeRoundRectCallout">
            <a:avLst>
              <a:gd name="adj1" fmla="val 2130"/>
              <a:gd name="adj2" fmla="val 55060"/>
              <a:gd name="adj3" fmla="val 16667"/>
            </a:avLst>
          </a:prstGeom>
          <a:solidFill>
            <a:srgbClr val="FFFF00"/>
          </a:solidFill>
          <a:ln w="9525">
            <a:solidFill>
              <a:srgbClr val="FF0000"/>
            </a:solidFill>
            <a:miter lim="800000"/>
            <a:headEnd/>
            <a:tailEnd/>
          </a:ln>
          <a:effectLst/>
        </p:spPr>
        <p:txBody>
          <a:bodyPr/>
          <a:lstStyle/>
          <a:p>
            <a:pPr algn="ctr" eaLnBrk="1" hangingPunct="1">
              <a:defRPr/>
            </a:pPr>
            <a:r>
              <a:rPr lang="en-US" altLang="en-US" sz="2400" b="1" dirty="0">
                <a:solidFill>
                  <a:srgbClr val="000066"/>
                </a:solidFill>
              </a:rPr>
              <a:t>- </a:t>
            </a:r>
            <a:r>
              <a:rPr lang="en-US" altLang="en-US" sz="2400" b="1" dirty="0" err="1">
                <a:solidFill>
                  <a:srgbClr val="000066"/>
                </a:solidFill>
              </a:rPr>
              <a:t>Năm</a:t>
            </a:r>
            <a:r>
              <a:rPr lang="en-US" altLang="en-US" sz="2400" b="1" dirty="0">
                <a:solidFill>
                  <a:srgbClr val="000066"/>
                </a:solidFill>
              </a:rPr>
              <a:t> 1844 </a:t>
            </a:r>
            <a:r>
              <a:rPr lang="en-US" altLang="en-US" sz="2400" b="1" dirty="0" err="1">
                <a:solidFill>
                  <a:srgbClr val="000066"/>
                </a:solidFill>
              </a:rPr>
              <a:t>hai</a:t>
            </a:r>
            <a:r>
              <a:rPr lang="en-US" altLang="en-US" sz="2400" b="1" dirty="0">
                <a:solidFill>
                  <a:srgbClr val="000066"/>
                </a:solidFill>
              </a:rPr>
              <a:t> </a:t>
            </a:r>
            <a:r>
              <a:rPr lang="en-US" altLang="en-US" sz="2400" b="1" dirty="0" err="1">
                <a:solidFill>
                  <a:srgbClr val="000066"/>
                </a:solidFill>
              </a:rPr>
              <a:t>người</a:t>
            </a:r>
            <a:r>
              <a:rPr lang="en-US" altLang="en-US" sz="2400" b="1" dirty="0">
                <a:solidFill>
                  <a:srgbClr val="000066"/>
                </a:solidFill>
              </a:rPr>
              <a:t> </a:t>
            </a:r>
            <a:r>
              <a:rPr lang="en-US" altLang="en-US" sz="2400" b="1" dirty="0" err="1">
                <a:solidFill>
                  <a:srgbClr val="000066"/>
                </a:solidFill>
              </a:rPr>
              <a:t>gặp</a:t>
            </a:r>
            <a:r>
              <a:rPr lang="en-US" altLang="en-US" sz="2400" b="1" dirty="0">
                <a:solidFill>
                  <a:srgbClr val="000066"/>
                </a:solidFill>
              </a:rPr>
              <a:t> </a:t>
            </a:r>
            <a:r>
              <a:rPr lang="en-US" altLang="en-US" sz="2400" b="1" dirty="0" err="1">
                <a:solidFill>
                  <a:srgbClr val="000066"/>
                </a:solidFill>
              </a:rPr>
              <a:t>nhau</a:t>
            </a:r>
            <a:r>
              <a:rPr lang="en-US" altLang="en-US" sz="2400" b="1" dirty="0">
                <a:solidFill>
                  <a:srgbClr val="000066"/>
                </a:solidFill>
              </a:rPr>
              <a:t> </a:t>
            </a:r>
            <a:r>
              <a:rPr lang="en-US" altLang="en-US" sz="2400" b="1" dirty="0" err="1">
                <a:solidFill>
                  <a:srgbClr val="000066"/>
                </a:solidFill>
              </a:rPr>
              <a:t>tại</a:t>
            </a:r>
            <a:r>
              <a:rPr lang="en-US" altLang="en-US" sz="2400" b="1" dirty="0">
                <a:solidFill>
                  <a:srgbClr val="000066"/>
                </a:solidFill>
              </a:rPr>
              <a:t> </a:t>
            </a:r>
            <a:r>
              <a:rPr lang="en-US" altLang="en-US" sz="2400" b="1" dirty="0" err="1">
                <a:solidFill>
                  <a:srgbClr val="000066"/>
                </a:solidFill>
              </a:rPr>
              <a:t>Pháp</a:t>
            </a:r>
            <a:r>
              <a:rPr lang="en-US" altLang="en-US" sz="2400" b="1" dirty="0">
                <a:solidFill>
                  <a:srgbClr val="000066"/>
                </a:solidFill>
              </a:rPr>
              <a:t> </a:t>
            </a:r>
            <a:r>
              <a:rPr lang="en-US" altLang="en-US" sz="2400" b="1" dirty="0" err="1">
                <a:solidFill>
                  <a:srgbClr val="000066"/>
                </a:solidFill>
              </a:rPr>
              <a:t>và</a:t>
            </a:r>
            <a:r>
              <a:rPr lang="en-US" altLang="en-US" sz="2400" b="1" dirty="0">
                <a:solidFill>
                  <a:srgbClr val="000066"/>
                </a:solidFill>
              </a:rPr>
              <a:t> </a:t>
            </a:r>
            <a:r>
              <a:rPr lang="en-US" altLang="en-US" sz="2400" b="1" dirty="0" err="1">
                <a:solidFill>
                  <a:srgbClr val="000066"/>
                </a:solidFill>
              </a:rPr>
              <a:t>trở</a:t>
            </a:r>
            <a:r>
              <a:rPr lang="en-US" altLang="en-US" sz="2400" b="1" dirty="0">
                <a:solidFill>
                  <a:srgbClr val="000066"/>
                </a:solidFill>
              </a:rPr>
              <a:t> </a:t>
            </a:r>
            <a:r>
              <a:rPr lang="en-US" altLang="en-US" sz="2400" b="1" dirty="0" err="1">
                <a:solidFill>
                  <a:srgbClr val="000066"/>
                </a:solidFill>
              </a:rPr>
              <a:t>thành</a:t>
            </a:r>
            <a:r>
              <a:rPr lang="en-US" altLang="en-US" sz="2400" b="1" dirty="0">
                <a:solidFill>
                  <a:srgbClr val="000066"/>
                </a:solidFill>
              </a:rPr>
              <a:t> </a:t>
            </a:r>
            <a:r>
              <a:rPr lang="en-US" altLang="en-US" sz="2400" b="1" dirty="0" err="1">
                <a:solidFill>
                  <a:srgbClr val="000066"/>
                </a:solidFill>
              </a:rPr>
              <a:t>đôi</a:t>
            </a:r>
            <a:r>
              <a:rPr lang="en-US" altLang="en-US" sz="2400" b="1" dirty="0">
                <a:solidFill>
                  <a:srgbClr val="000066"/>
                </a:solidFill>
              </a:rPr>
              <a:t> </a:t>
            </a:r>
            <a:r>
              <a:rPr lang="en-US" altLang="en-US" sz="2400" b="1" dirty="0" err="1">
                <a:solidFill>
                  <a:srgbClr val="000066"/>
                </a:solidFill>
              </a:rPr>
              <a:t>bạn</a:t>
            </a:r>
            <a:r>
              <a:rPr lang="en-US" altLang="en-US" sz="2400" b="1" dirty="0">
                <a:solidFill>
                  <a:srgbClr val="000066"/>
                </a:solidFill>
              </a:rPr>
              <a:t> tri </a:t>
            </a:r>
            <a:r>
              <a:rPr lang="en-US" altLang="en-US" sz="2400" b="1" dirty="0" err="1">
                <a:solidFill>
                  <a:srgbClr val="000066"/>
                </a:solidFill>
              </a:rPr>
              <a:t>kỷ</a:t>
            </a:r>
            <a:r>
              <a:rPr lang="en-US" altLang="en-US" sz="2400" b="1" dirty="0">
                <a:solidFill>
                  <a:srgbClr val="000066"/>
                </a:solidFill>
              </a:rPr>
              <a:t>.</a:t>
            </a:r>
          </a:p>
        </p:txBody>
      </p:sp>
      <p:pic>
        <p:nvPicPr>
          <p:cNvPr id="13" name="Picture 12"/>
          <p:cNvPicPr>
            <a:picLocks noChangeAspect="1"/>
          </p:cNvPicPr>
          <p:nvPr/>
        </p:nvPicPr>
        <p:blipFill>
          <a:blip r:embed="rId4"/>
          <a:stretch>
            <a:fillRect/>
          </a:stretch>
        </p:blipFill>
        <p:spPr>
          <a:xfrm>
            <a:off x="4860101" y="3064758"/>
            <a:ext cx="2771775" cy="1647825"/>
          </a:xfrm>
          <a:prstGeom prst="rect">
            <a:avLst/>
          </a:prstGeom>
        </p:spPr>
      </p:pic>
    </p:spTree>
    <p:extLst>
      <p:ext uri="{BB962C8B-B14F-4D97-AF65-F5344CB8AC3E}">
        <p14:creationId xmlns:p14="http://schemas.microsoft.com/office/powerpoint/2010/main" val="268555500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Left)">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4"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heel(4)">
                                      <p:cBhvr>
                                        <p:cTn id="18" dur="20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8" presetClass="entr" presetSubtype="12"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trips(downLeft)">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par>
                                <p:cTn id="31" presetID="53" presetClass="entr" presetSubtype="1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32800" y="6538682"/>
            <a:ext cx="3759200" cy="276999"/>
          </a:xfrm>
          <a:prstGeom prst="rect">
            <a:avLst/>
          </a:prstGeom>
          <a:noFill/>
        </p:spPr>
        <p:txBody>
          <a:bodyPr wrap="square" rtlCol="0">
            <a:spAutoFit/>
          </a:bodyPr>
          <a:lstStyle/>
          <a:p>
            <a:r>
              <a:rPr lang="en-US" sz="1200" dirty="0">
                <a:solidFill>
                  <a:srgbClr val="614208"/>
                </a:solidFill>
                <a:latin typeface="Barlow Condensed" panose="00000506000000000000" charset="0"/>
                <a:ea typeface="Barlow Condensed" panose="00000506000000000000" charset="0"/>
                <a:cs typeface="Arial" panose="020B0604020202020204" pitchFamily="34" charset="0"/>
              </a:rPr>
              <a:t>© 1999 -20XX IX Web Hosting. All rights reserved</a:t>
            </a:r>
          </a:p>
        </p:txBody>
      </p:sp>
      <p:pic>
        <p:nvPicPr>
          <p:cNvPr id="4" name="Picture 3" descr="contents.png"/>
          <p:cNvPicPr>
            <a:picLocks noChangeAspect="1"/>
          </p:cNvPicPr>
          <p:nvPr/>
        </p:nvPicPr>
        <p:blipFill>
          <a:blip r:embed="rId2" cstate="print"/>
          <a:stretch>
            <a:fillRect/>
          </a:stretch>
        </p:blipFill>
        <p:spPr>
          <a:xfrm>
            <a:off x="284339" y="910256"/>
            <a:ext cx="11697455" cy="5454920"/>
          </a:xfrm>
          <a:prstGeom prst="rect">
            <a:avLst/>
          </a:prstGeom>
          <a:solidFill>
            <a:schemeClr val="accent2"/>
          </a:solidFill>
        </p:spPr>
      </p:pic>
      <p:pic>
        <p:nvPicPr>
          <p:cNvPr id="8" name="Picture 7" descr="bullets.png"/>
          <p:cNvPicPr>
            <a:picLocks noChangeAspect="1"/>
          </p:cNvPicPr>
          <p:nvPr/>
        </p:nvPicPr>
        <p:blipFill>
          <a:blip r:embed="rId3" cstate="print"/>
          <a:stretch>
            <a:fillRect/>
          </a:stretch>
        </p:blipFill>
        <p:spPr>
          <a:xfrm>
            <a:off x="3695746" y="1963060"/>
            <a:ext cx="390049" cy="2597155"/>
          </a:xfrm>
          <a:prstGeom prst="rect">
            <a:avLst/>
          </a:prstGeom>
        </p:spPr>
      </p:pic>
      <p:sp>
        <p:nvSpPr>
          <p:cNvPr id="7" name="TextBox 6"/>
          <p:cNvSpPr txBox="1"/>
          <p:nvPr/>
        </p:nvSpPr>
        <p:spPr>
          <a:xfrm>
            <a:off x="2742518" y="1308681"/>
            <a:ext cx="8434985" cy="4893647"/>
          </a:xfrm>
          <a:prstGeom prst="rect">
            <a:avLst/>
          </a:prstGeom>
          <a:solidFill>
            <a:schemeClr val="bg1"/>
          </a:solidFill>
        </p:spPr>
        <p:txBody>
          <a:bodyPr wrap="square" rtlCol="0">
            <a:spAutoFit/>
          </a:bodyPr>
          <a:lstStyle/>
          <a:p>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1.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Khái</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niệm</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Chủ</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nghĩa</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Mác-Lênin</a:t>
            </a:r>
            <a:endParaRPr lang="en-US" sz="2400" b="1" dirty="0">
              <a:hlinkClick r:id="" action="ppaction://hlinkpres?slideindex=1&amp;slidetitle=">
                <a:extLst>
                  <a:ext uri="{A12FA001-AC4F-418D-AE19-62706E023703}">
                    <ahyp:hlinkClr xmlns:ahyp="http://schemas.microsoft.com/office/drawing/2018/hyperlinkcolor" val="tx"/>
                  </a:ext>
                </a:extLst>
              </a:hlinkClick>
            </a:endParaRPr>
          </a:p>
          <a:p>
            <a:pPr marL="571486" indent="-571486">
              <a:buAutoNum type="romanUcPeriod"/>
            </a:pPr>
            <a:endParaRPr lang="en-US" sz="2400" b="1" dirty="0">
              <a:hlinkClick r:id="" action="ppaction://hlinkpres?slideindex=1&amp;slidetitle=">
                <a:extLst>
                  <a:ext uri="{A12FA001-AC4F-418D-AE19-62706E023703}">
                    <ahyp:hlinkClr xmlns:ahyp="http://schemas.microsoft.com/office/drawing/2018/hyperlinkcolor" val="tx"/>
                  </a:ext>
                </a:extLst>
              </a:hlinkClick>
            </a:endParaRPr>
          </a:p>
          <a:p>
            <a:pPr marL="1260443" indent="-400041"/>
            <a:r>
              <a:rPr lang="en-US" sz="2400" b="1" dirty="0"/>
              <a:t>1.1. </a:t>
            </a:r>
            <a:r>
              <a:rPr lang="vi-VN" sz="2400" b="1" dirty="0"/>
              <a:t>Khái niệm chủ nghĩa Mác - Lênin và ba bộ phận cấu </a:t>
            </a:r>
            <a:r>
              <a:rPr lang="en-US" sz="2400" b="1" dirty="0"/>
              <a:t> </a:t>
            </a:r>
            <a:r>
              <a:rPr lang="vi-VN" sz="2400" b="1" dirty="0"/>
              <a:t>thành</a:t>
            </a:r>
            <a:endParaRPr lang="en-US" sz="2400" dirty="0"/>
          </a:p>
          <a:p>
            <a:pPr indent="860404"/>
            <a:r>
              <a:rPr lang="en-US" sz="2400" b="1" dirty="0"/>
              <a:t>1.2. </a:t>
            </a:r>
            <a:r>
              <a:rPr lang="vi-VN" sz="2400" b="1" dirty="0"/>
              <a:t>Nguồn gốc hình thành chủ nghĩa Mác</a:t>
            </a:r>
            <a:r>
              <a:rPr lang="en-US" sz="2400" b="1" dirty="0"/>
              <a:t> - </a:t>
            </a:r>
            <a:r>
              <a:rPr lang="en-US" sz="2400" b="1" dirty="0" err="1"/>
              <a:t>Lênin</a:t>
            </a:r>
            <a:endParaRPr lang="en-US" sz="2400" dirty="0"/>
          </a:p>
          <a:p>
            <a:pPr indent="914377"/>
            <a:endParaRPr lang="en-US" sz="2400" dirty="0">
              <a:hlinkClick r:id="rId4" action="ppaction://hlinkpres?slideindex=45&amp;slidetitle=PowerPoint Presentation">
                <a:extLst>
                  <a:ext uri="{A12FA001-AC4F-418D-AE19-62706E023703}">
                    <ahyp:hlinkClr xmlns:ahyp="http://schemas.microsoft.com/office/drawing/2018/hyperlinkcolor" val="tx"/>
                  </a:ext>
                </a:extLst>
              </a:hlinkClick>
            </a:endParaRPr>
          </a:p>
          <a:p>
            <a:r>
              <a:rPr lang="en-US" sz="2400" b="1" dirty="0"/>
              <a:t>2.   </a:t>
            </a:r>
            <a:r>
              <a:rPr lang="en-US" sz="2400" b="1" dirty="0" err="1"/>
              <a:t>Các</a:t>
            </a:r>
            <a:r>
              <a:rPr lang="en-US" sz="2400" b="1" dirty="0"/>
              <a:t> </a:t>
            </a:r>
            <a:r>
              <a:rPr lang="en-US" sz="2400" b="1" dirty="0" err="1"/>
              <a:t>bộ</a:t>
            </a:r>
            <a:r>
              <a:rPr lang="en-US" sz="2400" b="1" dirty="0"/>
              <a:t> </a:t>
            </a:r>
            <a:r>
              <a:rPr lang="en-US" sz="2400" b="1" dirty="0" err="1"/>
              <a:t>phận</a:t>
            </a:r>
            <a:r>
              <a:rPr lang="en-US" sz="2400" b="1" dirty="0"/>
              <a:t> </a:t>
            </a:r>
            <a:r>
              <a:rPr lang="en-US" sz="2400" b="1" dirty="0" err="1"/>
              <a:t>cấu</a:t>
            </a:r>
            <a:r>
              <a:rPr lang="en-US" sz="2400" b="1" dirty="0"/>
              <a:t> </a:t>
            </a:r>
            <a:r>
              <a:rPr lang="en-US" sz="2400" b="1" dirty="0" err="1"/>
              <a:t>thành</a:t>
            </a:r>
            <a:r>
              <a:rPr lang="en-US" sz="2400" b="1" dirty="0"/>
              <a:t> </a:t>
            </a:r>
            <a:r>
              <a:rPr lang="en-US" sz="2400" b="1" dirty="0" err="1"/>
              <a:t>của</a:t>
            </a:r>
            <a:r>
              <a:rPr lang="en-US" sz="2400" b="1" dirty="0"/>
              <a:t> </a:t>
            </a:r>
            <a:r>
              <a:rPr lang="en-US" sz="2400" b="1" dirty="0" err="1"/>
              <a:t>chủ</a:t>
            </a:r>
            <a:r>
              <a:rPr lang="en-US" sz="2400" b="1" dirty="0"/>
              <a:t> </a:t>
            </a:r>
            <a:r>
              <a:rPr lang="en-US" sz="2400" b="1" dirty="0" err="1"/>
              <a:t>nghĩa</a:t>
            </a:r>
            <a:r>
              <a:rPr lang="en-US" sz="2400" b="1" dirty="0"/>
              <a:t> </a:t>
            </a:r>
            <a:r>
              <a:rPr lang="en-US" sz="2400" b="1" dirty="0" err="1"/>
              <a:t>Mác-Lênin</a:t>
            </a:r>
            <a:r>
              <a:rPr lang="en-US" sz="2400" b="1" dirty="0"/>
              <a:t> </a:t>
            </a:r>
            <a:endPar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endParaRPr>
          </a:p>
          <a:p>
            <a:pPr indent="914377"/>
            <a:r>
              <a:rPr lang="en-US" sz="2400" dirty="0"/>
              <a:t>2.1. </a:t>
            </a:r>
            <a:r>
              <a:rPr lang="en-US" sz="2400" dirty="0" err="1"/>
              <a:t>Triết</a:t>
            </a:r>
            <a:r>
              <a:rPr lang="en-US" sz="2400" dirty="0"/>
              <a:t> </a:t>
            </a:r>
            <a:r>
              <a:rPr lang="en-US" sz="2400" dirty="0" err="1"/>
              <a:t>học</a:t>
            </a:r>
            <a:r>
              <a:rPr lang="en-US" sz="2400" dirty="0"/>
              <a:t> </a:t>
            </a:r>
            <a:r>
              <a:rPr lang="en-US" sz="2400" dirty="0" err="1"/>
              <a:t>Mác</a:t>
            </a:r>
            <a:r>
              <a:rPr lang="en-US" sz="2400" dirty="0"/>
              <a:t> – </a:t>
            </a:r>
            <a:r>
              <a:rPr lang="en-US" sz="2400" dirty="0" err="1"/>
              <a:t>Lê</a:t>
            </a:r>
            <a:r>
              <a:rPr lang="en-US" sz="2400" dirty="0"/>
              <a:t> </a:t>
            </a:r>
            <a:r>
              <a:rPr lang="en-US" sz="2400" dirty="0" err="1"/>
              <a:t>nin</a:t>
            </a:r>
            <a:endParaRPr lang="en-US" sz="2400" dirty="0"/>
          </a:p>
          <a:p>
            <a:pPr indent="914377"/>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2.2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Kinh</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tế</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chính</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trị</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Mác</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 Lê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nin</a:t>
            </a:r>
            <a:endParaRPr lang="en-US" sz="2400" dirty="0"/>
          </a:p>
          <a:p>
            <a:pPr indent="914377"/>
            <a:r>
              <a:rPr lang="en-US" sz="2400" dirty="0"/>
              <a:t>2.3. </a:t>
            </a:r>
            <a:r>
              <a:rPr lang="en-US" sz="2400" dirty="0" err="1"/>
              <a:t>Chủ</a:t>
            </a:r>
            <a:r>
              <a:rPr lang="en-US" sz="2400" dirty="0"/>
              <a:t> </a:t>
            </a:r>
            <a:r>
              <a:rPr lang="en-US" sz="2400" dirty="0" err="1"/>
              <a:t>nghĩa</a:t>
            </a:r>
            <a:r>
              <a:rPr lang="en-US" sz="2400" dirty="0"/>
              <a:t> </a:t>
            </a:r>
            <a:r>
              <a:rPr lang="en-US" sz="2400" dirty="0" err="1"/>
              <a:t>xã</a:t>
            </a:r>
            <a:r>
              <a:rPr lang="en-US" sz="2400" dirty="0"/>
              <a:t> </a:t>
            </a:r>
            <a:r>
              <a:rPr lang="en-US" sz="2400" dirty="0" err="1"/>
              <a:t>hội</a:t>
            </a:r>
            <a:r>
              <a:rPr lang="en-US" sz="2400" dirty="0"/>
              <a:t> </a:t>
            </a:r>
            <a:r>
              <a:rPr lang="en-US" sz="2400" dirty="0" err="1"/>
              <a:t>khoa</a:t>
            </a:r>
            <a:r>
              <a:rPr lang="en-US" sz="2400" dirty="0"/>
              <a:t> </a:t>
            </a:r>
            <a:r>
              <a:rPr lang="en-US" sz="2400" dirty="0" err="1"/>
              <a:t>học</a:t>
            </a:r>
            <a:endParaRPr lang="en-US" sz="2400" dirty="0">
              <a:hlinkClick r:id="rId4" action="ppaction://hlinkpres?slideindex=45&amp;slidetitle=PowerPoint Presentation">
                <a:extLst>
                  <a:ext uri="{A12FA001-AC4F-418D-AE19-62706E023703}">
                    <ahyp:hlinkClr xmlns:ahyp="http://schemas.microsoft.com/office/drawing/2018/hyperlinkcolor" val="tx"/>
                  </a:ext>
                </a:extLst>
              </a:hlinkClick>
            </a:endParaRPr>
          </a:p>
          <a:p>
            <a:endParaRPr lang="en-US" sz="2400" dirty="0">
              <a:hlinkClick r:id="rId4" action="ppaction://hlinkpres?slideindex=45&amp;slidetitle=PowerPoint Presentation">
                <a:extLst>
                  <a:ext uri="{A12FA001-AC4F-418D-AE19-62706E023703}">
                    <ahyp:hlinkClr xmlns:ahyp="http://schemas.microsoft.com/office/drawing/2018/hyperlinkcolor" val="tx"/>
                  </a:ext>
                </a:extLst>
              </a:hlinkClick>
            </a:endParaRPr>
          </a:p>
          <a:p>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3.  Vai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trò</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nền</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tảng</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tư</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tưởng</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lý</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luận</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của</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CN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Mác-Lênin</a:t>
            </a:r>
            <a:endParaRPr lang="en-US" sz="2400" b="1" dirty="0">
              <a:hlinkClick r:id="" action="ppaction://hlinkpres?slideindex=1&amp;slidetitle=">
                <a:extLst>
                  <a:ext uri="{A12FA001-AC4F-418D-AE19-62706E023703}">
                    <ahyp:hlinkClr xmlns:ahyp="http://schemas.microsoft.com/office/drawing/2018/hyperlinkcolor" val="tx"/>
                  </a:ext>
                </a:extLst>
              </a:hlinkClick>
            </a:endParaRPr>
          </a:p>
          <a:p>
            <a:pPr marL="514338" indent="-514338">
              <a:buAutoNum type="romanUcPeriod" startAt="3"/>
            </a:pPr>
            <a:endParaRPr lang="en-US" sz="2400" b="1" dirty="0">
              <a:hlinkClick r:id="" action="ppaction://hlinkpres?slideindex=1&amp;slidetitle=">
                <a:extLst>
                  <a:ext uri="{A12FA001-AC4F-418D-AE19-62706E023703}">
                    <ahyp:hlinkClr xmlns:ahyp="http://schemas.microsoft.com/office/drawing/2018/hyperlinkcolor" val="tx"/>
                  </a:ext>
                </a:extLst>
              </a:hlinkClick>
            </a:endParaRPr>
          </a:p>
        </p:txBody>
      </p:sp>
      <p:sp>
        <p:nvSpPr>
          <p:cNvPr id="2" name="文本框 1"/>
          <p:cNvSpPr txBox="1"/>
          <p:nvPr/>
        </p:nvSpPr>
        <p:spPr>
          <a:xfrm>
            <a:off x="2" y="1"/>
            <a:ext cx="2610677" cy="584775"/>
          </a:xfrm>
          <a:prstGeom prst="rect">
            <a:avLst/>
          </a:prstGeom>
          <a:noFill/>
        </p:spPr>
        <p:txBody>
          <a:bodyPr wrap="square" rtlCol="0">
            <a:spAutoFit/>
          </a:bodyPr>
          <a:lstStyle/>
          <a:p>
            <a:r>
              <a:rPr lang="en-US" altLang="zh-CN" sz="3200" b="1" dirty="0" err="1">
                <a:solidFill>
                  <a:srgbClr val="FF0000"/>
                </a:solidFill>
                <a:latin typeface="+mj-lt"/>
                <a:cs typeface="Barlow Condensed" panose="00000506000000000000" charset="0"/>
              </a:rPr>
              <a:t>Chương</a:t>
            </a:r>
            <a:r>
              <a:rPr lang="en-US" altLang="zh-CN" sz="3200" b="1" dirty="0">
                <a:solidFill>
                  <a:srgbClr val="FF0000"/>
                </a:solidFill>
                <a:latin typeface="+mj-lt"/>
                <a:cs typeface="Barlow Condensed" panose="00000506000000000000" charset="0"/>
              </a:rPr>
              <a:t> 1: </a:t>
            </a:r>
          </a:p>
        </p:txBody>
      </p:sp>
      <p:sp>
        <p:nvSpPr>
          <p:cNvPr id="6" name="Cloud 5"/>
          <p:cNvSpPr/>
          <p:nvPr/>
        </p:nvSpPr>
        <p:spPr>
          <a:xfrm>
            <a:off x="4085795" y="2"/>
            <a:ext cx="4692447" cy="910255"/>
          </a:xfrm>
          <a:prstGeom prst="clou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latin typeface="+mj-lt"/>
              </a:rPr>
              <a:t>NỘI DUNG</a:t>
            </a:r>
          </a:p>
        </p:txBody>
      </p:sp>
    </p:spTree>
    <p:extLst>
      <p:ext uri="{BB962C8B-B14F-4D97-AF65-F5344CB8AC3E}">
        <p14:creationId xmlns:p14="http://schemas.microsoft.com/office/powerpoint/2010/main" val="839372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2"/>
            <a:ext cx="12192000" cy="1321309"/>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Content Placeholder 2"/>
          <p:cNvSpPr>
            <a:spLocks noGrp="1"/>
          </p:cNvSpPr>
          <p:nvPr>
            <p:ph idx="1"/>
          </p:nvPr>
        </p:nvSpPr>
        <p:spPr>
          <a:xfrm>
            <a:off x="3321312" y="1920323"/>
            <a:ext cx="8426120" cy="3985699"/>
          </a:xfrm>
        </p:spPr>
        <p:txBody>
          <a:bodyPr>
            <a:noAutofit/>
          </a:bodyPr>
          <a:lstStyle/>
          <a:p>
            <a:pPr marL="0" algn="just">
              <a:tabLst>
                <a:tab pos="403215" algn="l"/>
              </a:tabLst>
            </a:pPr>
            <a:endParaRPr lang="en-US" sz="2400" dirty="0">
              <a:solidFill>
                <a:srgbClr val="0000FF"/>
              </a:solidFill>
              <a:latin typeface="+mn-lt"/>
              <a:cs typeface="Arial" panose="020B0604020202020204" pitchFamily="34" charset="0"/>
            </a:endParaRPr>
          </a:p>
          <a:p>
            <a:pPr marL="395278" algn="just">
              <a:tabLst>
                <a:tab pos="403215" algn="l"/>
              </a:tabLst>
            </a:pPr>
            <a:r>
              <a:rPr lang="en-US" sz="2400" dirty="0">
                <a:solidFill>
                  <a:srgbClr val="0000FF"/>
                </a:solidFill>
                <a:latin typeface="+mn-lt"/>
                <a:cs typeface="Arial" panose="020B0604020202020204" pitchFamily="34" charset="0"/>
              </a:rPr>
              <a:t>		</a:t>
            </a:r>
            <a:r>
              <a:rPr lang="en-US" sz="2400" dirty="0">
                <a:latin typeface="+mn-lt"/>
                <a:cs typeface="Arial" panose="020B0604020202020204" pitchFamily="34" charset="0"/>
              </a:rPr>
              <a:t>+</a:t>
            </a:r>
            <a:r>
              <a:rPr lang="en-US" sz="2400" dirty="0">
                <a:solidFill>
                  <a:srgbClr val="0000FF"/>
                </a:solidFill>
                <a:latin typeface="+mn-lt"/>
                <a:cs typeface="Arial" panose="020B0604020202020204" pitchFamily="34" charset="0"/>
              </a:rPr>
              <a:t> </a:t>
            </a:r>
            <a:r>
              <a:rPr lang="en-US" sz="2400" dirty="0" err="1">
                <a:latin typeface="+mn-lt"/>
                <a:cs typeface="Arial" panose="020B0604020202020204" pitchFamily="34" charset="0"/>
              </a:rPr>
              <a:t>Là</a:t>
            </a:r>
            <a:r>
              <a:rPr lang="en-US" sz="2400" dirty="0">
                <a:latin typeface="+mn-lt"/>
                <a:cs typeface="Arial" panose="020B0604020202020204" pitchFamily="34" charset="0"/>
              </a:rPr>
              <a:t> </a:t>
            </a:r>
            <a:r>
              <a:rPr lang="en-US" sz="2400" dirty="0" err="1">
                <a:latin typeface="+mn-lt"/>
                <a:cs typeface="Arial" panose="020B0604020202020204" pitchFamily="34" charset="0"/>
              </a:rPr>
              <a:t>hệ</a:t>
            </a:r>
            <a:r>
              <a:rPr lang="en-US" sz="2400" dirty="0">
                <a:latin typeface="+mn-lt"/>
                <a:cs typeface="Arial" panose="020B0604020202020204" pitchFamily="34" charset="0"/>
              </a:rPr>
              <a:t> </a:t>
            </a:r>
            <a:r>
              <a:rPr lang="en-US" sz="2400" dirty="0" err="1">
                <a:latin typeface="+mn-lt"/>
                <a:cs typeface="Arial" panose="020B0604020202020204" pitchFamily="34" charset="0"/>
              </a:rPr>
              <a:t>thống</a:t>
            </a:r>
            <a:r>
              <a:rPr lang="en-US" sz="2400" dirty="0">
                <a:latin typeface="+mn-lt"/>
                <a:cs typeface="Arial" panose="020B0604020202020204" pitchFamily="34" charset="0"/>
              </a:rPr>
              <a:t> </a:t>
            </a:r>
            <a:r>
              <a:rPr lang="en-US" sz="2400" dirty="0" err="1">
                <a:latin typeface="+mn-lt"/>
                <a:cs typeface="Arial" panose="020B0604020202020204" pitchFamily="34" charset="0"/>
              </a:rPr>
              <a:t>các</a:t>
            </a:r>
            <a:r>
              <a:rPr lang="en-US" sz="2400" dirty="0">
                <a:latin typeface="+mn-lt"/>
                <a:cs typeface="Arial" panose="020B0604020202020204" pitchFamily="34" charset="0"/>
              </a:rPr>
              <a:t> </a:t>
            </a:r>
            <a:r>
              <a:rPr lang="en-US" sz="2400" dirty="0" err="1">
                <a:latin typeface="+mn-lt"/>
                <a:cs typeface="Arial" panose="020B0604020202020204" pitchFamily="34" charset="0"/>
              </a:rPr>
              <a:t>quan</a:t>
            </a:r>
            <a:r>
              <a:rPr lang="en-US" sz="2400" dirty="0">
                <a:latin typeface="+mn-lt"/>
                <a:cs typeface="Arial" panose="020B0604020202020204" pitchFamily="34" charset="0"/>
              </a:rPr>
              <a:t> </a:t>
            </a:r>
            <a:r>
              <a:rPr lang="en-US" sz="2400" dirty="0" err="1">
                <a:latin typeface="+mn-lt"/>
                <a:cs typeface="Arial" panose="020B0604020202020204" pitchFamily="34" charset="0"/>
              </a:rPr>
              <a:t>điểm</a:t>
            </a:r>
            <a:r>
              <a:rPr lang="en-US" sz="2400" dirty="0">
                <a:latin typeface="+mn-lt"/>
                <a:cs typeface="Arial" panose="020B0604020202020204" pitchFamily="34" charset="0"/>
              </a:rPr>
              <a:t> </a:t>
            </a:r>
            <a:r>
              <a:rPr lang="en-US" sz="2400" dirty="0" err="1">
                <a:latin typeface="+mn-lt"/>
                <a:cs typeface="Arial" panose="020B0604020202020204" pitchFamily="34" charset="0"/>
              </a:rPr>
              <a:t>và</a:t>
            </a:r>
            <a:r>
              <a:rPr lang="en-US" sz="2400" dirty="0">
                <a:latin typeface="+mn-lt"/>
                <a:cs typeface="Arial" panose="020B0604020202020204" pitchFamily="34" charset="0"/>
              </a:rPr>
              <a:t> </a:t>
            </a:r>
            <a:r>
              <a:rPr lang="en-US" sz="2400" dirty="0" err="1">
                <a:latin typeface="+mn-lt"/>
                <a:cs typeface="Arial" panose="020B0604020202020204" pitchFamily="34" charset="0"/>
              </a:rPr>
              <a:t>học</a:t>
            </a:r>
            <a:r>
              <a:rPr lang="en-US" sz="2400" dirty="0">
                <a:latin typeface="+mn-lt"/>
                <a:cs typeface="Arial" panose="020B0604020202020204" pitchFamily="34" charset="0"/>
              </a:rPr>
              <a:t> </a:t>
            </a:r>
            <a:r>
              <a:rPr lang="en-US" sz="2400" dirty="0" err="1">
                <a:latin typeface="+mn-lt"/>
                <a:cs typeface="Arial" panose="020B0604020202020204" pitchFamily="34" charset="0"/>
              </a:rPr>
              <a:t>thuyết</a:t>
            </a:r>
            <a:r>
              <a:rPr lang="en-US" sz="2400" dirty="0">
                <a:latin typeface="+mn-lt"/>
                <a:cs typeface="Arial" panose="020B0604020202020204" pitchFamily="34" charset="0"/>
              </a:rPr>
              <a:t> </a:t>
            </a:r>
            <a:r>
              <a:rPr lang="en-US" sz="2400" dirty="0" err="1">
                <a:latin typeface="+mn-lt"/>
                <a:cs typeface="Arial" panose="020B0604020202020204" pitchFamily="34" charset="0"/>
              </a:rPr>
              <a:t>khoa</a:t>
            </a:r>
            <a:r>
              <a:rPr lang="en-US" sz="2400" dirty="0">
                <a:latin typeface="+mn-lt"/>
                <a:cs typeface="Arial" panose="020B0604020202020204" pitchFamily="34" charset="0"/>
              </a:rPr>
              <a:t> </a:t>
            </a:r>
            <a:r>
              <a:rPr lang="en-US" sz="2400" dirty="0" err="1">
                <a:latin typeface="+mn-lt"/>
                <a:cs typeface="Arial" panose="020B0604020202020204" pitchFamily="34" charset="0"/>
              </a:rPr>
              <a:t>học</a:t>
            </a:r>
            <a:r>
              <a:rPr lang="en-US" sz="2400" dirty="0">
                <a:latin typeface="+mn-lt"/>
                <a:cs typeface="Arial" panose="020B0604020202020204" pitchFamily="34" charset="0"/>
              </a:rPr>
              <a:t> do C. </a:t>
            </a:r>
            <a:r>
              <a:rPr lang="en-US" sz="2400" dirty="0" err="1">
                <a:latin typeface="+mn-lt"/>
                <a:cs typeface="Arial" panose="020B0604020202020204" pitchFamily="34" charset="0"/>
              </a:rPr>
              <a:t>Mác</a:t>
            </a:r>
            <a:r>
              <a:rPr lang="en-US" sz="2400" dirty="0">
                <a:latin typeface="+mn-lt"/>
                <a:cs typeface="Arial" panose="020B0604020202020204" pitchFamily="34" charset="0"/>
              </a:rPr>
              <a:t> </a:t>
            </a:r>
            <a:r>
              <a:rPr lang="en-US" sz="2400" dirty="0" err="1">
                <a:latin typeface="+mn-lt"/>
                <a:cs typeface="Arial" panose="020B0604020202020204" pitchFamily="34" charset="0"/>
              </a:rPr>
              <a:t>và</a:t>
            </a:r>
            <a:r>
              <a:rPr lang="en-US" sz="2400" dirty="0">
                <a:latin typeface="+mn-lt"/>
                <a:cs typeface="Arial" panose="020B0604020202020204" pitchFamily="34" charset="0"/>
              </a:rPr>
              <a:t> Ph. </a:t>
            </a:r>
            <a:r>
              <a:rPr lang="en-US" sz="2400" dirty="0" err="1">
                <a:latin typeface="+mn-lt"/>
                <a:cs typeface="Arial" panose="020B0604020202020204" pitchFamily="34" charset="0"/>
              </a:rPr>
              <a:t>Ăngghen</a:t>
            </a:r>
            <a:r>
              <a:rPr lang="en-US" sz="2400" dirty="0">
                <a:latin typeface="+mn-lt"/>
                <a:cs typeface="Arial" panose="020B0604020202020204" pitchFamily="34" charset="0"/>
              </a:rPr>
              <a:t> </a:t>
            </a:r>
            <a:r>
              <a:rPr lang="en-US" sz="2400" dirty="0" err="1">
                <a:latin typeface="+mn-lt"/>
                <a:cs typeface="Arial" panose="020B0604020202020204" pitchFamily="34" charset="0"/>
              </a:rPr>
              <a:t>xây</a:t>
            </a:r>
            <a:r>
              <a:rPr lang="en-US" sz="2400" dirty="0">
                <a:latin typeface="+mn-lt"/>
                <a:cs typeface="Arial" panose="020B0604020202020204" pitchFamily="34" charset="0"/>
              </a:rPr>
              <a:t> </a:t>
            </a:r>
            <a:r>
              <a:rPr lang="en-US" sz="2400" dirty="0" err="1">
                <a:latin typeface="+mn-lt"/>
                <a:cs typeface="Arial" panose="020B0604020202020204" pitchFamily="34" charset="0"/>
              </a:rPr>
              <a:t>dựng</a:t>
            </a:r>
            <a:r>
              <a:rPr lang="en-US" sz="2400" dirty="0">
                <a:latin typeface="+mn-lt"/>
                <a:cs typeface="Arial" panose="020B0604020202020204" pitchFamily="34" charset="0"/>
              </a:rPr>
              <a:t>, </a:t>
            </a:r>
            <a:r>
              <a:rPr lang="en-US" sz="2400" dirty="0" err="1">
                <a:latin typeface="+mn-lt"/>
                <a:cs typeface="Arial" panose="020B0604020202020204" pitchFamily="34" charset="0"/>
              </a:rPr>
              <a:t>được</a:t>
            </a:r>
            <a:r>
              <a:rPr lang="en-US" sz="2400" dirty="0">
                <a:latin typeface="+mn-lt"/>
                <a:cs typeface="Arial" panose="020B0604020202020204" pitchFamily="34" charset="0"/>
              </a:rPr>
              <a:t> V. </a:t>
            </a:r>
            <a:r>
              <a:rPr lang="en-US" sz="2400" dirty="0" err="1">
                <a:latin typeface="+mn-lt"/>
                <a:cs typeface="Arial" panose="020B0604020202020204" pitchFamily="34" charset="0"/>
              </a:rPr>
              <a:t>Lênin</a:t>
            </a:r>
            <a:r>
              <a:rPr lang="en-US" sz="2400" dirty="0">
                <a:latin typeface="+mn-lt"/>
                <a:cs typeface="Arial" panose="020B0604020202020204" pitchFamily="34" charset="0"/>
              </a:rPr>
              <a:t> </a:t>
            </a:r>
            <a:r>
              <a:rPr lang="en-US" sz="2400" dirty="0" err="1">
                <a:latin typeface="+mn-lt"/>
                <a:cs typeface="Arial" panose="020B0604020202020204" pitchFamily="34" charset="0"/>
              </a:rPr>
              <a:t>bảo</a:t>
            </a:r>
            <a:r>
              <a:rPr lang="en-US" sz="2400" dirty="0">
                <a:latin typeface="+mn-lt"/>
                <a:cs typeface="Arial" panose="020B0604020202020204" pitchFamily="34" charset="0"/>
              </a:rPr>
              <a:t> </a:t>
            </a:r>
            <a:r>
              <a:rPr lang="en-US" sz="2400" dirty="0" err="1">
                <a:latin typeface="+mn-lt"/>
                <a:cs typeface="Arial" panose="020B0604020202020204" pitchFamily="34" charset="0"/>
              </a:rPr>
              <a:t>vệ</a:t>
            </a:r>
            <a:r>
              <a:rPr lang="en-US" sz="2400" dirty="0">
                <a:latin typeface="+mn-lt"/>
                <a:cs typeface="Arial" panose="020B0604020202020204" pitchFamily="34" charset="0"/>
              </a:rPr>
              <a:t> </a:t>
            </a:r>
            <a:r>
              <a:rPr lang="en-US" sz="2400" dirty="0" err="1">
                <a:latin typeface="+mn-lt"/>
                <a:cs typeface="Arial" panose="020B0604020202020204" pitchFamily="34" charset="0"/>
              </a:rPr>
              <a:t>và</a:t>
            </a:r>
            <a:r>
              <a:rPr lang="en-US" sz="2400" dirty="0">
                <a:latin typeface="+mn-lt"/>
                <a:cs typeface="Arial" panose="020B0604020202020204" pitchFamily="34" charset="0"/>
              </a:rPr>
              <a:t> </a:t>
            </a:r>
            <a:r>
              <a:rPr lang="en-US" sz="2400" dirty="0" err="1">
                <a:latin typeface="+mn-lt"/>
                <a:cs typeface="Arial" panose="020B0604020202020204" pitchFamily="34" charset="0"/>
              </a:rPr>
              <a:t>phát</a:t>
            </a:r>
            <a:r>
              <a:rPr lang="en-US" sz="2400" dirty="0">
                <a:latin typeface="+mn-lt"/>
                <a:cs typeface="Arial" panose="020B0604020202020204" pitchFamily="34" charset="0"/>
              </a:rPr>
              <a:t> </a:t>
            </a:r>
            <a:r>
              <a:rPr lang="en-US" sz="2400" dirty="0" err="1">
                <a:latin typeface="+mn-lt"/>
                <a:cs typeface="Arial" panose="020B0604020202020204" pitchFamily="34" charset="0"/>
              </a:rPr>
              <a:t>triển</a:t>
            </a:r>
            <a:r>
              <a:rPr lang="en-US" sz="2400" dirty="0">
                <a:latin typeface="+mn-lt"/>
                <a:cs typeface="Arial" panose="020B0604020202020204" pitchFamily="34" charset="0"/>
              </a:rPr>
              <a:t>; </a:t>
            </a:r>
          </a:p>
          <a:p>
            <a:pPr marL="395278" algn="just">
              <a:tabLst>
                <a:tab pos="403215" algn="l"/>
              </a:tabLst>
            </a:pPr>
            <a:endParaRPr lang="en-US" sz="2400" dirty="0">
              <a:latin typeface="+mn-lt"/>
              <a:cs typeface="Arial" panose="020B0604020202020204" pitchFamily="34" charset="0"/>
            </a:endParaRPr>
          </a:p>
          <a:p>
            <a:pPr marL="395278"/>
            <a:r>
              <a:rPr lang="en-US" sz="2400" dirty="0">
                <a:latin typeface="+mn-lt"/>
                <a:cs typeface="Arial" panose="020B0604020202020204" pitchFamily="34" charset="0"/>
              </a:rPr>
              <a:t>	+  </a:t>
            </a:r>
            <a:r>
              <a:rPr lang="vi-VN" sz="2400" dirty="0">
                <a:latin typeface="+mn-lt"/>
                <a:cs typeface="Arial" panose="020B0604020202020204" pitchFamily="34" charset="0"/>
              </a:rPr>
              <a:t>Chủ nghĩa Mác-Lênin là hệ thống lý luận </a:t>
            </a:r>
            <a:r>
              <a:rPr lang="en-US" sz="2400" dirty="0">
                <a:latin typeface="+mn-lt"/>
                <a:cs typeface="Arial" panose="020B0604020202020204" pitchFamily="34" charset="0"/>
              </a:rPr>
              <a:t>KH </a:t>
            </a:r>
            <a:r>
              <a:rPr lang="vi-VN" sz="2400" dirty="0">
                <a:latin typeface="+mn-lt"/>
                <a:cs typeface="Arial" panose="020B0604020202020204" pitchFamily="34" charset="0"/>
              </a:rPr>
              <a:t>thống nhất về mục tiêu, con đường, biện pháp, lực lượng thực hiện sự nghiệp giải phóng giai cấp công nhân, giải phóng </a:t>
            </a:r>
            <a:r>
              <a:rPr lang="en-US" sz="2400" dirty="0">
                <a:latin typeface="+mn-lt"/>
                <a:cs typeface="Arial" panose="020B0604020202020204" pitchFamily="34" charset="0"/>
              </a:rPr>
              <a:t>XH</a:t>
            </a:r>
            <a:r>
              <a:rPr lang="vi-VN" sz="2400" dirty="0">
                <a:latin typeface="+mn-lt"/>
                <a:cs typeface="Arial" panose="020B0604020202020204" pitchFamily="34" charset="0"/>
              </a:rPr>
              <a:t>, giải phóng con người, xây dựng thành công </a:t>
            </a:r>
            <a:r>
              <a:rPr lang="en-US" sz="2400" dirty="0">
                <a:latin typeface="+mn-lt"/>
                <a:cs typeface="Arial" panose="020B0604020202020204" pitchFamily="34" charset="0"/>
              </a:rPr>
              <a:t>CNXH </a:t>
            </a:r>
            <a:r>
              <a:rPr lang="vi-VN" sz="2400" dirty="0">
                <a:latin typeface="+mn-lt"/>
                <a:cs typeface="Arial" panose="020B0604020202020204" pitchFamily="34" charset="0"/>
              </a:rPr>
              <a:t>và chủ nghĩa cộng sản.</a:t>
            </a:r>
            <a:endParaRPr lang="en-US" sz="2400" dirty="0">
              <a:latin typeface="+mn-lt"/>
              <a:cs typeface="Arial" panose="020B0604020202020204" pitchFamily="34" charset="0"/>
            </a:endParaRPr>
          </a:p>
          <a:p>
            <a:pPr marL="0" algn="just"/>
            <a:endParaRPr lang="en-US" sz="2400" dirty="0">
              <a:solidFill>
                <a:schemeClr val="accent6">
                  <a:lumMod val="50000"/>
                </a:schemeClr>
              </a:solidFill>
              <a:latin typeface="+mn-lt"/>
              <a:cs typeface="Arial" panose="020B0604020202020204" pitchFamily="34" charset="0"/>
            </a:endParaRPr>
          </a:p>
        </p:txBody>
      </p:sp>
      <p:sp>
        <p:nvSpPr>
          <p:cNvPr id="5" name="Title 1"/>
          <p:cNvSpPr>
            <a:spLocks noGrp="1"/>
          </p:cNvSpPr>
          <p:nvPr>
            <p:ph type="title"/>
          </p:nvPr>
        </p:nvSpPr>
        <p:spPr>
          <a:xfrm>
            <a:off x="810904" y="119467"/>
            <a:ext cx="11008659" cy="713047"/>
          </a:xfrm>
        </p:spPr>
        <p:txBody>
          <a:bodyPr>
            <a:noAutofit/>
          </a:bodyPr>
          <a:lstStyle/>
          <a:p>
            <a:pPr algn="ctr"/>
            <a:r>
              <a:rPr lang="en-US" sz="3600" b="1" dirty="0">
                <a:solidFill>
                  <a:schemeClr val="bg1"/>
                </a:solidFill>
                <a:latin typeface="+mn-lt"/>
              </a:rPr>
              <a:t>1. </a:t>
            </a:r>
            <a:r>
              <a:rPr lang="en-US" sz="3600" b="1" dirty="0" err="1">
                <a:solidFill>
                  <a:schemeClr val="bg1"/>
                </a:solidFill>
                <a:latin typeface="+mn-lt"/>
              </a:rPr>
              <a:t>Khái</a:t>
            </a:r>
            <a:r>
              <a:rPr lang="en-US" sz="3600" b="1" dirty="0">
                <a:solidFill>
                  <a:schemeClr val="bg1"/>
                </a:solidFill>
                <a:latin typeface="+mn-lt"/>
              </a:rPr>
              <a:t> </a:t>
            </a:r>
            <a:r>
              <a:rPr lang="en-US" sz="3600" b="1" dirty="0" err="1">
                <a:solidFill>
                  <a:schemeClr val="bg1"/>
                </a:solidFill>
                <a:latin typeface="+mn-lt"/>
              </a:rPr>
              <a:t>niệm</a:t>
            </a:r>
            <a:r>
              <a:rPr lang="en-US" sz="3600" b="1" dirty="0">
                <a:solidFill>
                  <a:schemeClr val="bg1"/>
                </a:solidFill>
                <a:latin typeface="+mn-lt"/>
              </a:rPr>
              <a:t> </a:t>
            </a:r>
            <a:r>
              <a:rPr lang="en-US" sz="3600" b="1" dirty="0" err="1">
                <a:solidFill>
                  <a:schemeClr val="bg1"/>
                </a:solidFill>
                <a:latin typeface="+mn-lt"/>
              </a:rPr>
              <a:t>Chủ</a:t>
            </a:r>
            <a:r>
              <a:rPr lang="en-US" sz="3600" b="1" dirty="0">
                <a:solidFill>
                  <a:schemeClr val="bg1"/>
                </a:solidFill>
                <a:latin typeface="+mn-lt"/>
              </a:rPr>
              <a:t> </a:t>
            </a:r>
            <a:r>
              <a:rPr lang="en-US" sz="3600" b="1" dirty="0" err="1">
                <a:solidFill>
                  <a:schemeClr val="bg1"/>
                </a:solidFill>
                <a:latin typeface="+mn-lt"/>
              </a:rPr>
              <a:t>nghĩa</a:t>
            </a:r>
            <a:r>
              <a:rPr lang="en-US" sz="3600" b="1" dirty="0">
                <a:solidFill>
                  <a:schemeClr val="bg1"/>
                </a:solidFill>
                <a:latin typeface="+mn-lt"/>
              </a:rPr>
              <a:t> </a:t>
            </a:r>
            <a:r>
              <a:rPr lang="en-US" sz="3600" b="1" dirty="0" err="1">
                <a:solidFill>
                  <a:schemeClr val="bg1"/>
                </a:solidFill>
                <a:latin typeface="+mn-lt"/>
              </a:rPr>
              <a:t>Mác</a:t>
            </a:r>
            <a:r>
              <a:rPr lang="en-US" sz="3600" b="1" dirty="0">
                <a:solidFill>
                  <a:schemeClr val="bg1"/>
                </a:solidFill>
                <a:latin typeface="+mn-lt"/>
              </a:rPr>
              <a:t> – </a:t>
            </a:r>
            <a:r>
              <a:rPr lang="en-US" sz="3600" b="1" dirty="0" err="1">
                <a:solidFill>
                  <a:schemeClr val="bg1"/>
                </a:solidFill>
                <a:latin typeface="+mn-lt"/>
              </a:rPr>
              <a:t>Lênin</a:t>
            </a:r>
            <a:endParaRPr lang="en-US" sz="3600" b="1" dirty="0">
              <a:solidFill>
                <a:schemeClr val="bg1"/>
              </a:solidFill>
              <a:latin typeface="+mn-lt"/>
            </a:endParaRPr>
          </a:p>
        </p:txBody>
      </p:sp>
      <p:sp>
        <p:nvSpPr>
          <p:cNvPr id="2" name="Rectangle 1"/>
          <p:cNvSpPr/>
          <p:nvPr/>
        </p:nvSpPr>
        <p:spPr>
          <a:xfrm>
            <a:off x="10837" y="810173"/>
            <a:ext cx="9315255" cy="502766"/>
          </a:xfrm>
          <a:prstGeom prst="rect">
            <a:avLst/>
          </a:prstGeom>
          <a:solidFill>
            <a:schemeClr val="bg1"/>
          </a:solidFill>
          <a:ln w="19050">
            <a:solidFill>
              <a:schemeClr val="tx1"/>
            </a:solidFill>
          </a:ln>
        </p:spPr>
        <p:txBody>
          <a:bodyPr wrap="square">
            <a:spAutoFit/>
          </a:bodyPr>
          <a:lstStyle/>
          <a:p>
            <a:pPr algn="ctr"/>
            <a:r>
              <a:rPr lang="en-US" sz="2667" b="1" dirty="0"/>
              <a:t>1.1. </a:t>
            </a:r>
            <a:r>
              <a:rPr lang="en-US" sz="2667" b="1" dirty="0" err="1"/>
              <a:t>Khái</a:t>
            </a:r>
            <a:r>
              <a:rPr lang="en-US" sz="2667" b="1" dirty="0"/>
              <a:t> </a:t>
            </a:r>
            <a:r>
              <a:rPr lang="en-US" sz="2667" b="1" dirty="0" err="1"/>
              <a:t>niệm</a:t>
            </a:r>
            <a:r>
              <a:rPr lang="en-US" sz="2667" b="1" dirty="0"/>
              <a:t> CN </a:t>
            </a:r>
            <a:r>
              <a:rPr lang="en-US" sz="2667" b="1" dirty="0" err="1"/>
              <a:t>Mác</a:t>
            </a:r>
            <a:r>
              <a:rPr lang="en-US" sz="2667" b="1" dirty="0"/>
              <a:t> – </a:t>
            </a:r>
            <a:r>
              <a:rPr lang="en-US" sz="2667" b="1" dirty="0" err="1"/>
              <a:t>Lênin</a:t>
            </a:r>
            <a:r>
              <a:rPr lang="en-US" sz="2667" b="1" dirty="0"/>
              <a:t> </a:t>
            </a:r>
            <a:r>
              <a:rPr lang="en-US" sz="2667" b="1" dirty="0" err="1"/>
              <a:t>và</a:t>
            </a:r>
            <a:r>
              <a:rPr lang="en-US" sz="2667" b="1" dirty="0"/>
              <a:t> </a:t>
            </a:r>
            <a:r>
              <a:rPr lang="en-US" sz="2667" b="1" dirty="0" err="1"/>
              <a:t>ba</a:t>
            </a:r>
            <a:r>
              <a:rPr lang="en-US" sz="2667" b="1" dirty="0"/>
              <a:t> </a:t>
            </a:r>
            <a:r>
              <a:rPr lang="en-US" sz="2667" b="1" dirty="0" err="1"/>
              <a:t>bộ</a:t>
            </a:r>
            <a:r>
              <a:rPr lang="en-US" sz="2667" b="1" dirty="0"/>
              <a:t> </a:t>
            </a:r>
            <a:r>
              <a:rPr lang="en-US" sz="2667" b="1" dirty="0" err="1"/>
              <a:t>phận</a:t>
            </a:r>
            <a:r>
              <a:rPr lang="en-US" sz="2667" b="1" dirty="0"/>
              <a:t> </a:t>
            </a:r>
            <a:r>
              <a:rPr lang="en-US" sz="2667" b="1" dirty="0" err="1"/>
              <a:t>cấu</a:t>
            </a:r>
            <a:r>
              <a:rPr lang="en-US" sz="2667" b="1" dirty="0"/>
              <a:t> </a:t>
            </a:r>
            <a:r>
              <a:rPr lang="en-US" sz="2667" b="1" dirty="0" err="1"/>
              <a:t>thành</a:t>
            </a:r>
            <a:endParaRPr lang="en-US" sz="2667" b="1" dirty="0"/>
          </a:p>
        </p:txBody>
      </p:sp>
      <p:sp>
        <p:nvSpPr>
          <p:cNvPr id="4" name="Rectangle 3"/>
          <p:cNvSpPr/>
          <p:nvPr/>
        </p:nvSpPr>
        <p:spPr>
          <a:xfrm>
            <a:off x="1" y="1343653"/>
            <a:ext cx="2876745" cy="5021523"/>
          </a:xfrm>
          <a:prstGeom prst="rect">
            <a:avLst/>
          </a:prstGeom>
          <a:solidFill>
            <a:schemeClr val="accent1">
              <a:lumMod val="20000"/>
              <a:lumOff val="80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rPr>
              <a:t>- </a:t>
            </a:r>
            <a:r>
              <a:rPr lang="en-US" sz="2400" b="1" dirty="0" err="1">
                <a:solidFill>
                  <a:srgbClr val="FF0000"/>
                </a:solidFill>
              </a:rPr>
              <a:t>Khái</a:t>
            </a:r>
            <a:r>
              <a:rPr lang="en-US" sz="2400" b="1" dirty="0">
                <a:solidFill>
                  <a:srgbClr val="FF0000"/>
                </a:solidFill>
              </a:rPr>
              <a:t> </a:t>
            </a:r>
            <a:r>
              <a:rPr lang="en-US" sz="2400" b="1" dirty="0" err="1">
                <a:solidFill>
                  <a:srgbClr val="FF0000"/>
                </a:solidFill>
              </a:rPr>
              <a:t>niệm</a:t>
            </a:r>
            <a:r>
              <a:rPr lang="en-US" sz="2400" b="1" dirty="0">
                <a:solidFill>
                  <a:srgbClr val="FF0000"/>
                </a:solidFill>
              </a:rPr>
              <a:t> </a:t>
            </a:r>
            <a:r>
              <a:rPr lang="en-US" sz="2400" b="1" dirty="0" err="1">
                <a:solidFill>
                  <a:srgbClr val="FF0000"/>
                </a:solidFill>
              </a:rPr>
              <a:t>chủ</a:t>
            </a:r>
            <a:r>
              <a:rPr lang="en-US" sz="2400" b="1" dirty="0">
                <a:solidFill>
                  <a:srgbClr val="FF0000"/>
                </a:solidFill>
              </a:rPr>
              <a:t> </a:t>
            </a:r>
            <a:r>
              <a:rPr lang="en-US" sz="2400" b="1" dirty="0" err="1">
                <a:solidFill>
                  <a:srgbClr val="FF0000"/>
                </a:solidFill>
              </a:rPr>
              <a:t>nghĩa</a:t>
            </a:r>
            <a:r>
              <a:rPr lang="en-US" sz="2400" b="1" dirty="0">
                <a:solidFill>
                  <a:srgbClr val="FF0000"/>
                </a:solidFill>
              </a:rPr>
              <a:t> </a:t>
            </a:r>
            <a:r>
              <a:rPr lang="en-US" sz="2400" b="1" dirty="0" err="1">
                <a:solidFill>
                  <a:srgbClr val="FF0000"/>
                </a:solidFill>
              </a:rPr>
              <a:t>Mác-Lênin</a:t>
            </a:r>
            <a:endParaRPr lang="en-US" sz="2400" b="1" dirty="0">
              <a:solidFill>
                <a:srgbClr val="FF0000"/>
              </a:solidFill>
            </a:endParaRPr>
          </a:p>
        </p:txBody>
      </p:sp>
    </p:spTree>
    <p:extLst>
      <p:ext uri="{BB962C8B-B14F-4D97-AF65-F5344CB8AC3E}">
        <p14:creationId xmlns:p14="http://schemas.microsoft.com/office/powerpoint/2010/main" val="599414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253" y="1321310"/>
            <a:ext cx="2876745" cy="5026481"/>
          </a:xfrm>
          <a:prstGeom prst="rect">
            <a:avLst/>
          </a:prstGeom>
          <a:solidFill>
            <a:schemeClr val="accent1">
              <a:lumMod val="20000"/>
              <a:lumOff val="80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bg1">
                    <a:lumMod val="65000"/>
                  </a:schemeClr>
                </a:solidFill>
              </a:rPr>
              <a:t>- </a:t>
            </a:r>
            <a:r>
              <a:rPr lang="en-US" sz="2400" b="1" dirty="0" err="1">
                <a:solidFill>
                  <a:schemeClr val="bg1">
                    <a:lumMod val="65000"/>
                  </a:schemeClr>
                </a:solidFill>
              </a:rPr>
              <a:t>Khái</a:t>
            </a:r>
            <a:r>
              <a:rPr lang="en-US" sz="2400" b="1" dirty="0">
                <a:solidFill>
                  <a:schemeClr val="bg1">
                    <a:lumMod val="65000"/>
                  </a:schemeClr>
                </a:solidFill>
              </a:rPr>
              <a:t> </a:t>
            </a:r>
            <a:r>
              <a:rPr lang="en-US" sz="2400" b="1" dirty="0" err="1">
                <a:solidFill>
                  <a:schemeClr val="bg1">
                    <a:lumMod val="65000"/>
                  </a:schemeClr>
                </a:solidFill>
              </a:rPr>
              <a:t>niệm</a:t>
            </a:r>
            <a:r>
              <a:rPr lang="en-US" sz="2400" b="1" dirty="0">
                <a:solidFill>
                  <a:schemeClr val="bg1">
                    <a:lumMod val="65000"/>
                  </a:schemeClr>
                </a:solidFill>
              </a:rPr>
              <a:t> CNMLN</a:t>
            </a:r>
          </a:p>
          <a:p>
            <a:pPr marL="457189" indent="-457189">
              <a:buAutoNum type="alphaLcPeriod"/>
            </a:pPr>
            <a:endParaRPr lang="en-US" sz="2400" b="1" dirty="0">
              <a:solidFill>
                <a:srgbClr val="FF0000"/>
              </a:solidFill>
            </a:endParaRPr>
          </a:p>
          <a:p>
            <a:r>
              <a:rPr lang="en-US" sz="2400" b="1" dirty="0">
                <a:solidFill>
                  <a:srgbClr val="FF0000"/>
                </a:solidFill>
              </a:rPr>
              <a:t>- Ba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endParaRPr lang="en-US" sz="2400" b="1" dirty="0">
              <a:solidFill>
                <a:srgbClr val="FF0000"/>
              </a:solidFill>
            </a:endParaRPr>
          </a:p>
        </p:txBody>
      </p:sp>
      <p:sp>
        <p:nvSpPr>
          <p:cNvPr id="8" name="Content Placeholder 2"/>
          <p:cNvSpPr>
            <a:spLocks noGrp="1"/>
          </p:cNvSpPr>
          <p:nvPr>
            <p:ph idx="1"/>
          </p:nvPr>
        </p:nvSpPr>
        <p:spPr>
          <a:xfrm>
            <a:off x="3950731" y="2212208"/>
            <a:ext cx="6629400" cy="641633"/>
          </a:xfrm>
          <a:solidFill>
            <a:schemeClr val="accent2"/>
          </a:solidFill>
        </p:spPr>
        <p:txBody>
          <a:bodyPr>
            <a:normAutofit fontScale="77500" lnSpcReduction="20000"/>
          </a:bodyPr>
          <a:lstStyle/>
          <a:p>
            <a:pPr marL="0" algn="ctr"/>
            <a:endParaRPr lang="en-US" sz="400" b="1" dirty="0">
              <a:solidFill>
                <a:srgbClr val="FF0000"/>
              </a:solidFill>
              <a:latin typeface="+mn-lt"/>
            </a:endParaRPr>
          </a:p>
          <a:p>
            <a:pPr marL="0" algn="ctr"/>
            <a:r>
              <a:rPr lang="en-US" sz="2400" b="1" dirty="0">
                <a:solidFill>
                  <a:srgbClr val="FF0000"/>
                </a:solidFill>
                <a:latin typeface="+mn-lt"/>
              </a:rPr>
              <a:t>- Ba </a:t>
            </a:r>
            <a:r>
              <a:rPr lang="en-US" sz="2400" b="1" dirty="0" err="1">
                <a:solidFill>
                  <a:srgbClr val="FF0000"/>
                </a:solidFill>
                <a:latin typeface="+mn-lt"/>
              </a:rPr>
              <a:t>bộ</a:t>
            </a:r>
            <a:r>
              <a:rPr lang="en-US" sz="2400" b="1" dirty="0">
                <a:solidFill>
                  <a:srgbClr val="FF0000"/>
                </a:solidFill>
                <a:latin typeface="+mn-lt"/>
              </a:rPr>
              <a:t> </a:t>
            </a:r>
            <a:r>
              <a:rPr lang="en-US" sz="2400" b="1" dirty="0" err="1">
                <a:solidFill>
                  <a:srgbClr val="FF0000"/>
                </a:solidFill>
                <a:latin typeface="+mn-lt"/>
              </a:rPr>
              <a:t>phận</a:t>
            </a:r>
            <a:r>
              <a:rPr lang="en-US" sz="2400" b="1" dirty="0">
                <a:solidFill>
                  <a:srgbClr val="FF0000"/>
                </a:solidFill>
                <a:latin typeface="+mn-lt"/>
              </a:rPr>
              <a:t> </a:t>
            </a:r>
            <a:r>
              <a:rPr lang="en-US" sz="2400" b="1" dirty="0" err="1">
                <a:solidFill>
                  <a:srgbClr val="FF0000"/>
                </a:solidFill>
                <a:latin typeface="+mn-lt"/>
              </a:rPr>
              <a:t>cấu</a:t>
            </a:r>
            <a:r>
              <a:rPr lang="en-US" sz="2400" b="1" dirty="0">
                <a:solidFill>
                  <a:srgbClr val="FF0000"/>
                </a:solidFill>
                <a:latin typeface="+mn-lt"/>
              </a:rPr>
              <a:t> </a:t>
            </a:r>
            <a:r>
              <a:rPr lang="en-US" sz="2400" b="1" dirty="0" err="1">
                <a:solidFill>
                  <a:srgbClr val="FF0000"/>
                </a:solidFill>
                <a:latin typeface="+mn-lt"/>
              </a:rPr>
              <a:t>thành</a:t>
            </a:r>
            <a:r>
              <a:rPr lang="en-US" sz="2400" b="1" dirty="0">
                <a:solidFill>
                  <a:srgbClr val="FF0000"/>
                </a:solidFill>
                <a:latin typeface="+mn-lt"/>
              </a:rPr>
              <a:t> </a:t>
            </a:r>
            <a:r>
              <a:rPr lang="en-US" sz="2400" b="1" dirty="0" err="1">
                <a:solidFill>
                  <a:srgbClr val="FF0000"/>
                </a:solidFill>
                <a:latin typeface="+mn-lt"/>
              </a:rPr>
              <a:t>của</a:t>
            </a:r>
            <a:r>
              <a:rPr lang="en-US" sz="2400" b="1" dirty="0">
                <a:solidFill>
                  <a:srgbClr val="FF0000"/>
                </a:solidFill>
                <a:latin typeface="+mn-lt"/>
              </a:rPr>
              <a:t> </a:t>
            </a:r>
            <a:r>
              <a:rPr lang="en-US" sz="2400" b="1" dirty="0" err="1">
                <a:solidFill>
                  <a:srgbClr val="FF0000"/>
                </a:solidFill>
                <a:latin typeface="+mn-lt"/>
              </a:rPr>
              <a:t>chủ</a:t>
            </a:r>
            <a:r>
              <a:rPr lang="en-US" sz="2400" b="1" dirty="0">
                <a:solidFill>
                  <a:srgbClr val="FF0000"/>
                </a:solidFill>
                <a:latin typeface="+mn-lt"/>
              </a:rPr>
              <a:t> </a:t>
            </a:r>
            <a:r>
              <a:rPr lang="en-US" sz="2400" b="1" dirty="0" err="1">
                <a:solidFill>
                  <a:srgbClr val="FF0000"/>
                </a:solidFill>
                <a:latin typeface="+mn-lt"/>
              </a:rPr>
              <a:t>nghĩa</a:t>
            </a:r>
            <a:r>
              <a:rPr lang="en-US" sz="2400" b="1" dirty="0">
                <a:solidFill>
                  <a:srgbClr val="FF0000"/>
                </a:solidFill>
                <a:latin typeface="+mn-lt"/>
              </a:rPr>
              <a:t> </a:t>
            </a:r>
            <a:r>
              <a:rPr lang="en-US" sz="2000" b="1" dirty="0">
                <a:solidFill>
                  <a:srgbClr val="FF0000"/>
                </a:solidFill>
                <a:latin typeface="+mn-lt"/>
              </a:rPr>
              <a:t>MLN</a:t>
            </a:r>
          </a:p>
          <a:p>
            <a:pPr marL="0" algn="ctr"/>
            <a:r>
              <a:rPr lang="en-US" sz="600" b="1" dirty="0">
                <a:solidFill>
                  <a:srgbClr val="FF0000"/>
                </a:solidFill>
                <a:latin typeface="+mn-lt"/>
              </a:rPr>
              <a:t> </a:t>
            </a:r>
          </a:p>
        </p:txBody>
      </p:sp>
      <p:sp>
        <p:nvSpPr>
          <p:cNvPr id="9" name="Content Placeholder 2"/>
          <p:cNvSpPr txBox="1">
            <a:spLocks/>
          </p:cNvSpPr>
          <p:nvPr/>
        </p:nvSpPr>
        <p:spPr>
          <a:xfrm>
            <a:off x="2960132" y="4713352"/>
            <a:ext cx="2321859" cy="877235"/>
          </a:xfrm>
          <a:prstGeom prst="rect">
            <a:avLst/>
          </a:prstGeom>
          <a:solidFill>
            <a:srgbClr val="004E9A"/>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err="1">
                <a:solidFill>
                  <a:schemeClr val="bg1"/>
                </a:solidFill>
              </a:rPr>
              <a:t>Triết</a:t>
            </a:r>
            <a:r>
              <a:rPr lang="en-US" sz="2400" dirty="0">
                <a:solidFill>
                  <a:schemeClr val="bg1"/>
                </a:solidFill>
              </a:rPr>
              <a:t> </a:t>
            </a:r>
            <a:r>
              <a:rPr lang="en-US" sz="2400" dirty="0" err="1">
                <a:solidFill>
                  <a:schemeClr val="bg1"/>
                </a:solidFill>
              </a:rPr>
              <a:t>học</a:t>
            </a:r>
            <a:r>
              <a:rPr lang="en-US" sz="2400" dirty="0">
                <a:solidFill>
                  <a:schemeClr val="bg1"/>
                </a:solidFill>
              </a:rPr>
              <a:t> </a:t>
            </a:r>
            <a:r>
              <a:rPr lang="en-US" sz="2400" dirty="0" err="1">
                <a:solidFill>
                  <a:schemeClr val="bg1"/>
                </a:solidFill>
              </a:rPr>
              <a:t>Mác</a:t>
            </a:r>
            <a:r>
              <a:rPr lang="en-US" sz="2400" dirty="0">
                <a:solidFill>
                  <a:schemeClr val="bg1"/>
                </a:solidFill>
              </a:rPr>
              <a:t> –</a:t>
            </a:r>
            <a:r>
              <a:rPr lang="en-US" sz="2400" dirty="0" err="1">
                <a:solidFill>
                  <a:schemeClr val="bg1"/>
                </a:solidFill>
              </a:rPr>
              <a:t>Lênin</a:t>
            </a:r>
            <a:endParaRPr lang="en-US" sz="2400" dirty="0">
              <a:solidFill>
                <a:schemeClr val="bg1"/>
              </a:solidFill>
            </a:endParaRPr>
          </a:p>
        </p:txBody>
      </p:sp>
      <p:sp>
        <p:nvSpPr>
          <p:cNvPr id="10" name="Content Placeholder 2"/>
          <p:cNvSpPr txBox="1">
            <a:spLocks/>
          </p:cNvSpPr>
          <p:nvPr/>
        </p:nvSpPr>
        <p:spPr>
          <a:xfrm>
            <a:off x="6245697" y="4713352"/>
            <a:ext cx="2093259" cy="877235"/>
          </a:xfrm>
          <a:prstGeom prst="rect">
            <a:avLst/>
          </a:prstGeom>
          <a:solidFill>
            <a:srgbClr val="004E9A"/>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err="1">
                <a:solidFill>
                  <a:schemeClr val="bg1"/>
                </a:solidFill>
              </a:rPr>
              <a:t>Kinh</a:t>
            </a:r>
            <a:r>
              <a:rPr lang="en-US" sz="2400" dirty="0">
                <a:solidFill>
                  <a:schemeClr val="bg1"/>
                </a:solidFill>
              </a:rPr>
              <a:t> </a:t>
            </a:r>
            <a:r>
              <a:rPr lang="en-US" sz="2400" dirty="0" err="1">
                <a:solidFill>
                  <a:schemeClr val="bg1"/>
                </a:solidFill>
              </a:rPr>
              <a:t>tế</a:t>
            </a:r>
            <a:r>
              <a:rPr lang="en-US" sz="2400" dirty="0">
                <a:solidFill>
                  <a:schemeClr val="bg1"/>
                </a:solidFill>
              </a:rPr>
              <a:t> </a:t>
            </a:r>
            <a:r>
              <a:rPr lang="en-US" sz="2400" dirty="0" err="1">
                <a:solidFill>
                  <a:schemeClr val="bg1"/>
                </a:solidFill>
              </a:rPr>
              <a:t>Chính</a:t>
            </a:r>
            <a:r>
              <a:rPr lang="en-US" sz="2400" dirty="0">
                <a:solidFill>
                  <a:schemeClr val="bg1"/>
                </a:solidFill>
              </a:rPr>
              <a:t> </a:t>
            </a:r>
            <a:r>
              <a:rPr lang="en-US" sz="2400" dirty="0" err="1">
                <a:solidFill>
                  <a:schemeClr val="bg1"/>
                </a:solidFill>
              </a:rPr>
              <a:t>trị</a:t>
            </a:r>
            <a:r>
              <a:rPr lang="en-US" sz="2400" dirty="0">
                <a:solidFill>
                  <a:schemeClr val="bg1"/>
                </a:solidFill>
              </a:rPr>
              <a:t> </a:t>
            </a:r>
            <a:r>
              <a:rPr lang="en-US" sz="2400" dirty="0" err="1">
                <a:solidFill>
                  <a:schemeClr val="bg1"/>
                </a:solidFill>
              </a:rPr>
              <a:t>Mác</a:t>
            </a:r>
            <a:r>
              <a:rPr lang="en-US" sz="2400" dirty="0">
                <a:solidFill>
                  <a:schemeClr val="bg1"/>
                </a:solidFill>
              </a:rPr>
              <a:t> –</a:t>
            </a:r>
            <a:r>
              <a:rPr lang="en-US" sz="2400" dirty="0" err="1">
                <a:solidFill>
                  <a:schemeClr val="bg1"/>
                </a:solidFill>
              </a:rPr>
              <a:t>Lê</a:t>
            </a:r>
            <a:r>
              <a:rPr lang="en-US" sz="2400" dirty="0">
                <a:solidFill>
                  <a:schemeClr val="bg1"/>
                </a:solidFill>
              </a:rPr>
              <a:t> </a:t>
            </a:r>
            <a:r>
              <a:rPr lang="en-US" sz="2400" dirty="0" err="1">
                <a:solidFill>
                  <a:schemeClr val="bg1"/>
                </a:solidFill>
              </a:rPr>
              <a:t>nin</a:t>
            </a:r>
            <a:endParaRPr lang="en-US" sz="2400" dirty="0">
              <a:solidFill>
                <a:schemeClr val="bg1"/>
              </a:solidFill>
            </a:endParaRPr>
          </a:p>
        </p:txBody>
      </p:sp>
      <p:sp>
        <p:nvSpPr>
          <p:cNvPr id="11" name="Content Placeholder 2"/>
          <p:cNvSpPr txBox="1">
            <a:spLocks/>
          </p:cNvSpPr>
          <p:nvPr/>
        </p:nvSpPr>
        <p:spPr>
          <a:xfrm>
            <a:off x="9824287" y="4713352"/>
            <a:ext cx="2093259" cy="872755"/>
          </a:xfrm>
          <a:prstGeom prst="rect">
            <a:avLst/>
          </a:prstGeom>
          <a:solidFill>
            <a:srgbClr val="0000FF"/>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err="1">
                <a:solidFill>
                  <a:schemeClr val="bg1"/>
                </a:solidFill>
              </a:rPr>
              <a:t>Chủ</a:t>
            </a:r>
            <a:r>
              <a:rPr lang="en-US" sz="2400" dirty="0">
                <a:solidFill>
                  <a:schemeClr val="bg1"/>
                </a:solidFill>
              </a:rPr>
              <a:t> </a:t>
            </a:r>
            <a:r>
              <a:rPr lang="en-US" sz="2400" dirty="0" err="1">
                <a:solidFill>
                  <a:schemeClr val="bg1"/>
                </a:solidFill>
              </a:rPr>
              <a:t>nghĩa</a:t>
            </a:r>
            <a:r>
              <a:rPr lang="en-US" sz="2400" dirty="0">
                <a:solidFill>
                  <a:schemeClr val="bg1"/>
                </a:solidFill>
              </a:rPr>
              <a:t> </a:t>
            </a:r>
            <a:r>
              <a:rPr lang="en-US" sz="2400" dirty="0" err="1">
                <a:solidFill>
                  <a:schemeClr val="bg1"/>
                </a:solidFill>
              </a:rPr>
              <a:t>xã</a:t>
            </a:r>
            <a:r>
              <a:rPr lang="en-US" sz="2400" dirty="0">
                <a:solidFill>
                  <a:schemeClr val="bg1"/>
                </a:solidFill>
              </a:rPr>
              <a:t> </a:t>
            </a:r>
            <a:r>
              <a:rPr lang="en-US" sz="2400" dirty="0" err="1">
                <a:solidFill>
                  <a:schemeClr val="bg1"/>
                </a:solidFill>
              </a:rPr>
              <a:t>hội</a:t>
            </a:r>
            <a:r>
              <a:rPr lang="en-US" sz="2400" dirty="0">
                <a:solidFill>
                  <a:schemeClr val="bg1"/>
                </a:solidFill>
              </a:rPr>
              <a:t> </a:t>
            </a:r>
            <a:r>
              <a:rPr lang="en-US" sz="2400" dirty="0" err="1">
                <a:solidFill>
                  <a:schemeClr val="bg1"/>
                </a:solidFill>
              </a:rPr>
              <a:t>khoa</a:t>
            </a:r>
            <a:r>
              <a:rPr lang="en-US" sz="2400" dirty="0">
                <a:solidFill>
                  <a:schemeClr val="bg1"/>
                </a:solidFill>
              </a:rPr>
              <a:t> </a:t>
            </a:r>
            <a:r>
              <a:rPr lang="en-US" sz="2400" dirty="0" err="1">
                <a:solidFill>
                  <a:schemeClr val="bg1"/>
                </a:solidFill>
              </a:rPr>
              <a:t>học</a:t>
            </a:r>
            <a:endParaRPr lang="en-US" sz="2400" dirty="0">
              <a:solidFill>
                <a:schemeClr val="bg1"/>
              </a:solidFill>
            </a:endParaRPr>
          </a:p>
        </p:txBody>
      </p:sp>
      <p:cxnSp>
        <p:nvCxnSpPr>
          <p:cNvPr id="12" name="Straight Arrow Connector 11"/>
          <p:cNvCxnSpPr/>
          <p:nvPr/>
        </p:nvCxnSpPr>
        <p:spPr>
          <a:xfrm flipH="1">
            <a:off x="4502061" y="3029951"/>
            <a:ext cx="2958353" cy="151176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7446967" y="3029952"/>
            <a:ext cx="40341" cy="1457979"/>
          </a:xfrm>
          <a:prstGeom prst="straightConnector1">
            <a:avLst/>
          </a:prstGeom>
          <a:ln w="57150" cmpd="sng">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7460413" y="3029951"/>
            <a:ext cx="3550024" cy="1511768"/>
          </a:xfrm>
          <a:prstGeom prst="straightConnector1">
            <a:avLst/>
          </a:prstGeom>
          <a:ln w="57150" cmpd="sng">
            <a:headEnd w="sm" len="sm"/>
            <a:tailEnd type="triangle" w="sm" len="sm"/>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B8A198FE-0964-9BC0-2279-63912C2FB970}"/>
              </a:ext>
            </a:extLst>
          </p:cNvPr>
          <p:cNvSpPr/>
          <p:nvPr/>
        </p:nvSpPr>
        <p:spPr>
          <a:xfrm>
            <a:off x="0" y="2"/>
            <a:ext cx="12192000" cy="1321309"/>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6" name="Rectangle 15">
            <a:extLst>
              <a:ext uri="{FF2B5EF4-FFF2-40B4-BE49-F238E27FC236}">
                <a16:creationId xmlns:a16="http://schemas.microsoft.com/office/drawing/2014/main" id="{CCFA1766-2E64-8B93-00D7-993EE6CE5AA8}"/>
              </a:ext>
            </a:extLst>
          </p:cNvPr>
          <p:cNvSpPr/>
          <p:nvPr/>
        </p:nvSpPr>
        <p:spPr>
          <a:xfrm>
            <a:off x="10837" y="810173"/>
            <a:ext cx="9315255" cy="502766"/>
          </a:xfrm>
          <a:prstGeom prst="rect">
            <a:avLst/>
          </a:prstGeom>
          <a:solidFill>
            <a:schemeClr val="bg1"/>
          </a:solidFill>
          <a:ln w="19050">
            <a:solidFill>
              <a:schemeClr val="tx1"/>
            </a:solidFill>
          </a:ln>
        </p:spPr>
        <p:txBody>
          <a:bodyPr wrap="square">
            <a:spAutoFit/>
          </a:bodyPr>
          <a:lstStyle/>
          <a:p>
            <a:pPr algn="ctr"/>
            <a:r>
              <a:rPr lang="en-US" sz="2667" b="1" dirty="0"/>
              <a:t>1.1. </a:t>
            </a:r>
            <a:r>
              <a:rPr lang="en-US" sz="2667" b="1" dirty="0" err="1"/>
              <a:t>Khái</a:t>
            </a:r>
            <a:r>
              <a:rPr lang="en-US" sz="2667" b="1" dirty="0"/>
              <a:t> </a:t>
            </a:r>
            <a:r>
              <a:rPr lang="en-US" sz="2667" b="1" dirty="0" err="1"/>
              <a:t>niệm</a:t>
            </a:r>
            <a:r>
              <a:rPr lang="en-US" sz="2667" b="1" dirty="0"/>
              <a:t> CN </a:t>
            </a:r>
            <a:r>
              <a:rPr lang="en-US" sz="2667" b="1" dirty="0" err="1"/>
              <a:t>Mác</a:t>
            </a:r>
            <a:r>
              <a:rPr lang="en-US" sz="2667" b="1" dirty="0"/>
              <a:t> – </a:t>
            </a:r>
            <a:r>
              <a:rPr lang="en-US" sz="2667" b="1" dirty="0" err="1"/>
              <a:t>Lênin</a:t>
            </a:r>
            <a:r>
              <a:rPr lang="en-US" sz="2667" b="1" dirty="0"/>
              <a:t> </a:t>
            </a:r>
            <a:r>
              <a:rPr lang="en-US" sz="2667" b="1" dirty="0" err="1"/>
              <a:t>và</a:t>
            </a:r>
            <a:r>
              <a:rPr lang="en-US" sz="2667" b="1" dirty="0"/>
              <a:t> </a:t>
            </a:r>
            <a:r>
              <a:rPr lang="en-US" sz="2667" b="1" dirty="0" err="1"/>
              <a:t>ba</a:t>
            </a:r>
            <a:r>
              <a:rPr lang="en-US" sz="2667" b="1" dirty="0"/>
              <a:t> </a:t>
            </a:r>
            <a:r>
              <a:rPr lang="en-US" sz="2667" b="1" dirty="0" err="1"/>
              <a:t>bộ</a:t>
            </a:r>
            <a:r>
              <a:rPr lang="en-US" sz="2667" b="1" dirty="0"/>
              <a:t> </a:t>
            </a:r>
            <a:r>
              <a:rPr lang="en-US" sz="2667" b="1" dirty="0" err="1"/>
              <a:t>phận</a:t>
            </a:r>
            <a:r>
              <a:rPr lang="en-US" sz="2667" b="1" dirty="0"/>
              <a:t> </a:t>
            </a:r>
            <a:r>
              <a:rPr lang="en-US" sz="2667" b="1" dirty="0" err="1"/>
              <a:t>cấu</a:t>
            </a:r>
            <a:r>
              <a:rPr lang="en-US" sz="2667" b="1" dirty="0"/>
              <a:t> </a:t>
            </a:r>
            <a:r>
              <a:rPr lang="en-US" sz="2667" b="1" dirty="0" err="1"/>
              <a:t>thành</a:t>
            </a:r>
            <a:endParaRPr lang="en-US" sz="2667" b="1" dirty="0"/>
          </a:p>
        </p:txBody>
      </p:sp>
      <p:sp>
        <p:nvSpPr>
          <p:cNvPr id="17" name="Title 1">
            <a:extLst>
              <a:ext uri="{FF2B5EF4-FFF2-40B4-BE49-F238E27FC236}">
                <a16:creationId xmlns:a16="http://schemas.microsoft.com/office/drawing/2014/main" id="{6085E382-E3D4-E762-66C6-0A40D0178119}"/>
              </a:ext>
            </a:extLst>
          </p:cNvPr>
          <p:cNvSpPr>
            <a:spLocks noGrp="1"/>
          </p:cNvSpPr>
          <p:nvPr>
            <p:ph type="title"/>
          </p:nvPr>
        </p:nvSpPr>
        <p:spPr>
          <a:xfrm>
            <a:off x="810904" y="119467"/>
            <a:ext cx="11008659" cy="713047"/>
          </a:xfrm>
        </p:spPr>
        <p:txBody>
          <a:bodyPr>
            <a:noAutofit/>
          </a:bodyPr>
          <a:lstStyle/>
          <a:p>
            <a:pPr algn="ctr"/>
            <a:r>
              <a:rPr lang="en-US" sz="3600" b="1" dirty="0">
                <a:solidFill>
                  <a:schemeClr val="bg1"/>
                </a:solidFill>
                <a:latin typeface="+mn-lt"/>
              </a:rPr>
              <a:t>1. </a:t>
            </a:r>
            <a:r>
              <a:rPr lang="en-US" sz="3600" b="1" dirty="0" err="1">
                <a:solidFill>
                  <a:schemeClr val="bg1"/>
                </a:solidFill>
                <a:latin typeface="+mn-lt"/>
              </a:rPr>
              <a:t>Khái</a:t>
            </a:r>
            <a:r>
              <a:rPr lang="en-US" sz="3600" b="1" dirty="0">
                <a:solidFill>
                  <a:schemeClr val="bg1"/>
                </a:solidFill>
                <a:latin typeface="+mn-lt"/>
              </a:rPr>
              <a:t> </a:t>
            </a:r>
            <a:r>
              <a:rPr lang="en-US" sz="3600" b="1" dirty="0" err="1">
                <a:solidFill>
                  <a:schemeClr val="bg1"/>
                </a:solidFill>
                <a:latin typeface="+mn-lt"/>
              </a:rPr>
              <a:t>niệm</a:t>
            </a:r>
            <a:r>
              <a:rPr lang="en-US" sz="3600" b="1" dirty="0">
                <a:solidFill>
                  <a:schemeClr val="bg1"/>
                </a:solidFill>
                <a:latin typeface="+mn-lt"/>
              </a:rPr>
              <a:t> </a:t>
            </a:r>
            <a:r>
              <a:rPr lang="en-US" sz="3600" b="1" dirty="0" err="1">
                <a:solidFill>
                  <a:schemeClr val="bg1"/>
                </a:solidFill>
                <a:latin typeface="+mn-lt"/>
              </a:rPr>
              <a:t>Chủ</a:t>
            </a:r>
            <a:r>
              <a:rPr lang="en-US" sz="3600" b="1" dirty="0">
                <a:solidFill>
                  <a:schemeClr val="bg1"/>
                </a:solidFill>
                <a:latin typeface="+mn-lt"/>
              </a:rPr>
              <a:t> </a:t>
            </a:r>
            <a:r>
              <a:rPr lang="en-US" sz="3600" b="1" dirty="0" err="1">
                <a:solidFill>
                  <a:schemeClr val="bg1"/>
                </a:solidFill>
                <a:latin typeface="+mn-lt"/>
              </a:rPr>
              <a:t>nghĩa</a:t>
            </a:r>
            <a:r>
              <a:rPr lang="en-US" sz="3600" b="1" dirty="0">
                <a:solidFill>
                  <a:schemeClr val="bg1"/>
                </a:solidFill>
                <a:latin typeface="+mn-lt"/>
              </a:rPr>
              <a:t> </a:t>
            </a:r>
            <a:r>
              <a:rPr lang="en-US" sz="3600" b="1" dirty="0" err="1">
                <a:solidFill>
                  <a:schemeClr val="bg1"/>
                </a:solidFill>
                <a:latin typeface="+mn-lt"/>
              </a:rPr>
              <a:t>Mác</a:t>
            </a:r>
            <a:r>
              <a:rPr lang="en-US" sz="3600" b="1" dirty="0">
                <a:solidFill>
                  <a:schemeClr val="bg1"/>
                </a:solidFill>
                <a:latin typeface="+mn-lt"/>
              </a:rPr>
              <a:t> – </a:t>
            </a:r>
            <a:r>
              <a:rPr lang="en-US" sz="3600" b="1" dirty="0" err="1">
                <a:solidFill>
                  <a:schemeClr val="bg1"/>
                </a:solidFill>
                <a:latin typeface="+mn-lt"/>
              </a:rPr>
              <a:t>Lênin</a:t>
            </a:r>
            <a:endParaRPr lang="en-US" sz="3600" b="1" dirty="0">
              <a:solidFill>
                <a:schemeClr val="bg1"/>
              </a:solidFill>
              <a:latin typeface="+mn-lt"/>
            </a:endParaRPr>
          </a:p>
        </p:txBody>
      </p:sp>
    </p:spTree>
    <p:extLst>
      <p:ext uri="{BB962C8B-B14F-4D97-AF65-F5344CB8AC3E}">
        <p14:creationId xmlns:p14="http://schemas.microsoft.com/office/powerpoint/2010/main" val="12276144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barn(inVertical)">
                                      <p:cBhvr>
                                        <p:cTn id="7" dur="500"/>
                                        <p:tgtEl>
                                          <p:spTgt spid="8">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arn(inVertic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arn(inVertical)">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in)">
                                      <p:cBhvr>
                                        <p:cTn id="22" dur="2000"/>
                                        <p:tgtEl>
                                          <p:spTgt spid="12"/>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in)">
                                      <p:cBhvr>
                                        <p:cTn id="25" dur="20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88BA1FB-3347-6487-2FAF-3A9C2645F196}"/>
              </a:ext>
            </a:extLst>
          </p:cNvPr>
          <p:cNvSpPr/>
          <p:nvPr/>
        </p:nvSpPr>
        <p:spPr>
          <a:xfrm>
            <a:off x="6293224" y="609600"/>
            <a:ext cx="5647763" cy="1449837"/>
          </a:xfrm>
          <a:prstGeom prst="rect">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 name="Title 1"/>
          <p:cNvSpPr>
            <a:spLocks noGrp="1"/>
          </p:cNvSpPr>
          <p:nvPr>
            <p:ph type="title"/>
          </p:nvPr>
        </p:nvSpPr>
        <p:spPr>
          <a:xfrm>
            <a:off x="253253" y="2888345"/>
            <a:ext cx="5199529" cy="1134695"/>
          </a:xfrm>
          <a:solidFill>
            <a:schemeClr val="accent4">
              <a:lumMod val="50000"/>
            </a:schemeClr>
          </a:solidFill>
        </p:spPr>
        <p:txBody>
          <a:bodyPr>
            <a:normAutofit/>
          </a:bodyPr>
          <a:lstStyle/>
          <a:p>
            <a:pPr algn="ctr"/>
            <a:r>
              <a:rPr lang="en-US" sz="2667" dirty="0" err="1">
                <a:solidFill>
                  <a:schemeClr val="bg1"/>
                </a:solidFill>
                <a:latin typeface="+mn-lt"/>
              </a:rPr>
              <a:t>Triết</a:t>
            </a:r>
            <a:r>
              <a:rPr lang="en-US" sz="2667" dirty="0">
                <a:solidFill>
                  <a:schemeClr val="bg1"/>
                </a:solidFill>
                <a:latin typeface="+mn-lt"/>
              </a:rPr>
              <a:t> </a:t>
            </a:r>
            <a:r>
              <a:rPr lang="en-US" sz="2667" dirty="0" err="1">
                <a:solidFill>
                  <a:schemeClr val="bg1"/>
                </a:solidFill>
                <a:latin typeface="+mn-lt"/>
              </a:rPr>
              <a:t>học</a:t>
            </a:r>
            <a:r>
              <a:rPr lang="en-US" sz="2667" dirty="0">
                <a:solidFill>
                  <a:schemeClr val="bg1"/>
                </a:solidFill>
                <a:latin typeface="+mn-lt"/>
              </a:rPr>
              <a:t> </a:t>
            </a:r>
            <a:r>
              <a:rPr lang="en-US" sz="2667" dirty="0" err="1">
                <a:solidFill>
                  <a:schemeClr val="bg1"/>
                </a:solidFill>
                <a:latin typeface="+mn-lt"/>
              </a:rPr>
              <a:t>Mác</a:t>
            </a:r>
            <a:r>
              <a:rPr lang="en-US" sz="2667" dirty="0">
                <a:solidFill>
                  <a:schemeClr val="bg1"/>
                </a:solidFill>
                <a:latin typeface="+mn-lt"/>
              </a:rPr>
              <a:t> – </a:t>
            </a:r>
            <a:r>
              <a:rPr lang="en-US" sz="2667" dirty="0" err="1">
                <a:solidFill>
                  <a:schemeClr val="bg1"/>
                </a:solidFill>
                <a:latin typeface="+mn-lt"/>
              </a:rPr>
              <a:t>Lênin</a:t>
            </a:r>
            <a:endParaRPr lang="en-US" sz="2667" dirty="0">
              <a:solidFill>
                <a:schemeClr val="bg1"/>
              </a:solidFill>
              <a:latin typeface="+mn-lt"/>
            </a:endParaRPr>
          </a:p>
        </p:txBody>
      </p:sp>
      <p:sp>
        <p:nvSpPr>
          <p:cNvPr id="3" name="Content Placeholder 2"/>
          <p:cNvSpPr>
            <a:spLocks noGrp="1"/>
          </p:cNvSpPr>
          <p:nvPr>
            <p:ph idx="1"/>
          </p:nvPr>
        </p:nvSpPr>
        <p:spPr>
          <a:xfrm>
            <a:off x="6307841" y="858077"/>
            <a:ext cx="5647763" cy="1253751"/>
          </a:xfrm>
          <a:solidFill>
            <a:schemeClr val="accent4">
              <a:lumMod val="20000"/>
              <a:lumOff val="80000"/>
            </a:schemeClr>
          </a:solidFill>
        </p:spPr>
        <p:txBody>
          <a:bodyPr/>
          <a:lstStyle/>
          <a:p>
            <a:pPr marL="0" algn="ctr"/>
            <a:r>
              <a:rPr lang="en-US" sz="2667" dirty="0" err="1">
                <a:latin typeface="+mn-lt"/>
              </a:rPr>
              <a:t>Gồm</a:t>
            </a:r>
            <a:r>
              <a:rPr lang="en-US" sz="2667" dirty="0">
                <a:latin typeface="+mn-lt"/>
              </a:rPr>
              <a:t>: </a:t>
            </a:r>
            <a:r>
              <a:rPr lang="en-US" sz="2667" dirty="0" err="1">
                <a:latin typeface="+mn-lt"/>
              </a:rPr>
              <a:t>Chủ</a:t>
            </a:r>
            <a:r>
              <a:rPr lang="en-US" sz="2667" dirty="0">
                <a:latin typeface="+mn-lt"/>
              </a:rPr>
              <a:t> </a:t>
            </a:r>
            <a:r>
              <a:rPr lang="en-US" sz="2667" dirty="0" err="1">
                <a:latin typeface="+mn-lt"/>
              </a:rPr>
              <a:t>nghĩa</a:t>
            </a:r>
            <a:r>
              <a:rPr lang="en-US" sz="2667" dirty="0">
                <a:latin typeface="+mn-lt"/>
              </a:rPr>
              <a:t> </a:t>
            </a:r>
            <a:r>
              <a:rPr lang="en-US" sz="2667" dirty="0" err="1">
                <a:latin typeface="+mn-lt"/>
              </a:rPr>
              <a:t>duy</a:t>
            </a:r>
            <a:r>
              <a:rPr lang="en-US" sz="2667" dirty="0">
                <a:latin typeface="+mn-lt"/>
              </a:rPr>
              <a:t> </a:t>
            </a:r>
            <a:r>
              <a:rPr lang="en-US" sz="2667" dirty="0" err="1">
                <a:latin typeface="+mn-lt"/>
              </a:rPr>
              <a:t>vật</a:t>
            </a:r>
            <a:r>
              <a:rPr lang="en-US" sz="2667" dirty="0">
                <a:latin typeface="+mn-lt"/>
              </a:rPr>
              <a:t> </a:t>
            </a:r>
            <a:r>
              <a:rPr lang="en-US" sz="2667" dirty="0" err="1">
                <a:latin typeface="+mn-lt"/>
              </a:rPr>
              <a:t>biện</a:t>
            </a:r>
            <a:r>
              <a:rPr lang="en-US" sz="2667" dirty="0">
                <a:latin typeface="+mn-lt"/>
              </a:rPr>
              <a:t> </a:t>
            </a:r>
            <a:r>
              <a:rPr lang="en-US" sz="2667" dirty="0" err="1">
                <a:latin typeface="+mn-lt"/>
              </a:rPr>
              <a:t>chứng</a:t>
            </a:r>
            <a:r>
              <a:rPr lang="en-US" sz="2667" dirty="0">
                <a:latin typeface="+mn-lt"/>
              </a:rPr>
              <a:t> </a:t>
            </a:r>
            <a:r>
              <a:rPr lang="en-US" sz="2667" dirty="0" err="1">
                <a:latin typeface="+mn-lt"/>
              </a:rPr>
              <a:t>và</a:t>
            </a:r>
            <a:r>
              <a:rPr lang="en-US" sz="2667" dirty="0">
                <a:latin typeface="+mn-lt"/>
              </a:rPr>
              <a:t> </a:t>
            </a:r>
            <a:r>
              <a:rPr lang="en-US" sz="2667" dirty="0" err="1">
                <a:latin typeface="+mn-lt"/>
              </a:rPr>
              <a:t>chủ</a:t>
            </a:r>
            <a:r>
              <a:rPr lang="en-US" sz="2667" dirty="0">
                <a:latin typeface="+mn-lt"/>
              </a:rPr>
              <a:t> </a:t>
            </a:r>
            <a:r>
              <a:rPr lang="en-US" sz="2667" dirty="0" err="1">
                <a:latin typeface="+mn-lt"/>
              </a:rPr>
              <a:t>nghĩa</a:t>
            </a:r>
            <a:r>
              <a:rPr lang="en-US" sz="2667" dirty="0">
                <a:latin typeface="+mn-lt"/>
              </a:rPr>
              <a:t> </a:t>
            </a:r>
            <a:r>
              <a:rPr lang="en-US" sz="2667" dirty="0" err="1">
                <a:latin typeface="+mn-lt"/>
              </a:rPr>
              <a:t>duy</a:t>
            </a:r>
            <a:r>
              <a:rPr lang="en-US" sz="2667" dirty="0">
                <a:latin typeface="+mn-lt"/>
              </a:rPr>
              <a:t> </a:t>
            </a:r>
            <a:r>
              <a:rPr lang="en-US" sz="2667" dirty="0" err="1">
                <a:latin typeface="+mn-lt"/>
              </a:rPr>
              <a:t>vật</a:t>
            </a:r>
            <a:r>
              <a:rPr lang="en-US" sz="2667" dirty="0">
                <a:latin typeface="+mn-lt"/>
              </a:rPr>
              <a:t> </a:t>
            </a:r>
            <a:r>
              <a:rPr lang="en-US" sz="2667" dirty="0" err="1">
                <a:latin typeface="+mn-lt"/>
              </a:rPr>
              <a:t>lịch</a:t>
            </a:r>
            <a:r>
              <a:rPr lang="en-US" sz="2667" dirty="0">
                <a:latin typeface="+mn-lt"/>
              </a:rPr>
              <a:t> </a:t>
            </a:r>
            <a:r>
              <a:rPr lang="en-US" sz="2667" dirty="0" err="1">
                <a:latin typeface="+mn-lt"/>
              </a:rPr>
              <a:t>sử</a:t>
            </a:r>
            <a:endParaRPr lang="en-US" sz="2667" dirty="0">
              <a:latin typeface="+mn-lt"/>
            </a:endParaRPr>
          </a:p>
        </p:txBody>
      </p:sp>
      <p:sp>
        <p:nvSpPr>
          <p:cNvPr id="4" name="Content Placeholder 2"/>
          <p:cNvSpPr txBox="1">
            <a:spLocks/>
          </p:cNvSpPr>
          <p:nvPr/>
        </p:nvSpPr>
        <p:spPr>
          <a:xfrm>
            <a:off x="6293225" y="2775930"/>
            <a:ext cx="5647763" cy="1253751"/>
          </a:xfrm>
          <a:prstGeom prst="rect">
            <a:avLst/>
          </a:prstGeom>
          <a:solidFill>
            <a:schemeClr val="accent5"/>
          </a:solidFill>
          <a:ln w="19050">
            <a:solidFill>
              <a:schemeClr val="accent4">
                <a:lumMod val="2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667" dirty="0" err="1"/>
              <a:t>Là</a:t>
            </a:r>
            <a:r>
              <a:rPr lang="en-US" sz="2667" dirty="0"/>
              <a:t> </a:t>
            </a:r>
            <a:r>
              <a:rPr lang="en-US" sz="2667" dirty="0" err="1"/>
              <a:t>khoa</a:t>
            </a:r>
            <a:r>
              <a:rPr lang="en-US" sz="2667" dirty="0"/>
              <a:t> </a:t>
            </a:r>
            <a:r>
              <a:rPr lang="en-US" sz="2667" dirty="0" err="1"/>
              <a:t>học</a:t>
            </a:r>
            <a:r>
              <a:rPr lang="en-US" sz="2667" dirty="0"/>
              <a:t> </a:t>
            </a:r>
            <a:r>
              <a:rPr lang="en-US" sz="2667" dirty="0" err="1"/>
              <a:t>về</a:t>
            </a:r>
            <a:r>
              <a:rPr lang="en-US" sz="2667" dirty="0"/>
              <a:t> </a:t>
            </a:r>
            <a:r>
              <a:rPr lang="en-US" sz="2667" dirty="0" err="1"/>
              <a:t>những</a:t>
            </a:r>
            <a:r>
              <a:rPr lang="en-US" sz="2667" dirty="0"/>
              <a:t> </a:t>
            </a:r>
            <a:r>
              <a:rPr lang="en-US" sz="2667" dirty="0" err="1"/>
              <a:t>quy</a:t>
            </a:r>
            <a:r>
              <a:rPr lang="en-US" sz="2667" dirty="0"/>
              <a:t> </a:t>
            </a:r>
            <a:r>
              <a:rPr lang="en-US" sz="2667" dirty="0" err="1"/>
              <a:t>luật</a:t>
            </a:r>
            <a:r>
              <a:rPr lang="en-US" sz="2667" dirty="0"/>
              <a:t> </a:t>
            </a:r>
            <a:r>
              <a:rPr lang="en-US" sz="2667" dirty="0" err="1"/>
              <a:t>chung</a:t>
            </a:r>
            <a:r>
              <a:rPr lang="en-US" sz="2667" dirty="0"/>
              <a:t> </a:t>
            </a:r>
            <a:r>
              <a:rPr lang="en-US" sz="2667" dirty="0" err="1"/>
              <a:t>nhất</a:t>
            </a:r>
            <a:r>
              <a:rPr lang="en-US" sz="2667" dirty="0"/>
              <a:t> </a:t>
            </a:r>
            <a:r>
              <a:rPr lang="en-US" sz="2667" dirty="0" err="1"/>
              <a:t>của</a:t>
            </a:r>
            <a:r>
              <a:rPr lang="en-US" sz="2667" dirty="0"/>
              <a:t> </a:t>
            </a:r>
            <a:r>
              <a:rPr lang="en-US" sz="2667" dirty="0" err="1"/>
              <a:t>tự</a:t>
            </a:r>
            <a:r>
              <a:rPr lang="en-US" sz="2667" dirty="0"/>
              <a:t> </a:t>
            </a:r>
            <a:r>
              <a:rPr lang="en-US" sz="2667" dirty="0" err="1"/>
              <a:t>nhiên</a:t>
            </a:r>
            <a:r>
              <a:rPr lang="en-US" sz="2667" dirty="0"/>
              <a:t>, </a:t>
            </a:r>
            <a:r>
              <a:rPr lang="en-US" sz="2667" dirty="0" err="1"/>
              <a:t>xã</a:t>
            </a:r>
            <a:r>
              <a:rPr lang="en-US" sz="2667" dirty="0"/>
              <a:t> </a:t>
            </a:r>
            <a:r>
              <a:rPr lang="en-US" sz="2667" dirty="0" err="1"/>
              <a:t>hội</a:t>
            </a:r>
            <a:r>
              <a:rPr lang="en-US" sz="2667" dirty="0"/>
              <a:t>, </a:t>
            </a:r>
            <a:r>
              <a:rPr lang="en-US" sz="2667" dirty="0" err="1"/>
              <a:t>tư</a:t>
            </a:r>
            <a:r>
              <a:rPr lang="en-US" sz="2667" dirty="0"/>
              <a:t> </a:t>
            </a:r>
            <a:r>
              <a:rPr lang="en-US" sz="2667" dirty="0" err="1"/>
              <a:t>duy</a:t>
            </a:r>
            <a:endParaRPr lang="en-US" sz="2667" dirty="0"/>
          </a:p>
        </p:txBody>
      </p:sp>
      <p:sp>
        <p:nvSpPr>
          <p:cNvPr id="5" name="Content Placeholder 2"/>
          <p:cNvSpPr txBox="1">
            <a:spLocks/>
          </p:cNvSpPr>
          <p:nvPr/>
        </p:nvSpPr>
        <p:spPr>
          <a:xfrm>
            <a:off x="6293225" y="4746173"/>
            <a:ext cx="5647763" cy="1253751"/>
          </a:xfrm>
          <a:prstGeom prst="rect">
            <a:avLst/>
          </a:prstGeom>
          <a:solidFill>
            <a:schemeClr val="accent5"/>
          </a:solidFill>
          <a:ln w="19050">
            <a:solidFill>
              <a:schemeClr val="accent4">
                <a:lumMod val="2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667" dirty="0" err="1"/>
              <a:t>Đem</a:t>
            </a:r>
            <a:r>
              <a:rPr lang="en-US" sz="2667" dirty="0"/>
              <a:t> </a:t>
            </a:r>
            <a:r>
              <a:rPr lang="en-US" sz="2667" dirty="0" err="1"/>
              <a:t>lại</a:t>
            </a:r>
            <a:r>
              <a:rPr lang="en-US" sz="2667" dirty="0"/>
              <a:t> </a:t>
            </a:r>
            <a:r>
              <a:rPr lang="en-US" sz="2667" dirty="0" err="1"/>
              <a:t>thế</a:t>
            </a:r>
            <a:r>
              <a:rPr lang="en-US" sz="2667" dirty="0"/>
              <a:t> </a:t>
            </a:r>
            <a:r>
              <a:rPr lang="en-US" sz="2667" dirty="0" err="1"/>
              <a:t>giới</a:t>
            </a:r>
            <a:r>
              <a:rPr lang="en-US" sz="2667" dirty="0"/>
              <a:t> </a:t>
            </a:r>
            <a:r>
              <a:rPr lang="en-US" sz="2667" dirty="0" err="1"/>
              <a:t>quan</a:t>
            </a:r>
            <a:r>
              <a:rPr lang="en-US" sz="2667" dirty="0"/>
              <a:t> </a:t>
            </a:r>
            <a:r>
              <a:rPr lang="en-US" sz="2667" dirty="0" err="1"/>
              <a:t>khoa</a:t>
            </a:r>
            <a:r>
              <a:rPr lang="en-US" sz="2667" dirty="0"/>
              <a:t> </a:t>
            </a:r>
            <a:r>
              <a:rPr lang="en-US" sz="2667" dirty="0" err="1"/>
              <a:t>học</a:t>
            </a:r>
            <a:r>
              <a:rPr lang="en-US" sz="2667" dirty="0"/>
              <a:t> </a:t>
            </a:r>
            <a:r>
              <a:rPr lang="en-US" sz="2667" dirty="0" err="1"/>
              <a:t>và</a:t>
            </a:r>
            <a:r>
              <a:rPr lang="en-US" sz="2667" dirty="0"/>
              <a:t> </a:t>
            </a:r>
            <a:r>
              <a:rPr lang="en-US" sz="2667" dirty="0" err="1"/>
              <a:t>phương</a:t>
            </a:r>
            <a:r>
              <a:rPr lang="en-US" sz="2667" dirty="0"/>
              <a:t> </a:t>
            </a:r>
            <a:r>
              <a:rPr lang="en-US" sz="2667" dirty="0" err="1"/>
              <a:t>pháp</a:t>
            </a:r>
            <a:r>
              <a:rPr lang="en-US" sz="2667" dirty="0"/>
              <a:t> </a:t>
            </a:r>
            <a:r>
              <a:rPr lang="en-US" sz="2667" dirty="0" err="1"/>
              <a:t>luận</a:t>
            </a:r>
            <a:r>
              <a:rPr lang="en-US" sz="2667" dirty="0"/>
              <a:t> </a:t>
            </a:r>
            <a:r>
              <a:rPr lang="en-US" sz="2667" dirty="0" err="1"/>
              <a:t>đúng</a:t>
            </a:r>
            <a:r>
              <a:rPr lang="en-US" sz="2667" dirty="0"/>
              <a:t> </a:t>
            </a:r>
            <a:r>
              <a:rPr lang="en-US" sz="2667" dirty="0" err="1"/>
              <a:t>đắn</a:t>
            </a:r>
            <a:r>
              <a:rPr lang="en-US" sz="2667" dirty="0"/>
              <a:t> </a:t>
            </a:r>
            <a:r>
              <a:rPr lang="en-US" sz="2667" dirty="0" err="1"/>
              <a:t>để</a:t>
            </a:r>
            <a:r>
              <a:rPr lang="en-US" sz="2667" dirty="0"/>
              <a:t> </a:t>
            </a:r>
            <a:r>
              <a:rPr lang="en-US" sz="2667" dirty="0" err="1"/>
              <a:t>nhận</a:t>
            </a:r>
            <a:r>
              <a:rPr lang="en-US" sz="2667" dirty="0"/>
              <a:t> </a:t>
            </a:r>
            <a:r>
              <a:rPr lang="en-US" sz="2667" dirty="0" err="1"/>
              <a:t>thức</a:t>
            </a:r>
            <a:r>
              <a:rPr lang="en-US" sz="2667" dirty="0"/>
              <a:t> </a:t>
            </a:r>
            <a:r>
              <a:rPr lang="en-US" sz="2667" dirty="0" err="1"/>
              <a:t>và</a:t>
            </a:r>
            <a:r>
              <a:rPr lang="en-US" sz="2667" dirty="0"/>
              <a:t> </a:t>
            </a:r>
            <a:r>
              <a:rPr lang="en-US" sz="2667" dirty="0" err="1"/>
              <a:t>cải</a:t>
            </a:r>
            <a:r>
              <a:rPr lang="en-US" sz="2667" dirty="0"/>
              <a:t> </a:t>
            </a:r>
            <a:r>
              <a:rPr lang="en-US" sz="2667" dirty="0" err="1"/>
              <a:t>tạo</a:t>
            </a:r>
            <a:r>
              <a:rPr lang="en-US" sz="2667" dirty="0"/>
              <a:t> </a:t>
            </a:r>
            <a:r>
              <a:rPr lang="en-US" sz="2667" dirty="0" err="1"/>
              <a:t>thế</a:t>
            </a:r>
            <a:r>
              <a:rPr lang="en-US" sz="2667" dirty="0"/>
              <a:t> </a:t>
            </a:r>
            <a:r>
              <a:rPr lang="en-US" sz="2667" dirty="0" err="1"/>
              <a:t>giới</a:t>
            </a:r>
            <a:r>
              <a:rPr lang="en-US" sz="2667" dirty="0"/>
              <a:t> </a:t>
            </a:r>
          </a:p>
        </p:txBody>
      </p:sp>
      <p:cxnSp>
        <p:nvCxnSpPr>
          <p:cNvPr id="8" name="Straight Arrow Connector 7"/>
          <p:cNvCxnSpPr>
            <a:cxnSpLocks/>
          </p:cNvCxnSpPr>
          <p:nvPr/>
        </p:nvCxnSpPr>
        <p:spPr>
          <a:xfrm flipV="1">
            <a:off x="5457047" y="1323671"/>
            <a:ext cx="836176" cy="2296227"/>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5452780" y="3308675"/>
            <a:ext cx="855061" cy="266167"/>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cxnSpLocks/>
            <a:endCxn id="5" idx="1"/>
          </p:cNvCxnSpPr>
          <p:nvPr/>
        </p:nvCxnSpPr>
        <p:spPr>
          <a:xfrm>
            <a:off x="5452781" y="3536578"/>
            <a:ext cx="840444" cy="183647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43743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bg/>
                                          </p:spTgt>
                                        </p:tgtEl>
                                        <p:attrNameLst>
                                          <p:attrName>style.visibility</p:attrName>
                                        </p:attrNameLst>
                                      </p:cBhvr>
                                      <p:to>
                                        <p:strVal val="visible"/>
                                      </p:to>
                                    </p:set>
                                    <p:anim calcmode="lin" valueType="num">
                                      <p:cBhvr>
                                        <p:cTn id="17" dur="500" fill="hold"/>
                                        <p:tgtEl>
                                          <p:spTgt spid="3">
                                            <p:bg/>
                                          </p:spTgt>
                                        </p:tgtEl>
                                        <p:attrNameLst>
                                          <p:attrName>ppt_w</p:attrName>
                                        </p:attrNameLst>
                                      </p:cBhvr>
                                      <p:tavLst>
                                        <p:tav tm="0">
                                          <p:val>
                                            <p:fltVal val="0"/>
                                          </p:val>
                                        </p:tav>
                                        <p:tav tm="100000">
                                          <p:val>
                                            <p:strVal val="#ppt_w"/>
                                          </p:val>
                                        </p:tav>
                                      </p:tavLst>
                                    </p:anim>
                                    <p:anim calcmode="lin" valueType="num">
                                      <p:cBhvr>
                                        <p:cTn id="18" dur="500" fill="hold"/>
                                        <p:tgtEl>
                                          <p:spTgt spid="3">
                                            <p:bg/>
                                          </p:spTgt>
                                        </p:tgtEl>
                                        <p:attrNameLst>
                                          <p:attrName>ppt_h</p:attrName>
                                        </p:attrNameLst>
                                      </p:cBhvr>
                                      <p:tavLst>
                                        <p:tav tm="0">
                                          <p:val>
                                            <p:fltVal val="0"/>
                                          </p:val>
                                        </p:tav>
                                        <p:tav tm="100000">
                                          <p:val>
                                            <p:strVal val="#ppt_h"/>
                                          </p:val>
                                        </p:tav>
                                      </p:tavLst>
                                    </p:anim>
                                    <p:animEffect transition="in" filter="fade">
                                      <p:cBhvr>
                                        <p:cTn id="19" dur="500"/>
                                        <p:tgtEl>
                                          <p:spTgt spid="3">
                                            <p:bg/>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 calcmode="lin" valueType="num">
                                      <p:cBhvr>
                                        <p:cTn id="2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randombar(horizontal)">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7189020" y="2548242"/>
            <a:ext cx="4702629" cy="2004473"/>
          </a:xfrm>
          <a:prstGeom prst="ellipse">
            <a:avLst/>
          </a:prstGeom>
          <a:solidFill>
            <a:srgbClr val="DDDD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chemeClr val="tx1"/>
              </a:solidFill>
            </a:endParaRPr>
          </a:p>
        </p:txBody>
      </p:sp>
      <p:sp>
        <p:nvSpPr>
          <p:cNvPr id="3" name="Oval 2"/>
          <p:cNvSpPr/>
          <p:nvPr/>
        </p:nvSpPr>
        <p:spPr>
          <a:xfrm>
            <a:off x="223265" y="2498379"/>
            <a:ext cx="4488331" cy="1896443"/>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 name="Title 1"/>
          <p:cNvSpPr>
            <a:spLocks noGrp="1"/>
          </p:cNvSpPr>
          <p:nvPr>
            <p:ph type="title"/>
          </p:nvPr>
        </p:nvSpPr>
        <p:spPr>
          <a:xfrm>
            <a:off x="2675007" y="411211"/>
            <a:ext cx="6757467" cy="1325563"/>
          </a:xfrm>
          <a:solidFill>
            <a:srgbClr val="002060"/>
          </a:solidFill>
        </p:spPr>
        <p:txBody>
          <a:bodyPr>
            <a:normAutofit/>
          </a:bodyPr>
          <a:lstStyle/>
          <a:p>
            <a:pPr algn="ctr"/>
            <a:r>
              <a:rPr lang="en-US" sz="3733" dirty="0" err="1">
                <a:solidFill>
                  <a:schemeClr val="bg1"/>
                </a:solidFill>
              </a:rPr>
              <a:t>Kinh</a:t>
            </a:r>
            <a:r>
              <a:rPr lang="en-US" sz="3733" dirty="0">
                <a:solidFill>
                  <a:schemeClr val="bg1"/>
                </a:solidFill>
              </a:rPr>
              <a:t> </a:t>
            </a:r>
            <a:r>
              <a:rPr lang="en-US" sz="3733" dirty="0" err="1">
                <a:solidFill>
                  <a:schemeClr val="bg1"/>
                </a:solidFill>
              </a:rPr>
              <a:t>tế</a:t>
            </a:r>
            <a:r>
              <a:rPr lang="en-US" sz="3733" dirty="0">
                <a:solidFill>
                  <a:schemeClr val="bg1"/>
                </a:solidFill>
              </a:rPr>
              <a:t> </a:t>
            </a:r>
            <a:r>
              <a:rPr lang="en-US" sz="3733" dirty="0" err="1">
                <a:solidFill>
                  <a:schemeClr val="bg1"/>
                </a:solidFill>
              </a:rPr>
              <a:t>chính</a:t>
            </a:r>
            <a:r>
              <a:rPr lang="en-US" sz="3733" dirty="0">
                <a:solidFill>
                  <a:schemeClr val="bg1"/>
                </a:solidFill>
              </a:rPr>
              <a:t> </a:t>
            </a:r>
            <a:r>
              <a:rPr lang="en-US" sz="3733" dirty="0" err="1">
                <a:solidFill>
                  <a:schemeClr val="bg1"/>
                </a:solidFill>
              </a:rPr>
              <a:t>trị</a:t>
            </a:r>
            <a:r>
              <a:rPr lang="en-US" sz="3733" dirty="0">
                <a:solidFill>
                  <a:schemeClr val="bg1"/>
                </a:solidFill>
              </a:rPr>
              <a:t> </a:t>
            </a:r>
            <a:r>
              <a:rPr lang="en-US" sz="3733" dirty="0" err="1">
                <a:solidFill>
                  <a:schemeClr val="bg1"/>
                </a:solidFill>
              </a:rPr>
              <a:t>Mác</a:t>
            </a:r>
            <a:r>
              <a:rPr lang="en-US" sz="3733" dirty="0">
                <a:solidFill>
                  <a:schemeClr val="bg1"/>
                </a:solidFill>
              </a:rPr>
              <a:t> – </a:t>
            </a:r>
            <a:r>
              <a:rPr lang="en-US" sz="3733" dirty="0" err="1">
                <a:solidFill>
                  <a:schemeClr val="bg1"/>
                </a:solidFill>
              </a:rPr>
              <a:t>Lênin</a:t>
            </a:r>
            <a:endParaRPr lang="en-US" sz="3733" dirty="0">
              <a:solidFill>
                <a:schemeClr val="bg1"/>
              </a:solidFill>
            </a:endParaRPr>
          </a:p>
        </p:txBody>
      </p:sp>
      <p:sp>
        <p:nvSpPr>
          <p:cNvPr id="4" name="Content Placeholder 2"/>
          <p:cNvSpPr>
            <a:spLocks noGrp="1"/>
          </p:cNvSpPr>
          <p:nvPr>
            <p:ph idx="1"/>
          </p:nvPr>
        </p:nvSpPr>
        <p:spPr>
          <a:xfrm>
            <a:off x="835481" y="2873429"/>
            <a:ext cx="3263900" cy="1710952"/>
          </a:xfrm>
        </p:spPr>
        <p:txBody>
          <a:bodyPr/>
          <a:lstStyle/>
          <a:p>
            <a:pPr marL="0" algn="ctr"/>
            <a:r>
              <a:rPr lang="en-US" sz="2400" dirty="0" err="1">
                <a:latin typeface="+mj-lt"/>
              </a:rPr>
              <a:t>Nghiên</a:t>
            </a:r>
            <a:r>
              <a:rPr lang="en-US" sz="2400" dirty="0">
                <a:latin typeface="+mj-lt"/>
              </a:rPr>
              <a:t> </a:t>
            </a:r>
            <a:r>
              <a:rPr lang="en-US" sz="2400" dirty="0" err="1">
                <a:latin typeface="+mj-lt"/>
              </a:rPr>
              <a:t>cứu</a:t>
            </a:r>
            <a:r>
              <a:rPr lang="en-US" sz="2400" dirty="0">
                <a:latin typeface="+mj-lt"/>
              </a:rPr>
              <a:t> </a:t>
            </a:r>
            <a:r>
              <a:rPr lang="en-US" sz="2400" dirty="0" err="1">
                <a:latin typeface="+mj-lt"/>
              </a:rPr>
              <a:t>phương</a:t>
            </a:r>
            <a:r>
              <a:rPr lang="en-US" sz="2400" dirty="0">
                <a:latin typeface="+mj-lt"/>
              </a:rPr>
              <a:t> </a:t>
            </a:r>
            <a:r>
              <a:rPr lang="en-US" sz="2400" dirty="0" err="1">
                <a:latin typeface="+mj-lt"/>
              </a:rPr>
              <a:t>thức</a:t>
            </a:r>
            <a:r>
              <a:rPr lang="en-US" sz="2400" dirty="0">
                <a:latin typeface="+mj-lt"/>
              </a:rPr>
              <a:t> </a:t>
            </a:r>
            <a:r>
              <a:rPr lang="en-US" sz="2400" dirty="0" err="1">
                <a:latin typeface="+mj-lt"/>
              </a:rPr>
              <a:t>sản</a:t>
            </a:r>
            <a:r>
              <a:rPr lang="en-US" sz="2400" dirty="0">
                <a:latin typeface="+mj-lt"/>
              </a:rPr>
              <a:t> </a:t>
            </a:r>
            <a:r>
              <a:rPr lang="en-US" sz="2400" dirty="0" err="1">
                <a:latin typeface="+mj-lt"/>
              </a:rPr>
              <a:t>xuất</a:t>
            </a:r>
            <a:r>
              <a:rPr lang="en-US" sz="2400" dirty="0">
                <a:latin typeface="+mj-lt"/>
              </a:rPr>
              <a:t> </a:t>
            </a:r>
            <a:r>
              <a:rPr lang="en-US" sz="2400" dirty="0" err="1">
                <a:latin typeface="+mj-lt"/>
              </a:rPr>
              <a:t>tư</a:t>
            </a:r>
            <a:r>
              <a:rPr lang="en-US" sz="2400" dirty="0">
                <a:latin typeface="+mj-lt"/>
              </a:rPr>
              <a:t> </a:t>
            </a:r>
            <a:r>
              <a:rPr lang="en-US" sz="2400" dirty="0" err="1">
                <a:latin typeface="+mj-lt"/>
              </a:rPr>
              <a:t>bản</a:t>
            </a:r>
            <a:r>
              <a:rPr lang="en-US" sz="2400" dirty="0">
                <a:latin typeface="+mj-lt"/>
              </a:rPr>
              <a:t> </a:t>
            </a:r>
            <a:r>
              <a:rPr lang="en-US" sz="2400" dirty="0" err="1">
                <a:latin typeface="+mj-lt"/>
              </a:rPr>
              <a:t>chủ</a:t>
            </a:r>
            <a:r>
              <a:rPr lang="en-US" sz="2400" dirty="0">
                <a:latin typeface="+mj-lt"/>
              </a:rPr>
              <a:t> </a:t>
            </a:r>
            <a:r>
              <a:rPr lang="en-US" sz="2400" dirty="0" err="1">
                <a:latin typeface="+mj-lt"/>
              </a:rPr>
              <a:t>nghĩa</a:t>
            </a:r>
            <a:endParaRPr lang="en-US" sz="2400" dirty="0">
              <a:latin typeface="+mj-lt"/>
            </a:endParaRPr>
          </a:p>
        </p:txBody>
      </p:sp>
      <p:sp>
        <p:nvSpPr>
          <p:cNvPr id="5" name="Content Placeholder 2"/>
          <p:cNvSpPr txBox="1">
            <a:spLocks/>
          </p:cNvSpPr>
          <p:nvPr/>
        </p:nvSpPr>
        <p:spPr>
          <a:xfrm>
            <a:off x="8066985" y="2891625"/>
            <a:ext cx="3263900" cy="171095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err="1">
                <a:latin typeface="+mj-lt"/>
              </a:rPr>
              <a:t>Những</a:t>
            </a:r>
            <a:r>
              <a:rPr lang="en-US" sz="2400" dirty="0">
                <a:latin typeface="+mj-lt"/>
              </a:rPr>
              <a:t> </a:t>
            </a:r>
            <a:r>
              <a:rPr lang="en-US" sz="2400" dirty="0" err="1">
                <a:latin typeface="+mj-lt"/>
              </a:rPr>
              <a:t>quy</a:t>
            </a:r>
            <a:r>
              <a:rPr lang="en-US" sz="2400" dirty="0">
                <a:latin typeface="+mj-lt"/>
              </a:rPr>
              <a:t> </a:t>
            </a:r>
            <a:r>
              <a:rPr lang="en-US" sz="2400" dirty="0" err="1">
                <a:latin typeface="+mj-lt"/>
              </a:rPr>
              <a:t>luật</a:t>
            </a:r>
            <a:r>
              <a:rPr lang="en-US" sz="2400" dirty="0">
                <a:latin typeface="+mj-lt"/>
              </a:rPr>
              <a:t> </a:t>
            </a:r>
            <a:r>
              <a:rPr lang="en-US" sz="2400" dirty="0" err="1">
                <a:latin typeface="+mj-lt"/>
              </a:rPr>
              <a:t>phát</a:t>
            </a:r>
            <a:r>
              <a:rPr lang="en-US" sz="2400" dirty="0">
                <a:latin typeface="+mj-lt"/>
              </a:rPr>
              <a:t> </a:t>
            </a:r>
            <a:r>
              <a:rPr lang="en-US" sz="2400" dirty="0" err="1">
                <a:latin typeface="+mj-lt"/>
              </a:rPr>
              <a:t>triển</a:t>
            </a:r>
            <a:r>
              <a:rPr lang="en-US" sz="2400" dirty="0">
                <a:latin typeface="+mj-lt"/>
              </a:rPr>
              <a:t> </a:t>
            </a:r>
            <a:r>
              <a:rPr lang="en-US" sz="2400" dirty="0" err="1">
                <a:latin typeface="+mj-lt"/>
              </a:rPr>
              <a:t>của</a:t>
            </a:r>
            <a:r>
              <a:rPr lang="en-US" sz="2400" dirty="0">
                <a:latin typeface="+mj-lt"/>
              </a:rPr>
              <a:t> </a:t>
            </a:r>
            <a:r>
              <a:rPr lang="en-US" sz="2400" dirty="0" err="1">
                <a:latin typeface="+mj-lt"/>
              </a:rPr>
              <a:t>quan</a:t>
            </a:r>
            <a:r>
              <a:rPr lang="en-US" sz="2400" dirty="0">
                <a:latin typeface="+mj-lt"/>
              </a:rPr>
              <a:t> </a:t>
            </a:r>
            <a:r>
              <a:rPr lang="en-US" sz="2400" dirty="0" err="1">
                <a:latin typeface="+mj-lt"/>
              </a:rPr>
              <a:t>hệ</a:t>
            </a:r>
            <a:r>
              <a:rPr lang="en-US" sz="2400" dirty="0">
                <a:latin typeface="+mj-lt"/>
              </a:rPr>
              <a:t> </a:t>
            </a:r>
            <a:r>
              <a:rPr lang="en-US" sz="2400" dirty="0" err="1">
                <a:latin typeface="+mj-lt"/>
              </a:rPr>
              <a:t>sản</a:t>
            </a:r>
            <a:r>
              <a:rPr lang="en-US" sz="2400" dirty="0">
                <a:latin typeface="+mj-lt"/>
              </a:rPr>
              <a:t> </a:t>
            </a:r>
            <a:r>
              <a:rPr lang="en-US" sz="2400" dirty="0" err="1">
                <a:latin typeface="+mj-lt"/>
              </a:rPr>
              <a:t>xuất</a:t>
            </a:r>
            <a:r>
              <a:rPr lang="en-US" sz="2400" dirty="0">
                <a:latin typeface="+mj-lt"/>
              </a:rPr>
              <a:t> </a:t>
            </a:r>
            <a:r>
              <a:rPr lang="en-US" sz="2400" dirty="0" err="1">
                <a:latin typeface="+mj-lt"/>
              </a:rPr>
              <a:t>xã</a:t>
            </a:r>
            <a:r>
              <a:rPr lang="en-US" sz="2400" dirty="0">
                <a:latin typeface="+mj-lt"/>
              </a:rPr>
              <a:t> </a:t>
            </a:r>
            <a:r>
              <a:rPr lang="en-US" sz="2400" dirty="0" err="1">
                <a:latin typeface="+mj-lt"/>
              </a:rPr>
              <a:t>hội</a:t>
            </a:r>
            <a:r>
              <a:rPr lang="en-US" sz="2400" dirty="0">
                <a:latin typeface="+mj-lt"/>
              </a:rPr>
              <a:t> </a:t>
            </a:r>
            <a:r>
              <a:rPr lang="en-US" sz="2400" dirty="0" err="1">
                <a:latin typeface="+mj-lt"/>
              </a:rPr>
              <a:t>chủ</a:t>
            </a:r>
            <a:r>
              <a:rPr lang="en-US" sz="2400" dirty="0">
                <a:latin typeface="+mj-lt"/>
              </a:rPr>
              <a:t> </a:t>
            </a:r>
            <a:r>
              <a:rPr lang="en-US" sz="2400" dirty="0" err="1">
                <a:latin typeface="+mj-lt"/>
              </a:rPr>
              <a:t>nghĩa</a:t>
            </a:r>
            <a:endParaRPr lang="en-US" sz="2400" dirty="0">
              <a:latin typeface="+mj-lt"/>
            </a:endParaRPr>
          </a:p>
        </p:txBody>
      </p:sp>
      <p:cxnSp>
        <p:nvCxnSpPr>
          <p:cNvPr id="12" name="Straight Arrow Connector 11"/>
          <p:cNvCxnSpPr>
            <a:cxnSpLocks/>
          </p:cNvCxnSpPr>
          <p:nvPr/>
        </p:nvCxnSpPr>
        <p:spPr>
          <a:xfrm>
            <a:off x="6384364" y="1690650"/>
            <a:ext cx="2779408" cy="80772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2985195" y="1690648"/>
            <a:ext cx="2684503" cy="80773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053740" y="1736773"/>
            <a:ext cx="0" cy="284353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3372600" y="4550347"/>
            <a:ext cx="5256800" cy="1896443"/>
          </a:xfrm>
          <a:prstGeom prst="ellipse">
            <a:avLst/>
          </a:prstGeom>
          <a:solidFill>
            <a:srgbClr val="DDDD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solidFill>
                  <a:schemeClr val="tx1"/>
                </a:solidFill>
                <a:latin typeface="+mj-lt"/>
              </a:rPr>
              <a:t>Những</a:t>
            </a:r>
            <a:r>
              <a:rPr lang="en-US" sz="2400" dirty="0">
                <a:solidFill>
                  <a:schemeClr val="tx1"/>
                </a:solidFill>
                <a:latin typeface="+mj-lt"/>
              </a:rPr>
              <a:t> </a:t>
            </a:r>
            <a:r>
              <a:rPr lang="en-US" sz="2400" dirty="0" err="1">
                <a:solidFill>
                  <a:schemeClr val="tx1"/>
                </a:solidFill>
                <a:latin typeface="+mj-lt"/>
              </a:rPr>
              <a:t>quy</a:t>
            </a:r>
            <a:r>
              <a:rPr lang="en-US" sz="2400" dirty="0">
                <a:solidFill>
                  <a:schemeClr val="tx1"/>
                </a:solidFill>
                <a:latin typeface="+mj-lt"/>
              </a:rPr>
              <a:t> </a:t>
            </a:r>
            <a:r>
              <a:rPr lang="en-US" sz="2400" dirty="0" err="1">
                <a:solidFill>
                  <a:schemeClr val="tx1"/>
                </a:solidFill>
                <a:latin typeface="+mj-lt"/>
              </a:rPr>
              <a:t>luật</a:t>
            </a:r>
            <a:r>
              <a:rPr lang="en-US" sz="2400" dirty="0">
                <a:solidFill>
                  <a:schemeClr val="tx1"/>
                </a:solidFill>
                <a:latin typeface="+mj-lt"/>
              </a:rPr>
              <a:t> </a:t>
            </a:r>
            <a:r>
              <a:rPr lang="en-US" sz="2400" dirty="0" err="1">
                <a:solidFill>
                  <a:schemeClr val="tx1"/>
                </a:solidFill>
                <a:latin typeface="+mj-lt"/>
              </a:rPr>
              <a:t>kinh</a:t>
            </a:r>
            <a:r>
              <a:rPr lang="en-US" sz="2400" dirty="0">
                <a:solidFill>
                  <a:schemeClr val="tx1"/>
                </a:solidFill>
                <a:latin typeface="+mj-lt"/>
              </a:rPr>
              <a:t> </a:t>
            </a:r>
            <a:r>
              <a:rPr lang="en-US" sz="2400" dirty="0" err="1">
                <a:solidFill>
                  <a:schemeClr val="tx1"/>
                </a:solidFill>
                <a:latin typeface="+mj-lt"/>
              </a:rPr>
              <a:t>tế</a:t>
            </a:r>
            <a:r>
              <a:rPr lang="en-US" sz="2400" dirty="0">
                <a:solidFill>
                  <a:schemeClr val="tx1"/>
                </a:solidFill>
                <a:latin typeface="+mj-lt"/>
              </a:rPr>
              <a:t> </a:t>
            </a:r>
            <a:r>
              <a:rPr lang="en-US" sz="2400" dirty="0" err="1">
                <a:solidFill>
                  <a:schemeClr val="tx1"/>
                </a:solidFill>
                <a:latin typeface="+mj-lt"/>
              </a:rPr>
              <a:t>chủ</a:t>
            </a:r>
            <a:r>
              <a:rPr lang="en-US" sz="2400" dirty="0">
                <a:solidFill>
                  <a:schemeClr val="tx1"/>
                </a:solidFill>
                <a:latin typeface="+mj-lt"/>
              </a:rPr>
              <a:t> </a:t>
            </a:r>
            <a:r>
              <a:rPr lang="en-US" sz="2400" dirty="0" err="1">
                <a:solidFill>
                  <a:schemeClr val="tx1"/>
                </a:solidFill>
                <a:latin typeface="+mj-lt"/>
              </a:rPr>
              <a:t>yếu</a:t>
            </a:r>
            <a:r>
              <a:rPr lang="en-US" sz="2400" dirty="0">
                <a:solidFill>
                  <a:schemeClr val="tx1"/>
                </a:solidFill>
                <a:latin typeface="+mj-lt"/>
              </a:rPr>
              <a:t> </a:t>
            </a:r>
            <a:r>
              <a:rPr lang="en-US" sz="2400" dirty="0" err="1">
                <a:solidFill>
                  <a:schemeClr val="tx1"/>
                </a:solidFill>
                <a:latin typeface="+mj-lt"/>
              </a:rPr>
              <a:t>hình</a:t>
            </a:r>
            <a:r>
              <a:rPr lang="en-US" sz="2400" dirty="0">
                <a:solidFill>
                  <a:schemeClr val="tx1"/>
                </a:solidFill>
                <a:latin typeface="+mj-lt"/>
              </a:rPr>
              <a:t> </a:t>
            </a:r>
            <a:r>
              <a:rPr lang="en-US" sz="2400" dirty="0" err="1">
                <a:solidFill>
                  <a:schemeClr val="tx1"/>
                </a:solidFill>
                <a:latin typeface="+mj-lt"/>
              </a:rPr>
              <a:t>thành</a:t>
            </a:r>
            <a:r>
              <a:rPr lang="en-US" sz="2400" dirty="0">
                <a:solidFill>
                  <a:schemeClr val="tx1"/>
                </a:solidFill>
                <a:latin typeface="+mj-lt"/>
              </a:rPr>
              <a:t>, </a:t>
            </a:r>
            <a:r>
              <a:rPr lang="en-US" sz="2400" dirty="0" err="1">
                <a:solidFill>
                  <a:schemeClr val="tx1"/>
                </a:solidFill>
                <a:latin typeface="+mj-lt"/>
              </a:rPr>
              <a:t>phát</a:t>
            </a:r>
            <a:r>
              <a:rPr lang="en-US" sz="2400" dirty="0">
                <a:solidFill>
                  <a:schemeClr val="tx1"/>
                </a:solidFill>
                <a:latin typeface="+mj-lt"/>
              </a:rPr>
              <a:t> </a:t>
            </a:r>
            <a:r>
              <a:rPr lang="en-US" sz="2400" dirty="0" err="1">
                <a:solidFill>
                  <a:schemeClr val="tx1"/>
                </a:solidFill>
                <a:latin typeface="+mj-lt"/>
              </a:rPr>
              <a:t>triển</a:t>
            </a:r>
            <a:r>
              <a:rPr lang="en-US" sz="2400" dirty="0">
                <a:solidFill>
                  <a:schemeClr val="tx1"/>
                </a:solidFill>
                <a:latin typeface="+mj-lt"/>
              </a:rPr>
              <a:t> </a:t>
            </a:r>
            <a:r>
              <a:rPr lang="en-US" sz="2400" dirty="0" err="1">
                <a:solidFill>
                  <a:schemeClr val="tx1"/>
                </a:solidFill>
                <a:latin typeface="+mj-lt"/>
              </a:rPr>
              <a:t>và</a:t>
            </a:r>
            <a:r>
              <a:rPr lang="en-US" sz="2400" dirty="0">
                <a:solidFill>
                  <a:schemeClr val="tx1"/>
                </a:solidFill>
                <a:latin typeface="+mj-lt"/>
              </a:rPr>
              <a:t> </a:t>
            </a:r>
            <a:r>
              <a:rPr lang="en-US" sz="2400" dirty="0" err="1">
                <a:solidFill>
                  <a:schemeClr val="tx1"/>
                </a:solidFill>
                <a:latin typeface="+mj-lt"/>
              </a:rPr>
              <a:t>đưa</a:t>
            </a:r>
            <a:r>
              <a:rPr lang="en-US" sz="2400" dirty="0">
                <a:solidFill>
                  <a:schemeClr val="tx1"/>
                </a:solidFill>
                <a:latin typeface="+mj-lt"/>
              </a:rPr>
              <a:t> CNTB </a:t>
            </a:r>
            <a:r>
              <a:rPr lang="en-US" sz="2400" dirty="0" err="1">
                <a:solidFill>
                  <a:schemeClr val="tx1"/>
                </a:solidFill>
                <a:latin typeface="+mj-lt"/>
              </a:rPr>
              <a:t>đến</a:t>
            </a:r>
            <a:r>
              <a:rPr lang="en-US" sz="2400" dirty="0">
                <a:solidFill>
                  <a:schemeClr val="tx1"/>
                </a:solidFill>
                <a:latin typeface="+mj-lt"/>
              </a:rPr>
              <a:t> </a:t>
            </a:r>
            <a:r>
              <a:rPr lang="en-US" sz="2400" dirty="0" err="1">
                <a:solidFill>
                  <a:schemeClr val="tx1"/>
                </a:solidFill>
                <a:latin typeface="+mj-lt"/>
              </a:rPr>
              <a:t>chổ</a:t>
            </a:r>
            <a:r>
              <a:rPr lang="en-US" sz="2400" dirty="0">
                <a:solidFill>
                  <a:schemeClr val="tx1"/>
                </a:solidFill>
                <a:latin typeface="+mj-lt"/>
              </a:rPr>
              <a:t> </a:t>
            </a:r>
            <a:r>
              <a:rPr lang="en-US" sz="2400" dirty="0" err="1">
                <a:solidFill>
                  <a:schemeClr val="tx1"/>
                </a:solidFill>
                <a:latin typeface="+mj-lt"/>
              </a:rPr>
              <a:t>diệt</a:t>
            </a:r>
            <a:r>
              <a:rPr lang="en-US" sz="2400" dirty="0">
                <a:solidFill>
                  <a:schemeClr val="tx1"/>
                </a:solidFill>
                <a:latin typeface="+mj-lt"/>
              </a:rPr>
              <a:t> </a:t>
            </a:r>
            <a:r>
              <a:rPr lang="en-US" sz="2400" dirty="0" err="1">
                <a:solidFill>
                  <a:schemeClr val="tx1"/>
                </a:solidFill>
                <a:latin typeface="+mj-lt"/>
              </a:rPr>
              <a:t>vong</a:t>
            </a:r>
            <a:endParaRPr lang="en-US" sz="2400" dirty="0">
              <a:solidFill>
                <a:schemeClr val="tx1"/>
              </a:solidFill>
              <a:latin typeface="+mj-lt"/>
            </a:endParaRPr>
          </a:p>
        </p:txBody>
      </p:sp>
    </p:spTree>
    <p:extLst>
      <p:ext uri="{BB962C8B-B14F-4D97-AF65-F5344CB8AC3E}">
        <p14:creationId xmlns:p14="http://schemas.microsoft.com/office/powerpoint/2010/main" val="156143218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down)">
                                      <p:cBhvr>
                                        <p:cTn id="14" dur="500"/>
                                        <p:tgtEl>
                                          <p:spTgt spid="14"/>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wipe(down)">
                                      <p:cBhvr>
                                        <p:cTn id="17" dur="500"/>
                                        <p:tgtEl>
                                          <p:spTgt spid="4">
                                            <p:txEl>
                                              <p:pRg st="0" end="0"/>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circle(in)">
                                      <p:cBhvr>
                                        <p:cTn id="25" dur="2000"/>
                                        <p:tgtEl>
                                          <p:spTgt spid="13"/>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circle(in)">
                                      <p:cBhvr>
                                        <p:cTn id="28" dur="20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circle(in)">
                                      <p:cBhvr>
                                        <p:cTn id="33" dur="2000"/>
                                        <p:tgtEl>
                                          <p:spTgt spid="12"/>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circle(in)">
                                      <p:cBhvr>
                                        <p:cTn id="36" dur="2000"/>
                                        <p:tgtEl>
                                          <p:spTgt spid="5"/>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ircle(in)">
                                      <p:cBhvr>
                                        <p:cTn id="3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2" grpId="0" animBg="1"/>
      <p:bldP spid="4" grpId="0" build="p"/>
      <p:bldP spid="5" grpId="0"/>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643" y="802587"/>
            <a:ext cx="5555205" cy="1008517"/>
          </a:xfrm>
          <a:solidFill>
            <a:srgbClr val="FFFF00"/>
          </a:solidFill>
        </p:spPr>
        <p:txBody>
          <a:bodyPr>
            <a:noAutofit/>
          </a:bodyPr>
          <a:lstStyle/>
          <a:p>
            <a:r>
              <a:rPr lang="en-US" sz="3200" b="1" dirty="0" err="1"/>
              <a:t>Chủ</a:t>
            </a:r>
            <a:r>
              <a:rPr lang="en-US" sz="3200" b="1" dirty="0"/>
              <a:t> </a:t>
            </a:r>
            <a:r>
              <a:rPr lang="en-US" sz="3200" b="1" dirty="0" err="1"/>
              <a:t>nghĩa</a:t>
            </a:r>
            <a:r>
              <a:rPr lang="en-US" sz="3200" b="1" dirty="0"/>
              <a:t> </a:t>
            </a:r>
            <a:r>
              <a:rPr lang="en-US" sz="3200" b="1" dirty="0" err="1"/>
              <a:t>xã</a:t>
            </a:r>
            <a:r>
              <a:rPr lang="en-US" sz="3200" b="1" dirty="0"/>
              <a:t> </a:t>
            </a:r>
            <a:r>
              <a:rPr lang="en-US" sz="3200" b="1" dirty="0" err="1"/>
              <a:t>hội</a:t>
            </a:r>
            <a:r>
              <a:rPr lang="en-US" sz="3200" b="1" dirty="0"/>
              <a:t> </a:t>
            </a:r>
            <a:r>
              <a:rPr lang="en-US" sz="3200" b="1" dirty="0" err="1"/>
              <a:t>khoa</a:t>
            </a:r>
            <a:r>
              <a:rPr lang="en-US" sz="3200" b="1" dirty="0"/>
              <a:t> </a:t>
            </a:r>
            <a:r>
              <a:rPr lang="en-US" sz="3200" b="1" dirty="0" err="1"/>
              <a:t>học</a:t>
            </a:r>
            <a:endParaRPr lang="en-US" sz="3200" b="1" dirty="0"/>
          </a:p>
        </p:txBody>
      </p:sp>
      <p:sp>
        <p:nvSpPr>
          <p:cNvPr id="3" name="Content Placeholder 2"/>
          <p:cNvSpPr>
            <a:spLocks noGrp="1"/>
          </p:cNvSpPr>
          <p:nvPr>
            <p:ph idx="1"/>
          </p:nvPr>
        </p:nvSpPr>
        <p:spPr>
          <a:xfrm>
            <a:off x="967410" y="2409367"/>
            <a:ext cx="10386391" cy="1712060"/>
          </a:xfrm>
        </p:spPr>
        <p:txBody>
          <a:bodyPr/>
          <a:lstStyle/>
          <a:p>
            <a:r>
              <a:rPr lang="en-US" sz="3200" dirty="0"/>
              <a:t>- Quy </a:t>
            </a:r>
            <a:r>
              <a:rPr lang="en-US" sz="3200" dirty="0" err="1"/>
              <a:t>luật</a:t>
            </a:r>
            <a:r>
              <a:rPr lang="en-US" sz="3200" dirty="0"/>
              <a:t> </a:t>
            </a:r>
            <a:r>
              <a:rPr lang="en-US" sz="3200" dirty="0" err="1"/>
              <a:t>chuyển</a:t>
            </a:r>
            <a:r>
              <a:rPr lang="en-US" sz="3200" dirty="0"/>
              <a:t> </a:t>
            </a:r>
            <a:r>
              <a:rPr lang="en-US" sz="3200" dirty="0" err="1"/>
              <a:t>biến</a:t>
            </a:r>
            <a:r>
              <a:rPr lang="en-US" sz="3200" dirty="0"/>
              <a:t> </a:t>
            </a:r>
            <a:r>
              <a:rPr lang="en-US" sz="3200" dirty="0" err="1"/>
              <a:t>từ</a:t>
            </a:r>
            <a:r>
              <a:rPr lang="en-US" sz="3200" dirty="0"/>
              <a:t> </a:t>
            </a:r>
            <a:r>
              <a:rPr lang="en-US" sz="3200" dirty="0" err="1"/>
              <a:t>xã</a:t>
            </a:r>
            <a:r>
              <a:rPr lang="en-US" sz="3200" dirty="0"/>
              <a:t> </a:t>
            </a:r>
            <a:r>
              <a:rPr lang="en-US" sz="3200" dirty="0" err="1"/>
              <a:t>hội</a:t>
            </a:r>
            <a:r>
              <a:rPr lang="en-US" sz="3200" dirty="0"/>
              <a:t> TBCN </a:t>
            </a:r>
            <a:r>
              <a:rPr lang="en-US" sz="3200" dirty="0" err="1"/>
              <a:t>lên</a:t>
            </a:r>
            <a:r>
              <a:rPr lang="en-US" sz="3200" dirty="0"/>
              <a:t> </a:t>
            </a:r>
            <a:r>
              <a:rPr lang="en-US" sz="3200" dirty="0" err="1"/>
              <a:t>xã</a:t>
            </a:r>
            <a:r>
              <a:rPr lang="en-US" sz="3200" dirty="0"/>
              <a:t> </a:t>
            </a:r>
            <a:r>
              <a:rPr lang="en-US" sz="3200" dirty="0" err="1"/>
              <a:t>hội</a:t>
            </a:r>
            <a:r>
              <a:rPr lang="en-US" sz="3200" dirty="0"/>
              <a:t> XHCN, </a:t>
            </a:r>
            <a:r>
              <a:rPr lang="en-US" sz="3200" dirty="0" err="1"/>
              <a:t>phương</a:t>
            </a:r>
            <a:r>
              <a:rPr lang="en-US" sz="3200" dirty="0"/>
              <a:t> </a:t>
            </a:r>
            <a:r>
              <a:rPr lang="en-US" sz="3200" dirty="0" err="1"/>
              <a:t>hướng</a:t>
            </a:r>
            <a:r>
              <a:rPr lang="en-US" sz="3200" dirty="0"/>
              <a:t> </a:t>
            </a:r>
            <a:r>
              <a:rPr lang="en-US" sz="3200" dirty="0" err="1"/>
              <a:t>xây</a:t>
            </a:r>
            <a:r>
              <a:rPr lang="en-US" sz="3200" dirty="0"/>
              <a:t> </a:t>
            </a:r>
            <a:r>
              <a:rPr lang="en-US" sz="3200" dirty="0" err="1"/>
              <a:t>dựng</a:t>
            </a:r>
            <a:r>
              <a:rPr lang="en-US" sz="3200" dirty="0"/>
              <a:t> </a:t>
            </a:r>
            <a:r>
              <a:rPr lang="en-US" sz="3200" dirty="0" err="1"/>
              <a:t>xã</a:t>
            </a:r>
            <a:r>
              <a:rPr lang="en-US" sz="3200" dirty="0"/>
              <a:t> </a:t>
            </a:r>
            <a:r>
              <a:rPr lang="en-US" sz="3200" dirty="0" err="1"/>
              <a:t>hội</a:t>
            </a:r>
            <a:r>
              <a:rPr lang="en-US" sz="3200" dirty="0"/>
              <a:t> </a:t>
            </a:r>
            <a:r>
              <a:rPr lang="en-US" sz="3200" dirty="0" err="1"/>
              <a:t>mới</a:t>
            </a:r>
            <a:endParaRPr lang="en-US" sz="3200" dirty="0"/>
          </a:p>
          <a:p>
            <a:endParaRPr lang="en-US" sz="3200" dirty="0"/>
          </a:p>
          <a:p>
            <a:r>
              <a:rPr lang="en-US" sz="3200" dirty="0"/>
              <a:t>- Vai </a:t>
            </a:r>
            <a:r>
              <a:rPr lang="en-US" sz="3200" dirty="0" err="1"/>
              <a:t>trò</a:t>
            </a:r>
            <a:r>
              <a:rPr lang="en-US" sz="3200" dirty="0"/>
              <a:t> </a:t>
            </a:r>
            <a:r>
              <a:rPr lang="en-US" sz="3200" dirty="0" err="1"/>
              <a:t>của</a:t>
            </a:r>
            <a:r>
              <a:rPr lang="en-US" sz="3200" dirty="0"/>
              <a:t> </a:t>
            </a:r>
            <a:r>
              <a:rPr lang="en-US" sz="3200" dirty="0" err="1"/>
              <a:t>giai</a:t>
            </a:r>
            <a:r>
              <a:rPr lang="en-US" sz="3200" dirty="0"/>
              <a:t> </a:t>
            </a:r>
            <a:r>
              <a:rPr lang="en-US" sz="3200" dirty="0" err="1"/>
              <a:t>cấp</a:t>
            </a:r>
            <a:r>
              <a:rPr lang="en-US" sz="3200" dirty="0"/>
              <a:t> </a:t>
            </a:r>
            <a:r>
              <a:rPr lang="en-US" sz="3200" dirty="0" err="1"/>
              <a:t>vô</a:t>
            </a:r>
            <a:r>
              <a:rPr lang="en-US" sz="3200" dirty="0"/>
              <a:t> </a:t>
            </a:r>
            <a:r>
              <a:rPr lang="en-US" sz="3200" dirty="0" err="1"/>
              <a:t>sản</a:t>
            </a:r>
            <a:r>
              <a:rPr lang="en-US" sz="3200" dirty="0"/>
              <a:t> </a:t>
            </a:r>
            <a:r>
              <a:rPr lang="en-US" sz="3200" dirty="0" err="1"/>
              <a:t>và</a:t>
            </a:r>
            <a:r>
              <a:rPr lang="en-US" sz="3200" dirty="0"/>
              <a:t> </a:t>
            </a:r>
            <a:r>
              <a:rPr lang="en-US" sz="3200" dirty="0" err="1"/>
              <a:t>nhân</a:t>
            </a:r>
            <a:r>
              <a:rPr lang="en-US" sz="3200" dirty="0"/>
              <a:t> </a:t>
            </a:r>
            <a:r>
              <a:rPr lang="en-US" sz="3200" dirty="0" err="1"/>
              <a:t>dân</a:t>
            </a:r>
            <a:r>
              <a:rPr lang="en-US" sz="3200" dirty="0"/>
              <a:t> </a:t>
            </a:r>
            <a:r>
              <a:rPr lang="en-US" sz="3200" dirty="0" err="1"/>
              <a:t>lao</a:t>
            </a:r>
            <a:r>
              <a:rPr lang="en-US" sz="3200" dirty="0"/>
              <a:t> </a:t>
            </a:r>
            <a:r>
              <a:rPr lang="en-US" sz="3200" dirty="0" err="1"/>
              <a:t>động</a:t>
            </a:r>
            <a:endParaRPr lang="en-US" sz="3200" dirty="0"/>
          </a:p>
        </p:txBody>
      </p:sp>
    </p:spTree>
    <p:extLst>
      <p:ext uri="{BB962C8B-B14F-4D97-AF65-F5344CB8AC3E}">
        <p14:creationId xmlns:p14="http://schemas.microsoft.com/office/powerpoint/2010/main" val="24547927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4" name="Google Shape;174;p23"/>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9pPr>
          </a:lstStyle>
          <a:p>
            <a:pPr defTabSz="914378"/>
            <a:fld id="{00000000-1234-1234-1234-123412341234}" type="slidenum">
              <a:rPr lang="en" smtClean="0"/>
              <a:pPr defTabSz="914378"/>
              <a:t>10</a:t>
            </a:fld>
            <a:endParaRPr sz="2133" kern="0" dirty="0">
              <a:latin typeface="+mj-lt"/>
            </a:endParaRPr>
          </a:p>
        </p:txBody>
      </p:sp>
      <p:grpSp>
        <p:nvGrpSpPr>
          <p:cNvPr id="4" name="Group 3"/>
          <p:cNvGrpSpPr/>
          <p:nvPr/>
        </p:nvGrpSpPr>
        <p:grpSpPr>
          <a:xfrm>
            <a:off x="3556413" y="2838076"/>
            <a:ext cx="5336275" cy="3094504"/>
            <a:chOff x="6229637" y="2228123"/>
            <a:chExt cx="6100959" cy="3586395"/>
          </a:xfrm>
        </p:grpSpPr>
        <p:grpSp>
          <p:nvGrpSpPr>
            <p:cNvPr id="182" name="Google Shape;182;p23"/>
            <p:cNvGrpSpPr/>
            <p:nvPr/>
          </p:nvGrpSpPr>
          <p:grpSpPr>
            <a:xfrm>
              <a:off x="7784089" y="3033262"/>
              <a:ext cx="2908081" cy="2738185"/>
              <a:chOff x="4447194" y="1815766"/>
              <a:chExt cx="2440200" cy="2440200"/>
            </a:xfrm>
            <a:solidFill>
              <a:schemeClr val="accent4">
                <a:lumMod val="50000"/>
              </a:schemeClr>
            </a:solidFill>
          </p:grpSpPr>
          <p:sp>
            <p:nvSpPr>
              <p:cNvPr id="183" name="Google Shape;183;p23"/>
              <p:cNvSpPr/>
              <p:nvPr/>
            </p:nvSpPr>
            <p:spPr>
              <a:xfrm>
                <a:off x="4447194" y="1815766"/>
                <a:ext cx="2440200" cy="2440200"/>
              </a:xfrm>
              <a:prstGeom prst="ellipse">
                <a:avLst/>
              </a:prstGeom>
              <a:grp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a:solidFill>
                    <a:srgbClr val="00695C"/>
                  </a:solidFill>
                  <a:latin typeface="+mj-lt"/>
                  <a:ea typeface="Raleway Light"/>
                  <a:cs typeface="Raleway Light"/>
                  <a:sym typeface="Raleway Light"/>
                </a:endParaRPr>
              </a:p>
            </p:txBody>
          </p:sp>
          <p:sp>
            <p:nvSpPr>
              <p:cNvPr id="184" name="Google Shape;184;p23"/>
              <p:cNvSpPr txBox="1"/>
              <p:nvPr/>
            </p:nvSpPr>
            <p:spPr>
              <a:xfrm>
                <a:off x="4716779" y="2403278"/>
                <a:ext cx="1862700" cy="1163400"/>
              </a:xfrm>
              <a:prstGeom prst="rect">
                <a:avLst/>
              </a:prstGeom>
              <a:grpFill/>
              <a:ln>
                <a:noFill/>
              </a:ln>
            </p:spPr>
            <p:txBody>
              <a:bodyPr spcFirstLastPara="1" wrap="square" lIns="121900" tIns="121900" rIns="121900" bIns="121900" anchor="ctr" anchorCtr="0">
                <a:noAutofit/>
              </a:bodyPr>
              <a:lstStyle/>
              <a:p>
                <a:pPr algn="ctr" defTabSz="1219140"/>
                <a:r>
                  <a:rPr lang="en" sz="2400" b="1" dirty="0">
                    <a:solidFill>
                      <a:srgbClr val="FFFFFF"/>
                    </a:solidFill>
                    <a:latin typeface="+mj-lt"/>
                    <a:ea typeface="Raleway Light"/>
                    <a:cs typeface="Raleway Light"/>
                    <a:sym typeface="Raleway Light"/>
                  </a:rPr>
                  <a:t>Nguồn gốc hình thành</a:t>
                </a:r>
                <a:endParaRPr sz="2400" b="1" dirty="0">
                  <a:solidFill>
                    <a:srgbClr val="FFFFFF"/>
                  </a:solidFill>
                  <a:latin typeface="+mj-lt"/>
                  <a:ea typeface="Raleway Light"/>
                  <a:cs typeface="Raleway Light"/>
                  <a:sym typeface="Raleway Light"/>
                </a:endParaRPr>
              </a:p>
            </p:txBody>
          </p:sp>
        </p:grpSp>
        <p:grpSp>
          <p:nvGrpSpPr>
            <p:cNvPr id="185" name="Google Shape;185;p23"/>
            <p:cNvGrpSpPr/>
            <p:nvPr/>
          </p:nvGrpSpPr>
          <p:grpSpPr>
            <a:xfrm>
              <a:off x="6849662" y="2228123"/>
              <a:ext cx="1898400" cy="1589377"/>
              <a:chOff x="3490737" y="1374053"/>
              <a:chExt cx="1423800" cy="1423800"/>
            </a:xfrm>
          </p:grpSpPr>
          <p:sp>
            <p:nvSpPr>
              <p:cNvPr id="186" name="Google Shape;186;p23"/>
              <p:cNvSpPr/>
              <p:nvPr/>
            </p:nvSpPr>
            <p:spPr>
              <a:xfrm>
                <a:off x="3490737" y="1374053"/>
                <a:ext cx="1423800" cy="1423800"/>
              </a:xfrm>
              <a:prstGeom prst="ellipse">
                <a:avLst/>
              </a:prstGeom>
              <a:solidFill>
                <a:schemeClr val="bg1"/>
              </a:solid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a:solidFill>
                    <a:srgbClr val="00695C"/>
                  </a:solidFill>
                  <a:latin typeface="+mj-lt"/>
                  <a:ea typeface="Raleway Light"/>
                  <a:cs typeface="Raleway Light"/>
                  <a:sym typeface="Raleway Light"/>
                </a:endParaRPr>
              </a:p>
            </p:txBody>
          </p:sp>
          <p:sp>
            <p:nvSpPr>
              <p:cNvPr id="187" name="Google Shape;187;p23"/>
              <p:cNvSpPr txBox="1"/>
              <p:nvPr/>
            </p:nvSpPr>
            <p:spPr>
              <a:xfrm>
                <a:off x="3718754" y="1613603"/>
                <a:ext cx="967800" cy="944700"/>
              </a:xfrm>
              <a:prstGeom prst="rect">
                <a:avLst/>
              </a:prstGeom>
              <a:noFill/>
              <a:ln>
                <a:noFill/>
              </a:ln>
            </p:spPr>
            <p:txBody>
              <a:bodyPr spcFirstLastPara="1" wrap="square" lIns="121900" tIns="121900" rIns="121900" bIns="121900" anchor="ctr" anchorCtr="0">
                <a:noAutofit/>
              </a:bodyPr>
              <a:lstStyle/>
              <a:p>
                <a:pPr algn="ctr" defTabSz="1219140"/>
                <a:r>
                  <a:rPr lang="vi-VN" sz="2133" i="1" dirty="0"/>
                  <a:t>Về tư tưởng lý luận</a:t>
                </a:r>
                <a:endParaRPr sz="2133" dirty="0">
                  <a:solidFill>
                    <a:srgbClr val="FFFFFF"/>
                  </a:solidFill>
                  <a:ea typeface="Raleway Light"/>
                  <a:cs typeface="Raleway Light"/>
                  <a:sym typeface="Raleway Light"/>
                </a:endParaRPr>
              </a:p>
            </p:txBody>
          </p:sp>
        </p:grpSp>
        <p:grpSp>
          <p:nvGrpSpPr>
            <p:cNvPr id="188" name="Google Shape;188;p23"/>
            <p:cNvGrpSpPr/>
            <p:nvPr/>
          </p:nvGrpSpPr>
          <p:grpSpPr>
            <a:xfrm>
              <a:off x="6229637" y="4257293"/>
              <a:ext cx="1998400" cy="1557225"/>
              <a:chOff x="644203" y="3718814"/>
              <a:chExt cx="1498800" cy="1498800"/>
            </a:xfrm>
          </p:grpSpPr>
          <p:sp>
            <p:nvSpPr>
              <p:cNvPr id="189" name="Google Shape;189;p23"/>
              <p:cNvSpPr/>
              <p:nvPr/>
            </p:nvSpPr>
            <p:spPr>
              <a:xfrm>
                <a:off x="644203" y="3718814"/>
                <a:ext cx="1498800" cy="1498800"/>
              </a:xfrm>
              <a:prstGeom prst="ellipse">
                <a:avLst/>
              </a:prstGeom>
              <a:solidFill>
                <a:schemeClr val="bg1"/>
              </a:solid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dirty="0">
                  <a:solidFill>
                    <a:srgbClr val="00695C"/>
                  </a:solidFill>
                  <a:latin typeface="+mj-lt"/>
                  <a:ea typeface="Raleway Light"/>
                  <a:cs typeface="Raleway Light"/>
                  <a:sym typeface="Raleway Light"/>
                </a:endParaRPr>
              </a:p>
            </p:txBody>
          </p:sp>
          <p:sp>
            <p:nvSpPr>
              <p:cNvPr id="190" name="Google Shape;190;p23"/>
              <p:cNvSpPr txBox="1"/>
              <p:nvPr/>
            </p:nvSpPr>
            <p:spPr>
              <a:xfrm>
                <a:off x="856976" y="3995875"/>
                <a:ext cx="1073400" cy="944700"/>
              </a:xfrm>
              <a:prstGeom prst="rect">
                <a:avLst/>
              </a:prstGeom>
              <a:noFill/>
              <a:ln>
                <a:noFill/>
              </a:ln>
            </p:spPr>
            <p:txBody>
              <a:bodyPr spcFirstLastPara="1" wrap="square" lIns="121900" tIns="121900" rIns="121900" bIns="121900" anchor="ctr" anchorCtr="0">
                <a:noAutofit/>
              </a:bodyPr>
              <a:lstStyle/>
              <a:p>
                <a:pPr algn="ctr" defTabSz="1219140"/>
                <a:r>
                  <a:rPr lang="vi-VN" sz="2133" dirty="0"/>
                  <a:t>- </a:t>
                </a:r>
                <a:r>
                  <a:rPr lang="vi-VN" sz="2133" i="1" dirty="0"/>
                  <a:t>Về kinh tế - xã hội</a:t>
                </a:r>
                <a:endParaRPr sz="2133" dirty="0">
                  <a:solidFill>
                    <a:srgbClr val="FFFFFF"/>
                  </a:solidFill>
                  <a:ea typeface="Raleway Light"/>
                  <a:cs typeface="Raleway Light"/>
                  <a:sym typeface="Raleway Light"/>
                </a:endParaRPr>
              </a:p>
            </p:txBody>
          </p:sp>
        </p:grpSp>
        <p:grpSp>
          <p:nvGrpSpPr>
            <p:cNvPr id="191" name="Google Shape;191;p23"/>
            <p:cNvGrpSpPr/>
            <p:nvPr/>
          </p:nvGrpSpPr>
          <p:grpSpPr>
            <a:xfrm rot="20833619">
              <a:off x="9767222" y="2240229"/>
              <a:ext cx="1879440" cy="1373683"/>
              <a:chOff x="3274422" y="1668095"/>
              <a:chExt cx="1423800" cy="1423800"/>
            </a:xfrm>
            <a:solidFill>
              <a:schemeClr val="accent2">
                <a:lumMod val="40000"/>
                <a:lumOff val="60000"/>
              </a:schemeClr>
            </a:solidFill>
          </p:grpSpPr>
          <p:sp>
            <p:nvSpPr>
              <p:cNvPr id="192" name="Google Shape;192;p23"/>
              <p:cNvSpPr/>
              <p:nvPr/>
            </p:nvSpPr>
            <p:spPr>
              <a:xfrm>
                <a:off x="3274422" y="1668095"/>
                <a:ext cx="1423800" cy="1423800"/>
              </a:xfrm>
              <a:prstGeom prst="ellipse">
                <a:avLst/>
              </a:prstGeom>
              <a:solidFill>
                <a:schemeClr val="bg1"/>
              </a:solid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a:solidFill>
                    <a:srgbClr val="00695C"/>
                  </a:solidFill>
                  <a:latin typeface="+mj-lt"/>
                  <a:ea typeface="Raleway Light"/>
                  <a:cs typeface="Raleway Light"/>
                  <a:sym typeface="Raleway Light"/>
                </a:endParaRPr>
              </a:p>
            </p:txBody>
          </p:sp>
          <p:sp>
            <p:nvSpPr>
              <p:cNvPr id="193" name="Google Shape;193;p23"/>
              <p:cNvSpPr txBox="1"/>
              <p:nvPr/>
            </p:nvSpPr>
            <p:spPr>
              <a:xfrm>
                <a:off x="3516131" y="1917410"/>
                <a:ext cx="967800" cy="944700"/>
              </a:xfrm>
              <a:prstGeom prst="rect">
                <a:avLst/>
              </a:prstGeom>
              <a:solidFill>
                <a:schemeClr val="bg1"/>
              </a:solidFill>
              <a:ln>
                <a:noFill/>
              </a:ln>
            </p:spPr>
            <p:txBody>
              <a:bodyPr spcFirstLastPara="1" wrap="square" lIns="121900" tIns="121900" rIns="121900" bIns="121900" anchor="ctr" anchorCtr="0">
                <a:noAutofit/>
              </a:bodyPr>
              <a:lstStyle/>
              <a:p>
                <a:pPr algn="ctr" defTabSz="1219140"/>
                <a:r>
                  <a:rPr lang="vi-VN" sz="2133" dirty="0"/>
                  <a:t>- </a:t>
                </a:r>
                <a:r>
                  <a:rPr lang="vi-VN" sz="2133" i="1" dirty="0"/>
                  <a:t>Về khoa học</a:t>
                </a:r>
                <a:endParaRPr sz="2133" dirty="0">
                  <a:solidFill>
                    <a:srgbClr val="FFFFFF"/>
                  </a:solidFill>
                  <a:ea typeface="Raleway Light"/>
                  <a:cs typeface="Raleway Light"/>
                  <a:sym typeface="Raleway Light"/>
                </a:endParaRPr>
              </a:p>
            </p:txBody>
          </p:sp>
        </p:grpSp>
        <p:grpSp>
          <p:nvGrpSpPr>
            <p:cNvPr id="30" name="Google Shape;188;p23"/>
            <p:cNvGrpSpPr/>
            <p:nvPr/>
          </p:nvGrpSpPr>
          <p:grpSpPr>
            <a:xfrm>
              <a:off x="10332196" y="4129917"/>
              <a:ext cx="1998400" cy="1576137"/>
              <a:chOff x="3721112" y="2907831"/>
              <a:chExt cx="1498800" cy="1498800"/>
            </a:xfrm>
            <a:solidFill>
              <a:schemeClr val="accent6">
                <a:lumMod val="20000"/>
                <a:lumOff val="80000"/>
              </a:schemeClr>
            </a:solidFill>
          </p:grpSpPr>
          <p:sp>
            <p:nvSpPr>
              <p:cNvPr id="31" name="Google Shape;189;p23"/>
              <p:cNvSpPr/>
              <p:nvPr/>
            </p:nvSpPr>
            <p:spPr>
              <a:xfrm>
                <a:off x="3721112" y="2907831"/>
                <a:ext cx="1498800" cy="1498800"/>
              </a:xfrm>
              <a:prstGeom prst="ellipse">
                <a:avLst/>
              </a:prstGeom>
              <a:grp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a:solidFill>
                    <a:srgbClr val="00695C"/>
                  </a:solidFill>
                  <a:latin typeface="+mj-lt"/>
                  <a:ea typeface="Raleway Light"/>
                  <a:cs typeface="Raleway Light"/>
                  <a:sym typeface="Raleway Light"/>
                </a:endParaRPr>
              </a:p>
            </p:txBody>
          </p:sp>
          <p:sp>
            <p:nvSpPr>
              <p:cNvPr id="32" name="Google Shape;190;p23"/>
              <p:cNvSpPr txBox="1"/>
              <p:nvPr/>
            </p:nvSpPr>
            <p:spPr>
              <a:xfrm>
                <a:off x="3887882" y="3256979"/>
                <a:ext cx="1186709" cy="944700"/>
              </a:xfrm>
              <a:prstGeom prst="rect">
                <a:avLst/>
              </a:prstGeom>
              <a:grpFill/>
              <a:ln>
                <a:noFill/>
              </a:ln>
            </p:spPr>
            <p:txBody>
              <a:bodyPr spcFirstLastPara="1" wrap="square" lIns="121900" tIns="121900" rIns="121900" bIns="121900" anchor="ctr" anchorCtr="0">
                <a:noAutofit/>
              </a:bodyPr>
              <a:lstStyle/>
              <a:p>
                <a:pPr algn="ctr" defTabSz="1219140"/>
                <a:r>
                  <a:rPr lang="vi-VN" sz="2133" dirty="0"/>
                  <a:t>- </a:t>
                </a:r>
                <a:r>
                  <a:rPr lang="vi-VN" sz="2133" i="1" dirty="0"/>
                  <a:t>Về </a:t>
                </a:r>
                <a:r>
                  <a:rPr lang="en-US" sz="2133" i="1" dirty="0" err="1"/>
                  <a:t>nhân</a:t>
                </a:r>
                <a:r>
                  <a:rPr lang="en-US" sz="2133" i="1" dirty="0"/>
                  <a:t> </a:t>
                </a:r>
                <a:r>
                  <a:rPr lang="en-US" sz="2133" i="1" dirty="0" err="1"/>
                  <a:t>tố</a:t>
                </a:r>
                <a:r>
                  <a:rPr lang="en-US" sz="2133" i="1" dirty="0"/>
                  <a:t> </a:t>
                </a:r>
                <a:r>
                  <a:rPr lang="en-US" sz="2133" i="1" dirty="0" err="1"/>
                  <a:t>chủ</a:t>
                </a:r>
                <a:r>
                  <a:rPr lang="en-US" sz="2133" i="1" dirty="0"/>
                  <a:t> </a:t>
                </a:r>
                <a:r>
                  <a:rPr lang="en-US" sz="2133" i="1" dirty="0" err="1"/>
                  <a:t>quan</a:t>
                </a:r>
                <a:endParaRPr sz="2133" dirty="0">
                  <a:solidFill>
                    <a:srgbClr val="FFFFFF"/>
                  </a:solidFill>
                  <a:ea typeface="Raleway Light"/>
                  <a:cs typeface="Raleway Light"/>
                  <a:sym typeface="Raleway Light"/>
                </a:endParaRPr>
              </a:p>
            </p:txBody>
          </p:sp>
        </p:grpSp>
      </p:grpSp>
      <p:sp>
        <p:nvSpPr>
          <p:cNvPr id="35" name="Title 1"/>
          <p:cNvSpPr>
            <a:spLocks noGrp="1"/>
          </p:cNvSpPr>
          <p:nvPr>
            <p:ph type="title"/>
          </p:nvPr>
        </p:nvSpPr>
        <p:spPr>
          <a:xfrm>
            <a:off x="810904" y="119467"/>
            <a:ext cx="11008659" cy="713047"/>
          </a:xfrm>
        </p:spPr>
        <p:txBody>
          <a:bodyPr>
            <a:noAutofit/>
          </a:bodyPr>
          <a:lstStyle/>
          <a:p>
            <a:r>
              <a:rPr lang="en-US" sz="2667" dirty="0">
                <a:solidFill>
                  <a:schemeClr val="bg1"/>
                </a:solidFill>
                <a:latin typeface="+mj-lt"/>
              </a:rPr>
              <a:t>1. </a:t>
            </a:r>
            <a:r>
              <a:rPr lang="en-US" sz="2667" dirty="0" err="1">
                <a:solidFill>
                  <a:schemeClr val="bg1"/>
                </a:solidFill>
                <a:latin typeface="+mj-lt"/>
              </a:rPr>
              <a:t>Khái</a:t>
            </a:r>
            <a:r>
              <a:rPr lang="en-US" sz="2667" dirty="0">
                <a:solidFill>
                  <a:schemeClr val="bg1"/>
                </a:solidFill>
                <a:latin typeface="+mj-lt"/>
              </a:rPr>
              <a:t> </a:t>
            </a:r>
            <a:r>
              <a:rPr lang="en-US" sz="2667" dirty="0" err="1">
                <a:solidFill>
                  <a:schemeClr val="bg1"/>
                </a:solidFill>
                <a:latin typeface="+mj-lt"/>
              </a:rPr>
              <a:t>niệm</a:t>
            </a:r>
            <a:r>
              <a:rPr lang="en-US" sz="2667" dirty="0">
                <a:solidFill>
                  <a:schemeClr val="bg1"/>
                </a:solidFill>
                <a:latin typeface="+mj-lt"/>
              </a:rPr>
              <a:t> </a:t>
            </a:r>
            <a:r>
              <a:rPr lang="en-US" sz="2667" dirty="0" err="1">
                <a:solidFill>
                  <a:schemeClr val="bg1"/>
                </a:solidFill>
                <a:latin typeface="+mj-lt"/>
              </a:rPr>
              <a:t>Chủ</a:t>
            </a:r>
            <a:r>
              <a:rPr lang="en-US" sz="2667" dirty="0">
                <a:solidFill>
                  <a:schemeClr val="bg1"/>
                </a:solidFill>
                <a:latin typeface="+mj-lt"/>
              </a:rPr>
              <a:t> </a:t>
            </a:r>
            <a:r>
              <a:rPr lang="en-US" sz="2667" dirty="0" err="1">
                <a:solidFill>
                  <a:schemeClr val="bg1"/>
                </a:solidFill>
                <a:latin typeface="+mj-lt"/>
              </a:rPr>
              <a:t>nghĩa</a:t>
            </a:r>
            <a:r>
              <a:rPr lang="en-US" sz="2667" dirty="0">
                <a:solidFill>
                  <a:schemeClr val="bg1"/>
                </a:solidFill>
                <a:latin typeface="+mj-lt"/>
              </a:rPr>
              <a:t> </a:t>
            </a:r>
            <a:r>
              <a:rPr lang="en-US" sz="2667" dirty="0" err="1">
                <a:solidFill>
                  <a:schemeClr val="bg1"/>
                </a:solidFill>
                <a:latin typeface="+mj-lt"/>
              </a:rPr>
              <a:t>Mác</a:t>
            </a:r>
            <a:r>
              <a:rPr lang="en-US" sz="2667" dirty="0">
                <a:solidFill>
                  <a:schemeClr val="bg1"/>
                </a:solidFill>
                <a:latin typeface="+mj-lt"/>
              </a:rPr>
              <a:t> – </a:t>
            </a:r>
            <a:r>
              <a:rPr lang="en-US" sz="2667" dirty="0" err="1">
                <a:solidFill>
                  <a:schemeClr val="bg1"/>
                </a:solidFill>
                <a:latin typeface="+mj-lt"/>
              </a:rPr>
              <a:t>Lênin</a:t>
            </a:r>
            <a:endParaRPr lang="en-US" sz="2667" dirty="0">
              <a:solidFill>
                <a:schemeClr val="bg1"/>
              </a:solidFill>
              <a:latin typeface="+mj-lt"/>
            </a:endParaRPr>
          </a:p>
        </p:txBody>
      </p:sp>
      <p:sp>
        <p:nvSpPr>
          <p:cNvPr id="5" name="Rectangle 4"/>
          <p:cNvSpPr/>
          <p:nvPr/>
        </p:nvSpPr>
        <p:spPr>
          <a:xfrm>
            <a:off x="1" y="4332141"/>
            <a:ext cx="3529663" cy="3046988"/>
          </a:xfrm>
          <a:prstGeom prst="rect">
            <a:avLst/>
          </a:prstGeom>
        </p:spPr>
        <p:txBody>
          <a:bodyPr wrap="square">
            <a:spAutoFit/>
          </a:bodyPr>
          <a:lstStyle/>
          <a:p>
            <a:pPr algn="just"/>
            <a:r>
              <a:rPr lang="vi-VN" sz="2400" dirty="0">
                <a:highlight>
                  <a:srgbClr val="FFFFFF"/>
                </a:highlight>
                <a:ea typeface="Calibri" panose="020F0502020204030204" pitchFamily="34" charset="0"/>
              </a:rPr>
              <a:t>Sự ra đời và phát triển mạnh mẽ của nền đại công nghiệp </a:t>
            </a:r>
            <a:r>
              <a:rPr lang="en-US" sz="2400" dirty="0">
                <a:highlight>
                  <a:srgbClr val="FFFFFF"/>
                </a:highlight>
                <a:ea typeface="Calibri" panose="020F0502020204030204" pitchFamily="34" charset="0"/>
              </a:rPr>
              <a:t>TBCN </a:t>
            </a:r>
            <a:r>
              <a:rPr lang="vi-VN" sz="2400" dirty="0">
                <a:highlight>
                  <a:srgbClr val="FFFFFF"/>
                </a:highlight>
                <a:ea typeface="Calibri" panose="020F0502020204030204" pitchFamily="34" charset="0"/>
              </a:rPr>
              <a:t>giữa thế kỷ XIX đã sản sinh ra </a:t>
            </a:r>
            <a:r>
              <a:rPr lang="en-US" sz="2400" dirty="0">
                <a:highlight>
                  <a:srgbClr val="FFFFFF"/>
                </a:highlight>
                <a:ea typeface="Calibri" panose="020F0502020204030204" pitchFamily="34" charset="0"/>
              </a:rPr>
              <a:t>GCCN</a:t>
            </a:r>
            <a:r>
              <a:rPr lang="vi-VN" sz="2400" dirty="0">
                <a:highlight>
                  <a:srgbClr val="FFFFFF"/>
                </a:highlight>
                <a:ea typeface="Calibri" panose="020F0502020204030204" pitchFamily="34" charset="0"/>
              </a:rPr>
              <a:t>. Hàng loạt cuộc đấu </a:t>
            </a:r>
            <a:r>
              <a:rPr lang="en-US" sz="2400" dirty="0">
                <a:highlight>
                  <a:srgbClr val="FFFFFF"/>
                </a:highlight>
                <a:ea typeface="Calibri" panose="020F0502020204030204" pitchFamily="34" charset="0"/>
              </a:rPr>
              <a:t>GCCN </a:t>
            </a:r>
            <a:r>
              <a:rPr lang="vi-VN" sz="2400" dirty="0">
                <a:highlight>
                  <a:srgbClr val="FFFFFF"/>
                </a:highlight>
                <a:ea typeface="Calibri" panose="020F0502020204030204" pitchFamily="34" charset="0"/>
              </a:rPr>
              <a:t>chống lại </a:t>
            </a:r>
            <a:r>
              <a:rPr lang="en-US" sz="2400" dirty="0">
                <a:highlight>
                  <a:srgbClr val="FFFFFF"/>
                </a:highlight>
                <a:ea typeface="Calibri" panose="020F0502020204030204" pitchFamily="34" charset="0"/>
              </a:rPr>
              <a:t>GCTS </a:t>
            </a:r>
            <a:r>
              <a:rPr lang="vi-VN" sz="2400" dirty="0">
                <a:highlight>
                  <a:srgbClr val="FFFFFF"/>
                </a:highlight>
                <a:ea typeface="Calibri" panose="020F0502020204030204" pitchFamily="34" charset="0"/>
              </a:rPr>
              <a:t>đã nổ ra nhưng đều thất bại. </a:t>
            </a:r>
            <a:endParaRPr lang="en-US" sz="2400" dirty="0"/>
          </a:p>
        </p:txBody>
      </p:sp>
      <p:sp>
        <p:nvSpPr>
          <p:cNvPr id="6" name="Rectangle 5"/>
          <p:cNvSpPr/>
          <p:nvPr/>
        </p:nvSpPr>
        <p:spPr>
          <a:xfrm>
            <a:off x="31019" y="1585792"/>
            <a:ext cx="4253892" cy="1733488"/>
          </a:xfrm>
          <a:prstGeom prst="rect">
            <a:avLst/>
          </a:prstGeom>
        </p:spPr>
        <p:txBody>
          <a:bodyPr wrap="square">
            <a:spAutoFit/>
          </a:bodyPr>
          <a:lstStyle/>
          <a:p>
            <a:pPr algn="just"/>
            <a:r>
              <a:rPr lang="vi-VN" sz="2133" dirty="0">
                <a:solidFill>
                  <a:srgbClr val="C00000"/>
                </a:solidFill>
                <a:highlight>
                  <a:srgbClr val="FFFFFF"/>
                </a:highlight>
                <a:ea typeface="Calibri" panose="020F0502020204030204" pitchFamily="34" charset="0"/>
              </a:rPr>
              <a:t>Kế thừa tinh hoa di sản lý luận của nhân loại, trực tiếp nhất là triết học cổ điển Đức, </a:t>
            </a:r>
            <a:r>
              <a:rPr lang="en-US" sz="2133" dirty="0">
                <a:solidFill>
                  <a:srgbClr val="C00000"/>
                </a:solidFill>
                <a:highlight>
                  <a:srgbClr val="FFFFFF"/>
                </a:highlight>
                <a:ea typeface="Calibri" panose="020F0502020204030204" pitchFamily="34" charset="0"/>
              </a:rPr>
              <a:t>KT </a:t>
            </a:r>
            <a:r>
              <a:rPr lang="vi-VN" sz="2133" dirty="0">
                <a:solidFill>
                  <a:srgbClr val="C00000"/>
                </a:solidFill>
                <a:highlight>
                  <a:srgbClr val="FFFFFF"/>
                </a:highlight>
                <a:ea typeface="Calibri" panose="020F0502020204030204" pitchFamily="34" charset="0"/>
              </a:rPr>
              <a:t>chính trị học cổ điển ở Anh và </a:t>
            </a:r>
            <a:r>
              <a:rPr lang="en-US" sz="2133" dirty="0">
                <a:solidFill>
                  <a:srgbClr val="C00000"/>
                </a:solidFill>
                <a:highlight>
                  <a:srgbClr val="FFFFFF"/>
                </a:highlight>
                <a:ea typeface="Calibri" panose="020F0502020204030204" pitchFamily="34" charset="0"/>
              </a:rPr>
              <a:t>CNXH </a:t>
            </a:r>
            <a:r>
              <a:rPr lang="vi-VN" sz="2133" dirty="0">
                <a:solidFill>
                  <a:srgbClr val="C00000"/>
                </a:solidFill>
                <a:highlight>
                  <a:srgbClr val="FFFFFF"/>
                </a:highlight>
                <a:ea typeface="Calibri" panose="020F0502020204030204" pitchFamily="34" charset="0"/>
              </a:rPr>
              <a:t>không tưởng phê phán ở Pháp.</a:t>
            </a:r>
            <a:endParaRPr lang="en-US" sz="2133" dirty="0">
              <a:solidFill>
                <a:srgbClr val="C00000"/>
              </a:solidFill>
            </a:endParaRPr>
          </a:p>
        </p:txBody>
      </p:sp>
      <p:sp>
        <p:nvSpPr>
          <p:cNvPr id="7" name="Rectangle 6"/>
          <p:cNvSpPr/>
          <p:nvPr/>
        </p:nvSpPr>
        <p:spPr>
          <a:xfrm>
            <a:off x="7907091" y="1761961"/>
            <a:ext cx="4059711" cy="1380699"/>
          </a:xfrm>
          <a:prstGeom prst="rect">
            <a:avLst/>
          </a:prstGeom>
        </p:spPr>
        <p:txBody>
          <a:bodyPr wrap="square">
            <a:spAutoFit/>
          </a:bodyPr>
          <a:lstStyle/>
          <a:p>
            <a:pPr>
              <a:lnSpc>
                <a:spcPts val="2000"/>
              </a:lnSpc>
              <a:spcBef>
                <a:spcPts val="600"/>
              </a:spcBef>
            </a:pPr>
            <a:r>
              <a:rPr lang="vi-VN" sz="2133" dirty="0">
                <a:solidFill>
                  <a:srgbClr val="0070C0"/>
                </a:solidFill>
                <a:highlight>
                  <a:srgbClr val="FFFFFF"/>
                </a:highlight>
                <a:ea typeface="Times New Roman" panose="02020603050405020304" pitchFamily="18" charset="0"/>
                <a:cs typeface="Times New Roman" panose="02020603050405020304" pitchFamily="18" charset="0"/>
              </a:rPr>
              <a:t>Những phát minh về </a:t>
            </a:r>
            <a:r>
              <a:rPr lang="en-US" sz="2133" dirty="0">
                <a:solidFill>
                  <a:srgbClr val="0070C0"/>
                </a:solidFill>
                <a:highlight>
                  <a:srgbClr val="FFFFFF"/>
                </a:highlight>
                <a:ea typeface="Times New Roman" panose="02020603050405020304" pitchFamily="18" charset="0"/>
                <a:cs typeface="Times New Roman" panose="02020603050405020304" pitchFamily="18" charset="0"/>
              </a:rPr>
              <a:t>KHTN </a:t>
            </a:r>
            <a:r>
              <a:rPr lang="vi-VN" sz="2133" dirty="0">
                <a:solidFill>
                  <a:srgbClr val="0070C0"/>
                </a:solidFill>
                <a:highlight>
                  <a:srgbClr val="FFFFFF"/>
                </a:highlight>
                <a:ea typeface="Times New Roman" panose="02020603050405020304" pitchFamily="18" charset="0"/>
                <a:cs typeface="Times New Roman" panose="02020603050405020304" pitchFamily="18" charset="0"/>
              </a:rPr>
              <a:t>vào thời kỳ này là cơ sở củng cố chủ nghĩa duy vật biện chứng - cơ sở phương pháp luận của học thuyết Mác.</a:t>
            </a:r>
            <a:endParaRPr lang="en-US" sz="2133" dirty="0">
              <a:solidFill>
                <a:srgbClr val="0070C0"/>
              </a:solidFill>
              <a:ea typeface="Times New Roman" panose="02020603050405020304" pitchFamily="18" charset="0"/>
              <a:cs typeface="Times New Roman" panose="02020603050405020304" pitchFamily="18" charset="0"/>
            </a:endParaRPr>
          </a:p>
        </p:txBody>
      </p:sp>
      <p:sp>
        <p:nvSpPr>
          <p:cNvPr id="8" name="Rectangle 7"/>
          <p:cNvSpPr/>
          <p:nvPr/>
        </p:nvSpPr>
        <p:spPr>
          <a:xfrm>
            <a:off x="9476494" y="4402171"/>
            <a:ext cx="2700069" cy="1405256"/>
          </a:xfrm>
          <a:prstGeom prst="rect">
            <a:avLst/>
          </a:prstGeom>
        </p:spPr>
        <p:txBody>
          <a:bodyPr wrap="square">
            <a:spAutoFit/>
          </a:bodyPr>
          <a:lstStyle/>
          <a:p>
            <a:pPr algn="just"/>
            <a:r>
              <a:rPr lang="vi-VN" sz="2133" dirty="0">
                <a:solidFill>
                  <a:srgbClr val="7030A0"/>
                </a:solidFill>
                <a:highlight>
                  <a:srgbClr val="FFFFFF"/>
                </a:highlight>
                <a:ea typeface="Calibri" panose="020F0502020204030204" pitchFamily="34" charset="0"/>
              </a:rPr>
              <a:t>C. Mác, Ph. Ăngghen là những thiên tài trên nhiều lĩnh vực</a:t>
            </a:r>
            <a:endParaRPr lang="en-US" sz="2133" dirty="0">
              <a:solidFill>
                <a:srgbClr val="7030A0"/>
              </a:solidFill>
            </a:endParaRPr>
          </a:p>
        </p:txBody>
      </p:sp>
      <p:cxnSp>
        <p:nvCxnSpPr>
          <p:cNvPr id="10" name="Straight Arrow Connector 9"/>
          <p:cNvCxnSpPr/>
          <p:nvPr/>
        </p:nvCxnSpPr>
        <p:spPr>
          <a:xfrm flipV="1">
            <a:off x="9080960" y="4963901"/>
            <a:ext cx="333881" cy="242059"/>
          </a:xfrm>
          <a:prstGeom prst="straightConnector1">
            <a:avLst/>
          </a:prstGeom>
          <a:ln w="3810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8463125" y="3157812"/>
            <a:ext cx="260088" cy="365957"/>
          </a:xfrm>
          <a:prstGeom prst="straightConnector1">
            <a:avLst/>
          </a:prstGeom>
          <a:ln w="3810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cxnSpLocks/>
          </p:cNvCxnSpPr>
          <p:nvPr/>
        </p:nvCxnSpPr>
        <p:spPr>
          <a:xfrm flipH="1" flipV="1">
            <a:off x="3411038" y="3013061"/>
            <a:ext cx="670023" cy="716791"/>
          </a:xfrm>
          <a:prstGeom prst="straightConnector1">
            <a:avLst/>
          </a:prstGeom>
          <a:ln w="381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cxnSpLocks/>
          </p:cNvCxnSpPr>
          <p:nvPr/>
        </p:nvCxnSpPr>
        <p:spPr>
          <a:xfrm flipH="1">
            <a:off x="3219805" y="5932580"/>
            <a:ext cx="837699" cy="0"/>
          </a:xfrm>
          <a:prstGeom prst="straightConnector1">
            <a:avLst/>
          </a:prstGeom>
          <a:ln w="381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A22B4FA7-4479-D300-678A-811BB58B4623}"/>
              </a:ext>
            </a:extLst>
          </p:cNvPr>
          <p:cNvSpPr/>
          <p:nvPr/>
        </p:nvSpPr>
        <p:spPr>
          <a:xfrm>
            <a:off x="0" y="2"/>
            <a:ext cx="12192000" cy="1321309"/>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9" name="Rectangle 8">
            <a:extLst>
              <a:ext uri="{FF2B5EF4-FFF2-40B4-BE49-F238E27FC236}">
                <a16:creationId xmlns:a16="http://schemas.microsoft.com/office/drawing/2014/main" id="{E8F93562-5297-5647-F64A-4946F7A95007}"/>
              </a:ext>
            </a:extLst>
          </p:cNvPr>
          <p:cNvSpPr/>
          <p:nvPr/>
        </p:nvSpPr>
        <p:spPr>
          <a:xfrm>
            <a:off x="10837" y="810173"/>
            <a:ext cx="8110745" cy="502766"/>
          </a:xfrm>
          <a:prstGeom prst="rect">
            <a:avLst/>
          </a:prstGeom>
          <a:solidFill>
            <a:schemeClr val="bg1"/>
          </a:solidFill>
          <a:ln w="19050">
            <a:solidFill>
              <a:schemeClr val="tx1"/>
            </a:solidFill>
          </a:ln>
        </p:spPr>
        <p:txBody>
          <a:bodyPr wrap="square">
            <a:spAutoFit/>
          </a:bodyPr>
          <a:lstStyle/>
          <a:p>
            <a:r>
              <a:rPr lang="en-US" sz="2667" b="1" dirty="0">
                <a:latin typeface="+mj-lt"/>
              </a:rPr>
              <a:t>1.2. </a:t>
            </a:r>
            <a:r>
              <a:rPr lang="nl-NL" sz="2667" b="1" dirty="0">
                <a:latin typeface="+mj-lt"/>
                <a:ea typeface="SimSun" panose="02010600030101010101" pitchFamily="2" charset="-122"/>
                <a:cs typeface="Times New Roman" panose="02020603050405020304" pitchFamily="18" charset="0"/>
              </a:rPr>
              <a:t>Nguồn gốc hình thành chủ nghĩa Mác-Lênin</a:t>
            </a:r>
            <a:endParaRPr lang="en-US" sz="2667" b="1" dirty="0">
              <a:latin typeface="+mj-lt"/>
              <a:ea typeface="SimSun" panose="02010600030101010101" pitchFamily="2" charset="-122"/>
              <a:cs typeface="Times New Roman" panose="02020603050405020304" pitchFamily="18" charset="0"/>
            </a:endParaRPr>
          </a:p>
        </p:txBody>
      </p:sp>
      <p:sp>
        <p:nvSpPr>
          <p:cNvPr id="11" name="Title 1">
            <a:extLst>
              <a:ext uri="{FF2B5EF4-FFF2-40B4-BE49-F238E27FC236}">
                <a16:creationId xmlns:a16="http://schemas.microsoft.com/office/drawing/2014/main" id="{5E5539F2-B57F-4F5F-143A-FC165DB96E63}"/>
              </a:ext>
            </a:extLst>
          </p:cNvPr>
          <p:cNvSpPr txBox="1">
            <a:spLocks/>
          </p:cNvSpPr>
          <p:nvPr/>
        </p:nvSpPr>
        <p:spPr>
          <a:xfrm>
            <a:off x="463875" y="49086"/>
            <a:ext cx="11008659" cy="713047"/>
          </a:xfrm>
          <a:prstGeom prst="rect">
            <a:avLst/>
          </a:prstGeom>
        </p:spPr>
        <p:txBody>
          <a:bodyPr spcFirstLastPara="1" vert="horz" wrap="square" lIns="121900" tIns="121900" rIns="121900" bIns="121900" rtlCol="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9pPr>
          </a:lstStyle>
          <a:p>
            <a:pPr algn="ctr"/>
            <a:r>
              <a:rPr lang="en-US" sz="3600" b="1">
                <a:solidFill>
                  <a:schemeClr val="bg1"/>
                </a:solidFill>
                <a:latin typeface="+mn-lt"/>
              </a:rPr>
              <a:t>1. Khái niệm Chủ nghĩa Mác – Lênin</a:t>
            </a:r>
            <a:endParaRPr lang="en-US" sz="3600" b="1" dirty="0">
              <a:solidFill>
                <a:schemeClr val="bg1"/>
              </a:solidFill>
              <a:latin typeface="+mn-lt"/>
            </a:endParaRPr>
          </a:p>
        </p:txBody>
      </p:sp>
    </p:spTree>
    <p:extLst>
      <p:ext uri="{BB962C8B-B14F-4D97-AF65-F5344CB8AC3E}">
        <p14:creationId xmlns:p14="http://schemas.microsoft.com/office/powerpoint/2010/main" val="3171303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ppt_x"/>
                                          </p:val>
                                        </p:tav>
                                        <p:tav tm="100000">
                                          <p:val>
                                            <p:strVal val="#ppt_x"/>
                                          </p:val>
                                        </p:tav>
                                      </p:tavLst>
                                    </p:anim>
                                    <p:anim calcmode="lin" valueType="num">
                                      <p:cBhvr additive="base">
                                        <p:cTn id="21" dur="500" fill="hold"/>
                                        <p:tgtEl>
                                          <p:spTgt spid="2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12"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0-#ppt_w/2"/>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0-#ppt_w/2"/>
                                          </p:val>
                                        </p:tav>
                                        <p:tav tm="100000">
                                          <p:val>
                                            <p:strVal val="#ppt_x"/>
                                          </p:val>
                                        </p:tav>
                                      </p:tavLst>
                                    </p:anim>
                                    <p:anim calcmode="lin" valueType="num">
                                      <p:cBhvr additive="base">
                                        <p:cTn id="3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Effect transition="in" filter="fade">
                                      <p:cBhvr>
                                        <p:cTn id="42" dur="500"/>
                                        <p:tgtEl>
                                          <p:spTgt spid="10"/>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cxnSp>
        <p:nvCxnSpPr>
          <p:cNvPr id="351" name="Google Shape;351;p28"/>
          <p:cNvCxnSpPr/>
          <p:nvPr/>
        </p:nvCxnSpPr>
        <p:spPr>
          <a:xfrm>
            <a:off x="-6400" y="4038600"/>
            <a:ext cx="12204800" cy="0"/>
          </a:xfrm>
          <a:prstGeom prst="straightConnector1">
            <a:avLst/>
          </a:prstGeom>
          <a:noFill/>
          <a:ln w="9525" cap="flat" cmpd="sng">
            <a:solidFill>
              <a:srgbClr val="546973"/>
            </a:solidFill>
            <a:prstDash val="dash"/>
            <a:round/>
            <a:headEnd type="none" w="med" len="med"/>
            <a:tailEnd type="none" w="med" len="med"/>
          </a:ln>
        </p:spPr>
      </p:cxnSp>
      <p:sp>
        <p:nvSpPr>
          <p:cNvPr id="352" name="Google Shape;352;p28"/>
          <p:cNvSpPr/>
          <p:nvPr/>
        </p:nvSpPr>
        <p:spPr>
          <a:xfrm>
            <a:off x="2527100" y="3759000"/>
            <a:ext cx="558800" cy="559200"/>
          </a:xfrm>
          <a:prstGeom prst="donut">
            <a:avLst>
              <a:gd name="adj" fmla="val 24108"/>
            </a:avLst>
          </a:prstGeom>
          <a:solidFill>
            <a:srgbClr val="667F8C">
              <a:alpha val="15000"/>
            </a:srgbClr>
          </a:solidFill>
          <a:ln>
            <a:noFill/>
          </a:ln>
        </p:spPr>
        <p:txBody>
          <a:bodyPr spcFirstLastPara="1" wrap="square" lIns="121900" tIns="121900" rIns="121900" bIns="121900" anchor="ctr" anchorCtr="0">
            <a:noAutofit/>
          </a:bodyPr>
          <a:lstStyle/>
          <a:p>
            <a:pPr defTabSz="1219140"/>
            <a:endParaRPr sz="2400"/>
          </a:p>
        </p:txBody>
      </p:sp>
      <p:cxnSp>
        <p:nvCxnSpPr>
          <p:cNvPr id="353" name="Google Shape;353;p28"/>
          <p:cNvCxnSpPr/>
          <p:nvPr/>
        </p:nvCxnSpPr>
        <p:spPr>
          <a:xfrm rot="10800000">
            <a:off x="2806700" y="2951857"/>
            <a:ext cx="0" cy="1168400"/>
          </a:xfrm>
          <a:prstGeom prst="straightConnector1">
            <a:avLst/>
          </a:prstGeom>
          <a:noFill/>
          <a:ln w="28575" cap="flat" cmpd="sng">
            <a:solidFill>
              <a:srgbClr val="7BD100"/>
            </a:solidFill>
            <a:prstDash val="solid"/>
            <a:round/>
            <a:headEnd type="oval" w="med" len="med"/>
            <a:tailEnd type="oval" w="med" len="med"/>
          </a:ln>
        </p:spPr>
      </p:cxnSp>
      <p:sp>
        <p:nvSpPr>
          <p:cNvPr id="354" name="Google Shape;354;p28"/>
          <p:cNvSpPr/>
          <p:nvPr/>
        </p:nvSpPr>
        <p:spPr>
          <a:xfrm>
            <a:off x="5816600" y="3759000"/>
            <a:ext cx="558800" cy="559200"/>
          </a:xfrm>
          <a:prstGeom prst="donut">
            <a:avLst>
              <a:gd name="adj" fmla="val 24108"/>
            </a:avLst>
          </a:prstGeom>
          <a:solidFill>
            <a:srgbClr val="667F8C">
              <a:alpha val="15000"/>
            </a:srgbClr>
          </a:solidFill>
          <a:ln>
            <a:noFill/>
          </a:ln>
        </p:spPr>
        <p:txBody>
          <a:bodyPr spcFirstLastPara="1" wrap="square" lIns="121900" tIns="121900" rIns="121900" bIns="121900" anchor="ctr" anchorCtr="0">
            <a:noAutofit/>
          </a:bodyPr>
          <a:lstStyle/>
          <a:p>
            <a:pPr defTabSz="1219140"/>
            <a:endParaRPr sz="2400"/>
          </a:p>
        </p:txBody>
      </p:sp>
      <p:sp>
        <p:nvSpPr>
          <p:cNvPr id="355" name="Google Shape;355;p28"/>
          <p:cNvSpPr/>
          <p:nvPr/>
        </p:nvSpPr>
        <p:spPr>
          <a:xfrm>
            <a:off x="9105700" y="3759000"/>
            <a:ext cx="558800" cy="559200"/>
          </a:xfrm>
          <a:prstGeom prst="donut">
            <a:avLst>
              <a:gd name="adj" fmla="val 24108"/>
            </a:avLst>
          </a:prstGeom>
          <a:solidFill>
            <a:srgbClr val="667F8C">
              <a:alpha val="15000"/>
            </a:srgbClr>
          </a:solidFill>
          <a:ln>
            <a:noFill/>
          </a:ln>
        </p:spPr>
        <p:txBody>
          <a:bodyPr spcFirstLastPara="1" wrap="square" lIns="121900" tIns="121900" rIns="121900" bIns="121900" anchor="ctr" anchorCtr="0">
            <a:noAutofit/>
          </a:bodyPr>
          <a:lstStyle/>
          <a:p>
            <a:pPr defTabSz="1219140"/>
            <a:endParaRPr sz="2400"/>
          </a:p>
        </p:txBody>
      </p:sp>
      <p:cxnSp>
        <p:nvCxnSpPr>
          <p:cNvPr id="356" name="Google Shape;356;p28"/>
          <p:cNvCxnSpPr>
            <a:cxnSpLocks/>
          </p:cNvCxnSpPr>
          <p:nvPr/>
        </p:nvCxnSpPr>
        <p:spPr>
          <a:xfrm>
            <a:off x="6096000" y="3951958"/>
            <a:ext cx="0" cy="750671"/>
          </a:xfrm>
          <a:prstGeom prst="straightConnector1">
            <a:avLst/>
          </a:prstGeom>
          <a:noFill/>
          <a:ln w="28575" cap="flat" cmpd="sng">
            <a:solidFill>
              <a:srgbClr val="7BD100"/>
            </a:solidFill>
            <a:prstDash val="solid"/>
            <a:round/>
            <a:headEnd type="oval" w="med" len="med"/>
            <a:tailEnd type="oval" w="med" len="med"/>
          </a:ln>
        </p:spPr>
      </p:cxnSp>
      <p:cxnSp>
        <p:nvCxnSpPr>
          <p:cNvPr id="357" name="Google Shape;357;p28"/>
          <p:cNvCxnSpPr/>
          <p:nvPr/>
        </p:nvCxnSpPr>
        <p:spPr>
          <a:xfrm rot="10800000">
            <a:off x="9385300" y="2951857"/>
            <a:ext cx="0" cy="1168400"/>
          </a:xfrm>
          <a:prstGeom prst="straightConnector1">
            <a:avLst/>
          </a:prstGeom>
          <a:noFill/>
          <a:ln w="28575" cap="flat" cmpd="sng">
            <a:solidFill>
              <a:srgbClr val="7BD100"/>
            </a:solidFill>
            <a:prstDash val="solid"/>
            <a:round/>
            <a:headEnd type="oval" w="med" len="med"/>
            <a:tailEnd type="oval" w="med" len="med"/>
          </a:ln>
        </p:spPr>
      </p:cxnSp>
      <p:sp>
        <p:nvSpPr>
          <p:cNvPr id="358" name="Google Shape;358;p28"/>
          <p:cNvSpPr txBox="1"/>
          <p:nvPr/>
        </p:nvSpPr>
        <p:spPr>
          <a:xfrm>
            <a:off x="1622928" y="2010236"/>
            <a:ext cx="2566445" cy="925281"/>
          </a:xfrm>
          <a:prstGeom prst="rect">
            <a:avLst/>
          </a:prstGeom>
          <a:noFill/>
          <a:ln>
            <a:noFill/>
          </a:ln>
        </p:spPr>
        <p:txBody>
          <a:bodyPr spcFirstLastPara="1" wrap="square" lIns="121900" tIns="121900" rIns="121900" bIns="121900" anchor="t" anchorCtr="0">
            <a:noAutofit/>
          </a:bodyPr>
          <a:lstStyle/>
          <a:p>
            <a:pPr algn="ctr" defTabSz="1219140"/>
            <a:r>
              <a:rPr lang="en" sz="2400" b="1" dirty="0">
                <a:solidFill>
                  <a:srgbClr val="546973"/>
                </a:solidFill>
                <a:latin typeface="+mj-lt"/>
                <a:ea typeface="Varela Round"/>
                <a:cs typeface="Varela Round"/>
                <a:sym typeface="Varela Round"/>
              </a:rPr>
              <a:t>2.1. Triết học Mác - Lênin</a:t>
            </a:r>
            <a:endParaRPr sz="2400" b="1" dirty="0">
              <a:solidFill>
                <a:srgbClr val="546973"/>
              </a:solidFill>
              <a:latin typeface="+mj-lt"/>
              <a:ea typeface="Varela Round"/>
              <a:cs typeface="Varela Round"/>
              <a:sym typeface="Varela Round"/>
            </a:endParaRPr>
          </a:p>
        </p:txBody>
      </p:sp>
      <p:sp>
        <p:nvSpPr>
          <p:cNvPr id="359" name="Google Shape;359;p28"/>
          <p:cNvSpPr txBox="1"/>
          <p:nvPr/>
        </p:nvSpPr>
        <p:spPr>
          <a:xfrm>
            <a:off x="4606159" y="4951225"/>
            <a:ext cx="2979683" cy="1028288"/>
          </a:xfrm>
          <a:prstGeom prst="rect">
            <a:avLst/>
          </a:prstGeom>
          <a:noFill/>
          <a:ln>
            <a:noFill/>
          </a:ln>
        </p:spPr>
        <p:txBody>
          <a:bodyPr spcFirstLastPara="1" wrap="square" lIns="121900" tIns="121900" rIns="121900" bIns="121900" anchor="t" anchorCtr="0">
            <a:noAutofit/>
          </a:bodyPr>
          <a:lstStyle/>
          <a:p>
            <a:pPr algn="ctr" defTabSz="1219140"/>
            <a:r>
              <a:rPr lang="en" sz="2400" b="1" dirty="0">
                <a:solidFill>
                  <a:srgbClr val="C00000"/>
                </a:solidFill>
                <a:latin typeface="+mj-lt"/>
                <a:ea typeface="Varela Round"/>
                <a:cs typeface="Varela Round"/>
                <a:sym typeface="Varela Round"/>
              </a:rPr>
              <a:t>2.2. Kinh tế Chính trị Mác - Lênin</a:t>
            </a:r>
            <a:endParaRPr sz="2400" b="1" dirty="0">
              <a:solidFill>
                <a:srgbClr val="C00000"/>
              </a:solidFill>
              <a:latin typeface="+mj-lt"/>
              <a:ea typeface="Varela Round"/>
              <a:cs typeface="Varela Round"/>
              <a:sym typeface="Varela Round"/>
            </a:endParaRPr>
          </a:p>
        </p:txBody>
      </p:sp>
      <p:sp>
        <p:nvSpPr>
          <p:cNvPr id="360" name="Google Shape;360;p28"/>
          <p:cNvSpPr txBox="1"/>
          <p:nvPr/>
        </p:nvSpPr>
        <p:spPr>
          <a:xfrm>
            <a:off x="7924757" y="1894725"/>
            <a:ext cx="2895447" cy="924505"/>
          </a:xfrm>
          <a:prstGeom prst="rect">
            <a:avLst/>
          </a:prstGeom>
          <a:noFill/>
          <a:ln>
            <a:noFill/>
          </a:ln>
        </p:spPr>
        <p:txBody>
          <a:bodyPr spcFirstLastPara="1" wrap="square" lIns="121900" tIns="121900" rIns="121900" bIns="121900" anchor="t" anchorCtr="0">
            <a:noAutofit/>
          </a:bodyPr>
          <a:lstStyle/>
          <a:p>
            <a:pPr algn="ctr" defTabSz="1219140"/>
            <a:r>
              <a:rPr lang="en" sz="2400" b="1" dirty="0">
                <a:solidFill>
                  <a:srgbClr val="00B0F0"/>
                </a:solidFill>
                <a:latin typeface="+mj-lt"/>
                <a:ea typeface="Varela Round"/>
                <a:cs typeface="Varela Round"/>
                <a:sym typeface="Varela Round"/>
              </a:rPr>
              <a:t>2.3. Chủ nghia xã hội khoa học</a:t>
            </a:r>
            <a:endParaRPr sz="2400" b="1" dirty="0">
              <a:solidFill>
                <a:srgbClr val="00B0F0"/>
              </a:solidFill>
              <a:latin typeface="+mj-lt"/>
              <a:ea typeface="Varela Round"/>
              <a:cs typeface="Varela Round"/>
              <a:sym typeface="Varela Round"/>
            </a:endParaRPr>
          </a:p>
        </p:txBody>
      </p:sp>
      <p:sp>
        <p:nvSpPr>
          <p:cNvPr id="361" name="Google Shape;361;p28"/>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9pPr>
          </a:lstStyle>
          <a:p>
            <a:pPr defTabSz="914378"/>
            <a:fld id="{00000000-1234-1234-1234-123412341234}" type="slidenum">
              <a:rPr lang="en" smtClean="0"/>
              <a:pPr defTabSz="914378"/>
              <a:t>11</a:t>
            </a:fld>
            <a:endParaRPr kern="0" dirty="0"/>
          </a:p>
        </p:txBody>
      </p:sp>
      <p:sp>
        <p:nvSpPr>
          <p:cNvPr id="14" name="Title 1"/>
          <p:cNvSpPr txBox="1">
            <a:spLocks/>
          </p:cNvSpPr>
          <p:nvPr/>
        </p:nvSpPr>
        <p:spPr>
          <a:xfrm>
            <a:off x="395194" y="476937"/>
            <a:ext cx="10842812" cy="1219843"/>
          </a:xfrm>
          <a:prstGeom prst="rect">
            <a:avLst/>
          </a:prstGeom>
          <a:noFill/>
          <a:ln>
            <a:noFill/>
          </a:ln>
        </p:spPr>
        <p:txBody>
          <a:bodyPr spcFirstLastPara="1" wrap="square" lIns="91425" tIns="91425" rIns="91425" bIns="91425" anchor="ctr" anchorCtr="0">
            <a:norm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1pPr>
            <a:lvl2pPr marR="0" lvl="1"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2pPr>
            <a:lvl3pPr marR="0" lvl="2"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3pPr>
            <a:lvl4pPr marR="0" lvl="3"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4pPr>
            <a:lvl5pPr marR="0" lvl="4"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5pPr>
            <a:lvl6pPr marR="0" lvl="5"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6pPr>
            <a:lvl7pPr marR="0" lvl="6"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7pPr>
            <a:lvl8pPr marR="0" lvl="7"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8pPr>
            <a:lvl9pPr marR="0" lvl="8"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9pPr>
          </a:lstStyle>
          <a:p>
            <a:r>
              <a:rPr lang="en-US" sz="3600" dirty="0">
                <a:solidFill>
                  <a:schemeClr val="tx1"/>
                </a:solidFill>
                <a:latin typeface="+mj-lt"/>
              </a:rPr>
              <a:t>2. </a:t>
            </a:r>
            <a:r>
              <a:rPr lang="en-US" sz="3600" dirty="0" err="1">
                <a:solidFill>
                  <a:schemeClr val="tx1"/>
                </a:solidFill>
                <a:latin typeface="+mj-lt"/>
              </a:rPr>
              <a:t>Các</a:t>
            </a:r>
            <a:r>
              <a:rPr lang="en-US" sz="3600" dirty="0">
                <a:solidFill>
                  <a:schemeClr val="tx1"/>
                </a:solidFill>
                <a:latin typeface="+mj-lt"/>
              </a:rPr>
              <a:t> </a:t>
            </a:r>
            <a:r>
              <a:rPr lang="en-US" sz="3600" dirty="0" err="1">
                <a:solidFill>
                  <a:schemeClr val="tx1"/>
                </a:solidFill>
                <a:latin typeface="+mj-lt"/>
              </a:rPr>
              <a:t>bộ</a:t>
            </a:r>
            <a:r>
              <a:rPr lang="en-US" sz="3600" dirty="0">
                <a:solidFill>
                  <a:schemeClr val="tx1"/>
                </a:solidFill>
                <a:latin typeface="+mj-lt"/>
              </a:rPr>
              <a:t> </a:t>
            </a:r>
            <a:r>
              <a:rPr lang="en-US" sz="3600" dirty="0" err="1">
                <a:solidFill>
                  <a:schemeClr val="tx1"/>
                </a:solidFill>
                <a:latin typeface="+mj-lt"/>
              </a:rPr>
              <a:t>phận</a:t>
            </a:r>
            <a:r>
              <a:rPr lang="en-US" sz="3600" dirty="0">
                <a:solidFill>
                  <a:schemeClr val="tx1"/>
                </a:solidFill>
                <a:latin typeface="+mj-lt"/>
              </a:rPr>
              <a:t> </a:t>
            </a:r>
            <a:r>
              <a:rPr lang="en-US" sz="3600" dirty="0" err="1">
                <a:solidFill>
                  <a:schemeClr val="tx1"/>
                </a:solidFill>
                <a:latin typeface="+mj-lt"/>
              </a:rPr>
              <a:t>cấu</a:t>
            </a:r>
            <a:r>
              <a:rPr lang="en-US" sz="3600" dirty="0">
                <a:solidFill>
                  <a:schemeClr val="tx1"/>
                </a:solidFill>
                <a:latin typeface="+mj-lt"/>
              </a:rPr>
              <a:t> </a:t>
            </a:r>
            <a:r>
              <a:rPr lang="en-US" sz="3600" dirty="0" err="1">
                <a:solidFill>
                  <a:schemeClr val="tx1"/>
                </a:solidFill>
                <a:latin typeface="+mj-lt"/>
              </a:rPr>
              <a:t>thành</a:t>
            </a:r>
            <a:r>
              <a:rPr lang="en-US" sz="3600" dirty="0">
                <a:solidFill>
                  <a:schemeClr val="tx1"/>
                </a:solidFill>
                <a:latin typeface="+mj-lt"/>
              </a:rPr>
              <a:t> </a:t>
            </a:r>
            <a:r>
              <a:rPr lang="en-US" sz="3600" dirty="0" err="1">
                <a:solidFill>
                  <a:schemeClr val="tx1"/>
                </a:solidFill>
                <a:latin typeface="+mj-lt"/>
              </a:rPr>
              <a:t>của</a:t>
            </a:r>
            <a:r>
              <a:rPr lang="en-US" sz="3600" dirty="0">
                <a:solidFill>
                  <a:schemeClr val="tx1"/>
                </a:solidFill>
                <a:latin typeface="+mj-lt"/>
              </a:rPr>
              <a:t> CN </a:t>
            </a:r>
            <a:r>
              <a:rPr lang="en-US" sz="3600" dirty="0" err="1">
                <a:solidFill>
                  <a:schemeClr val="tx1"/>
                </a:solidFill>
                <a:latin typeface="+mj-lt"/>
              </a:rPr>
              <a:t>Mác-Lênin</a:t>
            </a:r>
            <a:r>
              <a:rPr lang="en-US" sz="3600" dirty="0">
                <a:solidFill>
                  <a:schemeClr val="tx1"/>
                </a:solidFill>
                <a:latin typeface="+mj-lt"/>
              </a:rPr>
              <a:t> </a:t>
            </a:r>
          </a:p>
        </p:txBody>
      </p:sp>
    </p:spTree>
    <p:extLst>
      <p:ext uri="{BB962C8B-B14F-4D97-AF65-F5344CB8AC3E}">
        <p14:creationId xmlns:p14="http://schemas.microsoft.com/office/powerpoint/2010/main" val="191651766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351"/>
                                        </p:tgtEl>
                                        <p:attrNameLst>
                                          <p:attrName>style.visibility</p:attrName>
                                        </p:attrNameLst>
                                      </p:cBhvr>
                                      <p:to>
                                        <p:strVal val="visible"/>
                                      </p:to>
                                    </p:set>
                                    <p:anim calcmode="lin" valueType="num">
                                      <p:cBhvr additive="base">
                                        <p:cTn id="12" dur="500" fill="hold"/>
                                        <p:tgtEl>
                                          <p:spTgt spid="351"/>
                                        </p:tgtEl>
                                        <p:attrNameLst>
                                          <p:attrName>ppt_x</p:attrName>
                                        </p:attrNameLst>
                                      </p:cBhvr>
                                      <p:tavLst>
                                        <p:tav tm="0">
                                          <p:val>
                                            <p:strVal val="0-#ppt_w/2"/>
                                          </p:val>
                                        </p:tav>
                                        <p:tav tm="100000">
                                          <p:val>
                                            <p:strVal val="#ppt_x"/>
                                          </p:val>
                                        </p:tav>
                                      </p:tavLst>
                                    </p:anim>
                                    <p:anim calcmode="lin" valueType="num">
                                      <p:cBhvr additive="base">
                                        <p:cTn id="13" dur="500" fill="hold"/>
                                        <p:tgtEl>
                                          <p:spTgt spid="35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358"/>
                                        </p:tgtEl>
                                        <p:attrNameLst>
                                          <p:attrName>style.visibility</p:attrName>
                                        </p:attrNameLst>
                                      </p:cBhvr>
                                      <p:to>
                                        <p:strVal val="visible"/>
                                      </p:to>
                                    </p:set>
                                    <p:anim calcmode="lin" valueType="num">
                                      <p:cBhvr>
                                        <p:cTn id="18" dur="500" fill="hold"/>
                                        <p:tgtEl>
                                          <p:spTgt spid="358"/>
                                        </p:tgtEl>
                                        <p:attrNameLst>
                                          <p:attrName>ppt_w</p:attrName>
                                        </p:attrNameLst>
                                      </p:cBhvr>
                                      <p:tavLst>
                                        <p:tav tm="0">
                                          <p:val>
                                            <p:fltVal val="0"/>
                                          </p:val>
                                        </p:tav>
                                        <p:tav tm="100000">
                                          <p:val>
                                            <p:strVal val="#ppt_w"/>
                                          </p:val>
                                        </p:tav>
                                      </p:tavLst>
                                    </p:anim>
                                    <p:anim calcmode="lin" valueType="num">
                                      <p:cBhvr>
                                        <p:cTn id="19" dur="500" fill="hold"/>
                                        <p:tgtEl>
                                          <p:spTgt spid="358"/>
                                        </p:tgtEl>
                                        <p:attrNameLst>
                                          <p:attrName>ppt_h</p:attrName>
                                        </p:attrNameLst>
                                      </p:cBhvr>
                                      <p:tavLst>
                                        <p:tav tm="0">
                                          <p:val>
                                            <p:fltVal val="0"/>
                                          </p:val>
                                        </p:tav>
                                        <p:tav tm="100000">
                                          <p:val>
                                            <p:strVal val="#ppt_h"/>
                                          </p:val>
                                        </p:tav>
                                      </p:tavLst>
                                    </p:anim>
                                    <p:animEffect transition="in" filter="fade">
                                      <p:cBhvr>
                                        <p:cTn id="20" dur="500"/>
                                        <p:tgtEl>
                                          <p:spTgt spid="358"/>
                                        </p:tgtEl>
                                      </p:cBhvr>
                                    </p:animEffect>
                                  </p:childTnLst>
                                </p:cTn>
                              </p:par>
                              <p:par>
                                <p:cTn id="21" presetID="53" presetClass="entr" presetSubtype="16" fill="hold" nodeType="withEffect">
                                  <p:stCondLst>
                                    <p:cond delay="0"/>
                                  </p:stCondLst>
                                  <p:childTnLst>
                                    <p:set>
                                      <p:cBhvr>
                                        <p:cTn id="22" dur="1" fill="hold">
                                          <p:stCondLst>
                                            <p:cond delay="0"/>
                                          </p:stCondLst>
                                        </p:cTn>
                                        <p:tgtEl>
                                          <p:spTgt spid="353"/>
                                        </p:tgtEl>
                                        <p:attrNameLst>
                                          <p:attrName>style.visibility</p:attrName>
                                        </p:attrNameLst>
                                      </p:cBhvr>
                                      <p:to>
                                        <p:strVal val="visible"/>
                                      </p:to>
                                    </p:set>
                                    <p:anim calcmode="lin" valueType="num">
                                      <p:cBhvr>
                                        <p:cTn id="23" dur="500" fill="hold"/>
                                        <p:tgtEl>
                                          <p:spTgt spid="353"/>
                                        </p:tgtEl>
                                        <p:attrNameLst>
                                          <p:attrName>ppt_w</p:attrName>
                                        </p:attrNameLst>
                                      </p:cBhvr>
                                      <p:tavLst>
                                        <p:tav tm="0">
                                          <p:val>
                                            <p:fltVal val="0"/>
                                          </p:val>
                                        </p:tav>
                                        <p:tav tm="100000">
                                          <p:val>
                                            <p:strVal val="#ppt_w"/>
                                          </p:val>
                                        </p:tav>
                                      </p:tavLst>
                                    </p:anim>
                                    <p:anim calcmode="lin" valueType="num">
                                      <p:cBhvr>
                                        <p:cTn id="24" dur="500" fill="hold"/>
                                        <p:tgtEl>
                                          <p:spTgt spid="353"/>
                                        </p:tgtEl>
                                        <p:attrNameLst>
                                          <p:attrName>ppt_h</p:attrName>
                                        </p:attrNameLst>
                                      </p:cBhvr>
                                      <p:tavLst>
                                        <p:tav tm="0">
                                          <p:val>
                                            <p:fltVal val="0"/>
                                          </p:val>
                                        </p:tav>
                                        <p:tav tm="100000">
                                          <p:val>
                                            <p:strVal val="#ppt_h"/>
                                          </p:val>
                                        </p:tav>
                                      </p:tavLst>
                                    </p:anim>
                                    <p:animEffect transition="in" filter="fade">
                                      <p:cBhvr>
                                        <p:cTn id="25" dur="500"/>
                                        <p:tgtEl>
                                          <p:spTgt spid="353"/>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356"/>
                                        </p:tgtEl>
                                        <p:attrNameLst>
                                          <p:attrName>style.visibility</p:attrName>
                                        </p:attrNameLst>
                                      </p:cBhvr>
                                      <p:to>
                                        <p:strVal val="visible"/>
                                      </p:to>
                                    </p:set>
                                    <p:animEffect transition="in" filter="barn(inVertical)">
                                      <p:cBhvr>
                                        <p:cTn id="30" dur="500"/>
                                        <p:tgtEl>
                                          <p:spTgt spid="356"/>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359"/>
                                        </p:tgtEl>
                                        <p:attrNameLst>
                                          <p:attrName>style.visibility</p:attrName>
                                        </p:attrNameLst>
                                      </p:cBhvr>
                                      <p:to>
                                        <p:strVal val="visible"/>
                                      </p:to>
                                    </p:set>
                                    <p:animEffect transition="in" filter="barn(inVertical)">
                                      <p:cBhvr>
                                        <p:cTn id="33" dur="500"/>
                                        <p:tgtEl>
                                          <p:spTgt spid="359"/>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57"/>
                                        </p:tgtEl>
                                        <p:attrNameLst>
                                          <p:attrName>style.visibility</p:attrName>
                                        </p:attrNameLst>
                                      </p:cBhvr>
                                      <p:to>
                                        <p:strVal val="visible"/>
                                      </p:to>
                                    </p:set>
                                    <p:anim calcmode="lin" valueType="num">
                                      <p:cBhvr additive="base">
                                        <p:cTn id="38" dur="500" fill="hold"/>
                                        <p:tgtEl>
                                          <p:spTgt spid="357"/>
                                        </p:tgtEl>
                                        <p:attrNameLst>
                                          <p:attrName>ppt_x</p:attrName>
                                        </p:attrNameLst>
                                      </p:cBhvr>
                                      <p:tavLst>
                                        <p:tav tm="0">
                                          <p:val>
                                            <p:strVal val="#ppt_x"/>
                                          </p:val>
                                        </p:tav>
                                        <p:tav tm="100000">
                                          <p:val>
                                            <p:strVal val="#ppt_x"/>
                                          </p:val>
                                        </p:tav>
                                      </p:tavLst>
                                    </p:anim>
                                    <p:anim calcmode="lin" valueType="num">
                                      <p:cBhvr additive="base">
                                        <p:cTn id="39" dur="500" fill="hold"/>
                                        <p:tgtEl>
                                          <p:spTgt spid="35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60"/>
                                        </p:tgtEl>
                                        <p:attrNameLst>
                                          <p:attrName>style.visibility</p:attrName>
                                        </p:attrNameLst>
                                      </p:cBhvr>
                                      <p:to>
                                        <p:strVal val="visible"/>
                                      </p:to>
                                    </p:set>
                                    <p:anim calcmode="lin" valueType="num">
                                      <p:cBhvr additive="base">
                                        <p:cTn id="42" dur="500" fill="hold"/>
                                        <p:tgtEl>
                                          <p:spTgt spid="360"/>
                                        </p:tgtEl>
                                        <p:attrNameLst>
                                          <p:attrName>ppt_x</p:attrName>
                                        </p:attrNameLst>
                                      </p:cBhvr>
                                      <p:tavLst>
                                        <p:tav tm="0">
                                          <p:val>
                                            <p:strVal val="#ppt_x"/>
                                          </p:val>
                                        </p:tav>
                                        <p:tav tm="100000">
                                          <p:val>
                                            <p:strVal val="#ppt_x"/>
                                          </p:val>
                                        </p:tav>
                                      </p:tavLst>
                                    </p:anim>
                                    <p:anim calcmode="lin" valueType="num">
                                      <p:cBhvr additive="base">
                                        <p:cTn id="43" dur="500" fill="hold"/>
                                        <p:tgtEl>
                                          <p:spTgt spid="3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 grpId="0"/>
      <p:bldP spid="359" grpId="0"/>
      <p:bldP spid="360"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09632"/>
            <a:ext cx="10842812" cy="1325563"/>
          </a:xfrm>
        </p:spPr>
        <p:txBody>
          <a:bodyPr>
            <a:normAutofit/>
          </a:bodyPr>
          <a:lstStyle/>
          <a:p>
            <a:r>
              <a:rPr lang="en-US" sz="4000" b="1" dirty="0">
                <a:solidFill>
                  <a:srgbClr val="FF0000"/>
                </a:solidFill>
              </a:rPr>
              <a:t>2. </a:t>
            </a:r>
            <a:r>
              <a:rPr lang="en-US" sz="4000" b="1" dirty="0" err="1">
                <a:solidFill>
                  <a:srgbClr val="FF0000"/>
                </a:solidFill>
              </a:rPr>
              <a:t>Các</a:t>
            </a:r>
            <a:r>
              <a:rPr lang="en-US" sz="4000" b="1" dirty="0">
                <a:solidFill>
                  <a:srgbClr val="FF0000"/>
                </a:solidFill>
              </a:rPr>
              <a:t> </a:t>
            </a:r>
            <a:r>
              <a:rPr lang="en-US" sz="4000" b="1" dirty="0" err="1">
                <a:solidFill>
                  <a:srgbClr val="FF0000"/>
                </a:solidFill>
              </a:rPr>
              <a:t>bộ</a:t>
            </a:r>
            <a:r>
              <a:rPr lang="en-US" sz="4000" b="1" dirty="0">
                <a:solidFill>
                  <a:srgbClr val="FF0000"/>
                </a:solidFill>
              </a:rPr>
              <a:t> </a:t>
            </a:r>
            <a:r>
              <a:rPr lang="en-US" sz="4000" b="1" dirty="0" err="1">
                <a:solidFill>
                  <a:srgbClr val="FF0000"/>
                </a:solidFill>
              </a:rPr>
              <a:t>phận</a:t>
            </a:r>
            <a:r>
              <a:rPr lang="en-US" sz="4000" b="1" dirty="0">
                <a:solidFill>
                  <a:srgbClr val="FF0000"/>
                </a:solidFill>
              </a:rPr>
              <a:t> </a:t>
            </a:r>
            <a:r>
              <a:rPr lang="en-US" sz="4000" b="1" dirty="0" err="1">
                <a:solidFill>
                  <a:srgbClr val="FF0000"/>
                </a:solidFill>
              </a:rPr>
              <a:t>cấu</a:t>
            </a:r>
            <a:r>
              <a:rPr lang="en-US" sz="4000" b="1" dirty="0">
                <a:solidFill>
                  <a:srgbClr val="FF0000"/>
                </a:solidFill>
              </a:rPr>
              <a:t> </a:t>
            </a:r>
            <a:r>
              <a:rPr lang="en-US" sz="4000" b="1" dirty="0" err="1">
                <a:solidFill>
                  <a:srgbClr val="FF0000"/>
                </a:solidFill>
              </a:rPr>
              <a:t>thành</a:t>
            </a:r>
            <a:r>
              <a:rPr lang="en-US" sz="4000" b="1" dirty="0">
                <a:solidFill>
                  <a:srgbClr val="FF0000"/>
                </a:solidFill>
              </a:rPr>
              <a:t> </a:t>
            </a:r>
            <a:r>
              <a:rPr lang="en-US" sz="4000" b="1" dirty="0" err="1">
                <a:solidFill>
                  <a:srgbClr val="FF0000"/>
                </a:solidFill>
              </a:rPr>
              <a:t>của</a:t>
            </a:r>
            <a:r>
              <a:rPr lang="en-US" sz="4000" b="1" dirty="0">
                <a:solidFill>
                  <a:srgbClr val="FF0000"/>
                </a:solidFill>
              </a:rPr>
              <a:t> CN </a:t>
            </a:r>
            <a:r>
              <a:rPr lang="en-US" sz="4000" b="1" dirty="0" err="1">
                <a:solidFill>
                  <a:srgbClr val="FF0000"/>
                </a:solidFill>
              </a:rPr>
              <a:t>Mác</a:t>
            </a:r>
            <a:r>
              <a:rPr lang="en-US" sz="4000" b="1" dirty="0">
                <a:solidFill>
                  <a:srgbClr val="FF0000"/>
                </a:solidFill>
              </a:rPr>
              <a:t> – </a:t>
            </a:r>
            <a:r>
              <a:rPr lang="en-US" sz="4000" b="1" dirty="0" err="1">
                <a:solidFill>
                  <a:srgbClr val="FF0000"/>
                </a:solidFill>
              </a:rPr>
              <a:t>Lênin</a:t>
            </a:r>
            <a:r>
              <a:rPr lang="en-US" sz="4000" b="1" dirty="0"/>
              <a:t> </a:t>
            </a:r>
          </a:p>
        </p:txBody>
      </p:sp>
      <p:sp>
        <p:nvSpPr>
          <p:cNvPr id="3" name="Content Placeholder 2"/>
          <p:cNvSpPr>
            <a:spLocks noGrp="1"/>
          </p:cNvSpPr>
          <p:nvPr>
            <p:ph idx="1"/>
          </p:nvPr>
        </p:nvSpPr>
        <p:spPr>
          <a:xfrm>
            <a:off x="838201" y="1435195"/>
            <a:ext cx="11075895" cy="4741768"/>
          </a:xfrm>
        </p:spPr>
        <p:txBody>
          <a:bodyPr>
            <a:normAutofit fontScale="92500" lnSpcReduction="10000"/>
          </a:bodyPr>
          <a:lstStyle/>
          <a:p>
            <a:pPr marL="0"/>
            <a:r>
              <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2.1. </a:t>
            </a:r>
            <a:r>
              <a:rPr lang="en-US" sz="3300" b="1" dirty="0" err="1">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Triết</a:t>
            </a:r>
            <a:r>
              <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3300" b="1" dirty="0" err="1">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học</a:t>
            </a:r>
            <a:r>
              <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3300" b="1" dirty="0" err="1">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Mác</a:t>
            </a:r>
            <a:r>
              <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 </a:t>
            </a:r>
            <a:r>
              <a:rPr lang="en-US" sz="3300" b="1" dirty="0" err="1">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Lênin</a:t>
            </a:r>
            <a:endPar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0"/>
            <a:endParaRPr lang="en-US" sz="17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457189" indent="-457189">
              <a:buFont typeface="Wingdings" panose="05000000000000000000" pitchFamily="2" charset="2"/>
              <a:buChar char="v"/>
            </a:pP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2.1.1.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Chủ</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nghĩa</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duy</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vật</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biện</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chứng</a:t>
            </a:r>
            <a:endPar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0"/>
            <a:endParaRPr lang="en-US" sz="15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859345" indent="-25399">
              <a:tabLst>
                <a:tab pos="804843" algn="l"/>
              </a:tabLst>
            </a:pPr>
            <a:r>
              <a:rPr lang="pt-BR" sz="2400" i="1" dirty="0">
                <a:solidFill>
                  <a:schemeClr val="tx1">
                    <a:lumMod val="95000"/>
                    <a:lumOff val="5000"/>
                  </a:schemeClr>
                </a:solidFill>
              </a:rPr>
              <a:t>Vật chất, ý thức</a:t>
            </a:r>
          </a:p>
          <a:p>
            <a:pPr marL="859345" indent="-25399">
              <a:tabLst>
                <a:tab pos="804843" algn="l"/>
              </a:tabLst>
            </a:pPr>
            <a:r>
              <a:rPr lang="pt-BR" sz="2400" i="1" dirty="0">
                <a:solidFill>
                  <a:schemeClr val="tx1">
                    <a:lumMod val="95000"/>
                    <a:lumOff val="5000"/>
                  </a:schemeClr>
                </a:solidFill>
              </a:rPr>
              <a:t>Phép biện chứng duy vật</a:t>
            </a:r>
          </a:p>
          <a:p>
            <a:pPr marL="860404" indent="231769">
              <a:tabLst>
                <a:tab pos="804843" algn="l"/>
              </a:tabLst>
            </a:pPr>
            <a:endParaRPr lang="en-US" sz="2400" dirty="0">
              <a:solidFill>
                <a:schemeClr val="tx1">
                  <a:lumMod val="95000"/>
                  <a:lumOff val="5000"/>
                </a:schemeClr>
              </a:solidFill>
            </a:endParaRPr>
          </a:p>
          <a:p>
            <a:pPr marL="457189" indent="-457189">
              <a:buFont typeface="Wingdings" panose="05000000000000000000" pitchFamily="2" charset="2"/>
              <a:buChar char="v"/>
            </a:pPr>
            <a:r>
              <a:rPr lang="en-US" sz="2400" b="1" dirty="0">
                <a:solidFill>
                  <a:srgbClr val="FFC000"/>
                </a:solidFill>
                <a:hlinkClick r:id="rId2" action="ppaction://hlinkpres?slideindex=29&amp;slidetitle=Chủ nghĩa duy vật lịch sử"/>
              </a:rPr>
              <a:t>2.1.2. </a:t>
            </a:r>
            <a:r>
              <a:rPr lang="en-US" sz="2400" b="1" dirty="0" err="1">
                <a:solidFill>
                  <a:srgbClr val="FFC000"/>
                </a:solidFill>
                <a:hlinkClick r:id="rId2" action="ppaction://hlinkpres?slideindex=29&amp;slidetitle=Chủ nghĩa duy vật lịch sử"/>
              </a:rPr>
              <a:t>Chủ</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nghĩa</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duy</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vật</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lịch</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sử</a:t>
            </a:r>
            <a:endParaRPr lang="en-US" sz="2400" b="1" dirty="0">
              <a:solidFill>
                <a:srgbClr val="FFC000"/>
              </a:solidFill>
              <a:hlinkClick r:id="rId2" action="ppaction://hlinkpres?slideindex=29&amp;slidetitle=Chủ nghĩa duy vật lịch sử"/>
            </a:endParaRPr>
          </a:p>
          <a:p>
            <a:pPr marL="0"/>
            <a:endParaRPr lang="en-US" sz="1700" b="1" dirty="0">
              <a:solidFill>
                <a:srgbClr val="0000FF"/>
              </a:solidFill>
              <a:hlinkClick r:id="rId2" action="ppaction://hlinkpres?slideindex=29&amp;slidetitle=Chủ nghĩa duy vật lịch sử"/>
            </a:endParaRPr>
          </a:p>
          <a:p>
            <a:pPr marL="1030262" indent="-225420"/>
            <a:r>
              <a:rPr lang="vi-VN" sz="2400" i="1" dirty="0"/>
              <a:t>Quy luật về sự phù hợp của </a:t>
            </a:r>
            <a:r>
              <a:rPr lang="en-US" sz="2400" i="1" dirty="0"/>
              <a:t>QHSX </a:t>
            </a:r>
            <a:r>
              <a:rPr lang="vi-VN" sz="2400" i="1" dirty="0"/>
              <a:t>với trình độ phát triển của </a:t>
            </a:r>
            <a:r>
              <a:rPr lang="en-US" sz="2400" i="1" dirty="0"/>
              <a:t>LLSX </a:t>
            </a:r>
          </a:p>
          <a:p>
            <a:pPr marL="1030262" indent="-225420" fontAlgn="base"/>
            <a:r>
              <a:rPr lang="vi-VN" sz="2400" i="1" dirty="0"/>
              <a:t>Quy luật về mối quan hệ biện chứng giữa </a:t>
            </a:r>
            <a:r>
              <a:rPr lang="en-US" sz="2400" i="1" dirty="0"/>
              <a:t>CSHT </a:t>
            </a:r>
            <a:r>
              <a:rPr lang="vi-VN" sz="2400" i="1" dirty="0"/>
              <a:t>và </a:t>
            </a:r>
            <a:r>
              <a:rPr lang="en-US" sz="2400" i="1" dirty="0"/>
              <a:t>KTTT</a:t>
            </a:r>
            <a:r>
              <a:rPr lang="vi-VN" sz="2400" i="1" dirty="0"/>
              <a:t>. </a:t>
            </a:r>
            <a:endParaRPr lang="en-US" sz="2400" dirty="0"/>
          </a:p>
          <a:p>
            <a:pPr marL="1030262" indent="-225420"/>
            <a:r>
              <a:rPr lang="vi-VN" sz="2400" i="1" dirty="0"/>
              <a:t>Cách mạng xã hội </a:t>
            </a:r>
            <a:endParaRPr lang="en-US" sz="2400" dirty="0">
              <a:hlinkClick r:id="rId2" action="ppaction://hlinkpres?slideindex=29&amp;slidetitle=Chủ nghĩa duy vật lịch sử"/>
            </a:endParaRPr>
          </a:p>
        </p:txBody>
      </p:sp>
    </p:spTree>
    <p:extLst>
      <p:ext uri="{BB962C8B-B14F-4D97-AF65-F5344CB8AC3E}">
        <p14:creationId xmlns:p14="http://schemas.microsoft.com/office/powerpoint/2010/main" val="169434030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p:cTn id="33"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5" dur="500"/>
                                        <p:tgtEl>
                                          <p:spTgt spid="3">
                                            <p:txEl>
                                              <p:pRg st="5" end="5"/>
                                            </p:txEl>
                                          </p:spTgt>
                                        </p:tgtEl>
                                      </p:cBhvr>
                                    </p:animEffect>
                                  </p:childTnLst>
                                </p:cTn>
                              </p:par>
                              <p:par>
                                <p:cTn id="36" presetID="53" presetClass="entr" presetSubtype="16" fill="hold" nodeType="with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 calcmode="lin" valueType="num">
                                      <p:cBhvr>
                                        <p:cTn id="38"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9"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0" dur="500"/>
                                        <p:tgtEl>
                                          <p:spTgt spid="3">
                                            <p:txEl>
                                              <p:pRg st="7" end="7"/>
                                            </p:txEl>
                                          </p:spTgt>
                                        </p:tgtEl>
                                      </p:cBhvr>
                                    </p:animEffect>
                                  </p:childTnLst>
                                </p:cTn>
                              </p:par>
                              <p:par>
                                <p:cTn id="41" presetID="16" presetClass="entr" presetSubtype="21" fill="hold" nodeType="with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barn(inVertical)">
                                      <p:cBhvr>
                                        <p:cTn id="43" dur="500"/>
                                        <p:tgtEl>
                                          <p:spTgt spid="3">
                                            <p:txEl>
                                              <p:pRg st="9" end="9"/>
                                            </p:txEl>
                                          </p:spTgt>
                                        </p:tgtEl>
                                      </p:cBhvr>
                                    </p:animEffect>
                                  </p:childTnLst>
                                </p:cTn>
                              </p:par>
                              <p:par>
                                <p:cTn id="44" presetID="16" presetClass="entr" presetSubtype="21" fill="hold" nodeType="withEffect">
                                  <p:stCondLst>
                                    <p:cond delay="0"/>
                                  </p:stCondLst>
                                  <p:childTnLst>
                                    <p:set>
                                      <p:cBhvr>
                                        <p:cTn id="45" dur="1" fill="hold">
                                          <p:stCondLst>
                                            <p:cond delay="0"/>
                                          </p:stCondLst>
                                        </p:cTn>
                                        <p:tgtEl>
                                          <p:spTgt spid="3">
                                            <p:txEl>
                                              <p:pRg st="10" end="10"/>
                                            </p:txEl>
                                          </p:spTgt>
                                        </p:tgtEl>
                                        <p:attrNameLst>
                                          <p:attrName>style.visibility</p:attrName>
                                        </p:attrNameLst>
                                      </p:cBhvr>
                                      <p:to>
                                        <p:strVal val="visible"/>
                                      </p:to>
                                    </p:set>
                                    <p:animEffect transition="in" filter="barn(inVertical)">
                                      <p:cBhvr>
                                        <p:cTn id="46" dur="500"/>
                                        <p:tgtEl>
                                          <p:spTgt spid="3">
                                            <p:txEl>
                                              <p:pRg st="10" end="10"/>
                                            </p:txEl>
                                          </p:spTgt>
                                        </p:tgtEl>
                                      </p:cBhvr>
                                    </p:animEffect>
                                  </p:childTnLst>
                                </p:cTn>
                              </p:par>
                              <p:par>
                                <p:cTn id="47" presetID="16" presetClass="entr" presetSubtype="21" fill="hold" nodeType="withEffect">
                                  <p:stCondLst>
                                    <p:cond delay="0"/>
                                  </p:stCondLst>
                                  <p:childTnLst>
                                    <p:set>
                                      <p:cBhvr>
                                        <p:cTn id="48" dur="1" fill="hold">
                                          <p:stCondLst>
                                            <p:cond delay="0"/>
                                          </p:stCondLst>
                                        </p:cTn>
                                        <p:tgtEl>
                                          <p:spTgt spid="3">
                                            <p:txEl>
                                              <p:pRg st="11" end="11"/>
                                            </p:txEl>
                                          </p:spTgt>
                                        </p:tgtEl>
                                        <p:attrNameLst>
                                          <p:attrName>style.visibility</p:attrName>
                                        </p:attrNameLst>
                                      </p:cBhvr>
                                      <p:to>
                                        <p:strVal val="visible"/>
                                      </p:to>
                                    </p:set>
                                    <p:animEffect transition="in" filter="barn(inVertical)">
                                      <p:cBhvr>
                                        <p:cTn id="49"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989" y="270997"/>
            <a:ext cx="4034508" cy="818216"/>
          </a:xfrm>
          <a:solidFill>
            <a:srgbClr val="002060"/>
          </a:solidFill>
        </p:spPr>
        <p:txBody>
          <a:bodyPr>
            <a:noAutofit/>
          </a:bodyPr>
          <a:lstStyle/>
          <a:p>
            <a:br>
              <a:rPr lang="en-US" sz="3600" b="1" i="1" u="sng" dirty="0">
                <a:solidFill>
                  <a:schemeClr val="bg1"/>
                </a:solidFill>
                <a:latin typeface="+mn-lt"/>
                <a:hlinkClick r:id="rId2" action="ppaction://hlinkpres?slideindex=29&amp;slidetitle=Chủ nghĩa duy vật lịch sử"/>
              </a:rPr>
            </a:br>
            <a:r>
              <a:rPr lang="en-US" sz="3600" b="1" i="1" u="sng" dirty="0">
                <a:solidFill>
                  <a:schemeClr val="bg1"/>
                </a:solidFill>
                <a:latin typeface="+mn-lt"/>
              </a:rPr>
              <a:t>Vật </a:t>
            </a:r>
            <a:r>
              <a:rPr lang="en-US" sz="3600" b="1" i="1" u="sng" dirty="0" err="1">
                <a:solidFill>
                  <a:schemeClr val="bg1"/>
                </a:solidFill>
                <a:latin typeface="+mn-lt"/>
              </a:rPr>
              <a:t>chất</a:t>
            </a:r>
            <a:r>
              <a:rPr lang="en-US" sz="3600" b="1" i="1" u="sng" dirty="0">
                <a:solidFill>
                  <a:schemeClr val="bg1"/>
                </a:solidFill>
                <a:latin typeface="+mn-lt"/>
              </a:rPr>
              <a:t>, ý </a:t>
            </a:r>
            <a:r>
              <a:rPr lang="en-US" sz="3600" b="1" i="1" u="sng" dirty="0" err="1">
                <a:solidFill>
                  <a:schemeClr val="bg1"/>
                </a:solidFill>
                <a:latin typeface="+mn-lt"/>
              </a:rPr>
              <a:t>thức</a:t>
            </a:r>
            <a:br>
              <a:rPr lang="en-US" sz="3600" b="1" dirty="0">
                <a:solidFill>
                  <a:schemeClr val="bg1"/>
                </a:solidFill>
                <a:latin typeface="+mn-lt"/>
              </a:rPr>
            </a:br>
            <a:endParaRPr lang="en-US" sz="3600" b="1" dirty="0">
              <a:solidFill>
                <a:schemeClr val="bg1"/>
              </a:solidFill>
              <a:latin typeface="+mn-lt"/>
            </a:endParaRPr>
          </a:p>
        </p:txBody>
      </p:sp>
      <p:sp>
        <p:nvSpPr>
          <p:cNvPr id="8" name="Rectangle 7"/>
          <p:cNvSpPr/>
          <p:nvPr/>
        </p:nvSpPr>
        <p:spPr>
          <a:xfrm>
            <a:off x="5367585" y="2211810"/>
            <a:ext cx="5331909" cy="584775"/>
          </a:xfrm>
          <a:prstGeom prst="rect">
            <a:avLst/>
          </a:prstGeom>
          <a:solidFill>
            <a:srgbClr val="FF0000"/>
          </a:solidFill>
        </p:spPr>
        <p:txBody>
          <a:bodyPr wrap="none">
            <a:spAutoFit/>
          </a:bodyPr>
          <a:lstStyle/>
          <a:p>
            <a:r>
              <a:rPr lang="en-US" sz="3200" b="1" i="1" dirty="0" err="1">
                <a:solidFill>
                  <a:schemeClr val="bg1"/>
                </a:solidFill>
              </a:rPr>
              <a:t>Định</a:t>
            </a:r>
            <a:r>
              <a:rPr lang="en-US" sz="3200" b="1" i="1" dirty="0">
                <a:solidFill>
                  <a:schemeClr val="bg1"/>
                </a:solidFill>
              </a:rPr>
              <a:t> </a:t>
            </a:r>
            <a:r>
              <a:rPr lang="en-US" sz="3200" b="1" i="1" dirty="0" err="1">
                <a:solidFill>
                  <a:schemeClr val="bg1"/>
                </a:solidFill>
              </a:rPr>
              <a:t>nghĩa</a:t>
            </a:r>
            <a:r>
              <a:rPr lang="en-US" sz="3200" b="1" i="1" dirty="0">
                <a:solidFill>
                  <a:schemeClr val="bg1"/>
                </a:solidFill>
              </a:rPr>
              <a:t> </a:t>
            </a:r>
            <a:r>
              <a:rPr lang="en-US" sz="3200" b="1" i="1" dirty="0" err="1">
                <a:solidFill>
                  <a:schemeClr val="bg1"/>
                </a:solidFill>
              </a:rPr>
              <a:t>vật</a:t>
            </a:r>
            <a:r>
              <a:rPr lang="en-US" sz="3200" b="1" i="1" dirty="0">
                <a:solidFill>
                  <a:schemeClr val="bg1"/>
                </a:solidFill>
              </a:rPr>
              <a:t> </a:t>
            </a:r>
            <a:r>
              <a:rPr lang="en-US" sz="3200" b="1" i="1" dirty="0" err="1">
                <a:solidFill>
                  <a:schemeClr val="bg1"/>
                </a:solidFill>
              </a:rPr>
              <a:t>chất</a:t>
            </a:r>
            <a:r>
              <a:rPr lang="en-US" sz="3200" b="1" i="1" dirty="0">
                <a:solidFill>
                  <a:schemeClr val="bg1"/>
                </a:solidFill>
              </a:rPr>
              <a:t> </a:t>
            </a:r>
            <a:r>
              <a:rPr lang="en-US" sz="3200" b="1" i="1" dirty="0" err="1">
                <a:solidFill>
                  <a:schemeClr val="bg1"/>
                </a:solidFill>
              </a:rPr>
              <a:t>của</a:t>
            </a:r>
            <a:r>
              <a:rPr lang="en-US" sz="3200" b="1" i="1" dirty="0">
                <a:solidFill>
                  <a:schemeClr val="bg1"/>
                </a:solidFill>
              </a:rPr>
              <a:t> </a:t>
            </a:r>
            <a:r>
              <a:rPr lang="en-US" sz="3200" b="1" i="1" dirty="0" err="1">
                <a:solidFill>
                  <a:schemeClr val="bg1"/>
                </a:solidFill>
              </a:rPr>
              <a:t>Lênin</a:t>
            </a:r>
            <a:r>
              <a:rPr lang="en-US" sz="3200" b="1" i="1" dirty="0">
                <a:solidFill>
                  <a:schemeClr val="bg1"/>
                </a:solidFill>
              </a:rPr>
              <a:t>:</a:t>
            </a:r>
          </a:p>
        </p:txBody>
      </p:sp>
      <p:sp>
        <p:nvSpPr>
          <p:cNvPr id="9" name="Rectangle 8"/>
          <p:cNvSpPr/>
          <p:nvPr/>
        </p:nvSpPr>
        <p:spPr>
          <a:xfrm>
            <a:off x="6138053" y="4011896"/>
            <a:ext cx="4762500" cy="1331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0000FF"/>
                </a:solidFill>
              </a:rPr>
              <a:t>VẬT CHẤT LÀ GÌ?</a:t>
            </a:r>
          </a:p>
        </p:txBody>
      </p:sp>
      <p:pic>
        <p:nvPicPr>
          <p:cNvPr id="1026" name="Picture 2" descr="Cách đặt câu hỏi đúng: Tư duy của người thành cô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989" y="3031233"/>
            <a:ext cx="4762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40839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circle(in)">
                                      <p:cBhvr>
                                        <p:cTn id="20" dur="2000"/>
                                        <p:tgtEl>
                                          <p:spTgt spid="1026"/>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ircle(in)">
                                      <p:cBhvr>
                                        <p:cTn id="2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0" y="0"/>
            <a:ext cx="12192000" cy="6334539"/>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2" name="Rectangle 11"/>
          <p:cNvSpPr/>
          <p:nvPr/>
        </p:nvSpPr>
        <p:spPr>
          <a:xfrm>
            <a:off x="8276900" y="1063559"/>
            <a:ext cx="1366080" cy="584775"/>
          </a:xfrm>
          <a:prstGeom prst="rect">
            <a:avLst/>
          </a:prstGeom>
          <a:ln w="57150">
            <a:solidFill>
              <a:srgbClr val="FF0000"/>
            </a:solidFill>
          </a:ln>
        </p:spPr>
        <p:txBody>
          <a:bodyPr wrap="none">
            <a:spAutoFit/>
          </a:bodyPr>
          <a:lstStyle/>
          <a:p>
            <a:r>
              <a:rPr lang="en-US" sz="3200" dirty="0">
                <a:solidFill>
                  <a:srgbClr val="0000FF"/>
                </a:solidFill>
              </a:rPr>
              <a:t> </a:t>
            </a:r>
            <a:r>
              <a:rPr lang="pt-BR" sz="3200" b="1" i="1" dirty="0">
                <a:solidFill>
                  <a:srgbClr val="0000FF"/>
                </a:solidFill>
              </a:rPr>
              <a:t>Ý thức</a:t>
            </a:r>
            <a:endParaRPr lang="en-US" sz="3200" dirty="0">
              <a:solidFill>
                <a:srgbClr val="0000FF"/>
              </a:solidFill>
            </a:endParaRPr>
          </a:p>
        </p:txBody>
      </p:sp>
      <p:cxnSp>
        <p:nvCxnSpPr>
          <p:cNvPr id="10" name="Straight Connector 9"/>
          <p:cNvCxnSpPr>
            <a:cxnSpLocks/>
          </p:cNvCxnSpPr>
          <p:nvPr/>
        </p:nvCxnSpPr>
        <p:spPr>
          <a:xfrm>
            <a:off x="5912363" y="818216"/>
            <a:ext cx="65356" cy="6039784"/>
          </a:xfrm>
          <a:prstGeom prst="line">
            <a:avLst/>
          </a:prstGeom>
          <a:ln w="762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1728831" y="1063559"/>
            <a:ext cx="1695464" cy="584775"/>
          </a:xfrm>
          <a:prstGeom prst="rect">
            <a:avLst/>
          </a:prstGeom>
          <a:ln w="57150">
            <a:solidFill>
              <a:srgbClr val="FF0000"/>
            </a:solidFill>
          </a:ln>
        </p:spPr>
        <p:txBody>
          <a:bodyPr wrap="none">
            <a:spAutoFit/>
          </a:bodyPr>
          <a:lstStyle/>
          <a:p>
            <a:r>
              <a:rPr lang="en-US" sz="3200" b="1" dirty="0">
                <a:solidFill>
                  <a:srgbClr val="0000FF"/>
                </a:solidFill>
              </a:rPr>
              <a:t> </a:t>
            </a:r>
            <a:r>
              <a:rPr lang="pt-BR" sz="3200" b="1" i="1" dirty="0">
                <a:solidFill>
                  <a:srgbClr val="0000FF"/>
                </a:solidFill>
              </a:rPr>
              <a:t>Vật chất</a:t>
            </a:r>
            <a:endParaRPr lang="en-US" sz="3200" b="1" dirty="0">
              <a:solidFill>
                <a:srgbClr val="0000FF"/>
              </a:solidFill>
            </a:endParaRPr>
          </a:p>
        </p:txBody>
      </p:sp>
      <p:pic>
        <p:nvPicPr>
          <p:cNvPr id="19" name="Picture 18"/>
          <p:cNvPicPr>
            <a:picLocks noChangeAspect="1"/>
          </p:cNvPicPr>
          <p:nvPr/>
        </p:nvPicPr>
        <p:blipFill>
          <a:blip r:embed="rId2"/>
          <a:stretch>
            <a:fillRect/>
          </a:stretch>
        </p:blipFill>
        <p:spPr>
          <a:xfrm>
            <a:off x="3805748" y="3936303"/>
            <a:ext cx="4537413" cy="1920407"/>
          </a:xfrm>
          <a:prstGeom prst="rect">
            <a:avLst/>
          </a:prstGeom>
        </p:spPr>
      </p:pic>
      <p:sp>
        <p:nvSpPr>
          <p:cNvPr id="20" name="Rectangle 19"/>
          <p:cNvSpPr/>
          <p:nvPr/>
        </p:nvSpPr>
        <p:spPr>
          <a:xfrm>
            <a:off x="232014" y="2353636"/>
            <a:ext cx="3446527" cy="3083921"/>
          </a:xfrm>
          <a:prstGeom prst="rect">
            <a:avLst/>
          </a:prstGeom>
        </p:spPr>
        <p:txBody>
          <a:bodyPr wrap="square">
            <a:spAutoFit/>
          </a:bodyPr>
          <a:lstStyle/>
          <a:p>
            <a:pPr algn="just">
              <a:lnSpc>
                <a:spcPct val="90000"/>
              </a:lnSpc>
              <a:spcBef>
                <a:spcPct val="20000"/>
              </a:spcBef>
            </a:pPr>
            <a:r>
              <a:rPr lang="en-US" sz="2400" i="1" dirty="0">
                <a:cs typeface="Arial" panose="020B0604020202020204" pitchFamily="34" charset="0"/>
              </a:rPr>
              <a:t>“Vật </a:t>
            </a:r>
            <a:r>
              <a:rPr lang="en-US" sz="2400" i="1" dirty="0" err="1">
                <a:cs typeface="Arial" panose="020B0604020202020204" pitchFamily="34" charset="0"/>
              </a:rPr>
              <a:t>chất</a:t>
            </a:r>
            <a:r>
              <a:rPr lang="en-US" sz="2400" i="1" dirty="0">
                <a:cs typeface="Arial" panose="020B0604020202020204" pitchFamily="34" charset="0"/>
              </a:rPr>
              <a:t> </a:t>
            </a:r>
            <a:r>
              <a:rPr lang="en-US" sz="2400" i="1" dirty="0" err="1">
                <a:cs typeface="Arial" panose="020B0604020202020204" pitchFamily="34" charset="0"/>
              </a:rPr>
              <a:t>là</a:t>
            </a:r>
            <a:r>
              <a:rPr lang="en-US" sz="2400" i="1" dirty="0">
                <a:cs typeface="Arial" panose="020B0604020202020204" pitchFamily="34" charset="0"/>
              </a:rPr>
              <a:t> </a:t>
            </a:r>
            <a:r>
              <a:rPr lang="en-US" sz="2400" i="1" dirty="0" err="1">
                <a:cs typeface="Arial" panose="020B0604020202020204" pitchFamily="34" charset="0"/>
              </a:rPr>
              <a:t>một</a:t>
            </a:r>
            <a:r>
              <a:rPr lang="en-US" sz="2400" i="1" dirty="0">
                <a:cs typeface="Arial" panose="020B0604020202020204" pitchFamily="34" charset="0"/>
              </a:rPr>
              <a:t> </a:t>
            </a:r>
            <a:r>
              <a:rPr lang="en-US" sz="2400" i="1" dirty="0" err="1">
                <a:solidFill>
                  <a:srgbClr val="0000CC"/>
                </a:solidFill>
                <a:cs typeface="Arial" panose="020B0604020202020204" pitchFamily="34" charset="0"/>
              </a:rPr>
              <a:t>phạm</a:t>
            </a:r>
            <a:r>
              <a:rPr lang="en-US" sz="2400" i="1" dirty="0">
                <a:solidFill>
                  <a:srgbClr val="0000CC"/>
                </a:solidFill>
                <a:cs typeface="Arial" panose="020B0604020202020204" pitchFamily="34" charset="0"/>
              </a:rPr>
              <a:t> </a:t>
            </a:r>
            <a:r>
              <a:rPr lang="en-US" sz="2400" i="1" dirty="0" err="1">
                <a:solidFill>
                  <a:srgbClr val="0000CC"/>
                </a:solidFill>
                <a:cs typeface="Arial" panose="020B0604020202020204" pitchFamily="34" charset="0"/>
              </a:rPr>
              <a:t>trù</a:t>
            </a:r>
            <a:r>
              <a:rPr lang="en-US" sz="2400" i="1" dirty="0">
                <a:solidFill>
                  <a:srgbClr val="0000CC"/>
                </a:solidFill>
                <a:cs typeface="Arial" panose="020B0604020202020204" pitchFamily="34" charset="0"/>
              </a:rPr>
              <a:t> </a:t>
            </a:r>
            <a:r>
              <a:rPr lang="en-US" sz="2400" i="1" dirty="0" err="1">
                <a:solidFill>
                  <a:srgbClr val="0000CC"/>
                </a:solidFill>
                <a:cs typeface="Arial" panose="020B0604020202020204" pitchFamily="34" charset="0"/>
              </a:rPr>
              <a:t>triết</a:t>
            </a:r>
            <a:r>
              <a:rPr lang="en-US" sz="2400" i="1" dirty="0">
                <a:solidFill>
                  <a:srgbClr val="0000CC"/>
                </a:solidFill>
                <a:cs typeface="Arial" panose="020B0604020202020204" pitchFamily="34" charset="0"/>
              </a:rPr>
              <a:t> </a:t>
            </a:r>
            <a:r>
              <a:rPr lang="en-US" sz="2400" i="1" dirty="0" err="1">
                <a:solidFill>
                  <a:srgbClr val="0000CC"/>
                </a:solidFill>
                <a:cs typeface="Arial" panose="020B0604020202020204" pitchFamily="34" charset="0"/>
              </a:rPr>
              <a:t>học</a:t>
            </a:r>
            <a:r>
              <a:rPr lang="en-US" sz="2400" i="1" dirty="0">
                <a:solidFill>
                  <a:srgbClr val="0000CC"/>
                </a:solidFill>
                <a:cs typeface="Arial" panose="020B0604020202020204" pitchFamily="34" charset="0"/>
              </a:rPr>
              <a:t> </a:t>
            </a:r>
            <a:r>
              <a:rPr lang="en-US" sz="2400" i="1" dirty="0" err="1">
                <a:cs typeface="Arial" panose="020B0604020202020204" pitchFamily="34" charset="0"/>
              </a:rPr>
              <a:t>dùng</a:t>
            </a:r>
            <a:r>
              <a:rPr lang="en-US" sz="2400" i="1" dirty="0">
                <a:cs typeface="Arial" panose="020B0604020202020204" pitchFamily="34" charset="0"/>
              </a:rPr>
              <a:t> </a:t>
            </a:r>
            <a:r>
              <a:rPr lang="en-US" sz="2400" i="1" dirty="0" err="1">
                <a:cs typeface="Arial" panose="020B0604020202020204" pitchFamily="34" charset="0"/>
              </a:rPr>
              <a:t>để</a:t>
            </a:r>
            <a:r>
              <a:rPr lang="en-US" sz="2400" i="1" dirty="0">
                <a:cs typeface="Arial" panose="020B0604020202020204" pitchFamily="34" charset="0"/>
              </a:rPr>
              <a:t> </a:t>
            </a:r>
            <a:r>
              <a:rPr lang="en-US" sz="2400" i="1" dirty="0" err="1">
                <a:cs typeface="Arial" panose="020B0604020202020204" pitchFamily="34" charset="0"/>
              </a:rPr>
              <a:t>chỉ</a:t>
            </a:r>
            <a:r>
              <a:rPr lang="en-US" sz="2400" i="1" dirty="0">
                <a:cs typeface="Arial" panose="020B0604020202020204" pitchFamily="34" charset="0"/>
              </a:rPr>
              <a:t> </a:t>
            </a:r>
            <a:r>
              <a:rPr lang="en-US" sz="2400" i="1" dirty="0" err="1">
                <a:solidFill>
                  <a:srgbClr val="FF0000"/>
                </a:solidFill>
                <a:cs typeface="Arial" panose="020B0604020202020204" pitchFamily="34" charset="0"/>
              </a:rPr>
              <a:t>thực</a:t>
            </a:r>
            <a:r>
              <a:rPr lang="en-US" sz="2400" i="1" dirty="0">
                <a:solidFill>
                  <a:srgbClr val="FF0000"/>
                </a:solidFill>
                <a:cs typeface="Arial" panose="020B0604020202020204" pitchFamily="34" charset="0"/>
              </a:rPr>
              <a:t> </a:t>
            </a:r>
            <a:r>
              <a:rPr lang="en-US" sz="2400" i="1" dirty="0" err="1">
                <a:solidFill>
                  <a:srgbClr val="FF0000"/>
                </a:solidFill>
                <a:cs typeface="Arial" panose="020B0604020202020204" pitchFamily="34" charset="0"/>
              </a:rPr>
              <a:t>tại</a:t>
            </a:r>
            <a:r>
              <a:rPr lang="en-US" sz="2400" i="1" dirty="0">
                <a:solidFill>
                  <a:srgbClr val="FF0000"/>
                </a:solidFill>
                <a:cs typeface="Arial" panose="020B0604020202020204" pitchFamily="34" charset="0"/>
              </a:rPr>
              <a:t> </a:t>
            </a:r>
            <a:r>
              <a:rPr lang="en-US" sz="2400" i="1" dirty="0" err="1">
                <a:solidFill>
                  <a:srgbClr val="FF0000"/>
                </a:solidFill>
                <a:cs typeface="Arial" panose="020B0604020202020204" pitchFamily="34" charset="0"/>
              </a:rPr>
              <a:t>khách</a:t>
            </a:r>
            <a:r>
              <a:rPr lang="en-US" sz="2400" i="1" dirty="0">
                <a:solidFill>
                  <a:srgbClr val="FF0000"/>
                </a:solidFill>
                <a:cs typeface="Arial" panose="020B0604020202020204" pitchFamily="34" charset="0"/>
              </a:rPr>
              <a:t> </a:t>
            </a:r>
            <a:r>
              <a:rPr lang="en-US" sz="2400" i="1" dirty="0" err="1">
                <a:solidFill>
                  <a:srgbClr val="FF0000"/>
                </a:solidFill>
                <a:cs typeface="Arial" panose="020B0604020202020204" pitchFamily="34" charset="0"/>
              </a:rPr>
              <a:t>quan</a:t>
            </a:r>
            <a:r>
              <a:rPr lang="en-US" sz="2400" i="1" dirty="0">
                <a:solidFill>
                  <a:srgbClr val="FF0000"/>
                </a:solidFill>
                <a:cs typeface="Arial" panose="020B0604020202020204" pitchFamily="34" charset="0"/>
              </a:rPr>
              <a:t> </a:t>
            </a:r>
            <a:r>
              <a:rPr lang="en-US" sz="2400" i="1" dirty="0" err="1">
                <a:cs typeface="Arial" panose="020B0604020202020204" pitchFamily="34" charset="0"/>
              </a:rPr>
              <a:t>được</a:t>
            </a:r>
            <a:r>
              <a:rPr lang="en-US" sz="2400" i="1" dirty="0">
                <a:cs typeface="Arial" panose="020B0604020202020204" pitchFamily="34" charset="0"/>
              </a:rPr>
              <a:t> </a:t>
            </a:r>
            <a:r>
              <a:rPr lang="en-US" sz="2400" i="1" dirty="0" err="1">
                <a:cs typeface="Arial" panose="020B0604020202020204" pitchFamily="34" charset="0"/>
              </a:rPr>
              <a:t>đem</a:t>
            </a:r>
            <a:r>
              <a:rPr lang="en-US" sz="2400" i="1" dirty="0">
                <a:cs typeface="Arial" panose="020B0604020202020204" pitchFamily="34" charset="0"/>
              </a:rPr>
              <a:t> </a:t>
            </a:r>
            <a:r>
              <a:rPr lang="en-US" sz="2400" i="1" dirty="0" err="1">
                <a:cs typeface="Arial" panose="020B0604020202020204" pitchFamily="34" charset="0"/>
              </a:rPr>
              <a:t>lại</a:t>
            </a:r>
            <a:r>
              <a:rPr lang="en-US" sz="2400" i="1" dirty="0">
                <a:cs typeface="Arial" panose="020B0604020202020204" pitchFamily="34" charset="0"/>
              </a:rPr>
              <a:t> </a:t>
            </a:r>
            <a:r>
              <a:rPr lang="en-US" sz="2400" i="1" dirty="0" err="1">
                <a:cs typeface="Arial" panose="020B0604020202020204" pitchFamily="34" charset="0"/>
              </a:rPr>
              <a:t>cho</a:t>
            </a:r>
            <a:r>
              <a:rPr lang="en-US" sz="2400" i="1" dirty="0">
                <a:cs typeface="Arial" panose="020B0604020202020204" pitchFamily="34" charset="0"/>
              </a:rPr>
              <a:t> con </a:t>
            </a:r>
            <a:r>
              <a:rPr lang="en-US" sz="2400" i="1" dirty="0" err="1">
                <a:cs typeface="Arial" panose="020B0604020202020204" pitchFamily="34" charset="0"/>
              </a:rPr>
              <a:t>người</a:t>
            </a:r>
            <a:r>
              <a:rPr lang="en-US" sz="2400" i="1" dirty="0">
                <a:cs typeface="Arial" panose="020B0604020202020204" pitchFamily="34" charset="0"/>
              </a:rPr>
              <a:t> </a:t>
            </a:r>
            <a:r>
              <a:rPr lang="en-US" sz="2400" i="1" dirty="0" err="1">
                <a:cs typeface="Arial" panose="020B0604020202020204" pitchFamily="34" charset="0"/>
              </a:rPr>
              <a:t>trong</a:t>
            </a:r>
            <a:r>
              <a:rPr lang="en-US" sz="2400" i="1" dirty="0">
                <a:cs typeface="Arial" panose="020B0604020202020204" pitchFamily="34" charset="0"/>
              </a:rPr>
              <a:t> </a:t>
            </a:r>
            <a:r>
              <a:rPr lang="en-US" sz="2400" i="1" dirty="0" err="1">
                <a:cs typeface="Arial" panose="020B0604020202020204" pitchFamily="34" charset="0"/>
              </a:rPr>
              <a:t>cảm</a:t>
            </a:r>
            <a:r>
              <a:rPr lang="en-US" sz="2400" i="1" dirty="0">
                <a:cs typeface="Arial" panose="020B0604020202020204" pitchFamily="34" charset="0"/>
              </a:rPr>
              <a:t> </a:t>
            </a:r>
            <a:r>
              <a:rPr lang="en-US" sz="2400" i="1" dirty="0" err="1">
                <a:cs typeface="Arial" panose="020B0604020202020204" pitchFamily="34" charset="0"/>
              </a:rPr>
              <a:t>giác</a:t>
            </a:r>
            <a:r>
              <a:rPr lang="en-US" sz="2400" i="1" dirty="0">
                <a:cs typeface="Arial" panose="020B0604020202020204" pitchFamily="34" charset="0"/>
              </a:rPr>
              <a:t>, </a:t>
            </a:r>
            <a:r>
              <a:rPr lang="en-US" sz="2400" i="1" dirty="0" err="1">
                <a:cs typeface="Arial" panose="020B0604020202020204" pitchFamily="34" charset="0"/>
              </a:rPr>
              <a:t>được</a:t>
            </a:r>
            <a:r>
              <a:rPr lang="en-US" sz="2400" i="1" dirty="0">
                <a:cs typeface="Arial" panose="020B0604020202020204" pitchFamily="34" charset="0"/>
              </a:rPr>
              <a:t> </a:t>
            </a:r>
            <a:r>
              <a:rPr lang="en-US" sz="2400" i="1" dirty="0" err="1">
                <a:cs typeface="Arial" panose="020B0604020202020204" pitchFamily="34" charset="0"/>
              </a:rPr>
              <a:t>cảm</a:t>
            </a:r>
            <a:r>
              <a:rPr lang="en-US" sz="2400" i="1" dirty="0">
                <a:cs typeface="Arial" panose="020B0604020202020204" pitchFamily="34" charset="0"/>
              </a:rPr>
              <a:t> </a:t>
            </a:r>
            <a:r>
              <a:rPr lang="en-US" sz="2400" i="1" dirty="0" err="1">
                <a:cs typeface="Arial" panose="020B0604020202020204" pitchFamily="34" charset="0"/>
              </a:rPr>
              <a:t>giác</a:t>
            </a:r>
            <a:r>
              <a:rPr lang="en-US" sz="2400" i="1" dirty="0">
                <a:cs typeface="Arial" panose="020B0604020202020204" pitchFamily="34" charset="0"/>
              </a:rPr>
              <a:t> </a:t>
            </a:r>
            <a:r>
              <a:rPr lang="en-US" sz="2400" i="1" dirty="0" err="1">
                <a:cs typeface="Arial" panose="020B0604020202020204" pitchFamily="34" charset="0"/>
              </a:rPr>
              <a:t>của</a:t>
            </a:r>
            <a:r>
              <a:rPr lang="en-US" sz="2400" i="1" dirty="0">
                <a:cs typeface="Arial" panose="020B0604020202020204" pitchFamily="34" charset="0"/>
              </a:rPr>
              <a:t> </a:t>
            </a:r>
            <a:r>
              <a:rPr lang="en-US" sz="2400" i="1" dirty="0" err="1">
                <a:cs typeface="Arial" panose="020B0604020202020204" pitchFamily="34" charset="0"/>
              </a:rPr>
              <a:t>chúng</a:t>
            </a:r>
            <a:r>
              <a:rPr lang="en-US" sz="2400" i="1" dirty="0">
                <a:cs typeface="Arial" panose="020B0604020202020204" pitchFamily="34" charset="0"/>
              </a:rPr>
              <a:t> ta </a:t>
            </a:r>
            <a:r>
              <a:rPr lang="en-US" sz="2400" i="1" dirty="0" err="1">
                <a:cs typeface="Arial" panose="020B0604020202020204" pitchFamily="34" charset="0"/>
              </a:rPr>
              <a:t>chép</a:t>
            </a:r>
            <a:r>
              <a:rPr lang="en-US" sz="2400" i="1" dirty="0">
                <a:cs typeface="Arial" panose="020B0604020202020204" pitchFamily="34" charset="0"/>
              </a:rPr>
              <a:t> </a:t>
            </a:r>
            <a:r>
              <a:rPr lang="en-US" sz="2400" i="1" dirty="0" err="1">
                <a:cs typeface="Arial" panose="020B0604020202020204" pitchFamily="34" charset="0"/>
              </a:rPr>
              <a:t>lại</a:t>
            </a:r>
            <a:r>
              <a:rPr lang="en-US" sz="2400" i="1" dirty="0">
                <a:cs typeface="Arial" panose="020B0604020202020204" pitchFamily="34" charset="0"/>
              </a:rPr>
              <a:t>, </a:t>
            </a:r>
            <a:r>
              <a:rPr lang="en-US" sz="2400" i="1" dirty="0" err="1">
                <a:cs typeface="Arial" panose="020B0604020202020204" pitchFamily="34" charset="0"/>
              </a:rPr>
              <a:t>chụp</a:t>
            </a:r>
            <a:r>
              <a:rPr lang="en-US" sz="2400" i="1" dirty="0">
                <a:cs typeface="Arial" panose="020B0604020202020204" pitchFamily="34" charset="0"/>
              </a:rPr>
              <a:t> </a:t>
            </a:r>
            <a:r>
              <a:rPr lang="en-US" sz="2400" i="1" dirty="0" err="1">
                <a:cs typeface="Arial" panose="020B0604020202020204" pitchFamily="34" charset="0"/>
              </a:rPr>
              <a:t>lại</a:t>
            </a:r>
            <a:r>
              <a:rPr lang="en-US" sz="2400" i="1" dirty="0">
                <a:cs typeface="Arial" panose="020B0604020202020204" pitchFamily="34" charset="0"/>
              </a:rPr>
              <a:t>, </a:t>
            </a:r>
            <a:r>
              <a:rPr lang="en-US" sz="2400" i="1" dirty="0" err="1">
                <a:cs typeface="Arial" panose="020B0604020202020204" pitchFamily="34" charset="0"/>
              </a:rPr>
              <a:t>phản</a:t>
            </a:r>
            <a:r>
              <a:rPr lang="en-US" sz="2400" i="1" dirty="0">
                <a:cs typeface="Arial" panose="020B0604020202020204" pitchFamily="34" charset="0"/>
              </a:rPr>
              <a:t> </a:t>
            </a:r>
            <a:r>
              <a:rPr lang="en-US" sz="2400" i="1" dirty="0" err="1">
                <a:cs typeface="Arial" panose="020B0604020202020204" pitchFamily="34" charset="0"/>
              </a:rPr>
              <a:t>ánh</a:t>
            </a:r>
            <a:r>
              <a:rPr lang="en-US" sz="2400" i="1" dirty="0">
                <a:cs typeface="Arial" panose="020B0604020202020204" pitchFamily="34" charset="0"/>
              </a:rPr>
              <a:t> </a:t>
            </a:r>
            <a:r>
              <a:rPr lang="en-US" sz="2400" i="1" dirty="0" err="1">
                <a:cs typeface="Arial" panose="020B0604020202020204" pitchFamily="34" charset="0"/>
              </a:rPr>
              <a:t>và</a:t>
            </a:r>
            <a:r>
              <a:rPr lang="en-US" sz="2400" i="1" dirty="0">
                <a:cs typeface="Arial" panose="020B0604020202020204" pitchFamily="34" charset="0"/>
              </a:rPr>
              <a:t> </a:t>
            </a:r>
            <a:r>
              <a:rPr lang="en-US" sz="2400" i="1" dirty="0" err="1">
                <a:cs typeface="Arial" panose="020B0604020202020204" pitchFamily="34" charset="0"/>
              </a:rPr>
              <a:t>tồn</a:t>
            </a:r>
            <a:r>
              <a:rPr lang="en-US" sz="2400" i="1" dirty="0">
                <a:cs typeface="Arial" panose="020B0604020202020204" pitchFamily="34" charset="0"/>
              </a:rPr>
              <a:t> </a:t>
            </a:r>
            <a:r>
              <a:rPr lang="en-US" sz="2400" i="1" dirty="0" err="1">
                <a:cs typeface="Arial" panose="020B0604020202020204" pitchFamily="34" charset="0"/>
              </a:rPr>
              <a:t>tại</a:t>
            </a:r>
            <a:r>
              <a:rPr lang="en-US" sz="2400" i="1" dirty="0">
                <a:cs typeface="Arial" panose="020B0604020202020204" pitchFamily="34" charset="0"/>
              </a:rPr>
              <a:t> </a:t>
            </a:r>
            <a:r>
              <a:rPr lang="en-US" sz="2400" i="1" dirty="0" err="1">
                <a:cs typeface="Arial" panose="020B0604020202020204" pitchFamily="34" charset="0"/>
              </a:rPr>
              <a:t>không</a:t>
            </a:r>
            <a:r>
              <a:rPr lang="en-US" sz="2400" i="1" dirty="0">
                <a:cs typeface="Arial" panose="020B0604020202020204" pitchFamily="34" charset="0"/>
              </a:rPr>
              <a:t> </a:t>
            </a:r>
            <a:r>
              <a:rPr lang="en-US" sz="2400" i="1" dirty="0" err="1">
                <a:cs typeface="Arial" panose="020B0604020202020204" pitchFamily="34" charset="0"/>
              </a:rPr>
              <a:t>lệ</a:t>
            </a:r>
            <a:r>
              <a:rPr lang="en-US" sz="2400" i="1" dirty="0">
                <a:cs typeface="Arial" panose="020B0604020202020204" pitchFamily="34" charset="0"/>
              </a:rPr>
              <a:t> </a:t>
            </a:r>
            <a:r>
              <a:rPr lang="en-US" sz="2400" i="1" dirty="0" err="1">
                <a:cs typeface="Arial" panose="020B0604020202020204" pitchFamily="34" charset="0"/>
              </a:rPr>
              <a:t>thuộc</a:t>
            </a:r>
            <a:r>
              <a:rPr lang="en-US" sz="2400" i="1" dirty="0">
                <a:cs typeface="Arial" panose="020B0604020202020204" pitchFamily="34" charset="0"/>
              </a:rPr>
              <a:t> </a:t>
            </a:r>
            <a:r>
              <a:rPr lang="en-US" sz="2400" i="1" dirty="0" err="1">
                <a:cs typeface="Arial" panose="020B0604020202020204" pitchFamily="34" charset="0"/>
              </a:rPr>
              <a:t>vào</a:t>
            </a:r>
            <a:r>
              <a:rPr lang="en-US" sz="2400" i="1" dirty="0">
                <a:cs typeface="Arial" panose="020B0604020202020204" pitchFamily="34" charset="0"/>
              </a:rPr>
              <a:t> </a:t>
            </a:r>
            <a:r>
              <a:rPr lang="en-US" sz="2400" i="1" dirty="0" err="1">
                <a:cs typeface="Arial" panose="020B0604020202020204" pitchFamily="34" charset="0"/>
              </a:rPr>
              <a:t>cảm</a:t>
            </a:r>
            <a:r>
              <a:rPr lang="en-US" sz="2400" i="1" dirty="0">
                <a:cs typeface="Arial" panose="020B0604020202020204" pitchFamily="34" charset="0"/>
              </a:rPr>
              <a:t> </a:t>
            </a:r>
            <a:r>
              <a:rPr lang="en-US" sz="2400" i="1" dirty="0" err="1">
                <a:cs typeface="Arial" panose="020B0604020202020204" pitchFamily="34" charset="0"/>
              </a:rPr>
              <a:t>giác</a:t>
            </a:r>
            <a:r>
              <a:rPr lang="en-US" sz="2400" i="1" dirty="0">
                <a:cs typeface="Arial" panose="020B0604020202020204" pitchFamily="34" charset="0"/>
              </a:rPr>
              <a:t>.”</a:t>
            </a:r>
            <a:endParaRPr lang="vi-VN" sz="2400" dirty="0">
              <a:cs typeface="Arial" panose="020B0604020202020204" pitchFamily="34" charset="0"/>
            </a:endParaRPr>
          </a:p>
        </p:txBody>
      </p:sp>
      <p:pic>
        <p:nvPicPr>
          <p:cNvPr id="21" name="Picture 8" descr="列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5844" y="1629553"/>
            <a:ext cx="1324968" cy="1263227"/>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1D74C99C-5039-11A7-A538-B4C531779B43}"/>
              </a:ext>
            </a:extLst>
          </p:cNvPr>
          <p:cNvSpPr>
            <a:spLocks noGrp="1"/>
          </p:cNvSpPr>
          <p:nvPr>
            <p:ph type="title"/>
          </p:nvPr>
        </p:nvSpPr>
        <p:spPr>
          <a:xfrm>
            <a:off x="3895109" y="-38965"/>
            <a:ext cx="4034508" cy="818216"/>
          </a:xfrm>
          <a:solidFill>
            <a:srgbClr val="002060"/>
          </a:solidFill>
        </p:spPr>
        <p:txBody>
          <a:bodyPr>
            <a:noAutofit/>
          </a:bodyPr>
          <a:lstStyle/>
          <a:p>
            <a:br>
              <a:rPr lang="en-US" sz="3600" b="1" i="1" u="sng" dirty="0">
                <a:solidFill>
                  <a:schemeClr val="bg1"/>
                </a:solidFill>
                <a:hlinkClick r:id="rId4" action="ppaction://hlinkpres?slideindex=29&amp;slidetitle=Chủ nghĩa duy vật lịch sử"/>
              </a:rPr>
            </a:br>
            <a:r>
              <a:rPr lang="en-US" sz="3600" b="1" i="1" u="sng" dirty="0">
                <a:solidFill>
                  <a:schemeClr val="bg1"/>
                </a:solidFill>
              </a:rPr>
              <a:t>Vật </a:t>
            </a:r>
            <a:r>
              <a:rPr lang="en-US" sz="3600" b="1" i="1" u="sng" dirty="0" err="1">
                <a:solidFill>
                  <a:schemeClr val="bg1"/>
                </a:solidFill>
              </a:rPr>
              <a:t>chất</a:t>
            </a:r>
            <a:r>
              <a:rPr lang="en-US" sz="3600" b="1" i="1" u="sng" dirty="0">
                <a:solidFill>
                  <a:schemeClr val="bg1"/>
                </a:solidFill>
              </a:rPr>
              <a:t>, ý </a:t>
            </a:r>
            <a:r>
              <a:rPr lang="en-US" sz="3600" b="1" i="1" u="sng" dirty="0" err="1">
                <a:solidFill>
                  <a:schemeClr val="bg1"/>
                </a:solidFill>
              </a:rPr>
              <a:t>thức</a:t>
            </a:r>
            <a:br>
              <a:rPr lang="en-US" sz="3600" b="1" dirty="0">
                <a:solidFill>
                  <a:schemeClr val="bg1"/>
                </a:solidFill>
              </a:rPr>
            </a:br>
            <a:endParaRPr lang="en-US" sz="3600" b="1" dirty="0">
              <a:solidFill>
                <a:schemeClr val="bg1"/>
              </a:solidFill>
            </a:endParaRPr>
          </a:p>
        </p:txBody>
      </p:sp>
    </p:spTree>
    <p:extLst>
      <p:ext uri="{BB962C8B-B14F-4D97-AF65-F5344CB8AC3E}">
        <p14:creationId xmlns:p14="http://schemas.microsoft.com/office/powerpoint/2010/main" val="384238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arn(inVertical)">
                                      <p:cBhvr>
                                        <p:cTn id="10" dur="500"/>
                                        <p:tgtEl>
                                          <p:spTgt spid="1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randombar(horizontal)">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Effect transition="in" filter="fade">
                                      <p:cBhvr>
                                        <p:cTn id="30" dur="500"/>
                                        <p:tgtEl>
                                          <p:spTgt spid="2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20" grpId="0"/>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8276902" y="1063559"/>
            <a:ext cx="1103187" cy="502766"/>
          </a:xfrm>
          <a:prstGeom prst="rect">
            <a:avLst/>
          </a:prstGeom>
          <a:ln w="57150">
            <a:solidFill>
              <a:srgbClr val="FF0000"/>
            </a:solidFill>
          </a:ln>
        </p:spPr>
        <p:txBody>
          <a:bodyPr wrap="none">
            <a:spAutoFit/>
          </a:bodyPr>
          <a:lstStyle/>
          <a:p>
            <a:pPr defTabSz="914377">
              <a:defRPr/>
            </a:pPr>
            <a:r>
              <a:rPr lang="en-US" sz="2667" dirty="0">
                <a:solidFill>
                  <a:srgbClr val="0000FF"/>
                </a:solidFill>
                <a:latin typeface="+mj-lt"/>
              </a:rPr>
              <a:t> </a:t>
            </a:r>
            <a:r>
              <a:rPr lang="pt-BR" sz="2667" b="1" i="1" dirty="0">
                <a:solidFill>
                  <a:srgbClr val="0000FF"/>
                </a:solidFill>
                <a:latin typeface="+mj-lt"/>
              </a:rPr>
              <a:t>Ý thức</a:t>
            </a:r>
            <a:endParaRPr lang="en-US" sz="2667" dirty="0">
              <a:solidFill>
                <a:srgbClr val="0000FF"/>
              </a:solidFill>
              <a:latin typeface="+mj-lt"/>
            </a:endParaRPr>
          </a:p>
        </p:txBody>
      </p:sp>
      <p:cxnSp>
        <p:nvCxnSpPr>
          <p:cNvPr id="10" name="Straight Connector 9"/>
          <p:cNvCxnSpPr>
            <a:cxnSpLocks/>
          </p:cNvCxnSpPr>
          <p:nvPr/>
        </p:nvCxnSpPr>
        <p:spPr>
          <a:xfrm>
            <a:off x="5912364" y="818216"/>
            <a:ext cx="10765" cy="6039784"/>
          </a:xfrm>
          <a:prstGeom prst="line">
            <a:avLst/>
          </a:prstGeom>
          <a:ln w="762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1728831" y="1063559"/>
            <a:ext cx="1393330" cy="502766"/>
          </a:xfrm>
          <a:prstGeom prst="rect">
            <a:avLst/>
          </a:prstGeom>
          <a:ln w="57150">
            <a:solidFill>
              <a:srgbClr val="FF0000"/>
            </a:solidFill>
          </a:ln>
        </p:spPr>
        <p:txBody>
          <a:bodyPr wrap="none">
            <a:spAutoFit/>
          </a:bodyPr>
          <a:lstStyle/>
          <a:p>
            <a:pPr defTabSz="914377">
              <a:defRPr/>
            </a:pPr>
            <a:r>
              <a:rPr lang="en-US" sz="2667" b="1" dirty="0">
                <a:solidFill>
                  <a:srgbClr val="0000FF"/>
                </a:solidFill>
                <a:latin typeface="+mj-lt"/>
              </a:rPr>
              <a:t> </a:t>
            </a:r>
            <a:r>
              <a:rPr lang="pt-BR" sz="2667" b="1" i="1" dirty="0">
                <a:solidFill>
                  <a:srgbClr val="0000FF"/>
                </a:solidFill>
                <a:latin typeface="+mj-lt"/>
              </a:rPr>
              <a:t>Vật chất</a:t>
            </a:r>
            <a:endParaRPr lang="en-US" sz="2667" b="1" dirty="0">
              <a:solidFill>
                <a:srgbClr val="0000FF"/>
              </a:solidFill>
              <a:latin typeface="+mj-lt"/>
            </a:endParaRPr>
          </a:p>
        </p:txBody>
      </p:sp>
      <p:sp>
        <p:nvSpPr>
          <p:cNvPr id="16" name="Rounded Rectangle 15"/>
          <p:cNvSpPr/>
          <p:nvPr/>
        </p:nvSpPr>
        <p:spPr>
          <a:xfrm>
            <a:off x="121602" y="5104442"/>
            <a:ext cx="12059633" cy="1735853"/>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fontAlgn="base">
              <a:defRPr/>
            </a:pPr>
            <a:r>
              <a:rPr lang="en-US" sz="2400" b="1" i="1" u="sng" dirty="0" err="1">
                <a:solidFill>
                  <a:srgbClr val="FFFF00"/>
                </a:solidFill>
                <a:latin typeface="+mj-lt"/>
              </a:rPr>
              <a:t>Mối</a:t>
            </a:r>
            <a:r>
              <a:rPr lang="en-US" sz="2400" b="1" i="1" u="sng" dirty="0">
                <a:solidFill>
                  <a:srgbClr val="FFFF00"/>
                </a:solidFill>
                <a:latin typeface="+mj-lt"/>
              </a:rPr>
              <a:t> </a:t>
            </a:r>
            <a:r>
              <a:rPr lang="en-US" sz="2400" b="1" i="1" u="sng" dirty="0" err="1">
                <a:solidFill>
                  <a:srgbClr val="FFFF00"/>
                </a:solidFill>
                <a:latin typeface="+mj-lt"/>
              </a:rPr>
              <a:t>quan</a:t>
            </a:r>
            <a:r>
              <a:rPr lang="en-US" sz="2400" b="1" i="1" u="sng" dirty="0">
                <a:solidFill>
                  <a:srgbClr val="FFFF00"/>
                </a:solidFill>
                <a:latin typeface="+mj-lt"/>
              </a:rPr>
              <a:t> </a:t>
            </a:r>
            <a:r>
              <a:rPr lang="en-US" sz="2400" b="1" i="1" u="sng" dirty="0" err="1">
                <a:solidFill>
                  <a:srgbClr val="FFFF00"/>
                </a:solidFill>
                <a:latin typeface="+mj-lt"/>
              </a:rPr>
              <a:t>hệ</a:t>
            </a:r>
            <a:r>
              <a:rPr lang="en-US" sz="2400" b="1" i="1" u="sng" dirty="0">
                <a:solidFill>
                  <a:srgbClr val="FFFF00"/>
                </a:solidFill>
                <a:latin typeface="+mj-lt"/>
              </a:rPr>
              <a:t>: </a:t>
            </a:r>
            <a:r>
              <a:rPr lang="vi-VN" sz="2400" dirty="0">
                <a:solidFill>
                  <a:prstClr val="white"/>
                </a:solidFill>
                <a:latin typeface="+mj-lt"/>
              </a:rPr>
              <a:t>Vật chất và ý thức có mối quan hệ biện chứng với nhau. Trong mối quan hệ này thì vật chất có trước, vật chất sinh ra và quyết định ý thức, song ý thức có thể tác động trở lại vật chất thông qua hoạt động thực tiễn của con người. Vì vậy, con người phải tôn trọng khách quan, đồng thời phát huy tính năng động chủ quan của mình. </a:t>
            </a:r>
            <a:endParaRPr lang="en-US" sz="2400" dirty="0">
              <a:solidFill>
                <a:prstClr val="white"/>
              </a:solidFill>
              <a:latin typeface="+mj-lt"/>
            </a:endParaRPr>
          </a:p>
        </p:txBody>
      </p:sp>
      <p:sp>
        <p:nvSpPr>
          <p:cNvPr id="18" name="Rectangle 17"/>
          <p:cNvSpPr/>
          <p:nvPr/>
        </p:nvSpPr>
        <p:spPr>
          <a:xfrm>
            <a:off x="8816454" y="2449878"/>
            <a:ext cx="2988860" cy="1902893"/>
          </a:xfrm>
          <a:prstGeom prst="rect">
            <a:avLst/>
          </a:prstGeom>
          <a:solidFill>
            <a:schemeClr val="bg1"/>
          </a:solidFill>
        </p:spPr>
        <p:txBody>
          <a:bodyPr wrap="square">
            <a:spAutoFit/>
          </a:bodyPr>
          <a:lstStyle/>
          <a:p>
            <a:pPr algn="just" defTabSz="914377" fontAlgn="base">
              <a:lnSpc>
                <a:spcPts val="2000"/>
              </a:lnSpc>
              <a:defRPr/>
            </a:pPr>
            <a:endParaRPr lang="en-US" sz="2400" dirty="0">
              <a:latin typeface="+mj-lt"/>
            </a:endParaRPr>
          </a:p>
          <a:p>
            <a:pPr algn="just" defTabSz="914377" fontAlgn="base">
              <a:lnSpc>
                <a:spcPts val="2000"/>
              </a:lnSpc>
              <a:defRPr/>
            </a:pPr>
            <a:r>
              <a:rPr lang="en-US" sz="2400" dirty="0">
                <a:latin typeface="+mj-lt"/>
              </a:rPr>
              <a:t>L</a:t>
            </a:r>
            <a:r>
              <a:rPr lang="vi-VN" sz="2400" dirty="0">
                <a:latin typeface="+mj-lt"/>
              </a:rPr>
              <a:t>à sự phản ánh thế giới khách quan vào trong bộ não người một cách năng động, sáng tạo.</a:t>
            </a:r>
            <a:endParaRPr lang="en-US" sz="2400" dirty="0">
              <a:latin typeface="+mj-lt"/>
            </a:endParaRPr>
          </a:p>
          <a:p>
            <a:pPr algn="just" defTabSz="914377" fontAlgn="base">
              <a:lnSpc>
                <a:spcPts val="2000"/>
              </a:lnSpc>
              <a:defRPr/>
            </a:pPr>
            <a:r>
              <a:rPr lang="vi-VN" sz="2400" dirty="0">
                <a:latin typeface="+mj-lt"/>
              </a:rPr>
              <a:t> </a:t>
            </a:r>
            <a:endParaRPr lang="en-US" sz="2400" dirty="0">
              <a:latin typeface="+mj-lt"/>
            </a:endParaRPr>
          </a:p>
        </p:txBody>
      </p:sp>
      <p:pic>
        <p:nvPicPr>
          <p:cNvPr id="21" name="Picture 8" descr="列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003" y="1333419"/>
            <a:ext cx="1324968" cy="1263227"/>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777341" y="3564569"/>
            <a:ext cx="5036617" cy="46657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err="1">
                <a:latin typeface="Arial "/>
              </a:rPr>
              <a:t>Thuộc</a:t>
            </a:r>
            <a:r>
              <a:rPr lang="en-US" sz="2400" dirty="0">
                <a:latin typeface="Arial "/>
              </a:rPr>
              <a:t> </a:t>
            </a:r>
            <a:r>
              <a:rPr lang="en-US" sz="2400" dirty="0" err="1">
                <a:latin typeface="Arial "/>
              </a:rPr>
              <a:t>tính</a:t>
            </a:r>
            <a:r>
              <a:rPr lang="en-US" sz="2400" dirty="0">
                <a:latin typeface="Arial "/>
              </a:rPr>
              <a:t> </a:t>
            </a:r>
            <a:r>
              <a:rPr lang="en-US" sz="2400" dirty="0" err="1">
                <a:latin typeface="Arial "/>
              </a:rPr>
              <a:t>cơ</a:t>
            </a:r>
            <a:r>
              <a:rPr lang="en-US" sz="2400" dirty="0">
                <a:latin typeface="Arial "/>
              </a:rPr>
              <a:t> </a:t>
            </a:r>
            <a:r>
              <a:rPr lang="en-US" sz="2400" dirty="0" err="1">
                <a:latin typeface="Arial "/>
              </a:rPr>
              <a:t>bản</a:t>
            </a:r>
            <a:r>
              <a:rPr lang="en-US" sz="2400" dirty="0">
                <a:latin typeface="Arial "/>
              </a:rPr>
              <a:t> </a:t>
            </a:r>
            <a:r>
              <a:rPr lang="en-US" sz="2400" dirty="0" err="1">
                <a:latin typeface="Arial "/>
              </a:rPr>
              <a:t>của</a:t>
            </a:r>
            <a:r>
              <a:rPr lang="en-US" sz="2400" dirty="0">
                <a:latin typeface="Arial "/>
              </a:rPr>
              <a:t> </a:t>
            </a:r>
            <a:r>
              <a:rPr lang="en-US" sz="2400" dirty="0" err="1">
                <a:latin typeface="Arial "/>
              </a:rPr>
              <a:t>vật</a:t>
            </a:r>
            <a:r>
              <a:rPr lang="en-US" sz="2400" dirty="0">
                <a:latin typeface="Arial "/>
              </a:rPr>
              <a:t> </a:t>
            </a:r>
            <a:r>
              <a:rPr lang="en-US" sz="2400" dirty="0" err="1">
                <a:latin typeface="Arial "/>
              </a:rPr>
              <a:t>chất</a:t>
            </a:r>
            <a:r>
              <a:rPr lang="en-US" sz="2400" dirty="0">
                <a:latin typeface="Arial "/>
              </a:rPr>
              <a:t> </a:t>
            </a:r>
            <a:r>
              <a:rPr lang="en-US" sz="2400" dirty="0" err="1">
                <a:latin typeface="Arial "/>
              </a:rPr>
              <a:t>là</a:t>
            </a:r>
            <a:r>
              <a:rPr lang="en-US" sz="2400" dirty="0">
                <a:latin typeface="Arial "/>
              </a:rPr>
              <a:t> </a:t>
            </a:r>
            <a:r>
              <a:rPr lang="en-US" sz="2400" dirty="0" err="1">
                <a:latin typeface="Arial "/>
              </a:rPr>
              <a:t>tồn</a:t>
            </a:r>
            <a:r>
              <a:rPr lang="en-US" sz="2400" dirty="0">
                <a:latin typeface="Arial "/>
              </a:rPr>
              <a:t> </a:t>
            </a:r>
            <a:r>
              <a:rPr lang="en-US" sz="2400" dirty="0" err="1">
                <a:latin typeface="Arial "/>
              </a:rPr>
              <a:t>tại</a:t>
            </a:r>
            <a:r>
              <a:rPr lang="en-US" sz="2400" dirty="0">
                <a:latin typeface="Arial "/>
              </a:rPr>
              <a:t> </a:t>
            </a:r>
            <a:r>
              <a:rPr lang="en-US" sz="2400" dirty="0" err="1">
                <a:latin typeface="Arial "/>
              </a:rPr>
              <a:t>khách</a:t>
            </a:r>
            <a:r>
              <a:rPr lang="en-US" sz="2400" dirty="0">
                <a:latin typeface="Arial "/>
              </a:rPr>
              <a:t> </a:t>
            </a:r>
            <a:r>
              <a:rPr lang="en-US" sz="2400" dirty="0" err="1">
                <a:latin typeface="Arial "/>
              </a:rPr>
              <a:t>quan</a:t>
            </a:r>
            <a:endParaRPr lang="en-US" sz="2400" dirty="0">
              <a:latin typeface="Arial "/>
            </a:endParaRPr>
          </a:p>
          <a:p>
            <a:pPr marL="0" indent="0">
              <a:buNone/>
            </a:pPr>
            <a:r>
              <a:rPr lang="en-US" sz="2400" dirty="0">
                <a:latin typeface="Arial "/>
              </a:rPr>
              <a:t>     </a:t>
            </a:r>
          </a:p>
        </p:txBody>
      </p:sp>
      <p:sp>
        <p:nvSpPr>
          <p:cNvPr id="22" name="Content Placeholder 2"/>
          <p:cNvSpPr txBox="1">
            <a:spLocks/>
          </p:cNvSpPr>
          <p:nvPr/>
        </p:nvSpPr>
        <p:spPr>
          <a:xfrm>
            <a:off x="777341" y="4401803"/>
            <a:ext cx="4988679" cy="454139"/>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Arial "/>
              </a:rPr>
              <a:t>Con </a:t>
            </a:r>
            <a:r>
              <a:rPr lang="en-US" sz="2400" dirty="0" err="1">
                <a:latin typeface="Arial "/>
              </a:rPr>
              <a:t>người</a:t>
            </a:r>
            <a:r>
              <a:rPr lang="en-US" sz="2400" dirty="0">
                <a:latin typeface="Arial "/>
              </a:rPr>
              <a:t> </a:t>
            </a:r>
            <a:r>
              <a:rPr lang="en-US" sz="2400" dirty="0" err="1">
                <a:latin typeface="Arial "/>
              </a:rPr>
              <a:t>có</a:t>
            </a:r>
            <a:r>
              <a:rPr lang="en-US" sz="2400" dirty="0">
                <a:latin typeface="Arial "/>
              </a:rPr>
              <a:t> </a:t>
            </a:r>
            <a:r>
              <a:rPr lang="en-US" sz="2400" dirty="0" err="1">
                <a:latin typeface="Arial "/>
              </a:rPr>
              <a:t>khả</a:t>
            </a:r>
            <a:r>
              <a:rPr lang="en-US" sz="2400" dirty="0">
                <a:latin typeface="Arial "/>
              </a:rPr>
              <a:t> </a:t>
            </a:r>
            <a:r>
              <a:rPr lang="en-US" sz="2400" dirty="0" err="1">
                <a:latin typeface="Arial "/>
              </a:rPr>
              <a:t>năng</a:t>
            </a:r>
            <a:r>
              <a:rPr lang="en-US" sz="2400" dirty="0">
                <a:latin typeface="Arial "/>
              </a:rPr>
              <a:t> </a:t>
            </a:r>
            <a:r>
              <a:rPr lang="en-US" sz="2400" dirty="0" err="1">
                <a:latin typeface="Arial "/>
              </a:rPr>
              <a:t>nhận</a:t>
            </a:r>
            <a:r>
              <a:rPr lang="en-US" sz="2400" dirty="0">
                <a:latin typeface="Arial "/>
              </a:rPr>
              <a:t> </a:t>
            </a:r>
            <a:r>
              <a:rPr lang="en-US" sz="2400" dirty="0" err="1">
                <a:latin typeface="Arial "/>
              </a:rPr>
              <a:t>thức</a:t>
            </a:r>
            <a:r>
              <a:rPr lang="en-US" sz="2400" dirty="0">
                <a:latin typeface="Arial "/>
              </a:rPr>
              <a:t> </a:t>
            </a:r>
            <a:r>
              <a:rPr lang="en-US" sz="2400" dirty="0" err="1">
                <a:latin typeface="Arial "/>
              </a:rPr>
              <a:t>được</a:t>
            </a:r>
            <a:r>
              <a:rPr lang="en-US" sz="2400" dirty="0">
                <a:latin typeface="Arial "/>
              </a:rPr>
              <a:t> </a:t>
            </a:r>
            <a:r>
              <a:rPr lang="en-US" sz="2400" dirty="0" err="1">
                <a:latin typeface="Arial "/>
              </a:rPr>
              <a:t>thế</a:t>
            </a:r>
            <a:r>
              <a:rPr lang="en-US" sz="2400" dirty="0">
                <a:latin typeface="Arial "/>
              </a:rPr>
              <a:t> </a:t>
            </a:r>
            <a:r>
              <a:rPr lang="en-US" sz="2400" dirty="0" err="1">
                <a:latin typeface="Arial "/>
              </a:rPr>
              <a:t>giới</a:t>
            </a:r>
            <a:endParaRPr lang="en-US" sz="2400" dirty="0">
              <a:latin typeface="Arial "/>
            </a:endParaRPr>
          </a:p>
        </p:txBody>
      </p:sp>
      <p:sp>
        <p:nvSpPr>
          <p:cNvPr id="24" name="Content Placeholder 2"/>
          <p:cNvSpPr>
            <a:spLocks noGrp="1"/>
          </p:cNvSpPr>
          <p:nvPr>
            <p:ph idx="1"/>
          </p:nvPr>
        </p:nvSpPr>
        <p:spPr>
          <a:xfrm>
            <a:off x="729401" y="2693645"/>
            <a:ext cx="5036617" cy="482612"/>
          </a:xfrm>
        </p:spPr>
        <p:txBody>
          <a:bodyPr>
            <a:noAutofit/>
          </a:bodyPr>
          <a:lstStyle/>
          <a:p>
            <a:r>
              <a:rPr lang="en-US" sz="2400" dirty="0"/>
              <a:t>Vật </a:t>
            </a:r>
            <a:r>
              <a:rPr lang="en-US" sz="2400" dirty="0" err="1"/>
              <a:t>chất</a:t>
            </a:r>
            <a:r>
              <a:rPr lang="en-US" sz="2400" dirty="0"/>
              <a:t> </a:t>
            </a:r>
            <a:r>
              <a:rPr lang="en-US" sz="2400" dirty="0" err="1"/>
              <a:t>với</a:t>
            </a:r>
            <a:r>
              <a:rPr lang="en-US" sz="2400" dirty="0"/>
              <a:t> </a:t>
            </a:r>
            <a:r>
              <a:rPr lang="en-US" sz="2400" dirty="0" err="1"/>
              <a:t>tư</a:t>
            </a:r>
            <a:r>
              <a:rPr lang="en-US" sz="2400" dirty="0"/>
              <a:t> </a:t>
            </a:r>
            <a:r>
              <a:rPr lang="en-US" sz="2400" dirty="0" err="1"/>
              <a:t>cách</a:t>
            </a:r>
            <a:r>
              <a:rPr lang="en-US" sz="2400" dirty="0"/>
              <a:t> </a:t>
            </a:r>
            <a:r>
              <a:rPr lang="en-US" sz="2400" dirty="0" err="1"/>
              <a:t>là</a:t>
            </a:r>
            <a:r>
              <a:rPr lang="en-US" sz="2400" dirty="0"/>
              <a:t> 1 </a:t>
            </a:r>
            <a:r>
              <a:rPr lang="en-US" sz="2400" dirty="0" err="1"/>
              <a:t>phạm</a:t>
            </a:r>
            <a:r>
              <a:rPr lang="en-US" sz="2400" dirty="0"/>
              <a:t> </a:t>
            </a:r>
            <a:r>
              <a:rPr lang="en-US" sz="2400" dirty="0" err="1"/>
              <a:t>trù</a:t>
            </a:r>
            <a:r>
              <a:rPr lang="en-US" sz="2400" dirty="0"/>
              <a:t> </a:t>
            </a:r>
            <a:r>
              <a:rPr lang="en-US" sz="2400" dirty="0" err="1"/>
              <a:t>triết</a:t>
            </a:r>
            <a:r>
              <a:rPr lang="en-US" sz="2400" dirty="0"/>
              <a:t> </a:t>
            </a:r>
            <a:r>
              <a:rPr lang="en-US" sz="2400" dirty="0" err="1"/>
              <a:t>học</a:t>
            </a:r>
            <a:endParaRPr lang="en-US" sz="2400" dirty="0"/>
          </a:p>
        </p:txBody>
      </p:sp>
      <p:cxnSp>
        <p:nvCxnSpPr>
          <p:cNvPr id="3" name="Straight Arrow Connector 2"/>
          <p:cNvCxnSpPr/>
          <p:nvPr/>
        </p:nvCxnSpPr>
        <p:spPr>
          <a:xfrm flipV="1">
            <a:off x="409434" y="3152634"/>
            <a:ext cx="477671" cy="6719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a:endCxn id="17" idx="1"/>
          </p:cNvCxnSpPr>
          <p:nvPr/>
        </p:nvCxnSpPr>
        <p:spPr>
          <a:xfrm flipV="1">
            <a:off x="400886" y="3797855"/>
            <a:ext cx="376455" cy="267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cxnSpLocks/>
          </p:cNvCxnSpPr>
          <p:nvPr/>
        </p:nvCxnSpPr>
        <p:spPr>
          <a:xfrm>
            <a:off x="409434" y="3824614"/>
            <a:ext cx="466313" cy="9350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4"/>
          <a:stretch>
            <a:fillRect/>
          </a:stretch>
        </p:blipFill>
        <p:spPr>
          <a:xfrm>
            <a:off x="6045968" y="2261509"/>
            <a:ext cx="2574157" cy="2745935"/>
          </a:xfrm>
          <a:prstGeom prst="rect">
            <a:avLst/>
          </a:prstGeom>
        </p:spPr>
      </p:pic>
      <p:sp>
        <p:nvSpPr>
          <p:cNvPr id="6" name="Title 1">
            <a:extLst>
              <a:ext uri="{FF2B5EF4-FFF2-40B4-BE49-F238E27FC236}">
                <a16:creationId xmlns:a16="http://schemas.microsoft.com/office/drawing/2014/main" id="{9C6B18D7-DFA2-D3D8-4FD3-5FC446E623CE}"/>
              </a:ext>
            </a:extLst>
          </p:cNvPr>
          <p:cNvSpPr>
            <a:spLocks noGrp="1"/>
          </p:cNvSpPr>
          <p:nvPr>
            <p:ph type="title"/>
          </p:nvPr>
        </p:nvSpPr>
        <p:spPr>
          <a:xfrm>
            <a:off x="3796703" y="17705"/>
            <a:ext cx="4034508" cy="818216"/>
          </a:xfrm>
          <a:solidFill>
            <a:srgbClr val="002060"/>
          </a:solidFill>
        </p:spPr>
        <p:txBody>
          <a:bodyPr>
            <a:noAutofit/>
          </a:bodyPr>
          <a:lstStyle/>
          <a:p>
            <a:pPr algn="ctr"/>
            <a:br>
              <a:rPr lang="en-US" sz="2667" b="1" i="1" u="sng" dirty="0">
                <a:solidFill>
                  <a:schemeClr val="bg1"/>
                </a:solidFill>
                <a:latin typeface="+mj-lt"/>
                <a:hlinkClick r:id="rId5" action="ppaction://hlinkpres?slideindex=29&amp;slidetitle=Chủ nghĩa duy vật lịch sử"/>
              </a:rPr>
            </a:br>
            <a:r>
              <a:rPr lang="en-US" sz="2667" b="1" i="1" u="sng" dirty="0">
                <a:solidFill>
                  <a:schemeClr val="bg1"/>
                </a:solidFill>
                <a:latin typeface="+mj-lt"/>
              </a:rPr>
              <a:t>Vật </a:t>
            </a:r>
            <a:r>
              <a:rPr lang="en-US" sz="2667" b="1" i="1" u="sng" dirty="0" err="1">
                <a:solidFill>
                  <a:schemeClr val="bg1"/>
                </a:solidFill>
                <a:latin typeface="+mj-lt"/>
              </a:rPr>
              <a:t>chất</a:t>
            </a:r>
            <a:r>
              <a:rPr lang="en-US" sz="2667" b="1" i="1" u="sng" dirty="0">
                <a:solidFill>
                  <a:schemeClr val="bg1"/>
                </a:solidFill>
                <a:latin typeface="+mj-lt"/>
              </a:rPr>
              <a:t>, ý </a:t>
            </a:r>
            <a:r>
              <a:rPr lang="en-US" sz="2667" b="1" i="1" u="sng" dirty="0" err="1">
                <a:solidFill>
                  <a:schemeClr val="bg1"/>
                </a:solidFill>
                <a:latin typeface="+mj-lt"/>
              </a:rPr>
              <a:t>thức</a:t>
            </a:r>
            <a:br>
              <a:rPr lang="en-US" sz="2667" b="1" dirty="0">
                <a:solidFill>
                  <a:schemeClr val="bg1"/>
                </a:solidFill>
                <a:latin typeface="+mj-lt"/>
              </a:rPr>
            </a:br>
            <a:endParaRPr lang="en-US" sz="2667" b="1" dirty="0">
              <a:solidFill>
                <a:schemeClr val="bg1"/>
              </a:solidFill>
              <a:latin typeface="+mj-lt"/>
            </a:endParaRPr>
          </a:p>
        </p:txBody>
      </p:sp>
    </p:spTree>
    <p:extLst>
      <p:ext uri="{BB962C8B-B14F-4D97-AF65-F5344CB8AC3E}">
        <p14:creationId xmlns:p14="http://schemas.microsoft.com/office/powerpoint/2010/main" val="319118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2"/>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4">
                                            <p:txEl>
                                              <p:pRg st="0" end="0"/>
                                            </p:txEl>
                                          </p:spTgt>
                                        </p:tgtEl>
                                        <p:attrNameLst>
                                          <p:attrName>style.visibility</p:attrName>
                                        </p:attrNameLst>
                                      </p:cBhvr>
                                      <p:to>
                                        <p:strVal val="visible"/>
                                      </p:to>
                                    </p:set>
                                    <p:animEffect transition="in" filter="randombar(horizontal)">
                                      <p:cBhvr>
                                        <p:cTn id="18" dur="500"/>
                                        <p:tgtEl>
                                          <p:spTgt spid="2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1+#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par>
                                <p:cTn id="25" presetID="14" presetClass="entr" presetSubtype="1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randombar(horizontal)">
                                      <p:cBhvr>
                                        <p:cTn id="27" dur="500"/>
                                        <p:tgtEl>
                                          <p:spTgt spid="3"/>
                                        </p:tgtEl>
                                      </p:cBhvr>
                                    </p:animEffect>
                                  </p:childTnLst>
                                </p:cTn>
                              </p:par>
                              <p:par>
                                <p:cTn id="28" presetID="53" presetClass="entr" presetSubtype="16"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par>
                                <p:cTn id="33" presetID="1"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barn(inVertical)">
                                      <p:cBhvr>
                                        <p:cTn id="39" dur="500"/>
                                        <p:tgtEl>
                                          <p:spTgt spid="8"/>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randombar(horizontal)">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p:cTn id="56" dur="500" fill="hold"/>
                                        <p:tgtEl>
                                          <p:spTgt spid="6"/>
                                        </p:tgtEl>
                                        <p:attrNameLst>
                                          <p:attrName>ppt_w</p:attrName>
                                        </p:attrNameLst>
                                      </p:cBhvr>
                                      <p:tavLst>
                                        <p:tav tm="0">
                                          <p:val>
                                            <p:fltVal val="0"/>
                                          </p:val>
                                        </p:tav>
                                        <p:tav tm="100000">
                                          <p:val>
                                            <p:strVal val="#ppt_w"/>
                                          </p:val>
                                        </p:tav>
                                      </p:tavLst>
                                    </p:anim>
                                    <p:anim calcmode="lin" valueType="num">
                                      <p:cBhvr>
                                        <p:cTn id="57" dur="500" fill="hold"/>
                                        <p:tgtEl>
                                          <p:spTgt spid="6"/>
                                        </p:tgtEl>
                                        <p:attrNameLst>
                                          <p:attrName>ppt_h</p:attrName>
                                        </p:attrNameLst>
                                      </p:cBhvr>
                                      <p:tavLst>
                                        <p:tav tm="0">
                                          <p:val>
                                            <p:fltVal val="0"/>
                                          </p:val>
                                        </p:tav>
                                        <p:tav tm="100000">
                                          <p:val>
                                            <p:strVal val="#ppt_h"/>
                                          </p:val>
                                        </p:tav>
                                      </p:tavLst>
                                    </p:anim>
                                    <p:animEffect transition="in" filter="fade">
                                      <p:cBhvr>
                                        <p:cTn id="5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17" grpId="0" animBg="1"/>
      <p:bldP spid="22" grpId="0" animBg="1"/>
      <p:bldP spid="24" grpId="0" build="p"/>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4444"/>
            <a:ext cx="10515600" cy="1325563"/>
          </a:xfrm>
        </p:spPr>
        <p:txBody>
          <a:bodyPr>
            <a:normAutofit/>
          </a:bodyPr>
          <a:lstStyle/>
          <a:p>
            <a:pPr algn="ctr"/>
            <a:r>
              <a:rPr lang="en-US" sz="4000" b="1" dirty="0" err="1">
                <a:solidFill>
                  <a:srgbClr val="FF0000"/>
                </a:solidFill>
              </a:rPr>
              <a:t>Mối</a:t>
            </a:r>
            <a:r>
              <a:rPr lang="en-US" sz="4000" b="1" dirty="0">
                <a:solidFill>
                  <a:srgbClr val="FF0000"/>
                </a:solidFill>
              </a:rPr>
              <a:t> </a:t>
            </a:r>
            <a:r>
              <a:rPr lang="en-US" sz="4000" b="1" dirty="0" err="1">
                <a:solidFill>
                  <a:srgbClr val="FF0000"/>
                </a:solidFill>
              </a:rPr>
              <a:t>quan</a:t>
            </a:r>
            <a:r>
              <a:rPr lang="en-US" sz="4000" b="1" dirty="0">
                <a:solidFill>
                  <a:srgbClr val="FF0000"/>
                </a:solidFill>
              </a:rPr>
              <a:t> </a:t>
            </a:r>
            <a:r>
              <a:rPr lang="en-US" sz="4000" b="1" dirty="0" err="1">
                <a:solidFill>
                  <a:srgbClr val="FF0000"/>
                </a:solidFill>
              </a:rPr>
              <a:t>hệ</a:t>
            </a:r>
            <a:r>
              <a:rPr lang="en-US" sz="4000" b="1" dirty="0">
                <a:solidFill>
                  <a:srgbClr val="FF0000"/>
                </a:solidFill>
              </a:rPr>
              <a:t> </a:t>
            </a:r>
            <a:r>
              <a:rPr lang="en-US" sz="4000" b="1" dirty="0" err="1">
                <a:solidFill>
                  <a:srgbClr val="FF0000"/>
                </a:solidFill>
              </a:rPr>
              <a:t>giữa</a:t>
            </a:r>
            <a:r>
              <a:rPr lang="en-US" sz="4000" b="1" dirty="0">
                <a:solidFill>
                  <a:srgbClr val="FF0000"/>
                </a:solidFill>
              </a:rPr>
              <a:t> </a:t>
            </a:r>
            <a:r>
              <a:rPr lang="en-US" sz="4000" b="1" dirty="0" err="1">
                <a:solidFill>
                  <a:srgbClr val="FF0000"/>
                </a:solidFill>
              </a:rPr>
              <a:t>vật</a:t>
            </a:r>
            <a:r>
              <a:rPr lang="en-US" sz="4000" b="1" dirty="0">
                <a:solidFill>
                  <a:srgbClr val="FF0000"/>
                </a:solidFill>
              </a:rPr>
              <a:t> </a:t>
            </a:r>
            <a:r>
              <a:rPr lang="en-US" sz="4000" b="1" dirty="0" err="1">
                <a:solidFill>
                  <a:srgbClr val="FF0000"/>
                </a:solidFill>
              </a:rPr>
              <a:t>chất</a:t>
            </a:r>
            <a:r>
              <a:rPr lang="en-US" sz="4000" b="1" dirty="0">
                <a:solidFill>
                  <a:srgbClr val="FF0000"/>
                </a:solidFill>
              </a:rPr>
              <a:t> </a:t>
            </a:r>
            <a:r>
              <a:rPr lang="en-US" sz="4000" b="1" dirty="0" err="1">
                <a:solidFill>
                  <a:srgbClr val="FF0000"/>
                </a:solidFill>
              </a:rPr>
              <a:t>và</a:t>
            </a:r>
            <a:r>
              <a:rPr lang="en-US" sz="4000" b="1" dirty="0">
                <a:solidFill>
                  <a:srgbClr val="FF0000"/>
                </a:solidFill>
              </a:rPr>
              <a:t> ý </a:t>
            </a:r>
            <a:r>
              <a:rPr lang="en-US" sz="4000" b="1" dirty="0" err="1">
                <a:solidFill>
                  <a:srgbClr val="FF0000"/>
                </a:solidFill>
              </a:rPr>
              <a:t>thức</a:t>
            </a:r>
            <a:endParaRPr lang="en-US" sz="4000" b="1" dirty="0">
              <a:solidFill>
                <a:srgbClr val="FF0000"/>
              </a:solidFill>
            </a:endParaRPr>
          </a:p>
        </p:txBody>
      </p:sp>
      <p:pic>
        <p:nvPicPr>
          <p:cNvPr id="4" name="Picture 3"/>
          <p:cNvPicPr>
            <a:picLocks noChangeAspect="1"/>
          </p:cNvPicPr>
          <p:nvPr/>
        </p:nvPicPr>
        <p:blipFill>
          <a:blip r:embed="rId2"/>
          <a:stretch>
            <a:fillRect/>
          </a:stretch>
        </p:blipFill>
        <p:spPr>
          <a:xfrm>
            <a:off x="1411941" y="1465731"/>
            <a:ext cx="9560859" cy="4756395"/>
          </a:xfrm>
          <a:prstGeom prst="rect">
            <a:avLst/>
          </a:prstGeom>
        </p:spPr>
      </p:pic>
    </p:spTree>
    <p:extLst>
      <p:ext uri="{BB962C8B-B14F-4D97-AF65-F5344CB8AC3E}">
        <p14:creationId xmlns:p14="http://schemas.microsoft.com/office/powerpoint/2010/main" val="13733293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906" y="109633"/>
            <a:ext cx="11075895" cy="1325563"/>
          </a:xfrm>
        </p:spPr>
        <p:txBody>
          <a:bodyPr>
            <a:normAutofit/>
          </a:bodyPr>
          <a:lstStyle/>
          <a:p>
            <a:r>
              <a:rPr lang="en-US" sz="3733" b="1" dirty="0">
                <a:solidFill>
                  <a:srgbClr val="FF0000"/>
                </a:solidFill>
              </a:rPr>
              <a:t>2. </a:t>
            </a:r>
            <a:r>
              <a:rPr lang="en-US" sz="3733" b="1" dirty="0" err="1">
                <a:solidFill>
                  <a:srgbClr val="FF0000"/>
                </a:solidFill>
              </a:rPr>
              <a:t>Các</a:t>
            </a:r>
            <a:r>
              <a:rPr lang="en-US" sz="3733" b="1" dirty="0">
                <a:solidFill>
                  <a:srgbClr val="FF0000"/>
                </a:solidFill>
              </a:rPr>
              <a:t> </a:t>
            </a:r>
            <a:r>
              <a:rPr lang="en-US" sz="3733" b="1" dirty="0" err="1">
                <a:solidFill>
                  <a:srgbClr val="FF0000"/>
                </a:solidFill>
              </a:rPr>
              <a:t>bộ</a:t>
            </a:r>
            <a:r>
              <a:rPr lang="en-US" sz="3733" b="1" dirty="0">
                <a:solidFill>
                  <a:srgbClr val="FF0000"/>
                </a:solidFill>
              </a:rPr>
              <a:t> </a:t>
            </a:r>
            <a:r>
              <a:rPr lang="en-US" sz="3733" b="1" dirty="0" err="1">
                <a:solidFill>
                  <a:srgbClr val="FF0000"/>
                </a:solidFill>
              </a:rPr>
              <a:t>phận</a:t>
            </a:r>
            <a:r>
              <a:rPr lang="en-US" sz="3733" b="1" dirty="0">
                <a:solidFill>
                  <a:srgbClr val="FF0000"/>
                </a:solidFill>
              </a:rPr>
              <a:t> </a:t>
            </a:r>
            <a:r>
              <a:rPr lang="en-US" sz="3733" b="1" dirty="0" err="1">
                <a:solidFill>
                  <a:srgbClr val="FF0000"/>
                </a:solidFill>
              </a:rPr>
              <a:t>cấu</a:t>
            </a:r>
            <a:r>
              <a:rPr lang="en-US" sz="3733" b="1" dirty="0">
                <a:solidFill>
                  <a:srgbClr val="FF0000"/>
                </a:solidFill>
              </a:rPr>
              <a:t> </a:t>
            </a:r>
            <a:r>
              <a:rPr lang="en-US" sz="3733" b="1" dirty="0" err="1">
                <a:solidFill>
                  <a:srgbClr val="FF0000"/>
                </a:solidFill>
              </a:rPr>
              <a:t>thành</a:t>
            </a:r>
            <a:r>
              <a:rPr lang="en-US" sz="3733" b="1" dirty="0">
                <a:solidFill>
                  <a:srgbClr val="FF0000"/>
                </a:solidFill>
              </a:rPr>
              <a:t> </a:t>
            </a:r>
            <a:r>
              <a:rPr lang="en-US" sz="3733" b="1" dirty="0" err="1">
                <a:solidFill>
                  <a:srgbClr val="FF0000"/>
                </a:solidFill>
              </a:rPr>
              <a:t>của</a:t>
            </a:r>
            <a:r>
              <a:rPr lang="en-US" sz="3733" b="1" dirty="0">
                <a:solidFill>
                  <a:srgbClr val="FF0000"/>
                </a:solidFill>
              </a:rPr>
              <a:t> CN </a:t>
            </a:r>
            <a:r>
              <a:rPr lang="en-US" sz="3733" b="1" dirty="0" err="1">
                <a:solidFill>
                  <a:srgbClr val="FF0000"/>
                </a:solidFill>
              </a:rPr>
              <a:t>Mác-Lênin</a:t>
            </a:r>
            <a:r>
              <a:rPr lang="en-US" sz="3733" b="1" dirty="0">
                <a:solidFill>
                  <a:srgbClr val="FF0000"/>
                </a:solidFill>
              </a:rPr>
              <a:t> </a:t>
            </a:r>
          </a:p>
        </p:txBody>
      </p:sp>
      <p:sp>
        <p:nvSpPr>
          <p:cNvPr id="3" name="Content Placeholder 2"/>
          <p:cNvSpPr>
            <a:spLocks noGrp="1"/>
          </p:cNvSpPr>
          <p:nvPr>
            <p:ph idx="1"/>
          </p:nvPr>
        </p:nvSpPr>
        <p:spPr>
          <a:xfrm>
            <a:off x="838201" y="1435195"/>
            <a:ext cx="11075895" cy="4741768"/>
          </a:xfrm>
        </p:spPr>
        <p:txBody>
          <a:bodyPr>
            <a:normAutofit fontScale="92500" lnSpcReduction="10000"/>
          </a:bodyPr>
          <a:lstStyle/>
          <a:p>
            <a:pPr marL="0"/>
            <a:r>
              <a:rPr lang="en-US" sz="3300" b="1" dirty="0">
                <a:solidFill>
                  <a:srgbClr val="FF0000"/>
                </a:solidFill>
              </a:rPr>
              <a:t>2.1. </a:t>
            </a:r>
            <a:r>
              <a:rPr lang="en-US" sz="3300" b="1" dirty="0" err="1">
                <a:solidFill>
                  <a:srgbClr val="FF0000"/>
                </a:solidFill>
              </a:rPr>
              <a:t>Triết</a:t>
            </a:r>
            <a:r>
              <a:rPr lang="en-US" sz="3300" b="1" dirty="0">
                <a:solidFill>
                  <a:srgbClr val="FF0000"/>
                </a:solidFill>
              </a:rPr>
              <a:t> </a:t>
            </a:r>
            <a:r>
              <a:rPr lang="en-US" sz="3300" b="1" dirty="0" err="1">
                <a:solidFill>
                  <a:srgbClr val="FF0000"/>
                </a:solidFill>
              </a:rPr>
              <a:t>học</a:t>
            </a:r>
            <a:r>
              <a:rPr lang="en-US" sz="3300" b="1" dirty="0">
                <a:solidFill>
                  <a:srgbClr val="FF0000"/>
                </a:solidFill>
              </a:rPr>
              <a:t> </a:t>
            </a:r>
            <a:r>
              <a:rPr lang="en-US" sz="3300" b="1" dirty="0" err="1">
                <a:solidFill>
                  <a:srgbClr val="FF0000"/>
                </a:solidFill>
              </a:rPr>
              <a:t>Mác</a:t>
            </a:r>
            <a:r>
              <a:rPr lang="en-US" sz="3300" b="1" dirty="0">
                <a:solidFill>
                  <a:srgbClr val="FF0000"/>
                </a:solidFill>
              </a:rPr>
              <a:t> – </a:t>
            </a:r>
            <a:r>
              <a:rPr lang="en-US" sz="3300" b="1" dirty="0" err="1">
                <a:solidFill>
                  <a:srgbClr val="FF0000"/>
                </a:solidFill>
              </a:rPr>
              <a:t>Lê</a:t>
            </a:r>
            <a:r>
              <a:rPr lang="en-US" sz="3300" b="1" dirty="0">
                <a:solidFill>
                  <a:srgbClr val="FF0000"/>
                </a:solidFill>
              </a:rPr>
              <a:t> </a:t>
            </a:r>
            <a:r>
              <a:rPr lang="en-US" sz="3300" b="1" dirty="0" err="1">
                <a:solidFill>
                  <a:srgbClr val="FF0000"/>
                </a:solidFill>
              </a:rPr>
              <a:t>nin</a:t>
            </a:r>
            <a:endParaRPr lang="en-US" sz="3300" b="1" dirty="0">
              <a:solidFill>
                <a:srgbClr val="FF0000"/>
              </a:solidFill>
            </a:endParaRPr>
          </a:p>
          <a:p>
            <a:pPr marL="0"/>
            <a:endParaRPr lang="en-US" sz="1700" b="1" dirty="0">
              <a:solidFill>
                <a:srgbClr val="0000FF"/>
              </a:solidFill>
            </a:endParaRPr>
          </a:p>
          <a:p>
            <a:pPr marL="457189" indent="-457189">
              <a:buFont typeface="Wingdings" panose="05000000000000000000" pitchFamily="2" charset="2"/>
              <a:buChar char="v"/>
            </a:pPr>
            <a:r>
              <a:rPr lang="en-US" sz="2400" b="1" dirty="0">
                <a:solidFill>
                  <a:srgbClr val="FFC000"/>
                </a:solidFill>
              </a:rPr>
              <a:t>2.1.1. </a:t>
            </a:r>
            <a:r>
              <a:rPr lang="en-US" sz="2400" b="1" dirty="0" err="1">
                <a:solidFill>
                  <a:srgbClr val="FFC000"/>
                </a:solidFill>
              </a:rPr>
              <a:t>Chủ</a:t>
            </a:r>
            <a:r>
              <a:rPr lang="en-US" sz="2400" b="1" dirty="0">
                <a:solidFill>
                  <a:srgbClr val="FFC000"/>
                </a:solidFill>
              </a:rPr>
              <a:t> </a:t>
            </a:r>
            <a:r>
              <a:rPr lang="en-US" sz="2400" b="1" dirty="0" err="1">
                <a:solidFill>
                  <a:srgbClr val="FFC000"/>
                </a:solidFill>
              </a:rPr>
              <a:t>nghĩa</a:t>
            </a:r>
            <a:r>
              <a:rPr lang="en-US" sz="2400" b="1" dirty="0">
                <a:solidFill>
                  <a:srgbClr val="FFC000"/>
                </a:solidFill>
              </a:rPr>
              <a:t> </a:t>
            </a:r>
            <a:r>
              <a:rPr lang="en-US" sz="2400" b="1" dirty="0" err="1">
                <a:solidFill>
                  <a:srgbClr val="FFC000"/>
                </a:solidFill>
              </a:rPr>
              <a:t>duy</a:t>
            </a:r>
            <a:r>
              <a:rPr lang="en-US" sz="2400" b="1" dirty="0">
                <a:solidFill>
                  <a:srgbClr val="FFC000"/>
                </a:solidFill>
              </a:rPr>
              <a:t> </a:t>
            </a:r>
            <a:r>
              <a:rPr lang="en-US" sz="2400" b="1" dirty="0" err="1">
                <a:solidFill>
                  <a:srgbClr val="FFC000"/>
                </a:solidFill>
              </a:rPr>
              <a:t>vật</a:t>
            </a:r>
            <a:r>
              <a:rPr lang="en-US" sz="2400" b="1" dirty="0">
                <a:solidFill>
                  <a:srgbClr val="FFC000"/>
                </a:solidFill>
              </a:rPr>
              <a:t> </a:t>
            </a:r>
            <a:r>
              <a:rPr lang="en-US" sz="2400" b="1" dirty="0" err="1">
                <a:solidFill>
                  <a:srgbClr val="FFC000"/>
                </a:solidFill>
              </a:rPr>
              <a:t>biện</a:t>
            </a:r>
            <a:r>
              <a:rPr lang="en-US" sz="2400" b="1" dirty="0">
                <a:solidFill>
                  <a:srgbClr val="FFC000"/>
                </a:solidFill>
              </a:rPr>
              <a:t> </a:t>
            </a:r>
            <a:r>
              <a:rPr lang="en-US" sz="2400" b="1" dirty="0" err="1">
                <a:solidFill>
                  <a:srgbClr val="FFC000"/>
                </a:solidFill>
              </a:rPr>
              <a:t>chứng</a:t>
            </a:r>
            <a:endParaRPr lang="en-US" sz="2400" b="1" dirty="0">
              <a:solidFill>
                <a:srgbClr val="FFC000"/>
              </a:solidFill>
            </a:endParaRPr>
          </a:p>
          <a:p>
            <a:pPr marL="859345" indent="55032">
              <a:tabLst>
                <a:tab pos="804843" algn="l"/>
              </a:tabLst>
            </a:pPr>
            <a:endParaRPr lang="en-US" sz="1500" b="1" dirty="0">
              <a:solidFill>
                <a:srgbClr val="0000FF"/>
              </a:solidFill>
            </a:endParaRPr>
          </a:p>
          <a:p>
            <a:pPr marL="859345" indent="55032">
              <a:tabLst>
                <a:tab pos="804843" algn="l"/>
              </a:tabLst>
            </a:pPr>
            <a:r>
              <a:rPr lang="pt-BR" sz="2400" i="1" dirty="0">
                <a:solidFill>
                  <a:schemeClr val="tx1">
                    <a:lumMod val="50000"/>
                  </a:schemeClr>
                </a:solidFill>
              </a:rPr>
              <a:t>Vật chất, ý thức</a:t>
            </a:r>
          </a:p>
          <a:p>
            <a:pPr marL="859345" indent="-25399">
              <a:tabLst>
                <a:tab pos="804843" algn="l"/>
              </a:tabLst>
            </a:pPr>
            <a:r>
              <a:rPr lang="pt-BR" sz="2400" i="1" dirty="0">
                <a:solidFill>
                  <a:schemeClr val="tx1">
                    <a:lumMod val="50000"/>
                  </a:schemeClr>
                </a:solidFill>
              </a:rPr>
              <a:t> Phép biện chứng duy vật</a:t>
            </a:r>
          </a:p>
          <a:p>
            <a:pPr marL="860404" indent="231769">
              <a:tabLst>
                <a:tab pos="804843" algn="l"/>
              </a:tabLst>
            </a:pPr>
            <a:endParaRPr lang="en-US" sz="3000" dirty="0">
              <a:solidFill>
                <a:schemeClr val="accent2">
                  <a:lumMod val="75000"/>
                </a:schemeClr>
              </a:solidFill>
            </a:endParaRPr>
          </a:p>
          <a:p>
            <a:pPr marL="457189" indent="-457189">
              <a:buFont typeface="Wingdings" panose="05000000000000000000" pitchFamily="2" charset="2"/>
              <a:buChar char="v"/>
            </a:pPr>
            <a:r>
              <a:rPr lang="en-US" sz="2400" b="1" dirty="0">
                <a:solidFill>
                  <a:schemeClr val="bg1">
                    <a:lumMod val="75000"/>
                  </a:schemeClr>
                </a:solidFill>
                <a:hlinkClick r:id="rId2" action="ppaction://hlinkpres?slideindex=29&amp;slidetitle=Chủ nghĩa duy vật lịch sử"/>
              </a:rPr>
              <a:t>2.1.2. </a:t>
            </a:r>
            <a:r>
              <a:rPr lang="en-US" sz="2400" b="1" dirty="0" err="1">
                <a:solidFill>
                  <a:schemeClr val="bg1">
                    <a:lumMod val="75000"/>
                  </a:schemeClr>
                </a:solidFill>
                <a:hlinkClick r:id="rId2" action="ppaction://hlinkpres?slideindex=29&amp;slidetitle=Chủ nghĩa duy vật lịch sử"/>
              </a:rPr>
              <a:t>Chủ</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nghĩa</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duy</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vật</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lịch</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sử</a:t>
            </a:r>
            <a:endParaRPr lang="en-US" sz="2400" b="1" dirty="0">
              <a:solidFill>
                <a:schemeClr val="bg1">
                  <a:lumMod val="75000"/>
                </a:schemeClr>
              </a:solidFill>
              <a:hlinkClick r:id="rId2" action="ppaction://hlinkpres?slideindex=29&amp;slidetitle=Chủ nghĩa duy vật lịch sử"/>
            </a:endParaRPr>
          </a:p>
          <a:p>
            <a:pPr marL="0"/>
            <a:endParaRPr lang="en-US" sz="1700" b="1" dirty="0">
              <a:solidFill>
                <a:schemeClr val="bg1">
                  <a:lumMod val="75000"/>
                </a:schemeClr>
              </a:solidFill>
              <a:hlinkClick r:id="rId2" action="ppaction://hlinkpres?slideindex=29&amp;slidetitle=Chủ nghĩa duy vật lịch sử"/>
            </a:endParaRPr>
          </a:p>
          <a:p>
            <a:pPr marL="1028674" indent="-31750"/>
            <a:r>
              <a:rPr lang="vi-VN" sz="2400" i="1" dirty="0">
                <a:solidFill>
                  <a:schemeClr val="tx1">
                    <a:lumMod val="50000"/>
                  </a:schemeClr>
                </a:solidFill>
              </a:rPr>
              <a:t>Quy luật về sự phù hợp của </a:t>
            </a:r>
            <a:r>
              <a:rPr lang="en-US" sz="2400" i="1" dirty="0">
                <a:solidFill>
                  <a:schemeClr val="tx1">
                    <a:lumMod val="50000"/>
                  </a:schemeClr>
                </a:solidFill>
              </a:rPr>
              <a:t>QHSX </a:t>
            </a:r>
            <a:r>
              <a:rPr lang="vi-VN" sz="2400" i="1" dirty="0">
                <a:solidFill>
                  <a:schemeClr val="tx1">
                    <a:lumMod val="50000"/>
                  </a:schemeClr>
                </a:solidFill>
              </a:rPr>
              <a:t>với trình độ phát triển của </a:t>
            </a:r>
            <a:r>
              <a:rPr lang="en-US" sz="2400" i="1" dirty="0">
                <a:solidFill>
                  <a:schemeClr val="tx1">
                    <a:lumMod val="50000"/>
                  </a:schemeClr>
                </a:solidFill>
              </a:rPr>
              <a:t>LLSX </a:t>
            </a:r>
          </a:p>
          <a:p>
            <a:pPr marL="1028674" indent="-31750" fontAlgn="base"/>
            <a:r>
              <a:rPr lang="vi-VN" sz="2400" i="1" dirty="0">
                <a:solidFill>
                  <a:schemeClr val="tx1">
                    <a:lumMod val="50000"/>
                  </a:schemeClr>
                </a:solidFill>
              </a:rPr>
              <a:t>Quy luật về mối quan hệ biện chứng giữa </a:t>
            </a:r>
            <a:r>
              <a:rPr lang="en-US" sz="2400" i="1" dirty="0">
                <a:solidFill>
                  <a:schemeClr val="tx1">
                    <a:lumMod val="50000"/>
                  </a:schemeClr>
                </a:solidFill>
              </a:rPr>
              <a:t>CSHT </a:t>
            </a:r>
            <a:r>
              <a:rPr lang="vi-VN" sz="2400" i="1" dirty="0">
                <a:solidFill>
                  <a:schemeClr val="tx1">
                    <a:lumMod val="50000"/>
                  </a:schemeClr>
                </a:solidFill>
              </a:rPr>
              <a:t>và </a:t>
            </a:r>
            <a:r>
              <a:rPr lang="en-US" sz="2400" i="1" dirty="0">
                <a:solidFill>
                  <a:schemeClr val="tx1">
                    <a:lumMod val="50000"/>
                  </a:schemeClr>
                </a:solidFill>
              </a:rPr>
              <a:t>KTTT</a:t>
            </a:r>
            <a:r>
              <a:rPr lang="vi-VN" sz="2400" i="1" dirty="0">
                <a:solidFill>
                  <a:schemeClr val="tx1">
                    <a:lumMod val="50000"/>
                  </a:schemeClr>
                </a:solidFill>
              </a:rPr>
              <a:t>. </a:t>
            </a:r>
            <a:endParaRPr lang="en-US" sz="2400" dirty="0">
              <a:solidFill>
                <a:schemeClr val="tx1">
                  <a:lumMod val="50000"/>
                </a:schemeClr>
              </a:solidFill>
            </a:endParaRPr>
          </a:p>
          <a:p>
            <a:pPr marL="1028674" indent="-31750"/>
            <a:r>
              <a:rPr lang="vi-VN" sz="2400" i="1" dirty="0">
                <a:solidFill>
                  <a:schemeClr val="tx1">
                    <a:lumMod val="50000"/>
                  </a:schemeClr>
                </a:solidFill>
              </a:rPr>
              <a:t>Cách mạng xã hội </a:t>
            </a:r>
            <a:endParaRPr lang="en-US" sz="2400" dirty="0">
              <a:solidFill>
                <a:schemeClr val="tx1">
                  <a:lumMod val="50000"/>
                </a:schemeClr>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38354913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path" presetSubtype="0" accel="50000" decel="50000" fill="hold" nodeType="clickEffect">
                                  <p:stCondLst>
                                    <p:cond delay="0"/>
                                  </p:stCondLst>
                                  <p:childTnLst>
                                    <p:animMotion origin="layout" path="M -1.11111E-6 -1.23457E-6 L 0.35139 -0.0966 " pathEditMode="relative" rAng="0" ptsTypes="AA">
                                      <p:cBhvr>
                                        <p:cTn id="6" dur="2000" fill="hold"/>
                                        <p:tgtEl>
                                          <p:spTgt spid="3">
                                            <p:txEl>
                                              <p:pRg st="5" end="5"/>
                                            </p:txEl>
                                          </p:spTgt>
                                        </p:tgtEl>
                                        <p:attrNameLst>
                                          <p:attrName>ppt_x</p:attrName>
                                          <p:attrName>ppt_y</p:attrName>
                                        </p:attrNameLst>
                                      </p:cBhvr>
                                      <p:rCtr x="17569" y="-48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endParaRPr lang="en-US" dirty="0"/>
          </a:p>
        </p:txBody>
      </p:sp>
      <p:sp>
        <p:nvSpPr>
          <p:cNvPr id="3" name="Content Placeholder 2"/>
          <p:cNvSpPr>
            <a:spLocks noGrp="1"/>
          </p:cNvSpPr>
          <p:nvPr>
            <p:ph idx="1"/>
          </p:nvPr>
        </p:nvSpPr>
        <p:spPr>
          <a:xfrm>
            <a:off x="5021808" y="1691217"/>
            <a:ext cx="7170193" cy="4332056"/>
          </a:xfrm>
          <a:ln w="57150">
            <a:solidFill>
              <a:srgbClr val="FF3399"/>
            </a:solidFill>
            <a:prstDash val="sysDash"/>
          </a:ln>
        </p:spPr>
        <p:txBody>
          <a:bodyPr>
            <a:normAutofit lnSpcReduction="10000"/>
          </a:bodyPr>
          <a:lstStyle/>
          <a:p>
            <a:pPr marL="0"/>
            <a:r>
              <a:rPr lang="pt-BR" sz="2667" i="1" dirty="0"/>
              <a:t>	</a:t>
            </a:r>
          </a:p>
          <a:p>
            <a:pPr marL="0"/>
            <a:r>
              <a:rPr lang="pt-BR" sz="2667" i="1" dirty="0"/>
              <a:t>- Hai nguyên lý cơ bản:</a:t>
            </a:r>
          </a:p>
          <a:p>
            <a:pPr marL="0"/>
            <a:endParaRPr lang="pt-BR" sz="2667" i="1" dirty="0"/>
          </a:p>
          <a:p>
            <a:pPr marL="0"/>
            <a:r>
              <a:rPr lang="pt-BR" sz="2667" i="1" dirty="0"/>
              <a:t>	</a:t>
            </a:r>
            <a:r>
              <a:rPr lang="pt-BR" sz="2667" i="1" dirty="0">
                <a:solidFill>
                  <a:srgbClr val="0000FF"/>
                </a:solidFill>
              </a:rPr>
              <a:t>+  Nguyên lý về mối liên hệ phổ biến</a:t>
            </a:r>
            <a:endParaRPr lang="en-US" sz="2667" dirty="0">
              <a:solidFill>
                <a:srgbClr val="0000FF"/>
              </a:solidFill>
            </a:endParaRPr>
          </a:p>
          <a:p>
            <a:pPr marL="0"/>
            <a:r>
              <a:rPr lang="pt-BR" sz="2667" i="1" dirty="0">
                <a:solidFill>
                  <a:srgbClr val="0000FF"/>
                </a:solidFill>
              </a:rPr>
              <a:t>	+  Nguyên lý về sự phát triển</a:t>
            </a:r>
          </a:p>
          <a:p>
            <a:pPr marL="0"/>
            <a:endParaRPr lang="pt-BR" sz="2667" i="1" dirty="0">
              <a:solidFill>
                <a:srgbClr val="0000FF"/>
              </a:solidFill>
            </a:endParaRPr>
          </a:p>
          <a:p>
            <a:pPr>
              <a:buFontTx/>
              <a:buChar char="-"/>
            </a:pPr>
            <a:r>
              <a:rPr lang="pt-BR" sz="2667" i="1" dirty="0"/>
              <a:t> 3 quy luật cơ bản của PBCDV</a:t>
            </a:r>
          </a:p>
          <a:p>
            <a:pPr>
              <a:buFontTx/>
              <a:buChar char="-"/>
            </a:pPr>
            <a:endParaRPr lang="pt-BR" sz="2667" i="1" dirty="0"/>
          </a:p>
          <a:p>
            <a:pPr>
              <a:buFontTx/>
              <a:buChar char="-"/>
            </a:pPr>
            <a:r>
              <a:rPr lang="pt-BR" sz="2667" i="1" dirty="0"/>
              <a:t> Lý luận nhận thức</a:t>
            </a:r>
            <a:endParaRPr lang="en-US" sz="2667" dirty="0"/>
          </a:p>
          <a:p>
            <a:pPr marL="0"/>
            <a:endParaRPr lang="en-US" sz="2667" dirty="0"/>
          </a:p>
          <a:p>
            <a:pPr marL="0"/>
            <a:endParaRPr lang="en-US" sz="2667" dirty="0"/>
          </a:p>
        </p:txBody>
      </p:sp>
      <p:sp>
        <p:nvSpPr>
          <p:cNvPr id="4" name="Rectangle 3"/>
          <p:cNvSpPr/>
          <p:nvPr/>
        </p:nvSpPr>
        <p:spPr>
          <a:xfrm>
            <a:off x="346866" y="474241"/>
            <a:ext cx="4855816" cy="584775"/>
          </a:xfrm>
          <a:prstGeom prst="rect">
            <a:avLst/>
          </a:prstGeom>
          <a:solidFill>
            <a:srgbClr val="FF3399"/>
          </a:solidFill>
        </p:spPr>
        <p:txBody>
          <a:bodyPr wrap="none">
            <a:spAutoFit/>
          </a:bodyPr>
          <a:lstStyle/>
          <a:p>
            <a:pPr marL="457189" indent="-457189">
              <a:buFont typeface="Arial" panose="020B0604020202020204" pitchFamily="34" charset="0"/>
              <a:buChar char="•"/>
            </a:pPr>
            <a:r>
              <a:rPr lang="pt-BR" sz="3200" b="1" i="1" dirty="0">
                <a:solidFill>
                  <a:schemeClr val="bg1"/>
                </a:solidFill>
              </a:rPr>
              <a:t>Phép biện chứng duy vật</a:t>
            </a:r>
          </a:p>
        </p:txBody>
      </p:sp>
      <p:pic>
        <p:nvPicPr>
          <p:cNvPr id="5" name="Picture 4"/>
          <p:cNvPicPr>
            <a:picLocks noChangeAspect="1"/>
          </p:cNvPicPr>
          <p:nvPr/>
        </p:nvPicPr>
        <p:blipFill>
          <a:blip r:embed="rId2"/>
          <a:stretch>
            <a:fillRect/>
          </a:stretch>
        </p:blipFill>
        <p:spPr>
          <a:xfrm>
            <a:off x="506507" y="1833913"/>
            <a:ext cx="4320988" cy="4297947"/>
          </a:xfrm>
          <a:prstGeom prst="rect">
            <a:avLst/>
          </a:prstGeom>
        </p:spPr>
      </p:pic>
    </p:spTree>
    <p:extLst>
      <p:ext uri="{BB962C8B-B14F-4D97-AF65-F5344CB8AC3E}">
        <p14:creationId xmlns:p14="http://schemas.microsoft.com/office/powerpoint/2010/main" val="416500795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circle(in)">
                                      <p:cBhvr>
                                        <p:cTn id="13" dur="2000"/>
                                        <p:tgtEl>
                                          <p:spTgt spid="3">
                                            <p:txEl>
                                              <p:pRg st="6" end="6"/>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circle(in)">
                                      <p:cBhvr>
                                        <p:cTn id="16"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7818"/>
            <a:ext cx="10515600" cy="2719477"/>
          </a:xfrm>
        </p:spPr>
        <p:txBody>
          <a:bodyPr>
            <a:normAutofit lnSpcReduction="10000"/>
          </a:bodyPr>
          <a:lstStyle/>
          <a:p>
            <a:pPr marL="0"/>
            <a:r>
              <a:rPr lang="pt-BR" sz="2400" b="1" i="1" dirty="0">
                <a:solidFill>
                  <a:srgbClr val="0000FF"/>
                </a:solidFill>
              </a:rPr>
              <a:t>+ Nguyên lý về mối liên hệ phổ biến</a:t>
            </a:r>
          </a:p>
          <a:p>
            <a:pPr marL="0"/>
            <a:endParaRPr lang="en-US" dirty="0">
              <a:solidFill>
                <a:schemeClr val="accent6">
                  <a:lumMod val="50000"/>
                </a:schemeClr>
              </a:solidFill>
            </a:endParaRPr>
          </a:p>
          <a:p>
            <a:pPr marL="0" fontAlgn="base"/>
            <a:r>
              <a:rPr lang="pt-BR" dirty="0"/>
              <a:t>	</a:t>
            </a:r>
            <a:r>
              <a:rPr lang="en-US" sz="3200" dirty="0" err="1">
                <a:solidFill>
                  <a:srgbClr val="FF0000"/>
                </a:solidFill>
              </a:rPr>
              <a:t>Nguyên</a:t>
            </a:r>
            <a:r>
              <a:rPr lang="en-US" sz="3200" dirty="0">
                <a:solidFill>
                  <a:srgbClr val="FF0000"/>
                </a:solidFill>
              </a:rPr>
              <a:t> </a:t>
            </a:r>
            <a:r>
              <a:rPr lang="en-US" sz="3200" dirty="0" err="1">
                <a:solidFill>
                  <a:srgbClr val="FF0000"/>
                </a:solidFill>
              </a:rPr>
              <a:t>lý</a:t>
            </a:r>
            <a:r>
              <a:rPr lang="en-US" sz="3200" dirty="0">
                <a:solidFill>
                  <a:srgbClr val="FF0000"/>
                </a:solidFill>
              </a:rPr>
              <a:t> </a:t>
            </a:r>
            <a:r>
              <a:rPr lang="en-US" sz="3200" dirty="0" err="1">
                <a:solidFill>
                  <a:srgbClr val="FF0000"/>
                </a:solidFill>
              </a:rPr>
              <a:t>về</a:t>
            </a:r>
            <a:r>
              <a:rPr lang="en-US" sz="3200" dirty="0">
                <a:solidFill>
                  <a:srgbClr val="FF0000"/>
                </a:solidFill>
              </a:rPr>
              <a:t> </a:t>
            </a:r>
            <a:r>
              <a:rPr lang="en-US" sz="3200" dirty="0" err="1">
                <a:solidFill>
                  <a:srgbClr val="FF0000"/>
                </a:solidFill>
              </a:rPr>
              <a:t>mối</a:t>
            </a:r>
            <a:r>
              <a:rPr lang="en-US" sz="3200" dirty="0">
                <a:solidFill>
                  <a:srgbClr val="FF0000"/>
                </a:solidFill>
              </a:rPr>
              <a:t> </a:t>
            </a:r>
            <a:r>
              <a:rPr lang="en-US" sz="3200" dirty="0" err="1">
                <a:solidFill>
                  <a:srgbClr val="FF0000"/>
                </a:solidFill>
              </a:rPr>
              <a:t>liên</a:t>
            </a:r>
            <a:r>
              <a:rPr lang="en-US" sz="3200" dirty="0">
                <a:solidFill>
                  <a:srgbClr val="FF0000"/>
                </a:solidFill>
              </a:rPr>
              <a:t> </a:t>
            </a:r>
            <a:r>
              <a:rPr lang="en-US" sz="3200" dirty="0" err="1">
                <a:solidFill>
                  <a:srgbClr val="FF0000"/>
                </a:solidFill>
              </a:rPr>
              <a:t>hệ</a:t>
            </a:r>
            <a:r>
              <a:rPr lang="en-US" sz="3200" dirty="0">
                <a:solidFill>
                  <a:srgbClr val="FF0000"/>
                </a:solidFill>
              </a:rPr>
              <a:t> </a:t>
            </a:r>
            <a:r>
              <a:rPr lang="en-US" sz="3200" dirty="0" err="1">
                <a:solidFill>
                  <a:srgbClr val="FF0000"/>
                </a:solidFill>
              </a:rPr>
              <a:t>phổ</a:t>
            </a:r>
            <a:r>
              <a:rPr lang="en-US" sz="3200" dirty="0">
                <a:solidFill>
                  <a:srgbClr val="FF0000"/>
                </a:solidFill>
              </a:rPr>
              <a:t> </a:t>
            </a:r>
            <a:r>
              <a:rPr lang="en-US" sz="3200" dirty="0" err="1">
                <a:solidFill>
                  <a:srgbClr val="FF0000"/>
                </a:solidFill>
              </a:rPr>
              <a:t>biến</a:t>
            </a:r>
            <a:r>
              <a:rPr lang="en-US" sz="3200" dirty="0">
                <a:solidFill>
                  <a:srgbClr val="FF0000"/>
                </a:solidFill>
              </a:rPr>
              <a:t> </a:t>
            </a:r>
            <a:r>
              <a:rPr lang="en-US" sz="3200" dirty="0" err="1">
                <a:solidFill>
                  <a:srgbClr val="FF0000"/>
                </a:solidFill>
              </a:rPr>
              <a:t>chỉ</a:t>
            </a:r>
            <a:r>
              <a:rPr lang="en-US" sz="3200" dirty="0">
                <a:solidFill>
                  <a:srgbClr val="FF0000"/>
                </a:solidFill>
              </a:rPr>
              <a:t> </a:t>
            </a:r>
            <a:r>
              <a:rPr lang="en-US" sz="3200" dirty="0" err="1">
                <a:solidFill>
                  <a:srgbClr val="FF0000"/>
                </a:solidFill>
              </a:rPr>
              <a:t>ra</a:t>
            </a:r>
            <a:r>
              <a:rPr lang="en-US" sz="3200" dirty="0">
                <a:solidFill>
                  <a:srgbClr val="FF0000"/>
                </a:solidFill>
              </a:rPr>
              <a:t> </a:t>
            </a:r>
            <a:r>
              <a:rPr lang="en-US" sz="3200" dirty="0" err="1">
                <a:solidFill>
                  <a:srgbClr val="FF0000"/>
                </a:solidFill>
              </a:rPr>
              <a:t>rằng</a:t>
            </a:r>
            <a:r>
              <a:rPr lang="en-US" sz="3200" dirty="0">
                <a:solidFill>
                  <a:srgbClr val="FF0000"/>
                </a:solidFill>
              </a:rPr>
              <a:t>: </a:t>
            </a:r>
            <a:r>
              <a:rPr lang="en-US" sz="3200" dirty="0" err="1">
                <a:solidFill>
                  <a:srgbClr val="FF0000"/>
                </a:solidFill>
              </a:rPr>
              <a:t>các</a:t>
            </a:r>
            <a:r>
              <a:rPr lang="en-US" sz="3200" dirty="0">
                <a:solidFill>
                  <a:srgbClr val="FF0000"/>
                </a:solidFill>
              </a:rPr>
              <a:t> </a:t>
            </a:r>
            <a:r>
              <a:rPr lang="en-US" sz="3200" dirty="0" err="1">
                <a:solidFill>
                  <a:srgbClr val="FF0000"/>
                </a:solidFill>
              </a:rPr>
              <a:t>sự</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hiện</a:t>
            </a:r>
            <a:r>
              <a:rPr lang="en-US" sz="3200" dirty="0">
                <a:solidFill>
                  <a:srgbClr val="FF0000"/>
                </a:solidFill>
              </a:rPr>
              <a:t> </a:t>
            </a:r>
            <a:r>
              <a:rPr lang="en-US" sz="3200" dirty="0" err="1">
                <a:solidFill>
                  <a:srgbClr val="FF0000"/>
                </a:solidFill>
              </a:rPr>
              <a:t>tượng</a:t>
            </a:r>
            <a:r>
              <a:rPr lang="en-US" sz="3200" dirty="0">
                <a:solidFill>
                  <a:srgbClr val="FF0000"/>
                </a:solidFill>
              </a:rPr>
              <a:t>, </a:t>
            </a:r>
            <a:r>
              <a:rPr lang="en-US" sz="3200" dirty="0" err="1">
                <a:solidFill>
                  <a:srgbClr val="FF0000"/>
                </a:solidFill>
              </a:rPr>
              <a:t>các</a:t>
            </a:r>
            <a:r>
              <a:rPr lang="en-US" sz="3200" dirty="0">
                <a:solidFill>
                  <a:srgbClr val="FF0000"/>
                </a:solidFill>
              </a:rPr>
              <a:t> </a:t>
            </a:r>
            <a:r>
              <a:rPr lang="en-US" sz="3200" dirty="0" err="1">
                <a:solidFill>
                  <a:srgbClr val="FF0000"/>
                </a:solidFill>
              </a:rPr>
              <a:t>quá</a:t>
            </a:r>
            <a:r>
              <a:rPr lang="en-US" sz="3200" dirty="0">
                <a:solidFill>
                  <a:srgbClr val="FF0000"/>
                </a:solidFill>
              </a:rPr>
              <a:t> </a:t>
            </a:r>
            <a:r>
              <a:rPr lang="en-US" sz="3200" dirty="0" err="1">
                <a:solidFill>
                  <a:srgbClr val="FF0000"/>
                </a:solidFill>
              </a:rPr>
              <a:t>trình</a:t>
            </a:r>
            <a:r>
              <a:rPr lang="en-US" sz="3200" dirty="0">
                <a:solidFill>
                  <a:srgbClr val="FF0000"/>
                </a:solidFill>
              </a:rPr>
              <a:t> </a:t>
            </a:r>
            <a:r>
              <a:rPr lang="en-US" sz="3200" dirty="0" err="1">
                <a:solidFill>
                  <a:srgbClr val="FF0000"/>
                </a:solidFill>
              </a:rPr>
              <a:t>khác</a:t>
            </a:r>
            <a:r>
              <a:rPr lang="en-US" sz="3200" dirty="0">
                <a:solidFill>
                  <a:srgbClr val="FF0000"/>
                </a:solidFill>
              </a:rPr>
              <a:t> </a:t>
            </a:r>
            <a:r>
              <a:rPr lang="en-US" sz="3200" dirty="0" err="1">
                <a:solidFill>
                  <a:srgbClr val="FF0000"/>
                </a:solidFill>
              </a:rPr>
              <a:t>nhau</a:t>
            </a:r>
            <a:r>
              <a:rPr lang="en-US" sz="3200" dirty="0">
                <a:solidFill>
                  <a:srgbClr val="FF0000"/>
                </a:solidFill>
              </a:rPr>
              <a:t> </a:t>
            </a:r>
            <a:r>
              <a:rPr lang="en-US" sz="3200" dirty="0" err="1">
                <a:solidFill>
                  <a:srgbClr val="FF0000"/>
                </a:solidFill>
              </a:rPr>
              <a:t>vừa</a:t>
            </a:r>
            <a:r>
              <a:rPr lang="en-US" sz="3200" dirty="0">
                <a:solidFill>
                  <a:srgbClr val="FF0000"/>
                </a:solidFill>
              </a:rPr>
              <a:t> </a:t>
            </a:r>
            <a:r>
              <a:rPr lang="en-US" sz="3200" dirty="0" err="1">
                <a:solidFill>
                  <a:srgbClr val="FF0000"/>
                </a:solidFill>
              </a:rPr>
              <a:t>tồn</a:t>
            </a:r>
            <a:r>
              <a:rPr lang="en-US" sz="3200" dirty="0">
                <a:solidFill>
                  <a:srgbClr val="FF0000"/>
                </a:solidFill>
              </a:rPr>
              <a:t> </a:t>
            </a:r>
            <a:r>
              <a:rPr lang="en-US" sz="3200" dirty="0" err="1">
                <a:solidFill>
                  <a:srgbClr val="FF0000"/>
                </a:solidFill>
              </a:rPr>
              <a:t>tại</a:t>
            </a:r>
            <a:r>
              <a:rPr lang="en-US" sz="3200" dirty="0">
                <a:solidFill>
                  <a:srgbClr val="FF0000"/>
                </a:solidFill>
              </a:rPr>
              <a:t> </a:t>
            </a:r>
            <a:r>
              <a:rPr lang="en-US" sz="3200" dirty="0" err="1">
                <a:solidFill>
                  <a:srgbClr val="FF0000"/>
                </a:solidFill>
              </a:rPr>
              <a:t>độc</a:t>
            </a:r>
            <a:r>
              <a:rPr lang="en-US" sz="3200" dirty="0">
                <a:solidFill>
                  <a:srgbClr val="FF0000"/>
                </a:solidFill>
              </a:rPr>
              <a:t> </a:t>
            </a:r>
            <a:r>
              <a:rPr lang="en-US" sz="3200" dirty="0" err="1">
                <a:solidFill>
                  <a:srgbClr val="FF0000"/>
                </a:solidFill>
              </a:rPr>
              <a:t>lập</a:t>
            </a:r>
            <a:r>
              <a:rPr lang="en-US" sz="3200" dirty="0">
                <a:solidFill>
                  <a:srgbClr val="FF0000"/>
                </a:solidFill>
              </a:rPr>
              <a:t>, </a:t>
            </a:r>
            <a:r>
              <a:rPr lang="en-US" sz="3200" dirty="0" err="1">
                <a:solidFill>
                  <a:srgbClr val="FF0000"/>
                </a:solidFill>
              </a:rPr>
              <a:t>vừa</a:t>
            </a:r>
            <a:r>
              <a:rPr lang="en-US" sz="3200" dirty="0">
                <a:solidFill>
                  <a:srgbClr val="FF0000"/>
                </a:solidFill>
              </a:rPr>
              <a:t> </a:t>
            </a:r>
            <a:r>
              <a:rPr lang="en-US" sz="3200" dirty="0" err="1">
                <a:solidFill>
                  <a:srgbClr val="FF0000"/>
                </a:solidFill>
              </a:rPr>
              <a:t>quy</a:t>
            </a:r>
            <a:r>
              <a:rPr lang="en-US" sz="3200" dirty="0">
                <a:solidFill>
                  <a:srgbClr val="FF0000"/>
                </a:solidFill>
              </a:rPr>
              <a:t> </a:t>
            </a:r>
            <a:r>
              <a:rPr lang="en-US" sz="3200" dirty="0" err="1">
                <a:solidFill>
                  <a:srgbClr val="FF0000"/>
                </a:solidFill>
              </a:rPr>
              <a:t>định</a:t>
            </a:r>
            <a:r>
              <a:rPr lang="en-US" sz="3200" dirty="0">
                <a:solidFill>
                  <a:srgbClr val="FF0000"/>
                </a:solidFill>
              </a:rPr>
              <a:t>, </a:t>
            </a:r>
            <a:r>
              <a:rPr lang="en-US" sz="3200" dirty="0" err="1">
                <a:solidFill>
                  <a:srgbClr val="FF0000"/>
                </a:solidFill>
              </a:rPr>
              <a:t>tác</a:t>
            </a:r>
            <a:r>
              <a:rPr lang="en-US" sz="3200" dirty="0">
                <a:solidFill>
                  <a:srgbClr val="FF0000"/>
                </a:solidFill>
              </a:rPr>
              <a:t> </a:t>
            </a:r>
            <a:r>
              <a:rPr lang="en-US" sz="3200" dirty="0" err="1">
                <a:solidFill>
                  <a:srgbClr val="FF0000"/>
                </a:solidFill>
              </a:rPr>
              <a:t>động</a:t>
            </a:r>
            <a:r>
              <a:rPr lang="en-US" sz="3200" dirty="0">
                <a:solidFill>
                  <a:srgbClr val="FF0000"/>
                </a:solidFill>
              </a:rPr>
              <a:t> qua </a:t>
            </a:r>
            <a:r>
              <a:rPr lang="en-US" sz="3200" dirty="0" err="1">
                <a:solidFill>
                  <a:srgbClr val="FF0000"/>
                </a:solidFill>
              </a:rPr>
              <a:t>lại</a:t>
            </a:r>
            <a:r>
              <a:rPr lang="en-US" sz="3200" dirty="0">
                <a:solidFill>
                  <a:srgbClr val="FF0000"/>
                </a:solidFill>
              </a:rPr>
              <a:t>, </a:t>
            </a:r>
            <a:r>
              <a:rPr lang="en-US" sz="3200" dirty="0" err="1">
                <a:solidFill>
                  <a:srgbClr val="FF0000"/>
                </a:solidFill>
              </a:rPr>
              <a:t>chuyển</a:t>
            </a:r>
            <a:r>
              <a:rPr lang="en-US" sz="3200" dirty="0">
                <a:solidFill>
                  <a:srgbClr val="FF0000"/>
                </a:solidFill>
              </a:rPr>
              <a:t> </a:t>
            </a:r>
            <a:r>
              <a:rPr lang="en-US" sz="3200" dirty="0" err="1">
                <a:solidFill>
                  <a:srgbClr val="FF0000"/>
                </a:solidFill>
              </a:rPr>
              <a:t>hóa</a:t>
            </a:r>
            <a:r>
              <a:rPr lang="en-US" sz="3200" dirty="0">
                <a:solidFill>
                  <a:srgbClr val="FF0000"/>
                </a:solidFill>
              </a:rPr>
              <a:t> </a:t>
            </a:r>
            <a:r>
              <a:rPr lang="en-US" sz="3200" dirty="0" err="1">
                <a:solidFill>
                  <a:srgbClr val="FF0000"/>
                </a:solidFill>
              </a:rPr>
              <a:t>lẫn</a:t>
            </a:r>
            <a:r>
              <a:rPr lang="en-US" sz="3200" dirty="0">
                <a:solidFill>
                  <a:srgbClr val="FF0000"/>
                </a:solidFill>
              </a:rPr>
              <a:t> </a:t>
            </a:r>
            <a:r>
              <a:rPr lang="en-US" sz="3200" dirty="0" err="1">
                <a:solidFill>
                  <a:srgbClr val="FF0000"/>
                </a:solidFill>
              </a:rPr>
              <a:t>nhau</a:t>
            </a:r>
            <a:r>
              <a:rPr lang="en-US" sz="3200" dirty="0">
                <a:solidFill>
                  <a:srgbClr val="FF0000"/>
                </a:solidFill>
              </a:rPr>
              <a:t>. </a:t>
            </a:r>
          </a:p>
          <a:p>
            <a:pPr marL="0"/>
            <a:endParaRPr lang="en-US" dirty="0"/>
          </a:p>
        </p:txBody>
      </p:sp>
      <p:pic>
        <p:nvPicPr>
          <p:cNvPr id="2050" name="Picture 2" descr="Trung gian phân phối – cầu nối giữa nhà sản xuất với người tiêu dù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080965"/>
            <a:ext cx="11430000" cy="3269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32513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723" y="270997"/>
            <a:ext cx="7391400" cy="710640"/>
          </a:xfrm>
          <a:solidFill>
            <a:srgbClr val="FF0000"/>
          </a:solidFill>
        </p:spPr>
        <p:txBody>
          <a:bodyPr>
            <a:normAutofit/>
          </a:bodyPr>
          <a:lstStyle/>
          <a:p>
            <a:r>
              <a:rPr lang="en-US" sz="2667" b="1" dirty="0" err="1">
                <a:solidFill>
                  <a:schemeClr val="bg1"/>
                </a:solidFill>
              </a:rPr>
              <a:t>Mối</a:t>
            </a:r>
            <a:r>
              <a:rPr lang="en-US" sz="2667" b="1" dirty="0">
                <a:solidFill>
                  <a:schemeClr val="bg1"/>
                </a:solidFill>
              </a:rPr>
              <a:t> </a:t>
            </a:r>
            <a:r>
              <a:rPr lang="en-US" sz="2667" b="1" dirty="0" err="1">
                <a:solidFill>
                  <a:schemeClr val="bg1"/>
                </a:solidFill>
              </a:rPr>
              <a:t>liên</a:t>
            </a:r>
            <a:r>
              <a:rPr lang="en-US" sz="2667" b="1" dirty="0">
                <a:solidFill>
                  <a:schemeClr val="bg1"/>
                </a:solidFill>
              </a:rPr>
              <a:t> </a:t>
            </a:r>
            <a:r>
              <a:rPr lang="en-US" sz="2667" b="1" dirty="0" err="1">
                <a:solidFill>
                  <a:schemeClr val="bg1"/>
                </a:solidFill>
              </a:rPr>
              <a:t>hệ</a:t>
            </a:r>
            <a:r>
              <a:rPr lang="en-US" sz="2667" b="1" dirty="0">
                <a:solidFill>
                  <a:schemeClr val="bg1"/>
                </a:solidFill>
              </a:rPr>
              <a:t> </a:t>
            </a:r>
            <a:r>
              <a:rPr lang="en-US" sz="2667" b="1" dirty="0" err="1">
                <a:solidFill>
                  <a:schemeClr val="bg1"/>
                </a:solidFill>
              </a:rPr>
              <a:t>trong</a:t>
            </a:r>
            <a:r>
              <a:rPr lang="en-US" sz="2667" b="1" dirty="0">
                <a:solidFill>
                  <a:schemeClr val="bg1"/>
                </a:solidFill>
              </a:rPr>
              <a:t> </a:t>
            </a:r>
            <a:r>
              <a:rPr lang="en-US" sz="2667" b="1" dirty="0" err="1">
                <a:solidFill>
                  <a:schemeClr val="bg1"/>
                </a:solidFill>
              </a:rPr>
              <a:t>sản</a:t>
            </a:r>
            <a:r>
              <a:rPr lang="en-US" sz="2667" b="1" dirty="0">
                <a:solidFill>
                  <a:schemeClr val="bg1"/>
                </a:solidFill>
              </a:rPr>
              <a:t> </a:t>
            </a:r>
            <a:r>
              <a:rPr lang="en-US" sz="2667" b="1" dirty="0" err="1">
                <a:solidFill>
                  <a:schemeClr val="bg1"/>
                </a:solidFill>
              </a:rPr>
              <a:t>xuất</a:t>
            </a:r>
            <a:r>
              <a:rPr lang="en-US" sz="2667" b="1" dirty="0">
                <a:solidFill>
                  <a:schemeClr val="bg1"/>
                </a:solidFill>
              </a:rPr>
              <a:t> </a:t>
            </a:r>
            <a:r>
              <a:rPr lang="en-US" sz="2667" b="1" dirty="0" err="1">
                <a:solidFill>
                  <a:schemeClr val="bg1"/>
                </a:solidFill>
              </a:rPr>
              <a:t>và</a:t>
            </a:r>
            <a:r>
              <a:rPr lang="en-US" sz="2667" b="1" dirty="0">
                <a:solidFill>
                  <a:schemeClr val="bg1"/>
                </a:solidFill>
              </a:rPr>
              <a:t> </a:t>
            </a:r>
            <a:r>
              <a:rPr lang="en-US" sz="2667" b="1" dirty="0" err="1">
                <a:solidFill>
                  <a:schemeClr val="bg1"/>
                </a:solidFill>
              </a:rPr>
              <a:t>tiêu</a:t>
            </a:r>
            <a:r>
              <a:rPr lang="en-US" sz="2667" b="1" dirty="0">
                <a:solidFill>
                  <a:schemeClr val="bg1"/>
                </a:solidFill>
              </a:rPr>
              <a:t> </a:t>
            </a:r>
            <a:r>
              <a:rPr lang="en-US" sz="2667" b="1" dirty="0" err="1">
                <a:solidFill>
                  <a:schemeClr val="bg1"/>
                </a:solidFill>
              </a:rPr>
              <a:t>dùng</a:t>
            </a:r>
            <a:endParaRPr lang="en-US" sz="2667" b="1" dirty="0">
              <a:solidFill>
                <a:schemeClr val="bg1"/>
              </a:solidFill>
            </a:endParaRPr>
          </a:p>
        </p:txBody>
      </p:sp>
      <p:pic>
        <p:nvPicPr>
          <p:cNvPr id="4" name="Picture 3"/>
          <p:cNvPicPr>
            <a:picLocks noChangeAspect="1"/>
          </p:cNvPicPr>
          <p:nvPr/>
        </p:nvPicPr>
        <p:blipFill>
          <a:blip r:embed="rId2"/>
          <a:stretch>
            <a:fillRect/>
          </a:stretch>
        </p:blipFill>
        <p:spPr>
          <a:xfrm>
            <a:off x="336176" y="1141249"/>
            <a:ext cx="11017624" cy="5195047"/>
          </a:xfrm>
          <a:prstGeom prst="rect">
            <a:avLst/>
          </a:prstGeom>
        </p:spPr>
      </p:pic>
    </p:spTree>
    <p:extLst>
      <p:ext uri="{BB962C8B-B14F-4D97-AF65-F5344CB8AC3E}">
        <p14:creationId xmlns:p14="http://schemas.microsoft.com/office/powerpoint/2010/main" val="239407944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spect="1" noChangeArrowheads="1"/>
          </p:cNvSpPr>
          <p:nvPr/>
        </p:nvSpPr>
        <p:spPr bwMode="auto">
          <a:xfrm>
            <a:off x="1828121" y="914403"/>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defTabSz="914377" fontAlgn="base">
              <a:spcBef>
                <a:spcPct val="0"/>
              </a:spcBef>
              <a:spcAft>
                <a:spcPct val="0"/>
              </a:spcAft>
              <a:buNone/>
              <a:defRPr/>
            </a:pPr>
            <a:endParaRPr lang="en-US" altLang="en-US">
              <a:solidFill>
                <a:srgbClr val="000000"/>
              </a:solidFill>
              <a:cs typeface="Arial" panose="020B0604020202020204" pitchFamily="34" charset="0"/>
            </a:endParaRPr>
          </a:p>
        </p:txBody>
      </p:sp>
      <p:sp>
        <p:nvSpPr>
          <p:cNvPr id="157700" name="Rectangle 1"/>
          <p:cNvSpPr>
            <a:spLocks noChangeArrowheads="1"/>
          </p:cNvSpPr>
          <p:nvPr/>
        </p:nvSpPr>
        <p:spPr bwMode="auto">
          <a:xfrm>
            <a:off x="812800" y="180173"/>
            <a:ext cx="9026805" cy="60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79388">
              <a:spcBef>
                <a:spcPct val="20000"/>
              </a:spcBef>
              <a:buChar char="•"/>
              <a:tabLst>
                <a:tab pos="269875" algn="l"/>
              </a:tabLst>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tabLst>
                <a:tab pos="269875" algn="l"/>
              </a:tabLst>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tabLst>
                <a:tab pos="269875" algn="l"/>
              </a:tabLst>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9pPr>
          </a:lstStyle>
          <a:p>
            <a:pPr indent="179384" algn="ctr" defTabSz="914377" fontAlgn="base">
              <a:lnSpc>
                <a:spcPct val="130000"/>
              </a:lnSpc>
              <a:spcBef>
                <a:spcPct val="0"/>
              </a:spcBef>
              <a:spcAft>
                <a:spcPct val="0"/>
              </a:spcAft>
              <a:buNone/>
              <a:tabLst>
                <a:tab pos="269868" algn="l"/>
              </a:tabLst>
              <a:defRPr/>
            </a:pPr>
            <a:r>
              <a:rPr kumimoji="0" lang="en-US" altLang="en-US" sz="2800" b="1" i="1" dirty="0" err="1">
                <a:solidFill>
                  <a:srgbClr val="660066"/>
                </a:solidFill>
                <a:latin typeface="+mj-lt"/>
                <a:cs typeface="Times New Roman" panose="02020603050405020304" pitchFamily="18" charset="0"/>
              </a:rPr>
              <a:t>Các</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quy</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luật</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cơ</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bản</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của</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phép</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biện</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chứng</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duy</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vật</a:t>
            </a:r>
            <a:endParaRPr kumimoji="0" lang="en-US" altLang="en-US" sz="2800" dirty="0">
              <a:solidFill>
                <a:srgbClr val="660066"/>
              </a:solidFill>
              <a:latin typeface="+mj-lt"/>
              <a:cs typeface="Times New Roman" panose="02020603050405020304" pitchFamily="18" charset="0"/>
            </a:endParaRPr>
          </a:p>
        </p:txBody>
      </p:sp>
      <p:sp>
        <p:nvSpPr>
          <p:cNvPr id="8" name="Content Placeholder 2"/>
          <p:cNvSpPr txBox="1">
            <a:spLocks/>
          </p:cNvSpPr>
          <p:nvPr/>
        </p:nvSpPr>
        <p:spPr>
          <a:xfrm>
            <a:off x="365333" y="1484316"/>
            <a:ext cx="8023927" cy="4681537"/>
          </a:xfrm>
          <a:prstGeom prst="rect">
            <a:avLst/>
          </a:prstGeom>
          <a:ln w="28575">
            <a:solidFill>
              <a:srgbClr val="FF0000"/>
            </a:solidFill>
            <a:prstDash val="dashDot"/>
            <a:miter lim="800000"/>
            <a:headEnd/>
            <a:tailEnd/>
          </a:ln>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514338" indent="-514338" algn="just" defTabSz="914377" eaLnBrk="1" hangingPunct="1">
              <a:buFont typeface="Calibri" pitchFamily="34" charset="0"/>
              <a:buAutoNum type="arabicParenR"/>
              <a:defRPr/>
            </a:pPr>
            <a:r>
              <a:rPr lang="pt-BR" sz="2800" dirty="0">
                <a:latin typeface="+mj-lt"/>
                <a:ea typeface="SimSun"/>
                <a:cs typeface="Arial" panose="020B0604020202020204" pitchFamily="34" charset="0"/>
              </a:rPr>
              <a:t>Quy luật thống nhất và đấu tranh của các mặt đối lập (</a:t>
            </a:r>
            <a:r>
              <a:rPr lang="en-US" altLang="en-US" sz="2800" dirty="0" err="1">
                <a:latin typeface="+mj-lt"/>
                <a:ea typeface="SimSun"/>
                <a:cs typeface="Arial" panose="020B0604020202020204" pitchFamily="34" charset="0"/>
              </a:rPr>
              <a:t>Quy</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luật</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mâu</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thuẫn</a:t>
            </a:r>
            <a:r>
              <a:rPr lang="en-US" altLang="en-US" sz="2800" dirty="0">
                <a:latin typeface="+mj-lt"/>
                <a:ea typeface="SimSun"/>
                <a:cs typeface="Arial" panose="020B0604020202020204" pitchFamily="34" charset="0"/>
              </a:rPr>
              <a:t>)</a:t>
            </a:r>
          </a:p>
          <a:p>
            <a:pPr marL="0" indent="0" algn="just" defTabSz="914377" eaLnBrk="1" hangingPunct="1">
              <a:buNone/>
              <a:defRPr/>
            </a:pP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Giải</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thích</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về</a:t>
            </a:r>
            <a:r>
              <a:rPr lang="en-US" altLang="en-US" sz="2400" dirty="0">
                <a:latin typeface="+mj-lt"/>
                <a:ea typeface="SimSun"/>
                <a:cs typeface="Arial" panose="020B0604020202020204" pitchFamily="34" charset="0"/>
              </a:rPr>
              <a:t> </a:t>
            </a:r>
            <a:r>
              <a:rPr lang="en-US" altLang="en-US" sz="2400" b="1" u="sng" dirty="0" err="1">
                <a:solidFill>
                  <a:srgbClr val="FF0000"/>
                </a:solidFill>
                <a:latin typeface="Arial "/>
                <a:ea typeface="SimSun"/>
                <a:cs typeface="Arial" panose="020B0604020202020204" pitchFamily="34" charset="0"/>
              </a:rPr>
              <a:t>nguồn</a:t>
            </a:r>
            <a:r>
              <a:rPr lang="en-US" altLang="en-US" sz="2400" b="1" u="sng" dirty="0">
                <a:solidFill>
                  <a:srgbClr val="FF0000"/>
                </a:solidFill>
                <a:latin typeface="Arial "/>
                <a:ea typeface="SimSun"/>
                <a:cs typeface="Arial" panose="020B0604020202020204" pitchFamily="34" charset="0"/>
              </a:rPr>
              <a:t> </a:t>
            </a:r>
            <a:r>
              <a:rPr lang="en-US" altLang="en-US" sz="2400" b="1" u="sng" dirty="0" err="1">
                <a:solidFill>
                  <a:srgbClr val="FF0000"/>
                </a:solidFill>
                <a:latin typeface="Arial "/>
                <a:ea typeface="SimSun"/>
                <a:cs typeface="Arial" panose="020B0604020202020204" pitchFamily="34" charset="0"/>
              </a:rPr>
              <a:t>gốc</a:t>
            </a:r>
            <a:r>
              <a:rPr lang="en-US" altLang="en-US" sz="2400" b="1" u="sng" dirty="0">
                <a:solidFill>
                  <a:srgbClr val="FF0000"/>
                </a:solidFill>
                <a:latin typeface="Arial "/>
                <a:ea typeface="SimSun"/>
                <a:cs typeface="Arial" panose="020B0604020202020204" pitchFamily="34" charset="0"/>
              </a:rPr>
              <a:t> </a:t>
            </a:r>
            <a:r>
              <a:rPr lang="en-US" altLang="en-US" sz="2400" dirty="0" err="1">
                <a:latin typeface="+mj-lt"/>
                <a:ea typeface="SimSun"/>
                <a:cs typeface="Arial" panose="020B0604020202020204" pitchFamily="34" charset="0"/>
              </a:rPr>
              <a:t>sự</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phát</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triển</a:t>
            </a:r>
            <a:r>
              <a:rPr lang="en-US" altLang="en-US" sz="2400" dirty="0">
                <a:latin typeface="+mj-lt"/>
                <a:ea typeface="SimSun"/>
                <a:cs typeface="Arial" panose="020B0604020202020204" pitchFamily="34" charset="0"/>
              </a:rPr>
              <a:t>)</a:t>
            </a:r>
          </a:p>
          <a:p>
            <a:pPr marL="0" indent="0" algn="just" defTabSz="914377" eaLnBrk="1" hangingPunct="1">
              <a:buNone/>
              <a:defRPr/>
            </a:pPr>
            <a:endParaRPr lang="en-US" altLang="en-US" sz="2400" dirty="0">
              <a:latin typeface="+mj-lt"/>
              <a:ea typeface="SimSun"/>
              <a:cs typeface="Arial" panose="020B0604020202020204" pitchFamily="34" charset="0"/>
            </a:endParaRPr>
          </a:p>
          <a:p>
            <a:pPr marL="0" indent="0" algn="just" defTabSz="914377" eaLnBrk="1" hangingPunct="1">
              <a:buNone/>
              <a:defRPr/>
            </a:pPr>
            <a:r>
              <a:rPr lang="en-US" altLang="en-US" sz="2800" b="1" dirty="0">
                <a:latin typeface="+mj-lt"/>
                <a:ea typeface="SimSun"/>
                <a:cs typeface="Arial" panose="020B0604020202020204" pitchFamily="34" charset="0"/>
              </a:rPr>
              <a:t>2</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Quy</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luật</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lượng</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đổi</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dẫn</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tới</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chất</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đổi</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và</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ngược</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lại</a:t>
            </a:r>
            <a:r>
              <a:rPr lang="en-US" altLang="en-US" sz="2800" dirty="0">
                <a:latin typeface="+mj-lt"/>
                <a:ea typeface="SimSun"/>
                <a:cs typeface="Arial" panose="020B0604020202020204" pitchFamily="34" charset="0"/>
              </a:rPr>
              <a:t> </a:t>
            </a:r>
          </a:p>
          <a:p>
            <a:pPr marL="0" indent="0" algn="just" defTabSz="914377" eaLnBrk="1" hangingPunct="1">
              <a:buNone/>
              <a:defRPr/>
            </a:pP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Giải</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thích</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về</a:t>
            </a:r>
            <a:r>
              <a:rPr lang="en-US" altLang="en-US" sz="2400" dirty="0">
                <a:latin typeface="+mj-lt"/>
                <a:ea typeface="SimSun"/>
                <a:cs typeface="Arial" panose="020B0604020202020204" pitchFamily="34" charset="0"/>
              </a:rPr>
              <a:t> </a:t>
            </a:r>
            <a:r>
              <a:rPr lang="en-US" altLang="en-US" sz="2400" b="1" u="sng" dirty="0" err="1">
                <a:solidFill>
                  <a:srgbClr val="FF0000"/>
                </a:solidFill>
                <a:latin typeface="+mj-lt"/>
                <a:ea typeface="SimSun"/>
                <a:cs typeface="Arial" panose="020B0604020202020204" pitchFamily="34" charset="0"/>
              </a:rPr>
              <a:t>cách</a:t>
            </a:r>
            <a:r>
              <a:rPr lang="en-US" altLang="en-US" sz="2400" b="1" u="sng" dirty="0">
                <a:solidFill>
                  <a:srgbClr val="FF0000"/>
                </a:solidFill>
                <a:latin typeface="+mj-lt"/>
                <a:ea typeface="SimSun"/>
                <a:cs typeface="Arial" panose="020B0604020202020204" pitchFamily="34" charset="0"/>
              </a:rPr>
              <a:t> </a:t>
            </a:r>
            <a:r>
              <a:rPr lang="en-US" altLang="en-US" sz="2400" b="1" u="sng" dirty="0" err="1">
                <a:solidFill>
                  <a:srgbClr val="FF0000"/>
                </a:solidFill>
                <a:latin typeface="+mj-lt"/>
                <a:ea typeface="SimSun"/>
                <a:cs typeface="Arial" panose="020B0604020202020204" pitchFamily="34" charset="0"/>
              </a:rPr>
              <a:t>thức</a:t>
            </a:r>
            <a:r>
              <a:rPr lang="en-US" altLang="en-US" sz="2400" b="1" dirty="0">
                <a:solidFill>
                  <a:srgbClr val="FF0000"/>
                </a:solidFill>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sự</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phát</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triển</a:t>
            </a:r>
            <a:r>
              <a:rPr lang="en-US" altLang="en-US" sz="2400" dirty="0">
                <a:latin typeface="+mj-lt"/>
                <a:ea typeface="SimSun"/>
                <a:cs typeface="Arial" panose="020B0604020202020204" pitchFamily="34" charset="0"/>
              </a:rPr>
              <a:t>)</a:t>
            </a:r>
          </a:p>
          <a:p>
            <a:pPr marL="0" indent="0" algn="just" defTabSz="914377" eaLnBrk="1" hangingPunct="1">
              <a:buNone/>
              <a:defRPr/>
            </a:pPr>
            <a:endParaRPr lang="en-US" altLang="en-US" sz="2400" dirty="0">
              <a:latin typeface="+mj-lt"/>
              <a:ea typeface="SimSun"/>
              <a:cs typeface="Arial" panose="020B0604020202020204" pitchFamily="34" charset="0"/>
            </a:endParaRPr>
          </a:p>
          <a:p>
            <a:pPr marL="0" indent="0" algn="just" defTabSz="914377" eaLnBrk="1" hangingPunct="1">
              <a:buNone/>
              <a:defRPr/>
            </a:pPr>
            <a:r>
              <a:rPr lang="en-US" altLang="en-US" sz="2800" dirty="0">
                <a:latin typeface="+mj-lt"/>
                <a:ea typeface="SimSun"/>
                <a:cs typeface="Arial" panose="020B0604020202020204" pitchFamily="34" charset="0"/>
              </a:rPr>
              <a:t>3) </a:t>
            </a:r>
            <a:r>
              <a:rPr lang="en-US" altLang="en-US" sz="2800" dirty="0" err="1">
                <a:latin typeface="+mj-lt"/>
                <a:ea typeface="SimSun"/>
                <a:cs typeface="Arial" panose="020B0604020202020204" pitchFamily="34" charset="0"/>
              </a:rPr>
              <a:t>Quy</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luật</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phủ</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định</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của</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phủ</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định</a:t>
            </a:r>
            <a:r>
              <a:rPr lang="en-US" altLang="en-US" sz="2800" dirty="0">
                <a:latin typeface="+mj-lt"/>
                <a:ea typeface="SimSun"/>
                <a:cs typeface="Arial" panose="020B0604020202020204" pitchFamily="34" charset="0"/>
              </a:rPr>
              <a:t> </a:t>
            </a:r>
          </a:p>
          <a:p>
            <a:pPr marL="0" indent="0" algn="ctr" defTabSz="914377" eaLnBrk="1" hangingPunct="1">
              <a:buNone/>
              <a:defRPr/>
            </a:pPr>
            <a:r>
              <a:rPr lang="en-US" altLang="en-US" sz="2400" dirty="0">
                <a:latin typeface="+mj-lt"/>
                <a:ea typeface="SimSun"/>
                <a:cs typeface="Arial" panose="020B0604020202020204" pitchFamily="34" charset="0"/>
              </a:rPr>
              <a:t>(</a:t>
            </a:r>
            <a:r>
              <a:rPr lang="en-US" altLang="en-US" sz="2400" dirty="0" err="1">
                <a:latin typeface="+mj-lt"/>
                <a:ea typeface="SimSun"/>
                <a:cs typeface="Arial" panose="020B0604020202020204" pitchFamily="34" charset="0"/>
              </a:rPr>
              <a:t>Giải</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thích</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về</a:t>
            </a:r>
            <a:r>
              <a:rPr lang="en-US" altLang="en-US" sz="2400" dirty="0">
                <a:latin typeface="+mj-lt"/>
                <a:ea typeface="SimSun"/>
                <a:cs typeface="Arial" panose="020B0604020202020204" pitchFamily="34" charset="0"/>
              </a:rPr>
              <a:t> </a:t>
            </a:r>
            <a:r>
              <a:rPr lang="en-US" altLang="en-US" sz="2400" b="1" u="sng" dirty="0" err="1">
                <a:solidFill>
                  <a:srgbClr val="FF0000"/>
                </a:solidFill>
                <a:latin typeface="Arial "/>
                <a:ea typeface="SimSun"/>
                <a:cs typeface="Arial" panose="020B0604020202020204" pitchFamily="34" charset="0"/>
              </a:rPr>
              <a:t>khuynh</a:t>
            </a:r>
            <a:r>
              <a:rPr lang="en-US" altLang="en-US" sz="2400" b="1" u="sng" dirty="0">
                <a:solidFill>
                  <a:srgbClr val="FF0000"/>
                </a:solidFill>
                <a:latin typeface="Arial "/>
                <a:ea typeface="SimSun"/>
                <a:cs typeface="Arial" panose="020B0604020202020204" pitchFamily="34" charset="0"/>
              </a:rPr>
              <a:t> h</a:t>
            </a:r>
            <a:r>
              <a:rPr lang="vi-VN" altLang="en-US" sz="2400" b="1" u="sng" dirty="0">
                <a:solidFill>
                  <a:srgbClr val="FF0000"/>
                </a:solidFill>
                <a:latin typeface="Arial "/>
                <a:ea typeface="SimSun"/>
                <a:cs typeface="Arial" panose="020B0604020202020204" pitchFamily="34" charset="0"/>
              </a:rPr>
              <a:t>ướn</a:t>
            </a:r>
            <a:r>
              <a:rPr lang="en-US" altLang="en-US" sz="2400" b="1" u="sng" dirty="0">
                <a:solidFill>
                  <a:srgbClr val="FF0000"/>
                </a:solidFill>
                <a:latin typeface="Arial "/>
                <a:ea typeface="SimSun"/>
                <a:cs typeface="Arial" panose="020B0604020202020204" pitchFamily="34" charset="0"/>
              </a:rPr>
              <a:t>g </a:t>
            </a:r>
            <a:r>
              <a:rPr lang="en-US" altLang="en-US" sz="2400" u="sng" dirty="0" err="1">
                <a:latin typeface="+mj-lt"/>
                <a:ea typeface="SimSun"/>
                <a:cs typeface="Arial" panose="020B0604020202020204" pitchFamily="34" charset="0"/>
              </a:rPr>
              <a:t>của</a:t>
            </a:r>
            <a:r>
              <a:rPr lang="en-US" altLang="en-US" sz="2400" u="sng"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sự</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phát</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triển</a:t>
            </a:r>
            <a:r>
              <a:rPr lang="en-US" altLang="en-US" sz="2400" dirty="0">
                <a:latin typeface="+mj-lt"/>
                <a:ea typeface="SimSun"/>
                <a:cs typeface="Arial" panose="020B0604020202020204" pitchFamily="34" charset="0"/>
              </a:rPr>
              <a:t>)</a:t>
            </a:r>
          </a:p>
        </p:txBody>
      </p:sp>
      <p:sp>
        <p:nvSpPr>
          <p:cNvPr id="9" name="Right Brace 8"/>
          <p:cNvSpPr/>
          <p:nvPr/>
        </p:nvSpPr>
        <p:spPr>
          <a:xfrm>
            <a:off x="8389259" y="1341439"/>
            <a:ext cx="855663" cy="4824412"/>
          </a:xfrm>
          <a:prstGeom prst="rightBrace">
            <a:avLst>
              <a:gd name="adj1" fmla="val 8333"/>
              <a:gd name="adj2" fmla="val 50000"/>
            </a:avLst>
          </a:prstGeom>
          <a:ln w="38100">
            <a:solidFill>
              <a:srgbClr val="000066"/>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defTabSz="914377" eaLnBrk="1" fontAlgn="base" hangingPunct="1">
              <a:spcBef>
                <a:spcPct val="0"/>
              </a:spcBef>
              <a:spcAft>
                <a:spcPct val="0"/>
              </a:spcAft>
              <a:defRPr/>
            </a:pPr>
            <a:endParaRPr lang="en-US" altLang="en-US">
              <a:solidFill>
                <a:srgbClr val="FF0000"/>
              </a:solidFill>
              <a:latin typeface="Tw Cen MT" pitchFamily="34" charset="0"/>
              <a:ea typeface="SimSun"/>
            </a:endParaRPr>
          </a:p>
        </p:txBody>
      </p:sp>
      <p:sp>
        <p:nvSpPr>
          <p:cNvPr id="10" name="Oval 9"/>
          <p:cNvSpPr/>
          <p:nvPr/>
        </p:nvSpPr>
        <p:spPr>
          <a:xfrm>
            <a:off x="9439682" y="1581944"/>
            <a:ext cx="2280607" cy="4343400"/>
          </a:xfrm>
          <a:prstGeom prst="ellipse">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fontAlgn="base">
              <a:spcBef>
                <a:spcPct val="0"/>
              </a:spcBef>
              <a:spcAft>
                <a:spcPct val="0"/>
              </a:spcAft>
              <a:defRPr/>
            </a:pPr>
            <a:r>
              <a:rPr lang="en-US" sz="2400" b="1" dirty="0" err="1">
                <a:solidFill>
                  <a:srgbClr val="FFFFFF"/>
                </a:solidFill>
                <a:latin typeface="+mj-lt"/>
                <a:ea typeface="SimSun"/>
                <a:cs typeface="Arial" panose="020B0604020202020204" pitchFamily="34" charset="0"/>
              </a:rPr>
              <a:t>Các</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nguyên</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tắc</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phương</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pháp</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luận</a:t>
            </a:r>
            <a:endParaRPr lang="en-US" sz="2400" b="1" dirty="0">
              <a:solidFill>
                <a:srgbClr val="FFFFFF"/>
              </a:solidFill>
              <a:latin typeface="+mj-lt"/>
              <a:ea typeface="SimSun"/>
              <a:cs typeface="Arial" panose="020B0604020202020204" pitchFamily="34" charset="0"/>
            </a:endParaRPr>
          </a:p>
        </p:txBody>
      </p:sp>
    </p:spTree>
    <p:extLst>
      <p:ext uri="{BB962C8B-B14F-4D97-AF65-F5344CB8AC3E}">
        <p14:creationId xmlns:p14="http://schemas.microsoft.com/office/powerpoint/2010/main" val="9416517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wheel(4)">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Effect transition="in" filter="fade">
                                      <p:cBhvr>
                                        <p:cTn id="12" dur="1000"/>
                                        <p:tgtEl>
                                          <p:spTgt spid="8">
                                            <p:bg/>
                                          </p:spTgt>
                                        </p:tgtEl>
                                      </p:cBhvr>
                                    </p:animEffect>
                                    <p:anim calcmode="lin" valueType="num">
                                      <p:cBhvr>
                                        <p:cTn id="13" dur="1000" fill="hold"/>
                                        <p:tgtEl>
                                          <p:spTgt spid="8">
                                            <p:bg/>
                                          </p:spTgt>
                                        </p:tgtEl>
                                        <p:attrNameLst>
                                          <p:attrName>ppt_x</p:attrName>
                                        </p:attrNameLst>
                                      </p:cBhvr>
                                      <p:tavLst>
                                        <p:tav tm="0">
                                          <p:val>
                                            <p:strVal val="#ppt_x"/>
                                          </p:val>
                                        </p:tav>
                                        <p:tav tm="100000">
                                          <p:val>
                                            <p:strVal val="#ppt_x"/>
                                          </p:val>
                                        </p:tav>
                                      </p:tavLst>
                                    </p:anim>
                                    <p:anim calcmode="lin" valueType="num">
                                      <p:cBhvr>
                                        <p:cTn id="14" dur="900" decel="100000" fill="hold"/>
                                        <p:tgtEl>
                                          <p:spTgt spid="8">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bg/>
                                          </p:spTgt>
                                        </p:tgtEl>
                                        <p:attrNameLst>
                                          <p:attrName>ppt_y</p:attrName>
                                        </p:attrNameLst>
                                      </p:cBhvr>
                                      <p:tavLst>
                                        <p:tav tm="0">
                                          <p:val>
                                            <p:strVal val="#ppt_y-.03"/>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Effect transition="in" filter="fade">
                                      <p:cBhvr>
                                        <p:cTn id="20" dur="1000"/>
                                        <p:tgtEl>
                                          <p:spTgt spid="8">
                                            <p:txEl>
                                              <p:pRg st="0" end="0"/>
                                            </p:txEl>
                                          </p:spTgt>
                                        </p:tgtEl>
                                      </p:cBhvr>
                                    </p:animEffect>
                                    <p:anim calcmode="lin" valueType="num">
                                      <p:cBhvr>
                                        <p:cTn id="21"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8">
                                            <p:txEl>
                                              <p:pRg st="0" end="0"/>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8">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xEl>
                                              <p:pRg st="1" end="1"/>
                                            </p:txEl>
                                          </p:spTgt>
                                        </p:tgtEl>
                                        <p:attrNameLst>
                                          <p:attrName>style.visibility</p:attrName>
                                        </p:attrNameLst>
                                      </p:cBhvr>
                                      <p:to>
                                        <p:strVal val="visible"/>
                                      </p:to>
                                    </p:set>
                                    <p:animEffect transition="in" filter="fade">
                                      <p:cBhvr>
                                        <p:cTn id="28" dur="1000"/>
                                        <p:tgtEl>
                                          <p:spTgt spid="8">
                                            <p:txEl>
                                              <p:pRg st="1" end="1"/>
                                            </p:txEl>
                                          </p:spTgt>
                                        </p:tgtEl>
                                      </p:cBhvr>
                                    </p:animEffect>
                                    <p:anim calcmode="lin" valueType="num">
                                      <p:cBhvr>
                                        <p:cTn id="29"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8">
                                            <p:txEl>
                                              <p:pRg st="3" end="3"/>
                                            </p:txEl>
                                          </p:spTgt>
                                        </p:tgtEl>
                                        <p:attrNameLst>
                                          <p:attrName>style.visibility</p:attrName>
                                        </p:attrNameLst>
                                      </p:cBhvr>
                                      <p:to>
                                        <p:strVal val="visible"/>
                                      </p:to>
                                    </p:set>
                                    <p:animEffect transition="in" filter="fade">
                                      <p:cBhvr>
                                        <p:cTn id="36" dur="1000"/>
                                        <p:tgtEl>
                                          <p:spTgt spid="8">
                                            <p:txEl>
                                              <p:pRg st="3" end="3"/>
                                            </p:txEl>
                                          </p:spTgt>
                                        </p:tgtEl>
                                      </p:cBhvr>
                                    </p:animEffect>
                                    <p:anim calcmode="lin" valueType="num">
                                      <p:cBhvr>
                                        <p:cTn id="37"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8">
                                            <p:txEl>
                                              <p:pRg st="3" end="3"/>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8">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8">
                                            <p:txEl>
                                              <p:pRg st="4" end="4"/>
                                            </p:txEl>
                                          </p:spTgt>
                                        </p:tgtEl>
                                        <p:attrNameLst>
                                          <p:attrName>style.visibility</p:attrName>
                                        </p:attrNameLst>
                                      </p:cBhvr>
                                      <p:to>
                                        <p:strVal val="visible"/>
                                      </p:to>
                                    </p:set>
                                    <p:animEffect transition="in" filter="fade">
                                      <p:cBhvr>
                                        <p:cTn id="44" dur="1000"/>
                                        <p:tgtEl>
                                          <p:spTgt spid="8">
                                            <p:txEl>
                                              <p:pRg st="4" end="4"/>
                                            </p:txEl>
                                          </p:spTgt>
                                        </p:tgtEl>
                                      </p:cBhvr>
                                    </p:animEffect>
                                    <p:anim calcmode="lin" valueType="num">
                                      <p:cBhvr>
                                        <p:cTn id="4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8">
                                            <p:txEl>
                                              <p:pRg st="6" end="6"/>
                                            </p:txEl>
                                          </p:spTgt>
                                        </p:tgtEl>
                                        <p:attrNameLst>
                                          <p:attrName>style.visibility</p:attrName>
                                        </p:attrNameLst>
                                      </p:cBhvr>
                                      <p:to>
                                        <p:strVal val="visible"/>
                                      </p:to>
                                    </p:set>
                                    <p:animEffect transition="in" filter="fade">
                                      <p:cBhvr>
                                        <p:cTn id="52" dur="1000"/>
                                        <p:tgtEl>
                                          <p:spTgt spid="8">
                                            <p:txEl>
                                              <p:pRg st="6" end="6"/>
                                            </p:txEl>
                                          </p:spTgt>
                                        </p:tgtEl>
                                      </p:cBhvr>
                                    </p:animEffect>
                                    <p:anim calcmode="lin" valueType="num">
                                      <p:cBhvr>
                                        <p:cTn id="53"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8">
                                            <p:txEl>
                                              <p:pRg st="6" end="6"/>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8">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8">
                                            <p:txEl>
                                              <p:pRg st="7" end="7"/>
                                            </p:txEl>
                                          </p:spTgt>
                                        </p:tgtEl>
                                        <p:attrNameLst>
                                          <p:attrName>style.visibility</p:attrName>
                                        </p:attrNameLst>
                                      </p:cBhvr>
                                      <p:to>
                                        <p:strVal val="visible"/>
                                      </p:to>
                                    </p:set>
                                    <p:animEffect transition="in" filter="fade">
                                      <p:cBhvr>
                                        <p:cTn id="60" dur="1000"/>
                                        <p:tgtEl>
                                          <p:spTgt spid="8">
                                            <p:txEl>
                                              <p:pRg st="7" end="7"/>
                                            </p:txEl>
                                          </p:spTgt>
                                        </p:tgtEl>
                                      </p:cBhvr>
                                    </p:animEffect>
                                    <p:anim calcmode="lin" valueType="num">
                                      <p:cBhvr>
                                        <p:cTn id="61"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8">
                                            <p:txEl>
                                              <p:pRg st="7" end="7"/>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8">
                                            <p:txEl>
                                              <p:pRg st="7" end="7"/>
                                            </p:txEl>
                                          </p:spTgt>
                                        </p:tgtEl>
                                        <p:attrNameLst>
                                          <p:attrName>ppt_y</p:attrName>
                                        </p:attrNameLst>
                                      </p:cBhvr>
                                      <p:tavLst>
                                        <p:tav tm="0">
                                          <p:val>
                                            <p:strVal val="#ppt_y-.03"/>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8" presetClass="entr" presetSubtype="12"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strips(downLeft)">
                                      <p:cBhvr>
                                        <p:cTn id="68" dur="500"/>
                                        <p:tgtEl>
                                          <p:spTgt spid="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 grpId="0" build="p" animBg="1"/>
      <p:bldP spid="9"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3127829" y="1117599"/>
            <a:ext cx="6168571" cy="58057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377" fontAlgn="base">
              <a:spcBef>
                <a:spcPct val="0"/>
              </a:spcBef>
              <a:spcAft>
                <a:spcPct val="0"/>
              </a:spcAft>
            </a:pPr>
            <a:r>
              <a:rPr kumimoji="1" lang="en-US" sz="2933" b="1" dirty="0" err="1">
                <a:solidFill>
                  <a:srgbClr val="1008B8"/>
                </a:solidFill>
                <a:latin typeface="+mj-lt"/>
                <a:ea typeface="SimSun" pitchFamily="2" charset="-122"/>
              </a:rPr>
              <a:t>Lý</a:t>
            </a:r>
            <a:r>
              <a:rPr kumimoji="1" lang="en-US" sz="2933" b="1" dirty="0">
                <a:solidFill>
                  <a:srgbClr val="1008B8"/>
                </a:solidFill>
                <a:latin typeface="+mj-lt"/>
                <a:ea typeface="SimSun" pitchFamily="2" charset="-122"/>
              </a:rPr>
              <a:t> </a:t>
            </a:r>
            <a:r>
              <a:rPr kumimoji="1" lang="en-US" sz="2933" b="1" dirty="0" err="1">
                <a:solidFill>
                  <a:srgbClr val="1008B8"/>
                </a:solidFill>
                <a:latin typeface="+mj-lt"/>
                <a:ea typeface="SimSun" pitchFamily="2" charset="-122"/>
              </a:rPr>
              <a:t>luận</a:t>
            </a:r>
            <a:r>
              <a:rPr kumimoji="1" lang="en-US" sz="2933" b="1" dirty="0">
                <a:solidFill>
                  <a:srgbClr val="1008B8"/>
                </a:solidFill>
                <a:latin typeface="+mj-lt"/>
                <a:ea typeface="SimSun" pitchFamily="2" charset="-122"/>
              </a:rPr>
              <a:t> </a:t>
            </a:r>
            <a:r>
              <a:rPr kumimoji="1" lang="en-US" sz="2933" b="1" dirty="0" err="1">
                <a:solidFill>
                  <a:srgbClr val="1008B8"/>
                </a:solidFill>
                <a:latin typeface="+mj-lt"/>
                <a:ea typeface="SimSun" pitchFamily="2" charset="-122"/>
              </a:rPr>
              <a:t>nhận</a:t>
            </a:r>
            <a:r>
              <a:rPr kumimoji="1" lang="en-US" sz="2933" b="1" dirty="0">
                <a:solidFill>
                  <a:srgbClr val="1008B8"/>
                </a:solidFill>
                <a:latin typeface="+mj-lt"/>
                <a:ea typeface="SimSun" pitchFamily="2" charset="-122"/>
              </a:rPr>
              <a:t> </a:t>
            </a:r>
            <a:r>
              <a:rPr kumimoji="1" lang="en-US" sz="2933" b="1" dirty="0" err="1">
                <a:solidFill>
                  <a:srgbClr val="1008B8"/>
                </a:solidFill>
                <a:latin typeface="+mj-lt"/>
                <a:ea typeface="SimSun" pitchFamily="2" charset="-122"/>
              </a:rPr>
              <a:t>thức</a:t>
            </a:r>
            <a:endParaRPr kumimoji="1" lang="en-US" sz="2933" b="1" dirty="0">
              <a:solidFill>
                <a:srgbClr val="1008B8"/>
              </a:solidFill>
              <a:latin typeface="+mj-lt"/>
              <a:ea typeface="SimSun" pitchFamily="2" charset="-122"/>
            </a:endParaRPr>
          </a:p>
        </p:txBody>
      </p:sp>
      <p:sp>
        <p:nvSpPr>
          <p:cNvPr id="6" name="Rectangle 5"/>
          <p:cNvSpPr/>
          <p:nvPr/>
        </p:nvSpPr>
        <p:spPr>
          <a:xfrm>
            <a:off x="333829" y="2307771"/>
            <a:ext cx="6096000" cy="3993081"/>
          </a:xfrm>
          <a:prstGeom prst="rect">
            <a:avLst/>
          </a:prstGeom>
        </p:spPr>
        <p:txBody>
          <a:bodyPr>
            <a:spAutoFit/>
          </a:bodyPr>
          <a:lstStyle/>
          <a:p>
            <a:pPr indent="457189" algn="just">
              <a:lnSpc>
                <a:spcPct val="150000"/>
              </a:lnSpc>
              <a:spcBef>
                <a:spcPts val="600"/>
              </a:spcBef>
              <a:spcAft>
                <a:spcPts val="600"/>
              </a:spcAft>
              <a:tabLst>
                <a:tab pos="5257669" algn="l"/>
              </a:tabLst>
            </a:pPr>
            <a:r>
              <a:rPr lang="pt-BR" sz="2933" i="1" dirty="0">
                <a:highlight>
                  <a:srgbClr val="FFFFFF"/>
                </a:highlight>
                <a:latin typeface="+mj-lt"/>
                <a:ea typeface="Calibri" panose="020F0502020204030204" pitchFamily="34" charset="0"/>
                <a:cs typeface="Times New Roman" panose="02020603050405020304" pitchFamily="18" charset="0"/>
              </a:rPr>
              <a:t>- </a:t>
            </a:r>
            <a:r>
              <a:rPr lang="pt-BR" sz="2933" b="1" u="sng" dirty="0">
                <a:solidFill>
                  <a:srgbClr val="FF0000"/>
                </a:solidFill>
                <a:highlight>
                  <a:srgbClr val="FFFFFF"/>
                </a:highlight>
                <a:latin typeface="+mj-lt"/>
                <a:ea typeface="Calibri" panose="020F0502020204030204" pitchFamily="34" charset="0"/>
                <a:cs typeface="Times New Roman" panose="02020603050405020304" pitchFamily="18" charset="0"/>
              </a:rPr>
              <a:t>Nhận thức:</a:t>
            </a:r>
            <a:r>
              <a:rPr lang="pt-BR" sz="2933" dirty="0">
                <a:highlight>
                  <a:srgbClr val="FFFFFF"/>
                </a:highlight>
                <a:latin typeface="+mj-lt"/>
                <a:ea typeface="Calibri" panose="020F0502020204030204" pitchFamily="34" charset="0"/>
                <a:cs typeface="Times New Roman" panose="02020603050405020304" pitchFamily="18" charset="0"/>
              </a:rPr>
              <a:t> </a:t>
            </a:r>
            <a:r>
              <a:rPr lang="en-US" sz="2667" dirty="0">
                <a:highlight>
                  <a:srgbClr val="FFFFFF"/>
                </a:highlight>
                <a:latin typeface="Arial" panose="020B0604020202020204" pitchFamily="34" charset="0"/>
                <a:ea typeface="Calibri" panose="020F0502020204030204" pitchFamily="34" charset="0"/>
                <a:cs typeface="Arial" panose="020B0604020202020204" pitchFamily="34" charset="0"/>
              </a:rPr>
              <a:t>L</a:t>
            </a:r>
            <a:r>
              <a:rPr lang="vi-VN" sz="2667" dirty="0">
                <a:latin typeface="Arial" panose="020B0604020202020204" pitchFamily="34" charset="0"/>
                <a:ea typeface="Times New Roman" panose="02020603050405020304" pitchFamily="18" charset="0"/>
                <a:cs typeface="Arial" panose="020B0604020202020204" pitchFamily="34" charset="0"/>
              </a:rPr>
              <a:t>à một quá trình phản ánh tích cực, tự giác và sáng tạo thế giới khách quan vào bộ óc con người trên cơ sở thực tiễn, nhằm sáng tạo ra những tri thức về thế giới khách quan. </a:t>
            </a:r>
            <a:endParaRPr lang="en-US" sz="2667" dirty="0">
              <a:latin typeface="Arial" panose="020B0604020202020204" pitchFamily="34" charset="0"/>
              <a:ea typeface="Times New Roman" panose="02020603050405020304" pitchFamily="18" charset="0"/>
              <a:cs typeface="Arial" panose="020B0604020202020204" pitchFamily="34" charset="0"/>
            </a:endParaRPr>
          </a:p>
          <a:p>
            <a:pPr indent="457189" algn="just">
              <a:lnSpc>
                <a:spcPct val="150000"/>
              </a:lnSpc>
              <a:spcBef>
                <a:spcPts val="600"/>
              </a:spcBef>
              <a:spcAft>
                <a:spcPts val="600"/>
              </a:spcAft>
              <a:tabLst>
                <a:tab pos="5257669" algn="l"/>
              </a:tabLst>
            </a:pPr>
            <a:endParaRPr lang="en-US" sz="2933" dirty="0">
              <a:latin typeface="+mj-lt"/>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6591299" y="1860325"/>
            <a:ext cx="5441044" cy="4394703"/>
          </a:xfrm>
          <a:prstGeom prst="rect">
            <a:avLst/>
          </a:prstGeom>
        </p:spPr>
      </p:pic>
      <p:sp>
        <p:nvSpPr>
          <p:cNvPr id="8" name="Rectangle 7"/>
          <p:cNvSpPr/>
          <p:nvPr/>
        </p:nvSpPr>
        <p:spPr>
          <a:xfrm>
            <a:off x="224037" y="215613"/>
            <a:ext cx="4272323" cy="543675"/>
          </a:xfrm>
          <a:prstGeom prst="rect">
            <a:avLst/>
          </a:prstGeom>
          <a:solidFill>
            <a:srgbClr val="FF3399"/>
          </a:solidFill>
        </p:spPr>
        <p:txBody>
          <a:bodyPr wrap="none">
            <a:spAutoFit/>
          </a:bodyPr>
          <a:lstStyle/>
          <a:p>
            <a:pPr marL="457189" indent="-457189">
              <a:buFont typeface="Arial" panose="020B0604020202020204" pitchFamily="34" charset="0"/>
              <a:buChar char="•"/>
            </a:pPr>
            <a:r>
              <a:rPr lang="pt-BR" sz="2933" b="1" i="1" dirty="0">
                <a:solidFill>
                  <a:schemeClr val="bg1"/>
                </a:solidFill>
                <a:latin typeface="+mj-lt"/>
              </a:rPr>
              <a:t>Phép biện chứng duy vật</a:t>
            </a:r>
          </a:p>
        </p:txBody>
      </p:sp>
    </p:spTree>
    <p:extLst>
      <p:ext uri="{BB962C8B-B14F-4D97-AF65-F5344CB8AC3E}">
        <p14:creationId xmlns:p14="http://schemas.microsoft.com/office/powerpoint/2010/main" val="467917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1601" y="1605546"/>
            <a:ext cx="7071095" cy="4363502"/>
          </a:xfrm>
          <a:prstGeom prst="rect">
            <a:avLst/>
          </a:prstGeom>
        </p:spPr>
        <p:txBody>
          <a:bodyPr wrap="square">
            <a:spAutoFit/>
          </a:bodyPr>
          <a:lstStyle/>
          <a:p>
            <a:pPr indent="457189" algn="just">
              <a:lnSpc>
                <a:spcPct val="150000"/>
              </a:lnSpc>
              <a:spcBef>
                <a:spcPts val="600"/>
              </a:spcBef>
              <a:spcAft>
                <a:spcPts val="600"/>
              </a:spcAft>
            </a:pPr>
            <a:r>
              <a:rPr lang="pt-BR" sz="2400" i="1" dirty="0">
                <a:solidFill>
                  <a:srgbClr val="FF0000"/>
                </a:solidFill>
                <a:highlight>
                  <a:srgbClr val="FFFFFF"/>
                </a:highlight>
                <a:latin typeface="Arial" panose="020B0604020202020204" pitchFamily="34" charset="0"/>
                <a:ea typeface="Calibri" panose="020F0502020204030204" pitchFamily="34" charset="0"/>
                <a:cs typeface="Arial" panose="020B0604020202020204" pitchFamily="34" charset="0"/>
              </a:rPr>
              <a:t>Thực tiễn</a:t>
            </a:r>
            <a:r>
              <a:rPr lang="pt-BR" sz="2400" dirty="0">
                <a:solidFill>
                  <a:srgbClr val="FF0000"/>
                </a:solidFill>
                <a:highlight>
                  <a:srgbClr val="FFFFFF"/>
                </a:highlight>
                <a:latin typeface="Arial" panose="020B0604020202020204" pitchFamily="34" charset="0"/>
                <a:ea typeface="Calibri" panose="020F0502020204030204" pitchFamily="34" charset="0"/>
                <a:cs typeface="Arial" panose="020B0604020202020204" pitchFamily="34" charset="0"/>
              </a:rPr>
              <a:t> </a:t>
            </a:r>
            <a:r>
              <a:rPr lang="pt-BR" sz="2400" dirty="0">
                <a:highlight>
                  <a:srgbClr val="FFFFFF"/>
                </a:highlight>
                <a:latin typeface="Arial" panose="020B0604020202020204" pitchFamily="34" charset="0"/>
                <a:ea typeface="Calibri" panose="020F0502020204030204" pitchFamily="34" charset="0"/>
                <a:cs typeface="Arial" panose="020B0604020202020204" pitchFamily="34" charset="0"/>
              </a:rPr>
              <a:t>là toàn bộ hoạt động vật chất, cảm tính, có tính chất lịch sử-xã hội của con người nhằm cải tạo thế giới khách quan để phục vụ nhu cầu của con người. </a:t>
            </a:r>
            <a:endParaRPr lang="en-US" sz="2400" dirty="0">
              <a:latin typeface="Arial" panose="020B0604020202020204" pitchFamily="34" charset="0"/>
              <a:ea typeface="Calibri" panose="020F0502020204030204" pitchFamily="34" charset="0"/>
              <a:cs typeface="Arial" panose="020B0604020202020204" pitchFamily="34" charset="0"/>
            </a:endParaRPr>
          </a:p>
          <a:p>
            <a:pPr indent="457189" algn="just">
              <a:lnSpc>
                <a:spcPct val="150000"/>
              </a:lnSpc>
              <a:spcBef>
                <a:spcPts val="600"/>
              </a:spcBef>
              <a:spcAft>
                <a:spcPts val="600"/>
              </a:spcAft>
            </a:pPr>
            <a:r>
              <a:rPr lang="pt-BR" sz="2400" dirty="0">
                <a:highlight>
                  <a:srgbClr val="FFFFFF"/>
                </a:highlight>
                <a:latin typeface="Arial" panose="020B0604020202020204" pitchFamily="34" charset="0"/>
                <a:ea typeface="Calibri" panose="020F0502020204030204" pitchFamily="34" charset="0"/>
                <a:cs typeface="Arial" panose="020B0604020202020204" pitchFamily="34" charset="0"/>
              </a:rPr>
              <a:t>Thực tiễn là cơ sở, nguồn gốc của nhận thức.</a:t>
            </a:r>
          </a:p>
          <a:p>
            <a:pPr indent="457189" algn="just">
              <a:lnSpc>
                <a:spcPct val="150000"/>
              </a:lnSpc>
              <a:spcBef>
                <a:spcPts val="600"/>
              </a:spcBef>
              <a:spcAft>
                <a:spcPts val="600"/>
              </a:spcAft>
            </a:pPr>
            <a:r>
              <a:rPr lang="vi-VN" sz="2400" dirty="0">
                <a:latin typeface="Arial" panose="020B0604020202020204" pitchFamily="34" charset="0"/>
                <a:ea typeface="Times New Roman" panose="02020603050405020304" pitchFamily="18" charset="0"/>
                <a:cs typeface="Arial" panose="020B0604020202020204" pitchFamily="34" charset="0"/>
              </a:rPr>
              <a:t>Thực tiễn là động lực, mục đích của nhận thức</a:t>
            </a:r>
            <a:r>
              <a:rPr lang="pt-BR" sz="2400" dirty="0">
                <a:highlight>
                  <a:srgbClr val="FFFFFF"/>
                </a:highlight>
                <a:latin typeface="Arial" panose="020B0604020202020204" pitchFamily="34" charset="0"/>
                <a:ea typeface="Calibri" panose="020F0502020204030204" pitchFamily="34" charset="0"/>
                <a:cs typeface="Arial" panose="020B0604020202020204" pitchFamily="34" charset="0"/>
              </a:rPr>
              <a:t> </a:t>
            </a:r>
          </a:p>
          <a:p>
            <a:pPr indent="457189" algn="just">
              <a:lnSpc>
                <a:spcPct val="150000"/>
              </a:lnSpc>
              <a:spcBef>
                <a:spcPts val="600"/>
              </a:spcBef>
              <a:spcAft>
                <a:spcPts val="600"/>
              </a:spcAft>
            </a:pPr>
            <a:r>
              <a:rPr lang="pt-BR" sz="2400" dirty="0">
                <a:highlight>
                  <a:srgbClr val="FFFFFF"/>
                </a:highlight>
                <a:latin typeface="Arial" panose="020B0604020202020204" pitchFamily="34" charset="0"/>
                <a:ea typeface="Calibri" panose="020F0502020204030204" pitchFamily="34" charset="0"/>
                <a:cs typeface="Arial" panose="020B0604020202020204" pitchFamily="34" charset="0"/>
              </a:rPr>
              <a:t>Thực tiễn là tiêu chuẩn của chân lý.</a:t>
            </a:r>
            <a:endParaRPr lang="en-US" sz="2400" dirty="0">
              <a:latin typeface="Arial" panose="020B0604020202020204" pitchFamily="34" charset="0"/>
              <a:ea typeface="Calibri" panose="020F0502020204030204" pitchFamily="34" charset="0"/>
              <a:cs typeface="Arial" panose="020B0604020202020204" pitchFamily="34" charset="0"/>
            </a:endParaRPr>
          </a:p>
        </p:txBody>
      </p:sp>
      <p:sp>
        <p:nvSpPr>
          <p:cNvPr id="6" name="Rectangle 5"/>
          <p:cNvSpPr/>
          <p:nvPr/>
        </p:nvSpPr>
        <p:spPr>
          <a:xfrm>
            <a:off x="3163639" y="911881"/>
            <a:ext cx="7079182" cy="671851"/>
          </a:xfrm>
          <a:prstGeom prst="rect">
            <a:avLst/>
          </a:prstGeom>
        </p:spPr>
        <p:txBody>
          <a:bodyPr wrap="none">
            <a:spAutoFit/>
          </a:bodyPr>
          <a:lstStyle/>
          <a:p>
            <a:pPr indent="457189" algn="just">
              <a:lnSpc>
                <a:spcPct val="150000"/>
              </a:lnSpc>
              <a:spcBef>
                <a:spcPts val="600"/>
              </a:spcBef>
              <a:spcAft>
                <a:spcPts val="600"/>
              </a:spcAft>
            </a:pPr>
            <a:r>
              <a:rPr lang="pt-BR" sz="2800" b="1" i="1" dirty="0">
                <a:solidFill>
                  <a:srgbClr val="1008B8"/>
                </a:solidFill>
                <a:highlight>
                  <a:srgbClr val="FFFFFF"/>
                </a:highlight>
                <a:latin typeface="+mj-lt"/>
                <a:ea typeface="Calibri" panose="020F0502020204030204" pitchFamily="34" charset="0"/>
                <a:cs typeface="Times New Roman" panose="02020603050405020304" pitchFamily="18" charset="0"/>
              </a:rPr>
              <a:t>- Thực tiễn và vai trò của nó đối với nhận thức</a:t>
            </a:r>
            <a:endParaRPr lang="en-US" sz="2800" b="1" dirty="0">
              <a:solidFill>
                <a:srgbClr val="1008B8"/>
              </a:solidFill>
              <a:latin typeface="+mj-lt"/>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346868" y="2757715"/>
            <a:ext cx="4721760" cy="3510565"/>
          </a:xfrm>
          <a:prstGeom prst="rect">
            <a:avLst/>
          </a:prstGeom>
        </p:spPr>
      </p:pic>
      <p:sp>
        <p:nvSpPr>
          <p:cNvPr id="9" name="Rectangle 8"/>
          <p:cNvSpPr/>
          <p:nvPr/>
        </p:nvSpPr>
        <p:spPr>
          <a:xfrm>
            <a:off x="224036" y="215613"/>
            <a:ext cx="4596130" cy="584775"/>
          </a:xfrm>
          <a:prstGeom prst="rect">
            <a:avLst/>
          </a:prstGeom>
          <a:solidFill>
            <a:srgbClr val="FF3399"/>
          </a:solidFill>
        </p:spPr>
        <p:txBody>
          <a:bodyPr wrap="none">
            <a:spAutoFit/>
          </a:bodyPr>
          <a:lstStyle/>
          <a:p>
            <a:pPr marL="457189" indent="-457189">
              <a:buFont typeface="Arial" panose="020B0604020202020204" pitchFamily="34" charset="0"/>
              <a:buChar char="•"/>
            </a:pPr>
            <a:r>
              <a:rPr lang="pt-BR" sz="3200" b="1" i="1" dirty="0">
                <a:solidFill>
                  <a:schemeClr val="bg1"/>
                </a:solidFill>
                <a:latin typeface="+mj-lt"/>
              </a:rPr>
              <a:t>Phép biện chứng duy vật</a:t>
            </a:r>
          </a:p>
        </p:txBody>
      </p:sp>
    </p:spTree>
    <p:extLst>
      <p:ext uri="{BB962C8B-B14F-4D97-AF65-F5344CB8AC3E}">
        <p14:creationId xmlns:p14="http://schemas.microsoft.com/office/powerpoint/2010/main" val="414034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1407" y="883393"/>
            <a:ext cx="6577083" cy="504920"/>
          </a:xfrm>
          <a:solidFill>
            <a:srgbClr val="002060"/>
          </a:solidFill>
        </p:spPr>
        <p:txBody>
          <a:bodyPr>
            <a:normAutofit/>
          </a:bodyPr>
          <a:lstStyle/>
          <a:p>
            <a:pPr algn="ctr"/>
            <a:r>
              <a:rPr lang="en-US" sz="2800" b="1" dirty="0">
                <a:solidFill>
                  <a:schemeClr val="bg1"/>
                </a:solidFill>
                <a:latin typeface="+mj-lt"/>
              </a:rPr>
              <a:t>2.1.2. </a:t>
            </a:r>
            <a:r>
              <a:rPr lang="en-US" sz="2800" b="1" dirty="0" err="1">
                <a:solidFill>
                  <a:schemeClr val="bg1"/>
                </a:solidFill>
                <a:latin typeface="+mj-lt"/>
              </a:rPr>
              <a:t>Chủ</a:t>
            </a:r>
            <a:r>
              <a:rPr lang="en-US" sz="2800" b="1" dirty="0">
                <a:solidFill>
                  <a:schemeClr val="bg1"/>
                </a:solidFill>
                <a:latin typeface="+mj-lt"/>
              </a:rPr>
              <a:t> </a:t>
            </a:r>
            <a:r>
              <a:rPr lang="en-US" sz="2800" b="1" dirty="0" err="1">
                <a:solidFill>
                  <a:schemeClr val="bg1"/>
                </a:solidFill>
                <a:latin typeface="+mj-lt"/>
              </a:rPr>
              <a:t>nghĩa</a:t>
            </a:r>
            <a:r>
              <a:rPr lang="en-US" sz="2800" b="1" dirty="0">
                <a:solidFill>
                  <a:schemeClr val="bg1"/>
                </a:solidFill>
                <a:latin typeface="+mj-lt"/>
              </a:rPr>
              <a:t> </a:t>
            </a:r>
            <a:r>
              <a:rPr lang="en-US" sz="2800" b="1" dirty="0" err="1">
                <a:solidFill>
                  <a:schemeClr val="bg1"/>
                </a:solidFill>
                <a:latin typeface="+mj-lt"/>
              </a:rPr>
              <a:t>duy</a:t>
            </a:r>
            <a:r>
              <a:rPr lang="en-US" sz="2800" b="1" dirty="0">
                <a:solidFill>
                  <a:schemeClr val="bg1"/>
                </a:solidFill>
                <a:latin typeface="+mj-lt"/>
              </a:rPr>
              <a:t> </a:t>
            </a:r>
            <a:r>
              <a:rPr lang="en-US" sz="2800" b="1" dirty="0" err="1">
                <a:solidFill>
                  <a:schemeClr val="bg1"/>
                </a:solidFill>
                <a:latin typeface="+mj-lt"/>
              </a:rPr>
              <a:t>vật</a:t>
            </a:r>
            <a:r>
              <a:rPr lang="en-US" sz="2800" b="1" dirty="0">
                <a:solidFill>
                  <a:schemeClr val="bg1"/>
                </a:solidFill>
                <a:latin typeface="+mj-lt"/>
              </a:rPr>
              <a:t> </a:t>
            </a:r>
            <a:r>
              <a:rPr lang="en-US" sz="2800" b="1" dirty="0" err="1">
                <a:solidFill>
                  <a:schemeClr val="bg1"/>
                </a:solidFill>
                <a:latin typeface="+mj-lt"/>
              </a:rPr>
              <a:t>lịch</a:t>
            </a:r>
            <a:r>
              <a:rPr lang="en-US" sz="2800" b="1" dirty="0">
                <a:solidFill>
                  <a:schemeClr val="bg1"/>
                </a:solidFill>
                <a:latin typeface="+mj-lt"/>
              </a:rPr>
              <a:t> </a:t>
            </a:r>
            <a:r>
              <a:rPr lang="en-US" sz="2800" b="1" dirty="0" err="1">
                <a:solidFill>
                  <a:schemeClr val="bg1"/>
                </a:solidFill>
                <a:latin typeface="+mj-lt"/>
              </a:rPr>
              <a:t>sử</a:t>
            </a:r>
            <a:endParaRPr lang="en-US" sz="2800" b="1" dirty="0">
              <a:solidFill>
                <a:schemeClr val="bg1"/>
              </a:solidFill>
              <a:latin typeface="+mj-lt"/>
            </a:endParaRPr>
          </a:p>
        </p:txBody>
      </p:sp>
      <p:sp>
        <p:nvSpPr>
          <p:cNvPr id="3" name="Content Placeholder 2"/>
          <p:cNvSpPr>
            <a:spLocks noGrp="1"/>
          </p:cNvSpPr>
          <p:nvPr>
            <p:ph idx="1"/>
          </p:nvPr>
        </p:nvSpPr>
        <p:spPr>
          <a:xfrm>
            <a:off x="4292789" y="1880215"/>
            <a:ext cx="7192371" cy="4351339"/>
          </a:xfrm>
        </p:spPr>
        <p:txBody>
          <a:bodyPr>
            <a:normAutofit/>
          </a:bodyPr>
          <a:lstStyle/>
          <a:p>
            <a:r>
              <a:rPr lang="en-US" sz="2400" b="1" dirty="0" err="1">
                <a:solidFill>
                  <a:srgbClr val="FF0000"/>
                </a:solidFill>
                <a:latin typeface="+mj-lt"/>
              </a:rPr>
              <a:t>Những</a:t>
            </a:r>
            <a:r>
              <a:rPr lang="en-US" sz="2400" b="1" dirty="0">
                <a:solidFill>
                  <a:srgbClr val="FF0000"/>
                </a:solidFill>
                <a:latin typeface="+mj-lt"/>
              </a:rPr>
              <a:t> </a:t>
            </a:r>
            <a:r>
              <a:rPr lang="en-US" sz="2400" b="1" dirty="0" err="1">
                <a:solidFill>
                  <a:srgbClr val="FF0000"/>
                </a:solidFill>
                <a:latin typeface="+mj-lt"/>
              </a:rPr>
              <a:t>quy</a:t>
            </a:r>
            <a:r>
              <a:rPr lang="en-US" sz="2400" b="1" dirty="0">
                <a:solidFill>
                  <a:srgbClr val="FF0000"/>
                </a:solidFill>
                <a:latin typeface="+mj-lt"/>
              </a:rPr>
              <a:t> </a:t>
            </a:r>
            <a:r>
              <a:rPr lang="en-US" sz="2400" b="1" dirty="0" err="1">
                <a:solidFill>
                  <a:srgbClr val="FF0000"/>
                </a:solidFill>
                <a:latin typeface="+mj-lt"/>
              </a:rPr>
              <a:t>luật</a:t>
            </a:r>
            <a:r>
              <a:rPr lang="en-US" sz="2400" b="1" dirty="0">
                <a:solidFill>
                  <a:srgbClr val="FF0000"/>
                </a:solidFill>
                <a:latin typeface="+mj-lt"/>
              </a:rPr>
              <a:t> </a:t>
            </a:r>
            <a:r>
              <a:rPr lang="en-US" sz="2400" b="1" dirty="0" err="1">
                <a:solidFill>
                  <a:srgbClr val="FF0000"/>
                </a:solidFill>
                <a:latin typeface="+mj-lt"/>
              </a:rPr>
              <a:t>cơ</a:t>
            </a:r>
            <a:r>
              <a:rPr lang="en-US" sz="2400" b="1" dirty="0">
                <a:solidFill>
                  <a:srgbClr val="FF0000"/>
                </a:solidFill>
                <a:latin typeface="+mj-lt"/>
              </a:rPr>
              <a:t> </a:t>
            </a:r>
            <a:r>
              <a:rPr lang="en-US" sz="2400" b="1" dirty="0" err="1">
                <a:solidFill>
                  <a:srgbClr val="FF0000"/>
                </a:solidFill>
                <a:latin typeface="+mj-lt"/>
              </a:rPr>
              <a:t>bản</a:t>
            </a:r>
            <a:r>
              <a:rPr lang="en-US" sz="2400" b="1" dirty="0">
                <a:solidFill>
                  <a:srgbClr val="FF0000"/>
                </a:solidFill>
                <a:latin typeface="+mj-lt"/>
              </a:rPr>
              <a:t> </a:t>
            </a:r>
            <a:r>
              <a:rPr lang="en-US" sz="2400" b="1" dirty="0" err="1">
                <a:solidFill>
                  <a:srgbClr val="FF0000"/>
                </a:solidFill>
                <a:latin typeface="+mj-lt"/>
              </a:rPr>
              <a:t>của</a:t>
            </a:r>
            <a:r>
              <a:rPr lang="en-US" sz="2400" b="1" dirty="0">
                <a:solidFill>
                  <a:srgbClr val="FF0000"/>
                </a:solidFill>
                <a:latin typeface="+mj-lt"/>
              </a:rPr>
              <a:t> </a:t>
            </a:r>
            <a:r>
              <a:rPr lang="en-US" sz="2400" b="1" dirty="0" err="1">
                <a:solidFill>
                  <a:srgbClr val="FF0000"/>
                </a:solidFill>
                <a:latin typeface="+mj-lt"/>
              </a:rPr>
              <a:t>sự</a:t>
            </a:r>
            <a:r>
              <a:rPr lang="en-US" sz="2400" b="1" dirty="0">
                <a:solidFill>
                  <a:srgbClr val="FF0000"/>
                </a:solidFill>
                <a:latin typeface="+mj-lt"/>
              </a:rPr>
              <a:t> </a:t>
            </a:r>
            <a:r>
              <a:rPr lang="en-US" sz="2400" b="1" dirty="0" err="1">
                <a:solidFill>
                  <a:srgbClr val="FF0000"/>
                </a:solidFill>
                <a:latin typeface="+mj-lt"/>
              </a:rPr>
              <a:t>vận</a:t>
            </a:r>
            <a:r>
              <a:rPr lang="en-US" sz="2400" b="1" dirty="0">
                <a:solidFill>
                  <a:srgbClr val="FF0000"/>
                </a:solidFill>
                <a:latin typeface="+mj-lt"/>
              </a:rPr>
              <a:t> </a:t>
            </a:r>
            <a:r>
              <a:rPr lang="en-US" sz="2400" b="1" dirty="0" err="1">
                <a:solidFill>
                  <a:srgbClr val="FF0000"/>
                </a:solidFill>
                <a:latin typeface="+mj-lt"/>
              </a:rPr>
              <a:t>động</a:t>
            </a:r>
            <a:r>
              <a:rPr lang="en-US" sz="2400" b="1" dirty="0">
                <a:solidFill>
                  <a:srgbClr val="FF0000"/>
                </a:solidFill>
                <a:latin typeface="+mj-lt"/>
              </a:rPr>
              <a:t> </a:t>
            </a:r>
            <a:r>
              <a:rPr lang="en-US" sz="2400" b="1" dirty="0" err="1">
                <a:solidFill>
                  <a:srgbClr val="FF0000"/>
                </a:solidFill>
                <a:latin typeface="+mj-lt"/>
              </a:rPr>
              <a:t>và</a:t>
            </a:r>
            <a:r>
              <a:rPr lang="en-US" sz="2400" b="1" dirty="0">
                <a:solidFill>
                  <a:srgbClr val="FF0000"/>
                </a:solidFill>
                <a:latin typeface="+mj-lt"/>
              </a:rPr>
              <a:t> </a:t>
            </a:r>
            <a:r>
              <a:rPr lang="en-US" sz="2400" b="1" dirty="0" err="1">
                <a:solidFill>
                  <a:srgbClr val="FF0000"/>
                </a:solidFill>
                <a:latin typeface="+mj-lt"/>
              </a:rPr>
              <a:t>phát</a:t>
            </a:r>
            <a:r>
              <a:rPr lang="en-US" sz="2400" b="1" dirty="0">
                <a:solidFill>
                  <a:srgbClr val="FF0000"/>
                </a:solidFill>
                <a:latin typeface="+mj-lt"/>
              </a:rPr>
              <a:t> </a:t>
            </a:r>
            <a:r>
              <a:rPr lang="en-US" sz="2400" b="1" dirty="0" err="1">
                <a:solidFill>
                  <a:srgbClr val="FF0000"/>
                </a:solidFill>
                <a:latin typeface="+mj-lt"/>
              </a:rPr>
              <a:t>triển</a:t>
            </a:r>
            <a:r>
              <a:rPr lang="en-US" sz="2400" b="1" dirty="0">
                <a:solidFill>
                  <a:srgbClr val="FF0000"/>
                </a:solidFill>
                <a:latin typeface="+mj-lt"/>
              </a:rPr>
              <a:t> </a:t>
            </a:r>
            <a:r>
              <a:rPr lang="en-US" sz="2400" b="1" dirty="0" err="1">
                <a:solidFill>
                  <a:srgbClr val="FF0000"/>
                </a:solidFill>
                <a:latin typeface="+mj-lt"/>
              </a:rPr>
              <a:t>của</a:t>
            </a:r>
            <a:r>
              <a:rPr lang="en-US" sz="2400" b="1" dirty="0">
                <a:solidFill>
                  <a:srgbClr val="FF0000"/>
                </a:solidFill>
                <a:latin typeface="+mj-lt"/>
              </a:rPr>
              <a:t> </a:t>
            </a:r>
            <a:r>
              <a:rPr lang="en-US" sz="2400" b="1" dirty="0" err="1">
                <a:solidFill>
                  <a:srgbClr val="FF0000"/>
                </a:solidFill>
                <a:latin typeface="+mj-lt"/>
              </a:rPr>
              <a:t>xã</a:t>
            </a:r>
            <a:r>
              <a:rPr lang="en-US" sz="2400" b="1" dirty="0">
                <a:solidFill>
                  <a:srgbClr val="FF0000"/>
                </a:solidFill>
                <a:latin typeface="+mj-lt"/>
              </a:rPr>
              <a:t> </a:t>
            </a:r>
            <a:r>
              <a:rPr lang="en-US" sz="2400" b="1" dirty="0" err="1">
                <a:solidFill>
                  <a:srgbClr val="FF0000"/>
                </a:solidFill>
                <a:latin typeface="+mj-lt"/>
              </a:rPr>
              <a:t>hội</a:t>
            </a:r>
            <a:endParaRPr lang="en-US" sz="2400" b="1" dirty="0">
              <a:solidFill>
                <a:srgbClr val="FF0000"/>
              </a:solidFill>
              <a:latin typeface="+mj-lt"/>
            </a:endParaRPr>
          </a:p>
          <a:p>
            <a:endParaRPr lang="en-US" sz="2400" b="1" dirty="0">
              <a:solidFill>
                <a:srgbClr val="FF0000"/>
              </a:solidFill>
              <a:latin typeface="+mj-lt"/>
            </a:endParaRPr>
          </a:p>
          <a:p>
            <a:pPr marL="914377" indent="-914377"/>
            <a:r>
              <a:rPr lang="en-US" sz="2400" dirty="0">
                <a:latin typeface="+mj-lt"/>
              </a:rPr>
              <a:t>	</a:t>
            </a:r>
            <a:r>
              <a:rPr lang="en-US" sz="2400" dirty="0">
                <a:solidFill>
                  <a:srgbClr val="002060"/>
                </a:solidFill>
                <a:latin typeface="+mj-lt"/>
              </a:rPr>
              <a:t>    </a:t>
            </a:r>
            <a:r>
              <a:rPr lang="en-US" sz="2400" i="1" dirty="0">
                <a:solidFill>
                  <a:srgbClr val="002060"/>
                </a:solidFill>
                <a:latin typeface="+mj-lt"/>
              </a:rPr>
              <a:t>+ Quy </a:t>
            </a:r>
            <a:r>
              <a:rPr lang="en-US" sz="2400" i="1" dirty="0" err="1">
                <a:solidFill>
                  <a:srgbClr val="002060"/>
                </a:solidFill>
                <a:latin typeface="+mj-lt"/>
              </a:rPr>
              <a:t>luật</a:t>
            </a:r>
            <a:r>
              <a:rPr lang="en-US" sz="2400" i="1" dirty="0">
                <a:solidFill>
                  <a:srgbClr val="002060"/>
                </a:solidFill>
                <a:latin typeface="+mj-lt"/>
              </a:rPr>
              <a:t> </a:t>
            </a:r>
            <a:r>
              <a:rPr lang="en-US" sz="2400" i="1" dirty="0" err="1">
                <a:solidFill>
                  <a:srgbClr val="002060"/>
                </a:solidFill>
                <a:latin typeface="+mj-lt"/>
              </a:rPr>
              <a:t>về</a:t>
            </a:r>
            <a:r>
              <a:rPr lang="en-US" sz="2400" i="1" dirty="0">
                <a:solidFill>
                  <a:srgbClr val="002060"/>
                </a:solidFill>
                <a:latin typeface="+mj-lt"/>
              </a:rPr>
              <a:t> </a:t>
            </a:r>
            <a:r>
              <a:rPr lang="en-US" sz="2400" i="1" dirty="0" err="1">
                <a:solidFill>
                  <a:srgbClr val="002060"/>
                </a:solidFill>
                <a:latin typeface="+mj-lt"/>
              </a:rPr>
              <a:t>sự</a:t>
            </a:r>
            <a:r>
              <a:rPr lang="en-US" sz="2400" i="1" dirty="0">
                <a:solidFill>
                  <a:srgbClr val="002060"/>
                </a:solidFill>
                <a:latin typeface="+mj-lt"/>
              </a:rPr>
              <a:t> </a:t>
            </a:r>
            <a:r>
              <a:rPr lang="en-US" sz="2400" i="1" dirty="0" err="1">
                <a:solidFill>
                  <a:srgbClr val="002060"/>
                </a:solidFill>
                <a:latin typeface="+mj-lt"/>
              </a:rPr>
              <a:t>phù</a:t>
            </a:r>
            <a:r>
              <a:rPr lang="en-US" sz="2400" i="1" dirty="0">
                <a:solidFill>
                  <a:srgbClr val="002060"/>
                </a:solidFill>
                <a:latin typeface="+mj-lt"/>
              </a:rPr>
              <a:t> hợp </a:t>
            </a:r>
            <a:r>
              <a:rPr lang="en-US" sz="2400" i="1" dirty="0" err="1">
                <a:solidFill>
                  <a:srgbClr val="002060"/>
                </a:solidFill>
                <a:latin typeface="+mj-lt"/>
              </a:rPr>
              <a:t>của</a:t>
            </a:r>
            <a:r>
              <a:rPr lang="en-US" sz="2400" i="1" dirty="0">
                <a:solidFill>
                  <a:srgbClr val="002060"/>
                </a:solidFill>
                <a:latin typeface="+mj-lt"/>
              </a:rPr>
              <a:t> </a:t>
            </a:r>
            <a:r>
              <a:rPr lang="en-US" sz="2400" i="1" dirty="0" err="1">
                <a:solidFill>
                  <a:srgbClr val="002060"/>
                </a:solidFill>
                <a:latin typeface="+mj-lt"/>
              </a:rPr>
              <a:t>quan</a:t>
            </a:r>
            <a:r>
              <a:rPr lang="en-US" sz="2400" i="1" dirty="0">
                <a:solidFill>
                  <a:srgbClr val="002060"/>
                </a:solidFill>
                <a:latin typeface="+mj-lt"/>
              </a:rPr>
              <a:t> </a:t>
            </a:r>
            <a:r>
              <a:rPr lang="en-US" sz="2400" i="1" dirty="0" err="1">
                <a:solidFill>
                  <a:srgbClr val="002060"/>
                </a:solidFill>
                <a:latin typeface="+mj-lt"/>
              </a:rPr>
              <a:t>hệ</a:t>
            </a:r>
            <a:r>
              <a:rPr lang="en-US" sz="2400" i="1" dirty="0">
                <a:solidFill>
                  <a:srgbClr val="002060"/>
                </a:solidFill>
                <a:latin typeface="+mj-lt"/>
              </a:rPr>
              <a:t> SX </a:t>
            </a:r>
            <a:r>
              <a:rPr lang="en-US" sz="2400" i="1" dirty="0" err="1">
                <a:solidFill>
                  <a:srgbClr val="002060"/>
                </a:solidFill>
                <a:latin typeface="+mj-lt"/>
              </a:rPr>
              <a:t>với</a:t>
            </a:r>
            <a:r>
              <a:rPr lang="en-US" sz="2400" i="1" dirty="0">
                <a:solidFill>
                  <a:srgbClr val="002060"/>
                </a:solidFill>
                <a:latin typeface="+mj-lt"/>
              </a:rPr>
              <a:t> </a:t>
            </a:r>
            <a:r>
              <a:rPr lang="en-US" sz="2400" i="1" dirty="0" err="1">
                <a:solidFill>
                  <a:srgbClr val="002060"/>
                </a:solidFill>
                <a:latin typeface="+mj-lt"/>
              </a:rPr>
              <a:t>trình</a:t>
            </a:r>
            <a:r>
              <a:rPr lang="en-US" sz="2400" i="1" dirty="0">
                <a:solidFill>
                  <a:srgbClr val="002060"/>
                </a:solidFill>
                <a:latin typeface="+mj-lt"/>
              </a:rPr>
              <a:t> </a:t>
            </a:r>
            <a:r>
              <a:rPr lang="en-US" sz="2400" i="1" dirty="0" err="1">
                <a:solidFill>
                  <a:srgbClr val="002060"/>
                </a:solidFill>
                <a:latin typeface="+mj-lt"/>
              </a:rPr>
              <a:t>độ</a:t>
            </a:r>
            <a:r>
              <a:rPr lang="en-US" sz="2400" i="1" dirty="0">
                <a:solidFill>
                  <a:srgbClr val="002060"/>
                </a:solidFill>
                <a:latin typeface="+mj-lt"/>
              </a:rPr>
              <a:t> </a:t>
            </a:r>
            <a:r>
              <a:rPr lang="en-US" sz="2400" i="1" dirty="0" err="1">
                <a:solidFill>
                  <a:srgbClr val="002060"/>
                </a:solidFill>
                <a:latin typeface="+mj-lt"/>
              </a:rPr>
              <a:t>phát</a:t>
            </a:r>
            <a:r>
              <a:rPr lang="en-US" sz="2400" i="1" dirty="0">
                <a:solidFill>
                  <a:srgbClr val="002060"/>
                </a:solidFill>
                <a:latin typeface="+mj-lt"/>
              </a:rPr>
              <a:t> </a:t>
            </a:r>
            <a:r>
              <a:rPr lang="en-US" sz="2400" i="1" dirty="0" err="1">
                <a:solidFill>
                  <a:srgbClr val="002060"/>
                </a:solidFill>
                <a:latin typeface="+mj-lt"/>
              </a:rPr>
              <a:t>triển</a:t>
            </a:r>
            <a:r>
              <a:rPr lang="en-US" sz="2400" i="1" dirty="0">
                <a:solidFill>
                  <a:srgbClr val="002060"/>
                </a:solidFill>
                <a:latin typeface="+mj-lt"/>
              </a:rPr>
              <a:t> </a:t>
            </a:r>
            <a:r>
              <a:rPr lang="en-US" sz="2400" i="1" dirty="0" err="1">
                <a:solidFill>
                  <a:srgbClr val="002060"/>
                </a:solidFill>
                <a:latin typeface="+mj-lt"/>
              </a:rPr>
              <a:t>của</a:t>
            </a:r>
            <a:r>
              <a:rPr lang="en-US" sz="2400" i="1" dirty="0">
                <a:solidFill>
                  <a:srgbClr val="002060"/>
                </a:solidFill>
                <a:latin typeface="+mj-lt"/>
              </a:rPr>
              <a:t> </a:t>
            </a:r>
            <a:r>
              <a:rPr lang="en-US" sz="2400" i="1" dirty="0" err="1">
                <a:solidFill>
                  <a:srgbClr val="002060"/>
                </a:solidFill>
                <a:latin typeface="+mj-lt"/>
              </a:rPr>
              <a:t>lực</a:t>
            </a:r>
            <a:r>
              <a:rPr lang="en-US" sz="2400" i="1" dirty="0">
                <a:solidFill>
                  <a:srgbClr val="002060"/>
                </a:solidFill>
                <a:latin typeface="+mj-lt"/>
              </a:rPr>
              <a:t> </a:t>
            </a:r>
            <a:r>
              <a:rPr lang="en-US" sz="2400" i="1" dirty="0" err="1">
                <a:solidFill>
                  <a:srgbClr val="002060"/>
                </a:solidFill>
                <a:latin typeface="+mj-lt"/>
              </a:rPr>
              <a:t>lượng</a:t>
            </a:r>
            <a:r>
              <a:rPr lang="en-US" sz="2400" i="1" dirty="0">
                <a:solidFill>
                  <a:srgbClr val="002060"/>
                </a:solidFill>
                <a:latin typeface="+mj-lt"/>
              </a:rPr>
              <a:t> SX</a:t>
            </a:r>
          </a:p>
          <a:p>
            <a:pPr marL="914377" indent="-914377"/>
            <a:r>
              <a:rPr lang="en-US" sz="2400" i="1" dirty="0">
                <a:solidFill>
                  <a:srgbClr val="002060"/>
                </a:solidFill>
                <a:latin typeface="+mj-lt"/>
              </a:rPr>
              <a:t>	     + </a:t>
            </a:r>
            <a:r>
              <a:rPr lang="en-US" sz="2400" i="1" dirty="0" err="1">
                <a:solidFill>
                  <a:srgbClr val="002060"/>
                </a:solidFill>
                <a:latin typeface="+mj-lt"/>
              </a:rPr>
              <a:t>Quy</a:t>
            </a:r>
            <a:r>
              <a:rPr lang="en-US" sz="2400" i="1" dirty="0">
                <a:solidFill>
                  <a:srgbClr val="002060"/>
                </a:solidFill>
                <a:latin typeface="+mj-lt"/>
              </a:rPr>
              <a:t> </a:t>
            </a:r>
            <a:r>
              <a:rPr lang="en-US" sz="2400" i="1" dirty="0" err="1">
                <a:solidFill>
                  <a:srgbClr val="002060"/>
                </a:solidFill>
                <a:latin typeface="+mj-lt"/>
              </a:rPr>
              <a:t>luật</a:t>
            </a:r>
            <a:r>
              <a:rPr lang="en-US" sz="2400" i="1" dirty="0">
                <a:solidFill>
                  <a:srgbClr val="002060"/>
                </a:solidFill>
                <a:latin typeface="+mj-lt"/>
              </a:rPr>
              <a:t> </a:t>
            </a:r>
            <a:r>
              <a:rPr lang="en-US" sz="2400" i="1" dirty="0" err="1">
                <a:solidFill>
                  <a:srgbClr val="002060"/>
                </a:solidFill>
                <a:latin typeface="+mj-lt"/>
              </a:rPr>
              <a:t>về</a:t>
            </a:r>
            <a:r>
              <a:rPr lang="en-US" sz="2400" i="1" dirty="0">
                <a:solidFill>
                  <a:srgbClr val="002060"/>
                </a:solidFill>
                <a:latin typeface="+mj-lt"/>
              </a:rPr>
              <a:t> </a:t>
            </a:r>
            <a:r>
              <a:rPr lang="en-US" sz="2400" i="1" dirty="0" err="1">
                <a:solidFill>
                  <a:srgbClr val="002060"/>
                </a:solidFill>
                <a:latin typeface="+mj-lt"/>
              </a:rPr>
              <a:t>mối</a:t>
            </a:r>
            <a:r>
              <a:rPr lang="en-US" sz="2400" i="1" dirty="0">
                <a:solidFill>
                  <a:srgbClr val="002060"/>
                </a:solidFill>
                <a:latin typeface="+mj-lt"/>
              </a:rPr>
              <a:t> </a:t>
            </a:r>
            <a:r>
              <a:rPr lang="en-US" sz="2400" i="1" dirty="0" err="1">
                <a:solidFill>
                  <a:srgbClr val="002060"/>
                </a:solidFill>
                <a:latin typeface="+mj-lt"/>
              </a:rPr>
              <a:t>quan</a:t>
            </a:r>
            <a:r>
              <a:rPr lang="en-US" sz="2400" i="1" dirty="0">
                <a:solidFill>
                  <a:srgbClr val="002060"/>
                </a:solidFill>
                <a:latin typeface="+mj-lt"/>
              </a:rPr>
              <a:t> </a:t>
            </a:r>
            <a:r>
              <a:rPr lang="en-US" sz="2400" i="1" dirty="0" err="1">
                <a:solidFill>
                  <a:srgbClr val="002060"/>
                </a:solidFill>
                <a:latin typeface="+mj-lt"/>
              </a:rPr>
              <a:t>hệ</a:t>
            </a:r>
            <a:r>
              <a:rPr lang="en-US" sz="2400" i="1" dirty="0">
                <a:solidFill>
                  <a:srgbClr val="002060"/>
                </a:solidFill>
                <a:latin typeface="+mj-lt"/>
              </a:rPr>
              <a:t> </a:t>
            </a:r>
            <a:r>
              <a:rPr lang="en-US" sz="2400" i="1" dirty="0" err="1">
                <a:solidFill>
                  <a:srgbClr val="002060"/>
                </a:solidFill>
                <a:latin typeface="+mj-lt"/>
              </a:rPr>
              <a:t>biện</a:t>
            </a:r>
            <a:r>
              <a:rPr lang="en-US" sz="2400" i="1" dirty="0">
                <a:solidFill>
                  <a:srgbClr val="002060"/>
                </a:solidFill>
                <a:latin typeface="+mj-lt"/>
              </a:rPr>
              <a:t> </a:t>
            </a:r>
            <a:r>
              <a:rPr lang="en-US" sz="2400" i="1" dirty="0" err="1">
                <a:solidFill>
                  <a:srgbClr val="002060"/>
                </a:solidFill>
                <a:latin typeface="+mj-lt"/>
              </a:rPr>
              <a:t>chứng</a:t>
            </a:r>
            <a:r>
              <a:rPr lang="en-US" sz="2400" i="1" dirty="0">
                <a:solidFill>
                  <a:srgbClr val="002060"/>
                </a:solidFill>
                <a:latin typeface="+mj-lt"/>
              </a:rPr>
              <a:t> </a:t>
            </a:r>
            <a:r>
              <a:rPr lang="en-US" sz="2400" i="1" dirty="0" err="1">
                <a:solidFill>
                  <a:srgbClr val="002060"/>
                </a:solidFill>
                <a:latin typeface="+mj-lt"/>
              </a:rPr>
              <a:t>giữa</a:t>
            </a:r>
            <a:r>
              <a:rPr lang="en-US" sz="2400" i="1" dirty="0">
                <a:solidFill>
                  <a:srgbClr val="002060"/>
                </a:solidFill>
                <a:latin typeface="+mj-lt"/>
              </a:rPr>
              <a:t> </a:t>
            </a:r>
            <a:r>
              <a:rPr lang="en-US" sz="2400" i="1" dirty="0" err="1">
                <a:solidFill>
                  <a:srgbClr val="002060"/>
                </a:solidFill>
                <a:latin typeface="+mj-lt"/>
              </a:rPr>
              <a:t>cơ</a:t>
            </a:r>
            <a:r>
              <a:rPr lang="en-US" sz="2400" i="1" dirty="0">
                <a:solidFill>
                  <a:srgbClr val="002060"/>
                </a:solidFill>
                <a:latin typeface="+mj-lt"/>
              </a:rPr>
              <a:t> </a:t>
            </a:r>
            <a:r>
              <a:rPr lang="en-US" sz="2400" i="1" dirty="0" err="1">
                <a:solidFill>
                  <a:srgbClr val="002060"/>
                </a:solidFill>
                <a:latin typeface="+mj-lt"/>
              </a:rPr>
              <a:t>sở</a:t>
            </a:r>
            <a:r>
              <a:rPr lang="en-US" sz="2400" i="1" dirty="0">
                <a:solidFill>
                  <a:srgbClr val="002060"/>
                </a:solidFill>
                <a:latin typeface="+mj-lt"/>
              </a:rPr>
              <a:t> </a:t>
            </a:r>
            <a:r>
              <a:rPr lang="en-US" sz="2400" i="1" dirty="0" err="1">
                <a:solidFill>
                  <a:srgbClr val="002060"/>
                </a:solidFill>
                <a:latin typeface="+mj-lt"/>
              </a:rPr>
              <a:t>hạ</a:t>
            </a:r>
            <a:r>
              <a:rPr lang="en-US" sz="2400" i="1" dirty="0">
                <a:solidFill>
                  <a:srgbClr val="002060"/>
                </a:solidFill>
                <a:latin typeface="+mj-lt"/>
              </a:rPr>
              <a:t> </a:t>
            </a:r>
            <a:r>
              <a:rPr lang="en-US" sz="2400" i="1" dirty="0" err="1">
                <a:solidFill>
                  <a:srgbClr val="002060"/>
                </a:solidFill>
                <a:latin typeface="+mj-lt"/>
              </a:rPr>
              <a:t>tầng</a:t>
            </a:r>
            <a:r>
              <a:rPr lang="en-US" sz="2400" i="1" dirty="0">
                <a:solidFill>
                  <a:srgbClr val="002060"/>
                </a:solidFill>
                <a:latin typeface="+mj-lt"/>
              </a:rPr>
              <a:t> </a:t>
            </a:r>
            <a:r>
              <a:rPr lang="en-US" sz="2400" i="1" dirty="0" err="1">
                <a:solidFill>
                  <a:srgbClr val="002060"/>
                </a:solidFill>
                <a:latin typeface="+mj-lt"/>
              </a:rPr>
              <a:t>và</a:t>
            </a:r>
            <a:r>
              <a:rPr lang="en-US" sz="2400" i="1" dirty="0">
                <a:solidFill>
                  <a:srgbClr val="002060"/>
                </a:solidFill>
                <a:latin typeface="+mj-lt"/>
              </a:rPr>
              <a:t> </a:t>
            </a:r>
            <a:r>
              <a:rPr lang="en-US" sz="2400" i="1" dirty="0" err="1">
                <a:solidFill>
                  <a:srgbClr val="002060"/>
                </a:solidFill>
                <a:latin typeface="+mj-lt"/>
              </a:rPr>
              <a:t>kiến</a:t>
            </a:r>
            <a:r>
              <a:rPr lang="en-US" sz="2400" i="1" dirty="0">
                <a:solidFill>
                  <a:srgbClr val="002060"/>
                </a:solidFill>
                <a:latin typeface="+mj-lt"/>
              </a:rPr>
              <a:t> </a:t>
            </a:r>
            <a:r>
              <a:rPr lang="en-US" sz="2400" i="1" dirty="0" err="1">
                <a:solidFill>
                  <a:srgbClr val="002060"/>
                </a:solidFill>
                <a:latin typeface="+mj-lt"/>
              </a:rPr>
              <a:t>trúc</a:t>
            </a:r>
            <a:r>
              <a:rPr lang="en-US" sz="2400" i="1" dirty="0">
                <a:solidFill>
                  <a:srgbClr val="002060"/>
                </a:solidFill>
                <a:latin typeface="+mj-lt"/>
              </a:rPr>
              <a:t> </a:t>
            </a:r>
            <a:r>
              <a:rPr lang="en-US" sz="2400" i="1" dirty="0" err="1">
                <a:solidFill>
                  <a:srgbClr val="002060"/>
                </a:solidFill>
                <a:latin typeface="+mj-lt"/>
              </a:rPr>
              <a:t>thượng</a:t>
            </a:r>
            <a:r>
              <a:rPr lang="en-US" sz="2400" i="1" dirty="0">
                <a:solidFill>
                  <a:srgbClr val="002060"/>
                </a:solidFill>
                <a:latin typeface="+mj-lt"/>
              </a:rPr>
              <a:t> </a:t>
            </a:r>
            <a:r>
              <a:rPr lang="en-US" sz="2400" i="1" dirty="0" err="1">
                <a:solidFill>
                  <a:srgbClr val="002060"/>
                </a:solidFill>
                <a:latin typeface="+mj-lt"/>
              </a:rPr>
              <a:t>tầng</a:t>
            </a:r>
            <a:endParaRPr lang="en-US" sz="2400" i="1" dirty="0">
              <a:solidFill>
                <a:srgbClr val="002060"/>
              </a:solidFill>
              <a:latin typeface="+mj-lt"/>
            </a:endParaRPr>
          </a:p>
          <a:p>
            <a:pPr marL="0"/>
            <a:endParaRPr lang="en-US" sz="2400" i="1" dirty="0">
              <a:solidFill>
                <a:srgbClr val="0070C0"/>
              </a:solidFill>
              <a:latin typeface="+mj-lt"/>
            </a:endParaRPr>
          </a:p>
          <a:p>
            <a:r>
              <a:rPr lang="en-US" sz="2400" b="1" dirty="0" err="1">
                <a:solidFill>
                  <a:srgbClr val="FF0000"/>
                </a:solidFill>
                <a:latin typeface="+mj-lt"/>
              </a:rPr>
              <a:t>Cách</a:t>
            </a:r>
            <a:r>
              <a:rPr lang="en-US" sz="2400" b="1" dirty="0">
                <a:solidFill>
                  <a:srgbClr val="FF0000"/>
                </a:solidFill>
                <a:latin typeface="+mj-lt"/>
              </a:rPr>
              <a:t> </a:t>
            </a:r>
            <a:r>
              <a:rPr lang="en-US" sz="2400" b="1" dirty="0" err="1">
                <a:solidFill>
                  <a:srgbClr val="FF0000"/>
                </a:solidFill>
                <a:latin typeface="+mj-lt"/>
              </a:rPr>
              <a:t>mạng</a:t>
            </a:r>
            <a:r>
              <a:rPr lang="en-US" sz="2400" b="1" dirty="0">
                <a:solidFill>
                  <a:srgbClr val="FF0000"/>
                </a:solidFill>
                <a:latin typeface="+mj-lt"/>
              </a:rPr>
              <a:t> </a:t>
            </a:r>
            <a:r>
              <a:rPr lang="en-US" sz="2400" b="1" dirty="0" err="1">
                <a:solidFill>
                  <a:srgbClr val="FF0000"/>
                </a:solidFill>
                <a:latin typeface="+mj-lt"/>
              </a:rPr>
              <a:t>xã</a:t>
            </a:r>
            <a:r>
              <a:rPr lang="en-US" sz="2400" b="1" dirty="0">
                <a:solidFill>
                  <a:srgbClr val="FF0000"/>
                </a:solidFill>
                <a:latin typeface="+mj-lt"/>
              </a:rPr>
              <a:t> </a:t>
            </a:r>
            <a:r>
              <a:rPr lang="en-US" sz="2400" b="1" dirty="0" err="1">
                <a:solidFill>
                  <a:srgbClr val="FF0000"/>
                </a:solidFill>
                <a:latin typeface="+mj-lt"/>
              </a:rPr>
              <a:t>hội</a:t>
            </a:r>
            <a:endParaRPr lang="en-US" sz="2400" b="1" dirty="0">
              <a:solidFill>
                <a:srgbClr val="FF0000"/>
              </a:solidFill>
              <a:latin typeface="+mj-lt"/>
            </a:endParaRPr>
          </a:p>
          <a:p>
            <a:pPr marL="0"/>
            <a:endParaRPr lang="en-US" sz="2400" dirty="0">
              <a:latin typeface="+mj-lt"/>
            </a:endParaRPr>
          </a:p>
          <a:p>
            <a:pPr marL="0"/>
            <a:endParaRPr lang="en-US" sz="2400" dirty="0">
              <a:latin typeface="+mj-lt"/>
            </a:endParaRPr>
          </a:p>
        </p:txBody>
      </p:sp>
      <p:sp>
        <p:nvSpPr>
          <p:cNvPr id="4" name="Content Placeholder 2"/>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0" indent="0">
              <a:buNone/>
            </a:pPr>
            <a:r>
              <a:rPr lang="en-US" sz="2400" b="1" dirty="0">
                <a:latin typeface="+mj-lt"/>
              </a:rPr>
              <a:t>2. </a:t>
            </a:r>
            <a:r>
              <a:rPr lang="en-US" sz="2400" b="1" dirty="0" err="1">
                <a:latin typeface="+mj-lt"/>
              </a:rPr>
              <a:t>Các</a:t>
            </a:r>
            <a:r>
              <a:rPr lang="en-US" sz="2400" b="1" dirty="0">
                <a:latin typeface="+mj-lt"/>
              </a:rPr>
              <a:t> </a:t>
            </a:r>
            <a:r>
              <a:rPr lang="en-US" sz="2400" b="1" dirty="0" err="1">
                <a:latin typeface="+mj-lt"/>
              </a:rPr>
              <a:t>bộ</a:t>
            </a:r>
            <a:r>
              <a:rPr lang="en-US" sz="2400" b="1" dirty="0">
                <a:latin typeface="+mj-lt"/>
              </a:rPr>
              <a:t> </a:t>
            </a:r>
            <a:r>
              <a:rPr lang="en-US" sz="2400" b="1" dirty="0" err="1">
                <a:latin typeface="+mj-lt"/>
              </a:rPr>
              <a:t>phận</a:t>
            </a:r>
            <a:r>
              <a:rPr lang="en-US" sz="2400" b="1" dirty="0">
                <a:latin typeface="+mj-lt"/>
              </a:rPr>
              <a:t> </a:t>
            </a:r>
            <a:r>
              <a:rPr lang="en-US" sz="2400" b="1" dirty="0" err="1">
                <a:latin typeface="+mj-lt"/>
              </a:rPr>
              <a:t>cấu</a:t>
            </a:r>
            <a:r>
              <a:rPr lang="en-US" sz="2400" b="1" dirty="0">
                <a:latin typeface="+mj-lt"/>
              </a:rPr>
              <a:t> </a:t>
            </a:r>
            <a:r>
              <a:rPr lang="en-US" sz="2400" b="1" dirty="0" err="1">
                <a:latin typeface="+mj-lt"/>
              </a:rPr>
              <a:t>thành</a:t>
            </a:r>
            <a:r>
              <a:rPr lang="en-US" sz="2400" b="1" dirty="0">
                <a:latin typeface="+mj-lt"/>
              </a:rPr>
              <a:t> </a:t>
            </a:r>
            <a:r>
              <a:rPr lang="en-US" sz="2400" b="1" dirty="0" err="1">
                <a:latin typeface="+mj-lt"/>
              </a:rPr>
              <a:t>của</a:t>
            </a:r>
            <a:r>
              <a:rPr lang="en-US" sz="2400" b="1" dirty="0">
                <a:latin typeface="+mj-lt"/>
              </a:rPr>
              <a:t> CN </a:t>
            </a:r>
            <a:r>
              <a:rPr lang="en-US" sz="2400" b="1" dirty="0" err="1">
                <a:latin typeface="+mj-lt"/>
              </a:rPr>
              <a:t>Mác-Lênin</a:t>
            </a:r>
            <a:r>
              <a:rPr lang="en-US" sz="2400" b="1" dirty="0">
                <a:latin typeface="+mj-lt"/>
              </a:rPr>
              <a:t> </a:t>
            </a:r>
            <a:endParaRPr lang="en-US" sz="2400" b="1" dirty="0">
              <a:latin typeface="+mj-lt"/>
              <a:hlinkClick r:id="" action="ppaction://hlinkpres?slideindex=1&amp;slidetitle=">
                <a:extLst>
                  <a:ext uri="{A12FA001-AC4F-418D-AE19-62706E023703}">
                    <ahyp:hlinkClr xmlns:ahyp="http://schemas.microsoft.com/office/drawing/2018/hyperlinkcolor" val="tx"/>
                  </a:ext>
                </a:extLst>
              </a:hlinkClick>
            </a:endParaRPr>
          </a:p>
          <a:p>
            <a:pPr marL="0" indent="0">
              <a:buNone/>
            </a:pPr>
            <a:r>
              <a:rPr lang="en-US" sz="2400" b="1" dirty="0">
                <a:latin typeface="+mj-lt"/>
                <a:hlinkClick r:id="" action="ppaction://hlinkpres?slideindex=1&amp;slidetitle=">
                  <a:extLst>
                    <a:ext uri="{A12FA001-AC4F-418D-AE19-62706E023703}">
                      <ahyp:hlinkClr xmlns:ahyp="http://schemas.microsoft.com/office/drawing/2018/hyperlinkcolor" val="tx"/>
                    </a:ext>
                  </a:extLst>
                </a:hlinkClick>
              </a:rPr>
              <a:t>2.1. </a:t>
            </a:r>
            <a:r>
              <a:rPr lang="en-US" sz="2400" b="1" dirty="0" err="1">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Triết</a:t>
            </a:r>
            <a:r>
              <a:rPr lang="en-US" sz="2400" b="1" dirty="0">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học</a:t>
            </a:r>
            <a:r>
              <a:rPr lang="en-US" sz="2400" b="1" dirty="0">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Mác</a:t>
            </a:r>
            <a:r>
              <a:rPr lang="en-US" sz="2400" b="1" dirty="0">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-Lê </a:t>
            </a:r>
            <a:r>
              <a:rPr lang="en-US" sz="2400" b="1" dirty="0" err="1">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nin</a:t>
            </a:r>
            <a:endParaRPr lang="en-US" sz="2400" b="1" dirty="0">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0" indent="0">
              <a:buNone/>
            </a:pPr>
            <a:endParaRPr lang="en-US" sz="1200" b="1" dirty="0">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457189" indent="-457189">
              <a:buFont typeface="Wingdings" panose="05000000000000000000" pitchFamily="2" charset="2"/>
              <a:buChar char="v"/>
            </a:pPr>
            <a:r>
              <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2.1.1. </a:t>
            </a:r>
            <a:r>
              <a:rPr lang="en-US" sz="2400" b="1" dirty="0" err="1">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Chủ</a:t>
            </a:r>
            <a:r>
              <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nghĩa</a:t>
            </a:r>
            <a:r>
              <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duy</a:t>
            </a:r>
            <a:r>
              <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vật</a:t>
            </a:r>
            <a:r>
              <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biện</a:t>
            </a:r>
            <a:r>
              <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chứng</a:t>
            </a:r>
            <a:endPar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380990" indent="156629">
              <a:tabLst>
                <a:tab pos="459306" algn="l"/>
              </a:tabLst>
            </a:pPr>
            <a:r>
              <a:rPr lang="pt-BR" sz="2400" i="1" dirty="0">
                <a:solidFill>
                  <a:srgbClr val="DDDDDD"/>
                </a:solidFill>
                <a:latin typeface="+mj-lt"/>
              </a:rPr>
              <a:t>Vật chất, ý thức</a:t>
            </a:r>
          </a:p>
          <a:p>
            <a:pPr marL="380990" indent="156629">
              <a:tabLst>
                <a:tab pos="459306" algn="l"/>
              </a:tabLst>
            </a:pPr>
            <a:r>
              <a:rPr lang="pt-BR" sz="2400" i="1" dirty="0">
                <a:solidFill>
                  <a:srgbClr val="DDDDDD"/>
                </a:solidFill>
                <a:latin typeface="+mj-lt"/>
              </a:rPr>
              <a:t>Phép biện chứng duy vật</a:t>
            </a:r>
          </a:p>
          <a:p>
            <a:pPr marL="519100" indent="-519100">
              <a:buFont typeface="Wingdings" panose="05000000000000000000" pitchFamily="2" charset="2"/>
              <a:buChar char="v"/>
              <a:tabLst>
                <a:tab pos="573074" algn="l"/>
              </a:tabLst>
            </a:pPr>
            <a:r>
              <a:rPr lang="pt-BR" sz="2400" b="1" dirty="0">
                <a:latin typeface="+mj-lt"/>
              </a:rPr>
              <a:t>2.1.2. Chủ nghĩa duy vật lịch sử</a:t>
            </a:r>
            <a:endParaRPr lang="en-US" sz="2400" b="1" dirty="0">
              <a:latin typeface="+mj-lt"/>
            </a:endParaRPr>
          </a:p>
        </p:txBody>
      </p:sp>
    </p:spTree>
    <p:extLst>
      <p:ext uri="{BB962C8B-B14F-4D97-AF65-F5344CB8AC3E}">
        <p14:creationId xmlns:p14="http://schemas.microsoft.com/office/powerpoint/2010/main" val="413484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7" end="7"/>
                                            </p:txEl>
                                          </p:spTgt>
                                        </p:tgtEl>
                                        <p:attrNameLst>
                                          <p:attrName>style.visibility</p:attrName>
                                        </p:attrNameLst>
                                      </p:cBhvr>
                                      <p:to>
                                        <p:strVal val="visible"/>
                                      </p:to>
                                    </p:set>
                                    <p:animEffect transition="in" filter="barn(inVertical)">
                                      <p:cBhvr>
                                        <p:cTn id="7" dur="500"/>
                                        <p:tgtEl>
                                          <p:spTgt spid="4">
                                            <p:txEl>
                                              <p:pRg st="7" end="7"/>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7808" y="643696"/>
            <a:ext cx="6577083" cy="504920"/>
          </a:xfrm>
          <a:solidFill>
            <a:srgbClr val="002060"/>
          </a:solidFill>
        </p:spPr>
        <p:txBody>
          <a:bodyPr>
            <a:normAutofit/>
          </a:bodyPr>
          <a:lstStyle/>
          <a:p>
            <a:pPr algn="ctr"/>
            <a:r>
              <a:rPr lang="en-US" sz="2800" b="1" dirty="0">
                <a:solidFill>
                  <a:schemeClr val="bg1"/>
                </a:solidFill>
                <a:latin typeface="+mj-lt"/>
              </a:rPr>
              <a:t>2.1.2. </a:t>
            </a:r>
            <a:r>
              <a:rPr lang="en-US" sz="2800" b="1" dirty="0" err="1">
                <a:solidFill>
                  <a:schemeClr val="bg1"/>
                </a:solidFill>
                <a:latin typeface="+mj-lt"/>
              </a:rPr>
              <a:t>Chủ</a:t>
            </a:r>
            <a:r>
              <a:rPr lang="en-US" sz="2800" b="1" dirty="0">
                <a:solidFill>
                  <a:schemeClr val="bg1"/>
                </a:solidFill>
                <a:latin typeface="+mj-lt"/>
              </a:rPr>
              <a:t> </a:t>
            </a:r>
            <a:r>
              <a:rPr lang="en-US" sz="2800" b="1" dirty="0" err="1">
                <a:solidFill>
                  <a:schemeClr val="bg1"/>
                </a:solidFill>
                <a:latin typeface="+mj-lt"/>
              </a:rPr>
              <a:t>nghĩa</a:t>
            </a:r>
            <a:r>
              <a:rPr lang="en-US" sz="2800" b="1" dirty="0">
                <a:solidFill>
                  <a:schemeClr val="bg1"/>
                </a:solidFill>
                <a:latin typeface="+mj-lt"/>
              </a:rPr>
              <a:t> </a:t>
            </a:r>
            <a:r>
              <a:rPr lang="en-US" sz="2800" b="1" dirty="0" err="1">
                <a:solidFill>
                  <a:schemeClr val="bg1"/>
                </a:solidFill>
                <a:latin typeface="+mj-lt"/>
              </a:rPr>
              <a:t>duy</a:t>
            </a:r>
            <a:r>
              <a:rPr lang="en-US" sz="2800" b="1" dirty="0">
                <a:solidFill>
                  <a:schemeClr val="bg1"/>
                </a:solidFill>
                <a:latin typeface="+mj-lt"/>
              </a:rPr>
              <a:t> </a:t>
            </a:r>
            <a:r>
              <a:rPr lang="en-US" sz="2800" b="1" dirty="0" err="1">
                <a:solidFill>
                  <a:schemeClr val="bg1"/>
                </a:solidFill>
                <a:latin typeface="+mj-lt"/>
              </a:rPr>
              <a:t>vật</a:t>
            </a:r>
            <a:r>
              <a:rPr lang="en-US" sz="2800" b="1" dirty="0">
                <a:solidFill>
                  <a:schemeClr val="bg1"/>
                </a:solidFill>
                <a:latin typeface="+mj-lt"/>
              </a:rPr>
              <a:t> </a:t>
            </a:r>
            <a:r>
              <a:rPr lang="en-US" sz="2800" b="1" dirty="0" err="1">
                <a:solidFill>
                  <a:schemeClr val="bg1"/>
                </a:solidFill>
                <a:latin typeface="+mj-lt"/>
              </a:rPr>
              <a:t>lịch</a:t>
            </a:r>
            <a:r>
              <a:rPr lang="en-US" sz="2800" b="1" dirty="0">
                <a:solidFill>
                  <a:schemeClr val="bg1"/>
                </a:solidFill>
                <a:latin typeface="+mj-lt"/>
              </a:rPr>
              <a:t> </a:t>
            </a:r>
            <a:r>
              <a:rPr lang="en-US" sz="2800" b="1" dirty="0" err="1">
                <a:solidFill>
                  <a:schemeClr val="bg1"/>
                </a:solidFill>
                <a:latin typeface="+mj-lt"/>
              </a:rPr>
              <a:t>sử</a:t>
            </a:r>
            <a:endParaRPr lang="en-US" sz="2800" b="1" dirty="0">
              <a:solidFill>
                <a:schemeClr val="bg1"/>
              </a:solidFill>
              <a:latin typeface="+mj-lt"/>
            </a:endParaRPr>
          </a:p>
        </p:txBody>
      </p:sp>
      <p:sp>
        <p:nvSpPr>
          <p:cNvPr id="6" name="Rectangle 5"/>
          <p:cNvSpPr/>
          <p:nvPr/>
        </p:nvSpPr>
        <p:spPr>
          <a:xfrm>
            <a:off x="3896151" y="1389010"/>
            <a:ext cx="8295848" cy="830997"/>
          </a:xfrm>
          <a:prstGeom prst="rect">
            <a:avLst/>
          </a:prstGeom>
        </p:spPr>
        <p:txBody>
          <a:bodyPr wrap="square">
            <a:spAutoFit/>
          </a:bodyPr>
          <a:lstStyle/>
          <a:p>
            <a:r>
              <a:rPr lang="en-US" sz="2400" b="1" i="1" dirty="0">
                <a:solidFill>
                  <a:srgbClr val="0070C0"/>
                </a:solidFill>
                <a:latin typeface="Arial "/>
              </a:rPr>
              <a:t>+ </a:t>
            </a:r>
            <a:r>
              <a:rPr lang="en-US" sz="2400" b="1" i="1" dirty="0" err="1">
                <a:solidFill>
                  <a:srgbClr val="0070C0"/>
                </a:solidFill>
                <a:latin typeface="Arial "/>
              </a:rPr>
              <a:t>Quy</a:t>
            </a:r>
            <a:r>
              <a:rPr lang="en-US" sz="2400" b="1" i="1" dirty="0">
                <a:solidFill>
                  <a:srgbClr val="0070C0"/>
                </a:solidFill>
                <a:latin typeface="Arial "/>
              </a:rPr>
              <a:t> </a:t>
            </a:r>
            <a:r>
              <a:rPr lang="en-US" sz="2400" b="1" i="1" dirty="0" err="1">
                <a:solidFill>
                  <a:srgbClr val="0070C0"/>
                </a:solidFill>
                <a:latin typeface="Arial "/>
              </a:rPr>
              <a:t>luật</a:t>
            </a:r>
            <a:r>
              <a:rPr lang="en-US" sz="2400" b="1" i="1" dirty="0">
                <a:solidFill>
                  <a:srgbClr val="0070C0"/>
                </a:solidFill>
                <a:latin typeface="Arial "/>
              </a:rPr>
              <a:t> </a:t>
            </a:r>
            <a:r>
              <a:rPr lang="en-US" sz="2400" b="1" i="1" dirty="0" err="1">
                <a:solidFill>
                  <a:srgbClr val="0070C0"/>
                </a:solidFill>
                <a:latin typeface="Arial "/>
              </a:rPr>
              <a:t>về</a:t>
            </a:r>
            <a:r>
              <a:rPr lang="en-US" sz="2400" b="1" i="1" dirty="0">
                <a:solidFill>
                  <a:srgbClr val="0070C0"/>
                </a:solidFill>
                <a:latin typeface="Arial "/>
              </a:rPr>
              <a:t> </a:t>
            </a:r>
            <a:r>
              <a:rPr lang="en-US" sz="2400" b="1" i="1" dirty="0" err="1">
                <a:solidFill>
                  <a:srgbClr val="0070C0"/>
                </a:solidFill>
                <a:latin typeface="Arial "/>
              </a:rPr>
              <a:t>sự</a:t>
            </a:r>
            <a:r>
              <a:rPr lang="en-US" sz="2400" b="1" i="1" dirty="0">
                <a:solidFill>
                  <a:srgbClr val="0070C0"/>
                </a:solidFill>
                <a:latin typeface="Arial "/>
              </a:rPr>
              <a:t> </a:t>
            </a:r>
            <a:r>
              <a:rPr lang="en-US" sz="2400" b="1" i="1" dirty="0" err="1">
                <a:solidFill>
                  <a:srgbClr val="0070C0"/>
                </a:solidFill>
                <a:latin typeface="Arial "/>
              </a:rPr>
              <a:t>phù</a:t>
            </a:r>
            <a:r>
              <a:rPr lang="en-US" sz="2400" b="1" i="1" dirty="0">
                <a:solidFill>
                  <a:srgbClr val="0070C0"/>
                </a:solidFill>
                <a:latin typeface="Arial "/>
              </a:rPr>
              <a:t> </a:t>
            </a:r>
            <a:r>
              <a:rPr lang="en-US" sz="2400" b="1" i="1" dirty="0" err="1">
                <a:solidFill>
                  <a:srgbClr val="0070C0"/>
                </a:solidFill>
                <a:latin typeface="Arial "/>
              </a:rPr>
              <a:t>hợp</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quan</a:t>
            </a:r>
            <a:r>
              <a:rPr lang="en-US" sz="2400" b="1" i="1" dirty="0">
                <a:solidFill>
                  <a:srgbClr val="0070C0"/>
                </a:solidFill>
                <a:latin typeface="Arial "/>
              </a:rPr>
              <a:t> </a:t>
            </a:r>
            <a:r>
              <a:rPr lang="en-US" sz="2400" b="1" i="1" dirty="0" err="1">
                <a:solidFill>
                  <a:srgbClr val="0070C0"/>
                </a:solidFill>
                <a:latin typeface="Arial "/>
              </a:rPr>
              <a:t>hệ</a:t>
            </a:r>
            <a:r>
              <a:rPr lang="en-US" sz="2400" b="1" i="1" dirty="0">
                <a:solidFill>
                  <a:srgbClr val="0070C0"/>
                </a:solidFill>
                <a:latin typeface="Arial "/>
              </a:rPr>
              <a:t> SX </a:t>
            </a:r>
            <a:r>
              <a:rPr lang="en-US" sz="2400" b="1" i="1" dirty="0" err="1">
                <a:solidFill>
                  <a:srgbClr val="0070C0"/>
                </a:solidFill>
                <a:latin typeface="Arial "/>
              </a:rPr>
              <a:t>với</a:t>
            </a:r>
            <a:r>
              <a:rPr lang="en-US" sz="2400" b="1" i="1" dirty="0">
                <a:solidFill>
                  <a:srgbClr val="0070C0"/>
                </a:solidFill>
                <a:latin typeface="Arial "/>
              </a:rPr>
              <a:t> </a:t>
            </a:r>
            <a:r>
              <a:rPr lang="en-US" sz="2400" b="1" i="1" dirty="0" err="1">
                <a:solidFill>
                  <a:srgbClr val="0070C0"/>
                </a:solidFill>
                <a:latin typeface="Arial "/>
              </a:rPr>
              <a:t>trình</a:t>
            </a:r>
            <a:r>
              <a:rPr lang="en-US" sz="2400" b="1" i="1" dirty="0">
                <a:solidFill>
                  <a:srgbClr val="0070C0"/>
                </a:solidFill>
                <a:latin typeface="Arial "/>
              </a:rPr>
              <a:t> </a:t>
            </a:r>
            <a:r>
              <a:rPr lang="en-US" sz="2400" b="1" i="1" dirty="0" err="1">
                <a:solidFill>
                  <a:srgbClr val="0070C0"/>
                </a:solidFill>
                <a:latin typeface="Arial "/>
              </a:rPr>
              <a:t>độ</a:t>
            </a:r>
            <a:r>
              <a:rPr lang="en-US" sz="2400" b="1" i="1" dirty="0">
                <a:solidFill>
                  <a:srgbClr val="0070C0"/>
                </a:solidFill>
                <a:latin typeface="Arial "/>
              </a:rPr>
              <a:t> </a:t>
            </a:r>
            <a:r>
              <a:rPr lang="en-US" sz="2400" b="1" i="1" dirty="0" err="1">
                <a:solidFill>
                  <a:srgbClr val="0070C0"/>
                </a:solidFill>
                <a:latin typeface="Arial "/>
              </a:rPr>
              <a:t>phát</a:t>
            </a:r>
            <a:r>
              <a:rPr lang="en-US" sz="2400" b="1" i="1" dirty="0">
                <a:solidFill>
                  <a:srgbClr val="0070C0"/>
                </a:solidFill>
                <a:latin typeface="Arial "/>
              </a:rPr>
              <a:t> </a:t>
            </a:r>
            <a:r>
              <a:rPr lang="en-US" sz="2400" b="1" i="1" dirty="0" err="1">
                <a:solidFill>
                  <a:srgbClr val="0070C0"/>
                </a:solidFill>
                <a:latin typeface="Arial "/>
              </a:rPr>
              <a:t>triển</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lực</a:t>
            </a:r>
            <a:r>
              <a:rPr lang="en-US" sz="2400" b="1" i="1" dirty="0">
                <a:solidFill>
                  <a:srgbClr val="0070C0"/>
                </a:solidFill>
                <a:latin typeface="Arial "/>
              </a:rPr>
              <a:t> </a:t>
            </a:r>
            <a:r>
              <a:rPr lang="en-US" sz="2400" b="1" i="1" dirty="0" err="1">
                <a:solidFill>
                  <a:srgbClr val="0070C0"/>
                </a:solidFill>
                <a:latin typeface="Arial "/>
              </a:rPr>
              <a:t>lượng</a:t>
            </a:r>
            <a:r>
              <a:rPr lang="en-US" sz="2400" b="1" i="1" dirty="0">
                <a:solidFill>
                  <a:srgbClr val="0070C0"/>
                </a:solidFill>
                <a:latin typeface="Arial "/>
              </a:rPr>
              <a:t> SX</a:t>
            </a:r>
          </a:p>
        </p:txBody>
      </p:sp>
      <p:sp>
        <p:nvSpPr>
          <p:cNvPr id="8" name="Rectangle 1"/>
          <p:cNvSpPr>
            <a:spLocks noChangeArrowheads="1"/>
          </p:cNvSpPr>
          <p:nvPr/>
        </p:nvSpPr>
        <p:spPr bwMode="auto">
          <a:xfrm>
            <a:off x="7342035" y="3246190"/>
            <a:ext cx="4437511"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just" eaLnBrk="0" fontAlgn="base" hangingPunct="0">
              <a:spcBef>
                <a:spcPct val="0"/>
              </a:spcBef>
              <a:spcAft>
                <a:spcPct val="0"/>
              </a:spcAft>
              <a:buNone/>
              <a:defRPr/>
            </a:pPr>
            <a:r>
              <a:rPr lang="en-US" altLang="en-US" sz="2400" b="1" i="1" dirty="0">
                <a:solidFill>
                  <a:srgbClr val="FF3399"/>
                </a:solidFill>
                <a:latin typeface="+mj-lt"/>
                <a:cs typeface="Times New Roman" panose="02020603050405020304" pitchFamily="18" charset="0"/>
              </a:rPr>
              <a:t>+ </a:t>
            </a:r>
            <a:r>
              <a:rPr lang="en-US" altLang="en-US" sz="2400" b="1" i="1" dirty="0" err="1">
                <a:solidFill>
                  <a:srgbClr val="FF3399"/>
                </a:solidFill>
                <a:latin typeface="+mj-lt"/>
                <a:cs typeface="Times New Roman" panose="02020603050405020304" pitchFamily="18" charset="0"/>
              </a:rPr>
              <a:t>Khái</a:t>
            </a:r>
            <a:r>
              <a:rPr lang="en-US" altLang="en-US" sz="2400" b="1" i="1" dirty="0">
                <a:solidFill>
                  <a:srgbClr val="FF3399"/>
                </a:solidFill>
                <a:latin typeface="+mj-lt"/>
                <a:cs typeface="Times New Roman" panose="02020603050405020304" pitchFamily="18" charset="0"/>
              </a:rPr>
              <a:t> </a:t>
            </a:r>
            <a:r>
              <a:rPr lang="en-US" altLang="en-US" sz="2400" b="1" i="1" dirty="0" err="1">
                <a:solidFill>
                  <a:srgbClr val="FF3399"/>
                </a:solidFill>
                <a:latin typeface="+mj-lt"/>
                <a:cs typeface="Times New Roman" panose="02020603050405020304" pitchFamily="18" charset="0"/>
              </a:rPr>
              <a:t>niệm</a:t>
            </a:r>
            <a:r>
              <a:rPr lang="en-US" altLang="en-US" sz="2400" b="1" i="1" dirty="0">
                <a:solidFill>
                  <a:srgbClr val="FF3399"/>
                </a:solidFill>
                <a:latin typeface="+mj-lt"/>
                <a:cs typeface="Times New Roman" panose="02020603050405020304" pitchFamily="18" charset="0"/>
              </a:rPr>
              <a:t>: </a:t>
            </a:r>
            <a:r>
              <a:rPr lang="en-US" altLang="en-US" sz="2400" dirty="0" err="1">
                <a:solidFill>
                  <a:prstClr val="black"/>
                </a:solidFill>
                <a:latin typeface="+mj-lt"/>
                <a:cs typeface="Times New Roman" panose="02020603050405020304" pitchFamily="18" charset="0"/>
              </a:rPr>
              <a:t>Là</a:t>
            </a:r>
            <a:r>
              <a:rPr lang="vi-VN" altLang="en-US" sz="2400" dirty="0">
                <a:solidFill>
                  <a:prstClr val="black"/>
                </a:solidFill>
                <a:latin typeface="+mj-lt"/>
                <a:cs typeface="Times New Roman" panose="02020603050405020304" pitchFamily="18" charset="0"/>
              </a:rPr>
              <a:t> cách thức tiến hành sản xuất vật chất trong một giai </a:t>
            </a:r>
            <a:r>
              <a:rPr lang="en-US" altLang="en-US" sz="2400" dirty="0" err="1">
                <a:solidFill>
                  <a:prstClr val="black"/>
                </a:solidFill>
                <a:latin typeface="+mj-lt"/>
                <a:cs typeface="Times New Roman" panose="02020603050405020304" pitchFamily="18" charset="0"/>
              </a:rPr>
              <a:t>đoạn</a:t>
            </a:r>
            <a:r>
              <a:rPr lang="vi-VN" altLang="en-US" sz="2400" dirty="0">
                <a:solidFill>
                  <a:prstClr val="black"/>
                </a:solidFill>
                <a:latin typeface="+mj-lt"/>
                <a:cs typeface="Times New Roman" panose="02020603050405020304" pitchFamily="18" charset="0"/>
              </a:rPr>
              <a:t> nhất định của lịch sử.</a:t>
            </a:r>
            <a:endParaRPr lang="en-US" altLang="en-US" sz="2400" dirty="0">
              <a:solidFill>
                <a:prstClr val="black"/>
              </a:solidFill>
              <a:latin typeface="+mj-lt"/>
              <a:cs typeface="Times New Roman" panose="02020603050405020304" pitchFamily="18" charset="0"/>
            </a:endParaRPr>
          </a:p>
          <a:p>
            <a:pPr indent="0" algn="just" eaLnBrk="0" fontAlgn="base" hangingPunct="0">
              <a:spcBef>
                <a:spcPct val="0"/>
              </a:spcBef>
              <a:spcAft>
                <a:spcPct val="0"/>
              </a:spcAft>
              <a:buNone/>
              <a:defRPr/>
            </a:pPr>
            <a:endParaRPr lang="en-US" altLang="en-US" sz="2400" dirty="0">
              <a:solidFill>
                <a:prstClr val="black"/>
              </a:solidFill>
              <a:latin typeface="+mj-lt"/>
              <a:cs typeface="Times New Roman" panose="02020603050405020304" pitchFamily="18" charset="0"/>
            </a:endParaRPr>
          </a:p>
          <a:p>
            <a:pPr indent="0" algn="just" eaLnBrk="0" fontAlgn="base" hangingPunct="0">
              <a:spcBef>
                <a:spcPct val="0"/>
              </a:spcBef>
              <a:spcAft>
                <a:spcPct val="0"/>
              </a:spcAft>
              <a:buNone/>
              <a:defRPr/>
            </a:pPr>
            <a:r>
              <a:rPr lang="en-US" altLang="en-US" sz="2400" dirty="0">
                <a:solidFill>
                  <a:prstClr val="black"/>
                </a:solidFill>
                <a:latin typeface="+mj-lt"/>
                <a:cs typeface="Times New Roman" panose="02020603050405020304" pitchFamily="18" charset="0"/>
              </a:rPr>
              <a:t>+ </a:t>
            </a:r>
            <a:r>
              <a:rPr lang="pt-BR" altLang="en-US" sz="2400" dirty="0">
                <a:solidFill>
                  <a:prstClr val="black"/>
                </a:solidFill>
                <a:latin typeface="+mj-lt"/>
                <a:cs typeface="Arial" panose="020B0604020202020204" pitchFamily="34" charset="0"/>
              </a:rPr>
              <a:t>Mỗi PTSX gồm hai mặt là </a:t>
            </a:r>
            <a:r>
              <a:rPr lang="pt-BR" altLang="en-US" sz="2400" dirty="0">
                <a:solidFill>
                  <a:srgbClr val="FF3399"/>
                </a:solidFill>
                <a:latin typeface="+mj-lt"/>
                <a:cs typeface="Arial" panose="020B0604020202020204" pitchFamily="34" charset="0"/>
              </a:rPr>
              <a:t>lực lượng sản xuất </a:t>
            </a:r>
            <a:r>
              <a:rPr lang="pt-BR" altLang="en-US" sz="2400" dirty="0">
                <a:solidFill>
                  <a:prstClr val="black"/>
                </a:solidFill>
                <a:latin typeface="+mj-lt"/>
                <a:cs typeface="Arial" panose="020B0604020202020204" pitchFamily="34" charset="0"/>
              </a:rPr>
              <a:t>và </a:t>
            </a:r>
            <a:r>
              <a:rPr lang="pt-BR" altLang="en-US" sz="2400" dirty="0">
                <a:solidFill>
                  <a:srgbClr val="FF3399"/>
                </a:solidFill>
                <a:latin typeface="+mj-lt"/>
                <a:cs typeface="Arial" panose="020B0604020202020204" pitchFamily="34" charset="0"/>
              </a:rPr>
              <a:t>quan hệ sản xuất</a:t>
            </a:r>
          </a:p>
          <a:p>
            <a:pPr indent="0" algn="just" eaLnBrk="0" fontAlgn="base" hangingPunct="0">
              <a:spcBef>
                <a:spcPct val="0"/>
              </a:spcBef>
              <a:spcAft>
                <a:spcPct val="0"/>
              </a:spcAft>
              <a:buNone/>
              <a:defRPr/>
            </a:pPr>
            <a:endParaRPr lang="vi-VN" altLang="en-US" sz="2400" dirty="0">
              <a:solidFill>
                <a:prstClr val="black"/>
              </a:solidFill>
              <a:latin typeface="+mj-lt"/>
              <a:cs typeface="Arial" panose="020B0604020202020204" pitchFamily="34" charset="0"/>
            </a:endParaRPr>
          </a:p>
        </p:txBody>
      </p:sp>
      <p:sp>
        <p:nvSpPr>
          <p:cNvPr id="9" name="AutoShape 22"/>
          <p:cNvSpPr>
            <a:spLocks noChangeAspect="1" noChangeArrowheads="1"/>
          </p:cNvSpPr>
          <p:nvPr/>
        </p:nvSpPr>
        <p:spPr bwMode="auto">
          <a:xfrm>
            <a:off x="5181667" y="2316427"/>
            <a:ext cx="5724815" cy="79200"/>
          </a:xfrm>
          <a:prstGeom prst="flowChartPredefinedProcess">
            <a:avLst/>
          </a:prstGeom>
          <a:solidFill>
            <a:schemeClr val="accent1">
              <a:lumMod val="50000"/>
            </a:schemeClr>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200">
              <a:solidFill>
                <a:prstClr val="black"/>
              </a:solidFill>
              <a:latin typeface="+mj-lt"/>
              <a:cs typeface="Arial" panose="020B0604020202020204" pitchFamily="34" charset="0"/>
            </a:endParaRPr>
          </a:p>
        </p:txBody>
      </p:sp>
      <p:sp>
        <p:nvSpPr>
          <p:cNvPr id="10" name="Rectangle 9"/>
          <p:cNvSpPr/>
          <p:nvPr/>
        </p:nvSpPr>
        <p:spPr>
          <a:xfrm>
            <a:off x="7884890" y="2515428"/>
            <a:ext cx="3124573" cy="461665"/>
          </a:xfrm>
          <a:prstGeom prst="rect">
            <a:avLst/>
          </a:prstGeom>
        </p:spPr>
        <p:txBody>
          <a:bodyPr wrap="none">
            <a:spAutoFit/>
          </a:bodyPr>
          <a:lstStyle/>
          <a:p>
            <a:r>
              <a:rPr lang="pt-BR" sz="2400" b="1" i="1" dirty="0">
                <a:solidFill>
                  <a:srgbClr val="FF3399"/>
                </a:solidFill>
                <a:latin typeface="+mj-lt"/>
                <a:ea typeface="Calibri" panose="020F0502020204030204" pitchFamily="34" charset="0"/>
              </a:rPr>
              <a:t>+ Phương thức sản xuất </a:t>
            </a:r>
            <a:endParaRPr lang="en-US" sz="2400" b="1" dirty="0">
              <a:solidFill>
                <a:srgbClr val="FF3399"/>
              </a:solidFill>
              <a:latin typeface="+mj-lt"/>
            </a:endParaRPr>
          </a:p>
        </p:txBody>
      </p:sp>
      <p:pic>
        <p:nvPicPr>
          <p:cNvPr id="11" name="Picture 10"/>
          <p:cNvPicPr>
            <a:picLocks noChangeAspect="1"/>
          </p:cNvPicPr>
          <p:nvPr/>
        </p:nvPicPr>
        <p:blipFill>
          <a:blip r:embed="rId2"/>
          <a:stretch>
            <a:fillRect/>
          </a:stretch>
        </p:blipFill>
        <p:spPr>
          <a:xfrm>
            <a:off x="3896151" y="3167270"/>
            <a:ext cx="3300199" cy="2847975"/>
          </a:xfrm>
          <a:prstGeom prst="rect">
            <a:avLst/>
          </a:prstGeom>
        </p:spPr>
      </p:pic>
      <p:sp>
        <p:nvSpPr>
          <p:cNvPr id="4" name="Content Placeholder 2">
            <a:extLst>
              <a:ext uri="{FF2B5EF4-FFF2-40B4-BE49-F238E27FC236}">
                <a16:creationId xmlns:a16="http://schemas.microsoft.com/office/drawing/2014/main" id="{4400A8D7-684B-D639-2E84-837E2F4BFA09}"/>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endParaRPr>
          </a:p>
          <a:p>
            <a:pPr marL="0" indent="0">
              <a:buNone/>
            </a:pPr>
            <a:r>
              <a:rPr lang="en-US" sz="2400" b="1" dirty="0">
                <a:latin typeface="+mj-lt"/>
              </a:rPr>
              <a:t>2. </a:t>
            </a:r>
            <a:r>
              <a:rPr lang="en-US" sz="2400" b="1" dirty="0" err="1">
                <a:latin typeface="+mj-lt"/>
              </a:rPr>
              <a:t>Các</a:t>
            </a:r>
            <a:r>
              <a:rPr lang="en-US" sz="2400" b="1" dirty="0">
                <a:latin typeface="+mj-lt"/>
              </a:rPr>
              <a:t> </a:t>
            </a:r>
            <a:r>
              <a:rPr lang="en-US" sz="2400" b="1" dirty="0" err="1">
                <a:latin typeface="+mj-lt"/>
              </a:rPr>
              <a:t>bộ</a:t>
            </a:r>
            <a:r>
              <a:rPr lang="en-US" sz="2400" b="1" dirty="0">
                <a:latin typeface="+mj-lt"/>
              </a:rPr>
              <a:t> </a:t>
            </a:r>
            <a:r>
              <a:rPr lang="en-US" sz="2400" b="1" dirty="0" err="1">
                <a:latin typeface="+mj-lt"/>
              </a:rPr>
              <a:t>phận</a:t>
            </a:r>
            <a:r>
              <a:rPr lang="en-US" sz="2400" b="1" dirty="0">
                <a:latin typeface="+mj-lt"/>
              </a:rPr>
              <a:t> </a:t>
            </a:r>
            <a:r>
              <a:rPr lang="en-US" sz="2400" b="1" dirty="0" err="1">
                <a:latin typeface="+mj-lt"/>
              </a:rPr>
              <a:t>cấu</a:t>
            </a:r>
            <a:r>
              <a:rPr lang="en-US" sz="2400" b="1" dirty="0">
                <a:latin typeface="+mj-lt"/>
              </a:rPr>
              <a:t> </a:t>
            </a:r>
            <a:r>
              <a:rPr lang="en-US" sz="2400" b="1" dirty="0" err="1">
                <a:latin typeface="+mj-lt"/>
              </a:rPr>
              <a:t>thành</a:t>
            </a:r>
            <a:r>
              <a:rPr lang="en-US" sz="2400" b="1" dirty="0">
                <a:latin typeface="+mj-lt"/>
              </a:rPr>
              <a:t> </a:t>
            </a:r>
            <a:r>
              <a:rPr lang="en-US" sz="2400" b="1" dirty="0" err="1">
                <a:latin typeface="+mj-lt"/>
              </a:rPr>
              <a:t>của</a:t>
            </a:r>
            <a:r>
              <a:rPr lang="en-US" sz="2400" b="1" dirty="0">
                <a:latin typeface="+mj-lt"/>
              </a:rPr>
              <a:t> CN </a:t>
            </a:r>
            <a:r>
              <a:rPr lang="en-US" sz="2400" b="1" dirty="0" err="1">
                <a:latin typeface="+mj-lt"/>
              </a:rPr>
              <a:t>Mác-Lênin</a:t>
            </a:r>
            <a:r>
              <a:rPr lang="en-US" sz="2400" b="1" dirty="0">
                <a:latin typeface="+mj-lt"/>
              </a:rPr>
              <a:t> </a:t>
            </a:r>
            <a:endParaRPr lang="en-US" sz="2400" b="1" dirty="0">
              <a:latin typeface="+mj-lt"/>
              <a:hlinkClick r:id="" action="ppaction://hlinkpres?slideindex=1&amp;slidetitle=">
                <a:extLst>
                  <a:ext uri="{A12FA001-AC4F-418D-AE19-62706E023703}">
                    <ahyp:hlinkClr xmlns:ahyp="http://schemas.microsoft.com/office/drawing/2018/hyperlinkcolor" val="tx"/>
                  </a:ext>
                </a:extLst>
              </a:hlinkClick>
            </a:endParaRPr>
          </a:p>
          <a:p>
            <a:pPr marL="0" indent="0">
              <a:buNone/>
            </a:pPr>
            <a:r>
              <a:rPr lang="en-US" sz="2400" b="1" dirty="0">
                <a:latin typeface="+mj-lt"/>
                <a:hlinkClick r:id="" action="ppaction://hlinkpres?slideindex=1&amp;slidetitle=">
                  <a:extLst>
                    <a:ext uri="{A12FA001-AC4F-418D-AE19-62706E023703}">
                      <ahyp:hlinkClr xmlns:ahyp="http://schemas.microsoft.com/office/drawing/2018/hyperlinkcolor" val="tx"/>
                    </a:ext>
                  </a:extLst>
                </a:hlinkClick>
              </a:rPr>
              <a:t>2.1. </a:t>
            </a:r>
            <a:r>
              <a:rPr lang="en-US" sz="2400" b="1" dirty="0" err="1">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Triết</a:t>
            </a:r>
            <a:r>
              <a:rPr lang="en-US" sz="2400" b="1" dirty="0">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học</a:t>
            </a:r>
            <a:r>
              <a:rPr lang="en-US" sz="2400" b="1" dirty="0">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Mác</a:t>
            </a:r>
            <a:r>
              <a:rPr lang="en-US" sz="2400" b="1" dirty="0">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-Lê </a:t>
            </a:r>
            <a:r>
              <a:rPr lang="en-US" sz="2400" b="1" dirty="0" err="1">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nin</a:t>
            </a:r>
            <a:endParaRPr lang="en-US" sz="2400" b="1" dirty="0">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endParaRPr>
          </a:p>
          <a:p>
            <a:pPr marL="0" indent="0">
              <a:buNone/>
            </a:pPr>
            <a:endParaRPr lang="en-US" sz="1200" b="1" dirty="0">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endParaRPr>
          </a:p>
          <a:p>
            <a:pPr marL="457189" indent="-457189">
              <a:buFont typeface="Wingdings" panose="05000000000000000000" pitchFamily="2" charset="2"/>
              <a:buChar char="v"/>
            </a:pPr>
            <a:r>
              <a:rPr lang="en-US" sz="2400" b="1" dirty="0">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2.1.1. </a:t>
            </a:r>
            <a:r>
              <a:rPr lang="en-US" sz="2400" b="1" dirty="0" err="1">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Chủ</a:t>
            </a:r>
            <a:r>
              <a:rPr lang="en-US" sz="2400" b="1" dirty="0">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nghĩa</a:t>
            </a:r>
            <a:r>
              <a:rPr lang="en-US" sz="2400" b="1" dirty="0">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duy</a:t>
            </a:r>
            <a:r>
              <a:rPr lang="en-US" sz="2400" b="1" dirty="0">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vật</a:t>
            </a:r>
            <a:r>
              <a:rPr lang="en-US" sz="2400" b="1" dirty="0">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biện</a:t>
            </a:r>
            <a:r>
              <a:rPr lang="en-US" sz="2400" b="1" dirty="0">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rPr>
              <a:t>chứng</a:t>
            </a:r>
            <a:endParaRPr lang="en-US" sz="2400" b="1" dirty="0">
              <a:solidFill>
                <a:srgbClr val="DDDDDD"/>
              </a:solidFill>
              <a:latin typeface="+mj-lt"/>
              <a:hlinkClick r:id="rId3" action="ppaction://hlinkpres?slideindex=29&amp;slidetitle=Chủ nghĩa duy vật lịch sử">
                <a:extLst>
                  <a:ext uri="{A12FA001-AC4F-418D-AE19-62706E023703}">
                    <ahyp:hlinkClr xmlns:ahyp="http://schemas.microsoft.com/office/drawing/2018/hyperlinkcolor" val="tx"/>
                  </a:ext>
                </a:extLst>
              </a:hlinkClick>
            </a:endParaRPr>
          </a:p>
          <a:p>
            <a:pPr marL="380990" indent="156629">
              <a:tabLst>
                <a:tab pos="459306" algn="l"/>
              </a:tabLst>
            </a:pPr>
            <a:r>
              <a:rPr lang="pt-BR" sz="2400" i="1" dirty="0">
                <a:solidFill>
                  <a:srgbClr val="DDDDDD"/>
                </a:solidFill>
                <a:latin typeface="+mj-lt"/>
              </a:rPr>
              <a:t>Vật chất, ý thức</a:t>
            </a:r>
          </a:p>
          <a:p>
            <a:pPr marL="380990" indent="156629">
              <a:tabLst>
                <a:tab pos="459306" algn="l"/>
              </a:tabLst>
            </a:pPr>
            <a:r>
              <a:rPr lang="pt-BR" sz="2400" i="1" dirty="0">
                <a:solidFill>
                  <a:srgbClr val="DDDDDD"/>
                </a:solidFill>
                <a:latin typeface="+mj-lt"/>
              </a:rPr>
              <a:t>Phép biện chứng duy vật</a:t>
            </a:r>
          </a:p>
          <a:p>
            <a:pPr marL="519100" indent="-519100">
              <a:buFont typeface="Wingdings" panose="05000000000000000000" pitchFamily="2" charset="2"/>
              <a:buChar char="v"/>
              <a:tabLst>
                <a:tab pos="573074" algn="l"/>
              </a:tabLst>
            </a:pPr>
            <a:r>
              <a:rPr lang="pt-BR" sz="2400" b="1" dirty="0">
                <a:latin typeface="+mj-lt"/>
              </a:rPr>
              <a:t>2.1.2. Chủ nghĩa duy vật lịch sử</a:t>
            </a:r>
            <a:endParaRPr lang="en-US" sz="2400" b="1" dirty="0">
              <a:latin typeface="+mj-lt"/>
            </a:endParaRPr>
          </a:p>
        </p:txBody>
      </p:sp>
    </p:spTree>
    <p:extLst>
      <p:ext uri="{BB962C8B-B14F-4D97-AF65-F5344CB8AC3E}">
        <p14:creationId xmlns:p14="http://schemas.microsoft.com/office/powerpoint/2010/main" val="368392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randombar(horizont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xEl>
                                              <p:pRg st="0" end="0"/>
                                            </p:txEl>
                                          </p:spTgt>
                                        </p:tgtEl>
                                        <p:attrNameLst>
                                          <p:attrName>style.visibility</p:attrName>
                                        </p:attrNameLst>
                                      </p:cBhvr>
                                      <p:to>
                                        <p:strVal val="visible"/>
                                      </p:to>
                                    </p:set>
                                    <p:animEffect transition="in" filter="barn(inVertical)">
                                      <p:cBhvr>
                                        <p:cTn id="25" dur="500"/>
                                        <p:tgtEl>
                                          <p:spTgt spid="8">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8">
                                            <p:txEl>
                                              <p:pRg st="2" end="2"/>
                                            </p:txEl>
                                          </p:spTgt>
                                        </p:tgtEl>
                                        <p:attrNameLst>
                                          <p:attrName>style.visibility</p:attrName>
                                        </p:attrNameLst>
                                      </p:cBhvr>
                                      <p:to>
                                        <p:strVal val="visible"/>
                                      </p:to>
                                    </p:set>
                                    <p:animEffect transition="in" filter="barn(inVertical)">
                                      <p:cBhvr>
                                        <p:cTn id="30" dur="500"/>
                                        <p:tgtEl>
                                          <p:spTgt spid="8">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barn(inVertical)">
                                      <p:cBhvr>
                                        <p:cTn id="35"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build="p"/>
      <p:bldP spid="9" grpId="0" animBg="1"/>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4158017" y="2282971"/>
            <a:ext cx="7642745" cy="3627319"/>
          </a:xfrm>
          <a:prstGeom prst="rect">
            <a:avLst/>
          </a:prstGeom>
        </p:spPr>
      </p:pic>
      <p:sp>
        <p:nvSpPr>
          <p:cNvPr id="5" name="Content Placeholder 2">
            <a:extLst>
              <a:ext uri="{FF2B5EF4-FFF2-40B4-BE49-F238E27FC236}">
                <a16:creationId xmlns:a16="http://schemas.microsoft.com/office/drawing/2014/main" id="{45FF75C0-16EC-FBC0-EA0E-C5748635B20F}"/>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rgbClr val="0000FF"/>
              </a:solidFill>
              <a:hlinkClick r:id="rId4" action="ppaction://hlinkpres?slideindex=29&amp;slidetitle=Chủ nghĩa duy vật lịch sử"/>
            </a:endParaRPr>
          </a:p>
          <a:p>
            <a:pPr marL="0" indent="0">
              <a:buNone/>
            </a:pPr>
            <a:r>
              <a:rPr lang="en-US" sz="2400" b="1" dirty="0">
                <a:solidFill>
                  <a:srgbClr val="FF0000"/>
                </a:solidFill>
              </a:rPr>
              <a:t>2. </a:t>
            </a:r>
            <a:r>
              <a:rPr lang="en-US" sz="2400" b="1" dirty="0" err="1">
                <a:solidFill>
                  <a:srgbClr val="FF0000"/>
                </a:solidFill>
              </a:rPr>
              <a:t>Các</a:t>
            </a:r>
            <a:r>
              <a:rPr lang="en-US" sz="2400" b="1" dirty="0">
                <a:solidFill>
                  <a:srgbClr val="FF0000"/>
                </a:solidFill>
              </a:rPr>
              <a:t>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r>
              <a:rPr lang="en-US" sz="2400" b="1" dirty="0">
                <a:solidFill>
                  <a:srgbClr val="FF0000"/>
                </a:solidFill>
              </a:rPr>
              <a:t> </a:t>
            </a:r>
            <a:r>
              <a:rPr lang="en-US" sz="2400" b="1" dirty="0" err="1">
                <a:solidFill>
                  <a:srgbClr val="FF0000"/>
                </a:solidFill>
              </a:rPr>
              <a:t>của</a:t>
            </a:r>
            <a:r>
              <a:rPr lang="en-US" sz="2400" b="1" dirty="0">
                <a:solidFill>
                  <a:srgbClr val="FF0000"/>
                </a:solidFill>
              </a:rPr>
              <a:t> CN </a:t>
            </a:r>
            <a:r>
              <a:rPr lang="en-US" sz="2400" b="1" dirty="0" err="1">
                <a:solidFill>
                  <a:srgbClr val="FF0000"/>
                </a:solidFill>
              </a:rPr>
              <a:t>Mác-Lênin</a:t>
            </a:r>
            <a:r>
              <a:rPr lang="en-US" sz="2400" b="1" dirty="0"/>
              <a:t> </a:t>
            </a:r>
            <a:endParaRPr lang="en-US" sz="2400" b="1" dirty="0">
              <a:solidFill>
                <a:srgbClr val="0000FF"/>
              </a:solidFill>
              <a:hlinkClick r:id="" action="ppaction://hlinkpres?slideindex=1&amp;slidetitle="/>
            </a:endParaRPr>
          </a:p>
          <a:p>
            <a:pPr marL="0" indent="0">
              <a:buNone/>
            </a:pPr>
            <a:r>
              <a:rPr lang="en-US" sz="2400" b="1" dirty="0">
                <a:solidFill>
                  <a:srgbClr val="0000FF"/>
                </a:solidFill>
                <a:hlinkClick r:id="" action="ppaction://hlinkpres?slideindex=1&amp;slidetitle="/>
              </a:rPr>
              <a:t>2.1. </a:t>
            </a:r>
            <a:r>
              <a:rPr lang="en-US" sz="2400" b="1" dirty="0" err="1">
                <a:solidFill>
                  <a:srgbClr val="0000FF"/>
                </a:solidFill>
                <a:hlinkClick r:id="rId4" action="ppaction://hlinkpres?slideindex=29&amp;slidetitle=Chủ nghĩa duy vật lịch sử"/>
              </a:rPr>
              <a:t>Triết</a:t>
            </a:r>
            <a:r>
              <a:rPr lang="en-US" sz="2400" b="1" dirty="0">
                <a:solidFill>
                  <a:srgbClr val="0000FF"/>
                </a:solidFill>
                <a:hlinkClick r:id="rId4" action="ppaction://hlinkpres?slideindex=29&amp;slidetitle=Chủ nghĩa duy vật lịch sử"/>
              </a:rPr>
              <a:t> </a:t>
            </a:r>
            <a:r>
              <a:rPr lang="en-US" sz="2400" b="1" dirty="0" err="1">
                <a:solidFill>
                  <a:srgbClr val="0000FF"/>
                </a:solidFill>
                <a:hlinkClick r:id="rId4" action="ppaction://hlinkpres?slideindex=29&amp;slidetitle=Chủ nghĩa duy vật lịch sử"/>
              </a:rPr>
              <a:t>học</a:t>
            </a:r>
            <a:r>
              <a:rPr lang="en-US" sz="2400" b="1" dirty="0">
                <a:solidFill>
                  <a:srgbClr val="0000FF"/>
                </a:solidFill>
                <a:hlinkClick r:id="rId4" action="ppaction://hlinkpres?slideindex=29&amp;slidetitle=Chủ nghĩa duy vật lịch sử"/>
              </a:rPr>
              <a:t> </a:t>
            </a:r>
            <a:r>
              <a:rPr lang="en-US" sz="2400" b="1" dirty="0" err="1">
                <a:solidFill>
                  <a:srgbClr val="0000FF"/>
                </a:solidFill>
                <a:hlinkClick r:id="rId4" action="ppaction://hlinkpres?slideindex=29&amp;slidetitle=Chủ nghĩa duy vật lịch sử"/>
              </a:rPr>
              <a:t>Mác</a:t>
            </a:r>
            <a:r>
              <a:rPr lang="en-US" sz="2400" b="1" dirty="0">
                <a:solidFill>
                  <a:srgbClr val="0000FF"/>
                </a:solidFill>
                <a:hlinkClick r:id="rId4" action="ppaction://hlinkpres?slideindex=29&amp;slidetitle=Chủ nghĩa duy vật lịch sử"/>
              </a:rPr>
              <a:t>-Lê </a:t>
            </a:r>
            <a:r>
              <a:rPr lang="en-US" sz="2400" b="1" dirty="0" err="1">
                <a:solidFill>
                  <a:srgbClr val="0000FF"/>
                </a:solidFill>
                <a:hlinkClick r:id="rId4" action="ppaction://hlinkpres?slideindex=29&amp;slidetitle=Chủ nghĩa duy vật lịch sử"/>
              </a:rPr>
              <a:t>nin</a:t>
            </a:r>
            <a:endParaRPr lang="en-US" sz="2400" b="1" dirty="0">
              <a:solidFill>
                <a:srgbClr val="0000FF"/>
              </a:solidFill>
              <a:hlinkClick r:id="rId4" action="ppaction://hlinkpres?slideindex=29&amp;slidetitle=Chủ nghĩa duy vật lịch sử"/>
            </a:endParaRPr>
          </a:p>
          <a:p>
            <a:pPr marL="0" indent="0">
              <a:buNone/>
            </a:pPr>
            <a:endParaRPr lang="en-US" sz="1200" b="1" dirty="0">
              <a:solidFill>
                <a:srgbClr val="0000FF"/>
              </a:solidFill>
              <a:hlinkClick r:id="rId4" action="ppaction://hlinkpres?slideindex=29&amp;slidetitle=Chủ nghĩa duy vật lịch sử"/>
            </a:endParaRPr>
          </a:p>
          <a:p>
            <a:pPr marL="457189" indent="-457189">
              <a:buFont typeface="Wingdings" panose="05000000000000000000" pitchFamily="2" charset="2"/>
              <a:buChar char="v"/>
            </a:pPr>
            <a:r>
              <a:rPr lang="en-US" sz="1800" b="1" dirty="0">
                <a:solidFill>
                  <a:srgbClr val="FFC000"/>
                </a:solidFill>
                <a:hlinkClick r:id="rId4" action="ppaction://hlinkpres?slideindex=29&amp;slidetitle=Chủ nghĩa duy vật lịch sử"/>
              </a:rPr>
              <a:t>2.1.1. </a:t>
            </a:r>
            <a:r>
              <a:rPr lang="en-US" sz="1800" b="1" dirty="0" err="1">
                <a:solidFill>
                  <a:srgbClr val="FFC000"/>
                </a:solidFill>
                <a:hlinkClick r:id="rId4" action="ppaction://hlinkpres?slideindex=29&amp;slidetitle=Chủ nghĩa duy vật lịch sử"/>
              </a:rPr>
              <a:t>Chủ</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nghĩa</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duy</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vật</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biện</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chứng</a:t>
            </a:r>
            <a:endParaRPr lang="en-US" sz="1800" b="1" dirty="0">
              <a:solidFill>
                <a:srgbClr val="FFC000"/>
              </a:solidFill>
              <a:hlinkClick r:id="rId4" action="ppaction://hlinkpres?slideindex=29&amp;slidetitle=Chủ nghĩa duy vật lịch sử"/>
            </a:endParaRPr>
          </a:p>
          <a:p>
            <a:pPr marL="0" indent="0">
              <a:buNone/>
            </a:pPr>
            <a:endParaRPr lang="en-US" sz="1100" b="1" dirty="0">
              <a:solidFill>
                <a:srgbClr val="0000FF"/>
              </a:solidFill>
              <a:hlinkClick r:id="rId4" action="ppaction://hlinkpres?slideindex=29&amp;slidetitle=Chủ nghĩa duy vật lịch sử"/>
            </a:endParaRPr>
          </a:p>
          <a:p>
            <a:pPr marL="860404" indent="231769">
              <a:tabLst>
                <a:tab pos="804843" algn="l"/>
              </a:tabLst>
            </a:pPr>
            <a:r>
              <a:rPr lang="pt-BR" sz="2000" i="1" dirty="0">
                <a:solidFill>
                  <a:schemeClr val="tx1">
                    <a:lumMod val="95000"/>
                    <a:lumOff val="5000"/>
                  </a:schemeClr>
                </a:solidFill>
              </a:rPr>
              <a:t>Vật chất, ý thức</a:t>
            </a:r>
          </a:p>
          <a:p>
            <a:pPr marL="860404" indent="231769">
              <a:tabLst>
                <a:tab pos="804843" algn="l"/>
              </a:tabLst>
            </a:pPr>
            <a:r>
              <a:rPr lang="pt-BR" sz="2000" i="1" dirty="0">
                <a:solidFill>
                  <a:schemeClr val="tx1">
                    <a:lumMod val="95000"/>
                    <a:lumOff val="5000"/>
                  </a:schemeClr>
                </a:solidFill>
              </a:rPr>
              <a:t>Phép biện chứng duy vật</a:t>
            </a:r>
          </a:p>
          <a:p>
            <a:pPr marL="519100" indent="-519100">
              <a:buFont typeface="Wingdings" panose="05000000000000000000" pitchFamily="2" charset="2"/>
              <a:buChar char="v"/>
              <a:tabLst>
                <a:tab pos="573074" algn="l"/>
              </a:tabLst>
            </a:pPr>
            <a:r>
              <a:rPr lang="pt-BR" sz="2000" b="1" dirty="0">
                <a:solidFill>
                  <a:srgbClr val="00B0F0"/>
                </a:solidFill>
              </a:rPr>
              <a:t>2.1.2. Chủ nghĩa duy vật lịch sử</a:t>
            </a:r>
            <a:endParaRPr lang="en-US" sz="2000" b="1" dirty="0">
              <a:solidFill>
                <a:srgbClr val="00B0F0"/>
              </a:solidFill>
            </a:endParaRPr>
          </a:p>
        </p:txBody>
      </p:sp>
      <p:sp>
        <p:nvSpPr>
          <p:cNvPr id="2" name="Rectangle 1">
            <a:extLst>
              <a:ext uri="{FF2B5EF4-FFF2-40B4-BE49-F238E27FC236}">
                <a16:creationId xmlns:a16="http://schemas.microsoft.com/office/drawing/2014/main" id="{25ACBA6D-69EB-2457-3F61-2B00FE7ED555}"/>
              </a:ext>
            </a:extLst>
          </p:cNvPr>
          <p:cNvSpPr/>
          <p:nvPr/>
        </p:nvSpPr>
        <p:spPr>
          <a:xfrm>
            <a:off x="3896152" y="947711"/>
            <a:ext cx="8295848" cy="830997"/>
          </a:xfrm>
          <a:prstGeom prst="rect">
            <a:avLst/>
          </a:prstGeom>
        </p:spPr>
        <p:txBody>
          <a:bodyPr wrap="square">
            <a:spAutoFit/>
          </a:bodyPr>
          <a:lstStyle/>
          <a:p>
            <a:r>
              <a:rPr lang="en-US" sz="2400" b="1" i="1" dirty="0">
                <a:solidFill>
                  <a:srgbClr val="0070C0"/>
                </a:solidFill>
                <a:latin typeface="Arial "/>
              </a:rPr>
              <a:t>+ </a:t>
            </a:r>
            <a:r>
              <a:rPr lang="en-US" sz="2400" b="1" i="1" dirty="0" err="1">
                <a:solidFill>
                  <a:srgbClr val="0070C0"/>
                </a:solidFill>
                <a:latin typeface="Arial "/>
              </a:rPr>
              <a:t>Quy</a:t>
            </a:r>
            <a:r>
              <a:rPr lang="en-US" sz="2400" b="1" i="1" dirty="0">
                <a:solidFill>
                  <a:srgbClr val="0070C0"/>
                </a:solidFill>
                <a:latin typeface="Arial "/>
              </a:rPr>
              <a:t> </a:t>
            </a:r>
            <a:r>
              <a:rPr lang="en-US" sz="2400" b="1" i="1" dirty="0" err="1">
                <a:solidFill>
                  <a:srgbClr val="0070C0"/>
                </a:solidFill>
                <a:latin typeface="Arial "/>
              </a:rPr>
              <a:t>luật</a:t>
            </a:r>
            <a:r>
              <a:rPr lang="en-US" sz="2400" b="1" i="1" dirty="0">
                <a:solidFill>
                  <a:srgbClr val="0070C0"/>
                </a:solidFill>
                <a:latin typeface="Arial "/>
              </a:rPr>
              <a:t> </a:t>
            </a:r>
            <a:r>
              <a:rPr lang="en-US" sz="2400" b="1" i="1" dirty="0" err="1">
                <a:solidFill>
                  <a:srgbClr val="0070C0"/>
                </a:solidFill>
                <a:latin typeface="Arial "/>
              </a:rPr>
              <a:t>về</a:t>
            </a:r>
            <a:r>
              <a:rPr lang="en-US" sz="2400" b="1" i="1" dirty="0">
                <a:solidFill>
                  <a:srgbClr val="0070C0"/>
                </a:solidFill>
                <a:latin typeface="Arial "/>
              </a:rPr>
              <a:t> </a:t>
            </a:r>
            <a:r>
              <a:rPr lang="en-US" sz="2400" b="1" i="1" dirty="0" err="1">
                <a:solidFill>
                  <a:srgbClr val="0070C0"/>
                </a:solidFill>
                <a:latin typeface="Arial "/>
              </a:rPr>
              <a:t>sự</a:t>
            </a:r>
            <a:r>
              <a:rPr lang="en-US" sz="2400" b="1" i="1" dirty="0">
                <a:solidFill>
                  <a:srgbClr val="0070C0"/>
                </a:solidFill>
                <a:latin typeface="Arial "/>
              </a:rPr>
              <a:t> </a:t>
            </a:r>
            <a:r>
              <a:rPr lang="en-US" sz="2400" b="1" i="1" dirty="0" err="1">
                <a:solidFill>
                  <a:srgbClr val="0070C0"/>
                </a:solidFill>
                <a:latin typeface="Arial "/>
              </a:rPr>
              <a:t>phù</a:t>
            </a:r>
            <a:r>
              <a:rPr lang="en-US" sz="2400" b="1" i="1" dirty="0">
                <a:solidFill>
                  <a:srgbClr val="0070C0"/>
                </a:solidFill>
                <a:latin typeface="Arial "/>
              </a:rPr>
              <a:t> </a:t>
            </a:r>
            <a:r>
              <a:rPr lang="en-US" sz="2400" b="1" i="1" dirty="0" err="1">
                <a:solidFill>
                  <a:srgbClr val="0070C0"/>
                </a:solidFill>
                <a:latin typeface="Arial "/>
              </a:rPr>
              <a:t>hợp</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quan</a:t>
            </a:r>
            <a:r>
              <a:rPr lang="en-US" sz="2400" b="1" i="1" dirty="0">
                <a:solidFill>
                  <a:srgbClr val="0070C0"/>
                </a:solidFill>
                <a:latin typeface="Arial "/>
              </a:rPr>
              <a:t> </a:t>
            </a:r>
            <a:r>
              <a:rPr lang="en-US" sz="2400" b="1" i="1" dirty="0" err="1">
                <a:solidFill>
                  <a:srgbClr val="0070C0"/>
                </a:solidFill>
                <a:latin typeface="Arial "/>
              </a:rPr>
              <a:t>hệ</a:t>
            </a:r>
            <a:r>
              <a:rPr lang="en-US" sz="2400" b="1" i="1" dirty="0">
                <a:solidFill>
                  <a:srgbClr val="0070C0"/>
                </a:solidFill>
                <a:latin typeface="Arial "/>
              </a:rPr>
              <a:t> SX </a:t>
            </a:r>
            <a:r>
              <a:rPr lang="en-US" sz="2400" b="1" i="1" dirty="0" err="1">
                <a:solidFill>
                  <a:srgbClr val="0070C0"/>
                </a:solidFill>
                <a:latin typeface="Arial "/>
              </a:rPr>
              <a:t>với</a:t>
            </a:r>
            <a:r>
              <a:rPr lang="en-US" sz="2400" b="1" i="1" dirty="0">
                <a:solidFill>
                  <a:srgbClr val="0070C0"/>
                </a:solidFill>
                <a:latin typeface="Arial "/>
              </a:rPr>
              <a:t> </a:t>
            </a:r>
            <a:r>
              <a:rPr lang="en-US" sz="2400" b="1" i="1" dirty="0" err="1">
                <a:solidFill>
                  <a:srgbClr val="0070C0"/>
                </a:solidFill>
                <a:latin typeface="Arial "/>
              </a:rPr>
              <a:t>trình</a:t>
            </a:r>
            <a:r>
              <a:rPr lang="en-US" sz="2400" b="1" i="1" dirty="0">
                <a:solidFill>
                  <a:srgbClr val="0070C0"/>
                </a:solidFill>
                <a:latin typeface="Arial "/>
              </a:rPr>
              <a:t> </a:t>
            </a:r>
            <a:r>
              <a:rPr lang="en-US" sz="2400" b="1" i="1" dirty="0" err="1">
                <a:solidFill>
                  <a:srgbClr val="0070C0"/>
                </a:solidFill>
                <a:latin typeface="Arial "/>
              </a:rPr>
              <a:t>độ</a:t>
            </a:r>
            <a:r>
              <a:rPr lang="en-US" sz="2400" b="1" i="1" dirty="0">
                <a:solidFill>
                  <a:srgbClr val="0070C0"/>
                </a:solidFill>
                <a:latin typeface="Arial "/>
              </a:rPr>
              <a:t> </a:t>
            </a:r>
            <a:r>
              <a:rPr lang="en-US" sz="2400" b="1" i="1" dirty="0" err="1">
                <a:solidFill>
                  <a:srgbClr val="0070C0"/>
                </a:solidFill>
                <a:latin typeface="Arial "/>
              </a:rPr>
              <a:t>phát</a:t>
            </a:r>
            <a:r>
              <a:rPr lang="en-US" sz="2400" b="1" i="1" dirty="0">
                <a:solidFill>
                  <a:srgbClr val="0070C0"/>
                </a:solidFill>
                <a:latin typeface="Arial "/>
              </a:rPr>
              <a:t> </a:t>
            </a:r>
            <a:r>
              <a:rPr lang="en-US" sz="2400" b="1" i="1" dirty="0" err="1">
                <a:solidFill>
                  <a:srgbClr val="0070C0"/>
                </a:solidFill>
                <a:latin typeface="Arial "/>
              </a:rPr>
              <a:t>triển</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lực</a:t>
            </a:r>
            <a:r>
              <a:rPr lang="en-US" sz="2400" b="1" i="1" dirty="0">
                <a:solidFill>
                  <a:srgbClr val="0070C0"/>
                </a:solidFill>
                <a:latin typeface="Arial "/>
              </a:rPr>
              <a:t> </a:t>
            </a:r>
            <a:r>
              <a:rPr lang="en-US" sz="2400" b="1" i="1" dirty="0" err="1">
                <a:solidFill>
                  <a:srgbClr val="0070C0"/>
                </a:solidFill>
                <a:latin typeface="Arial "/>
              </a:rPr>
              <a:t>lượng</a:t>
            </a:r>
            <a:r>
              <a:rPr lang="en-US" sz="2400" b="1" i="1" dirty="0">
                <a:solidFill>
                  <a:srgbClr val="0070C0"/>
                </a:solidFill>
                <a:latin typeface="Arial "/>
              </a:rPr>
              <a:t> SX</a:t>
            </a:r>
          </a:p>
        </p:txBody>
      </p:sp>
      <p:sp>
        <p:nvSpPr>
          <p:cNvPr id="4" name="AutoShape 22">
            <a:extLst>
              <a:ext uri="{FF2B5EF4-FFF2-40B4-BE49-F238E27FC236}">
                <a16:creationId xmlns:a16="http://schemas.microsoft.com/office/drawing/2014/main" id="{3B8A85CE-F6F3-E219-A12C-33D2426BF454}"/>
              </a:ext>
            </a:extLst>
          </p:cNvPr>
          <p:cNvSpPr>
            <a:spLocks noChangeAspect="1" noChangeArrowheads="1"/>
          </p:cNvSpPr>
          <p:nvPr/>
        </p:nvSpPr>
        <p:spPr bwMode="auto">
          <a:xfrm>
            <a:off x="5181669" y="1875128"/>
            <a:ext cx="5724815" cy="79200"/>
          </a:xfrm>
          <a:prstGeom prst="flowChartPredefinedProcess">
            <a:avLst/>
          </a:prstGeom>
          <a:solidFill>
            <a:schemeClr val="accent1">
              <a:lumMod val="50000"/>
            </a:schemeClr>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200">
              <a:solidFill>
                <a:prstClr val="black"/>
              </a:solidFill>
              <a:latin typeface="+mj-lt"/>
              <a:cs typeface="Arial" panose="020B0604020202020204" pitchFamily="34" charset="0"/>
            </a:endParaRPr>
          </a:p>
        </p:txBody>
      </p:sp>
    </p:spTree>
    <p:extLst>
      <p:ext uri="{BB962C8B-B14F-4D97-AF65-F5344CB8AC3E}">
        <p14:creationId xmlns:p14="http://schemas.microsoft.com/office/powerpoint/2010/main" val="3483024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8" end="8"/>
                                            </p:txEl>
                                          </p:spTgt>
                                        </p:tgtEl>
                                        <p:attrNameLst>
                                          <p:attrName>style.visibility</p:attrName>
                                        </p:attrNameLst>
                                      </p:cBhvr>
                                      <p:to>
                                        <p:strVal val="visible"/>
                                      </p:to>
                                    </p:set>
                                    <p:animEffect transition="in" filter="barn(inVertical)">
                                      <p:cBhvr>
                                        <p:cTn id="12" dur="500"/>
                                        <p:tgtEl>
                                          <p:spTgt spid="5">
                                            <p:txEl>
                                              <p:pRg st="8" end="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46461" y="2305059"/>
            <a:ext cx="2422540" cy="5063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pic>
        <p:nvPicPr>
          <p:cNvPr id="15" name="Picture 14">
            <a:extLst>
              <a:ext uri="{FF2B5EF4-FFF2-40B4-BE49-F238E27FC236}">
                <a16:creationId xmlns:a16="http://schemas.microsoft.com/office/drawing/2014/main" id="{3F648567-DD58-0ADD-8F1E-E9666B731CC0}"/>
              </a:ext>
            </a:extLst>
          </p:cNvPr>
          <p:cNvPicPr>
            <a:picLocks noChangeAspect="1"/>
          </p:cNvPicPr>
          <p:nvPr/>
        </p:nvPicPr>
        <p:blipFill>
          <a:blip r:embed="rId3"/>
          <a:stretch>
            <a:fillRect/>
          </a:stretch>
        </p:blipFill>
        <p:spPr>
          <a:xfrm>
            <a:off x="4246823" y="2157223"/>
            <a:ext cx="7670800" cy="3429000"/>
          </a:xfrm>
          <a:prstGeom prst="rect">
            <a:avLst/>
          </a:prstGeom>
        </p:spPr>
      </p:pic>
      <p:sp>
        <p:nvSpPr>
          <p:cNvPr id="2" name="Content Placeholder 2">
            <a:extLst>
              <a:ext uri="{FF2B5EF4-FFF2-40B4-BE49-F238E27FC236}">
                <a16:creationId xmlns:a16="http://schemas.microsoft.com/office/drawing/2014/main" id="{F44B6514-B666-5B5F-946F-3AEEF5294FC4}"/>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endParaRPr>
          </a:p>
          <a:p>
            <a:pPr marL="0" indent="0">
              <a:buNone/>
            </a:pPr>
            <a:r>
              <a:rPr lang="en-US" sz="2400" b="1" dirty="0">
                <a:latin typeface="+mj-lt"/>
              </a:rPr>
              <a:t>2. </a:t>
            </a:r>
            <a:r>
              <a:rPr lang="en-US" sz="2400" b="1" dirty="0" err="1">
                <a:latin typeface="+mj-lt"/>
              </a:rPr>
              <a:t>Các</a:t>
            </a:r>
            <a:r>
              <a:rPr lang="en-US" sz="2400" b="1" dirty="0">
                <a:latin typeface="+mj-lt"/>
              </a:rPr>
              <a:t> </a:t>
            </a:r>
            <a:r>
              <a:rPr lang="en-US" sz="2400" b="1" dirty="0" err="1">
                <a:latin typeface="+mj-lt"/>
              </a:rPr>
              <a:t>bộ</a:t>
            </a:r>
            <a:r>
              <a:rPr lang="en-US" sz="2400" b="1" dirty="0">
                <a:latin typeface="+mj-lt"/>
              </a:rPr>
              <a:t> </a:t>
            </a:r>
            <a:r>
              <a:rPr lang="en-US" sz="2400" b="1" dirty="0" err="1">
                <a:latin typeface="+mj-lt"/>
              </a:rPr>
              <a:t>phận</a:t>
            </a:r>
            <a:r>
              <a:rPr lang="en-US" sz="2400" b="1" dirty="0">
                <a:latin typeface="+mj-lt"/>
              </a:rPr>
              <a:t> </a:t>
            </a:r>
            <a:r>
              <a:rPr lang="en-US" sz="2400" b="1" dirty="0" err="1">
                <a:latin typeface="+mj-lt"/>
              </a:rPr>
              <a:t>cấu</a:t>
            </a:r>
            <a:r>
              <a:rPr lang="en-US" sz="2400" b="1" dirty="0">
                <a:latin typeface="+mj-lt"/>
              </a:rPr>
              <a:t> </a:t>
            </a:r>
            <a:r>
              <a:rPr lang="en-US" sz="2400" b="1" dirty="0" err="1">
                <a:latin typeface="+mj-lt"/>
              </a:rPr>
              <a:t>thành</a:t>
            </a:r>
            <a:r>
              <a:rPr lang="en-US" sz="2400" b="1" dirty="0">
                <a:latin typeface="+mj-lt"/>
              </a:rPr>
              <a:t> </a:t>
            </a:r>
            <a:r>
              <a:rPr lang="en-US" sz="2400" b="1" dirty="0" err="1">
                <a:latin typeface="+mj-lt"/>
              </a:rPr>
              <a:t>của</a:t>
            </a:r>
            <a:r>
              <a:rPr lang="en-US" sz="2400" b="1" dirty="0">
                <a:latin typeface="+mj-lt"/>
              </a:rPr>
              <a:t> CN </a:t>
            </a:r>
            <a:r>
              <a:rPr lang="en-US" sz="2400" b="1" dirty="0" err="1">
                <a:latin typeface="+mj-lt"/>
              </a:rPr>
              <a:t>Mác-Lênin</a:t>
            </a:r>
            <a:r>
              <a:rPr lang="en-US" sz="2400" b="1" dirty="0">
                <a:latin typeface="+mj-lt"/>
              </a:rPr>
              <a:t> </a:t>
            </a:r>
            <a:endParaRPr lang="en-US" sz="2400" b="1" dirty="0">
              <a:latin typeface="+mj-lt"/>
              <a:hlinkClick r:id="" action="ppaction://hlinkpres?slideindex=1&amp;slidetitle=">
                <a:extLst>
                  <a:ext uri="{A12FA001-AC4F-418D-AE19-62706E023703}">
                    <ahyp:hlinkClr xmlns:ahyp="http://schemas.microsoft.com/office/drawing/2018/hyperlinkcolor" val="tx"/>
                  </a:ext>
                </a:extLst>
              </a:hlinkClick>
            </a:endParaRPr>
          </a:p>
          <a:p>
            <a:pPr marL="0" indent="0">
              <a:buNone/>
            </a:pPr>
            <a:r>
              <a:rPr lang="en-US" sz="2400" b="1" dirty="0">
                <a:latin typeface="+mj-lt"/>
                <a:hlinkClick r:id="" action="ppaction://hlinkpres?slideindex=1&amp;slidetitle=">
                  <a:extLst>
                    <a:ext uri="{A12FA001-AC4F-418D-AE19-62706E023703}">
                      <ahyp:hlinkClr xmlns:ahyp="http://schemas.microsoft.com/office/drawing/2018/hyperlinkcolor" val="tx"/>
                    </a:ext>
                  </a:extLst>
                </a:hlinkClick>
              </a:rPr>
              <a:t>2.1. </a:t>
            </a:r>
            <a:r>
              <a:rPr lang="en-US" sz="2400" b="1" dirty="0" err="1">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Triết</a:t>
            </a:r>
            <a:r>
              <a:rPr lang="en-US" sz="2400" b="1" dirty="0">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học</a:t>
            </a:r>
            <a:r>
              <a:rPr lang="en-US" sz="2400" b="1" dirty="0">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Mác</a:t>
            </a:r>
            <a:r>
              <a:rPr lang="en-US" sz="2400" b="1" dirty="0">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-Lê </a:t>
            </a:r>
            <a:r>
              <a:rPr lang="en-US" sz="2400" b="1" dirty="0" err="1">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nin</a:t>
            </a:r>
            <a:endParaRPr lang="en-US" sz="2400" b="1" dirty="0">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endParaRPr>
          </a:p>
          <a:p>
            <a:pPr marL="0" indent="0">
              <a:buNone/>
            </a:pPr>
            <a:endParaRPr lang="en-US" sz="1200" b="1" dirty="0">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endParaRPr>
          </a:p>
          <a:p>
            <a:pPr marL="457189" indent="-457189">
              <a:buFont typeface="Wingdings" panose="05000000000000000000" pitchFamily="2" charset="2"/>
              <a:buChar char="v"/>
            </a:pPr>
            <a:r>
              <a:rPr lang="en-US" sz="2400" b="1" dirty="0">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2.1.1. </a:t>
            </a:r>
            <a:r>
              <a:rPr lang="en-US" sz="2400" b="1" dirty="0" err="1">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Chủ</a:t>
            </a:r>
            <a:r>
              <a:rPr lang="en-US" sz="2400" b="1" dirty="0">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nghĩa</a:t>
            </a:r>
            <a:r>
              <a:rPr lang="en-US" sz="2400" b="1" dirty="0">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duy</a:t>
            </a:r>
            <a:r>
              <a:rPr lang="en-US" sz="2400" b="1" dirty="0">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vật</a:t>
            </a:r>
            <a:r>
              <a:rPr lang="en-US" sz="2400" b="1" dirty="0">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biện</a:t>
            </a:r>
            <a:r>
              <a:rPr lang="en-US" sz="2400" b="1" dirty="0">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rPr>
              <a:t>chứng</a:t>
            </a:r>
            <a:endParaRPr lang="en-US" sz="2400" b="1" dirty="0">
              <a:solidFill>
                <a:srgbClr val="DDDDDD"/>
              </a:solidFill>
              <a:latin typeface="+mj-lt"/>
              <a:hlinkClick r:id="rId4" action="ppaction://hlinkpres?slideindex=29&amp;slidetitle=Chủ nghĩa duy vật lịch sử">
                <a:extLst>
                  <a:ext uri="{A12FA001-AC4F-418D-AE19-62706E023703}">
                    <ahyp:hlinkClr xmlns:ahyp="http://schemas.microsoft.com/office/drawing/2018/hyperlinkcolor" val="tx"/>
                  </a:ext>
                </a:extLst>
              </a:hlinkClick>
            </a:endParaRPr>
          </a:p>
          <a:p>
            <a:pPr marL="380990" indent="156629">
              <a:tabLst>
                <a:tab pos="459306" algn="l"/>
              </a:tabLst>
            </a:pPr>
            <a:r>
              <a:rPr lang="pt-BR" sz="2400" i="1" dirty="0">
                <a:solidFill>
                  <a:srgbClr val="DDDDDD"/>
                </a:solidFill>
                <a:latin typeface="+mj-lt"/>
              </a:rPr>
              <a:t>Vật chất, ý thức</a:t>
            </a:r>
          </a:p>
          <a:p>
            <a:pPr marL="380990" indent="156629">
              <a:tabLst>
                <a:tab pos="459306" algn="l"/>
              </a:tabLst>
            </a:pPr>
            <a:r>
              <a:rPr lang="pt-BR" sz="2400" i="1" dirty="0">
                <a:solidFill>
                  <a:srgbClr val="DDDDDD"/>
                </a:solidFill>
                <a:latin typeface="+mj-lt"/>
              </a:rPr>
              <a:t>Phép biện chứng duy vật</a:t>
            </a:r>
          </a:p>
          <a:p>
            <a:pPr marL="519100" indent="-519100">
              <a:buFont typeface="Wingdings" panose="05000000000000000000" pitchFamily="2" charset="2"/>
              <a:buChar char="v"/>
              <a:tabLst>
                <a:tab pos="573074" algn="l"/>
              </a:tabLst>
            </a:pPr>
            <a:r>
              <a:rPr lang="pt-BR" sz="2400" b="1" dirty="0">
                <a:latin typeface="+mj-lt"/>
              </a:rPr>
              <a:t>2.1.2. Chủ nghĩa duy vật lịch sử</a:t>
            </a:r>
            <a:endParaRPr lang="en-US" sz="2400" b="1" dirty="0">
              <a:latin typeface="+mj-lt"/>
            </a:endParaRPr>
          </a:p>
        </p:txBody>
      </p:sp>
      <p:sp>
        <p:nvSpPr>
          <p:cNvPr id="4" name="Rectangle 3">
            <a:extLst>
              <a:ext uri="{FF2B5EF4-FFF2-40B4-BE49-F238E27FC236}">
                <a16:creationId xmlns:a16="http://schemas.microsoft.com/office/drawing/2014/main" id="{E4A3D609-BBE5-A279-362B-58656F2E6491}"/>
              </a:ext>
            </a:extLst>
          </p:cNvPr>
          <p:cNvSpPr/>
          <p:nvPr/>
        </p:nvSpPr>
        <p:spPr>
          <a:xfrm>
            <a:off x="3896151" y="866498"/>
            <a:ext cx="8295848" cy="830997"/>
          </a:xfrm>
          <a:prstGeom prst="rect">
            <a:avLst/>
          </a:prstGeom>
        </p:spPr>
        <p:txBody>
          <a:bodyPr wrap="square">
            <a:spAutoFit/>
          </a:bodyPr>
          <a:lstStyle/>
          <a:p>
            <a:r>
              <a:rPr lang="en-US" sz="2400" b="1" i="1" dirty="0">
                <a:solidFill>
                  <a:srgbClr val="0070C0"/>
                </a:solidFill>
                <a:latin typeface="Arial "/>
              </a:rPr>
              <a:t>+ </a:t>
            </a:r>
            <a:r>
              <a:rPr lang="en-US" sz="2400" b="1" i="1" dirty="0" err="1">
                <a:solidFill>
                  <a:srgbClr val="0070C0"/>
                </a:solidFill>
                <a:latin typeface="Arial "/>
              </a:rPr>
              <a:t>Quy</a:t>
            </a:r>
            <a:r>
              <a:rPr lang="en-US" sz="2400" b="1" i="1" dirty="0">
                <a:solidFill>
                  <a:srgbClr val="0070C0"/>
                </a:solidFill>
                <a:latin typeface="Arial "/>
              </a:rPr>
              <a:t> </a:t>
            </a:r>
            <a:r>
              <a:rPr lang="en-US" sz="2400" b="1" i="1" dirty="0" err="1">
                <a:solidFill>
                  <a:srgbClr val="0070C0"/>
                </a:solidFill>
                <a:latin typeface="Arial "/>
              </a:rPr>
              <a:t>luật</a:t>
            </a:r>
            <a:r>
              <a:rPr lang="en-US" sz="2400" b="1" i="1" dirty="0">
                <a:solidFill>
                  <a:srgbClr val="0070C0"/>
                </a:solidFill>
                <a:latin typeface="Arial "/>
              </a:rPr>
              <a:t> </a:t>
            </a:r>
            <a:r>
              <a:rPr lang="en-US" sz="2400" b="1" i="1" dirty="0" err="1">
                <a:solidFill>
                  <a:srgbClr val="0070C0"/>
                </a:solidFill>
                <a:latin typeface="Arial "/>
              </a:rPr>
              <a:t>về</a:t>
            </a:r>
            <a:r>
              <a:rPr lang="en-US" sz="2400" b="1" i="1" dirty="0">
                <a:solidFill>
                  <a:srgbClr val="0070C0"/>
                </a:solidFill>
                <a:latin typeface="Arial "/>
              </a:rPr>
              <a:t> </a:t>
            </a:r>
            <a:r>
              <a:rPr lang="en-US" sz="2400" b="1" i="1" dirty="0" err="1">
                <a:solidFill>
                  <a:srgbClr val="0070C0"/>
                </a:solidFill>
                <a:latin typeface="Arial "/>
              </a:rPr>
              <a:t>sự</a:t>
            </a:r>
            <a:r>
              <a:rPr lang="en-US" sz="2400" b="1" i="1" dirty="0">
                <a:solidFill>
                  <a:srgbClr val="0070C0"/>
                </a:solidFill>
                <a:latin typeface="Arial "/>
              </a:rPr>
              <a:t> </a:t>
            </a:r>
            <a:r>
              <a:rPr lang="en-US" sz="2400" b="1" i="1" dirty="0" err="1">
                <a:solidFill>
                  <a:srgbClr val="0070C0"/>
                </a:solidFill>
                <a:latin typeface="Arial "/>
              </a:rPr>
              <a:t>phù</a:t>
            </a:r>
            <a:r>
              <a:rPr lang="en-US" sz="2400" b="1" i="1" dirty="0">
                <a:solidFill>
                  <a:srgbClr val="0070C0"/>
                </a:solidFill>
                <a:latin typeface="Arial "/>
              </a:rPr>
              <a:t> </a:t>
            </a:r>
            <a:r>
              <a:rPr lang="en-US" sz="2400" b="1" i="1" dirty="0" err="1">
                <a:solidFill>
                  <a:srgbClr val="0070C0"/>
                </a:solidFill>
                <a:latin typeface="Arial "/>
              </a:rPr>
              <a:t>hợp</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quan</a:t>
            </a:r>
            <a:r>
              <a:rPr lang="en-US" sz="2400" b="1" i="1" dirty="0">
                <a:solidFill>
                  <a:srgbClr val="0070C0"/>
                </a:solidFill>
                <a:latin typeface="Arial "/>
              </a:rPr>
              <a:t> </a:t>
            </a:r>
            <a:r>
              <a:rPr lang="en-US" sz="2400" b="1" i="1" dirty="0" err="1">
                <a:solidFill>
                  <a:srgbClr val="0070C0"/>
                </a:solidFill>
                <a:latin typeface="Arial "/>
              </a:rPr>
              <a:t>hệ</a:t>
            </a:r>
            <a:r>
              <a:rPr lang="en-US" sz="2400" b="1" i="1" dirty="0">
                <a:solidFill>
                  <a:srgbClr val="0070C0"/>
                </a:solidFill>
                <a:latin typeface="Arial "/>
              </a:rPr>
              <a:t> SX </a:t>
            </a:r>
            <a:r>
              <a:rPr lang="en-US" sz="2400" b="1" i="1" dirty="0" err="1">
                <a:solidFill>
                  <a:srgbClr val="0070C0"/>
                </a:solidFill>
                <a:latin typeface="Arial "/>
              </a:rPr>
              <a:t>với</a:t>
            </a:r>
            <a:r>
              <a:rPr lang="en-US" sz="2400" b="1" i="1" dirty="0">
                <a:solidFill>
                  <a:srgbClr val="0070C0"/>
                </a:solidFill>
                <a:latin typeface="Arial "/>
              </a:rPr>
              <a:t> </a:t>
            </a:r>
            <a:r>
              <a:rPr lang="en-US" sz="2400" b="1" i="1" dirty="0" err="1">
                <a:solidFill>
                  <a:srgbClr val="0070C0"/>
                </a:solidFill>
                <a:latin typeface="Arial "/>
              </a:rPr>
              <a:t>trình</a:t>
            </a:r>
            <a:r>
              <a:rPr lang="en-US" sz="2400" b="1" i="1" dirty="0">
                <a:solidFill>
                  <a:srgbClr val="0070C0"/>
                </a:solidFill>
                <a:latin typeface="Arial "/>
              </a:rPr>
              <a:t> </a:t>
            </a:r>
            <a:r>
              <a:rPr lang="en-US" sz="2400" b="1" i="1" dirty="0" err="1">
                <a:solidFill>
                  <a:srgbClr val="0070C0"/>
                </a:solidFill>
                <a:latin typeface="Arial "/>
              </a:rPr>
              <a:t>độ</a:t>
            </a:r>
            <a:r>
              <a:rPr lang="en-US" sz="2400" b="1" i="1" dirty="0">
                <a:solidFill>
                  <a:srgbClr val="0070C0"/>
                </a:solidFill>
                <a:latin typeface="Arial "/>
              </a:rPr>
              <a:t> </a:t>
            </a:r>
            <a:r>
              <a:rPr lang="en-US" sz="2400" b="1" i="1" dirty="0" err="1">
                <a:solidFill>
                  <a:srgbClr val="0070C0"/>
                </a:solidFill>
                <a:latin typeface="Arial "/>
              </a:rPr>
              <a:t>phát</a:t>
            </a:r>
            <a:r>
              <a:rPr lang="en-US" sz="2400" b="1" i="1" dirty="0">
                <a:solidFill>
                  <a:srgbClr val="0070C0"/>
                </a:solidFill>
                <a:latin typeface="Arial "/>
              </a:rPr>
              <a:t> </a:t>
            </a:r>
            <a:r>
              <a:rPr lang="en-US" sz="2400" b="1" i="1" dirty="0" err="1">
                <a:solidFill>
                  <a:srgbClr val="0070C0"/>
                </a:solidFill>
                <a:latin typeface="Arial "/>
              </a:rPr>
              <a:t>triển</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lực</a:t>
            </a:r>
            <a:r>
              <a:rPr lang="en-US" sz="2400" b="1" i="1" dirty="0">
                <a:solidFill>
                  <a:srgbClr val="0070C0"/>
                </a:solidFill>
                <a:latin typeface="Arial "/>
              </a:rPr>
              <a:t> </a:t>
            </a:r>
            <a:r>
              <a:rPr lang="en-US" sz="2400" b="1" i="1" dirty="0" err="1">
                <a:solidFill>
                  <a:srgbClr val="0070C0"/>
                </a:solidFill>
                <a:latin typeface="Arial "/>
              </a:rPr>
              <a:t>lượng</a:t>
            </a:r>
            <a:r>
              <a:rPr lang="en-US" sz="2400" b="1" i="1" dirty="0">
                <a:solidFill>
                  <a:srgbClr val="0070C0"/>
                </a:solidFill>
                <a:latin typeface="Arial "/>
              </a:rPr>
              <a:t> SX</a:t>
            </a:r>
          </a:p>
        </p:txBody>
      </p:sp>
      <p:sp>
        <p:nvSpPr>
          <p:cNvPr id="5" name="AutoShape 22">
            <a:extLst>
              <a:ext uri="{FF2B5EF4-FFF2-40B4-BE49-F238E27FC236}">
                <a16:creationId xmlns:a16="http://schemas.microsoft.com/office/drawing/2014/main" id="{97F97B16-3308-4979-CE85-1ABFB66F0DD1}"/>
              </a:ext>
            </a:extLst>
          </p:cNvPr>
          <p:cNvSpPr>
            <a:spLocks noChangeAspect="1" noChangeArrowheads="1"/>
          </p:cNvSpPr>
          <p:nvPr/>
        </p:nvSpPr>
        <p:spPr bwMode="auto">
          <a:xfrm>
            <a:off x="5181667" y="1793915"/>
            <a:ext cx="5724815" cy="79200"/>
          </a:xfrm>
          <a:prstGeom prst="flowChartPredefinedProcess">
            <a:avLst/>
          </a:prstGeom>
          <a:solidFill>
            <a:schemeClr val="accent1">
              <a:lumMod val="50000"/>
            </a:schemeClr>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200">
              <a:solidFill>
                <a:prstClr val="black"/>
              </a:solidFill>
              <a:latin typeface="+mj-lt"/>
              <a:cs typeface="Arial" panose="020B0604020202020204" pitchFamily="34" charset="0"/>
            </a:endParaRPr>
          </a:p>
        </p:txBody>
      </p:sp>
    </p:spTree>
    <p:extLst>
      <p:ext uri="{BB962C8B-B14F-4D97-AF65-F5344CB8AC3E}">
        <p14:creationId xmlns:p14="http://schemas.microsoft.com/office/powerpoint/2010/main" val="1742185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animEffect transition="in" filter="barn(inVertical)">
                                      <p:cBhvr>
                                        <p:cTn id="7" dur="500"/>
                                        <p:tgtEl>
                                          <p:spTgt spid="2">
                                            <p:txEl>
                                              <p:pRg st="7" end="7"/>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926004" y="976115"/>
            <a:ext cx="8143165" cy="830997"/>
          </a:xfrm>
          <a:prstGeom prst="rect">
            <a:avLst/>
          </a:prstGeom>
        </p:spPr>
        <p:txBody>
          <a:bodyPr wrap="square">
            <a:spAutoFit/>
          </a:bodyPr>
          <a:lstStyle/>
          <a:p>
            <a:pPr algn="ctr"/>
            <a:r>
              <a:rPr lang="en-US" sz="2400" b="1" i="1" dirty="0">
                <a:solidFill>
                  <a:srgbClr val="FF3399"/>
                </a:solidFill>
                <a:latin typeface="+mj-lt"/>
              </a:rPr>
              <a:t>+ Quy </a:t>
            </a:r>
            <a:r>
              <a:rPr lang="en-US" sz="2400" b="1" i="1" dirty="0" err="1">
                <a:solidFill>
                  <a:srgbClr val="FF3399"/>
                </a:solidFill>
                <a:latin typeface="+mj-lt"/>
              </a:rPr>
              <a:t>luật</a:t>
            </a:r>
            <a:r>
              <a:rPr lang="en-US" sz="2400" b="1" i="1" dirty="0">
                <a:solidFill>
                  <a:srgbClr val="FF3399"/>
                </a:solidFill>
                <a:latin typeface="+mj-lt"/>
              </a:rPr>
              <a:t> </a:t>
            </a:r>
            <a:r>
              <a:rPr lang="en-US" sz="2400" b="1" i="1" dirty="0" err="1">
                <a:solidFill>
                  <a:srgbClr val="FF3399"/>
                </a:solidFill>
                <a:latin typeface="+mj-lt"/>
              </a:rPr>
              <a:t>về</a:t>
            </a:r>
            <a:r>
              <a:rPr lang="en-US" sz="2400" b="1" i="1" dirty="0">
                <a:solidFill>
                  <a:srgbClr val="FF3399"/>
                </a:solidFill>
                <a:latin typeface="+mj-lt"/>
              </a:rPr>
              <a:t> </a:t>
            </a:r>
            <a:r>
              <a:rPr lang="en-US" sz="2400" b="1" i="1" dirty="0" err="1">
                <a:solidFill>
                  <a:srgbClr val="FF3399"/>
                </a:solidFill>
                <a:latin typeface="+mj-lt"/>
              </a:rPr>
              <a:t>mối</a:t>
            </a:r>
            <a:r>
              <a:rPr lang="en-US" sz="2400" b="1" i="1" dirty="0">
                <a:solidFill>
                  <a:srgbClr val="FF3399"/>
                </a:solidFill>
                <a:latin typeface="+mj-lt"/>
              </a:rPr>
              <a:t> </a:t>
            </a:r>
            <a:r>
              <a:rPr lang="en-US" sz="2400" b="1" i="1" dirty="0" err="1">
                <a:solidFill>
                  <a:srgbClr val="FF3399"/>
                </a:solidFill>
                <a:latin typeface="+mj-lt"/>
              </a:rPr>
              <a:t>quan</a:t>
            </a:r>
            <a:r>
              <a:rPr lang="en-US" sz="2400" b="1" i="1" dirty="0">
                <a:solidFill>
                  <a:srgbClr val="FF3399"/>
                </a:solidFill>
                <a:latin typeface="+mj-lt"/>
              </a:rPr>
              <a:t> </a:t>
            </a:r>
            <a:r>
              <a:rPr lang="en-US" sz="2400" b="1" i="1" dirty="0" err="1">
                <a:solidFill>
                  <a:srgbClr val="FF3399"/>
                </a:solidFill>
                <a:latin typeface="+mj-lt"/>
              </a:rPr>
              <a:t>hệ</a:t>
            </a:r>
            <a:r>
              <a:rPr lang="en-US" sz="2400" b="1" i="1" dirty="0">
                <a:solidFill>
                  <a:srgbClr val="FF3399"/>
                </a:solidFill>
                <a:latin typeface="+mj-lt"/>
              </a:rPr>
              <a:t> </a:t>
            </a:r>
            <a:r>
              <a:rPr lang="en-US" sz="2400" b="1" i="1" dirty="0" err="1">
                <a:solidFill>
                  <a:srgbClr val="FF3399"/>
                </a:solidFill>
                <a:latin typeface="+mj-lt"/>
              </a:rPr>
              <a:t>biện</a:t>
            </a:r>
            <a:r>
              <a:rPr lang="en-US" sz="2400" b="1" i="1" dirty="0">
                <a:solidFill>
                  <a:srgbClr val="FF3399"/>
                </a:solidFill>
                <a:latin typeface="+mj-lt"/>
              </a:rPr>
              <a:t> </a:t>
            </a:r>
            <a:r>
              <a:rPr lang="en-US" sz="2400" b="1" i="1" dirty="0" err="1">
                <a:solidFill>
                  <a:srgbClr val="FF3399"/>
                </a:solidFill>
                <a:latin typeface="+mj-lt"/>
              </a:rPr>
              <a:t>chứng</a:t>
            </a:r>
            <a:r>
              <a:rPr lang="en-US" sz="2400" b="1" i="1" dirty="0">
                <a:solidFill>
                  <a:srgbClr val="FF3399"/>
                </a:solidFill>
                <a:latin typeface="+mj-lt"/>
              </a:rPr>
              <a:t> </a:t>
            </a:r>
            <a:r>
              <a:rPr lang="en-US" sz="2400" b="1" i="1" dirty="0" err="1">
                <a:solidFill>
                  <a:srgbClr val="FF3399"/>
                </a:solidFill>
                <a:latin typeface="+mj-lt"/>
              </a:rPr>
              <a:t>giữa</a:t>
            </a:r>
            <a:r>
              <a:rPr lang="en-US" sz="2400" b="1" i="1" dirty="0">
                <a:solidFill>
                  <a:srgbClr val="FF3399"/>
                </a:solidFill>
                <a:latin typeface="+mj-lt"/>
              </a:rPr>
              <a:t> </a:t>
            </a:r>
            <a:r>
              <a:rPr lang="en-US" sz="2400" b="1" i="1" dirty="0" err="1">
                <a:solidFill>
                  <a:srgbClr val="FF3399"/>
                </a:solidFill>
                <a:latin typeface="+mj-lt"/>
              </a:rPr>
              <a:t>cơ</a:t>
            </a:r>
            <a:r>
              <a:rPr lang="en-US" sz="2400" b="1" i="1" dirty="0">
                <a:solidFill>
                  <a:srgbClr val="FF3399"/>
                </a:solidFill>
                <a:latin typeface="+mj-lt"/>
              </a:rPr>
              <a:t> </a:t>
            </a:r>
            <a:r>
              <a:rPr lang="en-US" sz="2400" b="1" i="1" dirty="0" err="1">
                <a:solidFill>
                  <a:srgbClr val="FF3399"/>
                </a:solidFill>
                <a:latin typeface="+mj-lt"/>
              </a:rPr>
              <a:t>sở</a:t>
            </a:r>
            <a:r>
              <a:rPr lang="en-US" sz="2400" b="1" i="1" dirty="0">
                <a:solidFill>
                  <a:srgbClr val="FF3399"/>
                </a:solidFill>
                <a:latin typeface="+mj-lt"/>
              </a:rPr>
              <a:t> </a:t>
            </a:r>
            <a:r>
              <a:rPr lang="en-US" sz="2400" b="1" i="1" dirty="0" err="1">
                <a:solidFill>
                  <a:srgbClr val="FF3399"/>
                </a:solidFill>
                <a:latin typeface="+mj-lt"/>
              </a:rPr>
              <a:t>hạ</a:t>
            </a:r>
            <a:r>
              <a:rPr lang="en-US" sz="2400" b="1" i="1" dirty="0">
                <a:solidFill>
                  <a:srgbClr val="FF3399"/>
                </a:solidFill>
                <a:latin typeface="+mj-lt"/>
              </a:rPr>
              <a:t> </a:t>
            </a:r>
            <a:r>
              <a:rPr lang="en-US" sz="2400" b="1" i="1" dirty="0" err="1">
                <a:solidFill>
                  <a:srgbClr val="FF3399"/>
                </a:solidFill>
                <a:latin typeface="+mj-lt"/>
              </a:rPr>
              <a:t>tầng</a:t>
            </a:r>
            <a:r>
              <a:rPr lang="en-US" sz="2400" b="1" i="1" dirty="0">
                <a:solidFill>
                  <a:srgbClr val="FF3399"/>
                </a:solidFill>
                <a:latin typeface="+mj-lt"/>
              </a:rPr>
              <a:t> </a:t>
            </a:r>
            <a:r>
              <a:rPr lang="en-US" sz="2400" b="1" i="1" dirty="0" err="1">
                <a:solidFill>
                  <a:srgbClr val="FF3399"/>
                </a:solidFill>
                <a:latin typeface="+mj-lt"/>
              </a:rPr>
              <a:t>và</a:t>
            </a:r>
            <a:r>
              <a:rPr lang="en-US" sz="2400" b="1" i="1" dirty="0">
                <a:solidFill>
                  <a:srgbClr val="FF3399"/>
                </a:solidFill>
                <a:latin typeface="+mj-lt"/>
              </a:rPr>
              <a:t> </a:t>
            </a:r>
            <a:r>
              <a:rPr lang="en-US" sz="2400" b="1" i="1" dirty="0" err="1">
                <a:solidFill>
                  <a:srgbClr val="FF3399"/>
                </a:solidFill>
                <a:latin typeface="+mj-lt"/>
              </a:rPr>
              <a:t>kiến</a:t>
            </a:r>
            <a:r>
              <a:rPr lang="en-US" sz="2400" b="1" i="1" dirty="0">
                <a:solidFill>
                  <a:srgbClr val="FF3399"/>
                </a:solidFill>
                <a:latin typeface="+mj-lt"/>
              </a:rPr>
              <a:t> </a:t>
            </a:r>
            <a:r>
              <a:rPr lang="en-US" sz="2400" b="1" i="1" dirty="0" err="1">
                <a:solidFill>
                  <a:srgbClr val="FF3399"/>
                </a:solidFill>
                <a:latin typeface="+mj-lt"/>
              </a:rPr>
              <a:t>trúc</a:t>
            </a:r>
            <a:r>
              <a:rPr lang="en-US" sz="2400" b="1" i="1" dirty="0">
                <a:solidFill>
                  <a:srgbClr val="FF3399"/>
                </a:solidFill>
                <a:latin typeface="+mj-lt"/>
              </a:rPr>
              <a:t> </a:t>
            </a:r>
            <a:r>
              <a:rPr lang="en-US" sz="2400" b="1" i="1" dirty="0" err="1">
                <a:solidFill>
                  <a:srgbClr val="FF3399"/>
                </a:solidFill>
                <a:latin typeface="+mj-lt"/>
              </a:rPr>
              <a:t>thượng</a:t>
            </a:r>
            <a:r>
              <a:rPr lang="en-US" sz="2400" b="1" i="1" dirty="0">
                <a:solidFill>
                  <a:srgbClr val="FF3399"/>
                </a:solidFill>
                <a:latin typeface="+mj-lt"/>
              </a:rPr>
              <a:t> </a:t>
            </a:r>
            <a:r>
              <a:rPr lang="en-US" sz="2400" b="1" i="1" dirty="0" err="1">
                <a:solidFill>
                  <a:srgbClr val="FF3399"/>
                </a:solidFill>
                <a:latin typeface="+mj-lt"/>
              </a:rPr>
              <a:t>tầng</a:t>
            </a:r>
            <a:endParaRPr lang="en-US" sz="2400" b="1" i="1" dirty="0">
              <a:solidFill>
                <a:srgbClr val="FF3399"/>
              </a:solidFill>
              <a:latin typeface="+mj-lt"/>
            </a:endParaRPr>
          </a:p>
        </p:txBody>
      </p:sp>
      <p:sp>
        <p:nvSpPr>
          <p:cNvPr id="17" name="TextBox 16">
            <a:extLst>
              <a:ext uri="{FF2B5EF4-FFF2-40B4-BE49-F238E27FC236}">
                <a16:creationId xmlns:a16="http://schemas.microsoft.com/office/drawing/2014/main" id="{43994E88-C7A3-167A-602B-0B6648CABD15}"/>
              </a:ext>
            </a:extLst>
          </p:cNvPr>
          <p:cNvSpPr txBox="1"/>
          <p:nvPr/>
        </p:nvSpPr>
        <p:spPr>
          <a:xfrm>
            <a:off x="4439378" y="2267453"/>
            <a:ext cx="7309277" cy="3771097"/>
          </a:xfrm>
          <a:prstGeom prst="rect">
            <a:avLst/>
          </a:prstGeom>
          <a:noFill/>
        </p:spPr>
        <p:txBody>
          <a:bodyPr wrap="square">
            <a:spAutoFit/>
          </a:bodyPr>
          <a:lstStyle/>
          <a:p>
            <a:pPr algn="just">
              <a:lnSpc>
                <a:spcPct val="115000"/>
              </a:lnSpc>
              <a:spcBef>
                <a:spcPts val="800"/>
              </a:spcBef>
              <a:tabLst>
                <a:tab pos="7010225" algn="l"/>
              </a:tabLst>
            </a:pPr>
            <a:r>
              <a:rPr lang="en-US" sz="2400" b="1" dirty="0">
                <a:latin typeface="+mj-lt"/>
                <a:ea typeface="Times New Roman" panose="02020603050405020304" pitchFamily="18" charset="0"/>
              </a:rPr>
              <a:t>-    </a:t>
            </a:r>
            <a:r>
              <a:rPr lang="vi-VN" sz="2400" b="1" dirty="0">
                <a:latin typeface="+mj-lt"/>
                <a:ea typeface="Times New Roman" panose="02020603050405020304" pitchFamily="18" charset="0"/>
              </a:rPr>
              <a:t>Cơ sở hạ tầng </a:t>
            </a:r>
            <a:r>
              <a:rPr lang="en-US" sz="2400" b="1" dirty="0" err="1">
                <a:latin typeface="+mj-lt"/>
                <a:ea typeface="Times New Roman" panose="02020603050405020304" pitchFamily="18" charset="0"/>
              </a:rPr>
              <a:t>quyết</a:t>
            </a:r>
            <a:r>
              <a:rPr lang="en-US" sz="2400" b="1" dirty="0">
                <a:latin typeface="+mj-lt"/>
                <a:ea typeface="Times New Roman" panose="02020603050405020304" pitchFamily="18" charset="0"/>
              </a:rPr>
              <a:t> </a:t>
            </a:r>
            <a:r>
              <a:rPr lang="en-US" sz="2400" b="1" dirty="0" err="1">
                <a:latin typeface="+mj-lt"/>
                <a:ea typeface="Times New Roman" panose="02020603050405020304" pitchFamily="18" charset="0"/>
              </a:rPr>
              <a:t>định</a:t>
            </a:r>
            <a:r>
              <a:rPr lang="vi-VN" sz="2400" b="1" dirty="0">
                <a:latin typeface="+mj-lt"/>
                <a:ea typeface="Times New Roman" panose="02020603050405020304" pitchFamily="18" charset="0"/>
              </a:rPr>
              <a:t> kiến trúc thượng tầng</a:t>
            </a:r>
            <a:r>
              <a:rPr lang="en-US" sz="2400" b="1" dirty="0">
                <a:latin typeface="+mj-lt"/>
                <a:ea typeface="Times New Roman" panose="02020603050405020304" pitchFamily="18" charset="0"/>
              </a:rPr>
              <a:t>.</a:t>
            </a:r>
          </a:p>
          <a:p>
            <a:pPr marL="380990" indent="-380990" algn="just">
              <a:lnSpc>
                <a:spcPct val="115000"/>
              </a:lnSpc>
              <a:spcBef>
                <a:spcPts val="800"/>
              </a:spcBef>
              <a:buFontTx/>
              <a:buChar char="-"/>
              <a:tabLst>
                <a:tab pos="7010225" algn="l"/>
              </a:tabLst>
            </a:pPr>
            <a:r>
              <a:rPr lang="vi-VN" sz="2400" b="1" dirty="0">
                <a:latin typeface="+mj-lt"/>
                <a:ea typeface="Times New Roman" panose="02020603050405020304" pitchFamily="18" charset="0"/>
              </a:rPr>
              <a:t>Khi cơ sở hạ tầng biến đổi, kiến trúc thượng tầng biến đổi theo. </a:t>
            </a:r>
            <a:endParaRPr lang="en-US" sz="2400" b="1" dirty="0">
              <a:latin typeface="+mj-lt"/>
              <a:ea typeface="Times New Roman" panose="02020603050405020304" pitchFamily="18" charset="0"/>
            </a:endParaRPr>
          </a:p>
          <a:p>
            <a:pPr marL="380990" indent="-380990" algn="just">
              <a:lnSpc>
                <a:spcPct val="115000"/>
              </a:lnSpc>
              <a:spcBef>
                <a:spcPts val="800"/>
              </a:spcBef>
              <a:buFontTx/>
              <a:buChar char="-"/>
              <a:tabLst>
                <a:tab pos="7010225" algn="l"/>
              </a:tabLst>
            </a:pPr>
            <a:r>
              <a:rPr lang="vi-VN" sz="2400" b="1" dirty="0">
                <a:latin typeface="+mj-lt"/>
                <a:ea typeface="Times New Roman" panose="02020603050405020304" pitchFamily="18" charset="0"/>
              </a:rPr>
              <a:t>Kiến trúc thượng tầng tác động trở lại, bảo vệ cơ sở hạ tầng đã sinh ra nó. </a:t>
            </a:r>
            <a:endParaRPr lang="en-US" sz="2400" b="1" dirty="0">
              <a:latin typeface="+mj-lt"/>
              <a:ea typeface="Times New Roman" panose="02020603050405020304" pitchFamily="18" charset="0"/>
            </a:endParaRPr>
          </a:p>
          <a:p>
            <a:pPr marL="380990" indent="-380990" algn="just">
              <a:lnSpc>
                <a:spcPct val="115000"/>
              </a:lnSpc>
              <a:spcBef>
                <a:spcPts val="800"/>
              </a:spcBef>
              <a:buFontTx/>
              <a:buChar char="-"/>
              <a:tabLst>
                <a:tab pos="7010225" algn="l"/>
              </a:tabLst>
            </a:pPr>
            <a:r>
              <a:rPr lang="vi-VN" sz="2400" b="1" dirty="0">
                <a:latin typeface="+mj-lt"/>
                <a:ea typeface="Times New Roman" panose="02020603050405020304" pitchFamily="18" charset="0"/>
              </a:rPr>
              <a:t>Trong các bộ phận của kiến trúc thượng tầng, Nhà nước có vai trò quan trọng và có hiệu lực mạnh nhất</a:t>
            </a:r>
            <a:r>
              <a:rPr lang="en-US" sz="2400" b="1" dirty="0">
                <a:latin typeface="+mj-lt"/>
                <a:ea typeface="Times New Roman" panose="02020603050405020304" pitchFamily="18" charset="0"/>
              </a:rPr>
              <a:t>.</a:t>
            </a:r>
          </a:p>
        </p:txBody>
      </p:sp>
      <p:sp>
        <p:nvSpPr>
          <p:cNvPr id="2" name="Content Placeholder 2">
            <a:extLst>
              <a:ext uri="{FF2B5EF4-FFF2-40B4-BE49-F238E27FC236}">
                <a16:creationId xmlns:a16="http://schemas.microsoft.com/office/drawing/2014/main" id="{994C6A3A-0382-52A1-CBDC-37218F40AD82}"/>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0" indent="0">
              <a:buNone/>
            </a:pPr>
            <a:r>
              <a:rPr lang="en-US" sz="2400" b="1" dirty="0">
                <a:latin typeface="+mj-lt"/>
              </a:rPr>
              <a:t>2. </a:t>
            </a:r>
            <a:r>
              <a:rPr lang="en-US" sz="2400" b="1" dirty="0" err="1">
                <a:latin typeface="+mj-lt"/>
              </a:rPr>
              <a:t>Các</a:t>
            </a:r>
            <a:r>
              <a:rPr lang="en-US" sz="2400" b="1" dirty="0">
                <a:latin typeface="+mj-lt"/>
              </a:rPr>
              <a:t> </a:t>
            </a:r>
            <a:r>
              <a:rPr lang="en-US" sz="2400" b="1" dirty="0" err="1">
                <a:latin typeface="+mj-lt"/>
              </a:rPr>
              <a:t>bộ</a:t>
            </a:r>
            <a:r>
              <a:rPr lang="en-US" sz="2400" b="1" dirty="0">
                <a:latin typeface="+mj-lt"/>
              </a:rPr>
              <a:t> </a:t>
            </a:r>
            <a:r>
              <a:rPr lang="en-US" sz="2400" b="1" dirty="0" err="1">
                <a:latin typeface="+mj-lt"/>
              </a:rPr>
              <a:t>phận</a:t>
            </a:r>
            <a:r>
              <a:rPr lang="en-US" sz="2400" b="1" dirty="0">
                <a:latin typeface="+mj-lt"/>
              </a:rPr>
              <a:t> </a:t>
            </a:r>
            <a:r>
              <a:rPr lang="en-US" sz="2400" b="1" dirty="0" err="1">
                <a:latin typeface="+mj-lt"/>
              </a:rPr>
              <a:t>cấu</a:t>
            </a:r>
            <a:r>
              <a:rPr lang="en-US" sz="2400" b="1" dirty="0">
                <a:latin typeface="+mj-lt"/>
              </a:rPr>
              <a:t> </a:t>
            </a:r>
            <a:r>
              <a:rPr lang="en-US" sz="2400" b="1" dirty="0" err="1">
                <a:latin typeface="+mj-lt"/>
              </a:rPr>
              <a:t>thành</a:t>
            </a:r>
            <a:r>
              <a:rPr lang="en-US" sz="2400" b="1" dirty="0">
                <a:latin typeface="+mj-lt"/>
              </a:rPr>
              <a:t> </a:t>
            </a:r>
            <a:r>
              <a:rPr lang="en-US" sz="2400" b="1" dirty="0" err="1">
                <a:latin typeface="+mj-lt"/>
              </a:rPr>
              <a:t>của</a:t>
            </a:r>
            <a:r>
              <a:rPr lang="en-US" sz="2400" b="1" dirty="0">
                <a:latin typeface="+mj-lt"/>
              </a:rPr>
              <a:t> CN </a:t>
            </a:r>
            <a:r>
              <a:rPr lang="en-US" sz="2400" b="1" dirty="0" err="1">
                <a:latin typeface="+mj-lt"/>
              </a:rPr>
              <a:t>Mác-Lênin</a:t>
            </a:r>
            <a:r>
              <a:rPr lang="en-US" sz="2400" b="1" dirty="0">
                <a:latin typeface="+mj-lt"/>
              </a:rPr>
              <a:t> </a:t>
            </a:r>
            <a:endParaRPr lang="en-US" sz="2400" b="1" dirty="0">
              <a:latin typeface="+mj-lt"/>
              <a:hlinkClick r:id="" action="ppaction://hlinkpres?slideindex=1&amp;slidetitle=">
                <a:extLst>
                  <a:ext uri="{A12FA001-AC4F-418D-AE19-62706E023703}">
                    <ahyp:hlinkClr xmlns:ahyp="http://schemas.microsoft.com/office/drawing/2018/hyperlinkcolor" val="tx"/>
                  </a:ext>
                </a:extLst>
              </a:hlinkClick>
            </a:endParaRPr>
          </a:p>
          <a:p>
            <a:pPr marL="0" indent="0">
              <a:buNone/>
            </a:pPr>
            <a:r>
              <a:rPr lang="en-US" sz="2400" b="1" dirty="0">
                <a:latin typeface="+mj-lt"/>
                <a:hlinkClick r:id="" action="ppaction://hlinkpres?slideindex=1&amp;slidetitle=">
                  <a:extLst>
                    <a:ext uri="{A12FA001-AC4F-418D-AE19-62706E023703}">
                      <ahyp:hlinkClr xmlns:ahyp="http://schemas.microsoft.com/office/drawing/2018/hyperlinkcolor" val="tx"/>
                    </a:ext>
                  </a:extLst>
                </a:hlinkClick>
              </a:rPr>
              <a:t>2.1. </a:t>
            </a:r>
            <a:r>
              <a:rPr lang="en-US" sz="2400" b="1" dirty="0" err="1">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Triết</a:t>
            </a:r>
            <a:r>
              <a:rPr lang="en-US" sz="2400" b="1" dirty="0">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học</a:t>
            </a:r>
            <a:r>
              <a:rPr lang="en-US" sz="2400" b="1" dirty="0">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Mác</a:t>
            </a:r>
            <a:r>
              <a:rPr lang="en-US" sz="2400" b="1" dirty="0">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-Lê </a:t>
            </a:r>
            <a:r>
              <a:rPr lang="en-US" sz="2400" b="1" dirty="0" err="1">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nin</a:t>
            </a:r>
            <a:endParaRPr lang="en-US" sz="2400" b="1" dirty="0">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0" indent="0">
              <a:buNone/>
            </a:pPr>
            <a:endParaRPr lang="en-US" sz="1200" b="1" dirty="0">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457189" indent="-457189">
              <a:buFont typeface="Wingdings" panose="05000000000000000000" pitchFamily="2" charset="2"/>
              <a:buChar char="v"/>
            </a:pPr>
            <a:r>
              <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2.1.1. </a:t>
            </a:r>
            <a:r>
              <a:rPr lang="en-US" sz="2400" b="1" dirty="0" err="1">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Chủ</a:t>
            </a:r>
            <a:r>
              <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nghĩa</a:t>
            </a:r>
            <a:r>
              <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duy</a:t>
            </a:r>
            <a:r>
              <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vật</a:t>
            </a:r>
            <a:r>
              <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biện</a:t>
            </a:r>
            <a:r>
              <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rPr>
              <a:t>chứng</a:t>
            </a:r>
            <a:endParaRPr lang="en-US" sz="2400" b="1" dirty="0">
              <a:solidFill>
                <a:srgbClr val="DDDDDD"/>
              </a:solidFill>
              <a:latin typeface="+mj-lt"/>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380990" indent="156629">
              <a:tabLst>
                <a:tab pos="459306" algn="l"/>
              </a:tabLst>
            </a:pPr>
            <a:r>
              <a:rPr lang="pt-BR" sz="2400" i="1" dirty="0">
                <a:solidFill>
                  <a:srgbClr val="DDDDDD"/>
                </a:solidFill>
                <a:latin typeface="+mj-lt"/>
              </a:rPr>
              <a:t>Vật chất, ý thức</a:t>
            </a:r>
          </a:p>
          <a:p>
            <a:pPr marL="380990" indent="156629">
              <a:tabLst>
                <a:tab pos="459306" algn="l"/>
              </a:tabLst>
            </a:pPr>
            <a:r>
              <a:rPr lang="pt-BR" sz="2400" i="1" dirty="0">
                <a:solidFill>
                  <a:srgbClr val="DDDDDD"/>
                </a:solidFill>
                <a:latin typeface="+mj-lt"/>
              </a:rPr>
              <a:t>Phép biện chứng duy vật</a:t>
            </a:r>
          </a:p>
          <a:p>
            <a:pPr marL="519100" indent="-519100">
              <a:buFont typeface="Wingdings" panose="05000000000000000000" pitchFamily="2" charset="2"/>
              <a:buChar char="v"/>
              <a:tabLst>
                <a:tab pos="573074" algn="l"/>
              </a:tabLst>
            </a:pPr>
            <a:r>
              <a:rPr lang="pt-BR" sz="2400" b="1" dirty="0">
                <a:latin typeface="+mj-lt"/>
              </a:rPr>
              <a:t>2.1.2. Chủ nghĩa duy vật lịch sử</a:t>
            </a:r>
            <a:endParaRPr lang="en-US" sz="2400" b="1" dirty="0">
              <a:latin typeface="+mj-lt"/>
            </a:endParaRPr>
          </a:p>
        </p:txBody>
      </p:sp>
    </p:spTree>
    <p:extLst>
      <p:ext uri="{BB962C8B-B14F-4D97-AF65-F5344CB8AC3E}">
        <p14:creationId xmlns:p14="http://schemas.microsoft.com/office/powerpoint/2010/main" val="3864700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animEffect transition="in" filter="barn(inVertical)">
                                      <p:cBhvr>
                                        <p:cTn id="7"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887" y="484397"/>
            <a:ext cx="8906301" cy="863175"/>
          </a:xfrm>
          <a:solidFill>
            <a:schemeClr val="bg1"/>
          </a:solidFill>
        </p:spPr>
        <p:txBody>
          <a:bodyPr>
            <a:noAutofit/>
          </a:bodyPr>
          <a:lstStyle/>
          <a:p>
            <a:r>
              <a:rPr lang="en-US" sz="4267" b="1" dirty="0">
                <a:solidFill>
                  <a:srgbClr val="FF0000"/>
                </a:solidFill>
              </a:rPr>
              <a:t>2.2. </a:t>
            </a:r>
            <a:r>
              <a:rPr lang="en-US" sz="4267" b="1" dirty="0" err="1">
                <a:solidFill>
                  <a:srgbClr val="FF0000"/>
                </a:solidFill>
              </a:rPr>
              <a:t>Kinh</a:t>
            </a:r>
            <a:r>
              <a:rPr lang="en-US" sz="4267" b="1" dirty="0">
                <a:solidFill>
                  <a:srgbClr val="FF0000"/>
                </a:solidFill>
              </a:rPr>
              <a:t> </a:t>
            </a:r>
            <a:r>
              <a:rPr lang="en-US" sz="4267" b="1" dirty="0" err="1">
                <a:solidFill>
                  <a:srgbClr val="FF0000"/>
                </a:solidFill>
              </a:rPr>
              <a:t>tế</a:t>
            </a:r>
            <a:r>
              <a:rPr lang="en-US" sz="4267" b="1" dirty="0">
                <a:solidFill>
                  <a:srgbClr val="FF0000"/>
                </a:solidFill>
              </a:rPr>
              <a:t> </a:t>
            </a:r>
            <a:r>
              <a:rPr lang="en-US" sz="4267" b="1" dirty="0" err="1">
                <a:solidFill>
                  <a:srgbClr val="FF0000"/>
                </a:solidFill>
              </a:rPr>
              <a:t>chính</a:t>
            </a:r>
            <a:r>
              <a:rPr lang="en-US" sz="4267" b="1" dirty="0">
                <a:solidFill>
                  <a:srgbClr val="FF0000"/>
                </a:solidFill>
              </a:rPr>
              <a:t> </a:t>
            </a:r>
            <a:r>
              <a:rPr lang="en-US" sz="4267" b="1" dirty="0" err="1">
                <a:solidFill>
                  <a:srgbClr val="FF0000"/>
                </a:solidFill>
              </a:rPr>
              <a:t>trị</a:t>
            </a:r>
            <a:r>
              <a:rPr lang="en-US" sz="4267" b="1" dirty="0">
                <a:solidFill>
                  <a:srgbClr val="FF0000"/>
                </a:solidFill>
              </a:rPr>
              <a:t> </a:t>
            </a:r>
            <a:r>
              <a:rPr lang="en-US" sz="4267" b="1" dirty="0" err="1">
                <a:solidFill>
                  <a:srgbClr val="FF0000"/>
                </a:solidFill>
              </a:rPr>
              <a:t>Mác</a:t>
            </a:r>
            <a:r>
              <a:rPr lang="en-US" sz="4267" b="1" dirty="0">
                <a:solidFill>
                  <a:srgbClr val="FF0000"/>
                </a:solidFill>
              </a:rPr>
              <a:t> – </a:t>
            </a:r>
            <a:r>
              <a:rPr lang="en-US" sz="4267" b="1" dirty="0" err="1">
                <a:solidFill>
                  <a:srgbClr val="FF0000"/>
                </a:solidFill>
              </a:rPr>
              <a:t>Lê</a:t>
            </a:r>
            <a:r>
              <a:rPr lang="en-US" sz="4267" b="1" dirty="0">
                <a:solidFill>
                  <a:srgbClr val="FF0000"/>
                </a:solidFill>
              </a:rPr>
              <a:t> </a:t>
            </a:r>
            <a:r>
              <a:rPr lang="en-US" sz="4267" b="1" dirty="0" err="1">
                <a:solidFill>
                  <a:srgbClr val="FF0000"/>
                </a:solidFill>
              </a:rPr>
              <a:t>nin</a:t>
            </a:r>
            <a:endParaRPr lang="en-US" sz="4267" b="1" dirty="0">
              <a:solidFill>
                <a:srgbClr val="FF0000"/>
              </a:solidFill>
            </a:endParaRPr>
          </a:p>
        </p:txBody>
      </p:sp>
      <p:sp>
        <p:nvSpPr>
          <p:cNvPr id="3" name="Content Placeholder 2"/>
          <p:cNvSpPr>
            <a:spLocks noGrp="1"/>
          </p:cNvSpPr>
          <p:nvPr>
            <p:ph idx="1"/>
          </p:nvPr>
        </p:nvSpPr>
        <p:spPr>
          <a:xfrm>
            <a:off x="1356204" y="1891885"/>
            <a:ext cx="8425285" cy="3051176"/>
          </a:xfrm>
          <a:solidFill>
            <a:schemeClr val="bg1"/>
          </a:solidFill>
        </p:spPr>
        <p:txBody>
          <a:bodyPr/>
          <a:lstStyle/>
          <a:p>
            <a:pPr marL="0"/>
            <a:r>
              <a:rPr lang="en-US" sz="2400" b="1" dirty="0">
                <a:solidFill>
                  <a:srgbClr val="0000FF"/>
                </a:solidFill>
              </a:rPr>
              <a:t>2.2.1. </a:t>
            </a:r>
            <a:r>
              <a:rPr lang="en-US" sz="2400" b="1" dirty="0" err="1">
                <a:solidFill>
                  <a:srgbClr val="0000FF"/>
                </a:solidFill>
              </a:rPr>
              <a:t>Học</a:t>
            </a:r>
            <a:r>
              <a:rPr lang="en-US" sz="2400" b="1" dirty="0">
                <a:solidFill>
                  <a:srgbClr val="0000FF"/>
                </a:solidFill>
              </a:rPr>
              <a:t> </a:t>
            </a:r>
            <a:r>
              <a:rPr lang="en-US" sz="2400" b="1" dirty="0" err="1">
                <a:solidFill>
                  <a:srgbClr val="0000FF"/>
                </a:solidFill>
              </a:rPr>
              <a:t>thuyết</a:t>
            </a:r>
            <a:r>
              <a:rPr lang="en-US" sz="2400" b="1" dirty="0">
                <a:solidFill>
                  <a:srgbClr val="0000FF"/>
                </a:solidFill>
              </a:rPr>
              <a:t> </a:t>
            </a:r>
            <a:r>
              <a:rPr lang="en-US" sz="2400" b="1" dirty="0" err="1">
                <a:solidFill>
                  <a:srgbClr val="0000FF"/>
                </a:solidFill>
              </a:rPr>
              <a:t>giá</a:t>
            </a:r>
            <a:r>
              <a:rPr lang="en-US" sz="2400" b="1" dirty="0">
                <a:solidFill>
                  <a:srgbClr val="0000FF"/>
                </a:solidFill>
              </a:rPr>
              <a:t> </a:t>
            </a:r>
            <a:r>
              <a:rPr lang="en-US" sz="2400" b="1" dirty="0" err="1">
                <a:solidFill>
                  <a:srgbClr val="0000FF"/>
                </a:solidFill>
              </a:rPr>
              <a:t>trị</a:t>
            </a:r>
            <a:r>
              <a:rPr lang="en-US" sz="2400" b="1" dirty="0">
                <a:solidFill>
                  <a:srgbClr val="0000FF"/>
                </a:solidFill>
              </a:rPr>
              <a:t> </a:t>
            </a:r>
            <a:r>
              <a:rPr lang="en-US" sz="2400" b="1" dirty="0" err="1">
                <a:solidFill>
                  <a:srgbClr val="0000FF"/>
                </a:solidFill>
              </a:rPr>
              <a:t>và</a:t>
            </a:r>
            <a:r>
              <a:rPr lang="en-US" sz="2400" b="1" dirty="0">
                <a:solidFill>
                  <a:srgbClr val="0000FF"/>
                </a:solidFill>
              </a:rPr>
              <a:t> </a:t>
            </a:r>
            <a:r>
              <a:rPr lang="en-US" sz="2400" b="1" dirty="0" err="1">
                <a:solidFill>
                  <a:srgbClr val="0000FF"/>
                </a:solidFill>
              </a:rPr>
              <a:t>giá</a:t>
            </a:r>
            <a:r>
              <a:rPr lang="en-US" sz="2400" b="1" dirty="0">
                <a:solidFill>
                  <a:srgbClr val="0000FF"/>
                </a:solidFill>
              </a:rPr>
              <a:t> </a:t>
            </a:r>
            <a:r>
              <a:rPr lang="en-US" sz="2400" b="1" dirty="0" err="1">
                <a:solidFill>
                  <a:srgbClr val="0000FF"/>
                </a:solidFill>
              </a:rPr>
              <a:t>trị</a:t>
            </a:r>
            <a:r>
              <a:rPr lang="en-US" sz="2400" b="1" dirty="0">
                <a:solidFill>
                  <a:srgbClr val="0000FF"/>
                </a:solidFill>
              </a:rPr>
              <a:t> </a:t>
            </a:r>
            <a:r>
              <a:rPr lang="en-US" sz="2400" b="1" dirty="0" err="1">
                <a:solidFill>
                  <a:srgbClr val="0000FF"/>
                </a:solidFill>
              </a:rPr>
              <a:t>thặng</a:t>
            </a:r>
            <a:r>
              <a:rPr lang="en-US" sz="2400" b="1" dirty="0">
                <a:solidFill>
                  <a:srgbClr val="0000FF"/>
                </a:solidFill>
              </a:rPr>
              <a:t> </a:t>
            </a:r>
            <a:r>
              <a:rPr lang="en-US" sz="2400" b="1" dirty="0" err="1">
                <a:solidFill>
                  <a:srgbClr val="0000FF"/>
                </a:solidFill>
              </a:rPr>
              <a:t>dư</a:t>
            </a:r>
            <a:endParaRPr lang="en-US" sz="2400" b="1" dirty="0">
              <a:solidFill>
                <a:srgbClr val="0000FF"/>
              </a:solidFill>
            </a:endParaRPr>
          </a:p>
          <a:p>
            <a:pPr marL="1142971" indent="228594"/>
            <a:r>
              <a:rPr lang="en-US" sz="2400" dirty="0" err="1">
                <a:solidFill>
                  <a:srgbClr val="C00000"/>
                </a:solidFill>
              </a:rPr>
              <a:t>Hàng</a:t>
            </a:r>
            <a:r>
              <a:rPr lang="en-US" sz="2400" dirty="0">
                <a:solidFill>
                  <a:srgbClr val="C00000"/>
                </a:solidFill>
              </a:rPr>
              <a:t> </a:t>
            </a:r>
            <a:r>
              <a:rPr lang="en-US" sz="2400" dirty="0" err="1">
                <a:solidFill>
                  <a:srgbClr val="C00000"/>
                </a:solidFill>
              </a:rPr>
              <a:t>hóa</a:t>
            </a:r>
            <a:endParaRPr lang="en-US" sz="2400" dirty="0">
              <a:solidFill>
                <a:srgbClr val="C00000"/>
              </a:solidFill>
            </a:endParaRPr>
          </a:p>
          <a:p>
            <a:pPr marL="1142971" indent="228594"/>
            <a:r>
              <a:rPr lang="en-US" sz="2400" dirty="0" err="1">
                <a:solidFill>
                  <a:srgbClr val="C00000"/>
                </a:solidFill>
              </a:rPr>
              <a:t>Quy</a:t>
            </a:r>
            <a:r>
              <a:rPr lang="en-US" sz="2400" dirty="0">
                <a:solidFill>
                  <a:srgbClr val="C00000"/>
                </a:solidFill>
              </a:rPr>
              <a:t> </a:t>
            </a:r>
            <a:r>
              <a:rPr lang="en-US" sz="2400" dirty="0" err="1">
                <a:solidFill>
                  <a:srgbClr val="C00000"/>
                </a:solidFill>
              </a:rPr>
              <a:t>luật</a:t>
            </a:r>
            <a:r>
              <a:rPr lang="en-US" sz="2400" dirty="0">
                <a:solidFill>
                  <a:srgbClr val="C00000"/>
                </a:solidFill>
              </a:rPr>
              <a:t> </a:t>
            </a:r>
            <a:r>
              <a:rPr lang="en-US" sz="2400" dirty="0" err="1">
                <a:solidFill>
                  <a:srgbClr val="C00000"/>
                </a:solidFill>
              </a:rPr>
              <a:t>giá</a:t>
            </a:r>
            <a:r>
              <a:rPr lang="en-US" sz="2400" dirty="0">
                <a:solidFill>
                  <a:srgbClr val="C00000"/>
                </a:solidFill>
              </a:rPr>
              <a:t> </a:t>
            </a:r>
            <a:r>
              <a:rPr lang="en-US" sz="2400" dirty="0" err="1">
                <a:solidFill>
                  <a:srgbClr val="C00000"/>
                </a:solidFill>
              </a:rPr>
              <a:t>trị</a:t>
            </a:r>
            <a:endParaRPr lang="en-US" sz="2400" dirty="0">
              <a:solidFill>
                <a:srgbClr val="C00000"/>
              </a:solidFill>
            </a:endParaRPr>
          </a:p>
          <a:p>
            <a:pPr marL="1142971" indent="228594"/>
            <a:r>
              <a:rPr lang="en-US" sz="2400" dirty="0" err="1">
                <a:solidFill>
                  <a:srgbClr val="C00000"/>
                </a:solidFill>
              </a:rPr>
              <a:t>Học</a:t>
            </a:r>
            <a:r>
              <a:rPr lang="en-US" sz="2400" dirty="0">
                <a:solidFill>
                  <a:srgbClr val="C00000"/>
                </a:solidFill>
              </a:rPr>
              <a:t> </a:t>
            </a:r>
            <a:r>
              <a:rPr lang="en-US" sz="2400" dirty="0" err="1">
                <a:solidFill>
                  <a:srgbClr val="C00000"/>
                </a:solidFill>
              </a:rPr>
              <a:t>thuyết</a:t>
            </a:r>
            <a:r>
              <a:rPr lang="en-US" sz="2400" dirty="0">
                <a:solidFill>
                  <a:srgbClr val="C00000"/>
                </a:solidFill>
              </a:rPr>
              <a:t> </a:t>
            </a:r>
            <a:r>
              <a:rPr lang="en-US" sz="2400" dirty="0" err="1">
                <a:solidFill>
                  <a:srgbClr val="C00000"/>
                </a:solidFill>
              </a:rPr>
              <a:t>giá</a:t>
            </a:r>
            <a:r>
              <a:rPr lang="en-US" sz="2400" dirty="0">
                <a:solidFill>
                  <a:srgbClr val="C00000"/>
                </a:solidFill>
              </a:rPr>
              <a:t> </a:t>
            </a:r>
            <a:r>
              <a:rPr lang="en-US" sz="2400" dirty="0" err="1">
                <a:solidFill>
                  <a:srgbClr val="C00000"/>
                </a:solidFill>
              </a:rPr>
              <a:t>trị</a:t>
            </a:r>
            <a:r>
              <a:rPr lang="en-US" sz="2400" dirty="0">
                <a:solidFill>
                  <a:srgbClr val="C00000"/>
                </a:solidFill>
              </a:rPr>
              <a:t> </a:t>
            </a:r>
            <a:r>
              <a:rPr lang="en-US" sz="2400" dirty="0" err="1">
                <a:solidFill>
                  <a:srgbClr val="C00000"/>
                </a:solidFill>
              </a:rPr>
              <a:t>thặng</a:t>
            </a:r>
            <a:r>
              <a:rPr lang="en-US" sz="2400" dirty="0">
                <a:solidFill>
                  <a:srgbClr val="C00000"/>
                </a:solidFill>
              </a:rPr>
              <a:t> </a:t>
            </a:r>
            <a:r>
              <a:rPr lang="en-US" sz="2400" dirty="0" err="1">
                <a:solidFill>
                  <a:srgbClr val="C00000"/>
                </a:solidFill>
              </a:rPr>
              <a:t>dư</a:t>
            </a:r>
            <a:endParaRPr lang="en-US" sz="2400" dirty="0">
              <a:solidFill>
                <a:srgbClr val="C00000"/>
              </a:solidFill>
            </a:endParaRPr>
          </a:p>
          <a:p>
            <a:pPr marL="739756" indent="228594"/>
            <a:endParaRPr lang="en-US" sz="2400" dirty="0"/>
          </a:p>
          <a:p>
            <a:pPr marL="0"/>
            <a:r>
              <a:rPr lang="en-US" sz="2400" b="1" dirty="0">
                <a:solidFill>
                  <a:srgbClr val="0070C0"/>
                </a:solidFill>
                <a:hlinkClick r:id="rId2" action="ppaction://hlinkpres?slideindex=38&amp;slidetitle= 2.2.2. Học thuyết giá trị thặng dư">
                  <a:extLst>
                    <a:ext uri="{A12FA001-AC4F-418D-AE19-62706E023703}">
                      <ahyp:hlinkClr xmlns:ahyp="http://schemas.microsoft.com/office/drawing/2018/hyperlinkcolor" val="tx"/>
                    </a:ext>
                  </a:extLst>
                </a:hlinkClick>
              </a:rPr>
              <a:t>2.2.2. </a:t>
            </a:r>
            <a:r>
              <a:rPr lang="en-US" sz="2400" b="1" dirty="0" err="1">
                <a:solidFill>
                  <a:srgbClr val="0000FF"/>
                </a:solidFill>
              </a:rPr>
              <a:t>Về</a:t>
            </a:r>
            <a:r>
              <a:rPr lang="en-US" sz="2400" b="1" dirty="0">
                <a:solidFill>
                  <a:srgbClr val="0000FF"/>
                </a:solidFill>
              </a:rPr>
              <a:t> </a:t>
            </a:r>
            <a:r>
              <a:rPr lang="en-US" sz="2400" b="1" dirty="0" err="1">
                <a:solidFill>
                  <a:srgbClr val="0000FF"/>
                </a:solidFill>
              </a:rPr>
              <a:t>chủ</a:t>
            </a:r>
            <a:r>
              <a:rPr lang="en-US" sz="2400" b="1" dirty="0">
                <a:solidFill>
                  <a:srgbClr val="0000FF"/>
                </a:solidFill>
              </a:rPr>
              <a:t> </a:t>
            </a:r>
            <a:r>
              <a:rPr lang="en-US" sz="2400" b="1" dirty="0" err="1">
                <a:solidFill>
                  <a:srgbClr val="0000FF"/>
                </a:solidFill>
              </a:rPr>
              <a:t>nghĩa</a:t>
            </a:r>
            <a:r>
              <a:rPr lang="en-US" sz="2400" b="1" dirty="0">
                <a:solidFill>
                  <a:srgbClr val="0000FF"/>
                </a:solidFill>
              </a:rPr>
              <a:t> </a:t>
            </a:r>
            <a:r>
              <a:rPr lang="en-US" sz="2400" b="1" dirty="0" err="1">
                <a:solidFill>
                  <a:srgbClr val="0000FF"/>
                </a:solidFill>
              </a:rPr>
              <a:t>tư</a:t>
            </a:r>
            <a:r>
              <a:rPr lang="en-US" sz="2400" b="1" dirty="0">
                <a:solidFill>
                  <a:srgbClr val="0000FF"/>
                </a:solidFill>
              </a:rPr>
              <a:t> </a:t>
            </a:r>
            <a:r>
              <a:rPr lang="en-US" sz="2400" b="1" dirty="0" err="1">
                <a:solidFill>
                  <a:srgbClr val="0000FF"/>
                </a:solidFill>
              </a:rPr>
              <a:t>bản</a:t>
            </a:r>
            <a:r>
              <a:rPr lang="en-US" sz="2400" b="1" dirty="0">
                <a:solidFill>
                  <a:srgbClr val="0000FF"/>
                </a:solidFill>
              </a:rPr>
              <a:t> </a:t>
            </a:r>
            <a:r>
              <a:rPr lang="en-US" sz="2400" b="1" dirty="0" err="1">
                <a:solidFill>
                  <a:srgbClr val="0000FF"/>
                </a:solidFill>
              </a:rPr>
              <a:t>độc</a:t>
            </a:r>
            <a:r>
              <a:rPr lang="en-US" sz="2400" b="1" dirty="0">
                <a:solidFill>
                  <a:srgbClr val="0000FF"/>
                </a:solidFill>
              </a:rPr>
              <a:t> </a:t>
            </a:r>
            <a:r>
              <a:rPr lang="en-US" sz="2400" b="1" dirty="0" err="1">
                <a:solidFill>
                  <a:srgbClr val="0000FF"/>
                </a:solidFill>
              </a:rPr>
              <a:t>quyền</a:t>
            </a:r>
            <a:endParaRPr lang="en-US" sz="2400" b="1" dirty="0">
              <a:solidFill>
                <a:srgbClr val="0000FF"/>
              </a:solidFill>
            </a:endParaRPr>
          </a:p>
          <a:p>
            <a:pPr marL="1371566"/>
            <a:r>
              <a:rPr lang="en-US" sz="2400" dirty="0" err="1">
                <a:solidFill>
                  <a:srgbClr val="C00000"/>
                </a:solidFill>
              </a:rPr>
              <a:t>Đặc</a:t>
            </a:r>
            <a:r>
              <a:rPr lang="en-US" sz="2400" dirty="0">
                <a:solidFill>
                  <a:srgbClr val="C00000"/>
                </a:solidFill>
              </a:rPr>
              <a:t> </a:t>
            </a:r>
            <a:r>
              <a:rPr lang="en-US" sz="2400" dirty="0" err="1">
                <a:solidFill>
                  <a:srgbClr val="C00000"/>
                </a:solidFill>
              </a:rPr>
              <a:t>điểm</a:t>
            </a:r>
            <a:endParaRPr lang="en-US" sz="2400" dirty="0">
              <a:solidFill>
                <a:srgbClr val="C00000"/>
              </a:solidFill>
            </a:endParaRPr>
          </a:p>
          <a:p>
            <a:pPr marL="1371566"/>
            <a:r>
              <a:rPr lang="en-US" sz="2400" dirty="0" err="1">
                <a:solidFill>
                  <a:srgbClr val="C00000"/>
                </a:solidFill>
              </a:rPr>
              <a:t>Tác</a:t>
            </a:r>
            <a:r>
              <a:rPr lang="en-US" sz="2400" dirty="0">
                <a:solidFill>
                  <a:srgbClr val="C00000"/>
                </a:solidFill>
              </a:rPr>
              <a:t> </a:t>
            </a:r>
            <a:r>
              <a:rPr lang="en-US" sz="2400" dirty="0" err="1">
                <a:solidFill>
                  <a:srgbClr val="C00000"/>
                </a:solidFill>
              </a:rPr>
              <a:t>động</a:t>
            </a:r>
            <a:r>
              <a:rPr lang="en-US" sz="2400" dirty="0">
                <a:solidFill>
                  <a:srgbClr val="C00000"/>
                </a:solidFill>
              </a:rPr>
              <a:t> </a:t>
            </a:r>
            <a:r>
              <a:rPr lang="en-US" sz="2400" dirty="0" err="1">
                <a:solidFill>
                  <a:srgbClr val="C00000"/>
                </a:solidFill>
              </a:rPr>
              <a:t>của</a:t>
            </a:r>
            <a:r>
              <a:rPr lang="en-US" sz="2400" dirty="0">
                <a:solidFill>
                  <a:srgbClr val="C00000"/>
                </a:solidFill>
              </a:rPr>
              <a:t> CNTB </a:t>
            </a:r>
            <a:r>
              <a:rPr lang="en-US" sz="2400" dirty="0" err="1">
                <a:solidFill>
                  <a:srgbClr val="C00000"/>
                </a:solidFill>
              </a:rPr>
              <a:t>độc</a:t>
            </a:r>
            <a:r>
              <a:rPr lang="en-US" sz="2400" dirty="0">
                <a:solidFill>
                  <a:srgbClr val="C00000"/>
                </a:solidFill>
              </a:rPr>
              <a:t> </a:t>
            </a:r>
            <a:r>
              <a:rPr lang="en-US" sz="2400" dirty="0" err="1">
                <a:solidFill>
                  <a:srgbClr val="C00000"/>
                </a:solidFill>
              </a:rPr>
              <a:t>quyền</a:t>
            </a:r>
            <a:r>
              <a:rPr lang="en-US" sz="2400" dirty="0">
                <a:solidFill>
                  <a:srgbClr val="C00000"/>
                </a:solidFill>
              </a:rPr>
              <a:t> </a:t>
            </a:r>
            <a:r>
              <a:rPr lang="en-US" sz="2400" dirty="0" err="1">
                <a:solidFill>
                  <a:srgbClr val="C00000"/>
                </a:solidFill>
              </a:rPr>
              <a:t>đến</a:t>
            </a:r>
            <a:r>
              <a:rPr lang="en-US" sz="2400" dirty="0">
                <a:solidFill>
                  <a:srgbClr val="C00000"/>
                </a:solidFill>
              </a:rPr>
              <a:t> </a:t>
            </a:r>
            <a:r>
              <a:rPr lang="en-US" sz="2400" dirty="0" err="1">
                <a:solidFill>
                  <a:srgbClr val="C00000"/>
                </a:solidFill>
              </a:rPr>
              <a:t>nền</a:t>
            </a:r>
            <a:r>
              <a:rPr lang="en-US" sz="2400" dirty="0">
                <a:solidFill>
                  <a:srgbClr val="C00000"/>
                </a:solidFill>
              </a:rPr>
              <a:t> </a:t>
            </a:r>
            <a:r>
              <a:rPr lang="en-US" sz="2400" dirty="0" err="1">
                <a:solidFill>
                  <a:srgbClr val="C00000"/>
                </a:solidFill>
              </a:rPr>
              <a:t>kinh</a:t>
            </a:r>
            <a:r>
              <a:rPr lang="en-US" sz="2400" dirty="0">
                <a:solidFill>
                  <a:srgbClr val="C00000"/>
                </a:solidFill>
              </a:rPr>
              <a:t> </a:t>
            </a:r>
            <a:r>
              <a:rPr lang="en-US" sz="2400" dirty="0" err="1">
                <a:solidFill>
                  <a:srgbClr val="C00000"/>
                </a:solidFill>
              </a:rPr>
              <a:t>tế</a:t>
            </a:r>
            <a:endParaRPr lang="en-US" sz="2400" dirty="0">
              <a:solidFill>
                <a:srgbClr val="C00000"/>
              </a:solidFill>
            </a:endParaRPr>
          </a:p>
          <a:p>
            <a:pPr marL="1371566"/>
            <a:endParaRPr lang="en-US" sz="2400" dirty="0">
              <a:solidFill>
                <a:srgbClr val="C00000"/>
              </a:solidFill>
            </a:endParaRPr>
          </a:p>
        </p:txBody>
      </p:sp>
    </p:spTree>
    <p:extLst>
      <p:ext uri="{BB962C8B-B14F-4D97-AF65-F5344CB8AC3E}">
        <p14:creationId xmlns:p14="http://schemas.microsoft.com/office/powerpoint/2010/main" val="2349625700"/>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0" dur="500"/>
                                        <p:tgtEl>
                                          <p:spTgt spid="3">
                                            <p:txEl>
                                              <p:pRg st="5" end="5"/>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randombar(horizontal)">
                                      <p:cBhvr>
                                        <p:cTn id="16" dur="500"/>
                                        <p:tgtEl>
                                          <p:spTgt spid="3">
                                            <p:txEl>
                                              <p:pRg st="7" end="7"/>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circle(in)">
                                      <p:cBhvr>
                                        <p:cTn id="21" dur="2000"/>
                                        <p:tgtEl>
                                          <p:spTgt spid="3">
                                            <p:txEl>
                                              <p:pRg st="1" end="1"/>
                                            </p:txEl>
                                          </p:spTgt>
                                        </p:tgtEl>
                                      </p:cBhvr>
                                    </p:animEffect>
                                  </p:childTnLst>
                                </p:cTn>
                              </p:par>
                              <p:par>
                                <p:cTn id="22" presetID="6" presetClass="entr" presetSubtype="16"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circle(in)">
                                      <p:cBhvr>
                                        <p:cTn id="24" dur="2000"/>
                                        <p:tgtEl>
                                          <p:spTgt spid="3">
                                            <p:txEl>
                                              <p:pRg st="2" end="2"/>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17066" y="453206"/>
            <a:ext cx="7642513" cy="502766"/>
          </a:xfrm>
          <a:prstGeom prst="rect">
            <a:avLst/>
          </a:prstGeom>
          <a:solidFill>
            <a:srgbClr val="660066"/>
          </a:solidFill>
        </p:spPr>
        <p:txBody>
          <a:bodyPr wrap="square">
            <a:spAutoFit/>
          </a:bodyPr>
          <a:lstStyle/>
          <a:p>
            <a:pPr>
              <a:defRPr/>
            </a:pPr>
            <a:r>
              <a:rPr lang="en-US" sz="2667" dirty="0">
                <a:solidFill>
                  <a:schemeClr val="bg1"/>
                </a:solidFill>
              </a:rPr>
              <a:t>2.2.1. </a:t>
            </a:r>
            <a:r>
              <a:rPr lang="en-US" sz="2667" dirty="0" err="1">
                <a:solidFill>
                  <a:schemeClr val="bg1"/>
                </a:solidFill>
              </a:rPr>
              <a:t>Học</a:t>
            </a:r>
            <a:r>
              <a:rPr lang="en-US" sz="2667" dirty="0">
                <a:solidFill>
                  <a:schemeClr val="bg1"/>
                </a:solidFill>
              </a:rPr>
              <a:t> </a:t>
            </a:r>
            <a:r>
              <a:rPr lang="en-US" sz="2667" dirty="0" err="1">
                <a:solidFill>
                  <a:schemeClr val="bg1"/>
                </a:solidFill>
              </a:rPr>
              <a:t>thuyết</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thặng</a:t>
            </a:r>
            <a:r>
              <a:rPr lang="en-US" sz="2667" dirty="0">
                <a:solidFill>
                  <a:schemeClr val="bg1"/>
                </a:solidFill>
              </a:rPr>
              <a:t> </a:t>
            </a:r>
            <a:r>
              <a:rPr lang="en-US" sz="2667" dirty="0" err="1">
                <a:solidFill>
                  <a:schemeClr val="bg1"/>
                </a:solidFill>
              </a:rPr>
              <a:t>dư</a:t>
            </a:r>
            <a:endParaRPr lang="en-US" sz="2667" dirty="0">
              <a:solidFill>
                <a:schemeClr val="bg1"/>
              </a:solidFill>
            </a:endParaRPr>
          </a:p>
        </p:txBody>
      </p:sp>
      <p:sp>
        <p:nvSpPr>
          <p:cNvPr id="3" name="Rectangle 2"/>
          <p:cNvSpPr/>
          <p:nvPr/>
        </p:nvSpPr>
        <p:spPr>
          <a:xfrm>
            <a:off x="6158822" y="1452083"/>
            <a:ext cx="5517308" cy="1200329"/>
          </a:xfrm>
          <a:prstGeom prst="rect">
            <a:avLst/>
          </a:prstGeom>
          <a:ln>
            <a:noFill/>
          </a:ln>
        </p:spPr>
        <p:txBody>
          <a:bodyPr wrap="square">
            <a:spAutoFit/>
          </a:bodyPr>
          <a:lstStyle/>
          <a:p>
            <a:pPr algn="just">
              <a:defRPr/>
            </a:pPr>
            <a:endParaRPr lang="vi-VN" sz="2400" dirty="0">
              <a:solidFill>
                <a:srgbClr val="0000FF"/>
              </a:solidFill>
            </a:endParaRPr>
          </a:p>
          <a:p>
            <a:pPr marL="285744" indent="-285744" algn="ctr">
              <a:buFontTx/>
              <a:buChar char="-"/>
              <a:defRPr/>
            </a:pPr>
            <a:r>
              <a:rPr lang="vi-VN" sz="2400" b="1" i="1" dirty="0">
                <a:solidFill>
                  <a:srgbClr val="0000FF"/>
                </a:solidFill>
              </a:rPr>
              <a:t>Hai thuộc tính của hàng hóa:</a:t>
            </a:r>
            <a:endParaRPr lang="en-US" sz="2400" b="1" i="1" dirty="0">
              <a:solidFill>
                <a:srgbClr val="0000FF"/>
              </a:solidFill>
            </a:endParaRPr>
          </a:p>
          <a:p>
            <a:pPr marL="285744" indent="-285744" algn="just">
              <a:buFontTx/>
              <a:buChar char="-"/>
              <a:defRPr/>
            </a:pPr>
            <a:endParaRPr lang="vi-VN" sz="2400" b="1" i="1" dirty="0">
              <a:solidFill>
                <a:srgbClr val="0000FF"/>
              </a:solidFill>
            </a:endParaRPr>
          </a:p>
        </p:txBody>
      </p:sp>
      <p:sp>
        <p:nvSpPr>
          <p:cNvPr id="5" name="Rectangle 4"/>
          <p:cNvSpPr/>
          <p:nvPr/>
        </p:nvSpPr>
        <p:spPr>
          <a:xfrm>
            <a:off x="128070" y="1710241"/>
            <a:ext cx="5103991" cy="2308324"/>
          </a:xfrm>
          <a:prstGeom prst="rect">
            <a:avLst/>
          </a:prstGeom>
        </p:spPr>
        <p:txBody>
          <a:bodyPr wrap="square">
            <a:spAutoFit/>
          </a:bodyPr>
          <a:lstStyle/>
          <a:p>
            <a:pPr marL="457189" indent="-457189" algn="just">
              <a:buFont typeface="Wingdings" panose="05000000000000000000" pitchFamily="2" charset="2"/>
              <a:buChar char="v"/>
              <a:defRPr/>
            </a:pPr>
            <a:r>
              <a:rPr lang="vi-VN" sz="2400" b="1" dirty="0">
                <a:solidFill>
                  <a:srgbClr val="0000FF"/>
                </a:solidFill>
              </a:rPr>
              <a:t>Hàng hóa</a:t>
            </a:r>
          </a:p>
          <a:p>
            <a:pPr marL="457189" indent="-457189" algn="just">
              <a:buFontTx/>
              <a:buChar char="-"/>
              <a:defRPr/>
            </a:pPr>
            <a:r>
              <a:rPr lang="vi-VN" sz="2400" b="1" i="1" dirty="0">
                <a:solidFill>
                  <a:srgbClr val="0000FF"/>
                </a:solidFill>
              </a:rPr>
              <a:t>Khái niệm</a:t>
            </a:r>
            <a:r>
              <a:rPr lang="vi-VN" sz="2400" dirty="0">
                <a:solidFill>
                  <a:srgbClr val="0000FF"/>
                </a:solidFill>
              </a:rPr>
              <a:t>: </a:t>
            </a:r>
            <a:r>
              <a:rPr lang="vi-VN" sz="2400" dirty="0"/>
              <a:t>Hàng hóa </a:t>
            </a:r>
            <a:r>
              <a:rPr lang="vi-VN" sz="2400" u="sng" dirty="0"/>
              <a:t>là sản phẩm lao động </a:t>
            </a:r>
            <a:r>
              <a:rPr lang="vi-VN" sz="2400" dirty="0"/>
              <a:t>của con người và để </a:t>
            </a:r>
            <a:r>
              <a:rPr lang="vi-VN" sz="2400" u="sng" dirty="0"/>
              <a:t>thoả mãn nhu cầu </a:t>
            </a:r>
            <a:r>
              <a:rPr lang="vi-VN" sz="2400" dirty="0"/>
              <a:t>nào đó của con người thông qua trao đổi mua và bán</a:t>
            </a:r>
            <a:endParaRPr lang="en-US" sz="2400" dirty="0"/>
          </a:p>
        </p:txBody>
      </p:sp>
      <p:pic>
        <p:nvPicPr>
          <p:cNvPr id="7" name="Picture 6"/>
          <p:cNvPicPr>
            <a:picLocks noChangeAspect="1"/>
          </p:cNvPicPr>
          <p:nvPr/>
        </p:nvPicPr>
        <p:blipFill>
          <a:blip r:embed="rId3"/>
          <a:stretch>
            <a:fillRect/>
          </a:stretch>
        </p:blipFill>
        <p:spPr>
          <a:xfrm>
            <a:off x="1098191" y="4049343"/>
            <a:ext cx="2947916" cy="2088712"/>
          </a:xfrm>
          <a:prstGeom prst="rect">
            <a:avLst/>
          </a:prstGeom>
        </p:spPr>
      </p:pic>
      <p:sp>
        <p:nvSpPr>
          <p:cNvPr id="9" name="Rectangle 8"/>
          <p:cNvSpPr/>
          <p:nvPr/>
        </p:nvSpPr>
        <p:spPr>
          <a:xfrm>
            <a:off x="5540991" y="2910571"/>
            <a:ext cx="3174184" cy="2677656"/>
          </a:xfrm>
          <a:prstGeom prst="rect">
            <a:avLst/>
          </a:prstGeom>
          <a:ln>
            <a:solidFill>
              <a:srgbClr val="C00000"/>
            </a:solidFill>
          </a:ln>
        </p:spPr>
        <p:txBody>
          <a:bodyPr wrap="square">
            <a:spAutoFit/>
          </a:bodyPr>
          <a:lstStyle/>
          <a:p>
            <a:pPr marL="177796" indent="-177796" algn="just">
              <a:buFont typeface="Wingdings" panose="05000000000000000000" pitchFamily="2" charset="2"/>
              <a:buChar char="Ø"/>
              <a:defRPr/>
            </a:pPr>
            <a:r>
              <a:rPr lang="vi-VN" sz="2400" dirty="0">
                <a:solidFill>
                  <a:srgbClr val="FF0000"/>
                </a:solidFill>
                <a:latin typeface="Arial "/>
              </a:rPr>
              <a:t>Giá trị sử dụng </a:t>
            </a:r>
            <a:endParaRPr lang="en-US" sz="2400" dirty="0">
              <a:latin typeface="Arial "/>
            </a:endParaRPr>
          </a:p>
          <a:p>
            <a:pPr algn="just">
              <a:defRPr/>
            </a:pPr>
            <a:endParaRPr lang="en-US" sz="2400" dirty="0">
              <a:latin typeface="Arial "/>
            </a:endParaRPr>
          </a:p>
          <a:p>
            <a:pPr algn="just">
              <a:defRPr/>
            </a:pPr>
            <a:r>
              <a:rPr lang="vi-VN" sz="2400" dirty="0">
                <a:latin typeface="Arial "/>
              </a:rPr>
              <a:t>là </a:t>
            </a:r>
            <a:r>
              <a:rPr lang="vi-VN" sz="2400" u="sng" dirty="0">
                <a:latin typeface="Arial "/>
              </a:rPr>
              <a:t>công dụng </a:t>
            </a:r>
            <a:r>
              <a:rPr lang="vi-VN" sz="2400" dirty="0">
                <a:latin typeface="Arial "/>
              </a:rPr>
              <a:t>của vật phẩm có thế thoả mãn nhu cầu của con người.</a:t>
            </a:r>
          </a:p>
          <a:p>
            <a:pPr marL="457189" indent="-457189" algn="just">
              <a:buFont typeface="Wingdings" panose="05000000000000000000" pitchFamily="2" charset="2"/>
              <a:buChar char="Ø"/>
              <a:defRPr/>
            </a:pPr>
            <a:endParaRPr lang="vi-VN" sz="2400" dirty="0">
              <a:latin typeface="Arial "/>
            </a:endParaRPr>
          </a:p>
        </p:txBody>
      </p:sp>
      <p:sp>
        <p:nvSpPr>
          <p:cNvPr id="10" name="Rectangle 9"/>
          <p:cNvSpPr/>
          <p:nvPr/>
        </p:nvSpPr>
        <p:spPr>
          <a:xfrm>
            <a:off x="9157648" y="2910571"/>
            <a:ext cx="2761397" cy="2677656"/>
          </a:xfrm>
          <a:prstGeom prst="rect">
            <a:avLst/>
          </a:prstGeom>
          <a:ln>
            <a:solidFill>
              <a:srgbClr val="C00000"/>
            </a:solidFill>
          </a:ln>
        </p:spPr>
        <p:txBody>
          <a:bodyPr wrap="square">
            <a:spAutoFit/>
          </a:bodyPr>
          <a:lstStyle/>
          <a:p>
            <a:pPr marL="231769" indent="-231769" algn="just">
              <a:buFont typeface="Wingdings" panose="05000000000000000000" pitchFamily="2" charset="2"/>
              <a:buChar char="Ø"/>
              <a:defRPr/>
            </a:pPr>
            <a:r>
              <a:rPr lang="vi-VN" sz="2400" dirty="0">
                <a:solidFill>
                  <a:srgbClr val="FF0000"/>
                </a:solidFill>
                <a:latin typeface="Arial "/>
              </a:rPr>
              <a:t>Giá trị của </a:t>
            </a:r>
            <a:r>
              <a:rPr lang="en-US" sz="2400" dirty="0">
                <a:solidFill>
                  <a:srgbClr val="FF0000"/>
                </a:solidFill>
                <a:latin typeface="Arial "/>
              </a:rPr>
              <a:t>HH</a:t>
            </a:r>
          </a:p>
          <a:p>
            <a:pPr marL="231769" indent="-231769" algn="just">
              <a:buFont typeface="Wingdings" panose="05000000000000000000" pitchFamily="2" charset="2"/>
              <a:buChar char="Ø"/>
              <a:defRPr/>
            </a:pPr>
            <a:endParaRPr lang="en-US" sz="2400" dirty="0">
              <a:solidFill>
                <a:srgbClr val="FF0000"/>
              </a:solidFill>
              <a:latin typeface="Arial "/>
            </a:endParaRPr>
          </a:p>
          <a:p>
            <a:pPr algn="just">
              <a:defRPr/>
            </a:pPr>
            <a:r>
              <a:rPr lang="vi-VN" sz="2400" dirty="0">
                <a:latin typeface="Arial "/>
              </a:rPr>
              <a:t>là </a:t>
            </a:r>
            <a:r>
              <a:rPr lang="vi-VN" sz="2400" u="sng" dirty="0">
                <a:latin typeface="Arial "/>
              </a:rPr>
              <a:t>lao động xã hội cần thiết </a:t>
            </a:r>
            <a:r>
              <a:rPr lang="vi-VN" sz="2400" dirty="0">
                <a:latin typeface="Arial "/>
              </a:rPr>
              <a:t>của người sản xuất kết tinh trong hàng hóa.</a:t>
            </a:r>
          </a:p>
        </p:txBody>
      </p:sp>
      <p:cxnSp>
        <p:nvCxnSpPr>
          <p:cNvPr id="12" name="Straight Arrow Connector 11"/>
          <p:cNvCxnSpPr>
            <a:endCxn id="9" idx="0"/>
          </p:cNvCxnSpPr>
          <p:nvPr/>
        </p:nvCxnSpPr>
        <p:spPr>
          <a:xfrm flipH="1">
            <a:off x="7128083" y="2251882"/>
            <a:ext cx="1789392" cy="658689"/>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8917477" y="2251882"/>
            <a:ext cx="1620871" cy="658689"/>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997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arn(inVertical)">
                                      <p:cBhvr>
                                        <p:cTn id="27" dur="500"/>
                                        <p:tgtEl>
                                          <p:spTgt spid="12"/>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5" grpId="0"/>
      <p:bldP spid="9"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78161"/>
            <a:ext cx="4289613" cy="3785652"/>
          </a:xfrm>
          <a:prstGeom prst="rect">
            <a:avLst/>
          </a:prstGeom>
        </p:spPr>
        <p:txBody>
          <a:bodyPr wrap="square">
            <a:spAutoFit/>
          </a:bodyPr>
          <a:lstStyle/>
          <a:p>
            <a:pPr algn="just">
              <a:defRPr/>
            </a:pPr>
            <a:r>
              <a:rPr lang="vi-VN" sz="2400" dirty="0"/>
              <a:t>	</a:t>
            </a:r>
            <a:r>
              <a:rPr lang="vi-VN" sz="2400" b="1" dirty="0">
                <a:solidFill>
                  <a:srgbClr val="0000FF"/>
                </a:solidFill>
              </a:rPr>
              <a:t>Quy luật giá trị</a:t>
            </a:r>
            <a:endParaRPr lang="en-US" sz="2400" b="1" dirty="0">
              <a:solidFill>
                <a:srgbClr val="0000FF"/>
              </a:solidFill>
            </a:endParaRPr>
          </a:p>
          <a:p>
            <a:pPr marL="457189" indent="-457189" algn="just">
              <a:buFont typeface="Wingdings" panose="05000000000000000000" pitchFamily="2" charset="2"/>
              <a:buChar char="v"/>
              <a:defRPr/>
            </a:pPr>
            <a:endParaRPr lang="vi-VN" sz="2400" b="1" dirty="0"/>
          </a:p>
          <a:p>
            <a:pPr marL="457189" indent="-457189" algn="just">
              <a:buFont typeface="Wingdings" panose="05000000000000000000" pitchFamily="2" charset="2"/>
              <a:buChar char="Ø"/>
              <a:defRPr/>
            </a:pPr>
            <a:r>
              <a:rPr lang="vi-VN" sz="2400" dirty="0"/>
              <a:t>Quy luật giá trị là quy luật kinh tế căn bản của sản xuất và trao đổi hàng hoá. </a:t>
            </a:r>
            <a:endParaRPr lang="en-US" sz="2400" dirty="0"/>
          </a:p>
          <a:p>
            <a:pPr marL="457189" indent="-457189" algn="just">
              <a:buFont typeface="Wingdings" panose="05000000000000000000" pitchFamily="2" charset="2"/>
              <a:buChar char="Ø"/>
              <a:defRPr/>
            </a:pPr>
            <a:r>
              <a:rPr lang="vi-VN" sz="2400" dirty="0"/>
              <a:t>Trao đổi hàng hoá phải theo nguyên tắc ngang giá, dựa trên cơ sở hao phí sức lao động xã hội cần thiết. </a:t>
            </a:r>
          </a:p>
        </p:txBody>
      </p:sp>
      <p:pic>
        <p:nvPicPr>
          <p:cNvPr id="4" name="Picture 3"/>
          <p:cNvPicPr>
            <a:picLocks noChangeAspect="1"/>
          </p:cNvPicPr>
          <p:nvPr/>
        </p:nvPicPr>
        <p:blipFill>
          <a:blip r:embed="rId3"/>
          <a:stretch>
            <a:fillRect/>
          </a:stretch>
        </p:blipFill>
        <p:spPr>
          <a:xfrm>
            <a:off x="5278906" y="2290765"/>
            <a:ext cx="6861503" cy="3990767"/>
          </a:xfrm>
          <a:prstGeom prst="rect">
            <a:avLst/>
          </a:prstGeom>
        </p:spPr>
      </p:pic>
      <p:sp>
        <p:nvSpPr>
          <p:cNvPr id="3" name="Rectangle 2">
            <a:extLst>
              <a:ext uri="{FF2B5EF4-FFF2-40B4-BE49-F238E27FC236}">
                <a16:creationId xmlns:a16="http://schemas.microsoft.com/office/drawing/2014/main" id="{EF7A4564-FF1A-D63D-CF2D-8C09608ECA86}"/>
              </a:ext>
            </a:extLst>
          </p:cNvPr>
          <p:cNvSpPr/>
          <p:nvPr/>
        </p:nvSpPr>
        <p:spPr>
          <a:xfrm>
            <a:off x="2117066" y="453206"/>
            <a:ext cx="7642513" cy="502766"/>
          </a:xfrm>
          <a:prstGeom prst="rect">
            <a:avLst/>
          </a:prstGeom>
          <a:solidFill>
            <a:srgbClr val="660066"/>
          </a:solidFill>
        </p:spPr>
        <p:txBody>
          <a:bodyPr wrap="square">
            <a:spAutoFit/>
          </a:bodyPr>
          <a:lstStyle/>
          <a:p>
            <a:pPr>
              <a:defRPr/>
            </a:pPr>
            <a:r>
              <a:rPr lang="en-US" sz="2667" dirty="0">
                <a:solidFill>
                  <a:schemeClr val="bg1"/>
                </a:solidFill>
              </a:rPr>
              <a:t>2.2.1. </a:t>
            </a:r>
            <a:r>
              <a:rPr lang="en-US" sz="2667" dirty="0" err="1">
                <a:solidFill>
                  <a:schemeClr val="bg1"/>
                </a:solidFill>
              </a:rPr>
              <a:t>Học</a:t>
            </a:r>
            <a:r>
              <a:rPr lang="en-US" sz="2667" dirty="0">
                <a:solidFill>
                  <a:schemeClr val="bg1"/>
                </a:solidFill>
              </a:rPr>
              <a:t> </a:t>
            </a:r>
            <a:r>
              <a:rPr lang="en-US" sz="2667" dirty="0" err="1">
                <a:solidFill>
                  <a:schemeClr val="bg1"/>
                </a:solidFill>
              </a:rPr>
              <a:t>thuyết</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thặng</a:t>
            </a:r>
            <a:r>
              <a:rPr lang="en-US" sz="2667" dirty="0">
                <a:solidFill>
                  <a:schemeClr val="bg1"/>
                </a:solidFill>
              </a:rPr>
              <a:t> </a:t>
            </a:r>
            <a:r>
              <a:rPr lang="en-US" sz="2667" dirty="0" err="1">
                <a:solidFill>
                  <a:schemeClr val="bg1"/>
                </a:solidFill>
              </a:rPr>
              <a:t>dư</a:t>
            </a:r>
            <a:endParaRPr lang="en-US" sz="2667" dirty="0">
              <a:solidFill>
                <a:schemeClr val="bg1"/>
              </a:solidFill>
            </a:endParaRPr>
          </a:p>
        </p:txBody>
      </p:sp>
    </p:spTree>
    <p:extLst>
      <p:ext uri="{BB962C8B-B14F-4D97-AF65-F5344CB8AC3E}">
        <p14:creationId xmlns:p14="http://schemas.microsoft.com/office/powerpoint/2010/main" val="2717171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1682" y="4163711"/>
            <a:ext cx="3597591" cy="461665"/>
          </a:xfrm>
          <a:prstGeom prst="rect">
            <a:avLst/>
          </a:prstGeom>
          <a:ln>
            <a:solidFill>
              <a:srgbClr val="33CC33"/>
            </a:solidFill>
          </a:ln>
        </p:spPr>
        <p:txBody>
          <a:bodyPr wrap="square">
            <a:spAutoFit/>
          </a:bodyPr>
          <a:lstStyle/>
          <a:p>
            <a:pPr marL="457189" indent="-457189">
              <a:buFont typeface="Wingdings" panose="05000000000000000000" pitchFamily="2" charset="2"/>
              <a:buChar char="v"/>
              <a:defRPr/>
            </a:pPr>
            <a:r>
              <a:rPr lang="vi-VN" sz="2400" dirty="0">
                <a:solidFill>
                  <a:srgbClr val="7030A0"/>
                </a:solidFill>
              </a:rPr>
              <a:t>Bản chất của </a:t>
            </a:r>
            <a:r>
              <a:rPr lang="en-US" sz="2400" dirty="0">
                <a:solidFill>
                  <a:srgbClr val="7030A0"/>
                </a:solidFill>
              </a:rPr>
              <a:t>CNTB</a:t>
            </a:r>
          </a:p>
        </p:txBody>
      </p:sp>
      <p:sp>
        <p:nvSpPr>
          <p:cNvPr id="6" name="Rectangle 5"/>
          <p:cNvSpPr/>
          <p:nvPr/>
        </p:nvSpPr>
        <p:spPr>
          <a:xfrm>
            <a:off x="421681" y="4895305"/>
            <a:ext cx="3597591" cy="461665"/>
          </a:xfrm>
          <a:prstGeom prst="rect">
            <a:avLst/>
          </a:prstGeom>
          <a:ln>
            <a:solidFill>
              <a:srgbClr val="33CC33"/>
            </a:solidFill>
          </a:ln>
        </p:spPr>
        <p:txBody>
          <a:bodyPr wrap="square">
            <a:spAutoFit/>
          </a:bodyPr>
          <a:lstStyle/>
          <a:p>
            <a:pPr marL="457189" indent="-457189">
              <a:buFont typeface="Wingdings" panose="05000000000000000000" pitchFamily="2" charset="2"/>
              <a:buChar char="v"/>
              <a:defRPr/>
            </a:pPr>
            <a:r>
              <a:rPr lang="en-US" sz="2400" dirty="0">
                <a:solidFill>
                  <a:srgbClr val="7030A0"/>
                </a:solidFill>
                <a:cs typeface="Arial" panose="020B0604020202020204" pitchFamily="34" charset="0"/>
              </a:rPr>
              <a:t>Ý </a:t>
            </a:r>
            <a:r>
              <a:rPr lang="en-US" sz="2400" dirty="0" err="1">
                <a:solidFill>
                  <a:srgbClr val="7030A0"/>
                </a:solidFill>
                <a:cs typeface="Arial" panose="020B0604020202020204" pitchFamily="34" charset="0"/>
              </a:rPr>
              <a:t>nghĩa</a:t>
            </a:r>
            <a:r>
              <a:rPr lang="en-US" sz="2400" dirty="0">
                <a:solidFill>
                  <a:srgbClr val="7030A0"/>
                </a:solidFill>
                <a:cs typeface="Arial" panose="020B0604020202020204" pitchFamily="34" charset="0"/>
              </a:rPr>
              <a:t> </a:t>
            </a:r>
            <a:r>
              <a:rPr lang="en-US" sz="2400" dirty="0" err="1">
                <a:solidFill>
                  <a:srgbClr val="7030A0"/>
                </a:solidFill>
                <a:cs typeface="Arial" panose="020B0604020202020204" pitchFamily="34" charset="0"/>
              </a:rPr>
              <a:t>của</a:t>
            </a:r>
            <a:r>
              <a:rPr lang="en-US" sz="2400" dirty="0">
                <a:solidFill>
                  <a:srgbClr val="7030A0"/>
                </a:solidFill>
                <a:cs typeface="Arial" panose="020B0604020202020204" pitchFamily="34" charset="0"/>
              </a:rPr>
              <a:t> </a:t>
            </a:r>
            <a:r>
              <a:rPr lang="en-US" sz="2400" dirty="0" err="1">
                <a:solidFill>
                  <a:srgbClr val="7030A0"/>
                </a:solidFill>
                <a:cs typeface="Arial" panose="020B0604020202020204" pitchFamily="34" charset="0"/>
              </a:rPr>
              <a:t>học</a:t>
            </a:r>
            <a:r>
              <a:rPr lang="en-US" sz="2400" dirty="0">
                <a:solidFill>
                  <a:srgbClr val="7030A0"/>
                </a:solidFill>
                <a:cs typeface="Arial" panose="020B0604020202020204" pitchFamily="34" charset="0"/>
              </a:rPr>
              <a:t> </a:t>
            </a:r>
            <a:r>
              <a:rPr lang="en-US" sz="2400" dirty="0" err="1">
                <a:solidFill>
                  <a:srgbClr val="7030A0"/>
                </a:solidFill>
                <a:cs typeface="Arial" panose="020B0604020202020204" pitchFamily="34" charset="0"/>
              </a:rPr>
              <a:t>thuyết</a:t>
            </a:r>
            <a:r>
              <a:rPr lang="en-US" sz="2400" dirty="0">
                <a:solidFill>
                  <a:srgbClr val="7030A0"/>
                </a:solidFill>
                <a:cs typeface="Arial" panose="020B0604020202020204" pitchFamily="34" charset="0"/>
              </a:rPr>
              <a:t> </a:t>
            </a:r>
          </a:p>
        </p:txBody>
      </p:sp>
      <p:sp>
        <p:nvSpPr>
          <p:cNvPr id="7" name="Rectangle 6"/>
          <p:cNvSpPr/>
          <p:nvPr/>
        </p:nvSpPr>
        <p:spPr>
          <a:xfrm>
            <a:off x="421681" y="3132370"/>
            <a:ext cx="3597591" cy="830997"/>
          </a:xfrm>
          <a:prstGeom prst="rect">
            <a:avLst/>
          </a:prstGeom>
          <a:ln>
            <a:solidFill>
              <a:srgbClr val="33CC33"/>
            </a:solidFill>
          </a:ln>
        </p:spPr>
        <p:txBody>
          <a:bodyPr wrap="square">
            <a:spAutoFit/>
          </a:bodyPr>
          <a:lstStyle/>
          <a:p>
            <a:pPr marL="457189" indent="-457189">
              <a:buFont typeface="Wingdings" panose="05000000000000000000" pitchFamily="2" charset="2"/>
              <a:buChar char="v"/>
              <a:defRPr/>
            </a:pPr>
            <a:r>
              <a:rPr lang="vi-VN" sz="2400" dirty="0">
                <a:solidFill>
                  <a:srgbClr val="7030A0"/>
                </a:solidFill>
              </a:rPr>
              <a:t>Hàng hóa sức lao động</a:t>
            </a:r>
            <a:endParaRPr lang="en-US" sz="2400" dirty="0">
              <a:solidFill>
                <a:srgbClr val="7030A0"/>
              </a:solidFill>
            </a:endParaRPr>
          </a:p>
        </p:txBody>
      </p:sp>
      <p:sp>
        <p:nvSpPr>
          <p:cNvPr id="8" name="Rectangle 7"/>
          <p:cNvSpPr/>
          <p:nvPr/>
        </p:nvSpPr>
        <p:spPr>
          <a:xfrm>
            <a:off x="2531240" y="99675"/>
            <a:ext cx="6573000" cy="502766"/>
          </a:xfrm>
          <a:prstGeom prst="rect">
            <a:avLst/>
          </a:prstGeom>
          <a:solidFill>
            <a:srgbClr val="660066"/>
          </a:solidFill>
        </p:spPr>
        <p:txBody>
          <a:bodyPr wrap="square">
            <a:spAutoFit/>
          </a:bodyPr>
          <a:lstStyle/>
          <a:p>
            <a:pPr>
              <a:defRPr/>
            </a:pPr>
            <a:r>
              <a:rPr lang="en-US" sz="2667" dirty="0">
                <a:solidFill>
                  <a:schemeClr val="bg1"/>
                </a:solidFill>
              </a:rPr>
              <a:t>2.2.1. </a:t>
            </a:r>
            <a:r>
              <a:rPr lang="en-US" sz="2667" dirty="0" err="1">
                <a:solidFill>
                  <a:schemeClr val="bg1"/>
                </a:solidFill>
              </a:rPr>
              <a:t>Học</a:t>
            </a:r>
            <a:r>
              <a:rPr lang="en-US" sz="2667" dirty="0">
                <a:solidFill>
                  <a:schemeClr val="bg1"/>
                </a:solidFill>
              </a:rPr>
              <a:t> </a:t>
            </a:r>
            <a:r>
              <a:rPr lang="en-US" sz="2667" dirty="0" err="1">
                <a:solidFill>
                  <a:schemeClr val="bg1"/>
                </a:solidFill>
              </a:rPr>
              <a:t>thuyết</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thặng</a:t>
            </a:r>
            <a:r>
              <a:rPr lang="en-US" sz="2667" dirty="0">
                <a:solidFill>
                  <a:schemeClr val="bg1"/>
                </a:solidFill>
              </a:rPr>
              <a:t> </a:t>
            </a:r>
            <a:r>
              <a:rPr lang="en-US" sz="2667" dirty="0" err="1">
                <a:solidFill>
                  <a:schemeClr val="bg1"/>
                </a:solidFill>
              </a:rPr>
              <a:t>dư</a:t>
            </a:r>
            <a:endParaRPr lang="en-US" sz="2667" dirty="0">
              <a:solidFill>
                <a:schemeClr val="bg1"/>
              </a:solidFill>
            </a:endParaRPr>
          </a:p>
        </p:txBody>
      </p:sp>
      <p:sp>
        <p:nvSpPr>
          <p:cNvPr id="3" name="Rounded Rectangle 2"/>
          <p:cNvSpPr/>
          <p:nvPr/>
        </p:nvSpPr>
        <p:spPr>
          <a:xfrm>
            <a:off x="1" y="2101755"/>
            <a:ext cx="4101159" cy="450376"/>
          </a:xfrm>
          <a:prstGeom prst="roundRect">
            <a:avLst/>
          </a:prstGeom>
          <a:solidFill>
            <a:srgbClr val="0054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t>Học</a:t>
            </a:r>
            <a:r>
              <a:rPr lang="en-US" sz="2400" dirty="0"/>
              <a:t> </a:t>
            </a:r>
            <a:r>
              <a:rPr lang="en-US" sz="2400" dirty="0" err="1"/>
              <a:t>thuyết</a:t>
            </a:r>
            <a:r>
              <a:rPr lang="en-US" sz="2400" dirty="0"/>
              <a:t> GT </a:t>
            </a:r>
            <a:r>
              <a:rPr lang="en-US" sz="2400" dirty="0" err="1"/>
              <a:t>thặng</a:t>
            </a:r>
            <a:r>
              <a:rPr lang="en-US" sz="2400" dirty="0"/>
              <a:t> </a:t>
            </a:r>
            <a:r>
              <a:rPr lang="en-US" sz="2400" dirty="0" err="1"/>
              <a:t>dư</a:t>
            </a:r>
            <a:endParaRPr lang="en-US" sz="2400" dirty="0"/>
          </a:p>
        </p:txBody>
      </p:sp>
      <p:cxnSp>
        <p:nvCxnSpPr>
          <p:cNvPr id="11" name="Straight Arrow Connector 10"/>
          <p:cNvCxnSpPr/>
          <p:nvPr/>
        </p:nvCxnSpPr>
        <p:spPr>
          <a:xfrm>
            <a:off x="4101159" y="724081"/>
            <a:ext cx="0" cy="6133921"/>
          </a:xfrm>
          <a:prstGeom prst="straightConnector1">
            <a:avLst/>
          </a:prstGeom>
          <a:ln w="76200">
            <a:solidFill>
              <a:srgbClr val="0000FF"/>
            </a:solidFill>
            <a:prstDash val="solid"/>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222691" y="716481"/>
            <a:ext cx="7969308" cy="5591555"/>
          </a:xfrm>
          <a:prstGeom prst="rect">
            <a:avLst/>
          </a:prstGeom>
          <a:blipFill dpi="0" rotWithShape="1">
            <a:blip r:embed="rId3">
              <a:alphaModFix amt="57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Freeform 14"/>
          <p:cNvSpPr/>
          <p:nvPr/>
        </p:nvSpPr>
        <p:spPr>
          <a:xfrm>
            <a:off x="4809686" y="2293035"/>
            <a:ext cx="137111" cy="946880"/>
          </a:xfrm>
          <a:custGeom>
            <a:avLst/>
            <a:gdLst/>
            <a:ahLst/>
            <a:cxnLst/>
            <a:rect l="0" t="0" r="0" b="0"/>
            <a:pathLst>
              <a:path>
                <a:moveTo>
                  <a:pt x="0" y="0"/>
                </a:moveTo>
                <a:lnTo>
                  <a:pt x="0" y="2288577"/>
                </a:lnTo>
                <a:lnTo>
                  <a:pt x="345374" y="228857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sz="1400"/>
          </a:p>
        </p:txBody>
      </p:sp>
      <p:sp>
        <p:nvSpPr>
          <p:cNvPr id="16" name="Freeform 15"/>
          <p:cNvSpPr/>
          <p:nvPr/>
        </p:nvSpPr>
        <p:spPr>
          <a:xfrm>
            <a:off x="5175919" y="3542831"/>
            <a:ext cx="3047664" cy="2765204"/>
          </a:xfrm>
          <a:custGeom>
            <a:avLst/>
            <a:gdLst>
              <a:gd name="connsiteX0" fmla="*/ 0 w 4086796"/>
              <a:gd name="connsiteY0" fmla="*/ 371372 h 3713720"/>
              <a:gd name="connsiteX1" fmla="*/ 371372 w 4086796"/>
              <a:gd name="connsiteY1" fmla="*/ 0 h 3713720"/>
              <a:gd name="connsiteX2" fmla="*/ 3715424 w 4086796"/>
              <a:gd name="connsiteY2" fmla="*/ 0 h 3713720"/>
              <a:gd name="connsiteX3" fmla="*/ 4086796 w 4086796"/>
              <a:gd name="connsiteY3" fmla="*/ 371372 h 3713720"/>
              <a:gd name="connsiteX4" fmla="*/ 4086796 w 4086796"/>
              <a:gd name="connsiteY4" fmla="*/ 3342348 h 3713720"/>
              <a:gd name="connsiteX5" fmla="*/ 3715424 w 4086796"/>
              <a:gd name="connsiteY5" fmla="*/ 3713720 h 3713720"/>
              <a:gd name="connsiteX6" fmla="*/ 371372 w 4086796"/>
              <a:gd name="connsiteY6" fmla="*/ 3713720 h 3713720"/>
              <a:gd name="connsiteX7" fmla="*/ 0 w 4086796"/>
              <a:gd name="connsiteY7" fmla="*/ 3342348 h 3713720"/>
              <a:gd name="connsiteX8" fmla="*/ 0 w 4086796"/>
              <a:gd name="connsiteY8" fmla="*/ 371372 h 371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86796" h="3713720">
                <a:moveTo>
                  <a:pt x="0" y="371372"/>
                </a:moveTo>
                <a:cubicBezTo>
                  <a:pt x="0" y="166269"/>
                  <a:pt x="166269" y="0"/>
                  <a:pt x="371372" y="0"/>
                </a:cubicBezTo>
                <a:lnTo>
                  <a:pt x="3715424" y="0"/>
                </a:lnTo>
                <a:cubicBezTo>
                  <a:pt x="3920527" y="0"/>
                  <a:pt x="4086796" y="166269"/>
                  <a:pt x="4086796" y="371372"/>
                </a:cubicBezTo>
                <a:lnTo>
                  <a:pt x="4086796" y="3342348"/>
                </a:lnTo>
                <a:cubicBezTo>
                  <a:pt x="4086796" y="3547451"/>
                  <a:pt x="3920527" y="3713720"/>
                  <a:pt x="3715424" y="3713720"/>
                </a:cubicBezTo>
                <a:lnTo>
                  <a:pt x="371372" y="3713720"/>
                </a:lnTo>
                <a:cubicBezTo>
                  <a:pt x="166269" y="3713720"/>
                  <a:pt x="0" y="3547451"/>
                  <a:pt x="0" y="3342348"/>
                </a:cubicBezTo>
                <a:lnTo>
                  <a:pt x="0" y="371372"/>
                </a:lnTo>
                <a:close/>
              </a:path>
            </a:pathLst>
          </a:custGeom>
          <a:solidFill>
            <a:schemeClr val="bg1"/>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2111" tIns="144331" rIns="162111" bIns="144331" numCol="1" spcCol="1270" anchor="ctr" anchorCtr="0">
            <a:noAutofit/>
          </a:bodyPr>
          <a:lstStyle/>
          <a:p>
            <a:pPr algn="ctr" defTabSz="1244569">
              <a:lnSpc>
                <a:spcPct val="90000"/>
              </a:lnSpc>
              <a:spcBef>
                <a:spcPct val="0"/>
              </a:spcBef>
              <a:spcAft>
                <a:spcPct val="35000"/>
              </a:spcAft>
            </a:pPr>
            <a:r>
              <a:rPr lang="en-US" sz="2400" dirty="0">
                <a:solidFill>
                  <a:schemeClr val="tx1">
                    <a:lumMod val="95000"/>
                    <a:lumOff val="5000"/>
                  </a:schemeClr>
                </a:solidFill>
              </a:rPr>
              <a:t>SLĐ </a:t>
            </a:r>
            <a:r>
              <a:rPr lang="en-US" sz="2400" dirty="0" err="1">
                <a:solidFill>
                  <a:schemeClr val="tx1">
                    <a:lumMod val="95000"/>
                    <a:lumOff val="5000"/>
                  </a:schemeClr>
                </a:solidFill>
              </a:rPr>
              <a:t>là</a:t>
            </a:r>
            <a:r>
              <a:rPr lang="en-US" sz="2400" dirty="0">
                <a:solidFill>
                  <a:schemeClr val="tx1">
                    <a:lumMod val="95000"/>
                    <a:lumOff val="5000"/>
                  </a:schemeClr>
                </a:solidFill>
              </a:rPr>
              <a:t> </a:t>
            </a:r>
            <a:r>
              <a:rPr lang="en-US" sz="2400" dirty="0" err="1">
                <a:solidFill>
                  <a:schemeClr val="tx1">
                    <a:lumMod val="95000"/>
                    <a:lumOff val="5000"/>
                  </a:schemeClr>
                </a:solidFill>
              </a:rPr>
              <a:t>năng</a:t>
            </a:r>
            <a:r>
              <a:rPr lang="en-US" sz="2400" dirty="0">
                <a:solidFill>
                  <a:schemeClr val="tx1">
                    <a:lumMod val="95000"/>
                    <a:lumOff val="5000"/>
                  </a:schemeClr>
                </a:solidFill>
              </a:rPr>
              <a:t> </a:t>
            </a:r>
            <a:r>
              <a:rPr lang="en-US" sz="2400" dirty="0" err="1">
                <a:solidFill>
                  <a:schemeClr val="tx1">
                    <a:lumMod val="95000"/>
                    <a:lumOff val="5000"/>
                  </a:schemeClr>
                </a:solidFill>
              </a:rPr>
              <a:t>lực</a:t>
            </a:r>
            <a:r>
              <a:rPr lang="en-US" sz="2400" dirty="0">
                <a:solidFill>
                  <a:schemeClr val="tx1">
                    <a:lumMod val="95000"/>
                    <a:lumOff val="5000"/>
                  </a:schemeClr>
                </a:solidFill>
              </a:rPr>
              <a:t> </a:t>
            </a:r>
            <a:r>
              <a:rPr lang="en-US" sz="2400" dirty="0" err="1">
                <a:solidFill>
                  <a:schemeClr val="tx1">
                    <a:lumMod val="95000"/>
                    <a:lumOff val="5000"/>
                  </a:schemeClr>
                </a:solidFill>
              </a:rPr>
              <a:t>lao</a:t>
            </a:r>
            <a:r>
              <a:rPr lang="en-US" sz="2400" dirty="0">
                <a:solidFill>
                  <a:schemeClr val="tx1">
                    <a:lumMod val="95000"/>
                    <a:lumOff val="5000"/>
                  </a:schemeClr>
                </a:solidFill>
              </a:rPr>
              <a:t> </a:t>
            </a:r>
            <a:r>
              <a:rPr lang="en-US" sz="2400" dirty="0" err="1">
                <a:solidFill>
                  <a:schemeClr val="tx1">
                    <a:lumMod val="95000"/>
                    <a:lumOff val="5000"/>
                  </a:schemeClr>
                </a:solidFill>
              </a:rPr>
              <a:t>động</a:t>
            </a:r>
            <a:r>
              <a:rPr lang="en-US" sz="2400" dirty="0">
                <a:solidFill>
                  <a:schemeClr val="tx1">
                    <a:lumMod val="95000"/>
                    <a:lumOff val="5000"/>
                  </a:schemeClr>
                </a:solidFill>
              </a:rPr>
              <a:t> </a:t>
            </a:r>
            <a:r>
              <a:rPr lang="en-US" sz="2400" dirty="0" err="1">
                <a:solidFill>
                  <a:schemeClr val="tx1">
                    <a:lumMod val="95000"/>
                    <a:lumOff val="5000"/>
                  </a:schemeClr>
                </a:solidFill>
              </a:rPr>
              <a:t>của</a:t>
            </a:r>
            <a:r>
              <a:rPr lang="en-US" sz="2400" dirty="0">
                <a:solidFill>
                  <a:schemeClr val="tx1">
                    <a:lumMod val="95000"/>
                    <a:lumOff val="5000"/>
                  </a:schemeClr>
                </a:solidFill>
              </a:rPr>
              <a:t> con </a:t>
            </a:r>
            <a:r>
              <a:rPr lang="en-US" sz="2400" dirty="0" err="1">
                <a:solidFill>
                  <a:schemeClr val="tx1">
                    <a:lumMod val="95000"/>
                    <a:lumOff val="5000"/>
                  </a:schemeClr>
                </a:solidFill>
              </a:rPr>
              <a:t>người</a:t>
            </a:r>
            <a:r>
              <a:rPr lang="en-US" sz="2400" dirty="0">
                <a:solidFill>
                  <a:schemeClr val="tx1">
                    <a:lumMod val="95000"/>
                    <a:lumOff val="5000"/>
                  </a:schemeClr>
                </a:solidFill>
              </a:rPr>
              <a:t>. </a:t>
            </a:r>
            <a:r>
              <a:rPr lang="en-US" sz="2400" dirty="0" err="1">
                <a:solidFill>
                  <a:schemeClr val="tx1">
                    <a:lumMod val="95000"/>
                    <a:lumOff val="5000"/>
                  </a:schemeClr>
                </a:solidFill>
              </a:rPr>
              <a:t>Nó</a:t>
            </a:r>
            <a:r>
              <a:rPr lang="en-US" sz="2400" dirty="0">
                <a:solidFill>
                  <a:schemeClr val="tx1">
                    <a:lumMod val="95000"/>
                    <a:lumOff val="5000"/>
                  </a:schemeClr>
                </a:solidFill>
              </a:rPr>
              <a:t> </a:t>
            </a:r>
            <a:r>
              <a:rPr lang="en-US" sz="2400" dirty="0" err="1">
                <a:solidFill>
                  <a:schemeClr val="tx1">
                    <a:lumMod val="95000"/>
                    <a:lumOff val="5000"/>
                  </a:schemeClr>
                </a:solidFill>
              </a:rPr>
              <a:t>gồm</a:t>
            </a:r>
            <a:r>
              <a:rPr lang="en-US" sz="2400" dirty="0">
                <a:solidFill>
                  <a:schemeClr val="tx1">
                    <a:lumMod val="95000"/>
                    <a:lumOff val="5000"/>
                  </a:schemeClr>
                </a:solidFill>
              </a:rPr>
              <a:t> </a:t>
            </a:r>
            <a:r>
              <a:rPr lang="en-US" sz="2400" dirty="0" err="1">
                <a:solidFill>
                  <a:schemeClr val="tx1">
                    <a:lumMod val="95000"/>
                    <a:lumOff val="5000"/>
                  </a:schemeClr>
                </a:solidFill>
              </a:rPr>
              <a:t>thể</a:t>
            </a:r>
            <a:r>
              <a:rPr lang="en-US" sz="2400" dirty="0">
                <a:solidFill>
                  <a:schemeClr val="tx1">
                    <a:lumMod val="95000"/>
                    <a:lumOff val="5000"/>
                  </a:schemeClr>
                </a:solidFill>
              </a:rPr>
              <a:t> </a:t>
            </a:r>
            <a:r>
              <a:rPr lang="en-US" sz="2400" dirty="0" err="1">
                <a:solidFill>
                  <a:schemeClr val="tx1">
                    <a:lumMod val="95000"/>
                    <a:lumOff val="5000"/>
                  </a:schemeClr>
                </a:solidFill>
              </a:rPr>
              <a:t>lực</a:t>
            </a:r>
            <a:r>
              <a:rPr lang="en-US" sz="2400" dirty="0">
                <a:solidFill>
                  <a:schemeClr val="tx1">
                    <a:lumMod val="95000"/>
                    <a:lumOff val="5000"/>
                  </a:schemeClr>
                </a:solidFill>
              </a:rPr>
              <a:t>, </a:t>
            </a:r>
            <a:r>
              <a:rPr lang="en-US" sz="2400" dirty="0" err="1">
                <a:solidFill>
                  <a:schemeClr val="tx1">
                    <a:lumMod val="95000"/>
                    <a:lumOff val="5000"/>
                  </a:schemeClr>
                </a:solidFill>
              </a:rPr>
              <a:t>trí</a:t>
            </a:r>
            <a:r>
              <a:rPr lang="en-US" sz="2400" dirty="0">
                <a:solidFill>
                  <a:schemeClr val="tx1">
                    <a:lumMod val="95000"/>
                    <a:lumOff val="5000"/>
                  </a:schemeClr>
                </a:solidFill>
              </a:rPr>
              <a:t> </a:t>
            </a:r>
            <a:r>
              <a:rPr lang="en-US" sz="2400" dirty="0" err="1">
                <a:solidFill>
                  <a:schemeClr val="tx1">
                    <a:lumMod val="95000"/>
                    <a:lumOff val="5000"/>
                  </a:schemeClr>
                </a:solidFill>
              </a:rPr>
              <a:t>lực</a:t>
            </a:r>
            <a:r>
              <a:rPr lang="en-US" sz="2400" dirty="0">
                <a:solidFill>
                  <a:schemeClr val="tx1">
                    <a:lumMod val="95000"/>
                    <a:lumOff val="5000"/>
                  </a:schemeClr>
                </a:solidFill>
              </a:rPr>
              <a:t>, </a:t>
            </a:r>
            <a:r>
              <a:rPr lang="en-US" sz="2400" dirty="0" err="1">
                <a:solidFill>
                  <a:schemeClr val="tx1">
                    <a:lumMod val="95000"/>
                    <a:lumOff val="5000"/>
                  </a:schemeClr>
                </a:solidFill>
              </a:rPr>
              <a:t>kỹ</a:t>
            </a:r>
            <a:r>
              <a:rPr lang="en-US" sz="2400" dirty="0">
                <a:solidFill>
                  <a:schemeClr val="tx1">
                    <a:lumMod val="95000"/>
                    <a:lumOff val="5000"/>
                  </a:schemeClr>
                </a:solidFill>
              </a:rPr>
              <a:t> </a:t>
            </a:r>
            <a:r>
              <a:rPr lang="en-US" sz="2400" dirty="0" err="1">
                <a:solidFill>
                  <a:schemeClr val="tx1">
                    <a:lumMod val="95000"/>
                    <a:lumOff val="5000"/>
                  </a:schemeClr>
                </a:solidFill>
              </a:rPr>
              <a:t>năng</a:t>
            </a:r>
            <a:r>
              <a:rPr lang="en-US" sz="2400" dirty="0">
                <a:solidFill>
                  <a:schemeClr val="tx1">
                    <a:lumMod val="95000"/>
                    <a:lumOff val="5000"/>
                  </a:schemeClr>
                </a:solidFill>
              </a:rPr>
              <a:t> </a:t>
            </a:r>
            <a:r>
              <a:rPr lang="en-US" sz="2400" dirty="0" err="1">
                <a:solidFill>
                  <a:schemeClr val="tx1">
                    <a:lumMod val="95000"/>
                    <a:lumOff val="5000"/>
                  </a:schemeClr>
                </a:solidFill>
              </a:rPr>
              <a:t>của</a:t>
            </a:r>
            <a:r>
              <a:rPr lang="en-US" sz="2400" dirty="0">
                <a:solidFill>
                  <a:schemeClr val="tx1">
                    <a:lumMod val="95000"/>
                    <a:lumOff val="5000"/>
                  </a:schemeClr>
                </a:solidFill>
              </a:rPr>
              <a:t> </a:t>
            </a:r>
            <a:r>
              <a:rPr lang="en-US" sz="2400" dirty="0" err="1">
                <a:solidFill>
                  <a:schemeClr val="tx1">
                    <a:lumMod val="95000"/>
                    <a:lumOff val="5000"/>
                  </a:schemeClr>
                </a:solidFill>
              </a:rPr>
              <a:t>người</a:t>
            </a:r>
            <a:r>
              <a:rPr lang="en-US" sz="2400" dirty="0">
                <a:solidFill>
                  <a:schemeClr val="tx1">
                    <a:lumMod val="95000"/>
                    <a:lumOff val="5000"/>
                  </a:schemeClr>
                </a:solidFill>
              </a:rPr>
              <a:t> </a:t>
            </a:r>
            <a:r>
              <a:rPr lang="en-US" sz="2400" dirty="0" err="1">
                <a:solidFill>
                  <a:schemeClr val="tx1">
                    <a:lumMod val="95000"/>
                    <a:lumOff val="5000"/>
                  </a:schemeClr>
                </a:solidFill>
              </a:rPr>
              <a:t>lao</a:t>
            </a:r>
            <a:r>
              <a:rPr lang="en-US" sz="2400" dirty="0">
                <a:solidFill>
                  <a:schemeClr val="tx1">
                    <a:lumMod val="95000"/>
                    <a:lumOff val="5000"/>
                  </a:schemeClr>
                </a:solidFill>
              </a:rPr>
              <a:t> </a:t>
            </a:r>
            <a:r>
              <a:rPr lang="en-US" sz="2400" dirty="0" err="1">
                <a:solidFill>
                  <a:schemeClr val="tx1">
                    <a:lumMod val="95000"/>
                    <a:lumOff val="5000"/>
                  </a:schemeClr>
                </a:solidFill>
              </a:rPr>
              <a:t>động</a:t>
            </a:r>
            <a:r>
              <a:rPr lang="en-US" sz="2400" dirty="0">
                <a:solidFill>
                  <a:schemeClr val="tx1">
                    <a:lumMod val="95000"/>
                    <a:lumOff val="5000"/>
                  </a:schemeClr>
                </a:solidFill>
              </a:rPr>
              <a:t> </a:t>
            </a:r>
            <a:r>
              <a:rPr lang="en-US" sz="2400" dirty="0" err="1">
                <a:solidFill>
                  <a:schemeClr val="tx1">
                    <a:lumMod val="95000"/>
                    <a:lumOff val="5000"/>
                  </a:schemeClr>
                </a:solidFill>
              </a:rPr>
              <a:t>và</a:t>
            </a:r>
            <a:r>
              <a:rPr lang="en-US" sz="2400" dirty="0">
                <a:solidFill>
                  <a:schemeClr val="tx1">
                    <a:lumMod val="95000"/>
                    <a:lumOff val="5000"/>
                  </a:schemeClr>
                </a:solidFill>
              </a:rPr>
              <a:t> </a:t>
            </a:r>
            <a:r>
              <a:rPr lang="en-US" sz="2400" dirty="0" err="1">
                <a:solidFill>
                  <a:schemeClr val="tx1">
                    <a:lumMod val="95000"/>
                    <a:lumOff val="5000"/>
                  </a:schemeClr>
                </a:solidFill>
              </a:rPr>
              <a:t>được</a:t>
            </a:r>
            <a:r>
              <a:rPr lang="en-US" sz="2400" dirty="0">
                <a:solidFill>
                  <a:schemeClr val="tx1">
                    <a:lumMod val="95000"/>
                    <a:lumOff val="5000"/>
                  </a:schemeClr>
                </a:solidFill>
              </a:rPr>
              <a:t> </a:t>
            </a:r>
            <a:r>
              <a:rPr lang="en-US" sz="2400" dirty="0" err="1">
                <a:solidFill>
                  <a:schemeClr val="tx1">
                    <a:lumMod val="95000"/>
                    <a:lumOff val="5000"/>
                  </a:schemeClr>
                </a:solidFill>
              </a:rPr>
              <a:t>sử</a:t>
            </a:r>
            <a:r>
              <a:rPr lang="en-US" sz="2400" dirty="0">
                <a:solidFill>
                  <a:schemeClr val="tx1">
                    <a:lumMod val="95000"/>
                    <a:lumOff val="5000"/>
                  </a:schemeClr>
                </a:solidFill>
              </a:rPr>
              <a:t> </a:t>
            </a:r>
            <a:r>
              <a:rPr lang="en-US" sz="2400" dirty="0" err="1">
                <a:solidFill>
                  <a:schemeClr val="tx1">
                    <a:lumMod val="95000"/>
                    <a:lumOff val="5000"/>
                  </a:schemeClr>
                </a:solidFill>
              </a:rPr>
              <a:t>dụng</a:t>
            </a:r>
            <a:r>
              <a:rPr lang="en-US" sz="2400" dirty="0">
                <a:solidFill>
                  <a:schemeClr val="tx1">
                    <a:lumMod val="95000"/>
                    <a:lumOff val="5000"/>
                  </a:schemeClr>
                </a:solidFill>
              </a:rPr>
              <a:t> </a:t>
            </a:r>
            <a:r>
              <a:rPr lang="en-US" sz="2400" dirty="0" err="1">
                <a:solidFill>
                  <a:schemeClr val="tx1">
                    <a:lumMod val="95000"/>
                    <a:lumOff val="5000"/>
                  </a:schemeClr>
                </a:solidFill>
              </a:rPr>
              <a:t>trong</a:t>
            </a:r>
            <a:r>
              <a:rPr lang="en-US" sz="2400" dirty="0">
                <a:solidFill>
                  <a:schemeClr val="tx1">
                    <a:lumMod val="95000"/>
                    <a:lumOff val="5000"/>
                  </a:schemeClr>
                </a:solidFill>
              </a:rPr>
              <a:t> </a:t>
            </a:r>
            <a:r>
              <a:rPr lang="en-US" sz="2400" dirty="0" err="1">
                <a:solidFill>
                  <a:schemeClr val="tx1">
                    <a:lumMod val="95000"/>
                    <a:lumOff val="5000"/>
                  </a:schemeClr>
                </a:solidFill>
              </a:rPr>
              <a:t>quá</a:t>
            </a:r>
            <a:r>
              <a:rPr lang="en-US" sz="2400" dirty="0">
                <a:solidFill>
                  <a:schemeClr val="tx1">
                    <a:lumMod val="95000"/>
                    <a:lumOff val="5000"/>
                  </a:schemeClr>
                </a:solidFill>
              </a:rPr>
              <a:t> </a:t>
            </a:r>
            <a:r>
              <a:rPr lang="en-US" sz="2400" dirty="0" err="1">
                <a:solidFill>
                  <a:schemeClr val="tx1">
                    <a:lumMod val="95000"/>
                    <a:lumOff val="5000"/>
                  </a:schemeClr>
                </a:solidFill>
              </a:rPr>
              <a:t>trình</a:t>
            </a:r>
            <a:r>
              <a:rPr lang="en-US" sz="2400" dirty="0">
                <a:solidFill>
                  <a:schemeClr val="tx1">
                    <a:lumMod val="95000"/>
                    <a:lumOff val="5000"/>
                  </a:schemeClr>
                </a:solidFill>
              </a:rPr>
              <a:t> </a:t>
            </a:r>
            <a:r>
              <a:rPr lang="en-US" sz="2400" dirty="0" err="1">
                <a:solidFill>
                  <a:schemeClr val="tx1">
                    <a:lumMod val="95000"/>
                    <a:lumOff val="5000"/>
                  </a:schemeClr>
                </a:solidFill>
              </a:rPr>
              <a:t>lao</a:t>
            </a:r>
            <a:r>
              <a:rPr lang="en-US" sz="2400" dirty="0">
                <a:solidFill>
                  <a:schemeClr val="tx1">
                    <a:lumMod val="95000"/>
                    <a:lumOff val="5000"/>
                  </a:schemeClr>
                </a:solidFill>
              </a:rPr>
              <a:t> </a:t>
            </a:r>
            <a:r>
              <a:rPr lang="en-US" sz="2400" dirty="0" err="1">
                <a:solidFill>
                  <a:schemeClr val="tx1">
                    <a:lumMod val="95000"/>
                    <a:lumOff val="5000"/>
                  </a:schemeClr>
                </a:solidFill>
              </a:rPr>
              <a:t>động</a:t>
            </a:r>
            <a:r>
              <a:rPr lang="en-US" sz="2400" dirty="0">
                <a:solidFill>
                  <a:schemeClr val="tx1">
                    <a:lumMod val="95000"/>
                    <a:lumOff val="5000"/>
                  </a:schemeClr>
                </a:solidFill>
              </a:rPr>
              <a:t>. </a:t>
            </a:r>
          </a:p>
        </p:txBody>
      </p:sp>
      <p:sp>
        <p:nvSpPr>
          <p:cNvPr id="18" name="Freeform 17"/>
          <p:cNvSpPr/>
          <p:nvPr/>
        </p:nvSpPr>
        <p:spPr>
          <a:xfrm>
            <a:off x="8943601" y="3887733"/>
            <a:ext cx="3048683" cy="831715"/>
          </a:xfrm>
          <a:custGeom>
            <a:avLst/>
            <a:gdLst>
              <a:gd name="connsiteX0" fmla="*/ 0 w 6025864"/>
              <a:gd name="connsiteY0" fmla="*/ 172687 h 1726870"/>
              <a:gd name="connsiteX1" fmla="*/ 172687 w 6025864"/>
              <a:gd name="connsiteY1" fmla="*/ 0 h 1726870"/>
              <a:gd name="connsiteX2" fmla="*/ 5853177 w 6025864"/>
              <a:gd name="connsiteY2" fmla="*/ 0 h 1726870"/>
              <a:gd name="connsiteX3" fmla="*/ 6025864 w 6025864"/>
              <a:gd name="connsiteY3" fmla="*/ 172687 h 1726870"/>
              <a:gd name="connsiteX4" fmla="*/ 6025864 w 6025864"/>
              <a:gd name="connsiteY4" fmla="*/ 1554183 h 1726870"/>
              <a:gd name="connsiteX5" fmla="*/ 5853177 w 6025864"/>
              <a:gd name="connsiteY5" fmla="*/ 1726870 h 1726870"/>
              <a:gd name="connsiteX6" fmla="*/ 172687 w 6025864"/>
              <a:gd name="connsiteY6" fmla="*/ 1726870 h 1726870"/>
              <a:gd name="connsiteX7" fmla="*/ 0 w 6025864"/>
              <a:gd name="connsiteY7" fmla="*/ 1554183 h 1726870"/>
              <a:gd name="connsiteX8" fmla="*/ 0 w 6025864"/>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25864" h="1726870">
                <a:moveTo>
                  <a:pt x="0" y="172687"/>
                </a:moveTo>
                <a:cubicBezTo>
                  <a:pt x="0" y="77315"/>
                  <a:pt x="77315" y="0"/>
                  <a:pt x="172687" y="0"/>
                </a:cubicBezTo>
                <a:lnTo>
                  <a:pt x="5853177" y="0"/>
                </a:lnTo>
                <a:cubicBezTo>
                  <a:pt x="5948549" y="0"/>
                  <a:pt x="6025864" y="77315"/>
                  <a:pt x="6025864" y="172687"/>
                </a:cubicBezTo>
                <a:lnTo>
                  <a:pt x="6025864" y="1554183"/>
                </a:lnTo>
                <a:cubicBezTo>
                  <a:pt x="6025864" y="1649555"/>
                  <a:pt x="5948549" y="1726870"/>
                  <a:pt x="5853177" y="1726870"/>
                </a:cubicBezTo>
                <a:lnTo>
                  <a:pt x="172687" y="1726870"/>
                </a:lnTo>
                <a:cubicBezTo>
                  <a:pt x="77315" y="1726870"/>
                  <a:pt x="0" y="1649555"/>
                  <a:pt x="0" y="1554183"/>
                </a:cubicBezTo>
                <a:lnTo>
                  <a:pt x="0" y="172687"/>
                </a:lnTo>
                <a:close/>
              </a:path>
            </a:pathLst>
          </a:custGeom>
          <a:solidFill>
            <a:schemeClr val="bg1"/>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3919" tIns="86139" rIns="103919" bIns="86139" numCol="1" spcCol="1270" anchor="ctr" anchorCtr="0">
            <a:noAutofit/>
          </a:bodyPr>
          <a:lstStyle/>
          <a:p>
            <a:pPr algn="ctr" defTabSz="1244569">
              <a:lnSpc>
                <a:spcPct val="90000"/>
              </a:lnSpc>
              <a:spcBef>
                <a:spcPct val="0"/>
              </a:spcBef>
              <a:spcAft>
                <a:spcPct val="35000"/>
              </a:spcAft>
            </a:pPr>
            <a:r>
              <a:rPr lang="en-US" altLang="en-US" sz="2400" dirty="0" err="1">
                <a:solidFill>
                  <a:schemeClr val="tx1"/>
                </a:solidFill>
              </a:rPr>
              <a:t>Giá</a:t>
            </a:r>
            <a:r>
              <a:rPr lang="en-US" altLang="en-US" sz="2400" dirty="0">
                <a:solidFill>
                  <a:schemeClr val="tx1"/>
                </a:solidFill>
              </a:rPr>
              <a:t> </a:t>
            </a:r>
            <a:r>
              <a:rPr lang="en-US" altLang="en-US" sz="2400" dirty="0" err="1">
                <a:solidFill>
                  <a:schemeClr val="tx1"/>
                </a:solidFill>
              </a:rPr>
              <a:t>trị</a:t>
            </a:r>
            <a:r>
              <a:rPr lang="en-US" altLang="en-US" sz="2400" dirty="0">
                <a:solidFill>
                  <a:schemeClr val="tx1"/>
                </a:solidFill>
              </a:rPr>
              <a:t> </a:t>
            </a:r>
            <a:endParaRPr lang="en-US" sz="2400" dirty="0">
              <a:solidFill>
                <a:schemeClr val="tx1"/>
              </a:solidFill>
            </a:endParaRPr>
          </a:p>
        </p:txBody>
      </p:sp>
      <p:sp>
        <p:nvSpPr>
          <p:cNvPr id="19" name="Freeform 18"/>
          <p:cNvSpPr/>
          <p:nvPr/>
        </p:nvSpPr>
        <p:spPr>
          <a:xfrm>
            <a:off x="8406692" y="1518902"/>
            <a:ext cx="148981" cy="1663431"/>
          </a:xfrm>
          <a:custGeom>
            <a:avLst/>
            <a:gdLst/>
            <a:ahLst/>
            <a:cxnLst/>
            <a:rect l="0" t="0" r="0" b="0"/>
            <a:pathLst>
              <a:path>
                <a:moveTo>
                  <a:pt x="0" y="0"/>
                </a:moveTo>
                <a:lnTo>
                  <a:pt x="0" y="3453740"/>
                </a:lnTo>
                <a:lnTo>
                  <a:pt x="294469" y="3453740"/>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sz="1400"/>
          </a:p>
        </p:txBody>
      </p:sp>
      <p:sp>
        <p:nvSpPr>
          <p:cNvPr id="20" name="Freeform 19"/>
          <p:cNvSpPr/>
          <p:nvPr/>
        </p:nvSpPr>
        <p:spPr>
          <a:xfrm>
            <a:off x="9165565" y="5176968"/>
            <a:ext cx="2604755" cy="831715"/>
          </a:xfrm>
          <a:custGeom>
            <a:avLst/>
            <a:gdLst>
              <a:gd name="connsiteX0" fmla="*/ 0 w 5148421"/>
              <a:gd name="connsiteY0" fmla="*/ 172687 h 1726870"/>
              <a:gd name="connsiteX1" fmla="*/ 172687 w 5148421"/>
              <a:gd name="connsiteY1" fmla="*/ 0 h 1726870"/>
              <a:gd name="connsiteX2" fmla="*/ 4975734 w 5148421"/>
              <a:gd name="connsiteY2" fmla="*/ 0 h 1726870"/>
              <a:gd name="connsiteX3" fmla="*/ 5148421 w 5148421"/>
              <a:gd name="connsiteY3" fmla="*/ 172687 h 1726870"/>
              <a:gd name="connsiteX4" fmla="*/ 5148421 w 5148421"/>
              <a:gd name="connsiteY4" fmla="*/ 1554183 h 1726870"/>
              <a:gd name="connsiteX5" fmla="*/ 4975734 w 5148421"/>
              <a:gd name="connsiteY5" fmla="*/ 1726870 h 1726870"/>
              <a:gd name="connsiteX6" fmla="*/ 172687 w 5148421"/>
              <a:gd name="connsiteY6" fmla="*/ 1726870 h 1726870"/>
              <a:gd name="connsiteX7" fmla="*/ 0 w 5148421"/>
              <a:gd name="connsiteY7" fmla="*/ 1554183 h 1726870"/>
              <a:gd name="connsiteX8" fmla="*/ 0 w 5148421"/>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48421" h="1726870">
                <a:moveTo>
                  <a:pt x="0" y="172687"/>
                </a:moveTo>
                <a:cubicBezTo>
                  <a:pt x="0" y="77315"/>
                  <a:pt x="77315" y="0"/>
                  <a:pt x="172687" y="0"/>
                </a:cubicBezTo>
                <a:lnTo>
                  <a:pt x="4975734" y="0"/>
                </a:lnTo>
                <a:cubicBezTo>
                  <a:pt x="5071106" y="0"/>
                  <a:pt x="5148421" y="77315"/>
                  <a:pt x="5148421" y="172687"/>
                </a:cubicBezTo>
                <a:lnTo>
                  <a:pt x="5148421" y="1554183"/>
                </a:lnTo>
                <a:cubicBezTo>
                  <a:pt x="5148421" y="1649555"/>
                  <a:pt x="5071106" y="1726870"/>
                  <a:pt x="4975734" y="1726870"/>
                </a:cubicBezTo>
                <a:lnTo>
                  <a:pt x="172687" y="1726870"/>
                </a:lnTo>
                <a:cubicBezTo>
                  <a:pt x="77315" y="1726870"/>
                  <a:pt x="0" y="1649555"/>
                  <a:pt x="0" y="1554183"/>
                </a:cubicBezTo>
                <a:lnTo>
                  <a:pt x="0" y="172687"/>
                </a:lnTo>
                <a:close/>
              </a:path>
            </a:pathLst>
          </a:custGeom>
          <a:solidFill>
            <a:schemeClr val="bg1"/>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3919" tIns="86139" rIns="103919" bIns="86139" numCol="1" spcCol="1270" anchor="ctr" anchorCtr="0">
            <a:noAutofit/>
          </a:bodyPr>
          <a:lstStyle/>
          <a:p>
            <a:pPr algn="ctr" defTabSz="1244569">
              <a:lnSpc>
                <a:spcPct val="90000"/>
              </a:lnSpc>
              <a:spcBef>
                <a:spcPct val="0"/>
              </a:spcBef>
              <a:spcAft>
                <a:spcPct val="35000"/>
              </a:spcAft>
            </a:pPr>
            <a:r>
              <a:rPr lang="en-US" altLang="en-US" sz="2400" dirty="0" err="1">
                <a:solidFill>
                  <a:schemeClr val="tx1"/>
                </a:solidFill>
              </a:rPr>
              <a:t>Giá</a:t>
            </a:r>
            <a:r>
              <a:rPr lang="en-US" altLang="en-US" sz="2400" dirty="0">
                <a:solidFill>
                  <a:schemeClr val="tx1"/>
                </a:solidFill>
              </a:rPr>
              <a:t> </a:t>
            </a:r>
            <a:r>
              <a:rPr lang="en-US" altLang="en-US" sz="2400" dirty="0" err="1">
                <a:solidFill>
                  <a:schemeClr val="tx1"/>
                </a:solidFill>
              </a:rPr>
              <a:t>trị</a:t>
            </a:r>
            <a:r>
              <a:rPr lang="en-US" altLang="en-US" sz="2400" dirty="0">
                <a:solidFill>
                  <a:schemeClr val="tx1"/>
                </a:solidFill>
              </a:rPr>
              <a:t> </a:t>
            </a:r>
            <a:r>
              <a:rPr lang="en-US" altLang="en-US" sz="2400" dirty="0" err="1">
                <a:solidFill>
                  <a:schemeClr val="tx1"/>
                </a:solidFill>
              </a:rPr>
              <a:t>sử</a:t>
            </a:r>
            <a:r>
              <a:rPr lang="en-US" altLang="en-US" sz="2400" dirty="0">
                <a:solidFill>
                  <a:schemeClr val="tx1"/>
                </a:solidFill>
              </a:rPr>
              <a:t> </a:t>
            </a:r>
            <a:r>
              <a:rPr lang="en-US" altLang="en-US" sz="2400" dirty="0" err="1">
                <a:solidFill>
                  <a:schemeClr val="tx1"/>
                </a:solidFill>
              </a:rPr>
              <a:t>dụng</a:t>
            </a:r>
            <a:endParaRPr lang="en-US" sz="2400" dirty="0">
              <a:solidFill>
                <a:schemeClr val="tx1"/>
              </a:solidFill>
            </a:endParaRPr>
          </a:p>
        </p:txBody>
      </p:sp>
      <p:sp>
        <p:nvSpPr>
          <p:cNvPr id="14" name="Freeform 13"/>
          <p:cNvSpPr/>
          <p:nvPr/>
        </p:nvSpPr>
        <p:spPr>
          <a:xfrm>
            <a:off x="4606446" y="1934760"/>
            <a:ext cx="2422588" cy="831715"/>
          </a:xfrm>
          <a:custGeom>
            <a:avLst/>
            <a:gdLst>
              <a:gd name="connsiteX0" fmla="*/ 0 w 3453740"/>
              <a:gd name="connsiteY0" fmla="*/ 172687 h 1726870"/>
              <a:gd name="connsiteX1" fmla="*/ 172687 w 3453740"/>
              <a:gd name="connsiteY1" fmla="*/ 0 h 1726870"/>
              <a:gd name="connsiteX2" fmla="*/ 3281053 w 3453740"/>
              <a:gd name="connsiteY2" fmla="*/ 0 h 1726870"/>
              <a:gd name="connsiteX3" fmla="*/ 3453740 w 3453740"/>
              <a:gd name="connsiteY3" fmla="*/ 172687 h 1726870"/>
              <a:gd name="connsiteX4" fmla="*/ 3453740 w 3453740"/>
              <a:gd name="connsiteY4" fmla="*/ 1554183 h 1726870"/>
              <a:gd name="connsiteX5" fmla="*/ 3281053 w 3453740"/>
              <a:gd name="connsiteY5" fmla="*/ 1726870 h 1726870"/>
              <a:gd name="connsiteX6" fmla="*/ 172687 w 3453740"/>
              <a:gd name="connsiteY6" fmla="*/ 1726870 h 1726870"/>
              <a:gd name="connsiteX7" fmla="*/ 0 w 3453740"/>
              <a:gd name="connsiteY7" fmla="*/ 1554183 h 1726870"/>
              <a:gd name="connsiteX8" fmla="*/ 0 w 3453740"/>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53740" h="1726870">
                <a:moveTo>
                  <a:pt x="0" y="172687"/>
                </a:moveTo>
                <a:cubicBezTo>
                  <a:pt x="0" y="77315"/>
                  <a:pt x="77315" y="0"/>
                  <a:pt x="172687" y="0"/>
                </a:cubicBezTo>
                <a:lnTo>
                  <a:pt x="3281053" y="0"/>
                </a:lnTo>
                <a:cubicBezTo>
                  <a:pt x="3376425" y="0"/>
                  <a:pt x="3453740" y="77315"/>
                  <a:pt x="3453740" y="172687"/>
                </a:cubicBezTo>
                <a:lnTo>
                  <a:pt x="3453740" y="1554183"/>
                </a:lnTo>
                <a:cubicBezTo>
                  <a:pt x="3453740" y="1649555"/>
                  <a:pt x="3376425" y="1726870"/>
                  <a:pt x="3281053" y="1726870"/>
                </a:cubicBezTo>
                <a:lnTo>
                  <a:pt x="172687" y="1726870"/>
                </a:lnTo>
                <a:cubicBezTo>
                  <a:pt x="77315" y="1726870"/>
                  <a:pt x="0" y="1649555"/>
                  <a:pt x="0" y="1554183"/>
                </a:cubicBezTo>
                <a:lnTo>
                  <a:pt x="0" y="172687"/>
                </a:lnTo>
                <a:close/>
              </a:path>
            </a:pathLst>
          </a:custGeom>
          <a:solidFill>
            <a:srgbClr val="0054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11539" tIns="91219" rIns="111539" bIns="91219" numCol="1" spcCol="1270" anchor="ctr" anchorCtr="0">
            <a:noAutofit/>
          </a:bodyPr>
          <a:lstStyle/>
          <a:p>
            <a:pPr algn="ctr" defTabSz="1422364">
              <a:lnSpc>
                <a:spcPct val="90000"/>
              </a:lnSpc>
              <a:spcBef>
                <a:spcPct val="0"/>
              </a:spcBef>
              <a:spcAft>
                <a:spcPct val="35000"/>
              </a:spcAft>
            </a:pPr>
            <a:r>
              <a:rPr lang="en-US" sz="2400" b="1" dirty="0" err="1">
                <a:solidFill>
                  <a:srgbClr val="FFFF00"/>
                </a:solidFill>
              </a:rPr>
              <a:t>Khái</a:t>
            </a:r>
            <a:r>
              <a:rPr lang="en-US" sz="2400" b="1" dirty="0">
                <a:solidFill>
                  <a:srgbClr val="FFFF00"/>
                </a:solidFill>
              </a:rPr>
              <a:t> </a:t>
            </a:r>
            <a:r>
              <a:rPr lang="en-US" sz="2400" b="1" dirty="0" err="1">
                <a:solidFill>
                  <a:srgbClr val="FFFF00"/>
                </a:solidFill>
              </a:rPr>
              <a:t>niệm</a:t>
            </a:r>
            <a:r>
              <a:rPr lang="en-US" sz="2400" b="1" dirty="0">
                <a:solidFill>
                  <a:srgbClr val="FFFF00"/>
                </a:solidFill>
              </a:rPr>
              <a:t>: </a:t>
            </a:r>
            <a:r>
              <a:rPr lang="en-US" sz="2400" b="1" dirty="0" err="1">
                <a:solidFill>
                  <a:srgbClr val="FFFF00"/>
                </a:solidFill>
              </a:rPr>
              <a:t>Hàng</a:t>
            </a:r>
            <a:r>
              <a:rPr lang="en-US" sz="2400" b="1" dirty="0">
                <a:solidFill>
                  <a:srgbClr val="FFFF00"/>
                </a:solidFill>
              </a:rPr>
              <a:t> </a:t>
            </a:r>
            <a:r>
              <a:rPr lang="en-US" sz="2400" b="1" dirty="0" err="1">
                <a:solidFill>
                  <a:srgbClr val="FFFF00"/>
                </a:solidFill>
              </a:rPr>
              <a:t>hóa</a:t>
            </a:r>
            <a:r>
              <a:rPr lang="en-US" sz="2400" b="1" dirty="0">
                <a:solidFill>
                  <a:srgbClr val="FFFF00"/>
                </a:solidFill>
              </a:rPr>
              <a:t> SLĐ</a:t>
            </a:r>
          </a:p>
        </p:txBody>
      </p:sp>
      <p:sp>
        <p:nvSpPr>
          <p:cNvPr id="17" name="Freeform 16"/>
          <p:cNvSpPr/>
          <p:nvPr/>
        </p:nvSpPr>
        <p:spPr>
          <a:xfrm>
            <a:off x="8202316" y="1934760"/>
            <a:ext cx="2218837" cy="831715"/>
          </a:xfrm>
          <a:custGeom>
            <a:avLst/>
            <a:gdLst>
              <a:gd name="connsiteX0" fmla="*/ 0 w 2944693"/>
              <a:gd name="connsiteY0" fmla="*/ 172687 h 1726870"/>
              <a:gd name="connsiteX1" fmla="*/ 172687 w 2944693"/>
              <a:gd name="connsiteY1" fmla="*/ 0 h 1726870"/>
              <a:gd name="connsiteX2" fmla="*/ 2772006 w 2944693"/>
              <a:gd name="connsiteY2" fmla="*/ 0 h 1726870"/>
              <a:gd name="connsiteX3" fmla="*/ 2944693 w 2944693"/>
              <a:gd name="connsiteY3" fmla="*/ 172687 h 1726870"/>
              <a:gd name="connsiteX4" fmla="*/ 2944693 w 2944693"/>
              <a:gd name="connsiteY4" fmla="*/ 1554183 h 1726870"/>
              <a:gd name="connsiteX5" fmla="*/ 2772006 w 2944693"/>
              <a:gd name="connsiteY5" fmla="*/ 1726870 h 1726870"/>
              <a:gd name="connsiteX6" fmla="*/ 172687 w 2944693"/>
              <a:gd name="connsiteY6" fmla="*/ 1726870 h 1726870"/>
              <a:gd name="connsiteX7" fmla="*/ 0 w 2944693"/>
              <a:gd name="connsiteY7" fmla="*/ 1554183 h 1726870"/>
              <a:gd name="connsiteX8" fmla="*/ 0 w 2944693"/>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44693" h="1726870">
                <a:moveTo>
                  <a:pt x="0" y="172687"/>
                </a:moveTo>
                <a:cubicBezTo>
                  <a:pt x="0" y="77315"/>
                  <a:pt x="77315" y="0"/>
                  <a:pt x="172687" y="0"/>
                </a:cubicBezTo>
                <a:lnTo>
                  <a:pt x="2772006" y="0"/>
                </a:lnTo>
                <a:cubicBezTo>
                  <a:pt x="2867378" y="0"/>
                  <a:pt x="2944693" y="77315"/>
                  <a:pt x="2944693" y="172687"/>
                </a:cubicBezTo>
                <a:lnTo>
                  <a:pt x="2944693" y="1554183"/>
                </a:lnTo>
                <a:cubicBezTo>
                  <a:pt x="2944693" y="1649555"/>
                  <a:pt x="2867378" y="1726870"/>
                  <a:pt x="2772006" y="1726870"/>
                </a:cubicBezTo>
                <a:lnTo>
                  <a:pt x="172687" y="1726870"/>
                </a:lnTo>
                <a:cubicBezTo>
                  <a:pt x="77315" y="1726870"/>
                  <a:pt x="0" y="1649555"/>
                  <a:pt x="0" y="1554183"/>
                </a:cubicBezTo>
                <a:lnTo>
                  <a:pt x="0" y="172687"/>
                </a:lnTo>
                <a:close/>
              </a:path>
            </a:pathLst>
          </a:custGeom>
          <a:solidFill>
            <a:schemeClr val="accent5">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3919" tIns="86139" rIns="103919" bIns="86139" numCol="1" spcCol="1270" anchor="ctr" anchorCtr="0">
            <a:noAutofit/>
          </a:bodyPr>
          <a:lstStyle/>
          <a:p>
            <a:pPr algn="ctr" defTabSz="1244569">
              <a:lnSpc>
                <a:spcPct val="90000"/>
              </a:lnSpc>
              <a:spcBef>
                <a:spcPct val="0"/>
              </a:spcBef>
              <a:spcAft>
                <a:spcPct val="35000"/>
              </a:spcAft>
            </a:pPr>
            <a:r>
              <a:rPr lang="en-US" altLang="en-US" sz="2400" b="1" dirty="0">
                <a:solidFill>
                  <a:srgbClr val="FFFF00"/>
                </a:solidFill>
              </a:rPr>
              <a:t>Hai </a:t>
            </a:r>
            <a:r>
              <a:rPr lang="en-US" altLang="en-US" sz="2400" b="1" dirty="0" err="1">
                <a:solidFill>
                  <a:srgbClr val="FFFF00"/>
                </a:solidFill>
              </a:rPr>
              <a:t>thuộc</a:t>
            </a:r>
            <a:r>
              <a:rPr lang="en-US" altLang="en-US" sz="2400" b="1" dirty="0">
                <a:solidFill>
                  <a:srgbClr val="FFFF00"/>
                </a:solidFill>
              </a:rPr>
              <a:t> </a:t>
            </a:r>
            <a:r>
              <a:rPr lang="en-US" altLang="en-US" sz="2400" b="1" dirty="0" err="1">
                <a:solidFill>
                  <a:srgbClr val="FFFF00"/>
                </a:solidFill>
              </a:rPr>
              <a:t>tính</a:t>
            </a:r>
            <a:r>
              <a:rPr lang="en-US" altLang="en-US" sz="2400" b="1" dirty="0">
                <a:solidFill>
                  <a:srgbClr val="FFFF00"/>
                </a:solidFill>
              </a:rPr>
              <a:t> </a:t>
            </a:r>
            <a:endParaRPr lang="en-US" sz="2400" b="1" dirty="0">
              <a:solidFill>
                <a:srgbClr val="FFFF00"/>
              </a:solidFill>
            </a:endParaRPr>
          </a:p>
        </p:txBody>
      </p:sp>
      <p:sp>
        <p:nvSpPr>
          <p:cNvPr id="13" name="Oval 12"/>
          <p:cNvSpPr/>
          <p:nvPr/>
        </p:nvSpPr>
        <p:spPr>
          <a:xfrm>
            <a:off x="8202316" y="1364568"/>
            <a:ext cx="353357" cy="570193"/>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Tree>
    <p:extLst>
      <p:ext uri="{BB962C8B-B14F-4D97-AF65-F5344CB8AC3E}">
        <p14:creationId xmlns:p14="http://schemas.microsoft.com/office/powerpoint/2010/main" val="323142358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500" fill="hold"/>
                                        <p:tgtEl>
                                          <p:spTgt spid="14"/>
                                        </p:tgtEl>
                                        <p:attrNameLst>
                                          <p:attrName>ppt_w</p:attrName>
                                        </p:attrNameLst>
                                      </p:cBhvr>
                                      <p:tavLst>
                                        <p:tav tm="0">
                                          <p:val>
                                            <p:fltVal val="0"/>
                                          </p:val>
                                        </p:tav>
                                        <p:tav tm="100000">
                                          <p:val>
                                            <p:strVal val="#ppt_w"/>
                                          </p:val>
                                        </p:tav>
                                      </p:tavLst>
                                    </p:anim>
                                    <p:anim calcmode="lin" valueType="num">
                                      <p:cBhvr>
                                        <p:cTn id="19" dur="500" fill="hold"/>
                                        <p:tgtEl>
                                          <p:spTgt spid="14"/>
                                        </p:tgtEl>
                                        <p:attrNameLst>
                                          <p:attrName>ppt_h</p:attrName>
                                        </p:attrNameLst>
                                      </p:cBhvr>
                                      <p:tavLst>
                                        <p:tav tm="0">
                                          <p:val>
                                            <p:fltVal val="0"/>
                                          </p:val>
                                        </p:tav>
                                        <p:tav tm="100000">
                                          <p:val>
                                            <p:strVal val="#ppt_h"/>
                                          </p:val>
                                        </p:tav>
                                      </p:tavLst>
                                    </p:anim>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arn(inVertical)">
                                      <p:cBhvr>
                                        <p:cTn id="25" dur="500"/>
                                        <p:tgtEl>
                                          <p:spTgt spid="16"/>
                                        </p:tgtEl>
                                      </p:cBhvr>
                                    </p:animEffect>
                                  </p:childTnLst>
                                </p:cTn>
                              </p:par>
                              <p:par>
                                <p:cTn id="26" presetID="16" presetClass="entr" presetSubtype="21"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Vertical)">
                                      <p:cBhvr>
                                        <p:cTn id="28" dur="5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randombar(horizontal)">
                                      <p:cBhvr>
                                        <p:cTn id="40" dur="500"/>
                                        <p:tgtEl>
                                          <p:spTgt spid="19"/>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randombar(horizontal)">
                                      <p:cBhvr>
                                        <p:cTn id="43" dur="500"/>
                                        <p:tgtEl>
                                          <p:spTgt spid="18"/>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randombar(horizontal)">
                                      <p:cBhvr>
                                        <p:cTn id="4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6" grpId="0" animBg="1"/>
      <p:bldP spid="18" grpId="0" animBg="1"/>
      <p:bldP spid="20" grpId="0" animBg="1"/>
      <p:bldP spid="14" grpId="0"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0" y="134469"/>
          <a:ext cx="8202707" cy="3523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p:cNvPicPr>
          <p:nvPr/>
        </p:nvPicPr>
        <p:blipFill>
          <a:blip r:embed="rId7"/>
          <a:stretch>
            <a:fillRect/>
          </a:stretch>
        </p:blipFill>
        <p:spPr>
          <a:xfrm>
            <a:off x="5580530" y="3429001"/>
            <a:ext cx="6458511" cy="2904507"/>
          </a:xfrm>
          <a:prstGeom prst="rect">
            <a:avLst/>
          </a:prstGeom>
        </p:spPr>
      </p:pic>
    </p:spTree>
    <p:extLst>
      <p:ext uri="{BB962C8B-B14F-4D97-AF65-F5344CB8AC3E}">
        <p14:creationId xmlns:p14="http://schemas.microsoft.com/office/powerpoint/2010/main" val="3937151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 Box 2"/>
          <p:cNvSpPr txBox="1">
            <a:spLocks noChangeArrowheads="1"/>
          </p:cNvSpPr>
          <p:nvPr/>
        </p:nvSpPr>
        <p:spPr bwMode="auto">
          <a:xfrm>
            <a:off x="468505" y="626120"/>
            <a:ext cx="2590800" cy="882421"/>
          </a:xfrm>
          <a:prstGeom prst="rect">
            <a:avLst/>
          </a:prstGeom>
          <a:solidFill>
            <a:schemeClr val="accent1"/>
          </a:solidFill>
          <a:ln w="38100">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1867" b="1" dirty="0">
                <a:solidFill>
                  <a:schemeClr val="bg1"/>
                </a:solidFill>
                <a:latin typeface="+mj-lt"/>
              </a:rPr>
              <a:t> </a:t>
            </a:r>
          </a:p>
          <a:p>
            <a:pPr eaLnBrk="1" hangingPunct="1">
              <a:spcBef>
                <a:spcPct val="0"/>
              </a:spcBef>
              <a:buClrTx/>
              <a:buFontTx/>
              <a:buNone/>
            </a:pPr>
            <a:r>
              <a:rPr lang="en-US" altLang="en-US" sz="1867" b="1" dirty="0">
                <a:solidFill>
                  <a:schemeClr val="bg1"/>
                </a:solidFill>
                <a:latin typeface="+mj-lt"/>
              </a:rPr>
              <a:t>  GIÁ TRỊ SỬ DỤNG</a:t>
            </a:r>
          </a:p>
          <a:p>
            <a:pPr eaLnBrk="1" hangingPunct="1">
              <a:spcBef>
                <a:spcPct val="0"/>
              </a:spcBef>
              <a:buClrTx/>
              <a:buFontTx/>
              <a:buNone/>
            </a:pPr>
            <a:endParaRPr lang="en-US" altLang="en-US" sz="1400" b="1" dirty="0">
              <a:solidFill>
                <a:schemeClr val="bg1"/>
              </a:solidFill>
              <a:latin typeface="+mj-lt"/>
            </a:endParaRPr>
          </a:p>
        </p:txBody>
      </p:sp>
      <p:grpSp>
        <p:nvGrpSpPr>
          <p:cNvPr id="163843" name="Group 18"/>
          <p:cNvGrpSpPr>
            <a:grpSpLocks/>
          </p:cNvGrpSpPr>
          <p:nvPr/>
        </p:nvGrpSpPr>
        <p:grpSpPr bwMode="auto">
          <a:xfrm>
            <a:off x="3286788" y="197845"/>
            <a:ext cx="6529565" cy="1938751"/>
            <a:chOff x="1540" y="524"/>
            <a:chExt cx="4064" cy="1247"/>
          </a:xfrm>
          <a:solidFill>
            <a:schemeClr val="bg1"/>
          </a:solidFill>
        </p:grpSpPr>
        <p:sp>
          <p:nvSpPr>
            <p:cNvPr id="163845" name="Text Box 19"/>
            <p:cNvSpPr txBox="1">
              <a:spLocks noChangeArrowheads="1"/>
            </p:cNvSpPr>
            <p:nvPr/>
          </p:nvSpPr>
          <p:spPr bwMode="auto">
            <a:xfrm>
              <a:off x="2478" y="524"/>
              <a:ext cx="3126" cy="1247"/>
            </a:xfrm>
            <a:prstGeom prst="rect">
              <a:avLst/>
            </a:prstGeom>
            <a:grpFill/>
            <a:ln w="76200">
              <a:solidFill>
                <a:srgbClr val="FF0000"/>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 typeface="Wingdings" panose="05000000000000000000" pitchFamily="2" charset="2"/>
                <a:buNone/>
              </a:pPr>
              <a:r>
                <a:rPr lang="en-US" sz="2400" dirty="0" err="1">
                  <a:latin typeface="+mj-lt"/>
                </a:rPr>
                <a:t>Thỏa</a:t>
              </a:r>
              <a:r>
                <a:rPr lang="en-US" sz="2400" dirty="0">
                  <a:latin typeface="+mj-lt"/>
                </a:rPr>
                <a:t> </a:t>
              </a:r>
              <a:r>
                <a:rPr lang="en-US" sz="2400" dirty="0" err="1">
                  <a:latin typeface="+mj-lt"/>
                </a:rPr>
                <a:t>mãn</a:t>
              </a:r>
              <a:r>
                <a:rPr lang="en-US" sz="2400" dirty="0">
                  <a:latin typeface="+mj-lt"/>
                </a:rPr>
                <a:t> </a:t>
              </a:r>
              <a:r>
                <a:rPr lang="en-US" sz="2400" dirty="0" err="1">
                  <a:latin typeface="+mj-lt"/>
                </a:rPr>
                <a:t>nhu</a:t>
              </a:r>
              <a:r>
                <a:rPr lang="en-US" sz="2400" dirty="0">
                  <a:latin typeface="+mj-lt"/>
                </a:rPr>
                <a:t> </a:t>
              </a:r>
              <a:r>
                <a:rPr lang="en-US" sz="2400" dirty="0" err="1">
                  <a:latin typeface="+mj-lt"/>
                </a:rPr>
                <a:t>cầu</a:t>
              </a:r>
              <a:r>
                <a:rPr lang="en-US" sz="2400" dirty="0">
                  <a:latin typeface="+mj-lt"/>
                </a:rPr>
                <a:t> </a:t>
              </a:r>
              <a:r>
                <a:rPr lang="en-US" sz="2400" dirty="0" err="1">
                  <a:latin typeface="+mj-lt"/>
                </a:rPr>
                <a:t>của</a:t>
              </a:r>
              <a:r>
                <a:rPr lang="en-US" sz="2400" dirty="0">
                  <a:latin typeface="+mj-lt"/>
                </a:rPr>
                <a:t> </a:t>
              </a:r>
              <a:r>
                <a:rPr lang="en-US" sz="2400" dirty="0" err="1">
                  <a:latin typeface="+mj-lt"/>
                </a:rPr>
                <a:t>người</a:t>
              </a:r>
              <a:r>
                <a:rPr lang="en-US" sz="2400" dirty="0">
                  <a:latin typeface="+mj-lt"/>
                </a:rPr>
                <a:t> </a:t>
              </a:r>
              <a:r>
                <a:rPr lang="en-US" sz="2400" dirty="0" err="1">
                  <a:latin typeface="+mj-lt"/>
                </a:rPr>
                <a:t>mua</a:t>
              </a:r>
              <a:r>
                <a:rPr lang="en-US" sz="2400" dirty="0">
                  <a:latin typeface="+mj-lt"/>
                </a:rPr>
                <a:t>. </a:t>
              </a:r>
              <a:r>
                <a:rPr lang="en-US" sz="2400" dirty="0" err="1">
                  <a:latin typeface="+mj-lt"/>
                </a:rPr>
                <a:t>Nó</a:t>
              </a:r>
              <a:r>
                <a:rPr lang="en-US" sz="2400" dirty="0">
                  <a:latin typeface="+mj-lt"/>
                </a:rPr>
                <a:t> </a:t>
              </a:r>
              <a:r>
                <a:rPr lang="en-US" sz="2400" dirty="0" err="1">
                  <a:latin typeface="+mj-lt"/>
                </a:rPr>
                <a:t>có</a:t>
              </a:r>
              <a:r>
                <a:rPr lang="en-US" sz="2400" dirty="0">
                  <a:latin typeface="+mj-lt"/>
                </a:rPr>
                <a:t> </a:t>
              </a:r>
              <a:r>
                <a:rPr lang="en-US" sz="2400" dirty="0" err="1">
                  <a:latin typeface="+mj-lt"/>
                </a:rPr>
                <a:t>khả</a:t>
              </a:r>
              <a:r>
                <a:rPr lang="en-US" sz="2400" dirty="0">
                  <a:latin typeface="+mj-lt"/>
                </a:rPr>
                <a:t> </a:t>
              </a:r>
              <a:r>
                <a:rPr lang="en-US" sz="2400" dirty="0" err="1">
                  <a:latin typeface="+mj-lt"/>
                </a:rPr>
                <a:t>năng</a:t>
              </a:r>
              <a:r>
                <a:rPr lang="en-US" sz="2400" dirty="0">
                  <a:latin typeface="+mj-lt"/>
                </a:rPr>
                <a:t> </a:t>
              </a:r>
              <a:r>
                <a:rPr lang="en-US" sz="2400" dirty="0" err="1">
                  <a:latin typeface="+mj-lt"/>
                </a:rPr>
                <a:t>tạo</a:t>
              </a:r>
              <a:r>
                <a:rPr lang="en-US" sz="2400" dirty="0">
                  <a:latin typeface="+mj-lt"/>
                </a:rPr>
                <a:t> </a:t>
              </a:r>
              <a:r>
                <a:rPr lang="en-US" sz="2400" dirty="0" err="1">
                  <a:latin typeface="+mj-lt"/>
                </a:rPr>
                <a:t>ra</a:t>
              </a:r>
              <a:r>
                <a:rPr lang="en-US" sz="2400" dirty="0">
                  <a:latin typeface="+mj-lt"/>
                </a:rPr>
                <a:t> </a:t>
              </a:r>
              <a:r>
                <a:rPr lang="en-US" sz="2400" dirty="0" err="1">
                  <a:latin typeface="+mj-lt"/>
                </a:rPr>
                <a:t>một</a:t>
              </a:r>
              <a:r>
                <a:rPr lang="en-US" sz="2400" dirty="0">
                  <a:latin typeface="+mj-lt"/>
                </a:rPr>
                <a:t> </a:t>
              </a:r>
              <a:r>
                <a:rPr lang="en-US" sz="2400" dirty="0" err="1">
                  <a:latin typeface="+mj-lt"/>
                </a:rPr>
                <a:t>lượng</a:t>
              </a:r>
              <a:r>
                <a:rPr lang="en-US" sz="2400" dirty="0">
                  <a:latin typeface="+mj-lt"/>
                </a:rPr>
                <a:t> </a:t>
              </a:r>
              <a:r>
                <a:rPr lang="en-US" sz="2400" dirty="0" err="1">
                  <a:latin typeface="+mj-lt"/>
                </a:rPr>
                <a:t>giá</a:t>
              </a:r>
              <a:r>
                <a:rPr lang="en-US" sz="2400" dirty="0">
                  <a:latin typeface="+mj-lt"/>
                </a:rPr>
                <a:t> </a:t>
              </a:r>
              <a:r>
                <a:rPr lang="en-US" sz="2400" dirty="0" err="1">
                  <a:latin typeface="+mj-lt"/>
                </a:rPr>
                <a:t>trị</a:t>
              </a:r>
              <a:r>
                <a:rPr lang="en-US" sz="2400" dirty="0">
                  <a:latin typeface="+mj-lt"/>
                </a:rPr>
                <a:t> </a:t>
              </a:r>
              <a:r>
                <a:rPr lang="en-US" sz="2400" dirty="0" err="1">
                  <a:latin typeface="+mj-lt"/>
                </a:rPr>
                <a:t>mới</a:t>
              </a:r>
              <a:r>
                <a:rPr lang="en-US" sz="2400" dirty="0">
                  <a:latin typeface="+mj-lt"/>
                </a:rPr>
                <a:t> </a:t>
              </a:r>
              <a:r>
                <a:rPr lang="en-US" sz="2400" dirty="0" err="1">
                  <a:latin typeface="+mj-lt"/>
                </a:rPr>
                <a:t>lớn</a:t>
              </a:r>
              <a:r>
                <a:rPr lang="en-US" sz="2400" dirty="0">
                  <a:latin typeface="+mj-lt"/>
                </a:rPr>
                <a:t> </a:t>
              </a:r>
              <a:r>
                <a:rPr lang="en-US" sz="2400" dirty="0" err="1">
                  <a:latin typeface="+mj-lt"/>
                </a:rPr>
                <a:t>hơn</a:t>
              </a:r>
              <a:r>
                <a:rPr lang="en-US" sz="2400" dirty="0">
                  <a:latin typeface="+mj-lt"/>
                </a:rPr>
                <a:t> </a:t>
              </a:r>
              <a:r>
                <a:rPr lang="en-US" sz="2400" dirty="0" err="1">
                  <a:latin typeface="+mj-lt"/>
                </a:rPr>
                <a:t>giá</a:t>
              </a:r>
              <a:r>
                <a:rPr lang="en-US" sz="2400" dirty="0">
                  <a:latin typeface="+mj-lt"/>
                </a:rPr>
                <a:t> </a:t>
              </a:r>
              <a:r>
                <a:rPr lang="en-US" sz="2400" dirty="0" err="1">
                  <a:latin typeface="+mj-lt"/>
                </a:rPr>
                <a:t>trị</a:t>
              </a:r>
              <a:r>
                <a:rPr lang="en-US" sz="2400" dirty="0">
                  <a:latin typeface="+mj-lt"/>
                </a:rPr>
                <a:t> </a:t>
              </a:r>
              <a:r>
                <a:rPr lang="en-US" sz="2400" dirty="0" err="1">
                  <a:latin typeface="+mj-lt"/>
                </a:rPr>
                <a:t>bản</a:t>
              </a:r>
              <a:r>
                <a:rPr lang="en-US" sz="2400" dirty="0">
                  <a:latin typeface="+mj-lt"/>
                </a:rPr>
                <a:t> </a:t>
              </a:r>
              <a:r>
                <a:rPr lang="en-US" sz="2400" dirty="0" err="1">
                  <a:latin typeface="+mj-lt"/>
                </a:rPr>
                <a:t>thân</a:t>
              </a:r>
              <a:r>
                <a:rPr lang="en-US" sz="2400" dirty="0">
                  <a:latin typeface="+mj-lt"/>
                </a:rPr>
                <a:t> </a:t>
              </a:r>
              <a:r>
                <a:rPr lang="en-US" sz="2400" dirty="0" err="1">
                  <a:latin typeface="+mj-lt"/>
                </a:rPr>
                <a:t>nó</a:t>
              </a:r>
              <a:r>
                <a:rPr lang="en-US" sz="2400" dirty="0">
                  <a:latin typeface="+mj-lt"/>
                </a:rPr>
                <a:t>. </a:t>
              </a:r>
              <a:r>
                <a:rPr lang="en-US" sz="2400" dirty="0" err="1">
                  <a:latin typeface="+mj-lt"/>
                </a:rPr>
                <a:t>Đó</a:t>
              </a:r>
              <a:r>
                <a:rPr lang="en-US" sz="2400" dirty="0">
                  <a:latin typeface="+mj-lt"/>
                </a:rPr>
                <a:t> </a:t>
              </a:r>
              <a:r>
                <a:rPr lang="en-US" sz="2400" dirty="0" err="1">
                  <a:latin typeface="+mj-lt"/>
                </a:rPr>
                <a:t>chính</a:t>
              </a:r>
              <a:r>
                <a:rPr lang="en-US" sz="2400" dirty="0">
                  <a:latin typeface="+mj-lt"/>
                </a:rPr>
                <a:t> </a:t>
              </a:r>
              <a:r>
                <a:rPr lang="en-US" sz="2400" dirty="0" err="1">
                  <a:latin typeface="+mj-lt"/>
                </a:rPr>
                <a:t>là</a:t>
              </a:r>
              <a:r>
                <a:rPr lang="en-US" sz="2400" dirty="0">
                  <a:latin typeface="+mj-lt"/>
                </a:rPr>
                <a:t> </a:t>
              </a:r>
              <a:r>
                <a:rPr lang="en-US" sz="2400" dirty="0" err="1">
                  <a:latin typeface="+mj-lt"/>
                </a:rPr>
                <a:t>giá</a:t>
              </a:r>
              <a:r>
                <a:rPr lang="en-US" sz="2400" dirty="0">
                  <a:latin typeface="+mj-lt"/>
                </a:rPr>
                <a:t> </a:t>
              </a:r>
              <a:r>
                <a:rPr lang="en-US" sz="2400" dirty="0" err="1">
                  <a:latin typeface="+mj-lt"/>
                </a:rPr>
                <a:t>trị</a:t>
              </a:r>
              <a:r>
                <a:rPr lang="en-US" sz="2400" dirty="0">
                  <a:latin typeface="+mj-lt"/>
                </a:rPr>
                <a:t> </a:t>
              </a:r>
              <a:r>
                <a:rPr lang="en-US" sz="2400" dirty="0" err="1">
                  <a:latin typeface="+mj-lt"/>
                </a:rPr>
                <a:t>thặng</a:t>
              </a:r>
              <a:r>
                <a:rPr lang="en-US" sz="2400" dirty="0">
                  <a:latin typeface="+mj-lt"/>
                </a:rPr>
                <a:t> </a:t>
              </a:r>
              <a:r>
                <a:rPr lang="en-US" sz="2400" dirty="0" err="1">
                  <a:latin typeface="+mj-lt"/>
                </a:rPr>
                <a:t>dư</a:t>
              </a:r>
              <a:r>
                <a:rPr lang="en-US" sz="2400" dirty="0">
                  <a:latin typeface="+mj-lt"/>
                </a:rPr>
                <a:t>. </a:t>
              </a:r>
            </a:p>
            <a:p>
              <a:pPr eaLnBrk="1" hangingPunct="1">
                <a:spcBef>
                  <a:spcPct val="0"/>
                </a:spcBef>
                <a:buClrTx/>
                <a:buFontTx/>
                <a:buNone/>
              </a:pPr>
              <a:endParaRPr lang="en-US" altLang="en-US" sz="2400" b="1" dirty="0">
                <a:solidFill>
                  <a:srgbClr val="000000"/>
                </a:solidFill>
                <a:latin typeface="+mj-lt"/>
              </a:endParaRPr>
            </a:p>
          </p:txBody>
        </p:sp>
        <p:sp>
          <p:nvSpPr>
            <p:cNvPr id="49162" name="Line 20"/>
            <p:cNvSpPr>
              <a:spLocks noChangeShapeType="1"/>
            </p:cNvSpPr>
            <p:nvPr/>
          </p:nvSpPr>
          <p:spPr bwMode="auto">
            <a:xfrm>
              <a:off x="1540" y="1149"/>
              <a:ext cx="838" cy="0"/>
            </a:xfrm>
            <a:prstGeom prst="line">
              <a:avLst/>
            </a:prstGeom>
            <a:grpFill/>
            <a:ln w="76200">
              <a:solidFill>
                <a:srgbClr val="FF0000"/>
              </a:solidFill>
              <a:round/>
              <a:headEnd/>
              <a:tailEnd type="triangle" w="med" len="med"/>
            </a:ln>
          </p:spPr>
          <p:txBody>
            <a:bodyPr/>
            <a:lstStyle/>
            <a:p>
              <a:pPr>
                <a:defRPr/>
              </a:pPr>
              <a:endParaRPr lang="en-US" sz="1400">
                <a:solidFill>
                  <a:srgbClr val="1D528D"/>
                </a:solidFill>
                <a:latin typeface="+mj-lt"/>
              </a:endParaRPr>
            </a:p>
          </p:txBody>
        </p:sp>
      </p:grpSp>
      <p:sp>
        <p:nvSpPr>
          <p:cNvPr id="2" name="Rectangle 1"/>
          <p:cNvSpPr/>
          <p:nvPr/>
        </p:nvSpPr>
        <p:spPr>
          <a:xfrm>
            <a:off x="8154512" y="2919132"/>
            <a:ext cx="3751729" cy="2308324"/>
          </a:xfrm>
          <a:prstGeom prst="rect">
            <a:avLst/>
          </a:prstGeom>
        </p:spPr>
        <p:txBody>
          <a:bodyPr wrap="square">
            <a:spAutoFit/>
          </a:bodyPr>
          <a:lstStyle/>
          <a:p>
            <a:pPr algn="just">
              <a:defRPr/>
            </a:pPr>
            <a:r>
              <a:rPr lang="en-US" sz="2400" i="1" dirty="0">
                <a:latin typeface="+mj-lt"/>
              </a:rPr>
              <a:t>	</a:t>
            </a:r>
            <a:r>
              <a:rPr lang="vi-VN" sz="2400" i="1" dirty="0">
                <a:latin typeface="+mj-lt"/>
              </a:rPr>
              <a:t>Giá trị thặng dư là một bộ phận của giá trị mới dôi ra ngoài giá trị sức lao động do công nhân làm thuê tạo ra và bị nhà tư bản chiếm không. </a:t>
            </a:r>
            <a:endParaRPr lang="en-US" sz="2400" i="1" dirty="0">
              <a:latin typeface="+mj-lt"/>
            </a:endParaRPr>
          </a:p>
        </p:txBody>
      </p:sp>
      <p:pic>
        <p:nvPicPr>
          <p:cNvPr id="5" name="Picture 4"/>
          <p:cNvPicPr>
            <a:picLocks noChangeAspect="1"/>
          </p:cNvPicPr>
          <p:nvPr/>
        </p:nvPicPr>
        <p:blipFill>
          <a:blip r:embed="rId2"/>
          <a:stretch>
            <a:fillRect/>
          </a:stretch>
        </p:blipFill>
        <p:spPr>
          <a:xfrm>
            <a:off x="244951" y="2460789"/>
            <a:ext cx="7524751" cy="3860497"/>
          </a:xfrm>
          <a:prstGeom prst="rect">
            <a:avLst/>
          </a:prstGeom>
        </p:spPr>
      </p:pic>
      <p:cxnSp>
        <p:nvCxnSpPr>
          <p:cNvPr id="7" name="Straight Arrow Connector 6"/>
          <p:cNvCxnSpPr>
            <a:cxnSpLocks/>
          </p:cNvCxnSpPr>
          <p:nvPr/>
        </p:nvCxnSpPr>
        <p:spPr>
          <a:xfrm flipH="1">
            <a:off x="1754940" y="1619313"/>
            <a:ext cx="8965" cy="761353"/>
          </a:xfrm>
          <a:prstGeom prst="straightConnector1">
            <a:avLst/>
          </a:prstGeom>
          <a:ln w="57150">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cxnSpLocks/>
          </p:cNvCxnSpPr>
          <p:nvPr/>
        </p:nvCxnSpPr>
        <p:spPr>
          <a:xfrm>
            <a:off x="9144001" y="2252870"/>
            <a:ext cx="672353" cy="584460"/>
          </a:xfrm>
          <a:prstGeom prst="straightConnector1">
            <a:avLst/>
          </a:prstGeom>
          <a:ln w="57150">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16741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2146"/>
                                        </p:tgtEl>
                                        <p:attrNameLst>
                                          <p:attrName>style.visibility</p:attrName>
                                        </p:attrNameLst>
                                      </p:cBhvr>
                                      <p:to>
                                        <p:strVal val="visible"/>
                                      </p:to>
                                    </p:set>
                                    <p:anim calcmode="lin" valueType="num">
                                      <p:cBhvr additive="base">
                                        <p:cTn id="7" dur="500" fill="hold"/>
                                        <p:tgtEl>
                                          <p:spTgt spid="262146"/>
                                        </p:tgtEl>
                                        <p:attrNameLst>
                                          <p:attrName>ppt_x</p:attrName>
                                        </p:attrNameLst>
                                      </p:cBhvr>
                                      <p:tavLst>
                                        <p:tav tm="0">
                                          <p:val>
                                            <p:strVal val="0-#ppt_w/2"/>
                                          </p:val>
                                        </p:tav>
                                        <p:tav tm="100000">
                                          <p:val>
                                            <p:strVal val="#ppt_x"/>
                                          </p:val>
                                        </p:tav>
                                      </p:tavLst>
                                    </p:anim>
                                    <p:anim calcmode="lin" valueType="num">
                                      <p:cBhvr additive="base">
                                        <p:cTn id="8" dur="500" fill="hold"/>
                                        <p:tgtEl>
                                          <p:spTgt spid="262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par>
                                <p:cTn id="14" presetID="6"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63843"/>
                                        </p:tgtEl>
                                        <p:attrNameLst>
                                          <p:attrName>style.visibility</p:attrName>
                                        </p:attrNameLst>
                                      </p:cBhvr>
                                      <p:to>
                                        <p:strVal val="visible"/>
                                      </p:to>
                                    </p:set>
                                    <p:anim calcmode="lin" valueType="num">
                                      <p:cBhvr>
                                        <p:cTn id="21" dur="500" fill="hold"/>
                                        <p:tgtEl>
                                          <p:spTgt spid="163843"/>
                                        </p:tgtEl>
                                        <p:attrNameLst>
                                          <p:attrName>ppt_w</p:attrName>
                                        </p:attrNameLst>
                                      </p:cBhvr>
                                      <p:tavLst>
                                        <p:tav tm="0">
                                          <p:val>
                                            <p:fltVal val="0"/>
                                          </p:val>
                                        </p:tav>
                                        <p:tav tm="100000">
                                          <p:val>
                                            <p:strVal val="#ppt_w"/>
                                          </p:val>
                                        </p:tav>
                                      </p:tavLst>
                                    </p:anim>
                                    <p:anim calcmode="lin" valueType="num">
                                      <p:cBhvr>
                                        <p:cTn id="22" dur="500" fill="hold"/>
                                        <p:tgtEl>
                                          <p:spTgt spid="163843"/>
                                        </p:tgtEl>
                                        <p:attrNameLst>
                                          <p:attrName>ppt_h</p:attrName>
                                        </p:attrNameLst>
                                      </p:cBhvr>
                                      <p:tavLst>
                                        <p:tav tm="0">
                                          <p:val>
                                            <p:fltVal val="0"/>
                                          </p:val>
                                        </p:tav>
                                        <p:tav tm="100000">
                                          <p:val>
                                            <p:strVal val="#ppt_h"/>
                                          </p:val>
                                        </p:tav>
                                      </p:tavLst>
                                    </p:anim>
                                    <p:animEffect transition="in" filter="fade">
                                      <p:cBhvr>
                                        <p:cTn id="23" dur="500"/>
                                        <p:tgtEl>
                                          <p:spTgt spid="163843"/>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6" grpId="0" animBg="1" autoUpdateAnimBg="0"/>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1682" y="4037045"/>
            <a:ext cx="3597591" cy="461665"/>
          </a:xfrm>
          <a:prstGeom prst="rect">
            <a:avLst/>
          </a:prstGeom>
          <a:ln>
            <a:solidFill>
              <a:srgbClr val="33CC33"/>
            </a:solidFill>
          </a:ln>
        </p:spPr>
        <p:txBody>
          <a:bodyPr wrap="square">
            <a:spAutoFit/>
          </a:bodyPr>
          <a:lstStyle/>
          <a:p>
            <a:pPr marL="457189" indent="-457189" defTabSz="914377">
              <a:buFont typeface="Wingdings" panose="05000000000000000000" pitchFamily="2" charset="2"/>
              <a:buChar char="v"/>
              <a:defRPr/>
            </a:pPr>
            <a:r>
              <a:rPr lang="vi-VN" sz="2400" dirty="0">
                <a:solidFill>
                  <a:srgbClr val="FF0000"/>
                </a:solidFill>
                <a:latin typeface="Arial" panose="020B0604020202020204" pitchFamily="34" charset="0"/>
                <a:cs typeface="Arial" panose="020B0604020202020204" pitchFamily="34" charset="0"/>
              </a:rPr>
              <a:t>Bản chất của </a:t>
            </a:r>
            <a:r>
              <a:rPr lang="en-US" sz="2400" dirty="0">
                <a:solidFill>
                  <a:srgbClr val="FF0000"/>
                </a:solidFill>
                <a:latin typeface="Arial" panose="020B0604020202020204" pitchFamily="34" charset="0"/>
                <a:cs typeface="Arial" panose="020B0604020202020204" pitchFamily="34" charset="0"/>
              </a:rPr>
              <a:t>CNTB</a:t>
            </a:r>
          </a:p>
        </p:txBody>
      </p:sp>
      <p:sp>
        <p:nvSpPr>
          <p:cNvPr id="6" name="Rectangle 5"/>
          <p:cNvSpPr/>
          <p:nvPr/>
        </p:nvSpPr>
        <p:spPr>
          <a:xfrm>
            <a:off x="421681" y="4895304"/>
            <a:ext cx="3597591" cy="400110"/>
          </a:xfrm>
          <a:prstGeom prst="rect">
            <a:avLst/>
          </a:prstGeom>
          <a:ln>
            <a:solidFill>
              <a:srgbClr val="33CC33"/>
            </a:solidFill>
          </a:ln>
        </p:spPr>
        <p:txBody>
          <a:bodyPr wrap="square">
            <a:spAutoFit/>
          </a:bodyPr>
          <a:lstStyle/>
          <a:p>
            <a:pPr marL="457189" indent="-457189" defTabSz="914377">
              <a:buFont typeface="Wingdings" panose="05000000000000000000" pitchFamily="2" charset="2"/>
              <a:buChar char="v"/>
              <a:defRPr/>
            </a:pPr>
            <a:r>
              <a:rPr lang="en-US" sz="2000" dirty="0">
                <a:solidFill>
                  <a:schemeClr val="bg2"/>
                </a:solidFill>
                <a:latin typeface="Arial" panose="020B0604020202020204" pitchFamily="34" charset="0"/>
                <a:cs typeface="Arial" panose="020B0604020202020204" pitchFamily="34" charset="0"/>
              </a:rPr>
              <a:t>Ý </a:t>
            </a:r>
            <a:r>
              <a:rPr lang="en-US" sz="2000" dirty="0" err="1">
                <a:solidFill>
                  <a:schemeClr val="bg2"/>
                </a:solidFill>
                <a:latin typeface="Arial" panose="020B0604020202020204" pitchFamily="34" charset="0"/>
                <a:cs typeface="Arial" panose="020B0604020202020204" pitchFamily="34" charset="0"/>
              </a:rPr>
              <a:t>nghĩa</a:t>
            </a:r>
            <a:r>
              <a:rPr lang="en-US" sz="2000" dirty="0">
                <a:solidFill>
                  <a:schemeClr val="bg2"/>
                </a:solidFill>
                <a:latin typeface="Arial" panose="020B0604020202020204" pitchFamily="34" charset="0"/>
                <a:cs typeface="Arial" panose="020B0604020202020204" pitchFamily="34" charset="0"/>
              </a:rPr>
              <a:t> </a:t>
            </a:r>
            <a:r>
              <a:rPr lang="en-US" sz="2000" dirty="0" err="1">
                <a:solidFill>
                  <a:schemeClr val="bg2"/>
                </a:solidFill>
                <a:latin typeface="Arial" panose="020B0604020202020204" pitchFamily="34" charset="0"/>
                <a:cs typeface="Arial" panose="020B0604020202020204" pitchFamily="34" charset="0"/>
              </a:rPr>
              <a:t>của</a:t>
            </a:r>
            <a:r>
              <a:rPr lang="en-US" sz="2000" dirty="0">
                <a:solidFill>
                  <a:schemeClr val="bg2"/>
                </a:solidFill>
                <a:latin typeface="Arial" panose="020B0604020202020204" pitchFamily="34" charset="0"/>
                <a:cs typeface="Arial" panose="020B0604020202020204" pitchFamily="34" charset="0"/>
              </a:rPr>
              <a:t> </a:t>
            </a:r>
            <a:r>
              <a:rPr lang="en-US" sz="2000" dirty="0" err="1">
                <a:solidFill>
                  <a:schemeClr val="bg2"/>
                </a:solidFill>
                <a:latin typeface="Arial" panose="020B0604020202020204" pitchFamily="34" charset="0"/>
                <a:cs typeface="Arial" panose="020B0604020202020204" pitchFamily="34" charset="0"/>
              </a:rPr>
              <a:t>học</a:t>
            </a:r>
            <a:r>
              <a:rPr lang="en-US" sz="2000" dirty="0">
                <a:solidFill>
                  <a:schemeClr val="bg2"/>
                </a:solidFill>
                <a:latin typeface="Arial" panose="020B0604020202020204" pitchFamily="34" charset="0"/>
                <a:cs typeface="Arial" panose="020B0604020202020204" pitchFamily="34" charset="0"/>
              </a:rPr>
              <a:t> </a:t>
            </a:r>
            <a:r>
              <a:rPr lang="en-US" sz="2000" dirty="0" err="1">
                <a:solidFill>
                  <a:schemeClr val="bg2"/>
                </a:solidFill>
                <a:latin typeface="Arial" panose="020B0604020202020204" pitchFamily="34" charset="0"/>
                <a:cs typeface="Arial" panose="020B0604020202020204" pitchFamily="34" charset="0"/>
              </a:rPr>
              <a:t>thuyết</a:t>
            </a:r>
            <a:r>
              <a:rPr lang="en-US" sz="2000" dirty="0">
                <a:solidFill>
                  <a:schemeClr val="bg2"/>
                </a:solidFill>
                <a:latin typeface="Arial" panose="020B0604020202020204" pitchFamily="34" charset="0"/>
                <a:cs typeface="Arial" panose="020B0604020202020204" pitchFamily="34" charset="0"/>
              </a:rPr>
              <a:t> </a:t>
            </a:r>
          </a:p>
        </p:txBody>
      </p:sp>
      <p:sp>
        <p:nvSpPr>
          <p:cNvPr id="7" name="Rectangle 6"/>
          <p:cNvSpPr/>
          <p:nvPr/>
        </p:nvSpPr>
        <p:spPr>
          <a:xfrm>
            <a:off x="421681" y="3132369"/>
            <a:ext cx="3597591" cy="400110"/>
          </a:xfrm>
          <a:prstGeom prst="rect">
            <a:avLst/>
          </a:prstGeom>
          <a:ln>
            <a:solidFill>
              <a:srgbClr val="33CC33"/>
            </a:solidFill>
          </a:ln>
        </p:spPr>
        <p:txBody>
          <a:bodyPr wrap="square">
            <a:spAutoFit/>
          </a:bodyPr>
          <a:lstStyle/>
          <a:p>
            <a:pPr marL="457189" indent="-457189" defTabSz="914377">
              <a:buFont typeface="Wingdings" panose="05000000000000000000" pitchFamily="2" charset="2"/>
              <a:buChar char="v"/>
              <a:defRPr/>
            </a:pPr>
            <a:r>
              <a:rPr lang="vi-VN" sz="2000" dirty="0">
                <a:solidFill>
                  <a:schemeClr val="bg2"/>
                </a:solidFill>
                <a:latin typeface="Arial" panose="020B0604020202020204" pitchFamily="34" charset="0"/>
              </a:rPr>
              <a:t>Hàng hóa sức lao động</a:t>
            </a:r>
            <a:endParaRPr lang="en-US" sz="2000" dirty="0">
              <a:solidFill>
                <a:schemeClr val="bg2"/>
              </a:solidFill>
              <a:latin typeface="Calibri" panose="020F0502020204030204"/>
            </a:endParaRPr>
          </a:p>
        </p:txBody>
      </p:sp>
      <p:sp>
        <p:nvSpPr>
          <p:cNvPr id="8" name="Rectangle 7"/>
          <p:cNvSpPr/>
          <p:nvPr/>
        </p:nvSpPr>
        <p:spPr>
          <a:xfrm>
            <a:off x="1910688" y="128953"/>
            <a:ext cx="7947547" cy="584775"/>
          </a:xfrm>
          <a:prstGeom prst="rect">
            <a:avLst/>
          </a:prstGeom>
          <a:solidFill>
            <a:srgbClr val="660066"/>
          </a:solidFill>
        </p:spPr>
        <p:txBody>
          <a:bodyPr wrap="square">
            <a:spAutoFit/>
          </a:bodyPr>
          <a:lstStyle/>
          <a:p>
            <a:pPr defTabSz="914377">
              <a:defRPr/>
            </a:pPr>
            <a:r>
              <a:rPr lang="en-US" sz="3200" dirty="0">
                <a:solidFill>
                  <a:prstClr val="white"/>
                </a:solidFill>
                <a:latin typeface="+mj-lt"/>
              </a:rPr>
              <a:t>2.2.1. </a:t>
            </a:r>
            <a:r>
              <a:rPr lang="en-US" sz="3200" dirty="0" err="1">
                <a:solidFill>
                  <a:prstClr val="white"/>
                </a:solidFill>
                <a:latin typeface="+mj-lt"/>
              </a:rPr>
              <a:t>Học</a:t>
            </a:r>
            <a:r>
              <a:rPr lang="en-US" sz="3200" dirty="0">
                <a:solidFill>
                  <a:prstClr val="white"/>
                </a:solidFill>
                <a:latin typeface="+mj-lt"/>
              </a:rPr>
              <a:t> </a:t>
            </a:r>
            <a:r>
              <a:rPr lang="en-US" sz="3200" dirty="0" err="1">
                <a:solidFill>
                  <a:prstClr val="white"/>
                </a:solidFill>
                <a:latin typeface="+mj-lt"/>
              </a:rPr>
              <a:t>thuyết</a:t>
            </a:r>
            <a:r>
              <a:rPr lang="en-US" sz="3200" dirty="0">
                <a:solidFill>
                  <a:prstClr val="white"/>
                </a:solidFill>
                <a:latin typeface="+mj-lt"/>
              </a:rPr>
              <a:t> </a:t>
            </a:r>
            <a:r>
              <a:rPr lang="en-US" sz="3200" dirty="0" err="1">
                <a:solidFill>
                  <a:prstClr val="white"/>
                </a:solidFill>
                <a:latin typeface="+mj-lt"/>
              </a:rPr>
              <a:t>giá</a:t>
            </a:r>
            <a:r>
              <a:rPr lang="en-US" sz="3200" dirty="0">
                <a:solidFill>
                  <a:prstClr val="white"/>
                </a:solidFill>
                <a:latin typeface="+mj-lt"/>
              </a:rPr>
              <a:t> </a:t>
            </a:r>
            <a:r>
              <a:rPr lang="en-US" sz="3200" dirty="0" err="1">
                <a:solidFill>
                  <a:prstClr val="white"/>
                </a:solidFill>
                <a:latin typeface="+mj-lt"/>
              </a:rPr>
              <a:t>trị</a:t>
            </a:r>
            <a:r>
              <a:rPr lang="en-US" sz="3200" dirty="0">
                <a:solidFill>
                  <a:prstClr val="white"/>
                </a:solidFill>
                <a:latin typeface="+mj-lt"/>
              </a:rPr>
              <a:t> </a:t>
            </a:r>
            <a:r>
              <a:rPr lang="en-US" sz="3200" dirty="0" err="1">
                <a:solidFill>
                  <a:prstClr val="white"/>
                </a:solidFill>
                <a:latin typeface="+mj-lt"/>
              </a:rPr>
              <a:t>và</a:t>
            </a:r>
            <a:r>
              <a:rPr lang="en-US" sz="3200" dirty="0">
                <a:solidFill>
                  <a:prstClr val="white"/>
                </a:solidFill>
                <a:latin typeface="+mj-lt"/>
              </a:rPr>
              <a:t> </a:t>
            </a:r>
            <a:r>
              <a:rPr lang="en-US" sz="3200" dirty="0" err="1">
                <a:solidFill>
                  <a:prstClr val="white"/>
                </a:solidFill>
                <a:latin typeface="+mj-lt"/>
              </a:rPr>
              <a:t>giá</a:t>
            </a:r>
            <a:r>
              <a:rPr lang="en-US" sz="3200" dirty="0">
                <a:solidFill>
                  <a:prstClr val="white"/>
                </a:solidFill>
                <a:latin typeface="+mj-lt"/>
              </a:rPr>
              <a:t> </a:t>
            </a:r>
            <a:r>
              <a:rPr lang="en-US" sz="3200" dirty="0" err="1">
                <a:solidFill>
                  <a:prstClr val="white"/>
                </a:solidFill>
                <a:latin typeface="+mj-lt"/>
              </a:rPr>
              <a:t>trị</a:t>
            </a:r>
            <a:r>
              <a:rPr lang="en-US" sz="3200" dirty="0">
                <a:solidFill>
                  <a:prstClr val="white"/>
                </a:solidFill>
                <a:latin typeface="+mj-lt"/>
              </a:rPr>
              <a:t> </a:t>
            </a:r>
            <a:r>
              <a:rPr lang="en-US" sz="3200" dirty="0" err="1">
                <a:solidFill>
                  <a:prstClr val="white"/>
                </a:solidFill>
                <a:latin typeface="+mj-lt"/>
              </a:rPr>
              <a:t>thặng</a:t>
            </a:r>
            <a:r>
              <a:rPr lang="en-US" sz="3200" dirty="0">
                <a:solidFill>
                  <a:prstClr val="white"/>
                </a:solidFill>
                <a:latin typeface="+mj-lt"/>
              </a:rPr>
              <a:t> </a:t>
            </a:r>
            <a:r>
              <a:rPr lang="en-US" sz="3200" dirty="0" err="1">
                <a:solidFill>
                  <a:prstClr val="white"/>
                </a:solidFill>
                <a:latin typeface="+mj-lt"/>
              </a:rPr>
              <a:t>dư</a:t>
            </a:r>
            <a:endParaRPr lang="en-US" sz="3200" dirty="0">
              <a:solidFill>
                <a:prstClr val="white"/>
              </a:solidFill>
              <a:latin typeface="+mj-lt"/>
            </a:endParaRPr>
          </a:p>
        </p:txBody>
      </p:sp>
      <p:sp>
        <p:nvSpPr>
          <p:cNvPr id="3" name="Rounded Rectangle 2"/>
          <p:cNvSpPr/>
          <p:nvPr/>
        </p:nvSpPr>
        <p:spPr>
          <a:xfrm>
            <a:off x="1" y="2101755"/>
            <a:ext cx="4101159" cy="450376"/>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defRPr/>
            </a:pPr>
            <a:r>
              <a:rPr lang="en-US" sz="2667" dirty="0" err="1">
                <a:solidFill>
                  <a:prstClr val="white"/>
                </a:solidFill>
                <a:latin typeface="+mj-lt"/>
              </a:rPr>
              <a:t>Học</a:t>
            </a:r>
            <a:r>
              <a:rPr lang="en-US" sz="2667" dirty="0">
                <a:solidFill>
                  <a:prstClr val="white"/>
                </a:solidFill>
                <a:latin typeface="+mj-lt"/>
              </a:rPr>
              <a:t> </a:t>
            </a:r>
            <a:r>
              <a:rPr lang="en-US" sz="2667" dirty="0" err="1">
                <a:solidFill>
                  <a:prstClr val="white"/>
                </a:solidFill>
                <a:latin typeface="+mj-lt"/>
              </a:rPr>
              <a:t>thuyết</a:t>
            </a:r>
            <a:r>
              <a:rPr lang="en-US" sz="2667" dirty="0">
                <a:solidFill>
                  <a:prstClr val="white"/>
                </a:solidFill>
                <a:latin typeface="+mj-lt"/>
              </a:rPr>
              <a:t> GT </a:t>
            </a:r>
            <a:r>
              <a:rPr lang="en-US" sz="2667" dirty="0" err="1">
                <a:solidFill>
                  <a:prstClr val="white"/>
                </a:solidFill>
                <a:latin typeface="+mj-lt"/>
              </a:rPr>
              <a:t>thặng</a:t>
            </a:r>
            <a:r>
              <a:rPr lang="en-US" sz="2667" dirty="0">
                <a:solidFill>
                  <a:prstClr val="white"/>
                </a:solidFill>
                <a:latin typeface="+mj-lt"/>
              </a:rPr>
              <a:t> </a:t>
            </a:r>
            <a:r>
              <a:rPr lang="en-US" sz="2667" dirty="0" err="1">
                <a:solidFill>
                  <a:prstClr val="white"/>
                </a:solidFill>
                <a:latin typeface="+mj-lt"/>
              </a:rPr>
              <a:t>dư</a:t>
            </a:r>
            <a:endParaRPr lang="en-US" sz="2667" dirty="0">
              <a:solidFill>
                <a:prstClr val="white"/>
              </a:solidFill>
              <a:latin typeface="+mj-lt"/>
            </a:endParaRPr>
          </a:p>
        </p:txBody>
      </p:sp>
      <p:cxnSp>
        <p:nvCxnSpPr>
          <p:cNvPr id="11" name="Straight Arrow Connector 10"/>
          <p:cNvCxnSpPr/>
          <p:nvPr/>
        </p:nvCxnSpPr>
        <p:spPr>
          <a:xfrm>
            <a:off x="4101159" y="724081"/>
            <a:ext cx="0" cy="6133921"/>
          </a:xfrm>
          <a:prstGeom prst="straightConnector1">
            <a:avLst/>
          </a:prstGeom>
          <a:ln w="76200">
            <a:solidFill>
              <a:srgbClr val="0000FF"/>
            </a:solidFill>
            <a:prstDash val="solid"/>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101157" y="744508"/>
            <a:ext cx="8090843" cy="6133921"/>
          </a:xfrm>
          <a:prstGeom prst="rect">
            <a:avLst/>
          </a:prstGeom>
          <a:blipFill dpi="0" rotWithShape="1">
            <a:blip r:embed="rId2">
              <a:alphaModFix amt="57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dirty="0">
              <a:solidFill>
                <a:prstClr val="white"/>
              </a:solidFill>
              <a:latin typeface="Calibri" panose="020F0502020204030204"/>
            </a:endParaRPr>
          </a:p>
        </p:txBody>
      </p:sp>
      <p:grpSp>
        <p:nvGrpSpPr>
          <p:cNvPr id="21" name="Group 20"/>
          <p:cNvGrpSpPr/>
          <p:nvPr/>
        </p:nvGrpSpPr>
        <p:grpSpPr>
          <a:xfrm>
            <a:off x="4367286" y="2688609"/>
            <a:ext cx="7824716" cy="4148915"/>
            <a:chOff x="1524000" y="874338"/>
            <a:chExt cx="8458200" cy="6589992"/>
          </a:xfrm>
        </p:grpSpPr>
        <p:grpSp>
          <p:nvGrpSpPr>
            <p:cNvPr id="22" name="Group 18"/>
            <p:cNvGrpSpPr>
              <a:grpSpLocks/>
            </p:cNvGrpSpPr>
            <p:nvPr/>
          </p:nvGrpSpPr>
          <p:grpSpPr bwMode="auto">
            <a:xfrm>
              <a:off x="1524000" y="1295400"/>
              <a:ext cx="4800600" cy="3061986"/>
              <a:chOff x="0" y="1295400"/>
              <a:chExt cx="4800600" cy="3062634"/>
            </a:xfrm>
          </p:grpSpPr>
          <p:pic>
            <p:nvPicPr>
              <p:cNvPr id="33" name="Picture 4" descr="Strik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295400"/>
                <a:ext cx="2514600" cy="213360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34" name="Picture 5" descr="Picture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1295400"/>
                <a:ext cx="1828800" cy="2138106"/>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35" name="Rectangle 8"/>
              <p:cNvSpPr>
                <a:spLocks noChangeArrowheads="1"/>
              </p:cNvSpPr>
              <p:nvPr/>
            </p:nvSpPr>
            <p:spPr bwMode="auto">
              <a:xfrm>
                <a:off x="2666999" y="3429001"/>
                <a:ext cx="2133601" cy="929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1600" b="1">
                    <a:solidFill>
                      <a:srgbClr val="002060"/>
                    </a:solidFill>
                    <a:latin typeface="+mj-lt"/>
                    <a:cs typeface="Times New Roman" panose="02020603050405020304" pitchFamily="18" charset="0"/>
                  </a:rPr>
                  <a:t> không có tư liệu sản xuất</a:t>
                </a:r>
              </a:p>
            </p:txBody>
          </p:sp>
          <p:sp>
            <p:nvSpPr>
              <p:cNvPr id="36" name="Rectangle 7"/>
              <p:cNvSpPr>
                <a:spLocks noChangeArrowheads="1"/>
              </p:cNvSpPr>
              <p:nvPr/>
            </p:nvSpPr>
            <p:spPr bwMode="auto">
              <a:xfrm>
                <a:off x="0" y="3429001"/>
                <a:ext cx="2666999" cy="929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1600" b="1">
                    <a:solidFill>
                      <a:srgbClr val="002060"/>
                    </a:solidFill>
                    <a:latin typeface="+mj-lt"/>
                    <a:cs typeface="Times New Roman" panose="02020603050405020304" pitchFamily="18" charset="0"/>
                  </a:rPr>
                  <a:t>Một lớp lao động được tự do về thân thể</a:t>
                </a:r>
              </a:p>
            </p:txBody>
          </p:sp>
        </p:grpSp>
        <p:grpSp>
          <p:nvGrpSpPr>
            <p:cNvPr id="23" name="Group 19"/>
            <p:cNvGrpSpPr>
              <a:grpSpLocks/>
            </p:cNvGrpSpPr>
            <p:nvPr/>
          </p:nvGrpSpPr>
          <p:grpSpPr bwMode="auto">
            <a:xfrm>
              <a:off x="7924800" y="1371600"/>
              <a:ext cx="2057400" cy="3062434"/>
              <a:chOff x="6400800" y="1371600"/>
              <a:chExt cx="2057400" cy="3063083"/>
            </a:xfrm>
          </p:grpSpPr>
          <p:pic>
            <p:nvPicPr>
              <p:cNvPr id="31" name="Picture 34" descr="Money bag symbo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0800" y="1371600"/>
                <a:ext cx="2032001" cy="2061883"/>
              </a:xfrm>
              <a:prstGeom prst="rect">
                <a:avLst/>
              </a:prstGeom>
              <a:noFill/>
              <a:ln w="57150">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32" name="TextBox 9"/>
              <p:cNvSpPr txBox="1">
                <a:spLocks noChangeArrowheads="1"/>
              </p:cNvSpPr>
              <p:nvPr/>
            </p:nvSpPr>
            <p:spPr bwMode="auto">
              <a:xfrm>
                <a:off x="6400800" y="3505650"/>
                <a:ext cx="2057400" cy="929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r>
                  <a:rPr lang="en-US" altLang="en-US" sz="1600" b="1" dirty="0" err="1">
                    <a:solidFill>
                      <a:srgbClr val="1D528D"/>
                    </a:solidFill>
                    <a:latin typeface="+mj-lt"/>
                    <a:cs typeface="Times New Roman" panose="02020603050405020304" pitchFamily="18" charset="0"/>
                  </a:rPr>
                  <a:t>Một</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số</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người</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trong</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tay</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có</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số</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lớn</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tiền</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của</a:t>
                </a:r>
                <a:endParaRPr lang="en-US" altLang="en-US" sz="1600" b="1" dirty="0">
                  <a:solidFill>
                    <a:srgbClr val="1D528D"/>
                  </a:solidFill>
                  <a:latin typeface="+mj-lt"/>
                </a:endParaRPr>
              </a:p>
            </p:txBody>
          </p:sp>
        </p:grpSp>
        <p:grpSp>
          <p:nvGrpSpPr>
            <p:cNvPr id="24" name="Group 20"/>
            <p:cNvGrpSpPr>
              <a:grpSpLocks/>
            </p:cNvGrpSpPr>
            <p:nvPr/>
          </p:nvGrpSpPr>
          <p:grpSpPr bwMode="auto">
            <a:xfrm>
              <a:off x="4869491" y="4744085"/>
              <a:ext cx="3954462" cy="2720245"/>
              <a:chOff x="3345491" y="4743970"/>
              <a:chExt cx="3954462" cy="2719633"/>
            </a:xfrm>
          </p:grpSpPr>
          <p:pic>
            <p:nvPicPr>
              <p:cNvPr id="28" name="Picture 36" descr="nha tu ba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45491" y="4743970"/>
                <a:ext cx="1973262" cy="2057399"/>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29" name="Picture 33" descr="vertical,Jim Pickerell,abundance,aid,america,avarice,banking,banknote,bountiful,cash,credit,currency,debt,deficit,domestic,duty,economy,finance,financial,financial aid,financial reward,financial rewards,grant,grants,greed,greedy,icon,incentive,invest,investment,lending,loan,monetary,money,money bags,plentiful,power,profit motive,prosperity,rich,saving,secure,security,selfish,selfishness,still life,symbol,symbolic,tariff,tax,u.s.,united states,us,usa,wealth,wealthy,winning,Rockville, MD">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94953" y="4794772"/>
                <a:ext cx="1905000" cy="2006597"/>
              </a:xfrm>
              <a:prstGeom prst="rect">
                <a:avLst/>
              </a:prstGeom>
              <a:noFill/>
              <a:ln w="57150">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30" name="TextBox 12"/>
              <p:cNvSpPr txBox="1">
                <a:spLocks noChangeArrowheads="1"/>
              </p:cNvSpPr>
              <p:nvPr/>
            </p:nvSpPr>
            <p:spPr bwMode="auto">
              <a:xfrm>
                <a:off x="3489953" y="6877101"/>
                <a:ext cx="3810000" cy="58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r>
                  <a:rPr lang="en-US" altLang="en-US" sz="1800" b="1">
                    <a:solidFill>
                      <a:srgbClr val="FF0000"/>
                    </a:solidFill>
                    <a:latin typeface="+mj-lt"/>
                    <a:cs typeface="Times New Roman" panose="02020603050405020304" pitchFamily="18" charset="0"/>
                  </a:rPr>
                  <a:t>Chủ nghĩa tư bản ra đời </a:t>
                </a:r>
                <a:endParaRPr lang="en-US" altLang="en-US" sz="1800" b="1">
                  <a:solidFill>
                    <a:srgbClr val="FF0000"/>
                  </a:solidFill>
                  <a:latin typeface="+mj-lt"/>
                </a:endParaRPr>
              </a:p>
            </p:txBody>
          </p:sp>
        </p:grpSp>
        <p:grpSp>
          <p:nvGrpSpPr>
            <p:cNvPr id="25" name="Group 17"/>
            <p:cNvGrpSpPr>
              <a:grpSpLocks/>
            </p:cNvGrpSpPr>
            <p:nvPr/>
          </p:nvGrpSpPr>
          <p:grpSpPr bwMode="auto">
            <a:xfrm>
              <a:off x="6140774" y="874338"/>
              <a:ext cx="1676400" cy="3360999"/>
              <a:chOff x="4616774" y="874338"/>
              <a:chExt cx="1676400" cy="3360999"/>
            </a:xfrm>
          </p:grpSpPr>
          <p:sp>
            <p:nvSpPr>
              <p:cNvPr id="26" name="Minus 25"/>
              <p:cNvSpPr/>
              <p:nvPr/>
            </p:nvSpPr>
            <p:spPr bwMode="auto">
              <a:xfrm>
                <a:off x="4616774" y="874338"/>
                <a:ext cx="1676400" cy="2058513"/>
              </a:xfrm>
              <a:prstGeom prst="mathMinus">
                <a:avLst/>
              </a:prstGeom>
              <a:solidFill>
                <a:schemeClr val="bg1">
                  <a:alpha val="0"/>
                </a:schemeClr>
              </a:solidFill>
              <a:ln w="57150" cap="flat" cmpd="thickThin" algn="ctr">
                <a:solidFill>
                  <a:srgbClr val="FF0000"/>
                </a:solidFill>
                <a:prstDash val="solid"/>
                <a:round/>
                <a:headEnd type="none" w="med" len="med"/>
                <a:tailEnd type="none" w="med" len="med"/>
              </a:ln>
              <a:effectLst/>
            </p:spPr>
            <p:txBody>
              <a:bodyPr>
                <a:spAutoFit/>
              </a:bodyPr>
              <a:lstStyle/>
              <a:p>
                <a:pPr algn="ctr" eaLnBrk="1" hangingPunct="1">
                  <a:defRPr/>
                </a:pPr>
                <a:r>
                  <a:rPr lang="en-US" sz="1400" dirty="0" err="1">
                    <a:latin typeface="+mj-lt"/>
                  </a:rPr>
                  <a:t>Làm</a:t>
                </a:r>
                <a:r>
                  <a:rPr lang="en-US" sz="1400" dirty="0">
                    <a:latin typeface="+mj-lt"/>
                  </a:rPr>
                  <a:t> </a:t>
                </a:r>
                <a:r>
                  <a:rPr lang="en-US" sz="1400" dirty="0" err="1">
                    <a:latin typeface="+mj-lt"/>
                  </a:rPr>
                  <a:t>thuê</a:t>
                </a:r>
                <a:endParaRPr lang="en-US" sz="1400" dirty="0">
                  <a:latin typeface="+mj-lt"/>
                </a:endParaRPr>
              </a:p>
            </p:txBody>
          </p:sp>
          <p:sp>
            <p:nvSpPr>
              <p:cNvPr id="27" name="Down Arrow 16"/>
              <p:cNvSpPr>
                <a:spLocks noChangeArrowheads="1"/>
              </p:cNvSpPr>
              <p:nvPr/>
            </p:nvSpPr>
            <p:spPr bwMode="auto">
              <a:xfrm>
                <a:off x="5378774" y="3626010"/>
                <a:ext cx="76200" cy="609327"/>
              </a:xfrm>
              <a:prstGeom prst="downArrow">
                <a:avLst>
                  <a:gd name="adj1" fmla="val 50000"/>
                  <a:gd name="adj2" fmla="val 50046"/>
                </a:avLst>
              </a:prstGeom>
              <a:solidFill>
                <a:schemeClr val="bg1">
                  <a:alpha val="0"/>
                </a:schemeClr>
              </a:solidFill>
              <a:ln w="57150" cmpd="thickThin" algn="ctr">
                <a:solidFill>
                  <a:srgbClr val="FF0000"/>
                </a:solidFill>
                <a:round/>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endParaRPr lang="en-US" altLang="en-US" sz="1800">
                  <a:latin typeface="+mj-lt"/>
                </a:endParaRPr>
              </a:p>
            </p:txBody>
          </p:sp>
        </p:grpSp>
      </p:grpSp>
      <p:sp>
        <p:nvSpPr>
          <p:cNvPr id="2" name="Rectangle 1"/>
          <p:cNvSpPr/>
          <p:nvPr/>
        </p:nvSpPr>
        <p:spPr>
          <a:xfrm>
            <a:off x="4244453" y="1037230"/>
            <a:ext cx="7947547" cy="1781961"/>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i="1" dirty="0">
                <a:latin typeface="+mj-lt"/>
              </a:rPr>
              <a:t>Bản chất của chủ nghĩa tư bản</a:t>
            </a:r>
            <a:endParaRPr lang="en-US" sz="2400" dirty="0">
              <a:latin typeface="+mj-lt"/>
            </a:endParaRPr>
          </a:p>
          <a:p>
            <a:r>
              <a:rPr lang="pt-BR" sz="2400" dirty="0">
                <a:latin typeface="+mj-lt"/>
              </a:rPr>
              <a:t>+ Học thuyết giá trị thặng dư đã vạch rõ bản chất của nền sản xuất TBCN; chứng minh khoa học về cách thức bóc lột giai cấp công nhân của giai cấp tư sản và luận chứng những mâu thuẫn nội tại của chủ nghĩa tư bản. </a:t>
            </a:r>
            <a:endParaRPr lang="en-US" sz="2400" dirty="0">
              <a:latin typeface="+mj-lt"/>
            </a:endParaRPr>
          </a:p>
        </p:txBody>
      </p:sp>
    </p:spTree>
    <p:extLst>
      <p:ext uri="{BB962C8B-B14F-4D97-AF65-F5344CB8AC3E}">
        <p14:creationId xmlns:p14="http://schemas.microsoft.com/office/powerpoint/2010/main" val="130478247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528"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anim calcmode="lin" valueType="num">
                                      <p:cBhvr>
                                        <p:cTn id="18" dur="500" fill="hold"/>
                                        <p:tgtEl>
                                          <p:spTgt spid="21"/>
                                        </p:tgtEl>
                                        <p:attrNameLst>
                                          <p:attrName>ppt_x</p:attrName>
                                        </p:attrNameLst>
                                      </p:cBhvr>
                                      <p:tavLst>
                                        <p:tav tm="0">
                                          <p:val>
                                            <p:fltVal val="0.5"/>
                                          </p:val>
                                        </p:tav>
                                        <p:tav tm="100000">
                                          <p:val>
                                            <p:strVal val="#ppt_x"/>
                                          </p:val>
                                        </p:tav>
                                      </p:tavLst>
                                    </p:anim>
                                    <p:anim calcmode="lin" valueType="num">
                                      <p:cBhvr>
                                        <p:cTn id="19" dur="500" fill="hold"/>
                                        <p:tgtEl>
                                          <p:spTgt spid="21"/>
                                        </p:tgtEl>
                                        <p:attrNameLst>
                                          <p:attrName>ppt_y</p:attrName>
                                        </p:attrNameLst>
                                      </p:cBhvr>
                                      <p:tavLst>
                                        <p:tav tm="0">
                                          <p:val>
                                            <p:fltVal val="0.5"/>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484094" y="470647"/>
          <a:ext cx="11308977" cy="58898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887551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42006" y="301225"/>
            <a:ext cx="6447404" cy="502766"/>
          </a:xfrm>
          <a:prstGeom prst="rect">
            <a:avLst/>
          </a:prstGeom>
          <a:solidFill>
            <a:srgbClr val="FFCC00"/>
          </a:solidFill>
        </p:spPr>
        <p:txBody>
          <a:bodyPr wrap="square">
            <a:spAutoFit/>
          </a:bodyPr>
          <a:lstStyle/>
          <a:p>
            <a:pPr defTabSz="914377">
              <a:defRPr/>
            </a:pPr>
            <a:r>
              <a:rPr lang="en-US" sz="2667" b="1" dirty="0">
                <a:solidFill>
                  <a:prstClr val="white"/>
                </a:solidFill>
                <a:latin typeface="+mj-lt"/>
              </a:rPr>
              <a:t>2.2.2. </a:t>
            </a:r>
            <a:r>
              <a:rPr lang="en-US" sz="2667" b="1" dirty="0" err="1">
                <a:solidFill>
                  <a:prstClr val="white"/>
                </a:solidFill>
                <a:latin typeface="+mj-lt"/>
              </a:rPr>
              <a:t>Về</a:t>
            </a:r>
            <a:r>
              <a:rPr lang="en-US" sz="2667" b="1" dirty="0">
                <a:solidFill>
                  <a:prstClr val="white"/>
                </a:solidFill>
                <a:latin typeface="+mj-lt"/>
              </a:rPr>
              <a:t> </a:t>
            </a:r>
            <a:r>
              <a:rPr lang="en-US" sz="2667" b="1" dirty="0" err="1">
                <a:solidFill>
                  <a:prstClr val="white"/>
                </a:solidFill>
                <a:latin typeface="+mj-lt"/>
              </a:rPr>
              <a:t>chủ</a:t>
            </a:r>
            <a:r>
              <a:rPr lang="en-US" sz="2667" b="1" dirty="0">
                <a:solidFill>
                  <a:prstClr val="white"/>
                </a:solidFill>
                <a:latin typeface="+mj-lt"/>
              </a:rPr>
              <a:t> </a:t>
            </a:r>
            <a:r>
              <a:rPr lang="en-US" sz="2667" b="1" dirty="0" err="1">
                <a:solidFill>
                  <a:prstClr val="white"/>
                </a:solidFill>
                <a:latin typeface="+mj-lt"/>
              </a:rPr>
              <a:t>nghĩa</a:t>
            </a:r>
            <a:r>
              <a:rPr lang="en-US" sz="2667" b="1" dirty="0">
                <a:solidFill>
                  <a:prstClr val="white"/>
                </a:solidFill>
                <a:latin typeface="+mj-lt"/>
              </a:rPr>
              <a:t> </a:t>
            </a:r>
            <a:r>
              <a:rPr lang="en-US" sz="2667" b="1" dirty="0" err="1">
                <a:solidFill>
                  <a:prstClr val="white"/>
                </a:solidFill>
                <a:latin typeface="+mj-lt"/>
              </a:rPr>
              <a:t>tư</a:t>
            </a:r>
            <a:r>
              <a:rPr lang="en-US" sz="2667" b="1" dirty="0">
                <a:solidFill>
                  <a:prstClr val="white"/>
                </a:solidFill>
                <a:latin typeface="+mj-lt"/>
              </a:rPr>
              <a:t> </a:t>
            </a:r>
            <a:r>
              <a:rPr lang="en-US" sz="2667" b="1" dirty="0" err="1">
                <a:solidFill>
                  <a:prstClr val="white"/>
                </a:solidFill>
                <a:latin typeface="+mj-lt"/>
              </a:rPr>
              <a:t>bả</a:t>
            </a:r>
            <a:r>
              <a:rPr lang="en-US" sz="2667" b="1" dirty="0">
                <a:solidFill>
                  <a:prstClr val="white"/>
                </a:solidFill>
                <a:latin typeface="+mj-lt"/>
              </a:rPr>
              <a:t>n </a:t>
            </a:r>
            <a:r>
              <a:rPr lang="en-US" sz="2667" b="1" dirty="0" err="1">
                <a:solidFill>
                  <a:prstClr val="white"/>
                </a:solidFill>
                <a:latin typeface="+mj-lt"/>
              </a:rPr>
              <a:t>độc</a:t>
            </a:r>
            <a:r>
              <a:rPr lang="en-US" sz="2667" b="1" dirty="0">
                <a:solidFill>
                  <a:prstClr val="white"/>
                </a:solidFill>
                <a:latin typeface="+mj-lt"/>
              </a:rPr>
              <a:t> </a:t>
            </a:r>
            <a:r>
              <a:rPr lang="en-US" sz="2667" b="1" dirty="0" err="1">
                <a:solidFill>
                  <a:prstClr val="white"/>
                </a:solidFill>
                <a:latin typeface="+mj-lt"/>
              </a:rPr>
              <a:t>quyền</a:t>
            </a:r>
            <a:endParaRPr lang="en-US" sz="2667" b="1" dirty="0">
              <a:solidFill>
                <a:prstClr val="white"/>
              </a:solidFill>
              <a:latin typeface="+mj-lt"/>
            </a:endParaRPr>
          </a:p>
        </p:txBody>
      </p:sp>
      <p:sp>
        <p:nvSpPr>
          <p:cNvPr id="9" name="Rectangle 8"/>
          <p:cNvSpPr/>
          <p:nvPr/>
        </p:nvSpPr>
        <p:spPr>
          <a:xfrm>
            <a:off x="2" y="1"/>
            <a:ext cx="1910687" cy="90075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b="1" dirty="0">
                <a:solidFill>
                  <a:prstClr val="white"/>
                </a:solidFill>
                <a:latin typeface="+mj-lt"/>
              </a:rPr>
              <a:t>2.2. </a:t>
            </a:r>
            <a:r>
              <a:rPr lang="en-US" b="1" dirty="0" err="1">
                <a:solidFill>
                  <a:prstClr val="white"/>
                </a:solidFill>
                <a:latin typeface="+mj-lt"/>
              </a:rPr>
              <a:t>Kinh</a:t>
            </a:r>
            <a:r>
              <a:rPr lang="en-US" b="1" dirty="0">
                <a:solidFill>
                  <a:prstClr val="white"/>
                </a:solidFill>
                <a:latin typeface="+mj-lt"/>
              </a:rPr>
              <a:t> </a:t>
            </a:r>
            <a:r>
              <a:rPr lang="en-US" b="1" dirty="0" err="1">
                <a:solidFill>
                  <a:prstClr val="white"/>
                </a:solidFill>
                <a:latin typeface="+mj-lt"/>
              </a:rPr>
              <a:t>tế</a:t>
            </a:r>
            <a:r>
              <a:rPr lang="en-US" b="1" dirty="0">
                <a:solidFill>
                  <a:prstClr val="white"/>
                </a:solidFill>
                <a:latin typeface="+mj-lt"/>
              </a:rPr>
              <a:t> </a:t>
            </a:r>
            <a:r>
              <a:rPr lang="en-US" b="1" dirty="0" err="1">
                <a:solidFill>
                  <a:prstClr val="white"/>
                </a:solidFill>
                <a:latin typeface="+mj-lt"/>
              </a:rPr>
              <a:t>Chính</a:t>
            </a:r>
            <a:r>
              <a:rPr lang="en-US" b="1" dirty="0">
                <a:solidFill>
                  <a:prstClr val="white"/>
                </a:solidFill>
                <a:latin typeface="+mj-lt"/>
              </a:rPr>
              <a:t> </a:t>
            </a:r>
            <a:r>
              <a:rPr lang="en-US" b="1" dirty="0" err="1">
                <a:solidFill>
                  <a:prstClr val="white"/>
                </a:solidFill>
                <a:latin typeface="+mj-lt"/>
              </a:rPr>
              <a:t>trị</a:t>
            </a:r>
            <a:r>
              <a:rPr lang="en-US" b="1" dirty="0">
                <a:solidFill>
                  <a:prstClr val="white"/>
                </a:solidFill>
                <a:latin typeface="+mj-lt"/>
              </a:rPr>
              <a:t> MLN</a:t>
            </a:r>
          </a:p>
        </p:txBody>
      </p:sp>
      <p:pic>
        <p:nvPicPr>
          <p:cNvPr id="37" name="Picture 36"/>
          <p:cNvPicPr>
            <a:picLocks noChangeAspect="1"/>
          </p:cNvPicPr>
          <p:nvPr/>
        </p:nvPicPr>
        <p:blipFill>
          <a:blip r:embed="rId2"/>
          <a:stretch>
            <a:fillRect/>
          </a:stretch>
        </p:blipFill>
        <p:spPr>
          <a:xfrm>
            <a:off x="4094328" y="944523"/>
            <a:ext cx="3821373" cy="2303644"/>
          </a:xfrm>
          <a:prstGeom prst="rect">
            <a:avLst/>
          </a:prstGeom>
        </p:spPr>
      </p:pic>
      <p:sp>
        <p:nvSpPr>
          <p:cNvPr id="38" name="Rectangle 37"/>
          <p:cNvSpPr/>
          <p:nvPr/>
        </p:nvSpPr>
        <p:spPr>
          <a:xfrm>
            <a:off x="7847465" y="3422542"/>
            <a:ext cx="4148919" cy="2161297"/>
          </a:xfrm>
          <a:prstGeom prst="rect">
            <a:avLst/>
          </a:prstGeom>
        </p:spPr>
        <p:txBody>
          <a:bodyPr wrap="square">
            <a:spAutoFit/>
          </a:bodyPr>
          <a:lstStyle/>
          <a:p>
            <a:pPr indent="180335" algn="just">
              <a:lnSpc>
                <a:spcPts val="2000"/>
              </a:lnSpc>
            </a:pPr>
            <a:r>
              <a:rPr lang="pt-BR" sz="2400" b="1" dirty="0">
                <a:highlight>
                  <a:srgbClr val="FFFFFF"/>
                </a:highlight>
                <a:latin typeface="+mj-lt"/>
                <a:ea typeface="Calibri" panose="020F0502020204030204" pitchFamily="34" charset="0"/>
                <a:cs typeface="Times New Roman" panose="02020603050405020304" pitchFamily="18" charset="0"/>
              </a:rPr>
              <a:t>Mặt tiêu cực:</a:t>
            </a:r>
          </a:p>
          <a:p>
            <a:pPr indent="180335" algn="just">
              <a:lnSpc>
                <a:spcPts val="2000"/>
              </a:lnSpc>
            </a:pPr>
            <a:endParaRPr lang="pt-BR" sz="2400" dirty="0">
              <a:highlight>
                <a:srgbClr val="FFFFFF"/>
              </a:highlight>
              <a:latin typeface="+mj-lt"/>
              <a:ea typeface="Calibri" panose="020F0502020204030204" pitchFamily="34" charset="0"/>
              <a:cs typeface="Times New Roman" panose="02020603050405020304" pitchFamily="18" charset="0"/>
            </a:endParaRPr>
          </a:p>
          <a:p>
            <a:pPr indent="180335" algn="just">
              <a:lnSpc>
                <a:spcPts val="2000"/>
              </a:lnSpc>
            </a:pPr>
            <a:r>
              <a:rPr lang="pt-BR" sz="2400" i="1" dirty="0">
                <a:highlight>
                  <a:srgbClr val="FFFFFF"/>
                </a:highlight>
                <a:latin typeface="+mj-lt"/>
                <a:ea typeface="Calibri" panose="020F0502020204030204" pitchFamily="34" charset="0"/>
                <a:cs typeface="Times New Roman" panose="02020603050405020304" pitchFamily="18" charset="0"/>
              </a:rPr>
              <a:t>+ Các cuộc khủng hoảng kinh tế kéo dài,</a:t>
            </a:r>
          </a:p>
          <a:p>
            <a:pPr indent="180335" algn="just">
              <a:lnSpc>
                <a:spcPts val="2000"/>
              </a:lnSpc>
            </a:pPr>
            <a:r>
              <a:rPr lang="pt-BR" sz="2400" i="1" dirty="0">
                <a:highlight>
                  <a:srgbClr val="FFFFFF"/>
                </a:highlight>
                <a:latin typeface="+mj-lt"/>
                <a:ea typeface="Calibri" panose="020F0502020204030204" pitchFamily="34" charset="0"/>
                <a:cs typeface="Times New Roman" panose="02020603050405020304" pitchFamily="18" charset="0"/>
              </a:rPr>
              <a:t>+ Mâu thuẫn giai cấp sâu sắc, </a:t>
            </a:r>
          </a:p>
          <a:p>
            <a:pPr indent="180335" algn="just">
              <a:lnSpc>
                <a:spcPts val="2000"/>
              </a:lnSpc>
            </a:pPr>
            <a:r>
              <a:rPr lang="pt-BR" sz="2400" i="1" dirty="0">
                <a:highlight>
                  <a:srgbClr val="FFFFFF"/>
                </a:highlight>
                <a:latin typeface="+mj-lt"/>
                <a:ea typeface="Calibri" panose="020F0502020204030204" pitchFamily="34" charset="0"/>
                <a:cs typeface="Times New Roman" panose="02020603050405020304" pitchFamily="18" charset="0"/>
              </a:rPr>
              <a:t>+ Xung đột và chiến tranh đe dọa hòa </a:t>
            </a:r>
          </a:p>
          <a:p>
            <a:pPr indent="180335" algn="just">
              <a:lnSpc>
                <a:spcPts val="2000"/>
              </a:lnSpc>
            </a:pPr>
            <a:r>
              <a:rPr lang="pt-BR" sz="2400" i="1" dirty="0">
                <a:highlight>
                  <a:srgbClr val="FFFFFF"/>
                </a:highlight>
                <a:latin typeface="+mj-lt"/>
                <a:ea typeface="Calibri" panose="020F0502020204030204" pitchFamily="34" charset="0"/>
                <a:cs typeface="Times New Roman" panose="02020603050405020304" pitchFamily="18" charset="0"/>
              </a:rPr>
              <a:t>bình và ổn định của thế giới.</a:t>
            </a:r>
            <a:endParaRPr lang="en-US" sz="2400" i="1" dirty="0">
              <a:latin typeface="+mj-lt"/>
              <a:ea typeface="Calibri" panose="020F0502020204030204" pitchFamily="34" charset="0"/>
              <a:cs typeface="Times New Roman" panose="02020603050405020304" pitchFamily="18" charset="0"/>
            </a:endParaRPr>
          </a:p>
        </p:txBody>
      </p:sp>
      <p:sp>
        <p:nvSpPr>
          <p:cNvPr id="39" name="Cloud 38"/>
          <p:cNvSpPr/>
          <p:nvPr/>
        </p:nvSpPr>
        <p:spPr>
          <a:xfrm>
            <a:off x="8736998" y="909794"/>
            <a:ext cx="2906973" cy="833772"/>
          </a:xfrm>
          <a:prstGeom prst="cloud">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latin typeface="+mj-lt"/>
              </a:rPr>
              <a:t>Tác</a:t>
            </a:r>
            <a:r>
              <a:rPr lang="en-US" sz="2400" b="1" dirty="0">
                <a:latin typeface="+mj-lt"/>
              </a:rPr>
              <a:t> </a:t>
            </a:r>
            <a:r>
              <a:rPr lang="en-US" sz="2400" b="1" dirty="0" err="1">
                <a:latin typeface="+mj-lt"/>
              </a:rPr>
              <a:t>động</a:t>
            </a:r>
            <a:endParaRPr lang="en-US" sz="2400" b="1" dirty="0">
              <a:latin typeface="+mj-lt"/>
            </a:endParaRPr>
          </a:p>
        </p:txBody>
      </p:sp>
      <p:sp>
        <p:nvSpPr>
          <p:cNvPr id="40" name="Rectangle 39"/>
          <p:cNvSpPr/>
          <p:nvPr/>
        </p:nvSpPr>
        <p:spPr>
          <a:xfrm>
            <a:off x="8384587" y="2080762"/>
            <a:ext cx="3611796" cy="622414"/>
          </a:xfrm>
          <a:prstGeom prst="rect">
            <a:avLst/>
          </a:prstGeom>
        </p:spPr>
        <p:txBody>
          <a:bodyPr wrap="square">
            <a:spAutoFit/>
          </a:bodyPr>
          <a:lstStyle/>
          <a:p>
            <a:pPr indent="180335" algn="ctr">
              <a:lnSpc>
                <a:spcPts val="2000"/>
              </a:lnSpc>
            </a:pPr>
            <a:r>
              <a:rPr lang="pt-BR" sz="2400" b="1" dirty="0">
                <a:solidFill>
                  <a:srgbClr val="7030A0"/>
                </a:solidFill>
                <a:highlight>
                  <a:srgbClr val="FFFFFF"/>
                </a:highlight>
                <a:latin typeface="+mj-lt"/>
                <a:ea typeface="Calibri" panose="020F0502020204030204" pitchFamily="34" charset="0"/>
                <a:cs typeface="Times New Roman" panose="02020603050405020304" pitchFamily="18" charset="0"/>
              </a:rPr>
              <a:t>Thúc đẩy nền SXHH phát triển</a:t>
            </a:r>
          </a:p>
        </p:txBody>
      </p:sp>
      <p:sp>
        <p:nvSpPr>
          <p:cNvPr id="41" name="Cloud Callout 40"/>
          <p:cNvSpPr/>
          <p:nvPr/>
        </p:nvSpPr>
        <p:spPr>
          <a:xfrm>
            <a:off x="2642006" y="4735872"/>
            <a:ext cx="2013047" cy="1472877"/>
          </a:xfrm>
          <a:prstGeom prst="cloudCallout">
            <a:avLst>
              <a:gd name="adj1" fmla="val -94531"/>
              <a:gd name="adj2" fmla="val -6941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latin typeface="+mj-lt"/>
              </a:rPr>
              <a:t>Khái</a:t>
            </a:r>
            <a:r>
              <a:rPr lang="en-US" sz="2400" b="1" dirty="0">
                <a:latin typeface="+mj-lt"/>
              </a:rPr>
              <a:t> </a:t>
            </a:r>
            <a:r>
              <a:rPr lang="en-US" sz="2400" b="1" dirty="0" err="1">
                <a:latin typeface="+mj-lt"/>
              </a:rPr>
              <a:t>niệm</a:t>
            </a:r>
            <a:endParaRPr lang="en-US" sz="2400" b="1" dirty="0">
              <a:latin typeface="+mj-lt"/>
            </a:endParaRPr>
          </a:p>
        </p:txBody>
      </p:sp>
      <p:sp>
        <p:nvSpPr>
          <p:cNvPr id="42" name="Rounded Rectangle 41"/>
          <p:cNvSpPr/>
          <p:nvPr/>
        </p:nvSpPr>
        <p:spPr>
          <a:xfrm>
            <a:off x="218365" y="2722818"/>
            <a:ext cx="3220873" cy="157622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tx1"/>
                </a:solidFill>
                <a:latin typeface="+mj-lt"/>
              </a:rPr>
              <a:t>Là</a:t>
            </a:r>
            <a:r>
              <a:rPr lang="en-US" sz="2400" b="1" dirty="0">
                <a:solidFill>
                  <a:schemeClr val="tx1"/>
                </a:solidFill>
                <a:latin typeface="+mj-lt"/>
              </a:rPr>
              <a:t> </a:t>
            </a:r>
            <a:r>
              <a:rPr lang="en-US" sz="2400" b="1" dirty="0" err="1">
                <a:solidFill>
                  <a:schemeClr val="tx1"/>
                </a:solidFill>
                <a:latin typeface="+mj-lt"/>
              </a:rPr>
              <a:t>sự</a:t>
            </a:r>
            <a:r>
              <a:rPr lang="en-US" sz="2400" b="1" dirty="0">
                <a:solidFill>
                  <a:schemeClr val="tx1"/>
                </a:solidFill>
                <a:latin typeface="+mj-lt"/>
              </a:rPr>
              <a:t> </a:t>
            </a:r>
            <a:r>
              <a:rPr lang="en-US" sz="2400" b="1" dirty="0" err="1">
                <a:solidFill>
                  <a:schemeClr val="tx1"/>
                </a:solidFill>
                <a:latin typeface="+mj-lt"/>
              </a:rPr>
              <a:t>liên</a:t>
            </a:r>
            <a:r>
              <a:rPr lang="en-US" sz="2400" b="1" dirty="0">
                <a:solidFill>
                  <a:schemeClr val="tx1"/>
                </a:solidFill>
                <a:latin typeface="+mj-lt"/>
              </a:rPr>
              <a:t> </a:t>
            </a:r>
            <a:r>
              <a:rPr lang="en-US" sz="2400" b="1" dirty="0" err="1">
                <a:solidFill>
                  <a:schemeClr val="tx1"/>
                </a:solidFill>
                <a:latin typeface="+mj-lt"/>
              </a:rPr>
              <a:t>kết</a:t>
            </a:r>
            <a:r>
              <a:rPr lang="en-US" sz="2400" b="1" dirty="0">
                <a:solidFill>
                  <a:schemeClr val="tx1"/>
                </a:solidFill>
                <a:latin typeface="+mj-lt"/>
              </a:rPr>
              <a:t> </a:t>
            </a:r>
            <a:r>
              <a:rPr lang="en-US" sz="2400" b="1" dirty="0" err="1">
                <a:solidFill>
                  <a:schemeClr val="tx1"/>
                </a:solidFill>
                <a:latin typeface="+mj-lt"/>
              </a:rPr>
              <a:t>các</a:t>
            </a:r>
            <a:r>
              <a:rPr lang="en-US" sz="2400" b="1" dirty="0">
                <a:solidFill>
                  <a:schemeClr val="tx1"/>
                </a:solidFill>
                <a:latin typeface="+mj-lt"/>
              </a:rPr>
              <a:t> </a:t>
            </a:r>
            <a:r>
              <a:rPr lang="en-US" sz="2400" b="1" dirty="0" err="1">
                <a:solidFill>
                  <a:schemeClr val="tx1"/>
                </a:solidFill>
                <a:latin typeface="+mj-lt"/>
              </a:rPr>
              <a:t>nhà</a:t>
            </a:r>
            <a:r>
              <a:rPr lang="en-US" sz="2400" b="1" dirty="0">
                <a:solidFill>
                  <a:schemeClr val="tx1"/>
                </a:solidFill>
                <a:latin typeface="+mj-lt"/>
              </a:rPr>
              <a:t> </a:t>
            </a:r>
            <a:r>
              <a:rPr lang="en-US" sz="2400" b="1" dirty="0" err="1">
                <a:solidFill>
                  <a:schemeClr val="tx1"/>
                </a:solidFill>
                <a:latin typeface="+mj-lt"/>
              </a:rPr>
              <a:t>tư</a:t>
            </a:r>
            <a:r>
              <a:rPr lang="en-US" sz="2400" b="1" dirty="0">
                <a:solidFill>
                  <a:schemeClr val="tx1"/>
                </a:solidFill>
                <a:latin typeface="+mj-lt"/>
              </a:rPr>
              <a:t> </a:t>
            </a:r>
            <a:r>
              <a:rPr lang="en-US" sz="2400" b="1" dirty="0" err="1">
                <a:solidFill>
                  <a:schemeClr val="tx1"/>
                </a:solidFill>
                <a:latin typeface="+mj-lt"/>
              </a:rPr>
              <a:t>bản</a:t>
            </a:r>
            <a:r>
              <a:rPr lang="en-US" sz="2400" b="1" dirty="0">
                <a:solidFill>
                  <a:schemeClr val="tx1"/>
                </a:solidFill>
                <a:latin typeface="+mj-lt"/>
              </a:rPr>
              <a:t> </a:t>
            </a:r>
            <a:r>
              <a:rPr lang="en-US" sz="2400" b="1" dirty="0" err="1">
                <a:solidFill>
                  <a:schemeClr val="tx1"/>
                </a:solidFill>
                <a:latin typeface="+mj-lt"/>
              </a:rPr>
              <a:t>lớn</a:t>
            </a:r>
            <a:r>
              <a:rPr lang="en-US" sz="2400" b="1" dirty="0">
                <a:solidFill>
                  <a:schemeClr val="tx1"/>
                </a:solidFill>
                <a:latin typeface="+mj-lt"/>
              </a:rPr>
              <a:t> </a:t>
            </a:r>
            <a:r>
              <a:rPr lang="en-US" sz="2400" b="1" dirty="0" err="1">
                <a:solidFill>
                  <a:schemeClr val="tx1"/>
                </a:solidFill>
                <a:latin typeface="+mj-lt"/>
              </a:rPr>
              <a:t>trong</a:t>
            </a:r>
            <a:r>
              <a:rPr lang="en-US" sz="2400" b="1" dirty="0">
                <a:solidFill>
                  <a:schemeClr val="tx1"/>
                </a:solidFill>
                <a:latin typeface="+mj-lt"/>
              </a:rPr>
              <a:t> </a:t>
            </a:r>
            <a:r>
              <a:rPr lang="en-US" sz="2400" b="1" dirty="0" err="1">
                <a:solidFill>
                  <a:schemeClr val="tx1"/>
                </a:solidFill>
                <a:latin typeface="+mj-lt"/>
              </a:rPr>
              <a:t>tay</a:t>
            </a:r>
            <a:r>
              <a:rPr lang="en-US" sz="2400" b="1" dirty="0">
                <a:solidFill>
                  <a:schemeClr val="tx1"/>
                </a:solidFill>
                <a:latin typeface="+mj-lt"/>
              </a:rPr>
              <a:t> </a:t>
            </a:r>
            <a:r>
              <a:rPr lang="en-US" sz="2400" b="1" dirty="0" err="1">
                <a:solidFill>
                  <a:schemeClr val="tx1"/>
                </a:solidFill>
                <a:latin typeface="+mj-lt"/>
              </a:rPr>
              <a:t>nhằm</a:t>
            </a:r>
            <a:r>
              <a:rPr lang="en-US" sz="2400" b="1" dirty="0">
                <a:solidFill>
                  <a:schemeClr val="tx1"/>
                </a:solidFill>
                <a:latin typeface="+mj-lt"/>
              </a:rPr>
              <a:t> </a:t>
            </a:r>
            <a:r>
              <a:rPr lang="en-US" sz="2400" b="1" dirty="0" err="1">
                <a:solidFill>
                  <a:schemeClr val="tx1"/>
                </a:solidFill>
                <a:latin typeface="+mj-lt"/>
              </a:rPr>
              <a:t>nắm</a:t>
            </a:r>
            <a:r>
              <a:rPr lang="en-US" sz="2400" b="1" dirty="0">
                <a:solidFill>
                  <a:schemeClr val="tx1"/>
                </a:solidFill>
                <a:latin typeface="+mj-lt"/>
              </a:rPr>
              <a:t> </a:t>
            </a:r>
            <a:r>
              <a:rPr lang="en-US" sz="2400" b="1" dirty="0" err="1">
                <a:solidFill>
                  <a:schemeClr val="tx1"/>
                </a:solidFill>
                <a:latin typeface="+mj-lt"/>
              </a:rPr>
              <a:t>phần</a:t>
            </a:r>
            <a:r>
              <a:rPr lang="en-US" sz="2400" b="1" dirty="0">
                <a:solidFill>
                  <a:schemeClr val="tx1"/>
                </a:solidFill>
                <a:latin typeface="+mj-lt"/>
              </a:rPr>
              <a:t> </a:t>
            </a:r>
            <a:r>
              <a:rPr lang="en-US" sz="2400" b="1" dirty="0" err="1">
                <a:solidFill>
                  <a:schemeClr val="tx1"/>
                </a:solidFill>
                <a:latin typeface="+mj-lt"/>
              </a:rPr>
              <a:t>lớn</a:t>
            </a:r>
            <a:r>
              <a:rPr lang="en-US" sz="2400" b="1" dirty="0">
                <a:solidFill>
                  <a:schemeClr val="tx1"/>
                </a:solidFill>
                <a:latin typeface="+mj-lt"/>
              </a:rPr>
              <a:t> </a:t>
            </a:r>
            <a:r>
              <a:rPr lang="en-US" sz="2400" b="1" dirty="0" err="1">
                <a:solidFill>
                  <a:schemeClr val="tx1"/>
                </a:solidFill>
                <a:latin typeface="+mj-lt"/>
              </a:rPr>
              <a:t>việc</a:t>
            </a:r>
            <a:r>
              <a:rPr lang="en-US" sz="2400" b="1" dirty="0">
                <a:solidFill>
                  <a:schemeClr val="tx1"/>
                </a:solidFill>
                <a:latin typeface="+mj-lt"/>
              </a:rPr>
              <a:t> </a:t>
            </a:r>
            <a:r>
              <a:rPr lang="en-US" sz="2400" b="1" dirty="0" err="1">
                <a:solidFill>
                  <a:schemeClr val="tx1"/>
                </a:solidFill>
                <a:latin typeface="+mj-lt"/>
              </a:rPr>
              <a:t>sản</a:t>
            </a:r>
            <a:r>
              <a:rPr lang="en-US" sz="2400" b="1" dirty="0">
                <a:solidFill>
                  <a:schemeClr val="tx1"/>
                </a:solidFill>
                <a:latin typeface="+mj-lt"/>
              </a:rPr>
              <a:t> </a:t>
            </a:r>
            <a:r>
              <a:rPr lang="en-US" sz="2400" b="1" dirty="0" err="1">
                <a:solidFill>
                  <a:schemeClr val="tx1"/>
                </a:solidFill>
                <a:latin typeface="+mj-lt"/>
              </a:rPr>
              <a:t>xuất</a:t>
            </a:r>
            <a:r>
              <a:rPr lang="en-US" sz="2400" b="1" dirty="0">
                <a:solidFill>
                  <a:schemeClr val="tx1"/>
                </a:solidFill>
                <a:latin typeface="+mj-lt"/>
              </a:rPr>
              <a:t> </a:t>
            </a:r>
            <a:r>
              <a:rPr lang="en-US" sz="2400" b="1" dirty="0" err="1">
                <a:solidFill>
                  <a:schemeClr val="tx1"/>
                </a:solidFill>
                <a:latin typeface="+mj-lt"/>
              </a:rPr>
              <a:t>và</a:t>
            </a:r>
            <a:r>
              <a:rPr lang="en-US" sz="2400" b="1" dirty="0">
                <a:solidFill>
                  <a:schemeClr val="tx1"/>
                </a:solidFill>
                <a:latin typeface="+mj-lt"/>
              </a:rPr>
              <a:t> </a:t>
            </a:r>
            <a:r>
              <a:rPr lang="en-US" sz="2400" b="1" dirty="0" err="1">
                <a:solidFill>
                  <a:schemeClr val="tx1"/>
                </a:solidFill>
                <a:latin typeface="+mj-lt"/>
              </a:rPr>
              <a:t>tiêu</a:t>
            </a:r>
            <a:r>
              <a:rPr lang="en-US" sz="2400" b="1" dirty="0">
                <a:solidFill>
                  <a:schemeClr val="tx1"/>
                </a:solidFill>
                <a:latin typeface="+mj-lt"/>
              </a:rPr>
              <a:t> </a:t>
            </a:r>
            <a:r>
              <a:rPr lang="en-US" sz="2400" b="1" dirty="0" err="1">
                <a:solidFill>
                  <a:schemeClr val="tx1"/>
                </a:solidFill>
                <a:latin typeface="+mj-lt"/>
              </a:rPr>
              <a:t>thụ</a:t>
            </a:r>
            <a:r>
              <a:rPr lang="en-US" sz="2400" b="1" dirty="0">
                <a:solidFill>
                  <a:schemeClr val="tx1"/>
                </a:solidFill>
                <a:latin typeface="+mj-lt"/>
              </a:rPr>
              <a:t> </a:t>
            </a:r>
            <a:r>
              <a:rPr lang="en-US" sz="2400" b="1" dirty="0" err="1">
                <a:solidFill>
                  <a:schemeClr val="tx1"/>
                </a:solidFill>
                <a:latin typeface="+mj-lt"/>
              </a:rPr>
              <a:t>hàng</a:t>
            </a:r>
            <a:r>
              <a:rPr lang="en-US" sz="2400" b="1" dirty="0">
                <a:solidFill>
                  <a:schemeClr val="tx1"/>
                </a:solidFill>
                <a:latin typeface="+mj-lt"/>
              </a:rPr>
              <a:t> </a:t>
            </a:r>
            <a:r>
              <a:rPr lang="en-US" sz="2400" b="1" dirty="0" err="1">
                <a:solidFill>
                  <a:schemeClr val="tx1"/>
                </a:solidFill>
                <a:latin typeface="+mj-lt"/>
              </a:rPr>
              <a:t>hóa</a:t>
            </a:r>
            <a:r>
              <a:rPr lang="en-US" sz="2400" b="1" dirty="0">
                <a:solidFill>
                  <a:schemeClr val="tx1"/>
                </a:solidFill>
                <a:latin typeface="+mj-lt"/>
              </a:rPr>
              <a:t> </a:t>
            </a:r>
            <a:r>
              <a:rPr lang="en-US" sz="2400" b="1" dirty="0" err="1">
                <a:solidFill>
                  <a:schemeClr val="tx1"/>
                </a:solidFill>
                <a:latin typeface="+mj-lt"/>
              </a:rPr>
              <a:t>trên</a:t>
            </a:r>
            <a:r>
              <a:rPr lang="en-US" sz="2400" b="1" dirty="0">
                <a:solidFill>
                  <a:schemeClr val="tx1"/>
                </a:solidFill>
                <a:latin typeface="+mj-lt"/>
              </a:rPr>
              <a:t> </a:t>
            </a:r>
            <a:r>
              <a:rPr lang="en-US" sz="2400" b="1" dirty="0" err="1">
                <a:solidFill>
                  <a:schemeClr val="tx1"/>
                </a:solidFill>
                <a:latin typeface="+mj-lt"/>
              </a:rPr>
              <a:t>thị</a:t>
            </a:r>
            <a:r>
              <a:rPr lang="en-US" sz="2400" b="1" dirty="0">
                <a:solidFill>
                  <a:schemeClr val="tx1"/>
                </a:solidFill>
                <a:latin typeface="+mj-lt"/>
              </a:rPr>
              <a:t> </a:t>
            </a:r>
            <a:r>
              <a:rPr lang="en-US" sz="2400" b="1" dirty="0" err="1">
                <a:solidFill>
                  <a:schemeClr val="tx1"/>
                </a:solidFill>
                <a:latin typeface="+mj-lt"/>
              </a:rPr>
              <a:t>trường</a:t>
            </a:r>
            <a:endParaRPr lang="en-US" sz="2400" b="1" dirty="0">
              <a:solidFill>
                <a:schemeClr val="tx1"/>
              </a:solidFill>
              <a:latin typeface="+mj-lt"/>
            </a:endParaRPr>
          </a:p>
        </p:txBody>
      </p:sp>
    </p:spTree>
    <p:extLst>
      <p:ext uri="{BB962C8B-B14F-4D97-AF65-F5344CB8AC3E}">
        <p14:creationId xmlns:p14="http://schemas.microsoft.com/office/powerpoint/2010/main" val="368161097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diamond(in)">
                                      <p:cBhvr>
                                        <p:cTn id="12" dur="20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barn(inVertical)">
                                      <p:cBhvr>
                                        <p:cTn id="17" dur="500"/>
                                        <p:tgtEl>
                                          <p:spTgt spid="41"/>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500" fill="hold"/>
                                        <p:tgtEl>
                                          <p:spTgt spid="42"/>
                                        </p:tgtEl>
                                        <p:attrNameLst>
                                          <p:attrName>ppt_x</p:attrName>
                                        </p:attrNameLst>
                                      </p:cBhvr>
                                      <p:tavLst>
                                        <p:tav tm="0">
                                          <p:val>
                                            <p:strVal val="#ppt_x"/>
                                          </p:val>
                                        </p:tav>
                                        <p:tav tm="100000">
                                          <p:val>
                                            <p:strVal val="#ppt_x"/>
                                          </p:val>
                                        </p:tav>
                                      </p:tavLst>
                                    </p:anim>
                                    <p:anim calcmode="lin" valueType="num">
                                      <p:cBhvr additive="base">
                                        <p:cTn id="23"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barn(inVertical)">
                                      <p:cBhvr>
                                        <p:cTn id="28" dur="500"/>
                                        <p:tgtEl>
                                          <p:spTgt spid="3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additive="base">
                                        <p:cTn id="33" dur="500" fill="hold"/>
                                        <p:tgtEl>
                                          <p:spTgt spid="40"/>
                                        </p:tgtEl>
                                        <p:attrNameLst>
                                          <p:attrName>ppt_x</p:attrName>
                                        </p:attrNameLst>
                                      </p:cBhvr>
                                      <p:tavLst>
                                        <p:tav tm="0">
                                          <p:val>
                                            <p:strVal val="#ppt_x"/>
                                          </p:val>
                                        </p:tav>
                                        <p:tav tm="100000">
                                          <p:val>
                                            <p:strVal val="#ppt_x"/>
                                          </p:val>
                                        </p:tav>
                                      </p:tavLst>
                                    </p:anim>
                                    <p:anim calcmode="lin" valueType="num">
                                      <p:cBhvr additive="base">
                                        <p:cTn id="3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8">
                                            <p:txEl>
                                              <p:pRg st="0" end="0"/>
                                            </p:txEl>
                                          </p:spTgt>
                                        </p:tgtEl>
                                        <p:attrNameLst>
                                          <p:attrName>style.visibility</p:attrName>
                                        </p:attrNameLst>
                                      </p:cBhvr>
                                      <p:to>
                                        <p:strVal val="visible"/>
                                      </p:to>
                                    </p:set>
                                    <p:anim calcmode="lin" valueType="num">
                                      <p:cBhvr additive="base">
                                        <p:cTn id="39" dur="500" fill="hold"/>
                                        <p:tgtEl>
                                          <p:spTgt spid="38">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8">
                                            <p:txEl>
                                              <p:pRg st="2" end="2"/>
                                            </p:txEl>
                                          </p:spTgt>
                                        </p:tgtEl>
                                        <p:attrNameLst>
                                          <p:attrName>style.visibility</p:attrName>
                                        </p:attrNameLst>
                                      </p:cBhvr>
                                      <p:to>
                                        <p:strVal val="visible"/>
                                      </p:to>
                                    </p:set>
                                    <p:anim calcmode="lin" valueType="num">
                                      <p:cBhvr additive="base">
                                        <p:cTn id="45" dur="500" fill="hold"/>
                                        <p:tgtEl>
                                          <p:spTgt spid="38">
                                            <p:txEl>
                                              <p:pRg st="2" end="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38">
                                            <p:txEl>
                                              <p:pRg st="3" end="3"/>
                                            </p:txEl>
                                          </p:spTgt>
                                        </p:tgtEl>
                                        <p:attrNameLst>
                                          <p:attrName>style.visibility</p:attrName>
                                        </p:attrNameLst>
                                      </p:cBhvr>
                                      <p:to>
                                        <p:strVal val="visible"/>
                                      </p:to>
                                    </p:set>
                                    <p:anim calcmode="lin" valueType="num">
                                      <p:cBhvr additive="base">
                                        <p:cTn id="51" dur="500" fill="hold"/>
                                        <p:tgtEl>
                                          <p:spTgt spid="38">
                                            <p:txEl>
                                              <p:pRg st="3" end="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38">
                                            <p:txEl>
                                              <p:pRg st="4" end="4"/>
                                            </p:txEl>
                                          </p:spTgt>
                                        </p:tgtEl>
                                        <p:attrNameLst>
                                          <p:attrName>style.visibility</p:attrName>
                                        </p:attrNameLst>
                                      </p:cBhvr>
                                      <p:to>
                                        <p:strVal val="visible"/>
                                      </p:to>
                                    </p:set>
                                    <p:anim calcmode="lin" valueType="num">
                                      <p:cBhvr additive="base">
                                        <p:cTn id="57" dur="500" fill="hold"/>
                                        <p:tgtEl>
                                          <p:spTgt spid="38">
                                            <p:txEl>
                                              <p:pRg st="4" end="4"/>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38">
                                            <p:txEl>
                                              <p:pRg st="5" end="5"/>
                                            </p:txEl>
                                          </p:spTgt>
                                        </p:tgtEl>
                                        <p:attrNameLst>
                                          <p:attrName>style.visibility</p:attrName>
                                        </p:attrNameLst>
                                      </p:cBhvr>
                                      <p:to>
                                        <p:strVal val="visible"/>
                                      </p:to>
                                    </p:set>
                                    <p:anim calcmode="lin" valueType="num">
                                      <p:cBhvr additive="base">
                                        <p:cTn id="63" dur="500" fill="hold"/>
                                        <p:tgtEl>
                                          <p:spTgt spid="38">
                                            <p:txEl>
                                              <p:pRg st="5" end="5"/>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8" grpId="0" build="p"/>
      <p:bldP spid="39" grpId="0" animBg="1"/>
      <p:bldP spid="40" grpId="0"/>
      <p:bldP spid="41" grpId="0" animBg="1"/>
      <p:bldP spid="4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85341" y="1676400"/>
            <a:ext cx="3518647" cy="3048000"/>
          </a:xfrm>
          <a:prstGeom prst="ellipse">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a:solidFill>
                  <a:schemeClr val="bg1"/>
                </a:solidFill>
                <a:latin typeface="+mj-lt"/>
                <a:cs typeface="Times New Roman" pitchFamily="18" charset="0"/>
              </a:rPr>
              <a:t>2.3. </a:t>
            </a:r>
            <a:r>
              <a:rPr lang="en-US" sz="3600" b="1" dirty="0" err="1">
                <a:solidFill>
                  <a:schemeClr val="bg1"/>
                </a:solidFill>
                <a:latin typeface="+mj-lt"/>
                <a:cs typeface="Times New Roman" pitchFamily="18" charset="0"/>
              </a:rPr>
              <a:t>Chủ</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nghĩa</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xã</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hội</a:t>
            </a:r>
            <a:endParaRPr lang="en-US" sz="3600" b="1" dirty="0">
              <a:solidFill>
                <a:schemeClr val="bg1"/>
              </a:solidFill>
              <a:latin typeface="+mj-lt"/>
              <a:cs typeface="Times New Roman" pitchFamily="18" charset="0"/>
            </a:endParaRPr>
          </a:p>
          <a:p>
            <a:pPr algn="ctr">
              <a:defRPr/>
            </a:pP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khoa</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học</a:t>
            </a:r>
            <a:endParaRPr lang="en-US" sz="3600" b="1" dirty="0">
              <a:solidFill>
                <a:schemeClr val="bg1"/>
              </a:solidFill>
              <a:latin typeface="+mj-lt"/>
              <a:cs typeface="Times New Roman" pitchFamily="18" charset="0"/>
            </a:endParaRPr>
          </a:p>
        </p:txBody>
      </p:sp>
      <p:sp>
        <p:nvSpPr>
          <p:cNvPr id="5" name="Rounded Rectangle 4"/>
          <p:cNvSpPr/>
          <p:nvPr/>
        </p:nvSpPr>
        <p:spPr>
          <a:xfrm>
            <a:off x="4923187" y="2623931"/>
            <a:ext cx="5468471" cy="1490869"/>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3200" b="1" dirty="0">
                <a:solidFill>
                  <a:schemeClr val="tx1"/>
                </a:solidFill>
                <a:latin typeface="+mj-lt"/>
              </a:rPr>
              <a:t>2.3.2. Cách mạng xã hội chủ nghĩa</a:t>
            </a:r>
            <a:endParaRPr lang="en-US" sz="3200" dirty="0">
              <a:solidFill>
                <a:schemeClr val="tx1"/>
              </a:solidFill>
              <a:latin typeface="+mj-lt"/>
              <a:cs typeface="Times New Roman" pitchFamily="18" charset="0"/>
            </a:endParaRPr>
          </a:p>
        </p:txBody>
      </p:sp>
      <p:sp>
        <p:nvSpPr>
          <p:cNvPr id="6" name="Rounded Rectangle 5"/>
          <p:cNvSpPr/>
          <p:nvPr/>
        </p:nvSpPr>
        <p:spPr>
          <a:xfrm>
            <a:off x="4999387" y="4605129"/>
            <a:ext cx="5392271" cy="1490871"/>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2800" b="1" dirty="0">
                <a:solidFill>
                  <a:schemeClr val="tx1"/>
                </a:solidFill>
                <a:latin typeface="+mj-lt"/>
              </a:rPr>
              <a:t>2.3.3. Sự phát triển của hình thái KT – XH Cộng sản chủ nghĩa</a:t>
            </a:r>
            <a:endParaRPr lang="en-US" sz="2800" dirty="0">
              <a:solidFill>
                <a:schemeClr val="tx1"/>
              </a:solidFill>
              <a:latin typeface="+mj-lt"/>
              <a:cs typeface="Times New Roman" pitchFamily="18" charset="0"/>
            </a:endParaRPr>
          </a:p>
        </p:txBody>
      </p:sp>
      <p:sp>
        <p:nvSpPr>
          <p:cNvPr id="7" name="Rounded Rectangle 6"/>
          <p:cNvSpPr/>
          <p:nvPr/>
        </p:nvSpPr>
        <p:spPr>
          <a:xfrm>
            <a:off x="4846987" y="762000"/>
            <a:ext cx="5638800" cy="1295400"/>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2800" b="1" dirty="0">
                <a:solidFill>
                  <a:schemeClr val="tx1"/>
                </a:solidFill>
                <a:latin typeface="+mj-lt"/>
              </a:rPr>
              <a:t>2.3.1. Sứ mệnh lịch sử của giai cấp công nhân</a:t>
            </a:r>
            <a:endParaRPr lang="en-US" sz="2800" dirty="0">
              <a:solidFill>
                <a:schemeClr val="tx1"/>
              </a:solidFill>
              <a:latin typeface="+mj-lt"/>
              <a:cs typeface="Times New Roman" pitchFamily="18" charset="0"/>
            </a:endParaRPr>
          </a:p>
        </p:txBody>
      </p:sp>
      <p:cxnSp>
        <p:nvCxnSpPr>
          <p:cNvPr id="9" name="Straight Arrow Connector 8"/>
          <p:cNvCxnSpPr>
            <a:cxnSpLocks/>
            <a:stCxn id="4" idx="6"/>
            <a:endCxn id="7" idx="1"/>
          </p:cNvCxnSpPr>
          <p:nvPr/>
        </p:nvCxnSpPr>
        <p:spPr>
          <a:xfrm flipV="1">
            <a:off x="3703987" y="1409701"/>
            <a:ext cx="1143000" cy="17907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1" name="Straight Arrow Connector 10"/>
          <p:cNvCxnSpPr>
            <a:cxnSpLocks/>
            <a:stCxn id="4" idx="6"/>
            <a:endCxn id="5" idx="1"/>
          </p:cNvCxnSpPr>
          <p:nvPr/>
        </p:nvCxnSpPr>
        <p:spPr>
          <a:xfrm>
            <a:off x="3703987" y="3200400"/>
            <a:ext cx="1219200" cy="168965"/>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3" name="Straight Arrow Connector 12"/>
          <p:cNvCxnSpPr>
            <a:cxnSpLocks/>
            <a:stCxn id="4" idx="6"/>
            <a:endCxn id="6" idx="1"/>
          </p:cNvCxnSpPr>
          <p:nvPr/>
        </p:nvCxnSpPr>
        <p:spPr>
          <a:xfrm>
            <a:off x="3703987" y="3200401"/>
            <a:ext cx="1295400" cy="2150164"/>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667450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53" presetClass="entr" presetSubtype="16"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53" presetClass="entr" presetSubtype="16"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6641" y="414805"/>
            <a:ext cx="8893175" cy="523220"/>
          </a:xfrm>
          <a:prstGeom prst="rect">
            <a:avLst/>
          </a:prstGeom>
          <a:solidFill>
            <a:srgbClr val="C00000"/>
          </a:solidFill>
        </p:spPr>
        <p:txBody>
          <a:bodyPr>
            <a:spAutoFit/>
          </a:bodyPr>
          <a:lstStyle/>
          <a:p>
            <a:pPr>
              <a:defRPr/>
            </a:pPr>
            <a:r>
              <a:rPr lang="en-US" sz="2800" b="1" dirty="0">
                <a:solidFill>
                  <a:srgbClr val="FFFF00"/>
                </a:solidFill>
                <a:latin typeface="+mj-lt"/>
              </a:rPr>
              <a:t>2.3.1.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
        <p:nvSpPr>
          <p:cNvPr id="3" name="Rectangle 2"/>
          <p:cNvSpPr/>
          <p:nvPr/>
        </p:nvSpPr>
        <p:spPr>
          <a:xfrm>
            <a:off x="192073" y="2415300"/>
            <a:ext cx="11564471" cy="2554930"/>
          </a:xfrm>
          <a:prstGeom prst="rect">
            <a:avLst/>
          </a:prstGeom>
        </p:spPr>
        <p:txBody>
          <a:bodyPr wrap="square">
            <a:spAutoFit/>
          </a:bodyPr>
          <a:lstStyle/>
          <a:p>
            <a:pPr algn="just">
              <a:defRPr/>
            </a:pPr>
            <a:r>
              <a:rPr lang="vi-VN" sz="2400" dirty="0">
                <a:latin typeface="+mj-lt"/>
              </a:rPr>
              <a:t>	</a:t>
            </a:r>
            <a:r>
              <a:rPr lang="vi-VN" sz="2400" i="1" dirty="0">
                <a:latin typeface="+mj-lt"/>
              </a:rPr>
              <a:t> </a:t>
            </a:r>
            <a:r>
              <a:rPr lang="vi-VN" sz="2667" i="1" dirty="0">
                <a:latin typeface="+mj-lt"/>
              </a:rPr>
              <a:t>Giai cấp công nhân là một tập đoàn xã hội ổn định, hình thành và phát triển cùng với quá trình phát triển của nền </a:t>
            </a:r>
            <a:r>
              <a:rPr lang="vi-VN" sz="2667" i="1" dirty="0">
                <a:solidFill>
                  <a:srgbClr val="FF0000"/>
                </a:solidFill>
                <a:latin typeface="+mj-lt"/>
              </a:rPr>
              <a:t>công nghiệp hiện đại</a:t>
            </a:r>
            <a:r>
              <a:rPr lang="vi-VN" sz="2667" i="1" dirty="0">
                <a:latin typeface="+mj-lt"/>
              </a:rPr>
              <a:t>, với nhịp độ phát triển của </a:t>
            </a:r>
            <a:r>
              <a:rPr lang="en-US" sz="2667" i="1" dirty="0">
                <a:latin typeface="+mj-lt"/>
              </a:rPr>
              <a:t>LLSX </a:t>
            </a:r>
            <a:r>
              <a:rPr lang="vi-VN" sz="2667" i="1" dirty="0">
                <a:latin typeface="+mj-lt"/>
              </a:rPr>
              <a:t>có tính chất xã hội hóa ngày càng cao; là lực lượng lao động cơ bản tiên tiến trong các quy trình công nghệ, dịch vụ </a:t>
            </a:r>
            <a:r>
              <a:rPr lang="en-US" sz="2667" i="1" dirty="0">
                <a:latin typeface="+mj-lt"/>
              </a:rPr>
              <a:t>CN</a:t>
            </a:r>
            <a:r>
              <a:rPr lang="vi-VN" sz="2667" i="1" dirty="0">
                <a:latin typeface="+mj-lt"/>
              </a:rPr>
              <a:t>, </a:t>
            </a:r>
            <a:r>
              <a:rPr lang="vi-VN" sz="2667" i="1" dirty="0">
                <a:solidFill>
                  <a:srgbClr val="FF0000"/>
                </a:solidFill>
                <a:latin typeface="+mj-lt"/>
              </a:rPr>
              <a:t>trực tiếp hoặc gián tiếp</a:t>
            </a:r>
            <a:r>
              <a:rPr lang="vi-VN" sz="2667" i="1" dirty="0">
                <a:latin typeface="+mj-lt"/>
              </a:rPr>
              <a:t> tham gia vào quá trình </a:t>
            </a:r>
            <a:r>
              <a:rPr lang="en-US" sz="2667" i="1" dirty="0">
                <a:latin typeface="+mj-lt"/>
              </a:rPr>
              <a:t>SX</a:t>
            </a:r>
            <a:r>
              <a:rPr lang="vi-VN" sz="2667" i="1" dirty="0">
                <a:latin typeface="+mj-lt"/>
              </a:rPr>
              <a:t>, tái </a:t>
            </a:r>
            <a:r>
              <a:rPr lang="en-US" sz="2667" i="1" dirty="0">
                <a:latin typeface="+mj-lt"/>
              </a:rPr>
              <a:t>SX </a:t>
            </a:r>
            <a:r>
              <a:rPr lang="vi-VN" sz="2667" i="1" dirty="0">
                <a:latin typeface="+mj-lt"/>
              </a:rPr>
              <a:t>ra của cải vật chất và cải tạo các quan hệ </a:t>
            </a:r>
            <a:r>
              <a:rPr lang="en-US" sz="2667" i="1" dirty="0">
                <a:latin typeface="+mj-lt"/>
              </a:rPr>
              <a:t>XH</a:t>
            </a:r>
            <a:r>
              <a:rPr lang="vi-VN" sz="2667" i="1" dirty="0">
                <a:latin typeface="+mj-lt"/>
              </a:rPr>
              <a:t>; đại biểu cho </a:t>
            </a:r>
            <a:r>
              <a:rPr lang="en-US" sz="2667" i="1" dirty="0">
                <a:latin typeface="+mj-lt"/>
              </a:rPr>
              <a:t>LLSX</a:t>
            </a:r>
            <a:r>
              <a:rPr lang="vi-VN" sz="2667" i="1" dirty="0">
                <a:latin typeface="+mj-lt"/>
              </a:rPr>
              <a:t> và </a:t>
            </a:r>
            <a:r>
              <a:rPr lang="en-US" sz="2667" i="1" dirty="0">
                <a:latin typeface="+mj-lt"/>
              </a:rPr>
              <a:t>PTSX </a:t>
            </a:r>
            <a:r>
              <a:rPr lang="vi-VN" sz="2667" i="1" dirty="0">
                <a:latin typeface="+mj-lt"/>
              </a:rPr>
              <a:t>tiên tiến trong thời đại hiện nay. </a:t>
            </a:r>
            <a:endParaRPr lang="vi-VN" sz="2400" i="1" dirty="0">
              <a:latin typeface="+mj-lt"/>
            </a:endParaRPr>
          </a:p>
        </p:txBody>
      </p:sp>
      <p:sp>
        <p:nvSpPr>
          <p:cNvPr id="4" name="Rectangle 3"/>
          <p:cNvSpPr/>
          <p:nvPr/>
        </p:nvSpPr>
        <p:spPr>
          <a:xfrm>
            <a:off x="1100357" y="1540369"/>
            <a:ext cx="8859839" cy="523220"/>
          </a:xfrm>
          <a:prstGeom prst="rect">
            <a:avLst/>
          </a:prstGeom>
          <a:solidFill>
            <a:schemeClr val="bg1"/>
          </a:solidFill>
          <a:ln>
            <a:noFill/>
          </a:ln>
        </p:spPr>
        <p:txBody>
          <a:bodyPr>
            <a:spAutoFit/>
          </a:bodyPr>
          <a:lstStyle/>
          <a:p>
            <a:pPr marL="457189" indent="-457189">
              <a:buFont typeface="Arial" panose="020B0604020202020204" pitchFamily="34" charset="0"/>
              <a:buChar char="•"/>
              <a:defRPr/>
            </a:pPr>
            <a:r>
              <a:rPr lang="en-US" sz="2800" b="1" dirty="0" err="1">
                <a:solidFill>
                  <a:srgbClr val="0000FF"/>
                </a:solidFill>
                <a:latin typeface="+mj-lt"/>
              </a:rPr>
              <a:t>Định</a:t>
            </a:r>
            <a:r>
              <a:rPr lang="en-US" sz="2800" b="1" dirty="0">
                <a:solidFill>
                  <a:srgbClr val="0000FF"/>
                </a:solidFill>
                <a:latin typeface="+mj-lt"/>
              </a:rPr>
              <a:t> </a:t>
            </a:r>
            <a:r>
              <a:rPr lang="en-US" sz="2800" b="1" dirty="0" err="1">
                <a:solidFill>
                  <a:srgbClr val="0000FF"/>
                </a:solidFill>
                <a:latin typeface="+mj-lt"/>
              </a:rPr>
              <a:t>nghĩa</a:t>
            </a:r>
            <a:r>
              <a:rPr lang="en-US" sz="2800" b="1" dirty="0">
                <a:solidFill>
                  <a:srgbClr val="0000FF"/>
                </a:solidFill>
                <a:latin typeface="+mj-lt"/>
              </a:rPr>
              <a:t> </a:t>
            </a:r>
            <a:r>
              <a:rPr lang="en-US" sz="2800" b="1" dirty="0" err="1">
                <a:solidFill>
                  <a:srgbClr val="0000FF"/>
                </a:solidFill>
                <a:latin typeface="+mj-lt"/>
              </a:rPr>
              <a:t>giai</a:t>
            </a:r>
            <a:r>
              <a:rPr lang="en-US" sz="2800" b="1" dirty="0">
                <a:solidFill>
                  <a:srgbClr val="0000FF"/>
                </a:solidFill>
                <a:latin typeface="+mj-lt"/>
              </a:rPr>
              <a:t> </a:t>
            </a:r>
            <a:r>
              <a:rPr lang="en-US" sz="2800" b="1" dirty="0" err="1">
                <a:solidFill>
                  <a:srgbClr val="0000FF"/>
                </a:solidFill>
                <a:latin typeface="+mj-lt"/>
              </a:rPr>
              <a:t>cấp</a:t>
            </a:r>
            <a:r>
              <a:rPr lang="en-US" sz="2800" b="1" dirty="0">
                <a:solidFill>
                  <a:srgbClr val="0000FF"/>
                </a:solidFill>
                <a:latin typeface="+mj-lt"/>
              </a:rPr>
              <a:t> </a:t>
            </a:r>
            <a:r>
              <a:rPr lang="en-US" sz="2800" b="1" dirty="0" err="1">
                <a:solidFill>
                  <a:srgbClr val="0000FF"/>
                </a:solidFill>
                <a:latin typeface="+mj-lt"/>
              </a:rPr>
              <a:t>công</a:t>
            </a:r>
            <a:r>
              <a:rPr lang="en-US" sz="2800" b="1" dirty="0">
                <a:solidFill>
                  <a:srgbClr val="0000FF"/>
                </a:solidFill>
                <a:latin typeface="+mj-lt"/>
              </a:rPr>
              <a:t> </a:t>
            </a:r>
            <a:r>
              <a:rPr lang="en-US" sz="2800" b="1" dirty="0" err="1">
                <a:solidFill>
                  <a:srgbClr val="0000FF"/>
                </a:solidFill>
                <a:latin typeface="+mj-lt"/>
              </a:rPr>
              <a:t>nhân</a:t>
            </a:r>
            <a:endParaRPr lang="en-US" sz="2800" b="1" dirty="0">
              <a:solidFill>
                <a:srgbClr val="0000FF"/>
              </a:solidFill>
              <a:latin typeface="+mj-lt"/>
            </a:endParaRPr>
          </a:p>
        </p:txBody>
      </p:sp>
    </p:spTree>
    <p:extLst>
      <p:ext uri="{BB962C8B-B14F-4D97-AF65-F5344CB8AC3E}">
        <p14:creationId xmlns:p14="http://schemas.microsoft.com/office/powerpoint/2010/main" val="4288897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6641" y="414805"/>
            <a:ext cx="8893175" cy="523220"/>
          </a:xfrm>
          <a:prstGeom prst="rect">
            <a:avLst/>
          </a:prstGeom>
          <a:solidFill>
            <a:srgbClr val="C00000"/>
          </a:solidFill>
        </p:spPr>
        <p:txBody>
          <a:bodyPr>
            <a:spAutoFit/>
          </a:bodyPr>
          <a:lstStyle/>
          <a:p>
            <a:pPr>
              <a:defRPr/>
            </a:pPr>
            <a:r>
              <a:rPr lang="en-US" sz="2800" b="1" dirty="0">
                <a:solidFill>
                  <a:srgbClr val="FFFF00"/>
                </a:solidFill>
                <a:latin typeface="+mj-lt"/>
              </a:rPr>
              <a:t>2.3.1.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
        <p:nvSpPr>
          <p:cNvPr id="4" name="Rectangle 3"/>
          <p:cNvSpPr/>
          <p:nvPr/>
        </p:nvSpPr>
        <p:spPr>
          <a:xfrm>
            <a:off x="1239012" y="1909343"/>
            <a:ext cx="6074577" cy="523220"/>
          </a:xfrm>
          <a:prstGeom prst="rect">
            <a:avLst/>
          </a:prstGeom>
          <a:solidFill>
            <a:schemeClr val="bg1"/>
          </a:solidFill>
          <a:ln>
            <a:noFill/>
          </a:ln>
        </p:spPr>
        <p:txBody>
          <a:bodyPr wrap="square">
            <a:spAutoFit/>
          </a:bodyPr>
          <a:lstStyle/>
          <a:p>
            <a:pPr marL="457189" indent="-457189">
              <a:buFont typeface="Arial" panose="020B0604020202020204" pitchFamily="34" charset="0"/>
              <a:buChar char="•"/>
              <a:defRPr/>
            </a:pPr>
            <a:r>
              <a:rPr lang="en-US" sz="2800" b="1" dirty="0" err="1">
                <a:solidFill>
                  <a:srgbClr val="0000FF"/>
                </a:solidFill>
              </a:rPr>
              <a:t>Định</a:t>
            </a:r>
            <a:r>
              <a:rPr lang="en-US" sz="2800" b="1" dirty="0">
                <a:solidFill>
                  <a:srgbClr val="0000FF"/>
                </a:solidFill>
              </a:rPr>
              <a:t> </a:t>
            </a:r>
            <a:r>
              <a:rPr lang="en-US" sz="2800" b="1" dirty="0" err="1">
                <a:solidFill>
                  <a:srgbClr val="0000FF"/>
                </a:solidFill>
              </a:rPr>
              <a:t>nghĩa</a:t>
            </a:r>
            <a:r>
              <a:rPr lang="en-US" sz="2800" b="1" dirty="0">
                <a:solidFill>
                  <a:srgbClr val="0000FF"/>
                </a:solidFill>
              </a:rPr>
              <a:t> </a:t>
            </a:r>
            <a:r>
              <a:rPr lang="en-US" sz="2800" b="1" dirty="0" err="1">
                <a:solidFill>
                  <a:srgbClr val="0000FF"/>
                </a:solidFill>
              </a:rPr>
              <a:t>giai</a:t>
            </a:r>
            <a:r>
              <a:rPr lang="en-US" sz="2800" b="1" dirty="0">
                <a:solidFill>
                  <a:srgbClr val="0000FF"/>
                </a:solidFill>
              </a:rPr>
              <a:t> </a:t>
            </a:r>
            <a:r>
              <a:rPr lang="en-US" sz="2800" b="1" dirty="0" err="1">
                <a:solidFill>
                  <a:srgbClr val="0000FF"/>
                </a:solidFill>
              </a:rPr>
              <a:t>cấp</a:t>
            </a:r>
            <a:r>
              <a:rPr lang="en-US" sz="2800" b="1" dirty="0">
                <a:solidFill>
                  <a:srgbClr val="0000FF"/>
                </a:solidFill>
              </a:rPr>
              <a:t> </a:t>
            </a:r>
            <a:r>
              <a:rPr lang="en-US" sz="2800" b="1" dirty="0" err="1">
                <a:solidFill>
                  <a:srgbClr val="0000FF"/>
                </a:solidFill>
              </a:rPr>
              <a:t>công</a:t>
            </a:r>
            <a:r>
              <a:rPr lang="en-US" sz="2800" b="1" dirty="0">
                <a:solidFill>
                  <a:srgbClr val="0000FF"/>
                </a:solidFill>
              </a:rPr>
              <a:t> </a:t>
            </a:r>
            <a:r>
              <a:rPr lang="en-US" sz="2800" b="1" dirty="0" err="1">
                <a:solidFill>
                  <a:srgbClr val="0000FF"/>
                </a:solidFill>
              </a:rPr>
              <a:t>nhân</a:t>
            </a:r>
            <a:endParaRPr lang="en-US" sz="2800" b="1" dirty="0">
              <a:solidFill>
                <a:srgbClr val="0000FF"/>
              </a:solidFill>
            </a:endParaRPr>
          </a:p>
        </p:txBody>
      </p:sp>
      <p:pic>
        <p:nvPicPr>
          <p:cNvPr id="6" name="Picture 5"/>
          <p:cNvPicPr>
            <a:picLocks noChangeAspect="1"/>
          </p:cNvPicPr>
          <p:nvPr/>
        </p:nvPicPr>
        <p:blipFill>
          <a:blip r:embed="rId2"/>
          <a:stretch>
            <a:fillRect/>
          </a:stretch>
        </p:blipFill>
        <p:spPr>
          <a:xfrm>
            <a:off x="409075" y="3403881"/>
            <a:ext cx="3286276" cy="1876567"/>
          </a:xfrm>
          <a:prstGeom prst="rect">
            <a:avLst/>
          </a:prstGeom>
        </p:spPr>
      </p:pic>
      <p:pic>
        <p:nvPicPr>
          <p:cNvPr id="7" name="Picture 6"/>
          <p:cNvPicPr>
            <a:picLocks noChangeAspect="1"/>
          </p:cNvPicPr>
          <p:nvPr/>
        </p:nvPicPr>
        <p:blipFill>
          <a:blip r:embed="rId3"/>
          <a:stretch>
            <a:fillRect/>
          </a:stretch>
        </p:blipFill>
        <p:spPr>
          <a:xfrm>
            <a:off x="7915702" y="1508701"/>
            <a:ext cx="3997812" cy="2612923"/>
          </a:xfrm>
          <a:prstGeom prst="rect">
            <a:avLst/>
          </a:prstGeom>
        </p:spPr>
      </p:pic>
      <p:pic>
        <p:nvPicPr>
          <p:cNvPr id="8" name="Picture 7"/>
          <p:cNvPicPr>
            <a:picLocks noChangeAspect="1"/>
          </p:cNvPicPr>
          <p:nvPr/>
        </p:nvPicPr>
        <p:blipFill>
          <a:blip r:embed="rId4"/>
          <a:stretch>
            <a:fillRect/>
          </a:stretch>
        </p:blipFill>
        <p:spPr>
          <a:xfrm>
            <a:off x="3856276" y="4121624"/>
            <a:ext cx="3898499" cy="2174619"/>
          </a:xfrm>
          <a:prstGeom prst="rect">
            <a:avLst/>
          </a:prstGeom>
        </p:spPr>
      </p:pic>
    </p:spTree>
    <p:extLst>
      <p:ext uri="{BB962C8B-B14F-4D97-AF65-F5344CB8AC3E}">
        <p14:creationId xmlns:p14="http://schemas.microsoft.com/office/powerpoint/2010/main" val="31040611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arn(inVertical)">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checkerboard(across)">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107976" y="1707129"/>
            <a:ext cx="4333659" cy="830997"/>
          </a:xfrm>
          <a:prstGeom prst="rect">
            <a:avLst/>
          </a:prstGeom>
          <a:solidFill>
            <a:schemeClr val="bg1"/>
          </a:solidFill>
          <a:ln>
            <a:noFill/>
          </a:ln>
        </p:spPr>
        <p:txBody>
          <a:bodyPr wrap="square">
            <a:spAutoFit/>
          </a:bodyPr>
          <a:lstStyle/>
          <a:p>
            <a:pPr marL="457189" indent="-457189" defTabSz="914377">
              <a:buFont typeface="Arial" panose="020B0604020202020204" pitchFamily="34" charset="0"/>
              <a:buChar char="•"/>
              <a:defRPr/>
            </a:pPr>
            <a:r>
              <a:rPr lang="en-US" sz="2400" b="1" dirty="0" err="1">
                <a:solidFill>
                  <a:srgbClr val="0000FF"/>
                </a:solidFill>
                <a:latin typeface="+mj-lt"/>
              </a:rPr>
              <a:t>Đặc</a:t>
            </a:r>
            <a:r>
              <a:rPr lang="en-US" sz="2400" b="1" dirty="0">
                <a:solidFill>
                  <a:srgbClr val="0000FF"/>
                </a:solidFill>
                <a:latin typeface="+mj-lt"/>
              </a:rPr>
              <a:t> </a:t>
            </a:r>
            <a:r>
              <a:rPr lang="en-US" sz="2400" b="1" dirty="0" err="1">
                <a:solidFill>
                  <a:srgbClr val="0000FF"/>
                </a:solidFill>
                <a:latin typeface="+mj-lt"/>
              </a:rPr>
              <a:t>điểm</a:t>
            </a:r>
            <a:r>
              <a:rPr lang="en-US" sz="2400" b="1" dirty="0">
                <a:solidFill>
                  <a:srgbClr val="0000FF"/>
                </a:solidFill>
                <a:latin typeface="+mj-lt"/>
              </a:rPr>
              <a:t> </a:t>
            </a:r>
            <a:r>
              <a:rPr lang="en-US" sz="2400" b="1" dirty="0" err="1">
                <a:solidFill>
                  <a:srgbClr val="0000FF"/>
                </a:solidFill>
                <a:latin typeface="+mj-lt"/>
              </a:rPr>
              <a:t>cơ</a:t>
            </a:r>
            <a:r>
              <a:rPr lang="en-US" sz="2400" b="1" dirty="0">
                <a:solidFill>
                  <a:srgbClr val="0000FF"/>
                </a:solidFill>
                <a:latin typeface="+mj-lt"/>
              </a:rPr>
              <a:t> </a:t>
            </a:r>
            <a:r>
              <a:rPr lang="en-US" sz="2400" b="1" dirty="0" err="1">
                <a:solidFill>
                  <a:srgbClr val="0000FF"/>
                </a:solidFill>
                <a:latin typeface="+mj-lt"/>
              </a:rPr>
              <a:t>bản</a:t>
            </a:r>
            <a:r>
              <a:rPr lang="en-US" sz="2400" b="1" dirty="0">
                <a:solidFill>
                  <a:srgbClr val="0000FF"/>
                </a:solidFill>
                <a:latin typeface="+mj-lt"/>
              </a:rPr>
              <a:t> </a:t>
            </a:r>
            <a:r>
              <a:rPr lang="en-US" sz="2400" b="1" dirty="0" err="1">
                <a:solidFill>
                  <a:srgbClr val="0000FF"/>
                </a:solidFill>
                <a:latin typeface="+mj-lt"/>
              </a:rPr>
              <a:t>của</a:t>
            </a:r>
            <a:r>
              <a:rPr lang="en-US" sz="2400" b="1" dirty="0">
                <a:solidFill>
                  <a:srgbClr val="0000FF"/>
                </a:solidFill>
                <a:latin typeface="+mj-lt"/>
              </a:rPr>
              <a:t> </a:t>
            </a:r>
            <a:r>
              <a:rPr lang="en-US" sz="2400" b="1" dirty="0" err="1">
                <a:solidFill>
                  <a:srgbClr val="0000FF"/>
                </a:solidFill>
                <a:latin typeface="+mj-lt"/>
              </a:rPr>
              <a:t>giai</a:t>
            </a:r>
            <a:r>
              <a:rPr lang="en-US" sz="2400" b="1" dirty="0">
                <a:solidFill>
                  <a:srgbClr val="0000FF"/>
                </a:solidFill>
                <a:latin typeface="+mj-lt"/>
              </a:rPr>
              <a:t> </a:t>
            </a:r>
            <a:r>
              <a:rPr lang="en-US" sz="2400" b="1" dirty="0" err="1">
                <a:solidFill>
                  <a:srgbClr val="0000FF"/>
                </a:solidFill>
                <a:latin typeface="+mj-lt"/>
              </a:rPr>
              <a:t>cấp</a:t>
            </a:r>
            <a:r>
              <a:rPr lang="en-US" sz="2400" b="1" dirty="0">
                <a:solidFill>
                  <a:srgbClr val="0000FF"/>
                </a:solidFill>
                <a:latin typeface="+mj-lt"/>
              </a:rPr>
              <a:t> </a:t>
            </a:r>
            <a:r>
              <a:rPr lang="en-US" sz="2400" b="1" dirty="0" err="1">
                <a:solidFill>
                  <a:srgbClr val="0000FF"/>
                </a:solidFill>
                <a:latin typeface="+mj-lt"/>
              </a:rPr>
              <a:t>công</a:t>
            </a:r>
            <a:r>
              <a:rPr lang="en-US" sz="2400" b="1" dirty="0">
                <a:solidFill>
                  <a:srgbClr val="0000FF"/>
                </a:solidFill>
                <a:latin typeface="+mj-lt"/>
              </a:rPr>
              <a:t> </a:t>
            </a:r>
            <a:r>
              <a:rPr lang="en-US" sz="2400" b="1" dirty="0" err="1">
                <a:solidFill>
                  <a:srgbClr val="0000FF"/>
                </a:solidFill>
                <a:latin typeface="+mj-lt"/>
              </a:rPr>
              <a:t>nhân</a:t>
            </a:r>
            <a:endParaRPr lang="en-US" sz="2400" b="1" dirty="0">
              <a:solidFill>
                <a:srgbClr val="0000FF"/>
              </a:solidFill>
              <a:latin typeface="+mj-lt"/>
            </a:endParaRPr>
          </a:p>
        </p:txBody>
      </p:sp>
      <p:sp>
        <p:nvSpPr>
          <p:cNvPr id="9" name="Rectangle 8"/>
          <p:cNvSpPr/>
          <p:nvPr/>
        </p:nvSpPr>
        <p:spPr>
          <a:xfrm>
            <a:off x="451823" y="1707128"/>
            <a:ext cx="2960117" cy="707886"/>
          </a:xfrm>
          <a:prstGeom prst="rect">
            <a:avLst/>
          </a:prstGeom>
          <a:solidFill>
            <a:schemeClr val="bg1"/>
          </a:solidFill>
          <a:ln>
            <a:noFill/>
          </a:ln>
        </p:spPr>
        <p:txBody>
          <a:bodyPr wrap="square">
            <a:spAutoFit/>
          </a:bodyPr>
          <a:lstStyle/>
          <a:p>
            <a:pPr marL="457189" indent="-457189" defTabSz="914377">
              <a:buFont typeface="Arial" panose="020B0604020202020204" pitchFamily="34" charset="0"/>
              <a:buChar char="•"/>
              <a:defRPr/>
            </a:pPr>
            <a:r>
              <a:rPr lang="en-US" sz="2000" b="1" dirty="0" err="1">
                <a:solidFill>
                  <a:schemeClr val="bg1">
                    <a:lumMod val="75000"/>
                  </a:schemeClr>
                </a:solidFill>
                <a:latin typeface="+mj-lt"/>
              </a:rPr>
              <a:t>Định</a:t>
            </a:r>
            <a:r>
              <a:rPr lang="en-US" sz="2000" b="1" dirty="0">
                <a:solidFill>
                  <a:schemeClr val="bg1">
                    <a:lumMod val="75000"/>
                  </a:schemeClr>
                </a:solidFill>
                <a:latin typeface="+mj-lt"/>
              </a:rPr>
              <a:t> </a:t>
            </a:r>
            <a:r>
              <a:rPr lang="en-US" sz="2000" b="1" dirty="0" err="1">
                <a:solidFill>
                  <a:schemeClr val="bg1">
                    <a:lumMod val="75000"/>
                  </a:schemeClr>
                </a:solidFill>
                <a:latin typeface="+mj-lt"/>
              </a:rPr>
              <a:t>nghĩa</a:t>
            </a:r>
            <a:r>
              <a:rPr lang="en-US" sz="2000" b="1" dirty="0">
                <a:solidFill>
                  <a:schemeClr val="bg1">
                    <a:lumMod val="75000"/>
                  </a:schemeClr>
                </a:solidFill>
                <a:latin typeface="+mj-lt"/>
              </a:rPr>
              <a:t> </a:t>
            </a:r>
            <a:r>
              <a:rPr lang="en-US" sz="2000" b="1" dirty="0" err="1">
                <a:solidFill>
                  <a:schemeClr val="bg1">
                    <a:lumMod val="75000"/>
                  </a:schemeClr>
                </a:solidFill>
                <a:latin typeface="+mj-lt"/>
              </a:rPr>
              <a:t>giai</a:t>
            </a:r>
            <a:r>
              <a:rPr lang="en-US" sz="2000" b="1" dirty="0">
                <a:solidFill>
                  <a:schemeClr val="bg1">
                    <a:lumMod val="75000"/>
                  </a:schemeClr>
                </a:solidFill>
                <a:latin typeface="+mj-lt"/>
              </a:rPr>
              <a:t> </a:t>
            </a:r>
            <a:r>
              <a:rPr lang="en-US" sz="2000" b="1" dirty="0" err="1">
                <a:solidFill>
                  <a:schemeClr val="bg1">
                    <a:lumMod val="75000"/>
                  </a:schemeClr>
                </a:solidFill>
                <a:latin typeface="+mj-lt"/>
              </a:rPr>
              <a:t>cấp</a:t>
            </a:r>
            <a:r>
              <a:rPr lang="en-US" sz="2000" b="1" dirty="0">
                <a:solidFill>
                  <a:schemeClr val="bg1">
                    <a:lumMod val="75000"/>
                  </a:schemeClr>
                </a:solidFill>
                <a:latin typeface="+mj-lt"/>
              </a:rPr>
              <a:t> </a:t>
            </a:r>
            <a:r>
              <a:rPr lang="en-US" sz="2000" b="1" dirty="0" err="1">
                <a:solidFill>
                  <a:schemeClr val="bg1">
                    <a:lumMod val="75000"/>
                  </a:schemeClr>
                </a:solidFill>
                <a:latin typeface="+mj-lt"/>
              </a:rPr>
              <a:t>công</a:t>
            </a:r>
            <a:r>
              <a:rPr lang="en-US" sz="2000" b="1" dirty="0">
                <a:solidFill>
                  <a:schemeClr val="bg1">
                    <a:lumMod val="75000"/>
                  </a:schemeClr>
                </a:solidFill>
                <a:latin typeface="+mj-lt"/>
              </a:rPr>
              <a:t> </a:t>
            </a:r>
            <a:r>
              <a:rPr lang="en-US" sz="2000" b="1" dirty="0" err="1">
                <a:solidFill>
                  <a:schemeClr val="bg1">
                    <a:lumMod val="75000"/>
                  </a:schemeClr>
                </a:solidFill>
                <a:latin typeface="+mj-lt"/>
              </a:rPr>
              <a:t>nhân</a:t>
            </a:r>
            <a:endParaRPr lang="en-US" sz="2000" b="1" dirty="0">
              <a:solidFill>
                <a:schemeClr val="bg1">
                  <a:lumMod val="75000"/>
                </a:schemeClr>
              </a:solidFill>
              <a:latin typeface="+mj-lt"/>
            </a:endParaRPr>
          </a:p>
        </p:txBody>
      </p:sp>
      <p:sp>
        <p:nvSpPr>
          <p:cNvPr id="7" name="Rectangle 6"/>
          <p:cNvSpPr/>
          <p:nvPr/>
        </p:nvSpPr>
        <p:spPr>
          <a:xfrm>
            <a:off x="2742311" y="2904715"/>
            <a:ext cx="9220647" cy="3359061"/>
          </a:xfrm>
          <a:prstGeom prst="rect">
            <a:avLst/>
          </a:prstGeom>
          <a:ln w="38100">
            <a:solidFill>
              <a:srgbClr val="C00000"/>
            </a:solidFill>
          </a:ln>
        </p:spPr>
        <p:txBody>
          <a:bodyPr wrap="square">
            <a:spAutoFit/>
          </a:bodyPr>
          <a:lstStyle/>
          <a:p>
            <a:pPr indent="270504" algn="just" defTabSz="914377">
              <a:lnSpc>
                <a:spcPct val="150000"/>
              </a:lnSpc>
              <a:tabLst>
                <a:tab pos="342891" algn="l"/>
              </a:tabLst>
              <a:defRPr/>
            </a:pPr>
            <a:r>
              <a:rPr lang="pt-BR" sz="2400" dirty="0">
                <a:solidFill>
                  <a:prstClr val="black"/>
                </a:solidFill>
                <a:latin typeface="+mj-lt"/>
                <a:ea typeface="Calibri" panose="020F0502020204030204" pitchFamily="34" charset="0"/>
                <a:cs typeface="Times New Roman" panose="02020603050405020304" pitchFamily="18" charset="0"/>
              </a:rPr>
              <a:t>Đại biểu cho lực lượng sản xuất tiên tiến, có </a:t>
            </a:r>
            <a:r>
              <a:rPr lang="pt-BR" sz="2400" i="1" dirty="0">
                <a:solidFill>
                  <a:prstClr val="black"/>
                </a:solidFill>
                <a:latin typeface="+mj-lt"/>
                <a:ea typeface="Calibri" panose="020F0502020204030204" pitchFamily="34" charset="0"/>
                <a:cs typeface="Times New Roman" panose="02020603050405020304" pitchFamily="18" charset="0"/>
              </a:rPr>
              <a:t>tính chất tiên tiến</a:t>
            </a:r>
            <a:r>
              <a:rPr lang="pt-BR" sz="2400" dirty="0">
                <a:solidFill>
                  <a:prstClr val="black"/>
                </a:solidFill>
                <a:latin typeface="+mj-lt"/>
                <a:ea typeface="Calibri" panose="020F0502020204030204" pitchFamily="34" charset="0"/>
                <a:cs typeface="Times New Roman" panose="02020603050405020304" pitchFamily="18" charset="0"/>
              </a:rPr>
              <a:t>, gắn với xu hướng phát triển của xã hội.</a:t>
            </a:r>
            <a:endParaRPr lang="en-US" sz="2400" dirty="0">
              <a:solidFill>
                <a:prstClr val="black"/>
              </a:solidFill>
              <a:latin typeface="+mj-lt"/>
              <a:ea typeface="Calibri" panose="020F0502020204030204" pitchFamily="34" charset="0"/>
              <a:cs typeface="Times New Roman" panose="02020603050405020304" pitchFamily="18" charset="0"/>
            </a:endParaRPr>
          </a:p>
          <a:p>
            <a:pPr indent="270504" algn="just" defTabSz="914377">
              <a:lnSpc>
                <a:spcPct val="150000"/>
              </a:lnSpc>
              <a:tabLst>
                <a:tab pos="342891" algn="l"/>
              </a:tabLst>
              <a:defRPr/>
            </a:pPr>
            <a:r>
              <a:rPr lang="pt-BR" sz="2400" dirty="0">
                <a:solidFill>
                  <a:prstClr val="black"/>
                </a:solidFill>
                <a:latin typeface="+mj-lt"/>
                <a:ea typeface="Calibri" panose="020F0502020204030204" pitchFamily="34" charset="0"/>
                <a:cs typeface="Times New Roman" panose="02020603050405020304" pitchFamily="18" charset="0"/>
              </a:rPr>
              <a:t>Có tinh thần cách mạng triệt để không chỉ để giải phóng mình mà còn giải phóng toàn bộ xã hội.</a:t>
            </a:r>
            <a:endParaRPr lang="en-US" sz="2400" dirty="0">
              <a:solidFill>
                <a:prstClr val="black"/>
              </a:solidFill>
              <a:latin typeface="+mj-lt"/>
              <a:ea typeface="Calibri" panose="020F0502020204030204" pitchFamily="34" charset="0"/>
              <a:cs typeface="Times New Roman" panose="02020603050405020304" pitchFamily="18" charset="0"/>
            </a:endParaRPr>
          </a:p>
          <a:p>
            <a:pPr indent="270504" algn="just" defTabSz="914377">
              <a:lnSpc>
                <a:spcPct val="150000"/>
              </a:lnSpc>
              <a:tabLst>
                <a:tab pos="342891" algn="l"/>
                <a:tab pos="5257669" algn="l"/>
              </a:tabLst>
              <a:defRPr/>
            </a:pPr>
            <a:r>
              <a:rPr lang="pt-BR" sz="2400" dirty="0">
                <a:solidFill>
                  <a:prstClr val="black"/>
                </a:solidFill>
                <a:latin typeface="+mj-lt"/>
                <a:ea typeface="Calibri" panose="020F0502020204030204" pitchFamily="34" charset="0"/>
                <a:cs typeface="Times New Roman" panose="02020603050405020304" pitchFamily="18" charset="0"/>
              </a:rPr>
              <a:t>Có tính chất tổ chức kỷ luật cao. </a:t>
            </a:r>
            <a:endParaRPr lang="en-US" sz="2400" dirty="0">
              <a:solidFill>
                <a:prstClr val="black"/>
              </a:solidFill>
              <a:latin typeface="+mj-lt"/>
              <a:ea typeface="Calibri" panose="020F0502020204030204" pitchFamily="34" charset="0"/>
              <a:cs typeface="Times New Roman" panose="02020603050405020304" pitchFamily="18" charset="0"/>
            </a:endParaRPr>
          </a:p>
          <a:p>
            <a:pPr indent="270504" algn="just" defTabSz="914377">
              <a:lnSpc>
                <a:spcPct val="150000"/>
              </a:lnSpc>
              <a:tabLst>
                <a:tab pos="342891" algn="l"/>
                <a:tab pos="5257669" algn="l"/>
              </a:tabLst>
              <a:defRPr/>
            </a:pPr>
            <a:r>
              <a:rPr lang="pt-BR" sz="2400" dirty="0">
                <a:solidFill>
                  <a:prstClr val="black"/>
                </a:solidFill>
                <a:latin typeface="+mj-lt"/>
                <a:ea typeface="Calibri" panose="020F0502020204030204" pitchFamily="34" charset="0"/>
                <a:cs typeface="Times New Roman" panose="02020603050405020304" pitchFamily="18" charset="0"/>
              </a:rPr>
              <a:t>Có tính chất quốc tế.</a:t>
            </a:r>
            <a:endParaRPr lang="en-US" sz="2400" dirty="0">
              <a:solidFill>
                <a:prstClr val="black"/>
              </a:solidFill>
              <a:latin typeface="+mj-lt"/>
              <a:ea typeface="Calibri" panose="020F0502020204030204" pitchFamily="34" charset="0"/>
              <a:cs typeface="Times New Roman" panose="02020603050405020304" pitchFamily="18" charset="0"/>
            </a:endParaRPr>
          </a:p>
        </p:txBody>
      </p:sp>
      <p:sp>
        <p:nvSpPr>
          <p:cNvPr id="11" name="Rectangle 10"/>
          <p:cNvSpPr/>
          <p:nvPr/>
        </p:nvSpPr>
        <p:spPr>
          <a:xfrm>
            <a:off x="8748691" y="1690369"/>
            <a:ext cx="3124863" cy="646331"/>
          </a:xfrm>
          <a:prstGeom prst="rect">
            <a:avLst/>
          </a:prstGeom>
          <a:solidFill>
            <a:schemeClr val="bg1"/>
          </a:solidFill>
        </p:spPr>
        <p:txBody>
          <a:bodyPr wrap="square">
            <a:spAutoFit/>
          </a:bodyPr>
          <a:lstStyle/>
          <a:p>
            <a:pPr marL="457189" indent="-457189" algn="just" defTabSz="914377">
              <a:buFont typeface="Arial" panose="020B0604020202020204" pitchFamily="34" charset="0"/>
              <a:buChar char="•"/>
              <a:defRPr/>
            </a:pPr>
            <a:r>
              <a:rPr lang="en-US" b="1" dirty="0">
                <a:solidFill>
                  <a:schemeClr val="bg1">
                    <a:lumMod val="75000"/>
                  </a:schemeClr>
                </a:solidFill>
                <a:latin typeface="+mj-lt"/>
              </a:rPr>
              <a:t> </a:t>
            </a:r>
            <a:r>
              <a:rPr lang="en-US" b="1" dirty="0" err="1">
                <a:solidFill>
                  <a:schemeClr val="bg1">
                    <a:lumMod val="75000"/>
                  </a:schemeClr>
                </a:solidFill>
                <a:latin typeface="+mj-lt"/>
              </a:rPr>
              <a:t>Sứ</a:t>
            </a:r>
            <a:r>
              <a:rPr lang="en-US" b="1" dirty="0">
                <a:solidFill>
                  <a:schemeClr val="bg1">
                    <a:lumMod val="75000"/>
                  </a:schemeClr>
                </a:solidFill>
                <a:latin typeface="+mj-lt"/>
              </a:rPr>
              <a:t> </a:t>
            </a:r>
            <a:r>
              <a:rPr lang="en-US" b="1" dirty="0" err="1">
                <a:solidFill>
                  <a:schemeClr val="bg1">
                    <a:lumMod val="75000"/>
                  </a:schemeClr>
                </a:solidFill>
                <a:latin typeface="+mj-lt"/>
              </a:rPr>
              <a:t>mệnh</a:t>
            </a:r>
            <a:r>
              <a:rPr lang="en-US" b="1" dirty="0">
                <a:solidFill>
                  <a:schemeClr val="bg1">
                    <a:lumMod val="75000"/>
                  </a:schemeClr>
                </a:solidFill>
                <a:latin typeface="+mj-lt"/>
              </a:rPr>
              <a:t> </a:t>
            </a:r>
            <a:r>
              <a:rPr lang="en-US" b="1" dirty="0" err="1">
                <a:solidFill>
                  <a:schemeClr val="bg1">
                    <a:lumMod val="75000"/>
                  </a:schemeClr>
                </a:solidFill>
                <a:latin typeface="+mj-lt"/>
              </a:rPr>
              <a:t>lịch</a:t>
            </a:r>
            <a:r>
              <a:rPr lang="en-US" b="1" dirty="0">
                <a:solidFill>
                  <a:schemeClr val="bg1">
                    <a:lumMod val="75000"/>
                  </a:schemeClr>
                </a:solidFill>
                <a:latin typeface="+mj-lt"/>
              </a:rPr>
              <a:t> </a:t>
            </a:r>
            <a:r>
              <a:rPr lang="en-US" b="1" dirty="0" err="1">
                <a:solidFill>
                  <a:schemeClr val="bg1">
                    <a:lumMod val="75000"/>
                  </a:schemeClr>
                </a:solidFill>
                <a:latin typeface="+mj-lt"/>
              </a:rPr>
              <a:t>sử</a:t>
            </a:r>
            <a:r>
              <a:rPr lang="en-US" b="1" dirty="0">
                <a:solidFill>
                  <a:schemeClr val="bg1">
                    <a:lumMod val="75000"/>
                  </a:schemeClr>
                </a:solidFill>
                <a:latin typeface="+mj-lt"/>
              </a:rPr>
              <a:t> </a:t>
            </a:r>
            <a:r>
              <a:rPr lang="en-US" b="1" dirty="0" err="1">
                <a:solidFill>
                  <a:schemeClr val="bg1">
                    <a:lumMod val="75000"/>
                  </a:schemeClr>
                </a:solidFill>
                <a:latin typeface="+mj-lt"/>
              </a:rPr>
              <a:t>của</a:t>
            </a:r>
            <a:r>
              <a:rPr lang="en-US" b="1" dirty="0">
                <a:solidFill>
                  <a:schemeClr val="bg1">
                    <a:lumMod val="75000"/>
                  </a:schemeClr>
                </a:solidFill>
                <a:latin typeface="+mj-lt"/>
              </a:rPr>
              <a:t> </a:t>
            </a:r>
            <a:r>
              <a:rPr lang="en-US" b="1" dirty="0" err="1">
                <a:solidFill>
                  <a:schemeClr val="bg1">
                    <a:lumMod val="75000"/>
                  </a:schemeClr>
                </a:solidFill>
                <a:latin typeface="+mj-lt"/>
              </a:rPr>
              <a:t>giai</a:t>
            </a:r>
            <a:r>
              <a:rPr lang="en-US" b="1" dirty="0">
                <a:solidFill>
                  <a:schemeClr val="bg1">
                    <a:lumMod val="75000"/>
                  </a:schemeClr>
                </a:solidFill>
                <a:latin typeface="+mj-lt"/>
              </a:rPr>
              <a:t> </a:t>
            </a:r>
            <a:r>
              <a:rPr lang="en-US" b="1" dirty="0" err="1">
                <a:solidFill>
                  <a:schemeClr val="bg1">
                    <a:lumMod val="75000"/>
                  </a:schemeClr>
                </a:solidFill>
                <a:latin typeface="+mj-lt"/>
              </a:rPr>
              <a:t>cấp</a:t>
            </a:r>
            <a:r>
              <a:rPr lang="en-US" b="1" dirty="0">
                <a:solidFill>
                  <a:schemeClr val="bg1">
                    <a:lumMod val="75000"/>
                  </a:schemeClr>
                </a:solidFill>
                <a:latin typeface="+mj-lt"/>
              </a:rPr>
              <a:t> </a:t>
            </a:r>
            <a:r>
              <a:rPr lang="en-US" b="1" dirty="0" err="1">
                <a:solidFill>
                  <a:schemeClr val="bg1">
                    <a:lumMod val="75000"/>
                  </a:schemeClr>
                </a:solidFill>
                <a:latin typeface="+mj-lt"/>
              </a:rPr>
              <a:t>công</a:t>
            </a:r>
            <a:r>
              <a:rPr lang="en-US" b="1" dirty="0">
                <a:solidFill>
                  <a:schemeClr val="bg1">
                    <a:lumMod val="75000"/>
                  </a:schemeClr>
                </a:solidFill>
                <a:latin typeface="+mj-lt"/>
              </a:rPr>
              <a:t> </a:t>
            </a:r>
            <a:r>
              <a:rPr lang="en-US" b="1" dirty="0" err="1">
                <a:solidFill>
                  <a:schemeClr val="bg1">
                    <a:lumMod val="75000"/>
                  </a:schemeClr>
                </a:solidFill>
                <a:latin typeface="+mj-lt"/>
              </a:rPr>
              <a:t>nhân</a:t>
            </a:r>
            <a:endParaRPr lang="en-US" b="1" dirty="0">
              <a:solidFill>
                <a:schemeClr val="bg1">
                  <a:lumMod val="75000"/>
                </a:schemeClr>
              </a:solidFill>
              <a:latin typeface="+mj-lt"/>
            </a:endParaRPr>
          </a:p>
        </p:txBody>
      </p:sp>
      <p:pic>
        <p:nvPicPr>
          <p:cNvPr id="2" name="Picture 1"/>
          <p:cNvPicPr>
            <a:picLocks noChangeAspect="1"/>
          </p:cNvPicPr>
          <p:nvPr/>
        </p:nvPicPr>
        <p:blipFill>
          <a:blip r:embed="rId2"/>
          <a:stretch>
            <a:fillRect/>
          </a:stretch>
        </p:blipFill>
        <p:spPr>
          <a:xfrm>
            <a:off x="170527" y="4020538"/>
            <a:ext cx="2543175" cy="1800225"/>
          </a:xfrm>
          <a:prstGeom prst="rect">
            <a:avLst/>
          </a:prstGeom>
        </p:spPr>
      </p:pic>
      <p:pic>
        <p:nvPicPr>
          <p:cNvPr id="6" name="Picture 5"/>
          <p:cNvPicPr>
            <a:picLocks noChangeAspect="1"/>
          </p:cNvPicPr>
          <p:nvPr/>
        </p:nvPicPr>
        <p:blipFill>
          <a:blip r:embed="rId3"/>
          <a:stretch>
            <a:fillRect/>
          </a:stretch>
        </p:blipFill>
        <p:spPr>
          <a:xfrm>
            <a:off x="8748691" y="111620"/>
            <a:ext cx="3214268" cy="2303395"/>
          </a:xfrm>
          <a:prstGeom prst="rect">
            <a:avLst/>
          </a:prstGeom>
        </p:spPr>
      </p:pic>
      <p:sp>
        <p:nvSpPr>
          <p:cNvPr id="8" name="Rectangle 7">
            <a:extLst>
              <a:ext uri="{FF2B5EF4-FFF2-40B4-BE49-F238E27FC236}">
                <a16:creationId xmlns:a16="http://schemas.microsoft.com/office/drawing/2014/main" id="{47453D5D-9597-4928-8238-F3060893DC40}"/>
              </a:ext>
            </a:extLst>
          </p:cNvPr>
          <p:cNvSpPr/>
          <p:nvPr/>
        </p:nvSpPr>
        <p:spPr>
          <a:xfrm>
            <a:off x="229043" y="414806"/>
            <a:ext cx="8150685" cy="523220"/>
          </a:xfrm>
          <a:prstGeom prst="rect">
            <a:avLst/>
          </a:prstGeom>
          <a:solidFill>
            <a:srgbClr val="C00000"/>
          </a:solidFill>
        </p:spPr>
        <p:txBody>
          <a:bodyPr wrap="square">
            <a:spAutoFit/>
          </a:bodyPr>
          <a:lstStyle/>
          <a:p>
            <a:pPr defTabSz="914377">
              <a:defRPr/>
            </a:pPr>
            <a:r>
              <a:rPr lang="en-US" sz="2800" b="1" dirty="0">
                <a:solidFill>
                  <a:srgbClr val="FFFF00"/>
                </a:solidFill>
                <a:latin typeface="+mj-lt"/>
              </a:rPr>
              <a:t>2.3.1.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Tree>
    <p:extLst>
      <p:ext uri="{BB962C8B-B14F-4D97-AF65-F5344CB8AC3E}">
        <p14:creationId xmlns:p14="http://schemas.microsoft.com/office/powerpoint/2010/main" val="773302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strips(downLeft)">
                                      <p:cBhvr>
                                        <p:cTn id="18" dur="500"/>
                                        <p:tgtEl>
                                          <p:spTgt spid="2"/>
                                        </p:tgtEl>
                                      </p:cBhvr>
                                    </p:animEffect>
                                  </p:childTnLst>
                                </p:cTn>
                              </p:par>
                              <p:par>
                                <p:cTn id="19" presetID="18"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strips(downLeft)">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06640" y="414806"/>
            <a:ext cx="8471947" cy="523220"/>
          </a:xfrm>
          <a:prstGeom prst="rect">
            <a:avLst/>
          </a:prstGeom>
          <a:solidFill>
            <a:srgbClr val="C00000"/>
          </a:solidFill>
        </p:spPr>
        <p:txBody>
          <a:bodyPr wrap="square">
            <a:spAutoFit/>
          </a:bodyPr>
          <a:lstStyle/>
          <a:p>
            <a:pPr defTabSz="914377">
              <a:defRPr/>
            </a:pPr>
            <a:r>
              <a:rPr lang="en-US" sz="2800" b="1" dirty="0">
                <a:solidFill>
                  <a:srgbClr val="FFFF00"/>
                </a:solidFill>
                <a:latin typeface="+mj-lt"/>
              </a:rPr>
              <a:t>2.3.1.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
        <p:nvSpPr>
          <p:cNvPr id="5" name="Rectangle 4"/>
          <p:cNvSpPr/>
          <p:nvPr/>
        </p:nvSpPr>
        <p:spPr>
          <a:xfrm>
            <a:off x="4107977" y="1707128"/>
            <a:ext cx="3821575" cy="707886"/>
          </a:xfrm>
          <a:prstGeom prst="rect">
            <a:avLst/>
          </a:prstGeom>
          <a:solidFill>
            <a:schemeClr val="bg1"/>
          </a:solidFill>
          <a:ln>
            <a:noFill/>
          </a:ln>
        </p:spPr>
        <p:txBody>
          <a:bodyPr wrap="square">
            <a:spAutoFit/>
          </a:bodyPr>
          <a:lstStyle/>
          <a:p>
            <a:pPr marL="457189" indent="-457189" defTabSz="914377">
              <a:buFont typeface="Arial" panose="020B0604020202020204" pitchFamily="34" charset="0"/>
              <a:buChar char="•"/>
              <a:defRPr/>
            </a:pPr>
            <a:r>
              <a:rPr lang="en-US" sz="2000" b="1" dirty="0" err="1">
                <a:solidFill>
                  <a:schemeClr val="bg1">
                    <a:lumMod val="75000"/>
                  </a:schemeClr>
                </a:solidFill>
                <a:latin typeface="+mj-lt"/>
              </a:rPr>
              <a:t>Đặc</a:t>
            </a:r>
            <a:r>
              <a:rPr lang="en-US" sz="2000" b="1" dirty="0">
                <a:solidFill>
                  <a:schemeClr val="bg1">
                    <a:lumMod val="75000"/>
                  </a:schemeClr>
                </a:solidFill>
                <a:latin typeface="+mj-lt"/>
              </a:rPr>
              <a:t> </a:t>
            </a:r>
            <a:r>
              <a:rPr lang="en-US" sz="2000" b="1" dirty="0" err="1">
                <a:solidFill>
                  <a:schemeClr val="bg1">
                    <a:lumMod val="75000"/>
                  </a:schemeClr>
                </a:solidFill>
                <a:latin typeface="+mj-lt"/>
              </a:rPr>
              <a:t>điểm</a:t>
            </a:r>
            <a:r>
              <a:rPr lang="en-US" sz="2000" b="1" dirty="0">
                <a:solidFill>
                  <a:schemeClr val="bg1">
                    <a:lumMod val="75000"/>
                  </a:schemeClr>
                </a:solidFill>
                <a:latin typeface="+mj-lt"/>
              </a:rPr>
              <a:t> </a:t>
            </a:r>
            <a:r>
              <a:rPr lang="en-US" sz="2000" b="1" dirty="0" err="1">
                <a:solidFill>
                  <a:schemeClr val="bg1">
                    <a:lumMod val="75000"/>
                  </a:schemeClr>
                </a:solidFill>
                <a:latin typeface="+mj-lt"/>
              </a:rPr>
              <a:t>cơ</a:t>
            </a:r>
            <a:r>
              <a:rPr lang="en-US" sz="2000" b="1" dirty="0">
                <a:solidFill>
                  <a:schemeClr val="bg1">
                    <a:lumMod val="75000"/>
                  </a:schemeClr>
                </a:solidFill>
                <a:latin typeface="+mj-lt"/>
              </a:rPr>
              <a:t> </a:t>
            </a:r>
            <a:r>
              <a:rPr lang="en-US" sz="2000" b="1" dirty="0" err="1">
                <a:solidFill>
                  <a:schemeClr val="bg1">
                    <a:lumMod val="75000"/>
                  </a:schemeClr>
                </a:solidFill>
                <a:latin typeface="+mj-lt"/>
              </a:rPr>
              <a:t>bản</a:t>
            </a:r>
            <a:r>
              <a:rPr lang="en-US" sz="2000" b="1" dirty="0">
                <a:solidFill>
                  <a:schemeClr val="bg1">
                    <a:lumMod val="75000"/>
                  </a:schemeClr>
                </a:solidFill>
                <a:latin typeface="+mj-lt"/>
              </a:rPr>
              <a:t> </a:t>
            </a:r>
            <a:r>
              <a:rPr lang="en-US" sz="2000" b="1" dirty="0" err="1">
                <a:solidFill>
                  <a:schemeClr val="bg1">
                    <a:lumMod val="75000"/>
                  </a:schemeClr>
                </a:solidFill>
                <a:latin typeface="+mj-lt"/>
              </a:rPr>
              <a:t>của</a:t>
            </a:r>
            <a:r>
              <a:rPr lang="en-US" sz="2000" b="1" dirty="0">
                <a:solidFill>
                  <a:schemeClr val="bg1">
                    <a:lumMod val="75000"/>
                  </a:schemeClr>
                </a:solidFill>
                <a:latin typeface="+mj-lt"/>
              </a:rPr>
              <a:t> </a:t>
            </a:r>
            <a:r>
              <a:rPr lang="en-US" sz="2000" b="1" dirty="0" err="1">
                <a:solidFill>
                  <a:schemeClr val="bg1">
                    <a:lumMod val="75000"/>
                  </a:schemeClr>
                </a:solidFill>
                <a:latin typeface="+mj-lt"/>
              </a:rPr>
              <a:t>giai</a:t>
            </a:r>
            <a:r>
              <a:rPr lang="en-US" sz="2000" b="1" dirty="0">
                <a:solidFill>
                  <a:schemeClr val="bg1">
                    <a:lumMod val="75000"/>
                  </a:schemeClr>
                </a:solidFill>
                <a:latin typeface="+mj-lt"/>
              </a:rPr>
              <a:t> </a:t>
            </a:r>
            <a:r>
              <a:rPr lang="en-US" sz="2000" b="1" dirty="0" err="1">
                <a:solidFill>
                  <a:schemeClr val="bg1">
                    <a:lumMod val="75000"/>
                  </a:schemeClr>
                </a:solidFill>
                <a:latin typeface="+mj-lt"/>
              </a:rPr>
              <a:t>cấp</a:t>
            </a:r>
            <a:r>
              <a:rPr lang="en-US" sz="2000" b="1" dirty="0">
                <a:solidFill>
                  <a:schemeClr val="bg1">
                    <a:lumMod val="75000"/>
                  </a:schemeClr>
                </a:solidFill>
                <a:latin typeface="+mj-lt"/>
              </a:rPr>
              <a:t> </a:t>
            </a:r>
            <a:r>
              <a:rPr lang="en-US" sz="2000" b="1" dirty="0" err="1">
                <a:solidFill>
                  <a:schemeClr val="bg1">
                    <a:lumMod val="75000"/>
                  </a:schemeClr>
                </a:solidFill>
                <a:latin typeface="+mj-lt"/>
              </a:rPr>
              <a:t>công</a:t>
            </a:r>
            <a:r>
              <a:rPr lang="en-US" sz="2000" b="1" dirty="0">
                <a:solidFill>
                  <a:schemeClr val="bg1">
                    <a:lumMod val="75000"/>
                  </a:schemeClr>
                </a:solidFill>
                <a:latin typeface="+mj-lt"/>
              </a:rPr>
              <a:t> </a:t>
            </a:r>
            <a:r>
              <a:rPr lang="en-US" sz="2000" b="1" dirty="0" err="1">
                <a:solidFill>
                  <a:schemeClr val="bg1">
                    <a:lumMod val="75000"/>
                  </a:schemeClr>
                </a:solidFill>
                <a:latin typeface="+mj-lt"/>
              </a:rPr>
              <a:t>nhân</a:t>
            </a:r>
            <a:endParaRPr lang="en-US" sz="2000" b="1" dirty="0">
              <a:solidFill>
                <a:schemeClr val="bg1">
                  <a:lumMod val="75000"/>
                </a:schemeClr>
              </a:solidFill>
              <a:latin typeface="+mj-lt"/>
            </a:endParaRPr>
          </a:p>
        </p:txBody>
      </p:sp>
      <p:sp>
        <p:nvSpPr>
          <p:cNvPr id="9" name="Rectangle 8"/>
          <p:cNvSpPr/>
          <p:nvPr/>
        </p:nvSpPr>
        <p:spPr>
          <a:xfrm>
            <a:off x="451823" y="1707128"/>
            <a:ext cx="2960117" cy="707886"/>
          </a:xfrm>
          <a:prstGeom prst="rect">
            <a:avLst/>
          </a:prstGeom>
          <a:solidFill>
            <a:schemeClr val="bg1"/>
          </a:solidFill>
          <a:ln>
            <a:noFill/>
          </a:ln>
        </p:spPr>
        <p:txBody>
          <a:bodyPr wrap="square">
            <a:spAutoFit/>
          </a:bodyPr>
          <a:lstStyle/>
          <a:p>
            <a:pPr marL="457189" indent="-457189" defTabSz="914377">
              <a:buFont typeface="Arial" panose="020B0604020202020204" pitchFamily="34" charset="0"/>
              <a:buChar char="•"/>
              <a:defRPr/>
            </a:pPr>
            <a:r>
              <a:rPr lang="en-US" sz="2000" b="1" dirty="0" err="1">
                <a:solidFill>
                  <a:schemeClr val="bg1">
                    <a:lumMod val="75000"/>
                  </a:schemeClr>
                </a:solidFill>
                <a:latin typeface="Calibri" panose="020F0502020204030204"/>
              </a:rPr>
              <a:t>Định</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nghĩa</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giai</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cấp</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công</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nhân</a:t>
            </a:r>
            <a:endParaRPr lang="en-US" sz="2000" b="1" dirty="0">
              <a:solidFill>
                <a:schemeClr val="bg1">
                  <a:lumMod val="75000"/>
                </a:schemeClr>
              </a:solidFill>
              <a:latin typeface="Calibri" panose="020F0502020204030204"/>
            </a:endParaRPr>
          </a:p>
        </p:txBody>
      </p:sp>
      <p:sp>
        <p:nvSpPr>
          <p:cNvPr id="11" name="Rectangle 10"/>
          <p:cNvSpPr/>
          <p:nvPr/>
        </p:nvSpPr>
        <p:spPr>
          <a:xfrm>
            <a:off x="8379728" y="1690369"/>
            <a:ext cx="3493827" cy="748795"/>
          </a:xfrm>
          <a:prstGeom prst="rect">
            <a:avLst/>
          </a:prstGeom>
          <a:solidFill>
            <a:schemeClr val="bg1"/>
          </a:solidFill>
        </p:spPr>
        <p:txBody>
          <a:bodyPr wrap="square">
            <a:spAutoFit/>
          </a:bodyPr>
          <a:lstStyle/>
          <a:p>
            <a:pPr marL="457189" indent="-457189" algn="just" defTabSz="914377">
              <a:buFont typeface="Arial" panose="020B0604020202020204" pitchFamily="34" charset="0"/>
              <a:buChar char="•"/>
              <a:defRPr/>
            </a:pPr>
            <a:r>
              <a:rPr lang="en-US" sz="2133" b="1" dirty="0">
                <a:solidFill>
                  <a:srgbClr val="0000FF"/>
                </a:solidFill>
                <a:latin typeface="+mj-lt"/>
              </a:rPr>
              <a:t> </a:t>
            </a:r>
            <a:r>
              <a:rPr lang="en-US" sz="2133" b="1" dirty="0" err="1">
                <a:solidFill>
                  <a:srgbClr val="0000FF"/>
                </a:solidFill>
                <a:latin typeface="+mj-lt"/>
              </a:rPr>
              <a:t>Sứ</a:t>
            </a:r>
            <a:r>
              <a:rPr lang="en-US" sz="2133" b="1" dirty="0">
                <a:solidFill>
                  <a:srgbClr val="0000FF"/>
                </a:solidFill>
                <a:latin typeface="+mj-lt"/>
              </a:rPr>
              <a:t> </a:t>
            </a:r>
            <a:r>
              <a:rPr lang="en-US" sz="2133" b="1" dirty="0" err="1">
                <a:solidFill>
                  <a:srgbClr val="0000FF"/>
                </a:solidFill>
                <a:latin typeface="+mj-lt"/>
              </a:rPr>
              <a:t>mệnh</a:t>
            </a:r>
            <a:r>
              <a:rPr lang="en-US" sz="2133" b="1" dirty="0">
                <a:solidFill>
                  <a:srgbClr val="0000FF"/>
                </a:solidFill>
                <a:latin typeface="+mj-lt"/>
              </a:rPr>
              <a:t> </a:t>
            </a:r>
            <a:r>
              <a:rPr lang="en-US" sz="2133" b="1" dirty="0" err="1">
                <a:solidFill>
                  <a:srgbClr val="0000FF"/>
                </a:solidFill>
                <a:latin typeface="+mj-lt"/>
              </a:rPr>
              <a:t>lịch</a:t>
            </a:r>
            <a:r>
              <a:rPr lang="en-US" sz="2133" b="1" dirty="0">
                <a:solidFill>
                  <a:srgbClr val="0000FF"/>
                </a:solidFill>
                <a:latin typeface="+mj-lt"/>
              </a:rPr>
              <a:t> </a:t>
            </a:r>
            <a:r>
              <a:rPr lang="en-US" sz="2133" b="1" dirty="0" err="1">
                <a:solidFill>
                  <a:srgbClr val="0000FF"/>
                </a:solidFill>
                <a:latin typeface="+mj-lt"/>
              </a:rPr>
              <a:t>sử</a:t>
            </a:r>
            <a:r>
              <a:rPr lang="en-US" sz="2133" b="1" dirty="0">
                <a:solidFill>
                  <a:srgbClr val="0000FF"/>
                </a:solidFill>
                <a:latin typeface="+mj-lt"/>
              </a:rPr>
              <a:t> </a:t>
            </a:r>
            <a:r>
              <a:rPr lang="en-US" sz="2133" b="1" dirty="0" err="1">
                <a:solidFill>
                  <a:srgbClr val="0000FF"/>
                </a:solidFill>
                <a:latin typeface="+mj-lt"/>
              </a:rPr>
              <a:t>của</a:t>
            </a:r>
            <a:r>
              <a:rPr lang="en-US" sz="2133" b="1" dirty="0">
                <a:solidFill>
                  <a:srgbClr val="0000FF"/>
                </a:solidFill>
                <a:latin typeface="+mj-lt"/>
              </a:rPr>
              <a:t> </a:t>
            </a:r>
            <a:r>
              <a:rPr lang="en-US" sz="2133" b="1" dirty="0" err="1">
                <a:solidFill>
                  <a:srgbClr val="0000FF"/>
                </a:solidFill>
                <a:latin typeface="+mj-lt"/>
              </a:rPr>
              <a:t>giai</a:t>
            </a:r>
            <a:r>
              <a:rPr lang="en-US" sz="2133" b="1" dirty="0">
                <a:solidFill>
                  <a:srgbClr val="0000FF"/>
                </a:solidFill>
                <a:latin typeface="+mj-lt"/>
              </a:rPr>
              <a:t> </a:t>
            </a:r>
            <a:r>
              <a:rPr lang="en-US" sz="2133" b="1" dirty="0" err="1">
                <a:solidFill>
                  <a:srgbClr val="0000FF"/>
                </a:solidFill>
                <a:latin typeface="+mj-lt"/>
              </a:rPr>
              <a:t>cấp</a:t>
            </a:r>
            <a:r>
              <a:rPr lang="en-US" sz="2133" b="1" dirty="0">
                <a:solidFill>
                  <a:srgbClr val="0000FF"/>
                </a:solidFill>
                <a:latin typeface="+mj-lt"/>
              </a:rPr>
              <a:t> </a:t>
            </a:r>
            <a:r>
              <a:rPr lang="en-US" sz="2133" b="1" dirty="0" err="1">
                <a:solidFill>
                  <a:srgbClr val="0000FF"/>
                </a:solidFill>
                <a:latin typeface="+mj-lt"/>
              </a:rPr>
              <a:t>công</a:t>
            </a:r>
            <a:r>
              <a:rPr lang="en-US" sz="2133" b="1" dirty="0">
                <a:solidFill>
                  <a:srgbClr val="0000FF"/>
                </a:solidFill>
                <a:latin typeface="+mj-lt"/>
              </a:rPr>
              <a:t> </a:t>
            </a:r>
            <a:r>
              <a:rPr lang="en-US" sz="2133" b="1" dirty="0" err="1">
                <a:solidFill>
                  <a:srgbClr val="0000FF"/>
                </a:solidFill>
                <a:latin typeface="+mj-lt"/>
              </a:rPr>
              <a:t>nhân</a:t>
            </a:r>
            <a:endParaRPr lang="en-US" sz="2133" b="1" dirty="0">
              <a:solidFill>
                <a:srgbClr val="0000FF"/>
              </a:solidFill>
              <a:latin typeface="+mj-lt"/>
            </a:endParaRPr>
          </a:p>
        </p:txBody>
      </p:sp>
      <p:sp>
        <p:nvSpPr>
          <p:cNvPr id="2" name="Rectangle 1"/>
          <p:cNvSpPr/>
          <p:nvPr/>
        </p:nvSpPr>
        <p:spPr>
          <a:xfrm>
            <a:off x="6901810" y="2725435"/>
            <a:ext cx="5290191" cy="1569660"/>
          </a:xfrm>
          <a:prstGeom prst="rect">
            <a:avLst/>
          </a:prstGeom>
          <a:ln>
            <a:solidFill>
              <a:srgbClr val="C00000"/>
            </a:solidFill>
          </a:ln>
        </p:spPr>
        <p:txBody>
          <a:bodyPr wrap="square">
            <a:spAutoFit/>
          </a:bodyPr>
          <a:lstStyle/>
          <a:p>
            <a:pPr indent="463539" algn="just">
              <a:spcBef>
                <a:spcPts val="800"/>
              </a:spcBef>
            </a:pPr>
            <a:r>
              <a:rPr lang="pt-BR" sz="2400" dirty="0">
                <a:highlight>
                  <a:srgbClr val="FFFFFF"/>
                </a:highlight>
                <a:latin typeface="+mj-lt"/>
                <a:ea typeface="Calibri" panose="020F0502020204030204" pitchFamily="34" charset="0"/>
                <a:cs typeface="Times New Roman" panose="02020603050405020304" pitchFamily="18" charset="0"/>
              </a:rPr>
              <a:t>Là giai cấp tiên phong, lực lượng đi đầu trong cách mạng XHCN, xóa bỏ chế độ TBCN, xây dựng thành công hình thái kinh tế - xã hội cộng sản chủ nghĩa.</a:t>
            </a:r>
            <a:endParaRPr lang="en-US" sz="2400" dirty="0">
              <a:latin typeface="+mj-lt"/>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2849535" y="3710321"/>
            <a:ext cx="3291959" cy="2162175"/>
          </a:xfrm>
          <a:prstGeom prst="rect">
            <a:avLst/>
          </a:prstGeom>
        </p:spPr>
      </p:pic>
      <p:pic>
        <p:nvPicPr>
          <p:cNvPr id="8" name="Picture 7"/>
          <p:cNvPicPr>
            <a:picLocks noChangeAspect="1"/>
          </p:cNvPicPr>
          <p:nvPr/>
        </p:nvPicPr>
        <p:blipFill>
          <a:blip r:embed="rId3"/>
          <a:stretch>
            <a:fillRect/>
          </a:stretch>
        </p:blipFill>
        <p:spPr>
          <a:xfrm>
            <a:off x="6540547" y="4815717"/>
            <a:ext cx="2501095" cy="2113555"/>
          </a:xfrm>
          <a:prstGeom prst="rect">
            <a:avLst/>
          </a:prstGeom>
        </p:spPr>
      </p:pic>
      <p:pic>
        <p:nvPicPr>
          <p:cNvPr id="10" name="Picture 9"/>
          <p:cNvPicPr>
            <a:picLocks noChangeAspect="1"/>
          </p:cNvPicPr>
          <p:nvPr/>
        </p:nvPicPr>
        <p:blipFill>
          <a:blip r:embed="rId4"/>
          <a:stretch>
            <a:fillRect/>
          </a:stretch>
        </p:blipFill>
        <p:spPr>
          <a:xfrm>
            <a:off x="295968" y="1081909"/>
            <a:ext cx="3232715" cy="2614851"/>
          </a:xfrm>
          <a:prstGeom prst="rect">
            <a:avLst/>
          </a:prstGeom>
        </p:spPr>
      </p:pic>
      <p:sp>
        <p:nvSpPr>
          <p:cNvPr id="12" name="Curved Up Arrow 11"/>
          <p:cNvSpPr/>
          <p:nvPr/>
        </p:nvSpPr>
        <p:spPr>
          <a:xfrm rot="13472797" flipV="1">
            <a:off x="5158002" y="6113253"/>
            <a:ext cx="1167479" cy="576195"/>
          </a:xfrm>
          <a:prstGeom prst="curvedUpArrow">
            <a:avLst>
              <a:gd name="adj1" fmla="val 25000"/>
              <a:gd name="adj2" fmla="val 50000"/>
              <a:gd name="adj3" fmla="val 36929"/>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13" name="Curved Up Arrow 12"/>
          <p:cNvSpPr/>
          <p:nvPr/>
        </p:nvSpPr>
        <p:spPr>
          <a:xfrm rot="13018852" flipV="1">
            <a:off x="605191" y="4276582"/>
            <a:ext cx="1976751" cy="887348"/>
          </a:xfrm>
          <a:prstGeom prst="curvedUpArrow">
            <a:avLst>
              <a:gd name="adj1" fmla="val 25000"/>
              <a:gd name="adj2" fmla="val 50000"/>
              <a:gd name="adj3" fmla="val 65151"/>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Tree>
    <p:extLst>
      <p:ext uri="{BB962C8B-B14F-4D97-AF65-F5344CB8AC3E}">
        <p14:creationId xmlns:p14="http://schemas.microsoft.com/office/powerpoint/2010/main" val="3877417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inVertical)">
                                      <p:cBhvr>
                                        <p:cTn id="32" dur="500"/>
                                        <p:tgtEl>
                                          <p:spTgt spid="13"/>
                                        </p:tgtEl>
                                      </p:cBhvr>
                                    </p:animEffect>
                                  </p:childTnLst>
                                </p:cTn>
                              </p:par>
                              <p:par>
                                <p:cTn id="33" presetID="16" presetClass="entr" presetSubtype="21"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animBg="1"/>
      <p:bldP spid="12" grpId="0"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0209" y="3059669"/>
            <a:ext cx="3185719" cy="830997"/>
          </a:xfrm>
          <a:prstGeom prst="rect">
            <a:avLst/>
          </a:prstGeom>
          <a:solidFill>
            <a:schemeClr val="bg1"/>
          </a:solidFill>
          <a:ln>
            <a:noFill/>
          </a:ln>
        </p:spPr>
        <p:txBody>
          <a:bodyPr wrap="square">
            <a:spAutoFit/>
          </a:bodyPr>
          <a:lstStyle/>
          <a:p>
            <a:pPr marL="177796" indent="-177796" defTabSz="914377">
              <a:buFont typeface="Arial" panose="020B0604020202020204" pitchFamily="34" charset="0"/>
              <a:buChar char="•"/>
              <a:defRPr/>
            </a:pPr>
            <a:r>
              <a:rPr lang="en-US" sz="2400" b="1" dirty="0" err="1">
                <a:solidFill>
                  <a:prstClr val="white">
                    <a:lumMod val="75000"/>
                  </a:prstClr>
                </a:solidFill>
                <a:latin typeface="Arial" panose="020B0604020202020204" pitchFamily="34" charset="0"/>
                <a:cs typeface="Arial" panose="020B0604020202020204" pitchFamily="34" charset="0"/>
              </a:rPr>
              <a:t>Đặc</a:t>
            </a:r>
            <a:r>
              <a:rPr lang="en-US" sz="2400" b="1" dirty="0">
                <a:solidFill>
                  <a:prstClr val="white">
                    <a:lumMod val="75000"/>
                  </a:prstClr>
                </a:solidFill>
                <a:latin typeface="Arial" panose="020B0604020202020204" pitchFamily="34" charset="0"/>
                <a:cs typeface="Arial" panose="020B0604020202020204" pitchFamily="34" charset="0"/>
              </a:rPr>
              <a:t> </a:t>
            </a:r>
            <a:r>
              <a:rPr lang="en-US" sz="2400" b="1" dirty="0" err="1">
                <a:solidFill>
                  <a:prstClr val="white">
                    <a:lumMod val="75000"/>
                  </a:prstClr>
                </a:solidFill>
                <a:latin typeface="Arial" panose="020B0604020202020204" pitchFamily="34" charset="0"/>
                <a:cs typeface="Arial" panose="020B0604020202020204" pitchFamily="34" charset="0"/>
              </a:rPr>
              <a:t>điểm</a:t>
            </a:r>
            <a:r>
              <a:rPr lang="en-US" sz="2400" b="1" dirty="0">
                <a:solidFill>
                  <a:prstClr val="white">
                    <a:lumMod val="75000"/>
                  </a:prstClr>
                </a:solidFill>
                <a:latin typeface="Arial" panose="020B0604020202020204" pitchFamily="34" charset="0"/>
                <a:cs typeface="Arial" panose="020B0604020202020204" pitchFamily="34" charset="0"/>
              </a:rPr>
              <a:t> </a:t>
            </a:r>
            <a:r>
              <a:rPr lang="en-US" sz="2400" b="1" dirty="0" err="1">
                <a:solidFill>
                  <a:prstClr val="white">
                    <a:lumMod val="75000"/>
                  </a:prstClr>
                </a:solidFill>
                <a:latin typeface="Arial" panose="020B0604020202020204" pitchFamily="34" charset="0"/>
                <a:cs typeface="Arial" panose="020B0604020202020204" pitchFamily="34" charset="0"/>
              </a:rPr>
              <a:t>cơ</a:t>
            </a:r>
            <a:r>
              <a:rPr lang="en-US" sz="2400" b="1" dirty="0">
                <a:solidFill>
                  <a:prstClr val="white">
                    <a:lumMod val="75000"/>
                  </a:prstClr>
                </a:solidFill>
                <a:latin typeface="Arial" panose="020B0604020202020204" pitchFamily="34" charset="0"/>
                <a:cs typeface="Arial" panose="020B0604020202020204" pitchFamily="34" charset="0"/>
              </a:rPr>
              <a:t> </a:t>
            </a:r>
            <a:r>
              <a:rPr lang="en-US" sz="2400" b="1" dirty="0" err="1">
                <a:solidFill>
                  <a:prstClr val="white">
                    <a:lumMod val="75000"/>
                  </a:prstClr>
                </a:solidFill>
                <a:latin typeface="Arial" panose="020B0604020202020204" pitchFamily="34" charset="0"/>
                <a:cs typeface="Arial" panose="020B0604020202020204" pitchFamily="34" charset="0"/>
              </a:rPr>
              <a:t>bản</a:t>
            </a:r>
            <a:r>
              <a:rPr lang="en-US" sz="2400" b="1" dirty="0">
                <a:solidFill>
                  <a:prstClr val="white">
                    <a:lumMod val="75000"/>
                  </a:prstClr>
                </a:solidFill>
                <a:latin typeface="Arial" panose="020B0604020202020204" pitchFamily="34" charset="0"/>
                <a:cs typeface="Arial" panose="020B0604020202020204" pitchFamily="34" charset="0"/>
              </a:rPr>
              <a:t> </a:t>
            </a:r>
            <a:r>
              <a:rPr lang="en-US" sz="2400" b="1" dirty="0" err="1">
                <a:solidFill>
                  <a:prstClr val="white">
                    <a:lumMod val="75000"/>
                  </a:prstClr>
                </a:solidFill>
                <a:latin typeface="Arial" panose="020B0604020202020204" pitchFamily="34" charset="0"/>
                <a:cs typeface="Arial" panose="020B0604020202020204" pitchFamily="34" charset="0"/>
              </a:rPr>
              <a:t>của</a:t>
            </a:r>
            <a:r>
              <a:rPr lang="en-US" sz="2400" b="1" dirty="0">
                <a:solidFill>
                  <a:prstClr val="white">
                    <a:lumMod val="75000"/>
                  </a:prstClr>
                </a:solidFill>
                <a:latin typeface="Arial" panose="020B0604020202020204" pitchFamily="34" charset="0"/>
                <a:cs typeface="Arial" panose="020B0604020202020204" pitchFamily="34" charset="0"/>
              </a:rPr>
              <a:t> GCCN</a:t>
            </a:r>
          </a:p>
        </p:txBody>
      </p:sp>
      <p:sp>
        <p:nvSpPr>
          <p:cNvPr id="9" name="Rectangle 8"/>
          <p:cNvSpPr/>
          <p:nvPr/>
        </p:nvSpPr>
        <p:spPr>
          <a:xfrm>
            <a:off x="137926" y="1659590"/>
            <a:ext cx="3044661" cy="461665"/>
          </a:xfrm>
          <a:prstGeom prst="rect">
            <a:avLst/>
          </a:prstGeom>
          <a:solidFill>
            <a:schemeClr val="bg1"/>
          </a:solidFill>
          <a:ln>
            <a:noFill/>
          </a:ln>
        </p:spPr>
        <p:txBody>
          <a:bodyPr wrap="square">
            <a:spAutoFit/>
          </a:bodyPr>
          <a:lstStyle/>
          <a:p>
            <a:pPr marL="231769" indent="-231769" defTabSz="914377">
              <a:buFont typeface="Arial" panose="020B0604020202020204" pitchFamily="34" charset="0"/>
              <a:buChar char="•"/>
              <a:defRPr/>
            </a:pPr>
            <a:r>
              <a:rPr lang="en-US" sz="2400" b="1" dirty="0" err="1">
                <a:solidFill>
                  <a:prstClr val="white">
                    <a:lumMod val="75000"/>
                  </a:prstClr>
                </a:solidFill>
                <a:latin typeface="Arial" panose="020B0604020202020204" pitchFamily="34" charset="0"/>
                <a:cs typeface="Arial" panose="020B0604020202020204" pitchFamily="34" charset="0"/>
              </a:rPr>
              <a:t>Định</a:t>
            </a:r>
            <a:r>
              <a:rPr lang="en-US" sz="2400" b="1" dirty="0">
                <a:solidFill>
                  <a:prstClr val="white">
                    <a:lumMod val="75000"/>
                  </a:prstClr>
                </a:solidFill>
                <a:latin typeface="Arial" panose="020B0604020202020204" pitchFamily="34" charset="0"/>
                <a:cs typeface="Arial" panose="020B0604020202020204" pitchFamily="34" charset="0"/>
              </a:rPr>
              <a:t> </a:t>
            </a:r>
            <a:r>
              <a:rPr lang="en-US" sz="2400" b="1" dirty="0" err="1">
                <a:solidFill>
                  <a:prstClr val="white">
                    <a:lumMod val="75000"/>
                  </a:prstClr>
                </a:solidFill>
                <a:latin typeface="Arial" panose="020B0604020202020204" pitchFamily="34" charset="0"/>
                <a:cs typeface="Arial" panose="020B0604020202020204" pitchFamily="34" charset="0"/>
              </a:rPr>
              <a:t>nghĩa</a:t>
            </a:r>
            <a:r>
              <a:rPr lang="en-US" sz="2400" b="1" dirty="0">
                <a:solidFill>
                  <a:prstClr val="white">
                    <a:lumMod val="75000"/>
                  </a:prstClr>
                </a:solidFill>
                <a:latin typeface="Arial" panose="020B0604020202020204" pitchFamily="34" charset="0"/>
                <a:cs typeface="Arial" panose="020B0604020202020204" pitchFamily="34" charset="0"/>
              </a:rPr>
              <a:t> GCCN</a:t>
            </a:r>
          </a:p>
        </p:txBody>
      </p:sp>
      <p:sp>
        <p:nvSpPr>
          <p:cNvPr id="11" name="Rectangle 10"/>
          <p:cNvSpPr/>
          <p:nvPr/>
        </p:nvSpPr>
        <p:spPr>
          <a:xfrm>
            <a:off x="250208" y="4459747"/>
            <a:ext cx="2762280" cy="830997"/>
          </a:xfrm>
          <a:prstGeom prst="rect">
            <a:avLst/>
          </a:prstGeom>
          <a:solidFill>
            <a:schemeClr val="bg1"/>
          </a:solidFill>
        </p:spPr>
        <p:txBody>
          <a:bodyPr wrap="square">
            <a:spAutoFit/>
          </a:bodyPr>
          <a:lstStyle/>
          <a:p>
            <a:pPr marL="177796" indent="-177796" algn="just" defTabSz="914377">
              <a:buFont typeface="Arial" panose="020B0604020202020204" pitchFamily="34" charset="0"/>
              <a:buChar char="•"/>
              <a:defRPr/>
            </a:pPr>
            <a:r>
              <a:rPr lang="en-US" sz="2400" b="1" dirty="0">
                <a:solidFill>
                  <a:schemeClr val="bg1">
                    <a:lumMod val="75000"/>
                  </a:schemeClr>
                </a:solidFill>
                <a:latin typeface="Arial" panose="020B0604020202020204" pitchFamily="34" charset="0"/>
                <a:cs typeface="Arial" panose="020B0604020202020204" pitchFamily="34" charset="0"/>
              </a:rPr>
              <a:t> </a:t>
            </a:r>
            <a:r>
              <a:rPr lang="en-US" sz="2400" b="1" dirty="0" err="1">
                <a:solidFill>
                  <a:schemeClr val="bg1">
                    <a:lumMod val="75000"/>
                  </a:schemeClr>
                </a:solidFill>
                <a:latin typeface="Arial" panose="020B0604020202020204" pitchFamily="34" charset="0"/>
                <a:cs typeface="Arial" panose="020B0604020202020204" pitchFamily="34" charset="0"/>
              </a:rPr>
              <a:t>Sứ</a:t>
            </a:r>
            <a:r>
              <a:rPr lang="en-US" sz="2400" b="1" dirty="0">
                <a:solidFill>
                  <a:schemeClr val="bg1">
                    <a:lumMod val="75000"/>
                  </a:schemeClr>
                </a:solidFill>
                <a:latin typeface="Arial" panose="020B0604020202020204" pitchFamily="34" charset="0"/>
                <a:cs typeface="Arial" panose="020B0604020202020204" pitchFamily="34" charset="0"/>
              </a:rPr>
              <a:t> </a:t>
            </a:r>
            <a:r>
              <a:rPr lang="en-US" sz="2400" b="1" dirty="0" err="1">
                <a:solidFill>
                  <a:schemeClr val="bg1">
                    <a:lumMod val="75000"/>
                  </a:schemeClr>
                </a:solidFill>
                <a:latin typeface="Arial" panose="020B0604020202020204" pitchFamily="34" charset="0"/>
                <a:cs typeface="Arial" panose="020B0604020202020204" pitchFamily="34" charset="0"/>
              </a:rPr>
              <a:t>mệnh</a:t>
            </a:r>
            <a:r>
              <a:rPr lang="en-US" sz="2400" b="1" dirty="0">
                <a:solidFill>
                  <a:schemeClr val="bg1">
                    <a:lumMod val="75000"/>
                  </a:schemeClr>
                </a:solidFill>
                <a:latin typeface="Arial" panose="020B0604020202020204" pitchFamily="34" charset="0"/>
                <a:cs typeface="Arial" panose="020B0604020202020204" pitchFamily="34" charset="0"/>
              </a:rPr>
              <a:t> </a:t>
            </a:r>
            <a:r>
              <a:rPr lang="en-US" sz="2400" b="1" dirty="0" err="1">
                <a:solidFill>
                  <a:schemeClr val="bg1">
                    <a:lumMod val="75000"/>
                  </a:schemeClr>
                </a:solidFill>
                <a:latin typeface="Arial" panose="020B0604020202020204" pitchFamily="34" charset="0"/>
                <a:cs typeface="Arial" panose="020B0604020202020204" pitchFamily="34" charset="0"/>
              </a:rPr>
              <a:t>lịch</a:t>
            </a:r>
            <a:r>
              <a:rPr lang="en-US" sz="2400" b="1" dirty="0">
                <a:solidFill>
                  <a:schemeClr val="bg1">
                    <a:lumMod val="75000"/>
                  </a:schemeClr>
                </a:solidFill>
                <a:latin typeface="Arial" panose="020B0604020202020204" pitchFamily="34" charset="0"/>
                <a:cs typeface="Arial" panose="020B0604020202020204" pitchFamily="34" charset="0"/>
              </a:rPr>
              <a:t> </a:t>
            </a:r>
            <a:r>
              <a:rPr lang="en-US" sz="2400" b="1" dirty="0" err="1">
                <a:solidFill>
                  <a:schemeClr val="bg1">
                    <a:lumMod val="75000"/>
                  </a:schemeClr>
                </a:solidFill>
                <a:latin typeface="Arial" panose="020B0604020202020204" pitchFamily="34" charset="0"/>
                <a:cs typeface="Arial" panose="020B0604020202020204" pitchFamily="34" charset="0"/>
              </a:rPr>
              <a:t>sử</a:t>
            </a:r>
            <a:r>
              <a:rPr lang="en-US" sz="2400" b="1" dirty="0">
                <a:solidFill>
                  <a:schemeClr val="bg1">
                    <a:lumMod val="75000"/>
                  </a:schemeClr>
                </a:solidFill>
                <a:latin typeface="Arial" panose="020B0604020202020204" pitchFamily="34" charset="0"/>
                <a:cs typeface="Arial" panose="020B0604020202020204" pitchFamily="34" charset="0"/>
              </a:rPr>
              <a:t> </a:t>
            </a:r>
            <a:r>
              <a:rPr lang="en-US" sz="2400" b="1" dirty="0" err="1">
                <a:solidFill>
                  <a:schemeClr val="bg1">
                    <a:lumMod val="75000"/>
                  </a:schemeClr>
                </a:solidFill>
                <a:latin typeface="Arial" panose="020B0604020202020204" pitchFamily="34" charset="0"/>
                <a:cs typeface="Arial" panose="020B0604020202020204" pitchFamily="34" charset="0"/>
              </a:rPr>
              <a:t>của</a:t>
            </a:r>
            <a:r>
              <a:rPr lang="en-US" sz="2400" b="1" dirty="0">
                <a:solidFill>
                  <a:schemeClr val="bg1">
                    <a:lumMod val="75000"/>
                  </a:schemeClr>
                </a:solidFill>
                <a:latin typeface="Arial" panose="020B0604020202020204" pitchFamily="34" charset="0"/>
                <a:cs typeface="Arial" panose="020B0604020202020204" pitchFamily="34" charset="0"/>
              </a:rPr>
              <a:t> GCCN</a:t>
            </a:r>
          </a:p>
        </p:txBody>
      </p:sp>
      <p:sp>
        <p:nvSpPr>
          <p:cNvPr id="3" name="Rectangle 2"/>
          <p:cNvSpPr/>
          <p:nvPr/>
        </p:nvSpPr>
        <p:spPr>
          <a:xfrm>
            <a:off x="4593183" y="2028922"/>
            <a:ext cx="6618515" cy="461665"/>
          </a:xfrm>
          <a:prstGeom prst="rect">
            <a:avLst/>
          </a:prstGeom>
        </p:spPr>
        <p:txBody>
          <a:bodyPr wrap="square">
            <a:spAutoFit/>
          </a:bodyPr>
          <a:lstStyle/>
          <a:p>
            <a:pPr marL="285744" indent="-285744" algn="ctr">
              <a:buFont typeface="Arial" panose="020B0604020202020204" pitchFamily="34" charset="0"/>
              <a:buChar char="•"/>
            </a:pPr>
            <a:r>
              <a:rPr lang="pt-BR" sz="2400" b="1" dirty="0">
                <a:solidFill>
                  <a:srgbClr val="0000FF"/>
                </a:solidFill>
                <a:highlight>
                  <a:srgbClr val="FFFFFF"/>
                </a:highlight>
                <a:latin typeface="Arial" panose="020B0604020202020204" pitchFamily="34" charset="0"/>
                <a:ea typeface="Calibri" panose="020F0502020204030204" pitchFamily="34" charset="0"/>
                <a:cs typeface="Arial" panose="020B0604020202020204" pitchFamily="34" charset="0"/>
              </a:rPr>
              <a:t>Tất yếu hình thành chính đảng của GCCN </a:t>
            </a:r>
            <a:endParaRPr lang="en-US" sz="2400" dirty="0">
              <a:solidFill>
                <a:srgbClr val="0000FF"/>
              </a:solidFill>
              <a:latin typeface="Arial" panose="020B0604020202020204" pitchFamily="34" charset="0"/>
              <a:cs typeface="Arial" panose="020B0604020202020204" pitchFamily="34" charset="0"/>
            </a:endParaRPr>
          </a:p>
        </p:txBody>
      </p:sp>
      <p:sp>
        <p:nvSpPr>
          <p:cNvPr id="6" name="Rectangle 5"/>
          <p:cNvSpPr/>
          <p:nvPr/>
        </p:nvSpPr>
        <p:spPr>
          <a:xfrm>
            <a:off x="3831773" y="3089040"/>
            <a:ext cx="8110020" cy="2041585"/>
          </a:xfrm>
          <a:prstGeom prst="rect">
            <a:avLst/>
          </a:prstGeom>
          <a:ln>
            <a:solidFill>
              <a:srgbClr val="C00000"/>
            </a:solidFill>
          </a:ln>
        </p:spPr>
        <p:txBody>
          <a:bodyPr wrap="square">
            <a:spAutoFit/>
          </a:bodyPr>
          <a:lstStyle/>
          <a:p>
            <a:pPr marL="395278" indent="-285744" algn="just">
              <a:spcBef>
                <a:spcPts val="800"/>
              </a:spcBef>
              <a:buFont typeface="Wingdings" panose="05000000000000000000" pitchFamily="2" charset="2"/>
              <a:buChar char="§"/>
            </a:pPr>
            <a:r>
              <a:rPr lang="pt-BR" sz="2400" dirty="0">
                <a:highlight>
                  <a:srgbClr val="FFFFFF"/>
                </a:highlight>
                <a:latin typeface="+mj-lt"/>
                <a:ea typeface="Calibri" panose="020F0502020204030204" pitchFamily="34" charset="0"/>
                <a:cs typeface="Times New Roman" panose="02020603050405020304" pitchFamily="18" charset="0"/>
              </a:rPr>
              <a:t>Sự thất bại của phong trào CN tự phát giữa thế kỷ XIX khách quan đòi hỏi có lý luận khoa học dẫn đường và đảng chính trị tiền phong lãnh đạo. </a:t>
            </a:r>
          </a:p>
          <a:p>
            <a:pPr marL="395278" indent="-285744" algn="just">
              <a:spcBef>
                <a:spcPts val="800"/>
              </a:spcBef>
              <a:buFont typeface="Wingdings" panose="05000000000000000000" pitchFamily="2" charset="2"/>
              <a:buChar char="§"/>
            </a:pPr>
            <a:r>
              <a:rPr lang="pt-BR" sz="2400" dirty="0">
                <a:highlight>
                  <a:srgbClr val="FFFFFF"/>
                </a:highlight>
                <a:latin typeface="+mj-lt"/>
                <a:ea typeface="Calibri" panose="020F0502020204030204" pitchFamily="34" charset="0"/>
                <a:cs typeface="Times New Roman" panose="02020603050405020304" pitchFamily="18" charset="0"/>
              </a:rPr>
              <a:t>Sự kết hợp chủ nghĩa Mác-Lênin và phong trào công nhân tất yếu ra đời chính đảng của giai cấp công nhân.</a:t>
            </a:r>
            <a:endParaRPr lang="en-US" sz="2400" dirty="0">
              <a:latin typeface="+mj-lt"/>
              <a:ea typeface="Calibri" panose="020F0502020204030204" pitchFamily="34" charset="0"/>
              <a:cs typeface="Times New Roman" panose="02020603050405020304" pitchFamily="18" charset="0"/>
            </a:endParaRPr>
          </a:p>
        </p:txBody>
      </p:sp>
      <p:sp>
        <p:nvSpPr>
          <p:cNvPr id="2" name="Rectangle 1">
            <a:extLst>
              <a:ext uri="{FF2B5EF4-FFF2-40B4-BE49-F238E27FC236}">
                <a16:creationId xmlns:a16="http://schemas.microsoft.com/office/drawing/2014/main" id="{7E2242C0-0855-05AB-E408-8A891A8A8BD2}"/>
              </a:ext>
            </a:extLst>
          </p:cNvPr>
          <p:cNvSpPr/>
          <p:nvPr/>
        </p:nvSpPr>
        <p:spPr>
          <a:xfrm>
            <a:off x="806641" y="414806"/>
            <a:ext cx="7573087" cy="523220"/>
          </a:xfrm>
          <a:prstGeom prst="rect">
            <a:avLst/>
          </a:prstGeom>
          <a:solidFill>
            <a:srgbClr val="C00000"/>
          </a:solidFill>
        </p:spPr>
        <p:txBody>
          <a:bodyPr wrap="square">
            <a:spAutoFit/>
          </a:bodyPr>
          <a:lstStyle/>
          <a:p>
            <a:pPr defTabSz="914377">
              <a:defRPr/>
            </a:pPr>
            <a:r>
              <a:rPr lang="en-US" sz="2800" b="1" dirty="0">
                <a:solidFill>
                  <a:srgbClr val="FFFF00"/>
                </a:solidFill>
                <a:latin typeface="Calibri Light" panose="020F0302020204030204"/>
              </a:rPr>
              <a:t>2.3.1. </a:t>
            </a:r>
            <a:r>
              <a:rPr lang="en-US" sz="2800" b="1" dirty="0" err="1">
                <a:solidFill>
                  <a:srgbClr val="FFFF00"/>
                </a:solidFill>
                <a:latin typeface="Calibri Light" panose="020F0302020204030204"/>
              </a:rPr>
              <a:t>Sứ</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mệnh</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lịch</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sử</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của</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giai</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cấp</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công</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nhân</a:t>
            </a:r>
            <a:endParaRPr lang="en-US" sz="2800" b="1" dirty="0">
              <a:solidFill>
                <a:srgbClr val="FFFF00"/>
              </a:solidFill>
              <a:latin typeface="Calibri Light" panose="020F0302020204030204"/>
            </a:endParaRPr>
          </a:p>
        </p:txBody>
      </p:sp>
    </p:spTree>
    <p:extLst>
      <p:ext uri="{BB962C8B-B14F-4D97-AF65-F5344CB8AC3E}">
        <p14:creationId xmlns:p14="http://schemas.microsoft.com/office/powerpoint/2010/main" val="3042108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166165A-E2BB-5A53-18A0-7F1CE3EC24F1}"/>
              </a:ext>
            </a:extLst>
          </p:cNvPr>
          <p:cNvSpPr>
            <a:spLocks noGrp="1"/>
          </p:cNvSpPr>
          <p:nvPr>
            <p:ph type="sldNum" sz="quarter" idx="12"/>
          </p:nvPr>
        </p:nvSpPr>
        <p:spPr>
          <a:xfrm>
            <a:off x="7993380" y="4318125"/>
            <a:ext cx="1150620" cy="393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2C06E907-2CE5-4DAF-8A9A-F501157A3262}" type="slidenum">
              <a:rPr lang="en-US" smtClean="0"/>
              <a:pPr/>
              <a:t>44</a:t>
            </a:fld>
            <a:endParaRPr lang="en-US">
              <a:latin typeface="+mn-lt"/>
            </a:endParaRPr>
          </a:p>
        </p:txBody>
      </p:sp>
      <p:sp>
        <p:nvSpPr>
          <p:cNvPr id="4" name="TextBox 3">
            <a:extLst>
              <a:ext uri="{FF2B5EF4-FFF2-40B4-BE49-F238E27FC236}">
                <a16:creationId xmlns:a16="http://schemas.microsoft.com/office/drawing/2014/main" id="{E01A6785-DD7A-F0C5-B1FC-D832B25FABF3}"/>
              </a:ext>
            </a:extLst>
          </p:cNvPr>
          <p:cNvSpPr txBox="1"/>
          <p:nvPr/>
        </p:nvSpPr>
        <p:spPr>
          <a:xfrm>
            <a:off x="569844" y="728544"/>
            <a:ext cx="11052313" cy="4536627"/>
          </a:xfrm>
          <a:prstGeom prst="rect">
            <a:avLst/>
          </a:prstGeom>
          <a:noFill/>
        </p:spPr>
        <p:txBody>
          <a:bodyPr wrap="square">
            <a:spAutoFit/>
          </a:bodyPr>
          <a:lstStyle/>
          <a:p>
            <a:pPr algn="just">
              <a:lnSpc>
                <a:spcPct val="115000"/>
              </a:lnSpc>
              <a:spcBef>
                <a:spcPts val="800"/>
              </a:spcBef>
              <a:tabLst>
                <a:tab pos="7010225" algn="l"/>
              </a:tabLst>
            </a:pPr>
            <a:r>
              <a:rPr lang="pt-BR" sz="2667" b="1" dirty="0">
                <a:solidFill>
                  <a:schemeClr val="accent1"/>
                </a:solidFill>
                <a:ea typeface="Times New Roman" panose="02020603050405020304" pitchFamily="18" charset="0"/>
              </a:rPr>
              <a:t>- Giai cấp công nhân Việt Nam</a:t>
            </a:r>
            <a:endParaRPr lang="en-US" sz="2667" dirty="0">
              <a:solidFill>
                <a:schemeClr val="accent1"/>
              </a:solidFill>
              <a:ea typeface="Times New Roman" panose="02020603050405020304" pitchFamily="18" charset="0"/>
            </a:endParaRPr>
          </a:p>
          <a:p>
            <a:pPr algn="just">
              <a:lnSpc>
                <a:spcPct val="115000"/>
              </a:lnSpc>
              <a:spcBef>
                <a:spcPts val="800"/>
              </a:spcBef>
              <a:tabLst>
                <a:tab pos="7010225" algn="l"/>
              </a:tabLst>
            </a:pPr>
            <a:r>
              <a:rPr lang="pt-BR" sz="2400" dirty="0">
                <a:ea typeface="Times New Roman" panose="02020603050405020304" pitchFamily="18" charset="0"/>
              </a:rPr>
              <a:t>Nghị quyết Hội nghị Trung ương 6, khoá X của Đảng đã định nghĩa về giai cấp công nhân Việt Nam như sau:</a:t>
            </a:r>
          </a:p>
          <a:p>
            <a:pPr algn="just">
              <a:lnSpc>
                <a:spcPct val="115000"/>
              </a:lnSpc>
              <a:spcBef>
                <a:spcPts val="800"/>
              </a:spcBef>
              <a:tabLst>
                <a:tab pos="7010225" algn="l"/>
              </a:tabLst>
            </a:pPr>
            <a:endParaRPr lang="en-US" sz="2400" dirty="0">
              <a:ea typeface="Times New Roman" panose="02020603050405020304" pitchFamily="18" charset="0"/>
            </a:endParaRPr>
          </a:p>
          <a:p>
            <a:pPr algn="ctr">
              <a:lnSpc>
                <a:spcPct val="115000"/>
              </a:lnSpc>
              <a:spcBef>
                <a:spcPts val="800"/>
              </a:spcBef>
              <a:tabLst>
                <a:tab pos="7010225" algn="l"/>
              </a:tabLst>
            </a:pPr>
            <a:r>
              <a:rPr lang="pt-BR" sz="2667" i="1" dirty="0">
                <a:solidFill>
                  <a:schemeClr val="accent3">
                    <a:lumMod val="75000"/>
                  </a:schemeClr>
                </a:solidFill>
                <a:ea typeface="Times New Roman" panose="02020603050405020304" pitchFamily="18" charset="0"/>
              </a:rPr>
              <a:t>Giai cấp công</a:t>
            </a:r>
            <a:r>
              <a:rPr lang="pt-BR" sz="2667" dirty="0">
                <a:solidFill>
                  <a:schemeClr val="accent3">
                    <a:lumMod val="75000"/>
                  </a:schemeClr>
                </a:solidFill>
                <a:ea typeface="Times New Roman" panose="02020603050405020304" pitchFamily="18" charset="0"/>
              </a:rPr>
              <a:t> </a:t>
            </a:r>
            <a:r>
              <a:rPr lang="pt-BR" sz="2667" i="1" dirty="0">
                <a:solidFill>
                  <a:schemeClr val="accent3">
                    <a:lumMod val="75000"/>
                  </a:schemeClr>
                </a:solidFill>
                <a:ea typeface="Times New Roman" panose="02020603050405020304" pitchFamily="18" charset="0"/>
              </a:rPr>
              <a:t>nhân</a:t>
            </a:r>
            <a:r>
              <a:rPr lang="pt-BR" sz="2667" dirty="0">
                <a:solidFill>
                  <a:schemeClr val="accent3">
                    <a:lumMod val="75000"/>
                  </a:schemeClr>
                </a:solidFill>
                <a:ea typeface="Times New Roman" panose="02020603050405020304" pitchFamily="18" charset="0"/>
              </a:rPr>
              <a:t> là một lực lượng xã hội to lớn, đang phát triển, bao gồm những người lao động tay chân và trí óc, làm công hưởng lương trong các loại hình kinh doanh sản xuất và dịch vụ công nghiệp hoặc sản xuất kinh doanh và dịch vụ có tính chất công nghiệp. </a:t>
            </a:r>
            <a:endParaRPr lang="en-US" sz="2667" dirty="0">
              <a:solidFill>
                <a:schemeClr val="accent3">
                  <a:lumMod val="75000"/>
                </a:schemeClr>
              </a:solidFill>
              <a:ea typeface="Times New Roman" panose="02020603050405020304" pitchFamily="18" charset="0"/>
            </a:endParaRPr>
          </a:p>
          <a:p>
            <a:pPr algn="just">
              <a:lnSpc>
                <a:spcPct val="115000"/>
              </a:lnSpc>
              <a:spcBef>
                <a:spcPts val="800"/>
              </a:spcBef>
              <a:tabLst>
                <a:tab pos="7010225" algn="l"/>
              </a:tabLst>
            </a:pPr>
            <a:endParaRPr lang="pt-BR" sz="2400" dirty="0">
              <a:ea typeface="Times New Roman" panose="02020603050405020304" pitchFamily="18" charset="0"/>
            </a:endParaRPr>
          </a:p>
        </p:txBody>
      </p:sp>
    </p:spTree>
    <p:extLst>
      <p:ext uri="{BB962C8B-B14F-4D97-AF65-F5344CB8AC3E}">
        <p14:creationId xmlns:p14="http://schemas.microsoft.com/office/powerpoint/2010/main" val="465357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0AA8FF7-0B58-808F-07AD-1B83B6FA1FA2}"/>
              </a:ext>
            </a:extLst>
          </p:cNvPr>
          <p:cNvSpPr>
            <a:spLocks noGrp="1"/>
          </p:cNvSpPr>
          <p:nvPr>
            <p:ph type="sldNum" sz="quarter" idx="12"/>
          </p:nvPr>
        </p:nvSpPr>
        <p:spPr>
          <a:xfrm>
            <a:off x="7993380" y="4318125"/>
            <a:ext cx="1150620" cy="393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2C06E907-2CE5-4DAF-8A9A-F501157A3262}" type="slidenum">
              <a:rPr lang="en-US" smtClean="0"/>
              <a:pPr/>
              <a:t>45</a:t>
            </a:fld>
            <a:endParaRPr lang="en-US"/>
          </a:p>
        </p:txBody>
      </p:sp>
      <p:sp>
        <p:nvSpPr>
          <p:cNvPr id="4" name="TextBox 3">
            <a:extLst>
              <a:ext uri="{FF2B5EF4-FFF2-40B4-BE49-F238E27FC236}">
                <a16:creationId xmlns:a16="http://schemas.microsoft.com/office/drawing/2014/main" id="{DDC6B8C1-F37F-9925-BAF8-5A7CBE98E82E}"/>
              </a:ext>
            </a:extLst>
          </p:cNvPr>
          <p:cNvSpPr txBox="1"/>
          <p:nvPr/>
        </p:nvSpPr>
        <p:spPr>
          <a:xfrm>
            <a:off x="737043" y="1128230"/>
            <a:ext cx="10687877" cy="4524315"/>
          </a:xfrm>
          <a:prstGeom prst="rect">
            <a:avLst/>
          </a:prstGeom>
          <a:noFill/>
        </p:spPr>
        <p:txBody>
          <a:bodyPr wrap="square">
            <a:spAutoFit/>
          </a:bodyPr>
          <a:lstStyle/>
          <a:p>
            <a:pPr algn="just"/>
            <a:r>
              <a:rPr lang="pt-BR" sz="2400" b="1" i="1" dirty="0">
                <a:solidFill>
                  <a:schemeClr val="accent3"/>
                </a:solidFill>
                <a:latin typeface="+mj-lt"/>
                <a:ea typeface="Times New Roman" panose="02020603050405020304" pitchFamily="18" charset="0"/>
              </a:rPr>
              <a:t>Sứ mệnh lịch sử của giai cấp công nhân Việt Nam:</a:t>
            </a:r>
            <a:r>
              <a:rPr lang="pt-BR" sz="2400" b="1" dirty="0">
                <a:solidFill>
                  <a:schemeClr val="accent3"/>
                </a:solidFill>
                <a:latin typeface="+mj-lt"/>
                <a:ea typeface="Times New Roman" panose="02020603050405020304" pitchFamily="18" charset="0"/>
              </a:rPr>
              <a:t> </a:t>
            </a:r>
          </a:p>
          <a:p>
            <a:pPr algn="just"/>
            <a:endParaRPr lang="pt-BR" sz="2400" dirty="0">
              <a:latin typeface="+mj-lt"/>
              <a:ea typeface="Times New Roman" panose="02020603050405020304" pitchFamily="18" charset="0"/>
            </a:endParaRPr>
          </a:p>
          <a:p>
            <a:pPr marL="380990" indent="-380990" algn="just">
              <a:buFontTx/>
              <a:buChar char="-"/>
            </a:pPr>
            <a:r>
              <a:rPr lang="pt-BR" sz="2400" dirty="0">
                <a:latin typeface="+mj-lt"/>
                <a:ea typeface="Times New Roman" panose="02020603050405020304" pitchFamily="18" charset="0"/>
              </a:rPr>
              <a:t>Là giai cấp lãnh đạo cách mạng thông qua đội tiền phong là ĐCSVN; </a:t>
            </a:r>
          </a:p>
          <a:p>
            <a:pPr marL="380990" indent="-380990" algn="just">
              <a:buFontTx/>
              <a:buChar char="-"/>
            </a:pPr>
            <a:endParaRPr lang="pt-BR" sz="2400" dirty="0">
              <a:latin typeface="+mj-lt"/>
              <a:ea typeface="Times New Roman" panose="02020603050405020304" pitchFamily="18" charset="0"/>
            </a:endParaRPr>
          </a:p>
          <a:p>
            <a:pPr marL="380990" indent="-380990" algn="just">
              <a:buFontTx/>
              <a:buChar char="-"/>
            </a:pPr>
            <a:r>
              <a:rPr lang="pt-BR" sz="2400" dirty="0">
                <a:latin typeface="+mj-lt"/>
                <a:ea typeface="Times New Roman" panose="02020603050405020304" pitchFamily="18" charset="0"/>
              </a:rPr>
              <a:t>Giai cấp đại diện cho phương thức sản xuất tiên tiến; giai cấp tiên phong trong sự nghiệp xây dựng CNXH; </a:t>
            </a:r>
          </a:p>
          <a:p>
            <a:pPr marL="380990" indent="-380990" algn="just">
              <a:buFontTx/>
              <a:buChar char="-"/>
            </a:pPr>
            <a:endParaRPr lang="pt-BR" sz="2400" dirty="0">
              <a:latin typeface="+mj-lt"/>
              <a:ea typeface="Times New Roman" panose="02020603050405020304" pitchFamily="18" charset="0"/>
            </a:endParaRPr>
          </a:p>
          <a:p>
            <a:pPr marL="380990" indent="-380990" algn="just">
              <a:buFontTx/>
              <a:buChar char="-"/>
            </a:pPr>
            <a:r>
              <a:rPr lang="pt-BR" sz="2400" dirty="0">
                <a:latin typeface="+mj-lt"/>
                <a:ea typeface="Times New Roman" panose="02020603050405020304" pitchFamily="18" charset="0"/>
              </a:rPr>
              <a:t>Lực lượng đi đầu trong sự nghiệp CNH, HĐH đất nước vì mục tiêu dân giàu, nước mạnh, dân chủ, công bằng, văn minh; </a:t>
            </a:r>
          </a:p>
          <a:p>
            <a:pPr marL="380990" indent="-380990" algn="just">
              <a:buFontTx/>
              <a:buChar char="-"/>
            </a:pPr>
            <a:endParaRPr lang="pt-BR" sz="2400" dirty="0">
              <a:latin typeface="+mj-lt"/>
              <a:ea typeface="Times New Roman" panose="02020603050405020304" pitchFamily="18" charset="0"/>
            </a:endParaRPr>
          </a:p>
          <a:p>
            <a:pPr marL="380990" indent="-380990" algn="just">
              <a:buFontTx/>
              <a:buChar char="-"/>
            </a:pPr>
            <a:r>
              <a:rPr lang="pt-BR" sz="2400" dirty="0">
                <a:latin typeface="+mj-lt"/>
                <a:ea typeface="Times New Roman" panose="02020603050405020304" pitchFamily="18" charset="0"/>
              </a:rPr>
              <a:t>Lực lượng nòng cốt trong liên minh giai cấp công nhân với giai cấp nông dân và đội ngũ trí thức dưới sự lãnh đạo của Đảng</a:t>
            </a:r>
            <a:endParaRPr lang="en-US" sz="2400" dirty="0">
              <a:latin typeface="+mj-lt"/>
            </a:endParaRPr>
          </a:p>
        </p:txBody>
      </p:sp>
    </p:spTree>
    <p:extLst>
      <p:ext uri="{BB962C8B-B14F-4D97-AF65-F5344CB8AC3E}">
        <p14:creationId xmlns:p14="http://schemas.microsoft.com/office/powerpoint/2010/main" val="25757320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900954" y="1676400"/>
            <a:ext cx="3518647" cy="3048000"/>
          </a:xfrm>
          <a:prstGeom prst="ellipse">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en-US" sz="2400" b="1" dirty="0">
                <a:solidFill>
                  <a:prstClr val="white"/>
                </a:solidFill>
                <a:latin typeface="+mj-lt"/>
                <a:cs typeface="Times New Roman" pitchFamily="18" charset="0"/>
              </a:rPr>
              <a:t>3. </a:t>
            </a:r>
            <a:r>
              <a:rPr lang="en-US" sz="2400" b="1" dirty="0" err="1">
                <a:solidFill>
                  <a:prstClr val="white"/>
                </a:solidFill>
                <a:latin typeface="+mj-lt"/>
                <a:cs typeface="Times New Roman" pitchFamily="18" charset="0"/>
              </a:rPr>
              <a:t>Chủ</a:t>
            </a:r>
            <a:r>
              <a:rPr lang="en-US" sz="2400" b="1" dirty="0">
                <a:solidFill>
                  <a:prstClr val="white"/>
                </a:solidFill>
                <a:latin typeface="+mj-lt"/>
                <a:cs typeface="Times New Roman" pitchFamily="18" charset="0"/>
              </a:rPr>
              <a:t> </a:t>
            </a:r>
            <a:r>
              <a:rPr lang="en-US" sz="2400" b="1" dirty="0" err="1">
                <a:solidFill>
                  <a:prstClr val="white"/>
                </a:solidFill>
                <a:latin typeface="+mj-lt"/>
                <a:cs typeface="Times New Roman" pitchFamily="18" charset="0"/>
              </a:rPr>
              <a:t>nghĩa</a:t>
            </a:r>
            <a:r>
              <a:rPr lang="en-US" sz="2400" b="1" dirty="0">
                <a:solidFill>
                  <a:prstClr val="white"/>
                </a:solidFill>
                <a:latin typeface="+mj-lt"/>
                <a:cs typeface="Times New Roman" pitchFamily="18" charset="0"/>
              </a:rPr>
              <a:t> </a:t>
            </a:r>
            <a:r>
              <a:rPr lang="en-US" sz="2400" b="1" dirty="0" err="1">
                <a:solidFill>
                  <a:prstClr val="white"/>
                </a:solidFill>
                <a:latin typeface="+mj-lt"/>
                <a:cs typeface="Times New Roman" pitchFamily="18" charset="0"/>
              </a:rPr>
              <a:t>xã</a:t>
            </a:r>
            <a:r>
              <a:rPr lang="en-US" sz="2400" b="1" dirty="0">
                <a:solidFill>
                  <a:prstClr val="white"/>
                </a:solidFill>
                <a:latin typeface="+mj-lt"/>
                <a:cs typeface="Times New Roman" pitchFamily="18" charset="0"/>
              </a:rPr>
              <a:t> </a:t>
            </a:r>
            <a:r>
              <a:rPr lang="en-US" sz="2400" b="1" dirty="0" err="1">
                <a:solidFill>
                  <a:prstClr val="white"/>
                </a:solidFill>
                <a:latin typeface="+mj-lt"/>
                <a:cs typeface="Times New Roman" pitchFamily="18" charset="0"/>
              </a:rPr>
              <a:t>hội</a:t>
            </a:r>
            <a:endParaRPr lang="en-US" sz="2400" b="1" dirty="0">
              <a:solidFill>
                <a:prstClr val="white"/>
              </a:solidFill>
              <a:latin typeface="+mj-lt"/>
              <a:cs typeface="Times New Roman" pitchFamily="18" charset="0"/>
            </a:endParaRPr>
          </a:p>
          <a:p>
            <a:pPr algn="ctr" defTabSz="914377">
              <a:defRPr/>
            </a:pPr>
            <a:r>
              <a:rPr lang="en-US" sz="2400" b="1" dirty="0">
                <a:solidFill>
                  <a:prstClr val="white"/>
                </a:solidFill>
                <a:latin typeface="+mj-lt"/>
                <a:cs typeface="Times New Roman" pitchFamily="18" charset="0"/>
              </a:rPr>
              <a:t> </a:t>
            </a:r>
            <a:r>
              <a:rPr lang="en-US" sz="2400" b="1" dirty="0" err="1">
                <a:solidFill>
                  <a:prstClr val="white"/>
                </a:solidFill>
                <a:latin typeface="+mj-lt"/>
                <a:cs typeface="Times New Roman" pitchFamily="18" charset="0"/>
              </a:rPr>
              <a:t>khoa</a:t>
            </a:r>
            <a:r>
              <a:rPr lang="en-US" sz="2400" b="1" dirty="0">
                <a:solidFill>
                  <a:prstClr val="white"/>
                </a:solidFill>
                <a:latin typeface="+mj-lt"/>
                <a:cs typeface="Times New Roman" pitchFamily="18" charset="0"/>
              </a:rPr>
              <a:t> </a:t>
            </a:r>
            <a:r>
              <a:rPr lang="en-US" sz="2400" b="1" dirty="0" err="1">
                <a:solidFill>
                  <a:prstClr val="white"/>
                </a:solidFill>
                <a:latin typeface="+mj-lt"/>
                <a:cs typeface="Times New Roman" pitchFamily="18" charset="0"/>
              </a:rPr>
              <a:t>học</a:t>
            </a:r>
            <a:endParaRPr lang="en-US" sz="2400" b="1" dirty="0">
              <a:solidFill>
                <a:prstClr val="white"/>
              </a:solidFill>
              <a:latin typeface="+mj-lt"/>
              <a:cs typeface="Times New Roman" pitchFamily="18" charset="0"/>
            </a:endParaRPr>
          </a:p>
        </p:txBody>
      </p:sp>
      <p:sp>
        <p:nvSpPr>
          <p:cNvPr id="5" name="Rounded Rectangle 4"/>
          <p:cNvSpPr/>
          <p:nvPr/>
        </p:nvSpPr>
        <p:spPr>
          <a:xfrm>
            <a:off x="5638801" y="2286000"/>
            <a:ext cx="5468471" cy="1828800"/>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pt-BR" sz="2400" b="1" dirty="0">
                <a:solidFill>
                  <a:prstClr val="black"/>
                </a:solidFill>
                <a:latin typeface="+mj-lt"/>
              </a:rPr>
              <a:t>2.3.2. Cách mạng xã hội chủ nghĩa</a:t>
            </a:r>
            <a:endParaRPr lang="en-US" sz="2400" dirty="0">
              <a:solidFill>
                <a:prstClr val="black"/>
              </a:solidFill>
              <a:latin typeface="+mj-lt"/>
              <a:cs typeface="Times New Roman" pitchFamily="18" charset="0"/>
            </a:endParaRPr>
          </a:p>
        </p:txBody>
      </p:sp>
      <p:sp>
        <p:nvSpPr>
          <p:cNvPr id="6" name="Rounded Rectangle 5"/>
          <p:cNvSpPr/>
          <p:nvPr/>
        </p:nvSpPr>
        <p:spPr>
          <a:xfrm>
            <a:off x="5715001" y="4343400"/>
            <a:ext cx="5392271" cy="1752600"/>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pt-BR" sz="2400" b="1" dirty="0">
                <a:solidFill>
                  <a:prstClr val="black"/>
                </a:solidFill>
                <a:latin typeface="+mj-lt"/>
              </a:rPr>
              <a:t>2.3.3. Sự phát triển của hình thái KT – XH Cộng sản chủ nghĩa</a:t>
            </a:r>
            <a:endParaRPr lang="en-US" sz="2400" dirty="0">
              <a:solidFill>
                <a:prstClr val="black"/>
              </a:solidFill>
              <a:latin typeface="+mj-lt"/>
              <a:cs typeface="Times New Roman" pitchFamily="18" charset="0"/>
            </a:endParaRPr>
          </a:p>
        </p:txBody>
      </p:sp>
      <p:sp>
        <p:nvSpPr>
          <p:cNvPr id="7" name="Rounded Rectangle 6"/>
          <p:cNvSpPr/>
          <p:nvPr/>
        </p:nvSpPr>
        <p:spPr>
          <a:xfrm>
            <a:off x="5562600" y="304800"/>
            <a:ext cx="5638800" cy="1752600"/>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pt-BR" sz="2400" b="1" dirty="0">
                <a:solidFill>
                  <a:prstClr val="black"/>
                </a:solidFill>
                <a:latin typeface="+mj-lt"/>
              </a:rPr>
              <a:t>2.3.1. Sứ mệnh lịch sử của giai cấp công nhân</a:t>
            </a:r>
            <a:endParaRPr lang="en-US" sz="2400" dirty="0">
              <a:solidFill>
                <a:prstClr val="black"/>
              </a:solidFill>
              <a:latin typeface="+mj-lt"/>
              <a:cs typeface="Times New Roman" pitchFamily="18" charset="0"/>
            </a:endParaRPr>
          </a:p>
        </p:txBody>
      </p:sp>
      <p:cxnSp>
        <p:nvCxnSpPr>
          <p:cNvPr id="9" name="Straight Arrow Connector 8"/>
          <p:cNvCxnSpPr>
            <a:stCxn id="4" idx="6"/>
            <a:endCxn id="7" idx="1"/>
          </p:cNvCxnSpPr>
          <p:nvPr/>
        </p:nvCxnSpPr>
        <p:spPr>
          <a:xfrm flipV="1">
            <a:off x="4419600" y="1181101"/>
            <a:ext cx="1143000" cy="20193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1" name="Straight Arrow Connector 10"/>
          <p:cNvCxnSpPr>
            <a:stCxn id="4" idx="6"/>
            <a:endCxn id="5" idx="1"/>
          </p:cNvCxnSpPr>
          <p:nvPr/>
        </p:nvCxnSpPr>
        <p:spPr>
          <a:xfrm>
            <a:off x="4419602" y="3200400"/>
            <a:ext cx="1219199" cy="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3" name="Straight Arrow Connector 12"/>
          <p:cNvCxnSpPr>
            <a:stCxn id="4" idx="6"/>
            <a:endCxn id="6" idx="1"/>
          </p:cNvCxnSpPr>
          <p:nvPr/>
        </p:nvCxnSpPr>
        <p:spPr>
          <a:xfrm>
            <a:off x="4419600" y="3200401"/>
            <a:ext cx="1295400" cy="20193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pic>
        <p:nvPicPr>
          <p:cNvPr id="168969"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041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path" presetSubtype="0" accel="50000" decel="50000" fill="hold" grpId="0" nodeType="clickEffect">
                                  <p:stCondLst>
                                    <p:cond delay="0"/>
                                  </p:stCondLst>
                                  <p:childTnLst>
                                    <p:animMotion origin="layout" path="M 1.25E-6 3.33333E-6 L -0.31797 -0.31898 " pathEditMode="relative" rAng="0" ptsTypes="AA">
                                      <p:cBhvr>
                                        <p:cTn id="6" dur="2000" fill="hold"/>
                                        <p:tgtEl>
                                          <p:spTgt spid="5"/>
                                        </p:tgtEl>
                                        <p:attrNameLst>
                                          <p:attrName>ppt_x</p:attrName>
                                          <p:attrName>ppt_y</p:attrName>
                                        </p:attrNameLst>
                                      </p:cBhvr>
                                      <p:rCtr x="-15898" y="-15949"/>
                                    </p:animMotion>
                                  </p:childTnLst>
                                </p:cTn>
                              </p:par>
                            </p:childTnLst>
                          </p:cTn>
                        </p:par>
                      </p:childTnLst>
                    </p:cTn>
                  </p:par>
                  <p:par>
                    <p:cTn id="7" fill="hold">
                      <p:stCondLst>
                        <p:cond delay="indefinite"/>
                      </p:stCondLst>
                      <p:childTnLst>
                        <p:par>
                          <p:cTn id="8" fill="hold">
                            <p:stCondLst>
                              <p:cond delay="0"/>
                            </p:stCondLst>
                            <p:childTnLst>
                              <p:par>
                                <p:cTn id="9" presetID="22" presetClass="exit" presetSubtype="4" fill="hold" grpId="0" nodeType="clickEffect">
                                  <p:stCondLst>
                                    <p:cond delay="0"/>
                                  </p:stCondLst>
                                  <p:childTnLst>
                                    <p:animEffect transition="out" filter="wipe(down)">
                                      <p:cBhvr>
                                        <p:cTn id="10" dur="500"/>
                                        <p:tgtEl>
                                          <p:spTgt spid="7"/>
                                        </p:tgtEl>
                                      </p:cBhvr>
                                    </p:animEffect>
                                    <p:set>
                                      <p:cBhvr>
                                        <p:cTn id="11" dur="1" fill="hold">
                                          <p:stCondLst>
                                            <p:cond delay="499"/>
                                          </p:stCondLst>
                                        </p:cTn>
                                        <p:tgtEl>
                                          <p:spTgt spid="7"/>
                                        </p:tgtEl>
                                        <p:attrNameLst>
                                          <p:attrName>style.visibility</p:attrName>
                                        </p:attrNameLst>
                                      </p:cBhvr>
                                      <p:to>
                                        <p:strVal val="hidden"/>
                                      </p:to>
                                    </p:set>
                                  </p:childTnLst>
                                </p:cTn>
                              </p:par>
                              <p:par>
                                <p:cTn id="12" presetID="22" presetClass="exit" presetSubtype="4" fill="hold" nodeType="withEffect">
                                  <p:stCondLst>
                                    <p:cond delay="0"/>
                                  </p:stCondLst>
                                  <p:childTnLst>
                                    <p:animEffect transition="out" filter="wipe(down)">
                                      <p:cBhvr>
                                        <p:cTn id="13" dur="500"/>
                                        <p:tgtEl>
                                          <p:spTgt spid="9"/>
                                        </p:tgtEl>
                                      </p:cBhvr>
                                    </p:animEffect>
                                    <p:set>
                                      <p:cBhvr>
                                        <p:cTn id="14" dur="1" fill="hold">
                                          <p:stCondLst>
                                            <p:cond delay="499"/>
                                          </p:stCondLst>
                                        </p:cTn>
                                        <p:tgtEl>
                                          <p:spTgt spid="9"/>
                                        </p:tgtEl>
                                        <p:attrNameLst>
                                          <p:attrName>style.visibility</p:attrName>
                                        </p:attrNameLst>
                                      </p:cBhvr>
                                      <p:to>
                                        <p:strVal val="hidden"/>
                                      </p:to>
                                    </p:set>
                                  </p:childTnLst>
                                </p:cTn>
                              </p:par>
                              <p:par>
                                <p:cTn id="15" presetID="22" presetClass="exit" presetSubtype="4" fill="hold" nodeType="withEffect">
                                  <p:stCondLst>
                                    <p:cond delay="0"/>
                                  </p:stCondLst>
                                  <p:childTnLst>
                                    <p:animEffect transition="out" filter="wipe(down)">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par>
                                <p:cTn id="18" presetID="22" presetClass="exit" presetSubtype="4" fill="hold" nodeType="withEffect">
                                  <p:stCondLst>
                                    <p:cond delay="0"/>
                                  </p:stCondLst>
                                  <p:childTnLst>
                                    <p:animEffect transition="out" filter="wipe(down)">
                                      <p:cBhvr>
                                        <p:cTn id="19" dur="500"/>
                                        <p:tgtEl>
                                          <p:spTgt spid="13"/>
                                        </p:tgtEl>
                                      </p:cBhvr>
                                    </p:animEffect>
                                    <p:set>
                                      <p:cBhvr>
                                        <p:cTn id="20" dur="1" fill="hold">
                                          <p:stCondLst>
                                            <p:cond delay="499"/>
                                          </p:stCondLst>
                                        </p:cTn>
                                        <p:tgtEl>
                                          <p:spTgt spid="13"/>
                                        </p:tgtEl>
                                        <p:attrNameLst>
                                          <p:attrName>style.visibility</p:attrName>
                                        </p:attrNameLst>
                                      </p:cBhvr>
                                      <p:to>
                                        <p:strVal val="hidden"/>
                                      </p:to>
                                    </p:set>
                                  </p:childTnLst>
                                </p:cTn>
                              </p:par>
                              <p:par>
                                <p:cTn id="21" presetID="22" presetClass="exit" presetSubtype="4" fill="hold" grpId="0" nodeType="withEffect">
                                  <p:stCondLst>
                                    <p:cond delay="0"/>
                                  </p:stCondLst>
                                  <p:childTnLst>
                                    <p:animEffect transition="out" filter="wipe(down)">
                                      <p:cBhvr>
                                        <p:cTn id="22" dur="500"/>
                                        <p:tgtEl>
                                          <p:spTgt spid="6"/>
                                        </p:tgtEl>
                                      </p:cBhvr>
                                    </p:animEffect>
                                    <p:set>
                                      <p:cBhvr>
                                        <p:cTn id="23" dur="1" fill="hold">
                                          <p:stCondLst>
                                            <p:cond delay="499"/>
                                          </p:stCondLst>
                                        </p:cTn>
                                        <p:tgtEl>
                                          <p:spTgt spid="6"/>
                                        </p:tgtEl>
                                        <p:attrNameLst>
                                          <p:attrName>style.visibility</p:attrName>
                                        </p:attrNameLst>
                                      </p:cBhvr>
                                      <p:to>
                                        <p:strVal val="hidden"/>
                                      </p:to>
                                    </p:set>
                                  </p:childTnLst>
                                </p:cTn>
                              </p:par>
                              <p:par>
                                <p:cTn id="24" presetID="22" presetClass="exit" presetSubtype="4" fill="hold" grpId="0" nodeType="withEffect">
                                  <p:stCondLst>
                                    <p:cond delay="0"/>
                                  </p:stCondLst>
                                  <p:childTnLst>
                                    <p:animEffect transition="out" filter="wipe(down)">
                                      <p:cBhvr>
                                        <p:cTn id="25" dur="500"/>
                                        <p:tgtEl>
                                          <p:spTgt spid="4"/>
                                        </p:tgtEl>
                                      </p:cBhvr>
                                    </p:animEffect>
                                    <p:set>
                                      <p:cBhvr>
                                        <p:cTn id="2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grpSp>
        <p:nvGrpSpPr>
          <p:cNvPr id="372" name="Google Shape;372;p41"/>
          <p:cNvGrpSpPr/>
          <p:nvPr/>
        </p:nvGrpSpPr>
        <p:grpSpPr>
          <a:xfrm>
            <a:off x="630569" y="1708492"/>
            <a:ext cx="10936335" cy="1393269"/>
            <a:chOff x="687814" y="3213932"/>
            <a:chExt cx="6029659" cy="1044952"/>
          </a:xfrm>
        </p:grpSpPr>
        <p:grpSp>
          <p:nvGrpSpPr>
            <p:cNvPr id="373" name="Google Shape;373;p41"/>
            <p:cNvGrpSpPr/>
            <p:nvPr/>
          </p:nvGrpSpPr>
          <p:grpSpPr>
            <a:xfrm>
              <a:off x="5021573" y="3213932"/>
              <a:ext cx="1695900" cy="1029398"/>
              <a:chOff x="5021573" y="3213932"/>
              <a:chExt cx="1695900" cy="1029398"/>
            </a:xfrm>
          </p:grpSpPr>
          <p:sp>
            <p:nvSpPr>
              <p:cNvPr id="374" name="Google Shape;374;p41"/>
              <p:cNvSpPr txBox="1"/>
              <p:nvPr/>
            </p:nvSpPr>
            <p:spPr>
              <a:xfrm>
                <a:off x="5021573" y="3606430"/>
                <a:ext cx="1695900" cy="636900"/>
              </a:xfrm>
              <a:prstGeom prst="rect">
                <a:avLst/>
              </a:prstGeom>
              <a:noFill/>
              <a:ln>
                <a:noFill/>
              </a:ln>
            </p:spPr>
            <p:txBody>
              <a:bodyPr spcFirstLastPara="1" wrap="square" lIns="0" tIns="0" rIns="0" bIns="0" anchor="t" anchorCtr="0">
                <a:noAutofit/>
              </a:bodyPr>
              <a:lstStyle/>
              <a:p>
                <a:pPr algn="ctr" defTabSz="1219140"/>
                <a:r>
                  <a:rPr lang="en" sz="2667" dirty="0">
                    <a:solidFill>
                      <a:srgbClr val="434343"/>
                    </a:solidFill>
                    <a:latin typeface="+mj-lt"/>
                    <a:ea typeface="Montserrat"/>
                    <a:cs typeface="Montserrat"/>
                    <a:sym typeface="Montserrat"/>
                  </a:rPr>
                  <a:t>- Nội dung cách mạng XHCN</a:t>
                </a:r>
                <a:endParaRPr sz="2667" dirty="0">
                  <a:solidFill>
                    <a:srgbClr val="434343"/>
                  </a:solidFill>
                  <a:latin typeface="+mj-lt"/>
                  <a:ea typeface="Montserrat"/>
                  <a:cs typeface="Montserrat"/>
                  <a:sym typeface="Montserrat"/>
                </a:endParaRPr>
              </a:p>
            </p:txBody>
          </p:sp>
          <p:sp>
            <p:nvSpPr>
              <p:cNvPr id="375" name="Google Shape;375;p41"/>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121900" tIns="121900" rIns="121900" bIns="121900" anchor="ctr" anchorCtr="0">
                <a:noAutofit/>
              </a:bodyPr>
              <a:lstStyle/>
              <a:p>
                <a:pPr defTabSz="1219140"/>
                <a:endParaRPr sz="2400">
                  <a:solidFill>
                    <a:srgbClr val="434343"/>
                  </a:solidFill>
                  <a:latin typeface="+mj-lt"/>
                </a:endParaRPr>
              </a:p>
            </p:txBody>
          </p:sp>
        </p:grpSp>
        <p:grpSp>
          <p:nvGrpSpPr>
            <p:cNvPr id="376" name="Google Shape;376;p41"/>
            <p:cNvGrpSpPr/>
            <p:nvPr/>
          </p:nvGrpSpPr>
          <p:grpSpPr>
            <a:xfrm>
              <a:off x="2853182" y="3214221"/>
              <a:ext cx="1695900" cy="1016716"/>
              <a:chOff x="2853182" y="3214221"/>
              <a:chExt cx="1695900" cy="1016716"/>
            </a:xfrm>
          </p:grpSpPr>
          <p:sp>
            <p:nvSpPr>
              <p:cNvPr id="377" name="Google Shape;377;p41"/>
              <p:cNvSpPr txBox="1"/>
              <p:nvPr/>
            </p:nvSpPr>
            <p:spPr>
              <a:xfrm>
                <a:off x="2853182" y="3594037"/>
                <a:ext cx="1695900" cy="636900"/>
              </a:xfrm>
              <a:prstGeom prst="rect">
                <a:avLst/>
              </a:prstGeom>
              <a:noFill/>
              <a:ln>
                <a:noFill/>
              </a:ln>
            </p:spPr>
            <p:txBody>
              <a:bodyPr spcFirstLastPara="1" wrap="square" lIns="0" tIns="0" rIns="0" bIns="0" anchor="t" anchorCtr="0">
                <a:noAutofit/>
              </a:bodyPr>
              <a:lstStyle/>
              <a:p>
                <a:pPr algn="ctr" defTabSz="1219140"/>
                <a:r>
                  <a:rPr lang="pt-BR" sz="2667" dirty="0">
                    <a:latin typeface="+mj-lt"/>
                  </a:rPr>
                  <a:t>- Động lực của cách mạng XHCN</a:t>
                </a:r>
                <a:endParaRPr sz="2667" dirty="0">
                  <a:solidFill>
                    <a:srgbClr val="434343"/>
                  </a:solidFill>
                  <a:latin typeface="+mj-lt"/>
                  <a:ea typeface="Montserrat"/>
                  <a:cs typeface="Montserrat"/>
                  <a:sym typeface="Montserrat"/>
                </a:endParaRPr>
              </a:p>
            </p:txBody>
          </p:sp>
          <p:sp>
            <p:nvSpPr>
              <p:cNvPr id="378" name="Google Shape;378;p41"/>
              <p:cNvSpPr/>
              <p:nvPr/>
            </p:nvSpPr>
            <p:spPr>
              <a:xfrm>
                <a:off x="3569730" y="3214221"/>
                <a:ext cx="266659" cy="25522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121900" tIns="121900" rIns="121900" bIns="121900" anchor="ctr" anchorCtr="0">
                <a:noAutofit/>
              </a:bodyPr>
              <a:lstStyle/>
              <a:p>
                <a:pPr defTabSz="1219140"/>
                <a:endParaRPr sz="2400">
                  <a:solidFill>
                    <a:srgbClr val="434343"/>
                  </a:solidFill>
                  <a:latin typeface="+mj-lt"/>
                </a:endParaRPr>
              </a:p>
            </p:txBody>
          </p:sp>
        </p:grpSp>
        <p:grpSp>
          <p:nvGrpSpPr>
            <p:cNvPr id="382" name="Google Shape;382;p41"/>
            <p:cNvGrpSpPr/>
            <p:nvPr/>
          </p:nvGrpSpPr>
          <p:grpSpPr>
            <a:xfrm>
              <a:off x="687814" y="3214206"/>
              <a:ext cx="1695900" cy="1044678"/>
              <a:chOff x="687814" y="3214206"/>
              <a:chExt cx="1695900" cy="1044678"/>
            </a:xfrm>
          </p:grpSpPr>
          <p:sp>
            <p:nvSpPr>
              <p:cNvPr id="383" name="Google Shape;383;p41"/>
              <p:cNvSpPr txBox="1"/>
              <p:nvPr/>
            </p:nvSpPr>
            <p:spPr>
              <a:xfrm>
                <a:off x="687814" y="3621984"/>
                <a:ext cx="1695900" cy="636900"/>
              </a:xfrm>
              <a:prstGeom prst="rect">
                <a:avLst/>
              </a:prstGeom>
              <a:noFill/>
              <a:ln>
                <a:noFill/>
              </a:ln>
            </p:spPr>
            <p:txBody>
              <a:bodyPr spcFirstLastPara="1" wrap="square" lIns="0" tIns="0" rIns="0" bIns="0" anchor="t" anchorCtr="0">
                <a:noAutofit/>
              </a:bodyPr>
              <a:lstStyle/>
              <a:p>
                <a:pPr algn="ctr" defTabSz="1219140"/>
                <a:r>
                  <a:rPr lang="en" sz="2667" dirty="0">
                    <a:solidFill>
                      <a:srgbClr val="434343"/>
                    </a:solidFill>
                    <a:latin typeface="+mj-lt"/>
                    <a:ea typeface="Montserrat"/>
                    <a:cs typeface="Montserrat"/>
                    <a:sym typeface="Montserrat"/>
                  </a:rPr>
                  <a:t>- Khái niệm</a:t>
                </a:r>
                <a:endParaRPr sz="2667" dirty="0">
                  <a:solidFill>
                    <a:srgbClr val="434343"/>
                  </a:solidFill>
                  <a:latin typeface="+mj-lt"/>
                  <a:ea typeface="Montserrat"/>
                  <a:cs typeface="Montserrat"/>
                  <a:sym typeface="Montserrat"/>
                </a:endParaRPr>
              </a:p>
            </p:txBody>
          </p:sp>
          <p:sp>
            <p:nvSpPr>
              <p:cNvPr id="384" name="Google Shape;384;p41"/>
              <p:cNvSpPr/>
              <p:nvPr/>
            </p:nvSpPr>
            <p:spPr>
              <a:xfrm>
                <a:off x="1535764" y="3214206"/>
                <a:ext cx="345583" cy="255244"/>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121900" tIns="121900" rIns="121900" bIns="121900" anchor="ctr" anchorCtr="0">
                <a:noAutofit/>
              </a:bodyPr>
              <a:lstStyle/>
              <a:p>
                <a:pPr defTabSz="1219140"/>
                <a:endParaRPr sz="2400">
                  <a:solidFill>
                    <a:srgbClr val="434343"/>
                  </a:solidFill>
                  <a:latin typeface="+mj-lt"/>
                </a:endParaRPr>
              </a:p>
            </p:txBody>
          </p:sp>
        </p:grpSp>
      </p:grpSp>
      <p:sp>
        <p:nvSpPr>
          <p:cNvPr id="3" name="Rectangle 2"/>
          <p:cNvSpPr/>
          <p:nvPr/>
        </p:nvSpPr>
        <p:spPr>
          <a:xfrm>
            <a:off x="421324" y="3429001"/>
            <a:ext cx="3819873" cy="2663037"/>
          </a:xfrm>
          <a:prstGeom prst="rect">
            <a:avLst/>
          </a:prstGeom>
          <a:solidFill>
            <a:schemeClr val="bg1"/>
          </a:solidFill>
          <a:ln w="28575">
            <a:solidFill>
              <a:schemeClr val="tx1"/>
            </a:solidFill>
          </a:ln>
        </p:spPr>
        <p:txBody>
          <a:bodyPr wrap="square">
            <a:spAutoFit/>
          </a:bodyPr>
          <a:lstStyle/>
          <a:p>
            <a:pPr indent="457189" algn="just">
              <a:lnSpc>
                <a:spcPts val="2000"/>
              </a:lnSpc>
            </a:pPr>
            <a:endParaRPr lang="pt-BR" sz="2400" dirty="0">
              <a:latin typeface="Arial "/>
            </a:endParaRPr>
          </a:p>
          <a:p>
            <a:pPr indent="457189" algn="just">
              <a:lnSpc>
                <a:spcPts val="2000"/>
              </a:lnSpc>
            </a:pPr>
            <a:r>
              <a:rPr lang="pt-BR" sz="2400" dirty="0">
                <a:latin typeface="Arial "/>
              </a:rPr>
              <a:t>Là cuộc CM nhằm thay thế chế độ TBCN lỗi thời bằng chế độ XHCN. Trong cuộc CM đó, GCCN là giai cấp lãnh đạo và cùng với quần chúng NDLĐ xây dựng một xã hội công bằng, dân chủ, văn minh.</a:t>
            </a:r>
          </a:p>
          <a:p>
            <a:pPr indent="457189" algn="just">
              <a:lnSpc>
                <a:spcPts val="2000"/>
              </a:lnSpc>
            </a:pPr>
            <a:endParaRPr lang="en-US" sz="2400" dirty="0">
              <a:latin typeface="Arial "/>
            </a:endParaRPr>
          </a:p>
        </p:txBody>
      </p:sp>
      <p:sp>
        <p:nvSpPr>
          <p:cNvPr id="4" name="Rectangle 3"/>
          <p:cNvSpPr/>
          <p:nvPr/>
        </p:nvSpPr>
        <p:spPr>
          <a:xfrm>
            <a:off x="4731541" y="3527319"/>
            <a:ext cx="3075952" cy="2308324"/>
          </a:xfrm>
          <a:prstGeom prst="rect">
            <a:avLst/>
          </a:prstGeom>
          <a:solidFill>
            <a:schemeClr val="bg1"/>
          </a:solidFill>
          <a:ln w="38100">
            <a:solidFill>
              <a:schemeClr val="tx1"/>
            </a:solidFill>
          </a:ln>
        </p:spPr>
        <p:txBody>
          <a:bodyPr wrap="square">
            <a:spAutoFit/>
          </a:bodyPr>
          <a:lstStyle/>
          <a:p>
            <a:r>
              <a:rPr lang="pt-BR" sz="2400" dirty="0">
                <a:latin typeface="+mj-lt"/>
              </a:rPr>
              <a:t>Khối đoàn kết, liên minh công nông, trí thức và các tầng lớp lao động khác do giai cấp công nhân lãnh đạo.</a:t>
            </a:r>
          </a:p>
          <a:p>
            <a:endParaRPr lang="en-US" sz="2400" dirty="0">
              <a:latin typeface="+mj-lt"/>
            </a:endParaRPr>
          </a:p>
        </p:txBody>
      </p:sp>
      <p:sp>
        <p:nvSpPr>
          <p:cNvPr id="5" name="Rectangle 4"/>
          <p:cNvSpPr/>
          <p:nvPr/>
        </p:nvSpPr>
        <p:spPr>
          <a:xfrm>
            <a:off x="8297840" y="3582513"/>
            <a:ext cx="3671905" cy="265323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44" indent="-285744">
              <a:buFontTx/>
              <a:buChar char="-"/>
            </a:pPr>
            <a:r>
              <a:rPr lang="en-US" sz="2400" dirty="0" err="1">
                <a:solidFill>
                  <a:srgbClr val="C00000"/>
                </a:solidFill>
                <a:latin typeface="+mj-lt"/>
              </a:rPr>
              <a:t>Trên</a:t>
            </a:r>
            <a:r>
              <a:rPr lang="en-US" sz="2400" dirty="0">
                <a:solidFill>
                  <a:srgbClr val="C00000"/>
                </a:solidFill>
                <a:latin typeface="+mj-lt"/>
              </a:rPr>
              <a:t> </a:t>
            </a:r>
            <a:r>
              <a:rPr lang="en-US" sz="2400" dirty="0" err="1">
                <a:solidFill>
                  <a:srgbClr val="C00000"/>
                </a:solidFill>
                <a:latin typeface="+mj-lt"/>
              </a:rPr>
              <a:t>lĩnh</a:t>
            </a:r>
            <a:r>
              <a:rPr lang="en-US" sz="2400" dirty="0">
                <a:solidFill>
                  <a:srgbClr val="C00000"/>
                </a:solidFill>
                <a:latin typeface="+mj-lt"/>
              </a:rPr>
              <a:t> </a:t>
            </a:r>
            <a:r>
              <a:rPr lang="en-US" sz="2400" dirty="0" err="1">
                <a:solidFill>
                  <a:srgbClr val="C00000"/>
                </a:solidFill>
                <a:latin typeface="+mj-lt"/>
              </a:rPr>
              <a:t>vực</a:t>
            </a:r>
            <a:r>
              <a:rPr lang="en-US" sz="2400" dirty="0">
                <a:solidFill>
                  <a:srgbClr val="C00000"/>
                </a:solidFill>
                <a:latin typeface="+mj-lt"/>
              </a:rPr>
              <a:t> </a:t>
            </a:r>
            <a:r>
              <a:rPr lang="en-US" sz="2400" dirty="0" err="1">
                <a:solidFill>
                  <a:srgbClr val="C00000"/>
                </a:solidFill>
                <a:latin typeface="+mj-lt"/>
              </a:rPr>
              <a:t>Chính</a:t>
            </a:r>
            <a:r>
              <a:rPr lang="en-US" sz="2400" dirty="0">
                <a:solidFill>
                  <a:srgbClr val="C00000"/>
                </a:solidFill>
                <a:latin typeface="+mj-lt"/>
              </a:rPr>
              <a:t> </a:t>
            </a:r>
            <a:r>
              <a:rPr lang="en-US" sz="2400" dirty="0" err="1">
                <a:solidFill>
                  <a:srgbClr val="C00000"/>
                </a:solidFill>
                <a:latin typeface="+mj-lt"/>
              </a:rPr>
              <a:t>trị</a:t>
            </a:r>
            <a:endParaRPr lang="en-US" sz="2400" dirty="0">
              <a:solidFill>
                <a:srgbClr val="C00000"/>
              </a:solidFill>
              <a:latin typeface="+mj-lt"/>
            </a:endParaRPr>
          </a:p>
          <a:p>
            <a:pPr marL="285744" indent="-285744">
              <a:buFontTx/>
              <a:buChar char="-"/>
            </a:pPr>
            <a:r>
              <a:rPr lang="en-US" sz="2400" dirty="0" err="1">
                <a:solidFill>
                  <a:srgbClr val="C00000"/>
                </a:solidFill>
                <a:latin typeface="+mj-lt"/>
              </a:rPr>
              <a:t>Kinh</a:t>
            </a:r>
            <a:r>
              <a:rPr lang="en-US" sz="2400" dirty="0">
                <a:solidFill>
                  <a:srgbClr val="C00000"/>
                </a:solidFill>
                <a:latin typeface="+mj-lt"/>
              </a:rPr>
              <a:t> </a:t>
            </a:r>
            <a:r>
              <a:rPr lang="en-US" sz="2400" dirty="0" err="1">
                <a:solidFill>
                  <a:srgbClr val="C00000"/>
                </a:solidFill>
                <a:latin typeface="+mj-lt"/>
              </a:rPr>
              <a:t>tế</a:t>
            </a:r>
            <a:endParaRPr lang="en-US" sz="2400" dirty="0">
              <a:solidFill>
                <a:srgbClr val="C00000"/>
              </a:solidFill>
              <a:latin typeface="+mj-lt"/>
            </a:endParaRPr>
          </a:p>
          <a:p>
            <a:pPr marL="285744" indent="-285744">
              <a:buFontTx/>
              <a:buChar char="-"/>
            </a:pPr>
            <a:r>
              <a:rPr lang="en-US" sz="2400" dirty="0">
                <a:solidFill>
                  <a:srgbClr val="C00000"/>
                </a:solidFill>
                <a:latin typeface="+mj-lt"/>
              </a:rPr>
              <a:t>Văn </a:t>
            </a:r>
            <a:r>
              <a:rPr lang="en-US" sz="2400" dirty="0" err="1">
                <a:solidFill>
                  <a:srgbClr val="C00000"/>
                </a:solidFill>
                <a:latin typeface="+mj-lt"/>
              </a:rPr>
              <a:t>hóa</a:t>
            </a:r>
            <a:r>
              <a:rPr lang="en-US" sz="2400" dirty="0">
                <a:solidFill>
                  <a:srgbClr val="C00000"/>
                </a:solidFill>
                <a:latin typeface="+mj-lt"/>
              </a:rPr>
              <a:t>, </a:t>
            </a:r>
            <a:r>
              <a:rPr lang="en-US" sz="2400" dirty="0" err="1">
                <a:solidFill>
                  <a:srgbClr val="C00000"/>
                </a:solidFill>
                <a:latin typeface="+mj-lt"/>
              </a:rPr>
              <a:t>tư</a:t>
            </a:r>
            <a:r>
              <a:rPr lang="en-US" sz="2400" dirty="0">
                <a:solidFill>
                  <a:srgbClr val="C00000"/>
                </a:solidFill>
                <a:latin typeface="+mj-lt"/>
              </a:rPr>
              <a:t> </a:t>
            </a:r>
            <a:r>
              <a:rPr lang="en-US" sz="2400" dirty="0" err="1">
                <a:solidFill>
                  <a:srgbClr val="C00000"/>
                </a:solidFill>
                <a:latin typeface="+mj-lt"/>
              </a:rPr>
              <a:t>tưởng</a:t>
            </a:r>
            <a:endParaRPr lang="en-US" sz="2400" dirty="0">
              <a:solidFill>
                <a:srgbClr val="C00000"/>
              </a:solidFill>
              <a:latin typeface="+mj-lt"/>
            </a:endParaRPr>
          </a:p>
          <a:p>
            <a:pPr marL="285744" indent="-285744">
              <a:buFontTx/>
              <a:buChar char="-"/>
            </a:pPr>
            <a:endParaRPr lang="en-US" sz="2400" dirty="0">
              <a:solidFill>
                <a:srgbClr val="C00000"/>
              </a:solidFill>
              <a:latin typeface="+mj-lt"/>
            </a:endParaRPr>
          </a:p>
          <a:p>
            <a:pPr marL="285744" indent="-285744">
              <a:buFontTx/>
              <a:buChar char="-"/>
            </a:pPr>
            <a:endParaRPr lang="en-US" sz="2400" dirty="0">
              <a:solidFill>
                <a:srgbClr val="C00000"/>
              </a:solidFill>
              <a:latin typeface="+mj-lt"/>
            </a:endParaRPr>
          </a:p>
          <a:p>
            <a:pPr marL="285744" indent="-285744">
              <a:buFontTx/>
              <a:buChar char="-"/>
            </a:pPr>
            <a:endParaRPr lang="en-US" sz="2400" dirty="0">
              <a:solidFill>
                <a:srgbClr val="C00000"/>
              </a:solidFill>
              <a:latin typeface="+mj-lt"/>
            </a:endParaRPr>
          </a:p>
        </p:txBody>
      </p:sp>
      <p:sp>
        <p:nvSpPr>
          <p:cNvPr id="16" name="Rounded Rectangle 15"/>
          <p:cNvSpPr/>
          <p:nvPr/>
        </p:nvSpPr>
        <p:spPr>
          <a:xfrm>
            <a:off x="2795347" y="593190"/>
            <a:ext cx="7078503" cy="949569"/>
          </a:xfrm>
          <a:prstGeom prst="roundRect">
            <a:avLst/>
          </a:prstGeom>
          <a:gradFill>
            <a:gsLst>
              <a:gs pos="0">
                <a:schemeClr val="bg1"/>
              </a:gs>
              <a:gs pos="24150">
                <a:srgbClr val="33CC33"/>
              </a:gs>
              <a:gs pos="77000">
                <a:schemeClr val="bg1"/>
              </a:gs>
              <a:gs pos="100000">
                <a:srgbClr val="FFB6D5"/>
              </a:gs>
              <a:gs pos="50000">
                <a:srgbClr val="FFFFCC"/>
              </a:gs>
              <a:gs pos="100000">
                <a:schemeClr val="accent1">
                  <a:shade val="100000"/>
                  <a:satMod val="115000"/>
                </a:schemeClr>
              </a:gs>
            </a:gsLst>
            <a:lin ang="5400000" scaled="0"/>
          </a:grad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pt-BR" sz="3200" b="1" dirty="0">
                <a:solidFill>
                  <a:prstClr val="black"/>
                </a:solidFill>
                <a:latin typeface="+mj-lt"/>
              </a:rPr>
              <a:t>2.3.2. Cách mạng xã hội chủ nghĩa</a:t>
            </a:r>
            <a:endParaRPr lang="en-US" sz="3200" dirty="0">
              <a:solidFill>
                <a:prstClr val="black"/>
              </a:solidFill>
              <a:latin typeface="+mj-lt"/>
              <a:cs typeface="Times New Roman" pitchFamily="18" charset="0"/>
            </a:endParaRPr>
          </a:p>
        </p:txBody>
      </p:sp>
    </p:spTree>
    <p:extLst>
      <p:ext uri="{BB962C8B-B14F-4D97-AF65-F5344CB8AC3E}">
        <p14:creationId xmlns:p14="http://schemas.microsoft.com/office/powerpoint/2010/main" val="2698511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path" presetSubtype="0" accel="50000" decel="50000" fill="hold" grpId="0" nodeType="clickEffect">
                                  <p:stCondLst>
                                    <p:cond delay="0"/>
                                  </p:stCondLst>
                                  <p:childTnLst>
                                    <p:animMotion origin="layout" path="M -0.00104 -0.00124 L -0.17674 -0.29044 " pathEditMode="relative" rAng="0" ptsTypes="AA">
                                      <p:cBhvr>
                                        <p:cTn id="6" dur="2000" fill="hold"/>
                                        <p:tgtEl>
                                          <p:spTgt spid="16"/>
                                        </p:tgtEl>
                                        <p:attrNameLst>
                                          <p:attrName>ppt_x</p:attrName>
                                          <p:attrName>ppt_y</p:attrName>
                                        </p:attrNameLst>
                                      </p:cBhvr>
                                      <p:rCtr x="-8785" y="-14475"/>
                                    </p:animMotion>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372"/>
                                        </p:tgtEl>
                                        <p:attrNameLst>
                                          <p:attrName>style.visibility</p:attrName>
                                        </p:attrNameLst>
                                      </p:cBhvr>
                                      <p:to>
                                        <p:strVal val="visible"/>
                                      </p:to>
                                    </p:set>
                                    <p:animEffect transition="in" filter="barn(inVertical)">
                                      <p:cBhvr>
                                        <p:cTn id="11" dur="500"/>
                                        <p:tgtEl>
                                          <p:spTgt spid="372"/>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7C29374-B146-FC69-F54E-FE209EFB93D5}"/>
              </a:ext>
            </a:extLst>
          </p:cNvPr>
          <p:cNvSpPr>
            <a:spLocks noGrp="1"/>
          </p:cNvSpPr>
          <p:nvPr>
            <p:ph type="sldNum" idx="12"/>
          </p:nvPr>
        </p:nvSpPr>
        <p:spPr/>
        <p:txBody>
          <a:bodyPr/>
          <a:lstStyle/>
          <a:p>
            <a:pPr defTabSz="1219140"/>
            <a:fld id="{00000000-1234-1234-1234-123412341234}" type="slidenum">
              <a:rPr lang="en" smtClean="0"/>
              <a:pPr defTabSz="1219140"/>
              <a:t>48</a:t>
            </a:fld>
            <a:endParaRPr lang="en"/>
          </a:p>
        </p:txBody>
      </p:sp>
      <p:sp>
        <p:nvSpPr>
          <p:cNvPr id="4" name="TextBox 3">
            <a:extLst>
              <a:ext uri="{FF2B5EF4-FFF2-40B4-BE49-F238E27FC236}">
                <a16:creationId xmlns:a16="http://schemas.microsoft.com/office/drawing/2014/main" id="{BAC9916B-67E3-5B83-D102-5ACE562CBA68}"/>
              </a:ext>
            </a:extLst>
          </p:cNvPr>
          <p:cNvSpPr txBox="1"/>
          <p:nvPr/>
        </p:nvSpPr>
        <p:spPr>
          <a:xfrm>
            <a:off x="1043610" y="1920424"/>
            <a:ext cx="10104781" cy="2527167"/>
          </a:xfrm>
          <a:prstGeom prst="rect">
            <a:avLst/>
          </a:prstGeom>
          <a:noFill/>
        </p:spPr>
        <p:txBody>
          <a:bodyPr wrap="square">
            <a:spAutoFit/>
          </a:bodyPr>
          <a:lstStyle/>
          <a:p>
            <a:pPr marL="1219170" lvl="2" algn="just">
              <a:lnSpc>
                <a:spcPct val="115000"/>
              </a:lnSpc>
              <a:spcBef>
                <a:spcPts val="800"/>
              </a:spcBef>
              <a:tabLst>
                <a:tab pos="7010225" algn="l"/>
              </a:tabLst>
            </a:pPr>
            <a:endParaRPr lang="en-US" sz="2667" b="1" i="1" dirty="0">
              <a:ea typeface="SimSun" panose="02010600030101010101" pitchFamily="2" charset="-122"/>
              <a:cs typeface="Times New Roman" panose="02020603050405020304" pitchFamily="18" charset="0"/>
            </a:endParaRPr>
          </a:p>
          <a:p>
            <a:pPr algn="just">
              <a:lnSpc>
                <a:spcPct val="115000"/>
              </a:lnSpc>
              <a:spcBef>
                <a:spcPts val="800"/>
              </a:spcBef>
              <a:tabLst>
                <a:tab pos="7010225" algn="l"/>
              </a:tabLst>
            </a:pPr>
            <a:r>
              <a:rPr lang="pt-BR" sz="2667" b="1" dirty="0">
                <a:ea typeface="Times New Roman" panose="02020603050405020304" pitchFamily="18" charset="0"/>
              </a:rPr>
              <a:t>          Chủ nghĩa Mác-Lênin khẳng định hình thái kinh tế - xã hội cộng sản chủ nghĩa phát triển từ thấp lên cao qua hai giai đoan, giai đoạn thấp và giai đoạn cao; giữa xã hội tư bản chủ nghĩa và xã hội cộng sản chủ nghĩa là thời kỳ quá độ lên chủ nghĩa cộng sản.</a:t>
            </a:r>
            <a:endParaRPr lang="en-US" sz="2667" b="1" dirty="0">
              <a:ea typeface="Times New Roman" panose="02020603050405020304" pitchFamily="18" charset="0"/>
            </a:endParaRPr>
          </a:p>
        </p:txBody>
      </p:sp>
      <p:sp>
        <p:nvSpPr>
          <p:cNvPr id="5" name="TextBox 4">
            <a:extLst>
              <a:ext uri="{FF2B5EF4-FFF2-40B4-BE49-F238E27FC236}">
                <a16:creationId xmlns:a16="http://schemas.microsoft.com/office/drawing/2014/main" id="{436FEDCB-5072-EDED-4953-9ADA34B9C5BE}"/>
              </a:ext>
            </a:extLst>
          </p:cNvPr>
          <p:cNvSpPr txBox="1"/>
          <p:nvPr/>
        </p:nvSpPr>
        <p:spPr>
          <a:xfrm>
            <a:off x="443345" y="1022594"/>
            <a:ext cx="9991107" cy="1008609"/>
          </a:xfrm>
          <a:prstGeom prst="rect">
            <a:avLst/>
          </a:prstGeom>
          <a:noFill/>
        </p:spPr>
        <p:txBody>
          <a:bodyPr wrap="square">
            <a:spAutoFit/>
          </a:bodyPr>
          <a:lstStyle/>
          <a:p>
            <a:pPr marL="1219170" lvl="2" algn="ctr">
              <a:lnSpc>
                <a:spcPct val="115000"/>
              </a:lnSpc>
              <a:spcBef>
                <a:spcPts val="800"/>
              </a:spcBef>
              <a:tabLst>
                <a:tab pos="7010225" algn="l"/>
              </a:tabLst>
            </a:pPr>
            <a:r>
              <a:rPr lang="pt-BR" sz="2667" b="1" i="1" dirty="0">
                <a:solidFill>
                  <a:srgbClr val="FF0000"/>
                </a:solidFill>
                <a:latin typeface="+mj-lt"/>
                <a:ea typeface="SimSun" panose="02010600030101010101" pitchFamily="2" charset="-122"/>
                <a:cs typeface="Times New Roman" panose="02020603050405020304" pitchFamily="18" charset="0"/>
              </a:rPr>
              <a:t>2.3.3. Sự phát triển của hình thái kinh tế - xã hội cộng sản chủ nghĩa</a:t>
            </a:r>
            <a:endParaRPr lang="en-US" sz="2667" b="1" i="1" dirty="0">
              <a:solidFill>
                <a:srgbClr val="FF0000"/>
              </a:solidFill>
              <a:latin typeface="+mj-lt"/>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7636470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2783" y="1191015"/>
            <a:ext cx="11466435" cy="584775"/>
          </a:xfrm>
          <a:prstGeom prst="rect">
            <a:avLst/>
          </a:prstGeom>
          <a:solidFill>
            <a:srgbClr val="C00000"/>
          </a:solidFill>
        </p:spPr>
        <p:txBody>
          <a:bodyPr wrap="square">
            <a:spAutoFit/>
          </a:bodyPr>
          <a:lstStyle/>
          <a:p>
            <a:pPr>
              <a:defRPr/>
            </a:pPr>
            <a:r>
              <a:rPr lang="en-US" sz="3200" b="1" dirty="0">
                <a:solidFill>
                  <a:schemeClr val="bg1"/>
                </a:solidFill>
                <a:latin typeface="+mj-lt"/>
              </a:rPr>
              <a:t>3</a:t>
            </a:r>
            <a:r>
              <a:rPr lang="vi-VN" sz="3200" b="1" dirty="0">
                <a:solidFill>
                  <a:schemeClr val="bg1"/>
                </a:solidFill>
                <a:latin typeface="+mj-lt"/>
              </a:rPr>
              <a:t>. Vai trò nền tảng tư tưởng, lý luận của chủ nghĩa Mác - Lênin </a:t>
            </a:r>
            <a:endParaRPr lang="en-US" sz="3200" b="1" dirty="0">
              <a:solidFill>
                <a:schemeClr val="bg1"/>
              </a:solidFill>
              <a:latin typeface="+mj-lt"/>
            </a:endParaRPr>
          </a:p>
        </p:txBody>
      </p:sp>
      <p:sp>
        <p:nvSpPr>
          <p:cNvPr id="3" name="Rectangle 2"/>
          <p:cNvSpPr/>
          <p:nvPr/>
        </p:nvSpPr>
        <p:spPr>
          <a:xfrm>
            <a:off x="1782110" y="2755614"/>
            <a:ext cx="7742825" cy="461665"/>
          </a:xfrm>
          <a:prstGeom prst="rect">
            <a:avLst/>
          </a:prstGeom>
          <a:ln>
            <a:solidFill>
              <a:srgbClr val="00B050"/>
            </a:solidFill>
          </a:ln>
        </p:spPr>
        <p:txBody>
          <a:bodyPr wrap="none">
            <a:spAutoFit/>
          </a:bodyPr>
          <a:lstStyle/>
          <a:p>
            <a:pPr>
              <a:defRPr/>
            </a:pPr>
            <a:r>
              <a:rPr lang="en-US" sz="2400" b="1" dirty="0">
                <a:solidFill>
                  <a:srgbClr val="0000FF"/>
                </a:solidFill>
                <a:latin typeface="+mj-lt"/>
              </a:rPr>
              <a:t>3.1. </a:t>
            </a:r>
            <a:r>
              <a:rPr lang="pt-BR" sz="2400" b="1" dirty="0">
                <a:latin typeface="+mj-lt"/>
              </a:rPr>
              <a:t>Bản chất khoa học và cách mạng của chủ nghĩa Mác-Lênin</a:t>
            </a:r>
            <a:endParaRPr lang="en-US" sz="2400" b="1" dirty="0">
              <a:solidFill>
                <a:srgbClr val="0000FF"/>
              </a:solidFill>
              <a:latin typeface="+mj-lt"/>
            </a:endParaRPr>
          </a:p>
        </p:txBody>
      </p:sp>
      <p:sp>
        <p:nvSpPr>
          <p:cNvPr id="4" name="Rectangle 3"/>
          <p:cNvSpPr/>
          <p:nvPr/>
        </p:nvSpPr>
        <p:spPr>
          <a:xfrm>
            <a:off x="1782109" y="4006994"/>
            <a:ext cx="9096563" cy="830997"/>
          </a:xfrm>
          <a:prstGeom prst="rect">
            <a:avLst/>
          </a:prstGeom>
          <a:ln>
            <a:solidFill>
              <a:srgbClr val="00B050"/>
            </a:solidFill>
          </a:ln>
        </p:spPr>
        <p:txBody>
          <a:bodyPr wrap="square">
            <a:spAutoFit/>
          </a:bodyPr>
          <a:lstStyle/>
          <a:p>
            <a:r>
              <a:rPr lang="en-US" sz="2400" b="1" dirty="0">
                <a:solidFill>
                  <a:srgbClr val="0000FF"/>
                </a:solidFill>
                <a:latin typeface="+mj-lt"/>
              </a:rPr>
              <a:t>3.</a:t>
            </a:r>
            <a:r>
              <a:rPr lang="vi-VN" sz="2400" b="1" dirty="0">
                <a:solidFill>
                  <a:srgbClr val="0000FF"/>
                </a:solidFill>
                <a:latin typeface="+mj-lt"/>
              </a:rPr>
              <a:t>2</a:t>
            </a:r>
            <a:r>
              <a:rPr lang="vi-VN" sz="2400" b="1" dirty="0">
                <a:latin typeface="+mj-lt"/>
              </a:rPr>
              <a:t>. Chủ nghĩa Mác-Lênin là nền tảng tư tưởng, kim chỉ nam cho hành động của các Đảng Cộng sản</a:t>
            </a:r>
            <a:endParaRPr lang="en-US" sz="2400" dirty="0">
              <a:latin typeface="+mj-lt"/>
            </a:endParaRPr>
          </a:p>
        </p:txBody>
      </p:sp>
    </p:spTree>
    <p:extLst>
      <p:ext uri="{BB962C8B-B14F-4D97-AF65-F5344CB8AC3E}">
        <p14:creationId xmlns:p14="http://schemas.microsoft.com/office/powerpoint/2010/main" val="18410985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694" y="2660275"/>
            <a:ext cx="10588177" cy="3354765"/>
          </a:xfrm>
          <a:prstGeom prst="rect">
            <a:avLst/>
          </a:prstGeom>
        </p:spPr>
        <p:txBody>
          <a:bodyPr wrap="square">
            <a:spAutoFit/>
          </a:bodyPr>
          <a:lstStyle/>
          <a:p>
            <a:pPr indent="180335" algn="just">
              <a:spcBef>
                <a:spcPts val="800"/>
              </a:spcBef>
            </a:pPr>
            <a:r>
              <a:rPr lang="pt-BR" sz="2400" i="1" dirty="0">
                <a:latin typeface="+mj-lt"/>
                <a:ea typeface="Calibri" panose="020F0502020204030204" pitchFamily="34" charset="0"/>
                <a:cs typeface="Times New Roman" panose="02020603050405020304" pitchFamily="18" charset="0"/>
              </a:rPr>
              <a:t>- </a:t>
            </a:r>
            <a:r>
              <a:rPr lang="pt-BR" sz="2400" i="1" dirty="0">
                <a:latin typeface="Arial" panose="020B0604020202020204" pitchFamily="34" charset="0"/>
                <a:ea typeface="Calibri" panose="020F0502020204030204" pitchFamily="34" charset="0"/>
                <a:cs typeface="Arial" panose="020B0604020202020204" pitchFamily="34" charset="0"/>
              </a:rPr>
              <a:t>CNMLN </a:t>
            </a:r>
            <a:r>
              <a:rPr lang="vi-VN" sz="2400" i="1" dirty="0">
                <a:latin typeface="Arial" panose="020B0604020202020204" pitchFamily="34" charset="0"/>
                <a:ea typeface="Calibri" panose="020F0502020204030204" pitchFamily="34" charset="0"/>
                <a:cs typeface="Arial" panose="020B0604020202020204" pitchFamily="34" charset="0"/>
              </a:rPr>
              <a:t>là một hệ thống lý luận khoa học, thể hiện trong toàn bộ </a:t>
            </a:r>
            <a:r>
              <a:rPr lang="pt-BR" sz="2400" i="1" dirty="0">
                <a:latin typeface="Arial" panose="020B0604020202020204" pitchFamily="34" charset="0"/>
                <a:ea typeface="Calibri" panose="020F0502020204030204" pitchFamily="34" charset="0"/>
                <a:cs typeface="Arial" panose="020B0604020202020204" pitchFamily="34" charset="0"/>
              </a:rPr>
              <a:t>ba bộ phận cấu thành </a:t>
            </a:r>
            <a:r>
              <a:rPr lang="vi-VN" sz="2400" i="1" dirty="0">
                <a:latin typeface="Arial" panose="020B0604020202020204" pitchFamily="34" charset="0"/>
                <a:ea typeface="Calibri" panose="020F0502020204030204" pitchFamily="34" charset="0"/>
                <a:cs typeface="Arial" panose="020B0604020202020204" pitchFamily="34" charset="0"/>
              </a:rPr>
              <a:t>học thuyết</a:t>
            </a:r>
            <a:endParaRPr lang="en-US" sz="2400" dirty="0">
              <a:latin typeface="Arial" panose="020B0604020202020204" pitchFamily="34" charset="0"/>
              <a:ea typeface="Calibri" panose="020F0502020204030204" pitchFamily="34" charset="0"/>
              <a:cs typeface="Arial" panose="020B0604020202020204" pitchFamily="34" charset="0"/>
            </a:endParaRPr>
          </a:p>
          <a:p>
            <a:pPr indent="180335" algn="just">
              <a:spcBef>
                <a:spcPts val="800"/>
              </a:spcBef>
            </a:pPr>
            <a:r>
              <a:rPr lang="vi-VN" sz="2400" i="1" dirty="0">
                <a:latin typeface="Arial" panose="020B0604020202020204" pitchFamily="34" charset="0"/>
                <a:ea typeface="Calibri" panose="020F0502020204030204" pitchFamily="34" charset="0"/>
                <a:cs typeface="Arial" panose="020B0604020202020204" pitchFamily="34" charset="0"/>
              </a:rPr>
              <a:t>- </a:t>
            </a:r>
            <a:r>
              <a:rPr lang="en-US" sz="2400" i="1" dirty="0">
                <a:latin typeface="Arial" panose="020B0604020202020204" pitchFamily="34" charset="0"/>
                <a:ea typeface="Calibri" panose="020F0502020204030204" pitchFamily="34" charset="0"/>
                <a:cs typeface="Arial" panose="020B0604020202020204" pitchFamily="34" charset="0"/>
              </a:rPr>
              <a:t>CNMLN </a:t>
            </a:r>
            <a:r>
              <a:rPr lang="vi-VN" sz="2400" i="1" dirty="0">
                <a:latin typeface="Arial" panose="020B0604020202020204" pitchFamily="34" charset="0"/>
                <a:ea typeface="Calibri" panose="020F0502020204030204" pitchFamily="34" charset="0"/>
                <a:cs typeface="Arial" panose="020B0604020202020204" pitchFamily="34" charset="0"/>
              </a:rPr>
              <a:t>là học thuyết duy nhất nêu rõ mục tiêu, con đường, lực lượng, phương thức giải phóng xã hội, giải phóng giai cấp, giải phóng con người</a:t>
            </a:r>
            <a:endParaRPr lang="en-US" sz="2400" dirty="0">
              <a:latin typeface="Arial" panose="020B0604020202020204" pitchFamily="34" charset="0"/>
              <a:ea typeface="Calibri" panose="020F0502020204030204" pitchFamily="34" charset="0"/>
              <a:cs typeface="Arial" panose="020B0604020202020204" pitchFamily="34" charset="0"/>
            </a:endParaRPr>
          </a:p>
          <a:p>
            <a:pPr indent="180335" algn="just">
              <a:spcBef>
                <a:spcPts val="800"/>
              </a:spcBef>
            </a:pPr>
            <a:r>
              <a:rPr lang="vi-VN" sz="2400" i="1" dirty="0">
                <a:latin typeface="Arial" panose="020B0604020202020204" pitchFamily="34" charset="0"/>
                <a:ea typeface="Calibri" panose="020F0502020204030204" pitchFamily="34" charset="0"/>
                <a:cs typeface="Arial" panose="020B0604020202020204" pitchFamily="34" charset="0"/>
              </a:rPr>
              <a:t>- </a:t>
            </a:r>
            <a:r>
              <a:rPr lang="en-US" sz="2400" i="1" dirty="0">
                <a:latin typeface="Arial" panose="020B0604020202020204" pitchFamily="34" charset="0"/>
                <a:ea typeface="Calibri" panose="020F0502020204030204" pitchFamily="34" charset="0"/>
                <a:cs typeface="Arial" panose="020B0604020202020204" pitchFamily="34" charset="0"/>
              </a:rPr>
              <a:t>CNMLN </a:t>
            </a:r>
            <a:r>
              <a:rPr lang="vi-VN" sz="2400" i="1" dirty="0">
                <a:latin typeface="Arial" panose="020B0604020202020204" pitchFamily="34" charset="0"/>
                <a:ea typeface="Calibri" panose="020F0502020204030204" pitchFamily="34" charset="0"/>
                <a:cs typeface="Arial" panose="020B0604020202020204" pitchFamily="34" charset="0"/>
              </a:rPr>
              <a:t>là một học thuyết mở, sống động, không ngừng tự phê phán, tự đổi mới, bổ sung và phát triển trong thực tiễn cách mạng</a:t>
            </a:r>
            <a:endParaRPr lang="en-US" sz="2400" dirty="0">
              <a:latin typeface="Arial" panose="020B0604020202020204" pitchFamily="34" charset="0"/>
              <a:ea typeface="Calibri" panose="020F0502020204030204" pitchFamily="34" charset="0"/>
              <a:cs typeface="Arial" panose="020B0604020202020204" pitchFamily="34" charset="0"/>
            </a:endParaRPr>
          </a:p>
          <a:p>
            <a:pPr indent="180335" algn="just">
              <a:spcBef>
                <a:spcPts val="800"/>
              </a:spcBef>
            </a:pPr>
            <a:r>
              <a:rPr lang="vi-VN" sz="2400" i="1" dirty="0">
                <a:latin typeface="Arial" panose="020B0604020202020204" pitchFamily="34" charset="0"/>
                <a:ea typeface="Calibri" panose="020F0502020204030204" pitchFamily="34" charset="0"/>
                <a:cs typeface="Arial" panose="020B0604020202020204" pitchFamily="34" charset="0"/>
              </a:rPr>
              <a:t>- </a:t>
            </a:r>
            <a:r>
              <a:rPr lang="en-US" sz="2400" i="1" dirty="0">
                <a:latin typeface="Arial" panose="020B0604020202020204" pitchFamily="34" charset="0"/>
                <a:ea typeface="Calibri" panose="020F0502020204030204" pitchFamily="34" charset="0"/>
                <a:cs typeface="Arial" panose="020B0604020202020204" pitchFamily="34" charset="0"/>
              </a:rPr>
              <a:t>CNMLN </a:t>
            </a:r>
            <a:r>
              <a:rPr lang="vi-VN" sz="2400" i="1" dirty="0">
                <a:latin typeface="Arial" panose="020B0604020202020204" pitchFamily="34" charset="0"/>
                <a:ea typeface="Calibri" panose="020F0502020204030204" pitchFamily="34" charset="0"/>
                <a:cs typeface="Arial" panose="020B0604020202020204" pitchFamily="34" charset="0"/>
              </a:rPr>
              <a:t>là học thuyết </a:t>
            </a:r>
            <a:r>
              <a:rPr lang="pt-BR" sz="2400" i="1" dirty="0">
                <a:latin typeface="Arial" panose="020B0604020202020204" pitchFamily="34" charset="0"/>
                <a:ea typeface="Calibri" panose="020F0502020204030204" pitchFamily="34" charset="0"/>
                <a:cs typeface="Arial" panose="020B0604020202020204" pitchFamily="34" charset="0"/>
              </a:rPr>
              <a:t>cách mạng, </a:t>
            </a:r>
            <a:r>
              <a:rPr lang="vi-VN" sz="2400" i="1" dirty="0">
                <a:latin typeface="Arial" panose="020B0604020202020204" pitchFamily="34" charset="0"/>
                <a:ea typeface="Calibri" panose="020F0502020204030204" pitchFamily="34" charset="0"/>
                <a:cs typeface="Arial" panose="020B0604020202020204" pitchFamily="34" charset="0"/>
              </a:rPr>
              <a:t>có ý nghĩa thực tiễn, không chỉ giải thích thế giới mà là cải tạo xã hội, xây dựng </a:t>
            </a:r>
            <a:r>
              <a:rPr lang="en-US" sz="2400" i="1" dirty="0">
                <a:latin typeface="Arial" panose="020B0604020202020204" pitchFamily="34" charset="0"/>
                <a:ea typeface="Calibri" panose="020F0502020204030204" pitchFamily="34" charset="0"/>
                <a:cs typeface="Arial" panose="020B0604020202020204" pitchFamily="34" charset="0"/>
              </a:rPr>
              <a:t>CNXH </a:t>
            </a:r>
            <a:r>
              <a:rPr lang="vi-VN" sz="2400" i="1" dirty="0">
                <a:latin typeface="Arial" panose="020B0604020202020204" pitchFamily="34" charset="0"/>
                <a:ea typeface="Calibri" panose="020F0502020204030204" pitchFamily="34" charset="0"/>
                <a:cs typeface="Arial" panose="020B0604020202020204" pitchFamily="34" charset="0"/>
              </a:rPr>
              <a:t>hiện thực</a:t>
            </a:r>
            <a:r>
              <a:rPr lang="pt-BR" sz="2400" i="1" dirty="0">
                <a:latin typeface="Arial" panose="020B0604020202020204" pitchFamily="34" charset="0"/>
                <a:ea typeface="Calibri" panose="020F0502020204030204" pitchFamily="34" charset="0"/>
                <a:cs typeface="Arial" panose="020B0604020202020204" pitchFamily="34" charset="0"/>
              </a:rPr>
              <a:t>.</a:t>
            </a:r>
            <a:endParaRPr lang="en-US" sz="2400" dirty="0">
              <a:latin typeface="Arial" panose="020B0604020202020204" pitchFamily="34" charset="0"/>
              <a:ea typeface="Calibri" panose="020F0502020204030204" pitchFamily="34" charset="0"/>
              <a:cs typeface="Arial" panose="020B0604020202020204" pitchFamily="34" charset="0"/>
            </a:endParaRPr>
          </a:p>
        </p:txBody>
      </p:sp>
      <p:sp>
        <p:nvSpPr>
          <p:cNvPr id="3" name="Rectangle 2"/>
          <p:cNvSpPr/>
          <p:nvPr/>
        </p:nvSpPr>
        <p:spPr>
          <a:xfrm>
            <a:off x="209330" y="638191"/>
            <a:ext cx="9544271" cy="502766"/>
          </a:xfrm>
          <a:prstGeom prst="rect">
            <a:avLst/>
          </a:prstGeom>
          <a:solidFill>
            <a:srgbClr val="C00000"/>
          </a:solidFill>
        </p:spPr>
        <p:txBody>
          <a:bodyPr wrap="square">
            <a:spAutoFit/>
          </a:bodyPr>
          <a:lstStyle/>
          <a:p>
            <a:pPr>
              <a:defRPr/>
            </a:pPr>
            <a:r>
              <a:rPr lang="en-US" sz="2667" b="1" dirty="0">
                <a:solidFill>
                  <a:schemeClr val="bg1"/>
                </a:solidFill>
                <a:latin typeface="+mj-lt"/>
              </a:rPr>
              <a:t>3</a:t>
            </a:r>
            <a:r>
              <a:rPr lang="vi-VN" sz="2667" b="1" dirty="0">
                <a:solidFill>
                  <a:schemeClr val="bg1"/>
                </a:solidFill>
                <a:latin typeface="+mj-lt"/>
              </a:rPr>
              <a:t>. Vai trò nền tảng tư tưởng, lý luận của chủ nghĩa Mác - Lênin </a:t>
            </a:r>
            <a:endParaRPr lang="en-US" sz="2667" b="1" dirty="0">
              <a:solidFill>
                <a:schemeClr val="bg1"/>
              </a:solidFill>
              <a:latin typeface="+mj-lt"/>
            </a:endParaRPr>
          </a:p>
        </p:txBody>
      </p:sp>
      <p:sp>
        <p:nvSpPr>
          <p:cNvPr id="4" name="Rectangle 3"/>
          <p:cNvSpPr/>
          <p:nvPr/>
        </p:nvSpPr>
        <p:spPr>
          <a:xfrm>
            <a:off x="555946" y="1753327"/>
            <a:ext cx="8569975" cy="502766"/>
          </a:xfrm>
          <a:prstGeom prst="rect">
            <a:avLst/>
          </a:prstGeom>
          <a:ln>
            <a:solidFill>
              <a:srgbClr val="00B050"/>
            </a:solidFill>
          </a:ln>
        </p:spPr>
        <p:txBody>
          <a:bodyPr wrap="none">
            <a:spAutoFit/>
          </a:bodyPr>
          <a:lstStyle/>
          <a:p>
            <a:pPr>
              <a:defRPr/>
            </a:pPr>
            <a:r>
              <a:rPr lang="en-US" sz="2667" b="1" dirty="0">
                <a:solidFill>
                  <a:srgbClr val="0070C0"/>
                </a:solidFill>
                <a:latin typeface="+mj-lt"/>
              </a:rPr>
              <a:t>3.1. </a:t>
            </a:r>
            <a:r>
              <a:rPr lang="pt-BR" sz="2667" b="1" dirty="0">
                <a:solidFill>
                  <a:srgbClr val="0070C0"/>
                </a:solidFill>
                <a:latin typeface="+mj-lt"/>
              </a:rPr>
              <a:t>Bản chất khoa học và cách mạng của chủ nghĩa Mác-Lênin</a:t>
            </a:r>
            <a:endParaRPr lang="en-US" sz="2667" b="1" dirty="0">
              <a:solidFill>
                <a:srgbClr val="0070C0"/>
              </a:solidFill>
              <a:latin typeface="+mj-lt"/>
            </a:endParaRPr>
          </a:p>
        </p:txBody>
      </p:sp>
    </p:spTree>
    <p:extLst>
      <p:ext uri="{BB962C8B-B14F-4D97-AF65-F5344CB8AC3E}">
        <p14:creationId xmlns:p14="http://schemas.microsoft.com/office/powerpoint/2010/main" val="331787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3719" y="1812088"/>
            <a:ext cx="10919011" cy="4216539"/>
          </a:xfrm>
          <a:prstGeom prst="rect">
            <a:avLst/>
          </a:prstGeom>
        </p:spPr>
        <p:txBody>
          <a:bodyPr wrap="square">
            <a:spAutoFit/>
          </a:bodyPr>
          <a:lstStyle/>
          <a:p>
            <a:pPr>
              <a:defRPr/>
            </a:pPr>
            <a:r>
              <a:rPr lang="vi-VN" sz="2400" b="1" dirty="0"/>
              <a:t>Chủ nghĩa Mác – Lênin</a:t>
            </a:r>
            <a:r>
              <a:rPr lang="en-US" sz="2400" b="1" dirty="0"/>
              <a:t> </a:t>
            </a:r>
            <a:r>
              <a:rPr lang="en-US" sz="2400" b="1" dirty="0" err="1">
                <a:cs typeface="Arial" panose="020B0604020202020204" pitchFamily="34" charset="0"/>
              </a:rPr>
              <a:t>là</a:t>
            </a:r>
            <a:r>
              <a:rPr lang="en-US" sz="2400" b="1" dirty="0"/>
              <a:t>:</a:t>
            </a:r>
          </a:p>
          <a:p>
            <a:pPr algn="just">
              <a:defRPr/>
            </a:pPr>
            <a:endParaRPr lang="en-US" sz="2400" b="1" dirty="0"/>
          </a:p>
          <a:p>
            <a:pPr marL="380990" indent="-380990" algn="just">
              <a:buFontTx/>
              <a:buChar char="-"/>
            </a:pPr>
            <a:r>
              <a:rPr lang="pt-BR" sz="2400" b="1" dirty="0"/>
              <a:t>Là hệ tư tưởng, là cơ sở lý luận của các ĐCS trong việc hoạch định Cương lĩnh, đường lối lãnh đạo CM; </a:t>
            </a:r>
          </a:p>
          <a:p>
            <a:pPr marL="380990" indent="-380990" algn="just">
              <a:buFontTx/>
              <a:buChar char="-"/>
            </a:pPr>
            <a:r>
              <a:rPr lang="pt-BR" sz="2400" b="1" dirty="0"/>
              <a:t>Là hệ tư tưởng của GCCN, là hệ tư tưởng chủ đạo trong các hoạt động tinh thần của xã hội, </a:t>
            </a:r>
          </a:p>
          <a:p>
            <a:pPr marL="380990" indent="-380990" algn="just">
              <a:buFontTx/>
              <a:buChar char="-"/>
            </a:pPr>
            <a:r>
              <a:rPr lang="pt-BR" sz="2400" b="1" dirty="0"/>
              <a:t>Là định hướng chủ đạo trong tư duy mỗi người trong cuộc đấu tranh giành chính quyền và trong cách mạng xây dựng CNXH.</a:t>
            </a:r>
          </a:p>
          <a:p>
            <a:pPr algn="just"/>
            <a:r>
              <a:rPr lang="pt-BR" sz="2400" b="1" dirty="0"/>
              <a:t>-  ĐCSVN khẳng định, cùng với CNMLN, TTHCM là nền tảng tư tưởng và kim chỉ nam cho hành động của Đảng và sự nghiệp CM của nhân dân.</a:t>
            </a:r>
            <a:endParaRPr lang="en-US" sz="2400" b="1" dirty="0"/>
          </a:p>
          <a:p>
            <a:pPr indent="1142971">
              <a:defRPr/>
            </a:pPr>
            <a:endParaRPr lang="vi-VN" sz="2800" dirty="0"/>
          </a:p>
        </p:txBody>
      </p:sp>
      <p:sp>
        <p:nvSpPr>
          <p:cNvPr id="3" name="Rectangle 2"/>
          <p:cNvSpPr/>
          <p:nvPr/>
        </p:nvSpPr>
        <p:spPr>
          <a:xfrm>
            <a:off x="254363" y="396745"/>
            <a:ext cx="9380163" cy="954107"/>
          </a:xfrm>
          <a:prstGeom prst="rect">
            <a:avLst/>
          </a:prstGeom>
          <a:solidFill>
            <a:srgbClr val="C00000"/>
          </a:solidFill>
        </p:spPr>
        <p:txBody>
          <a:bodyPr wrap="square">
            <a:spAutoFit/>
          </a:bodyPr>
          <a:lstStyle/>
          <a:p>
            <a:pPr algn="ctr">
              <a:defRPr/>
            </a:pPr>
            <a:r>
              <a:rPr lang="en-US" sz="2800" dirty="0">
                <a:solidFill>
                  <a:schemeClr val="bg1"/>
                </a:solidFill>
              </a:rPr>
              <a:t>3. </a:t>
            </a:r>
            <a:r>
              <a:rPr lang="vi-VN" sz="2800" dirty="0">
                <a:solidFill>
                  <a:schemeClr val="bg1"/>
                </a:solidFill>
              </a:rPr>
              <a:t>2. Chủ nghĩa Mác - Lênin là nền tảng tư tưởng của Đảng và cách mạng nước ta</a:t>
            </a:r>
          </a:p>
        </p:txBody>
      </p:sp>
    </p:spTree>
    <p:extLst>
      <p:ext uri="{BB962C8B-B14F-4D97-AF65-F5344CB8AC3E}">
        <p14:creationId xmlns:p14="http://schemas.microsoft.com/office/powerpoint/2010/main" val="12785165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36E88A4-8444-9127-B535-8B8D338F4A97}"/>
              </a:ext>
            </a:extLst>
          </p:cNvPr>
          <p:cNvSpPr>
            <a:spLocks noGrp="1"/>
          </p:cNvSpPr>
          <p:nvPr>
            <p:ph type="sldNum" sz="quarter" idx="12"/>
          </p:nvPr>
        </p:nvSpPr>
        <p:spPr>
          <a:xfrm>
            <a:off x="7993380" y="4318125"/>
            <a:ext cx="1150620" cy="393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2C06E907-2CE5-4DAF-8A9A-F501157A3262}" type="slidenum">
              <a:rPr lang="en-US" smtClean="0"/>
              <a:pPr/>
              <a:t>52</a:t>
            </a:fld>
            <a:endParaRPr lang="en-US"/>
          </a:p>
        </p:txBody>
      </p:sp>
      <p:sp>
        <p:nvSpPr>
          <p:cNvPr id="3" name="Rectangle 2">
            <a:extLst>
              <a:ext uri="{FF2B5EF4-FFF2-40B4-BE49-F238E27FC236}">
                <a16:creationId xmlns:a16="http://schemas.microsoft.com/office/drawing/2014/main" id="{68C9E925-4450-BD2A-ADC3-1CCCBEB7FFC2}"/>
              </a:ext>
            </a:extLst>
          </p:cNvPr>
          <p:cNvSpPr/>
          <p:nvPr/>
        </p:nvSpPr>
        <p:spPr>
          <a:xfrm>
            <a:off x="2557670" y="1683027"/>
            <a:ext cx="7354957" cy="249140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400" b="1" dirty="0"/>
              <a:t>HẾT BÀI</a:t>
            </a:r>
          </a:p>
        </p:txBody>
      </p:sp>
    </p:spTree>
    <p:extLst>
      <p:ext uri="{BB962C8B-B14F-4D97-AF65-F5344CB8AC3E}">
        <p14:creationId xmlns:p14="http://schemas.microsoft.com/office/powerpoint/2010/main" val="41448921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4901</TotalTime>
  <Words>3985</Words>
  <Application>Microsoft Office PowerPoint</Application>
  <PresentationFormat>Widescreen</PresentationFormat>
  <Paragraphs>364</Paragraphs>
  <Slides>52</Slides>
  <Notes>11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52</vt:i4>
      </vt:variant>
    </vt:vector>
  </HeadingPairs>
  <TitlesOfParts>
    <vt:vector size="63" baseType="lpstr">
      <vt:lpstr>SimSun</vt:lpstr>
      <vt:lpstr>Arial</vt:lpstr>
      <vt:lpstr>Arial </vt:lpstr>
      <vt:lpstr>Barlow Condensed</vt:lpstr>
      <vt:lpstr>Calibri</vt:lpstr>
      <vt:lpstr>Calibri Light</vt:lpstr>
      <vt:lpstr>Raleway Light</vt:lpstr>
      <vt:lpstr>Times New Roman</vt:lpstr>
      <vt:lpstr>Tw Cen MT</vt:lpstr>
      <vt:lpstr>Wingdings</vt:lpstr>
      <vt:lpstr>Office Theme</vt:lpstr>
      <vt:lpstr>Chương 1</vt:lpstr>
      <vt:lpstr>Mục tiêu của bài học:  Sau khi học xong bài này, người học cần đạt được:          - Về kiến thức: Trình bày được khái niệm, nội dung chính và giá trị của chủ nghĩa Mác-Lênin đối với sự phát triển của xã hội.          - Về kỹ năng: Vận dụng được những kiến thức của Triết học Mác-Lênin, Kinh tế Chính trị Mác-Lênin và Chủ nghĩa xã hội khoa học vào trong thực tiễn xây dựng chủ nghĩa xã hội hiện nay.          - Về năng lực tự chủ và trách nhiệm: Có ý thức rèn luyện, phấn đấu, nỗ lực đóng góp xây dựng và bảo vệ tổ quốc. Khẳng định được chủ nghĩa Mác-Lênin là nền tảng tư tưởng của Đảng ta. </vt:lpstr>
      <vt:lpstr>PowerPoint Presentation</vt:lpstr>
      <vt:lpstr>PowerPoint Presentation</vt:lpstr>
      <vt:lpstr>1. Khái niệm Chủ nghĩa Mác – Lênin</vt:lpstr>
      <vt:lpstr>1. Khái niệm Chủ nghĩa Mác – Lênin</vt:lpstr>
      <vt:lpstr>Triết học Mác – Lênin</vt:lpstr>
      <vt:lpstr>Kinh tế chính trị Mác – Lênin</vt:lpstr>
      <vt:lpstr>Chủ nghĩa xã hội khoa học</vt:lpstr>
      <vt:lpstr>1. Khái niệm Chủ nghĩa Mác – Lênin</vt:lpstr>
      <vt:lpstr>PowerPoint Presentation</vt:lpstr>
      <vt:lpstr>2. Các bộ phận cấu thành của CN Mác – Lênin </vt:lpstr>
      <vt:lpstr> Vật chất, ý thức </vt:lpstr>
      <vt:lpstr> Vật chất, ý thức </vt:lpstr>
      <vt:lpstr> Vật chất, ý thức </vt:lpstr>
      <vt:lpstr>Mối quan hệ giữa vật chất và ý thức</vt:lpstr>
      <vt:lpstr>2. Các bộ phận cấu thành của CN Mác-Lênin </vt:lpstr>
      <vt:lpstr> </vt:lpstr>
      <vt:lpstr>PowerPoint Presentation</vt:lpstr>
      <vt:lpstr>Mối liên hệ trong sản xuất và tiêu dùng</vt:lpstr>
      <vt:lpstr>PowerPoint Presentation</vt:lpstr>
      <vt:lpstr>PowerPoint Presentation</vt:lpstr>
      <vt:lpstr>PowerPoint Presentation</vt:lpstr>
      <vt:lpstr>2.1.2. Chủ nghĩa duy vật lịch sử</vt:lpstr>
      <vt:lpstr>2.1.2. Chủ nghĩa duy vật lịch sử</vt:lpstr>
      <vt:lpstr>PowerPoint Presentation</vt:lpstr>
      <vt:lpstr>PowerPoint Presentation</vt:lpstr>
      <vt:lpstr>PowerPoint Presentation</vt:lpstr>
      <vt:lpstr>2.2. Kinh tế chính trị Mác – Lê nin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Nhi Hoang</cp:lastModifiedBy>
  <cp:revision>19</cp:revision>
  <dcterms:created xsi:type="dcterms:W3CDTF">2022-10-06T03:12:05Z</dcterms:created>
  <dcterms:modified xsi:type="dcterms:W3CDTF">2024-08-16T06:51:05Z</dcterms:modified>
</cp:coreProperties>
</file>