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6" r:id="rId2"/>
    <p:sldId id="433" r:id="rId3"/>
    <p:sldId id="322" r:id="rId4"/>
    <p:sldId id="406" r:id="rId5"/>
    <p:sldId id="407" r:id="rId6"/>
    <p:sldId id="409" r:id="rId7"/>
    <p:sldId id="410" r:id="rId8"/>
    <p:sldId id="411" r:id="rId9"/>
    <p:sldId id="412" r:id="rId10"/>
    <p:sldId id="413" r:id="rId11"/>
    <p:sldId id="369" r:id="rId12"/>
    <p:sldId id="370" r:id="rId13"/>
    <p:sldId id="372" r:id="rId14"/>
    <p:sldId id="373" r:id="rId15"/>
    <p:sldId id="374" r:id="rId16"/>
    <p:sldId id="376" r:id="rId17"/>
    <p:sldId id="378" r:id="rId18"/>
    <p:sldId id="379" r:id="rId19"/>
    <p:sldId id="380" r:id="rId20"/>
    <p:sldId id="414" r:id="rId21"/>
    <p:sldId id="382" r:id="rId22"/>
    <p:sldId id="383" r:id="rId23"/>
    <p:sldId id="384" r:id="rId24"/>
    <p:sldId id="416" r:id="rId25"/>
    <p:sldId id="417" r:id="rId26"/>
    <p:sldId id="418" r:id="rId27"/>
    <p:sldId id="419" r:id="rId28"/>
    <p:sldId id="341" r:id="rId29"/>
    <p:sldId id="342" r:id="rId30"/>
    <p:sldId id="343" r:id="rId31"/>
    <p:sldId id="421" r:id="rId32"/>
    <p:sldId id="345" r:id="rId33"/>
    <p:sldId id="422" r:id="rId34"/>
    <p:sldId id="420" r:id="rId35"/>
    <p:sldId id="425" r:id="rId36"/>
    <p:sldId id="423" r:id="rId37"/>
    <p:sldId id="424" r:id="rId38"/>
    <p:sldId id="426" r:id="rId39"/>
    <p:sldId id="427" r:id="rId40"/>
    <p:sldId id="428" r:id="rId41"/>
    <p:sldId id="393" r:id="rId42"/>
    <p:sldId id="355" r:id="rId43"/>
    <p:sldId id="395" r:id="rId44"/>
    <p:sldId id="429" r:id="rId45"/>
    <p:sldId id="430" r:id="rId46"/>
    <p:sldId id="431" r:id="rId47"/>
    <p:sldId id="432" r:id="rId48"/>
    <p:sldId id="434" r:id="rId49"/>
  </p:sldIdLst>
  <p:sldSz cx="12192000" cy="6858000"/>
  <p:notesSz cx="6858000" cy="9144000"/>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6A12E"/>
    <a:srgbClr val="EC6224"/>
    <a:srgbClr val="F59A2D"/>
    <a:srgbClr val="DF311D"/>
    <a:srgbClr val="D01517"/>
    <a:srgbClr val="F4962C"/>
    <a:srgbClr val="2A6BB0"/>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951"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16/08/2024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a:latin typeface="Arial" panose="020B0604020202020204" pitchFamily="34" charset="0"/>
            </a:endParaRP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000" b="1" i="1">
                <a:solidFill>
                  <a:schemeClr val="tx1"/>
                </a:solidFill>
                <a:latin typeface="VNI-Ariston" pitchFamily="2" charset="0"/>
              </a:defRPr>
            </a:lvl1pPr>
            <a:lvl2pPr marL="742950" indent="-285750">
              <a:defRPr sz="4000" b="1" i="1">
                <a:solidFill>
                  <a:schemeClr val="tx1"/>
                </a:solidFill>
                <a:latin typeface="VNI-Ariston" pitchFamily="2" charset="0"/>
              </a:defRPr>
            </a:lvl2pPr>
            <a:lvl3pPr marL="1143000" indent="-228600">
              <a:defRPr sz="4000" b="1" i="1">
                <a:solidFill>
                  <a:schemeClr val="tx1"/>
                </a:solidFill>
                <a:latin typeface="VNI-Ariston" pitchFamily="2" charset="0"/>
              </a:defRPr>
            </a:lvl3pPr>
            <a:lvl4pPr marL="1600200" indent="-228600">
              <a:defRPr sz="4000" b="1" i="1">
                <a:solidFill>
                  <a:schemeClr val="tx1"/>
                </a:solidFill>
                <a:latin typeface="VNI-Ariston" pitchFamily="2" charset="0"/>
              </a:defRPr>
            </a:lvl4pPr>
            <a:lvl5pPr marL="2057400" indent="-228600">
              <a:defRPr sz="4000" b="1" i="1">
                <a:solidFill>
                  <a:schemeClr val="tx1"/>
                </a:solidFill>
                <a:latin typeface="VNI-Ariston" pitchFamily="2" charset="0"/>
              </a:defRPr>
            </a:lvl5pPr>
            <a:lvl6pPr marL="2514600" indent="-228600" eaLnBrk="0" fontAlgn="base" hangingPunct="0">
              <a:spcBef>
                <a:spcPct val="0"/>
              </a:spcBef>
              <a:spcAft>
                <a:spcPct val="0"/>
              </a:spcAft>
              <a:defRPr sz="4000" b="1" i="1">
                <a:solidFill>
                  <a:schemeClr val="tx1"/>
                </a:solidFill>
                <a:latin typeface="VNI-Ariston" pitchFamily="2" charset="0"/>
              </a:defRPr>
            </a:lvl6pPr>
            <a:lvl7pPr marL="2971800" indent="-228600" eaLnBrk="0" fontAlgn="base" hangingPunct="0">
              <a:spcBef>
                <a:spcPct val="0"/>
              </a:spcBef>
              <a:spcAft>
                <a:spcPct val="0"/>
              </a:spcAft>
              <a:defRPr sz="4000" b="1" i="1">
                <a:solidFill>
                  <a:schemeClr val="tx1"/>
                </a:solidFill>
                <a:latin typeface="VNI-Ariston" pitchFamily="2" charset="0"/>
              </a:defRPr>
            </a:lvl7pPr>
            <a:lvl8pPr marL="3429000" indent="-228600" eaLnBrk="0" fontAlgn="base" hangingPunct="0">
              <a:spcBef>
                <a:spcPct val="0"/>
              </a:spcBef>
              <a:spcAft>
                <a:spcPct val="0"/>
              </a:spcAft>
              <a:defRPr sz="4000" b="1" i="1">
                <a:solidFill>
                  <a:schemeClr val="tx1"/>
                </a:solidFill>
                <a:latin typeface="VNI-Ariston" pitchFamily="2" charset="0"/>
              </a:defRPr>
            </a:lvl8pPr>
            <a:lvl9pPr marL="3886200" indent="-228600" eaLnBrk="0" fontAlgn="base" hangingPunct="0">
              <a:spcBef>
                <a:spcPct val="0"/>
              </a:spcBef>
              <a:spcAft>
                <a:spcPct val="0"/>
              </a:spcAft>
              <a:defRPr sz="4000" b="1" i="1">
                <a:solidFill>
                  <a:schemeClr val="tx1"/>
                </a:solidFill>
                <a:latin typeface="VNI-Ariston" pitchFamily="2" charset="0"/>
              </a:defRPr>
            </a:lvl9pPr>
          </a:lstStyle>
          <a:p>
            <a:fld id="{6C7D7625-98D4-4712-AF67-0D72270A8CA3}" type="slidenum">
              <a:rPr lang="en-US" altLang="vi-VN" sz="1200" b="0" i="0" smtClean="0">
                <a:latin typeface="Arial" panose="020B0604020202020204" pitchFamily="34" charset="0"/>
              </a:rPr>
              <a:pPr/>
              <a:t>3</a:t>
            </a:fld>
            <a:endParaRPr lang="en-US" altLang="vi-VN" sz="1200" b="0" i="0">
              <a:latin typeface="Arial" panose="020B0604020202020204" pitchFamily="34" charset="0"/>
            </a:endParaRPr>
          </a:p>
        </p:txBody>
      </p:sp>
    </p:spTree>
    <p:extLst>
      <p:ext uri="{BB962C8B-B14F-4D97-AF65-F5344CB8AC3E}">
        <p14:creationId xmlns:p14="http://schemas.microsoft.com/office/powerpoint/2010/main" val="1378071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C6E0099-8453-4C25-82FC-33F277DA7249}"/>
              </a:ext>
            </a:extLst>
          </p:cNvPr>
          <p:cNvSpPr>
            <a:spLocks noGrp="1"/>
          </p:cNvSpPr>
          <p:nvPr>
            <p:ph type="ftr" sz="quarter" idx="11"/>
          </p:nvPr>
        </p:nvSpPr>
        <p:spPr>
          <a:xfrm>
            <a:off x="1066800" y="6416676"/>
            <a:ext cx="6477000" cy="365125"/>
          </a:xfrm>
          <a:prstGeom prst="rect">
            <a:avLst/>
          </a:prstGeom>
        </p:spPr>
        <p:txBody>
          <a:bodyPr/>
          <a:lstStyle/>
          <a:p>
            <a:pPr>
              <a:defRPr/>
            </a:pPr>
            <a:r>
              <a:rPr lang="fr-CA" altLang="zh-CN"/>
              <a:t>KHOA LÝ LUẬN CHÍNH TRỊ                                             BỘ MÔN PHÁP LUẬT  </a:t>
            </a:r>
          </a:p>
        </p:txBody>
      </p:sp>
    </p:spTree>
    <p:extLst>
      <p:ext uri="{BB962C8B-B14F-4D97-AF65-F5344CB8AC3E}">
        <p14:creationId xmlns:p14="http://schemas.microsoft.com/office/powerpoint/2010/main" val="29931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8/16/2024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272;o&#224;n%20k&#7871;t%20l&#224;%20s&#7913;c%20m&#7841;nh%20-%20Phim%20ho&#7841;t%20h&#236;nh%203D%20&#253;%20ngh&#297;a.mp4"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sv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3.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29.sv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43C051C-BC82-4A1D-97EE-3A4584EB034C}"/>
              </a:ext>
            </a:extLst>
          </p:cNvPr>
          <p:cNvSpPr>
            <a:spLocks noGrp="1"/>
          </p:cNvSpPr>
          <p:nvPr>
            <p:ph type="subTitle" idx="1"/>
          </p:nvPr>
        </p:nvSpPr>
        <p:spPr>
          <a:xfrm>
            <a:off x="749115" y="2104696"/>
            <a:ext cx="10877222" cy="1324304"/>
          </a:xfrm>
          <a:prstGeom prst="roundRect">
            <a:avLst/>
          </a:prstGeom>
          <a:solidFill>
            <a:schemeClr val="bg1"/>
          </a:solidFill>
          <a:ln w="76200">
            <a:solidFill>
              <a:schemeClr val="bg1"/>
            </a:solidFill>
          </a:ln>
        </p:spPr>
        <p:txBody>
          <a:bodyPr>
            <a:noAutofit/>
          </a:bodyPr>
          <a:lstStyle/>
          <a:p>
            <a:endParaRPr lang="en-US" sz="4000" b="1" dirty="0">
              <a:solidFill>
                <a:srgbClr val="0000FF"/>
              </a:solidFill>
              <a:latin typeface="Arial" panose="020B0604020202020204" pitchFamily="34" charset="0"/>
              <a:cs typeface="Arial" panose="020B0604020202020204" pitchFamily="34" charset="0"/>
            </a:endParaRPr>
          </a:p>
          <a:p>
            <a:r>
              <a:rPr lang="nl-NL" sz="4000" b="1" dirty="0">
                <a:solidFill>
                  <a:srgbClr val="0000FF"/>
                </a:solidFill>
                <a:latin typeface="Arial" panose="020B0604020202020204" pitchFamily="34" charset="0"/>
                <a:cs typeface="Arial" panose="020B0604020202020204" pitchFamily="34" charset="0"/>
              </a:rPr>
              <a:t>PHÁT TRIỂN KINH TẾ, XÃ HỘI, VĂN HÓA, </a:t>
            </a:r>
            <a:endParaRPr lang="en-US" sz="4000" b="1" dirty="0">
              <a:solidFill>
                <a:srgbClr val="0000FF"/>
              </a:solidFill>
              <a:latin typeface="Arial" panose="020B0604020202020204" pitchFamily="34" charset="0"/>
              <a:cs typeface="Arial" panose="020B0604020202020204" pitchFamily="34" charset="0"/>
            </a:endParaRPr>
          </a:p>
          <a:p>
            <a:r>
              <a:rPr lang="nl-NL" sz="4000" b="1" dirty="0">
                <a:solidFill>
                  <a:srgbClr val="0000FF"/>
                </a:solidFill>
                <a:latin typeface="Arial" panose="020B0604020202020204" pitchFamily="34" charset="0"/>
                <a:cs typeface="Arial" panose="020B0604020202020204" pitchFamily="34" charset="0"/>
              </a:rPr>
              <a:t>CON NGƯỜI Ở VIỆT NAM</a:t>
            </a:r>
            <a:endParaRPr lang="en-US" sz="4000" b="1" dirty="0">
              <a:solidFill>
                <a:srgbClr val="0000FF"/>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CE02D8A-691D-D8B3-A754-58DDE70F8BCC}"/>
              </a:ext>
            </a:extLst>
          </p:cNvPr>
          <p:cNvSpPr txBox="1"/>
          <p:nvPr/>
        </p:nvSpPr>
        <p:spPr>
          <a:xfrm>
            <a:off x="4835047" y="1487558"/>
            <a:ext cx="2630465" cy="584775"/>
          </a:xfrm>
          <a:prstGeom prst="rect">
            <a:avLst/>
          </a:prstGeom>
          <a:noFill/>
        </p:spPr>
        <p:txBody>
          <a:bodyPr wrap="square">
            <a:spAutoFit/>
          </a:bodyPr>
          <a:lstStyle/>
          <a:p>
            <a:r>
              <a:rPr lang="en-US" sz="3200" b="1" dirty="0">
                <a:latin typeface="Arial" panose="020B0604020202020204" pitchFamily="34" charset="0"/>
                <a:cs typeface="Arial" panose="020B0604020202020204" pitchFamily="34" charset="0"/>
              </a:rPr>
              <a:t>CHƯƠNG 4</a:t>
            </a:r>
          </a:p>
        </p:txBody>
      </p:sp>
    </p:spTree>
    <p:extLst>
      <p:ext uri="{BB962C8B-B14F-4D97-AF65-F5344CB8AC3E}">
        <p14:creationId xmlns:p14="http://schemas.microsoft.com/office/powerpoint/2010/main" val="2422340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37C99D4-9BC0-CDD9-203B-FD4DB5A0DAEB}"/>
              </a:ext>
            </a:extLst>
          </p:cNvPr>
          <p:cNvSpPr txBox="1"/>
          <p:nvPr/>
        </p:nvSpPr>
        <p:spPr>
          <a:xfrm>
            <a:off x="616906" y="1434617"/>
            <a:ext cx="11082403" cy="3839834"/>
          </a:xfrm>
          <a:prstGeom prst="rect">
            <a:avLst/>
          </a:prstGeom>
          <a:noFill/>
        </p:spPr>
        <p:txBody>
          <a:bodyPr wrap="square">
            <a:spAutoFit/>
          </a:bodyPr>
          <a:lstStyle/>
          <a:p>
            <a:pPr algn="just">
              <a:lnSpc>
                <a:spcPct val="115000"/>
              </a:lnSpc>
              <a:spcBef>
                <a:spcPts val="600"/>
              </a:spcBef>
              <a:tabLst>
                <a:tab pos="5257800" algn="l"/>
              </a:tabLst>
            </a:pPr>
            <a:r>
              <a:rPr lang="vi-VN" sz="2000" dirty="0">
                <a:effectLst/>
                <a:ea typeface="Times New Roman" panose="02020603050405020304" pitchFamily="18" charset="0"/>
              </a:rPr>
              <a:t>Sau khi học xong bài này, người học cần đạt được:</a:t>
            </a:r>
            <a:endParaRPr lang="en-US" sz="2000" dirty="0">
              <a:effectLst/>
              <a:ea typeface="Times New Roman" panose="02020603050405020304" pitchFamily="18" charset="0"/>
            </a:endParaRPr>
          </a:p>
          <a:p>
            <a:pPr indent="180340" algn="just">
              <a:lnSpc>
                <a:spcPct val="115000"/>
              </a:lnSpc>
              <a:spcBef>
                <a:spcPts val="600"/>
              </a:spcBef>
              <a:tabLst>
                <a:tab pos="5257800" algn="l"/>
              </a:tabLst>
            </a:pPr>
            <a:r>
              <a:rPr lang="vi-VN" sz="2000" b="1" dirty="0">
                <a:solidFill>
                  <a:srgbClr val="FF0000"/>
                </a:solidFill>
                <a:effectLst/>
                <a:ea typeface="Times New Roman" panose="02020603050405020304" pitchFamily="18" charset="0"/>
              </a:rPr>
              <a:t>- </a:t>
            </a:r>
            <a:r>
              <a:rPr lang="vi-VN" sz="2000" b="1" i="1" dirty="0">
                <a:solidFill>
                  <a:srgbClr val="FF0000"/>
                </a:solidFill>
                <a:effectLst/>
                <a:ea typeface="Times New Roman" panose="02020603050405020304" pitchFamily="18" charset="0"/>
              </a:rPr>
              <a:t>Về kiến thức</a:t>
            </a:r>
            <a:r>
              <a:rPr lang="vi-VN" sz="2000" b="1" dirty="0">
                <a:solidFill>
                  <a:srgbClr val="FF0000"/>
                </a:solidFill>
                <a:effectLst/>
                <a:ea typeface="Times New Roman" panose="02020603050405020304" pitchFamily="18" charset="0"/>
              </a:rPr>
              <a:t>:</a:t>
            </a:r>
            <a:r>
              <a:rPr lang="vi-VN" sz="2000" dirty="0">
                <a:solidFill>
                  <a:srgbClr val="FF0000"/>
                </a:solidFill>
                <a:effectLst/>
                <a:ea typeface="Times New Roman" panose="02020603050405020304" pitchFamily="18" charset="0"/>
              </a:rPr>
              <a:t> </a:t>
            </a:r>
            <a:r>
              <a:rPr lang="vi-VN" sz="2000" dirty="0">
                <a:effectLst/>
                <a:ea typeface="Times New Roman" panose="02020603050405020304" pitchFamily="18" charset="0"/>
              </a:rPr>
              <a:t>Trình bày được một số quan điểm và giải pháp cơ bản xây dựng và phát triển kinh tế, xã hội, văn hóa, con người ở Việt Nam hiện nay.</a:t>
            </a:r>
            <a:endParaRPr lang="en-US" sz="2000" dirty="0">
              <a:effectLst/>
              <a:ea typeface="Times New Roman" panose="02020603050405020304" pitchFamily="18" charset="0"/>
            </a:endParaRPr>
          </a:p>
          <a:p>
            <a:pPr indent="180340" algn="just">
              <a:lnSpc>
                <a:spcPct val="115000"/>
              </a:lnSpc>
              <a:spcBef>
                <a:spcPts val="600"/>
              </a:spcBef>
              <a:tabLst>
                <a:tab pos="5257800" algn="l"/>
              </a:tabLst>
            </a:pPr>
            <a:r>
              <a:rPr lang="vi-VN" sz="2000" b="1" dirty="0">
                <a:solidFill>
                  <a:srgbClr val="FF0000"/>
                </a:solidFill>
                <a:effectLst/>
                <a:ea typeface="Times New Roman" panose="02020603050405020304" pitchFamily="18" charset="0"/>
              </a:rPr>
              <a:t>- </a:t>
            </a:r>
            <a:r>
              <a:rPr lang="vi-VN" sz="2000" b="1" i="1" dirty="0">
                <a:solidFill>
                  <a:srgbClr val="FF0000"/>
                </a:solidFill>
                <a:effectLst/>
                <a:ea typeface="Times New Roman" panose="02020603050405020304" pitchFamily="18" charset="0"/>
              </a:rPr>
              <a:t>Về kỹ năng</a:t>
            </a:r>
            <a:r>
              <a:rPr lang="vi-VN" sz="2000" dirty="0">
                <a:solidFill>
                  <a:srgbClr val="FF0000"/>
                </a:solidFill>
                <a:effectLst/>
                <a:ea typeface="Times New Roman" panose="02020603050405020304" pitchFamily="18" charset="0"/>
              </a:rPr>
              <a:t>: </a:t>
            </a:r>
            <a:r>
              <a:rPr lang="vi-VN" sz="2000" dirty="0">
                <a:effectLst/>
                <a:ea typeface="Times New Roman" panose="02020603050405020304" pitchFamily="18" charset="0"/>
              </a:rPr>
              <a:t>Vận dụng những tri thức đã học vào việc phân tích những vấn đề thực tiễn liên quan đến đường lối phát triển kinh tế, xã hội, văn hóa</a:t>
            </a:r>
            <a:r>
              <a:rPr lang="en-US" sz="2000" dirty="0">
                <a:effectLst/>
                <a:ea typeface="Times New Roman" panose="02020603050405020304" pitchFamily="18" charset="0"/>
              </a:rPr>
              <a:t> </a:t>
            </a:r>
            <a:r>
              <a:rPr lang="en-US" sz="2000" dirty="0" err="1">
                <a:effectLst/>
                <a:ea typeface="Times New Roman" panose="02020603050405020304" pitchFamily="18" charset="0"/>
              </a:rPr>
              <a:t>và</a:t>
            </a:r>
            <a:r>
              <a:rPr lang="vi-VN" sz="2000" dirty="0">
                <a:effectLst/>
                <a:ea typeface="Times New Roman" panose="02020603050405020304" pitchFamily="18" charset="0"/>
              </a:rPr>
              <a:t> con người của Đảng ta và ý thức phê phán những nhận thức sai trái về đường lối phát triển kinh tế, xã hội, văn hóa</a:t>
            </a:r>
            <a:r>
              <a:rPr lang="en-US" sz="2000" dirty="0">
                <a:effectLst/>
                <a:ea typeface="Times New Roman" panose="02020603050405020304" pitchFamily="18" charset="0"/>
              </a:rPr>
              <a:t> </a:t>
            </a:r>
            <a:r>
              <a:rPr lang="en-US" sz="2000" dirty="0" err="1">
                <a:effectLst/>
                <a:ea typeface="Times New Roman" panose="02020603050405020304" pitchFamily="18" charset="0"/>
              </a:rPr>
              <a:t>và</a:t>
            </a:r>
            <a:r>
              <a:rPr lang="vi-VN" sz="2000" dirty="0">
                <a:effectLst/>
                <a:ea typeface="Times New Roman" panose="02020603050405020304" pitchFamily="18" charset="0"/>
              </a:rPr>
              <a:t> con người ở Việt Nam hiện nay.</a:t>
            </a:r>
            <a:endParaRPr lang="en-US" sz="2000" dirty="0">
              <a:effectLst/>
              <a:ea typeface="Times New Roman" panose="02020603050405020304" pitchFamily="18" charset="0"/>
            </a:endParaRPr>
          </a:p>
          <a:p>
            <a:pPr indent="180340" algn="just">
              <a:lnSpc>
                <a:spcPct val="115000"/>
              </a:lnSpc>
              <a:spcBef>
                <a:spcPts val="600"/>
              </a:spcBef>
              <a:tabLst>
                <a:tab pos="5257800" algn="l"/>
              </a:tabLst>
            </a:pPr>
            <a:r>
              <a:rPr lang="vi-VN" sz="2000" b="1" i="1" dirty="0">
                <a:solidFill>
                  <a:srgbClr val="FF0000"/>
                </a:solidFill>
                <a:effectLst/>
                <a:ea typeface="Times New Roman" panose="02020603050405020304" pitchFamily="18" charset="0"/>
              </a:rPr>
              <a:t>- Về năng lực tự chủ và trách nhiệm</a:t>
            </a:r>
            <a:r>
              <a:rPr lang="vi-VN" sz="2000" dirty="0">
                <a:solidFill>
                  <a:srgbClr val="FF0000"/>
                </a:solidFill>
                <a:effectLst/>
                <a:ea typeface="Times New Roman" panose="02020603050405020304" pitchFamily="18" charset="0"/>
              </a:rPr>
              <a:t>: </a:t>
            </a:r>
            <a:r>
              <a:rPr lang="vi-VN" sz="2000" dirty="0">
                <a:effectLst/>
                <a:ea typeface="Times New Roman" panose="02020603050405020304" pitchFamily="18" charset="0"/>
              </a:rPr>
              <a:t>Nhận thức được đường lối phát triển kinh tế, xã hội, văn hóa, con người của nước ta trong giai đoạn hiện nay là phù hợp và chủ động thực hiện đường lối đó.</a:t>
            </a:r>
            <a:endParaRPr lang="en-US" sz="2000" dirty="0">
              <a:effectLst/>
              <a:ea typeface="Times New Roman" panose="02020603050405020304" pitchFamily="18" charset="0"/>
            </a:endParaRPr>
          </a:p>
        </p:txBody>
      </p:sp>
      <p:sp>
        <p:nvSpPr>
          <p:cNvPr id="7" name="TextBox 6">
            <a:extLst>
              <a:ext uri="{FF2B5EF4-FFF2-40B4-BE49-F238E27FC236}">
                <a16:creationId xmlns:a16="http://schemas.microsoft.com/office/drawing/2014/main" id="{2185EEAC-2427-6F42-A0DA-387CDBFF3C0D}"/>
              </a:ext>
            </a:extLst>
          </p:cNvPr>
          <p:cNvSpPr txBox="1"/>
          <p:nvPr/>
        </p:nvSpPr>
        <p:spPr>
          <a:xfrm>
            <a:off x="4131175" y="556140"/>
            <a:ext cx="3929650" cy="555986"/>
          </a:xfrm>
          <a:prstGeom prst="rect">
            <a:avLst/>
          </a:prstGeom>
          <a:noFill/>
        </p:spPr>
        <p:txBody>
          <a:bodyPr wrap="square">
            <a:spAutoFit/>
          </a:bodyPr>
          <a:lstStyle/>
          <a:p>
            <a:pPr algn="just">
              <a:lnSpc>
                <a:spcPct val="115000"/>
              </a:lnSpc>
              <a:spcBef>
                <a:spcPts val="600"/>
              </a:spcBef>
              <a:tabLst>
                <a:tab pos="5257800" algn="l"/>
              </a:tabLst>
            </a:pPr>
            <a:r>
              <a:rPr lang="vi-VN" sz="2800" b="1" dirty="0">
                <a:solidFill>
                  <a:srgbClr val="FF0000"/>
                </a:solidFill>
                <a:effectLst/>
                <a:ea typeface="Times New Roman" panose="02020603050405020304" pitchFamily="18" charset="0"/>
              </a:rPr>
              <a:t>Mục tiêu của bài học:</a:t>
            </a:r>
            <a:endParaRPr lang="en-US" sz="2800" dirty="0">
              <a:solidFill>
                <a:srgbClr val="FF0000"/>
              </a:solidFill>
              <a:effectLst/>
              <a:ea typeface="Times New Roman" panose="02020603050405020304" pitchFamily="18" charset="0"/>
            </a:endParaRPr>
          </a:p>
        </p:txBody>
      </p:sp>
    </p:spTree>
    <p:extLst>
      <p:ext uri="{BB962C8B-B14F-4D97-AF65-F5344CB8AC3E}">
        <p14:creationId xmlns:p14="http://schemas.microsoft.com/office/powerpoint/2010/main" val="1359835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19794" y="1143000"/>
            <a:ext cx="8210006" cy="1143000"/>
          </a:xfrm>
          <a:prstGeom prst="roundRect">
            <a:avLst/>
          </a:prstGeom>
          <a:solidFill>
            <a:srgbClr val="F59A2D"/>
          </a:solidFill>
        </p:spPr>
        <p:style>
          <a:lnRef idx="0">
            <a:schemeClr val="accent4"/>
          </a:lnRef>
          <a:fillRef idx="3">
            <a:schemeClr val="accent4"/>
          </a:fillRef>
          <a:effectRef idx="3">
            <a:schemeClr val="accent4"/>
          </a:effectRef>
          <a:fontRef idx="minor">
            <a:schemeClr val="lt1"/>
          </a:fontRef>
        </p:style>
        <p:txBody>
          <a:bodyPr>
            <a:normAutofit/>
          </a:bodyPr>
          <a:lstStyle/>
          <a:p>
            <a:pPr algn="ctr" eaLnBrk="1" fontAlgn="auto" hangingPunct="1">
              <a:spcBef>
                <a:spcPts val="0"/>
              </a:spcBef>
              <a:spcAft>
                <a:spcPts val="0"/>
              </a:spcAft>
              <a:defRPr/>
            </a:pPr>
            <a:r>
              <a:rPr lang="en-US" sz="3200" b="1" dirty="0">
                <a:solidFill>
                  <a:schemeClr val="bg1"/>
                </a:solidFill>
                <a:latin typeface="Arial" panose="020B0604020202020204" pitchFamily="34" charset="0"/>
                <a:cs typeface="Arial" panose="020B0604020202020204" pitchFamily="34" charset="0"/>
              </a:rPr>
              <a:t>NỘI DUNG BÀI HỌC </a:t>
            </a:r>
          </a:p>
        </p:txBody>
      </p:sp>
      <p:sp>
        <p:nvSpPr>
          <p:cNvPr id="5" name="Content Placeholder 4"/>
          <p:cNvSpPr>
            <a:spLocks noGrp="1"/>
          </p:cNvSpPr>
          <p:nvPr>
            <p:ph idx="1"/>
          </p:nvPr>
        </p:nvSpPr>
        <p:spPr>
          <a:xfrm>
            <a:off x="1018902" y="2438400"/>
            <a:ext cx="10293531" cy="2943497"/>
          </a:xfrm>
        </p:spPr>
        <p:txBody>
          <a:bodyPr/>
          <a:lstStyle/>
          <a:p>
            <a:pPr marL="0" indent="0" algn="just">
              <a:lnSpc>
                <a:spcPct val="150000"/>
              </a:lnSpc>
              <a:buFontTx/>
              <a:buNone/>
              <a:defRPr/>
            </a:pPr>
            <a:r>
              <a:rPr lang="en-US" altLang="vi-VN" sz="2800" b="1" dirty="0">
                <a:latin typeface="Arial" panose="020B0604020202020204" pitchFamily="34" charset="0"/>
                <a:cs typeface="Arial" panose="020B0604020202020204" pitchFamily="34" charset="0"/>
              </a:rPr>
              <a:t>1/ </a:t>
            </a:r>
            <a:r>
              <a:rPr lang="en-US" altLang="vi-VN" sz="2800" b="1" dirty="0" err="1">
                <a:latin typeface="Arial" panose="020B0604020202020204" pitchFamily="34" charset="0"/>
                <a:cs typeface="Arial" panose="020B0604020202020204" pitchFamily="34" charset="0"/>
              </a:rPr>
              <a:t>Nội</a:t>
            </a:r>
            <a:r>
              <a:rPr lang="en-US" altLang="vi-VN" sz="2800" b="1" dirty="0">
                <a:latin typeface="Arial" panose="020B0604020202020204" pitchFamily="34" charset="0"/>
                <a:cs typeface="Arial" panose="020B0604020202020204" pitchFamily="34" charset="0"/>
              </a:rPr>
              <a:t> dung </a:t>
            </a:r>
            <a:r>
              <a:rPr lang="en-US" altLang="vi-VN" sz="2800" b="1" dirty="0" err="1">
                <a:latin typeface="Arial" panose="020B0604020202020204" pitchFamily="34" charset="0"/>
                <a:cs typeface="Arial" panose="020B0604020202020204" pitchFamily="34" charset="0"/>
              </a:rPr>
              <a:t>của</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chủ</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trương</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phát</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triển</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kinh</a:t>
            </a:r>
            <a:r>
              <a:rPr lang="en-US" altLang="vi-VN" sz="2800" b="1" dirty="0">
                <a:latin typeface="Arial" panose="020B0604020202020204" pitchFamily="34" charset="0"/>
                <a:cs typeface="Arial" panose="020B0604020202020204" pitchFamily="34" charset="0"/>
              </a:rPr>
              <a:t> </a:t>
            </a:r>
            <a:r>
              <a:rPr lang="en-US" altLang="vi-VN" sz="2800" b="1" dirty="0" err="1">
                <a:latin typeface="Arial" panose="020B0604020202020204" pitchFamily="34" charset="0"/>
                <a:cs typeface="Arial" panose="020B0604020202020204" pitchFamily="34" charset="0"/>
              </a:rPr>
              <a:t>tế</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xã</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hội</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văn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hóa</a:t>
            </a:r>
            <a:r>
              <a:rPr lang="en-US" altLang="vi-VN" b="1" dirty="0">
                <a:latin typeface="Arial" panose="020B0604020202020204" pitchFamily="34" charset="0"/>
                <a:cs typeface="Arial" panose="020B0604020202020204" pitchFamily="34" charset="0"/>
              </a:rPr>
              <a:t>, con </a:t>
            </a:r>
            <a:r>
              <a:rPr lang="en-US" altLang="vi-VN" b="1" dirty="0" err="1">
                <a:latin typeface="Arial" panose="020B0604020202020204" pitchFamily="34" charset="0"/>
                <a:cs typeface="Arial" panose="020B0604020202020204" pitchFamily="34" charset="0"/>
              </a:rPr>
              <a:t>người</a:t>
            </a:r>
            <a:r>
              <a:rPr lang="en-US" altLang="vi-VN" b="1" dirty="0">
                <a:latin typeface="Arial" panose="020B0604020202020204" pitchFamily="34" charset="0"/>
                <a:cs typeface="Arial" panose="020B0604020202020204" pitchFamily="34" charset="0"/>
              </a:rPr>
              <a:t> ở </a:t>
            </a:r>
            <a:r>
              <a:rPr lang="en-US" altLang="vi-VN" b="1" dirty="0" err="1">
                <a:latin typeface="Arial" panose="020B0604020202020204" pitchFamily="34" charset="0"/>
                <a:cs typeface="Arial" panose="020B0604020202020204" pitchFamily="34" charset="0"/>
              </a:rPr>
              <a:t>Việt</a:t>
            </a:r>
            <a:r>
              <a:rPr lang="en-US" altLang="vi-VN" b="1" dirty="0">
                <a:latin typeface="Arial" panose="020B0604020202020204" pitchFamily="34" charset="0"/>
                <a:cs typeface="Arial" panose="020B0604020202020204" pitchFamily="34" charset="0"/>
              </a:rPr>
              <a:t> Nam </a:t>
            </a:r>
            <a:r>
              <a:rPr lang="en-US" altLang="vi-VN" b="1" dirty="0" err="1">
                <a:latin typeface="Arial" panose="020B0604020202020204" pitchFamily="34" charset="0"/>
                <a:cs typeface="Arial" panose="020B0604020202020204" pitchFamily="34" charset="0"/>
              </a:rPr>
              <a:t>hiện</a:t>
            </a:r>
            <a:r>
              <a:rPr lang="en-US" altLang="vi-VN" b="1" dirty="0">
                <a:latin typeface="Arial" panose="020B0604020202020204" pitchFamily="34" charset="0"/>
                <a:cs typeface="Arial" panose="020B0604020202020204" pitchFamily="34" charset="0"/>
              </a:rPr>
              <a:t> nay</a:t>
            </a:r>
            <a:endParaRPr lang="en-US" altLang="vi-VN" sz="2800" b="1" dirty="0">
              <a:latin typeface="Arial" panose="020B0604020202020204" pitchFamily="34" charset="0"/>
              <a:cs typeface="Arial" panose="020B0604020202020204" pitchFamily="34" charset="0"/>
            </a:endParaRPr>
          </a:p>
          <a:p>
            <a:pPr marL="0" indent="0" algn="just">
              <a:lnSpc>
                <a:spcPct val="150000"/>
              </a:lnSpc>
              <a:buFontTx/>
              <a:buNone/>
              <a:defRPr/>
            </a:pPr>
            <a:r>
              <a:rPr lang="nl-NL" sz="2800" b="1" dirty="0">
                <a:latin typeface="Arial" panose="020B0604020202020204" pitchFamily="34" charset="0"/>
                <a:cs typeface="Arial" panose="020B0604020202020204" pitchFamily="34" charset="0"/>
              </a:rPr>
              <a:t>2/ Giải pháp phát triển kinh tế, xã hội, văn hóa, con người ở Việt Nam hiện nay </a:t>
            </a:r>
            <a:endParaRPr lang="vi-VN" sz="2800" b="1" dirty="0">
              <a:latin typeface="Arial" panose="020B0604020202020204" pitchFamily="34" charset="0"/>
              <a:cs typeface="Arial" panose="020B0604020202020204" pitchFamily="34" charset="0"/>
            </a:endParaRPr>
          </a:p>
          <a:p>
            <a:pPr marL="0" indent="0">
              <a:buFontTx/>
              <a:buNone/>
              <a:defRPr/>
            </a:pPr>
            <a:endParaRPr lang="vi-VN" sz="2800" b="1" dirty="0"/>
          </a:p>
        </p:txBody>
      </p:sp>
    </p:spTree>
    <p:extLst>
      <p:ext uri="{BB962C8B-B14F-4D97-AF65-F5344CB8AC3E}">
        <p14:creationId xmlns:p14="http://schemas.microsoft.com/office/powerpoint/2010/main" val="2592178351"/>
      </p:ext>
    </p:extLst>
  </p:cSld>
  <p:clrMapOvr>
    <a:masterClrMapping/>
  </p:clrMapOvr>
  <p:transition spd="slow">
    <p:circl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itle 1">
            <a:extLst>
              <a:ext uri="{FF2B5EF4-FFF2-40B4-BE49-F238E27FC236}">
                <a16:creationId xmlns:a16="http://schemas.microsoft.com/office/drawing/2014/main" id="{E236434B-7E58-4325-BAFE-3E31D68293BA}"/>
              </a:ext>
            </a:extLst>
          </p:cNvPr>
          <p:cNvSpPr txBox="1">
            <a:spLocks/>
          </p:cNvSpPr>
          <p:nvPr/>
        </p:nvSpPr>
        <p:spPr>
          <a:xfrm>
            <a:off x="1772830" y="177040"/>
            <a:ext cx="10102646" cy="1102466"/>
          </a:xfrm>
          <a:prstGeom prst="rect">
            <a:avLst/>
          </a:prstGeom>
          <a:noFill/>
          <a:ln w="12700">
            <a:noFill/>
          </a:ln>
        </p:spPr>
        <p:txBody>
          <a:bodyPr>
            <a:normAutofit fontScale="25000" lnSpcReduction="20000"/>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algn="ctr"/>
            <a:br>
              <a:rPr lang="en-US" sz="3100" b="1" dirty="0">
                <a:latin typeface="Times New Roman" panose="02020603050405020304" pitchFamily="18" charset="0"/>
                <a:cs typeface="Times New Roman" panose="02020603050405020304" pitchFamily="18" charset="0"/>
              </a:rPr>
            </a:br>
            <a:br>
              <a:rPr lang="en-US" sz="9600" b="1" dirty="0">
                <a:solidFill>
                  <a:srgbClr val="C00000"/>
                </a:solidFill>
                <a:latin typeface="Arial" panose="020B0604020202020204" pitchFamily="34" charset="0"/>
                <a:cs typeface="Arial" panose="020B0604020202020204" pitchFamily="34" charset="0"/>
              </a:rPr>
            </a:br>
            <a:r>
              <a:rPr lang="en-US" sz="9600" b="1" dirty="0">
                <a:solidFill>
                  <a:srgbClr val="0000FF"/>
                </a:solidFill>
                <a:latin typeface="Arial" panose="020B0604020202020204" pitchFamily="34" charset="0"/>
                <a:cs typeface="Arial" panose="020B0604020202020204" pitchFamily="34" charset="0"/>
              </a:rPr>
              <a:t>1. NỘI DUNG CỦA CHỦ TRƯƠNG PHÁT TRIỂN KINH TẾ, XÃ HỘI, VĂN HÓA, CON NGƯỜI Ở VIỆT NAM HIỆN NAY</a:t>
            </a:r>
            <a:br>
              <a:rPr lang="en-US" sz="9600" dirty="0">
                <a:solidFill>
                  <a:srgbClr val="0000FF"/>
                </a:solidFill>
                <a:latin typeface="Arial" panose="020B0604020202020204" pitchFamily="34" charset="0"/>
                <a:cs typeface="Arial" panose="020B0604020202020204" pitchFamily="34" charset="0"/>
              </a:rPr>
            </a:br>
            <a:br>
              <a:rPr lang="en-US" sz="9600" b="1" dirty="0">
                <a:latin typeface="Arial" panose="020B0604020202020204" pitchFamily="34" charset="0"/>
                <a:cs typeface="Arial" panose="020B0604020202020204" pitchFamily="34" charset="0"/>
              </a:rPr>
            </a:br>
            <a:endParaRPr lang="en-US" sz="9600" dirty="0">
              <a:latin typeface="Arial" panose="020B0604020202020204" pitchFamily="34" charset="0"/>
              <a:cs typeface="Arial" panose="020B0604020202020204" pitchFamily="34" charset="0"/>
            </a:endParaRPr>
          </a:p>
        </p:txBody>
      </p:sp>
      <p:sp>
        <p:nvSpPr>
          <p:cNvPr id="17" name="TextBox 27">
            <a:extLst>
              <a:ext uri="{FF2B5EF4-FFF2-40B4-BE49-F238E27FC236}">
                <a16:creationId xmlns:a16="http://schemas.microsoft.com/office/drawing/2014/main" id="{D27B3AFA-F6BD-3679-628F-3EDA96FE3FCB}"/>
              </a:ext>
            </a:extLst>
          </p:cNvPr>
          <p:cNvSpPr txBox="1"/>
          <p:nvPr/>
        </p:nvSpPr>
        <p:spPr>
          <a:xfrm>
            <a:off x="623708" y="1222080"/>
            <a:ext cx="9827509" cy="1015663"/>
          </a:xfrm>
          <a:prstGeom prst="rect">
            <a:avLst/>
          </a:prstGeom>
          <a:noFill/>
        </p:spPr>
        <p:txBody>
          <a:bodyPr wrap="square" rtlCol="0">
            <a:spAutoFit/>
          </a:bodyPr>
          <a:lstStyle/>
          <a:p>
            <a:r>
              <a:rPr lang="nl-NL" sz="2400" b="1" dirty="0">
                <a:solidFill>
                  <a:srgbClr val="7030A0"/>
                </a:solidFill>
                <a:latin typeface="Arial" panose="020B0604020202020204" pitchFamily="34" charset="0"/>
                <a:cs typeface="Arial" panose="020B0604020202020204" pitchFamily="34" charset="0"/>
              </a:rPr>
              <a:t>1.1. Chủ trương phát triển kinh tế, xã hội của Đảng</a:t>
            </a:r>
          </a:p>
          <a:p>
            <a:endParaRPr lang="en-US" sz="1000" b="1" dirty="0">
              <a:solidFill>
                <a:srgbClr val="7030A0"/>
              </a:solidFill>
              <a:latin typeface="Arial" panose="020B0604020202020204" pitchFamily="34" charset="0"/>
              <a:cs typeface="Arial" panose="020B0604020202020204" pitchFamily="34" charset="0"/>
            </a:endParaRPr>
          </a:p>
          <a:p>
            <a:r>
              <a:rPr lang="nl-NL" sz="2400" b="1" i="1" dirty="0">
                <a:solidFill>
                  <a:srgbClr val="7030A0"/>
                </a:solidFill>
                <a:latin typeface="Arial" panose="020B0604020202020204" pitchFamily="34" charset="0"/>
                <a:cs typeface="Arial" panose="020B0604020202020204" pitchFamily="34" charset="0"/>
              </a:rPr>
              <a:t>		</a:t>
            </a:r>
            <a:r>
              <a:rPr lang="en-US" sz="2400" b="1" i="1" dirty="0">
                <a:solidFill>
                  <a:srgbClr val="7030A0"/>
                </a:solidFill>
                <a:latin typeface="Arial" panose="020B0604020202020204" pitchFamily="34" charset="0"/>
                <a:cs typeface="Arial" panose="020B0604020202020204" pitchFamily="34" charset="0"/>
              </a:rPr>
              <a:t>1.1.1. Quan </a:t>
            </a:r>
            <a:r>
              <a:rPr lang="en-US" sz="2400" b="1" i="1" dirty="0" err="1">
                <a:solidFill>
                  <a:srgbClr val="7030A0"/>
                </a:solidFill>
                <a:latin typeface="Arial" panose="020B0604020202020204" pitchFamily="34" charset="0"/>
                <a:cs typeface="Arial" panose="020B0604020202020204" pitchFamily="34" charset="0"/>
              </a:rPr>
              <a:t>điểm</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phát</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triển</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kinh</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tế</a:t>
            </a:r>
            <a:r>
              <a:rPr lang="en-US" sz="2400" b="1" i="1" dirty="0">
                <a:solidFill>
                  <a:srgbClr val="7030A0"/>
                </a:solidFill>
                <a:latin typeface="Arial" panose="020B0604020202020204" pitchFamily="34" charset="0"/>
                <a:cs typeface="Arial" panose="020B0604020202020204" pitchFamily="34" charset="0"/>
              </a:rPr>
              <a:t> - </a:t>
            </a:r>
            <a:r>
              <a:rPr lang="en-US" sz="2400" b="1" i="1" dirty="0" err="1">
                <a:solidFill>
                  <a:srgbClr val="7030A0"/>
                </a:solidFill>
                <a:latin typeface="Arial" panose="020B0604020202020204" pitchFamily="34" charset="0"/>
                <a:cs typeface="Arial" panose="020B0604020202020204" pitchFamily="34" charset="0"/>
              </a:rPr>
              <a:t>xã</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hội</a:t>
            </a:r>
            <a:endParaRPr lang="en-US" sz="2400" dirty="0">
              <a:solidFill>
                <a:srgbClr val="7030A0"/>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F869A696-2B46-4631-84F6-A507DBB7092C}"/>
              </a:ext>
            </a:extLst>
          </p:cNvPr>
          <p:cNvSpPr/>
          <p:nvPr/>
        </p:nvSpPr>
        <p:spPr>
          <a:xfrm>
            <a:off x="3318387" y="2388305"/>
            <a:ext cx="8873613" cy="1200329"/>
          </a:xfrm>
          <a:prstGeom prst="rect">
            <a:avLst/>
          </a:prstGeom>
          <a:ln w="28575">
            <a:noFill/>
          </a:ln>
        </p:spPr>
        <p:txBody>
          <a:bodyPr wrap="square">
            <a:spAutoFit/>
          </a:bodyPr>
          <a:lstStyle/>
          <a:p>
            <a:pPr indent="457200" algn="just">
              <a:lnSpc>
                <a:spcPct val="150000"/>
              </a:lnSpc>
            </a:pPr>
            <a:r>
              <a:rPr lang="nl-NL" sz="2400" dirty="0">
                <a:latin typeface="Arial" panose="020B0604020202020204" pitchFamily="34" charset="0"/>
                <a:ea typeface="Times New Roman" panose="02020603050405020304" pitchFamily="18" charset="0"/>
                <a:cs typeface="Arial" panose="020B0604020202020204" pitchFamily="34" charset="0"/>
              </a:rPr>
              <a:t>Một là</a:t>
            </a:r>
            <a:r>
              <a:rPr lang="nl-NL" sz="2400" b="1" dirty="0">
                <a:latin typeface="Arial" panose="020B0604020202020204" pitchFamily="34" charset="0"/>
                <a:ea typeface="Times New Roman" panose="02020603050405020304" pitchFamily="18" charset="0"/>
                <a:cs typeface="Arial" panose="020B0604020202020204" pitchFamily="34" charset="0"/>
              </a:rPr>
              <a:t>, phát triển nhanh </a:t>
            </a:r>
            <a:r>
              <a:rPr lang="nl-NL" sz="2400" dirty="0">
                <a:latin typeface="Arial" panose="020B0604020202020204" pitchFamily="34" charset="0"/>
                <a:ea typeface="Times New Roman" panose="02020603050405020304" pitchFamily="18" charset="0"/>
                <a:cs typeface="Arial" panose="020B0604020202020204" pitchFamily="34" charset="0"/>
              </a:rPr>
              <a:t>gắn liền với </a:t>
            </a:r>
            <a:r>
              <a:rPr lang="nl-NL" sz="2400" b="1" dirty="0">
                <a:latin typeface="Arial" panose="020B0604020202020204" pitchFamily="34" charset="0"/>
                <a:ea typeface="Times New Roman" panose="02020603050405020304" pitchFamily="18" charset="0"/>
                <a:cs typeface="Arial" panose="020B0604020202020204" pitchFamily="34" charset="0"/>
              </a:rPr>
              <a:t>phát triển bền vững </a:t>
            </a:r>
            <a:r>
              <a:rPr lang="nl-NL" sz="2400" dirty="0">
                <a:latin typeface="Arial" panose="020B0604020202020204" pitchFamily="34" charset="0"/>
                <a:ea typeface="Times New Roman" panose="02020603050405020304" pitchFamily="18" charset="0"/>
                <a:cs typeface="Arial" panose="020B0604020202020204" pitchFamily="34" charset="0"/>
              </a:rPr>
              <a:t>chủ yếu dựa vào</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TextBox 18"/>
          <p:cNvSpPr txBox="1"/>
          <p:nvPr/>
        </p:nvSpPr>
        <p:spPr>
          <a:xfrm>
            <a:off x="5809553" y="2988469"/>
            <a:ext cx="5915402" cy="461665"/>
          </a:xfrm>
          <a:prstGeom prst="rect">
            <a:avLst/>
          </a:prstGeom>
          <a:noFill/>
        </p:spPr>
        <p:txBody>
          <a:bodyPr wrap="none" rtlCol="0">
            <a:spAutoFit/>
          </a:bodyPr>
          <a:lstStyle/>
          <a:p>
            <a:r>
              <a:rPr lang="nl-NL" sz="2400" dirty="0">
                <a:solidFill>
                  <a:srgbClr val="FF0000"/>
                </a:solidFill>
                <a:latin typeface="Arial" panose="020B0604020202020204" pitchFamily="34" charset="0"/>
                <a:ea typeface="Times New Roman" panose="02020603050405020304" pitchFamily="18" charset="0"/>
                <a:cs typeface="Arial" panose="020B0604020202020204" pitchFamily="34" charset="0"/>
              </a:rPr>
              <a:t>KHCN, đổi mới sáng tạo và chuyển đổi số</a:t>
            </a:r>
            <a:endParaRPr lang="en-US" sz="2400" dirty="0">
              <a:solidFill>
                <a:srgbClr val="FF0000"/>
              </a:solidFill>
              <a:latin typeface="Arial" panose="020B0604020202020204" pitchFamily="34" charset="0"/>
              <a:cs typeface="Arial" panose="020B0604020202020204" pitchFamily="34" charset="0"/>
            </a:endParaRPr>
          </a:p>
        </p:txBody>
      </p:sp>
      <p:pic>
        <p:nvPicPr>
          <p:cNvPr id="20" name="Picture 2" descr="Bài học kinh nghiệm và khung giải pháp giảm thiểu UTGT, phát triể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3" y="3450134"/>
            <a:ext cx="3598606" cy="288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3276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circle(in)">
                                      <p:cBhvr>
                                        <p:cTn id="13"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F869A696-2B46-4631-84F6-A507DBB7092C}"/>
              </a:ext>
            </a:extLst>
          </p:cNvPr>
          <p:cNvSpPr/>
          <p:nvPr/>
        </p:nvSpPr>
        <p:spPr>
          <a:xfrm>
            <a:off x="3377381" y="2321520"/>
            <a:ext cx="8578645" cy="3093154"/>
          </a:xfrm>
          <a:prstGeom prst="rect">
            <a:avLst/>
          </a:prstGeom>
          <a:ln w="28575">
            <a:noFill/>
          </a:ln>
        </p:spPr>
        <p:txBody>
          <a:bodyPr wrap="square">
            <a:spAutoFit/>
          </a:bodyPr>
          <a:lstStyle/>
          <a:p>
            <a:pPr indent="457200" algn="just">
              <a:lnSpc>
                <a:spcPct val="150000"/>
              </a:lnSpc>
            </a:pPr>
            <a:r>
              <a:rPr lang="nl-NL" sz="2600" dirty="0">
                <a:latin typeface="Arial" panose="020B0604020202020204" pitchFamily="34" charset="0"/>
                <a:ea typeface="Times New Roman" panose="02020603050405020304" pitchFamily="18" charset="0"/>
                <a:cs typeface="Arial" panose="020B0604020202020204" pitchFamily="34" charset="0"/>
              </a:rPr>
              <a:t>Hai là</a:t>
            </a:r>
            <a:r>
              <a:rPr lang="nl-NL" sz="2600" b="1" dirty="0">
                <a:latin typeface="Arial" panose="020B0604020202020204" pitchFamily="34" charset="0"/>
                <a:ea typeface="Times New Roman" panose="02020603050405020304" pitchFamily="18" charset="0"/>
                <a:cs typeface="Arial" panose="020B0604020202020204" pitchFamily="34" charset="0"/>
              </a:rPr>
              <a:t>, </a:t>
            </a:r>
            <a:r>
              <a:rPr lang="en-US" sz="2600" dirty="0" err="1">
                <a:latin typeface="Arial" panose="020B0604020202020204" pitchFamily="34" charset="0"/>
                <a:cs typeface="Arial" panose="020B0604020202020204" pitchFamily="34" charset="0"/>
              </a:rPr>
              <a:t>lấy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cải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cách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nâng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cao</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chất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lượng</a:t>
            </a:r>
            <a:r>
              <a:rPr lang="en-US" sz="2600"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thể</a:t>
            </a:r>
            <a:r>
              <a:rPr lang="en-US" sz="2600" b="1" i="1"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chế</a:t>
            </a:r>
            <a:r>
              <a:rPr lang="en-US" sz="2600" b="1" i="1"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kinh</a:t>
            </a:r>
            <a:r>
              <a:rPr lang="en-US" sz="2600" b="1" i="1"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tế</a:t>
            </a:r>
            <a:r>
              <a:rPr lang="en-US" sz="2600" b="1" i="1"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thị</a:t>
            </a:r>
            <a:r>
              <a:rPr lang="en-US" sz="2600" b="1" i="1" dirty="0">
                <a:latin typeface="Arial" panose="020B0604020202020204" pitchFamily="34" charset="0"/>
                <a:cs typeface="Arial" panose="020B0604020202020204" pitchFamily="34" charset="0"/>
              </a:rPr>
              <a:t> </a:t>
            </a:r>
            <a:r>
              <a:rPr lang="en-US" sz="2600" b="1" i="1" dirty="0" err="1">
                <a:latin typeface="Arial" panose="020B0604020202020204" pitchFamily="34" charset="0"/>
                <a:cs typeface="Arial" panose="020B0604020202020204" pitchFamily="34" charset="0"/>
              </a:rPr>
              <a:t>trường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định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hướng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xã</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hội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chủ</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nghĩa</a:t>
            </a:r>
            <a:r>
              <a:rPr lang="en-US" sz="2600"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đầy</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đủ</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đồng</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bộ</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hiện</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đại</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hội</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nhập</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và</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thực</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thi</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pháp</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luật</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hiệu</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lực</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hiệu</a:t>
            </a:r>
            <a:r>
              <a:rPr lang="en-US" sz="2600" i="1" u="sng" dirty="0">
                <a:latin typeface="Arial" panose="020B0604020202020204" pitchFamily="34" charset="0"/>
                <a:cs typeface="Arial" panose="020B0604020202020204" pitchFamily="34" charset="0"/>
              </a:rPr>
              <a:t> </a:t>
            </a:r>
            <a:r>
              <a:rPr lang="en-US" sz="2600" i="1" u="sng" dirty="0" err="1">
                <a:latin typeface="Arial" panose="020B0604020202020204" pitchFamily="34" charset="0"/>
                <a:cs typeface="Arial" panose="020B0604020202020204" pitchFamily="34" charset="0"/>
              </a:rPr>
              <a:t>quả</a:t>
            </a:r>
            <a:r>
              <a:rPr lang="en-US" sz="2600" i="1" u="sng"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điều</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kiện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tiên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quyết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để</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thúc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đẩy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triển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đất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nước</a:t>
            </a:r>
            <a:endParaRPr lang="en-US" sz="2600" dirty="0">
              <a:latin typeface="Arial" panose="020B0604020202020204" pitchFamily="34" charset="0"/>
              <a:ea typeface="Calibri" panose="020F0502020204030204" pitchFamily="34" charset="0"/>
              <a:cs typeface="Arial" panose="020B0604020202020204" pitchFamily="34" charset="0"/>
            </a:endParaRPr>
          </a:p>
        </p:txBody>
      </p:sp>
      <p:pic>
        <p:nvPicPr>
          <p:cNvPr id="8" name="Picture 6" descr="Thống kê dữ liệu thị trường Việt Nam 2020 - fff.com.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61876"/>
            <a:ext cx="2979174" cy="24099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7">
            <a:extLst>
              <a:ext uri="{FF2B5EF4-FFF2-40B4-BE49-F238E27FC236}">
                <a16:creationId xmlns:a16="http://schemas.microsoft.com/office/drawing/2014/main" id="{126DA906-9F0B-AAD7-637A-9047657F1958}"/>
              </a:ext>
            </a:extLst>
          </p:cNvPr>
          <p:cNvSpPr txBox="1"/>
          <p:nvPr/>
        </p:nvSpPr>
        <p:spPr>
          <a:xfrm>
            <a:off x="609420" y="893468"/>
            <a:ext cx="9827509" cy="1015663"/>
          </a:xfrm>
          <a:prstGeom prst="rect">
            <a:avLst/>
          </a:prstGeom>
          <a:noFill/>
        </p:spPr>
        <p:txBody>
          <a:bodyPr wrap="square" rtlCol="0">
            <a:spAutoFit/>
          </a:bodyPr>
          <a:lstStyle/>
          <a:p>
            <a:r>
              <a:rPr lang="nl-NL" sz="2400" b="1" dirty="0">
                <a:solidFill>
                  <a:srgbClr val="7030A0"/>
                </a:solidFill>
                <a:latin typeface="Arial" panose="020B0604020202020204" pitchFamily="34" charset="0"/>
                <a:cs typeface="Arial" panose="020B0604020202020204" pitchFamily="34" charset="0"/>
              </a:rPr>
              <a:t>1.1. Chủ trương phát triển kinh tế, xã hội của Đảng</a:t>
            </a:r>
          </a:p>
          <a:p>
            <a:endParaRPr lang="en-US" sz="1000" b="1" dirty="0">
              <a:solidFill>
                <a:srgbClr val="7030A0"/>
              </a:solidFill>
              <a:latin typeface="Arial" panose="020B0604020202020204" pitchFamily="34" charset="0"/>
              <a:cs typeface="Arial" panose="020B0604020202020204" pitchFamily="34" charset="0"/>
            </a:endParaRPr>
          </a:p>
          <a:p>
            <a:r>
              <a:rPr lang="nl-NL" sz="2400" b="1" i="1" dirty="0">
                <a:solidFill>
                  <a:srgbClr val="7030A0"/>
                </a:solidFill>
                <a:latin typeface="Arial" panose="020B0604020202020204" pitchFamily="34" charset="0"/>
                <a:cs typeface="Arial" panose="020B0604020202020204" pitchFamily="34" charset="0"/>
              </a:rPr>
              <a:t>		</a:t>
            </a:r>
            <a:r>
              <a:rPr lang="en-US" sz="2400" b="1" i="1" dirty="0">
                <a:solidFill>
                  <a:srgbClr val="7030A0"/>
                </a:solidFill>
                <a:latin typeface="Arial" panose="020B0604020202020204" pitchFamily="34" charset="0"/>
                <a:cs typeface="Arial" panose="020B0604020202020204" pitchFamily="34" charset="0"/>
              </a:rPr>
              <a:t>1.1.1. Quan </a:t>
            </a:r>
            <a:r>
              <a:rPr lang="en-US" sz="2400" b="1" i="1" dirty="0" err="1">
                <a:solidFill>
                  <a:srgbClr val="7030A0"/>
                </a:solidFill>
                <a:latin typeface="Arial" panose="020B0604020202020204" pitchFamily="34" charset="0"/>
                <a:cs typeface="Arial" panose="020B0604020202020204" pitchFamily="34" charset="0"/>
              </a:rPr>
              <a:t>điểm</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phát</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triển</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kinh</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tế</a:t>
            </a:r>
            <a:r>
              <a:rPr lang="en-US" sz="2400" b="1" i="1" dirty="0">
                <a:solidFill>
                  <a:srgbClr val="7030A0"/>
                </a:solidFill>
                <a:latin typeface="Arial" panose="020B0604020202020204" pitchFamily="34" charset="0"/>
                <a:cs typeface="Arial" panose="020B0604020202020204" pitchFamily="34" charset="0"/>
              </a:rPr>
              <a:t> - </a:t>
            </a:r>
            <a:r>
              <a:rPr lang="en-US" sz="2400" b="1" i="1" dirty="0" err="1">
                <a:solidFill>
                  <a:srgbClr val="7030A0"/>
                </a:solidFill>
                <a:latin typeface="Arial" panose="020B0604020202020204" pitchFamily="34" charset="0"/>
                <a:cs typeface="Arial" panose="020B0604020202020204" pitchFamily="34" charset="0"/>
              </a:rPr>
              <a:t>xã</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hội</a:t>
            </a:r>
            <a:endParaRPr lang="en-US"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2320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F869A696-2B46-4631-84F6-A507DBB7092C}"/>
              </a:ext>
            </a:extLst>
          </p:cNvPr>
          <p:cNvSpPr/>
          <p:nvPr/>
        </p:nvSpPr>
        <p:spPr>
          <a:xfrm>
            <a:off x="3008671" y="2388305"/>
            <a:ext cx="9183329" cy="1820498"/>
          </a:xfrm>
          <a:prstGeom prst="rect">
            <a:avLst/>
          </a:prstGeom>
          <a:ln w="28575">
            <a:noFill/>
          </a:ln>
        </p:spPr>
        <p:txBody>
          <a:bodyPr wrap="square">
            <a:spAutoFit/>
          </a:bodyPr>
          <a:lstStyle/>
          <a:p>
            <a:pPr indent="457200" algn="just">
              <a:lnSpc>
                <a:spcPct val="150000"/>
              </a:lnSpc>
            </a:pPr>
            <a:r>
              <a:rPr lang="en-US" sz="2600" dirty="0">
                <a:latin typeface="Arial" panose="020B0604020202020204" pitchFamily="34" charset="0"/>
                <a:cs typeface="Arial" panose="020B0604020202020204" pitchFamily="34" charset="0"/>
              </a:rPr>
              <a:t>Ba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khơi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dậy</a:t>
            </a:r>
            <a:r>
              <a:rPr lang="en-US" sz="2600" dirty="0">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khát</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vọng</a:t>
            </a:r>
            <a:r>
              <a:rPr lang="en-US" sz="2600" dirty="0">
                <a:solidFill>
                  <a:srgbClr val="FF0000"/>
                </a:solidFill>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triển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đất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nước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phồn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vinh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hạnh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phúc</a:t>
            </a:r>
            <a:r>
              <a:rPr lang="en-US" sz="2600" dirty="0">
                <a:latin typeface="Arial" panose="020B0604020202020204" pitchFamily="34" charset="0"/>
                <a:cs typeface="Arial" panose="020B0604020202020204" pitchFamily="34" charset="0"/>
              </a:rPr>
              <a:t>, ý </a:t>
            </a:r>
            <a:r>
              <a:rPr lang="en-US" sz="2600" dirty="0" err="1">
                <a:latin typeface="Arial" panose="020B0604020202020204" pitchFamily="34" charset="0"/>
                <a:cs typeface="Arial" panose="020B0604020202020204" pitchFamily="34" charset="0"/>
              </a:rPr>
              <a:t>chí</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tự</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cường</a:t>
            </a:r>
            <a:r>
              <a:rPr lang="en-US" sz="2600" dirty="0">
                <a:latin typeface="Arial" panose="020B0604020202020204" pitchFamily="34" charset="0"/>
                <a:cs typeface="Arial" panose="020B0604020202020204" pitchFamily="34" charset="0"/>
              </a:rPr>
              <a:t> </a:t>
            </a:r>
            <a:r>
              <a:rPr lang="en-US" sz="2600" b="1" dirty="0" err="1">
                <a:latin typeface="Arial" panose="020B0604020202020204" pitchFamily="34" charset="0"/>
                <a:cs typeface="Arial" panose="020B0604020202020204" pitchFamily="34" charset="0"/>
              </a:rPr>
              <a:t>và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huy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sức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mạnh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của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khối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đại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đoàn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kết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toàn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dân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tộc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để</a:t>
            </a:r>
            <a:r>
              <a:rPr lang="en-US" sz="2600" dirty="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7415896" y="3685583"/>
            <a:ext cx="5252968" cy="492443"/>
          </a:xfrm>
          <a:prstGeom prst="rect">
            <a:avLst/>
          </a:prstGeom>
          <a:noFill/>
        </p:spPr>
        <p:txBody>
          <a:bodyPr wrap="square" rtlCol="0">
            <a:spAutoFit/>
          </a:bodyPr>
          <a:lstStyle/>
          <a:p>
            <a:r>
              <a:rPr lang="en-US" sz="2600" dirty="0" err="1">
                <a:solidFill>
                  <a:srgbClr val="C00000"/>
                </a:solidFill>
                <a:latin typeface="Arial" panose="020B0604020202020204" pitchFamily="34" charset="0"/>
                <a:cs typeface="Arial" panose="020B0604020202020204" pitchFamily="34" charset="0"/>
              </a:rPr>
              <a:t>xây</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dựng</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và</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bảo</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vệ</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Tổ</a:t>
            </a:r>
            <a:r>
              <a:rPr lang="en-US" sz="2600" dirty="0">
                <a:solidFill>
                  <a:srgbClr val="C00000"/>
                </a:solidFill>
                <a:latin typeface="Arial" panose="020B0604020202020204" pitchFamily="34" charset="0"/>
                <a:cs typeface="Arial" panose="020B0604020202020204" pitchFamily="34" charset="0"/>
              </a:rPr>
              <a:t> </a:t>
            </a:r>
            <a:r>
              <a:rPr lang="en-US" sz="2600" dirty="0" err="1">
                <a:solidFill>
                  <a:srgbClr val="C00000"/>
                </a:solidFill>
                <a:latin typeface="Arial" panose="020B0604020202020204" pitchFamily="34" charset="0"/>
                <a:cs typeface="Arial" panose="020B0604020202020204" pitchFamily="34" charset="0"/>
              </a:rPr>
              <a:t>quốc</a:t>
            </a:r>
            <a:r>
              <a:rPr lang="en-US" sz="2400" dirty="0">
                <a:solidFill>
                  <a:srgbClr val="C00000"/>
                </a:solidFill>
                <a:latin typeface="Arial" panose="020B0604020202020204" pitchFamily="34" charset="0"/>
                <a:cs typeface="Arial" panose="020B0604020202020204" pitchFamily="34" charset="0"/>
              </a:rPr>
              <a:t>. </a:t>
            </a:r>
          </a:p>
        </p:txBody>
      </p:sp>
      <p:pic>
        <p:nvPicPr>
          <p:cNvPr id="9" name="Picture 2" descr="https://tuyengiao.vn/Uploads/2020/11/20/27/khat-vong-phat-trien-dat-nuoc-va-doi-moi-sang-tao-diem-nhan-cua-dai-hoi-dang-lan-thu-xiii.jpg"/>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0" y="3864076"/>
            <a:ext cx="2861510" cy="24629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7">
            <a:extLst>
              <a:ext uri="{FF2B5EF4-FFF2-40B4-BE49-F238E27FC236}">
                <a16:creationId xmlns:a16="http://schemas.microsoft.com/office/drawing/2014/main" id="{80465782-B58A-D44C-60A9-9809BCC143F6}"/>
              </a:ext>
            </a:extLst>
          </p:cNvPr>
          <p:cNvSpPr txBox="1"/>
          <p:nvPr/>
        </p:nvSpPr>
        <p:spPr>
          <a:xfrm>
            <a:off x="609420" y="893468"/>
            <a:ext cx="9827509" cy="1015663"/>
          </a:xfrm>
          <a:prstGeom prst="rect">
            <a:avLst/>
          </a:prstGeom>
          <a:noFill/>
        </p:spPr>
        <p:txBody>
          <a:bodyPr wrap="square" rtlCol="0">
            <a:spAutoFit/>
          </a:bodyPr>
          <a:lstStyle/>
          <a:p>
            <a:r>
              <a:rPr lang="nl-NL" sz="2400" b="1" dirty="0">
                <a:solidFill>
                  <a:srgbClr val="7030A0"/>
                </a:solidFill>
                <a:latin typeface="Arial" panose="020B0604020202020204" pitchFamily="34" charset="0"/>
                <a:cs typeface="Arial" panose="020B0604020202020204" pitchFamily="34" charset="0"/>
              </a:rPr>
              <a:t>1.1. Chủ trương phát triển kinh tế, xã hội của Đảng</a:t>
            </a:r>
          </a:p>
          <a:p>
            <a:endParaRPr lang="en-US" sz="1000" b="1" dirty="0">
              <a:solidFill>
                <a:srgbClr val="7030A0"/>
              </a:solidFill>
              <a:latin typeface="Arial" panose="020B0604020202020204" pitchFamily="34" charset="0"/>
              <a:cs typeface="Arial" panose="020B0604020202020204" pitchFamily="34" charset="0"/>
            </a:endParaRPr>
          </a:p>
          <a:p>
            <a:r>
              <a:rPr lang="nl-NL" sz="2400" b="1" i="1" dirty="0">
                <a:solidFill>
                  <a:srgbClr val="7030A0"/>
                </a:solidFill>
                <a:latin typeface="Arial" panose="020B0604020202020204" pitchFamily="34" charset="0"/>
                <a:cs typeface="Arial" panose="020B0604020202020204" pitchFamily="34" charset="0"/>
              </a:rPr>
              <a:t>		</a:t>
            </a:r>
            <a:r>
              <a:rPr lang="en-US" sz="2400" b="1" i="1" dirty="0">
                <a:solidFill>
                  <a:srgbClr val="7030A0"/>
                </a:solidFill>
                <a:latin typeface="Arial" panose="020B0604020202020204" pitchFamily="34" charset="0"/>
                <a:cs typeface="Arial" panose="020B0604020202020204" pitchFamily="34" charset="0"/>
              </a:rPr>
              <a:t>1.1.1. Quan </a:t>
            </a:r>
            <a:r>
              <a:rPr lang="en-US" sz="2400" b="1" i="1" dirty="0" err="1">
                <a:solidFill>
                  <a:srgbClr val="7030A0"/>
                </a:solidFill>
                <a:latin typeface="Arial" panose="020B0604020202020204" pitchFamily="34" charset="0"/>
                <a:cs typeface="Arial" panose="020B0604020202020204" pitchFamily="34" charset="0"/>
              </a:rPr>
              <a:t>điểm</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phát</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triển</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kinh</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tế</a:t>
            </a:r>
            <a:r>
              <a:rPr lang="en-US" sz="2400" b="1" i="1" dirty="0">
                <a:solidFill>
                  <a:srgbClr val="7030A0"/>
                </a:solidFill>
                <a:latin typeface="Arial" panose="020B0604020202020204" pitchFamily="34" charset="0"/>
                <a:cs typeface="Arial" panose="020B0604020202020204" pitchFamily="34" charset="0"/>
              </a:rPr>
              <a:t> - </a:t>
            </a:r>
            <a:r>
              <a:rPr lang="en-US" sz="2400" b="1" i="1" dirty="0" err="1">
                <a:solidFill>
                  <a:srgbClr val="7030A0"/>
                </a:solidFill>
                <a:latin typeface="Arial" panose="020B0604020202020204" pitchFamily="34" charset="0"/>
                <a:cs typeface="Arial" panose="020B0604020202020204" pitchFamily="34" charset="0"/>
              </a:rPr>
              <a:t>xã</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hội</a:t>
            </a:r>
            <a:endParaRPr lang="en-US"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1437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F869A696-2B46-4631-84F6-A507DBB7092C}"/>
              </a:ext>
            </a:extLst>
          </p:cNvPr>
          <p:cNvSpPr/>
          <p:nvPr/>
        </p:nvSpPr>
        <p:spPr>
          <a:xfrm>
            <a:off x="2595717" y="2388305"/>
            <a:ext cx="9596284" cy="1859163"/>
          </a:xfrm>
          <a:prstGeom prst="rect">
            <a:avLst/>
          </a:prstGeom>
          <a:ln w="28575">
            <a:noFill/>
          </a:ln>
        </p:spPr>
        <p:txBody>
          <a:bodyPr wrap="square">
            <a:spAutoFit/>
          </a:bodyPr>
          <a:lstStyle/>
          <a:p>
            <a:pPr indent="457200" algn="just">
              <a:lnSpc>
                <a:spcPct val="150000"/>
              </a:lnSpc>
            </a:pPr>
            <a:r>
              <a:rPr lang="en-US" sz="2600" dirty="0" err="1">
                <a:latin typeface="Arial" panose="020B0604020202020204" pitchFamily="34" charset="0"/>
                <a:cs typeface="Arial" panose="020B0604020202020204" pitchFamily="34" charset="0"/>
              </a:rPr>
              <a:t>Bốn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xây</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dựng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nền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kinh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tế</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tự</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chủ</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phải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trên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cơ</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sở</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làm</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chủ</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công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nghệ</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chủ</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động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tích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cực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hội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nhập</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dạng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hóa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thị</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trường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nâng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cao</a:t>
            </a:r>
            <a:r>
              <a:rPr lang="en-US" sz="2800" dirty="0">
                <a:latin typeface="Arial" panose="020B0604020202020204" pitchFamily="34" charset="0"/>
                <a:cs typeface="Arial" panose="020B0604020202020204" pitchFamily="34" charset="0"/>
              </a:rPr>
              <a:t>………………………………………….</a:t>
            </a:r>
            <a:endParaRPr lang="en-US" sz="2600" dirty="0">
              <a:latin typeface="Arial" panose="020B0604020202020204" pitchFamily="34" charset="0"/>
              <a:ea typeface="Calibri" panose="020F0502020204030204" pitchFamily="34" charset="0"/>
              <a:cs typeface="Arial" panose="020B0604020202020204" pitchFamily="34" charset="0"/>
            </a:endParaRPr>
          </a:p>
        </p:txBody>
      </p:sp>
      <p:sp>
        <p:nvSpPr>
          <p:cNvPr id="11" name="TextBox 10"/>
          <p:cNvSpPr txBox="1"/>
          <p:nvPr/>
        </p:nvSpPr>
        <p:spPr>
          <a:xfrm>
            <a:off x="5348534" y="3671474"/>
            <a:ext cx="6197694" cy="492443"/>
          </a:xfrm>
          <a:prstGeom prst="rect">
            <a:avLst/>
          </a:prstGeom>
          <a:noFill/>
        </p:spPr>
        <p:txBody>
          <a:bodyPr wrap="square" rtlCol="0">
            <a:spAutoFit/>
          </a:bodyPr>
          <a:lstStyle/>
          <a:p>
            <a:r>
              <a:rPr lang="en-US" sz="2600" dirty="0" err="1">
                <a:solidFill>
                  <a:srgbClr val="FF0000"/>
                </a:solidFill>
                <a:latin typeface="Arial" panose="020B0604020202020204" pitchFamily="34" charset="0"/>
                <a:cs typeface="Arial" panose="020B0604020202020204" pitchFamily="34" charset="0"/>
              </a:rPr>
              <a:t>khả</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năng</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thích</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ứng</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của</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nền</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kinh</a:t>
            </a:r>
            <a:r>
              <a:rPr lang="en-US" sz="2600" dirty="0">
                <a:solidFill>
                  <a:srgbClr val="FF0000"/>
                </a:solidFill>
                <a:latin typeface="Arial" panose="020B0604020202020204" pitchFamily="34" charset="0"/>
                <a:cs typeface="Arial" panose="020B0604020202020204" pitchFamily="34" charset="0"/>
              </a:rPr>
              <a:t> </a:t>
            </a:r>
            <a:r>
              <a:rPr lang="en-US" sz="2600" dirty="0" err="1">
                <a:solidFill>
                  <a:srgbClr val="FF0000"/>
                </a:solidFill>
                <a:latin typeface="Arial" panose="020B0604020202020204" pitchFamily="34" charset="0"/>
                <a:cs typeface="Arial" panose="020B0604020202020204" pitchFamily="34" charset="0"/>
              </a:rPr>
              <a:t>tế</a:t>
            </a:r>
            <a:endParaRPr lang="en-US" sz="2600" dirty="0">
              <a:solidFill>
                <a:srgbClr val="FF0000"/>
              </a:solidFill>
              <a:latin typeface="Arial" panose="020B0604020202020204" pitchFamily="34" charset="0"/>
              <a:cs typeface="Arial" panose="020B0604020202020204" pitchFamily="34" charset="0"/>
            </a:endParaRPr>
          </a:p>
        </p:txBody>
      </p:sp>
      <p:pic>
        <p:nvPicPr>
          <p:cNvPr id="12" name="Picture 11"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575" y="4467089"/>
            <a:ext cx="1627401" cy="1917503"/>
          </a:xfrm>
          <a:prstGeom prst="rect">
            <a:avLst/>
          </a:prstGeom>
        </p:spPr>
      </p:pic>
      <p:sp>
        <p:nvSpPr>
          <p:cNvPr id="2" name="TextBox 27">
            <a:extLst>
              <a:ext uri="{FF2B5EF4-FFF2-40B4-BE49-F238E27FC236}">
                <a16:creationId xmlns:a16="http://schemas.microsoft.com/office/drawing/2014/main" id="{BA32A1A1-6DC8-E2C7-2A5D-2B8BB644EBF5}"/>
              </a:ext>
            </a:extLst>
          </p:cNvPr>
          <p:cNvSpPr txBox="1"/>
          <p:nvPr/>
        </p:nvSpPr>
        <p:spPr>
          <a:xfrm>
            <a:off x="566558" y="893468"/>
            <a:ext cx="9827509" cy="1015663"/>
          </a:xfrm>
          <a:prstGeom prst="rect">
            <a:avLst/>
          </a:prstGeom>
          <a:noFill/>
        </p:spPr>
        <p:txBody>
          <a:bodyPr wrap="square" rtlCol="0">
            <a:spAutoFit/>
          </a:bodyPr>
          <a:lstStyle/>
          <a:p>
            <a:r>
              <a:rPr lang="nl-NL" sz="2400" b="1" dirty="0">
                <a:solidFill>
                  <a:srgbClr val="7030A0"/>
                </a:solidFill>
                <a:latin typeface="Arial" panose="020B0604020202020204" pitchFamily="34" charset="0"/>
                <a:cs typeface="Arial" panose="020B0604020202020204" pitchFamily="34" charset="0"/>
              </a:rPr>
              <a:t>1.1. Chủ trương phát triển kinh tế, xã hội của Đảng</a:t>
            </a:r>
          </a:p>
          <a:p>
            <a:endParaRPr lang="en-US" sz="1000" b="1" dirty="0">
              <a:solidFill>
                <a:srgbClr val="7030A0"/>
              </a:solidFill>
              <a:latin typeface="Arial" panose="020B0604020202020204" pitchFamily="34" charset="0"/>
              <a:cs typeface="Arial" panose="020B0604020202020204" pitchFamily="34" charset="0"/>
            </a:endParaRPr>
          </a:p>
          <a:p>
            <a:r>
              <a:rPr lang="nl-NL" sz="2400" b="1" i="1" dirty="0">
                <a:solidFill>
                  <a:srgbClr val="7030A0"/>
                </a:solidFill>
                <a:latin typeface="Arial" panose="020B0604020202020204" pitchFamily="34" charset="0"/>
                <a:cs typeface="Arial" panose="020B0604020202020204" pitchFamily="34" charset="0"/>
              </a:rPr>
              <a:t>		</a:t>
            </a:r>
            <a:r>
              <a:rPr lang="en-US" sz="2400" b="1" i="1" dirty="0">
                <a:solidFill>
                  <a:srgbClr val="7030A0"/>
                </a:solidFill>
                <a:latin typeface="Arial" panose="020B0604020202020204" pitchFamily="34" charset="0"/>
                <a:cs typeface="Arial" panose="020B0604020202020204" pitchFamily="34" charset="0"/>
              </a:rPr>
              <a:t>1.1.1. Quan </a:t>
            </a:r>
            <a:r>
              <a:rPr lang="en-US" sz="2400" b="1" i="1" dirty="0" err="1">
                <a:solidFill>
                  <a:srgbClr val="7030A0"/>
                </a:solidFill>
                <a:latin typeface="Arial" panose="020B0604020202020204" pitchFamily="34" charset="0"/>
                <a:cs typeface="Arial" panose="020B0604020202020204" pitchFamily="34" charset="0"/>
              </a:rPr>
              <a:t>điểm</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phát</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triển</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kinh</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tế</a:t>
            </a:r>
            <a:r>
              <a:rPr lang="en-US" sz="2400" b="1" i="1" dirty="0">
                <a:solidFill>
                  <a:srgbClr val="7030A0"/>
                </a:solidFill>
                <a:latin typeface="Arial" panose="020B0604020202020204" pitchFamily="34" charset="0"/>
                <a:cs typeface="Arial" panose="020B0604020202020204" pitchFamily="34" charset="0"/>
              </a:rPr>
              <a:t> - </a:t>
            </a:r>
            <a:r>
              <a:rPr lang="en-US" sz="2400" b="1" i="1" dirty="0" err="1">
                <a:solidFill>
                  <a:srgbClr val="7030A0"/>
                </a:solidFill>
                <a:latin typeface="Arial" panose="020B0604020202020204" pitchFamily="34" charset="0"/>
                <a:cs typeface="Arial" panose="020B0604020202020204" pitchFamily="34" charset="0"/>
              </a:rPr>
              <a:t>xã</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hội</a:t>
            </a:r>
            <a:endParaRPr lang="en-US"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901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heel(1)">
                                      <p:cBhvr>
                                        <p:cTn id="11" dur="2000"/>
                                        <p:tgtEl>
                                          <p:spTgt spid="11"/>
                                        </p:tgtEl>
                                      </p:cBhvr>
                                    </p:animEffect>
                                  </p:childTnLst>
                                </p:cTn>
                              </p:par>
                              <p:par>
                                <p:cTn id="12" presetID="14" presetClass="entr" presetSubtype="10"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randombar(horizontal)">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F869A696-2B46-4631-84F6-A507DBB7092C}"/>
              </a:ext>
            </a:extLst>
          </p:cNvPr>
          <p:cNvSpPr/>
          <p:nvPr/>
        </p:nvSpPr>
        <p:spPr>
          <a:xfrm>
            <a:off x="4269977" y="2388305"/>
            <a:ext cx="7922023" cy="2492990"/>
          </a:xfrm>
          <a:prstGeom prst="rect">
            <a:avLst/>
          </a:prstGeom>
          <a:ln w="28575">
            <a:noFill/>
          </a:ln>
        </p:spPr>
        <p:txBody>
          <a:bodyPr wrap="square">
            <a:spAutoFit/>
          </a:bodyPr>
          <a:lstStyle/>
          <a:p>
            <a:pPr indent="457200" algn="just">
              <a:lnSpc>
                <a:spcPct val="150000"/>
              </a:lnSpc>
            </a:pPr>
            <a:r>
              <a:rPr lang="en-US" sz="2600" dirty="0" err="1">
                <a:latin typeface="Arial" panose="020B0604020202020204" pitchFamily="34" charset="0"/>
                <a:cs typeface="Arial" panose="020B0604020202020204" pitchFamily="34" charset="0"/>
              </a:rPr>
              <a:t>Năm</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gắn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kết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chặt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chẽ</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hài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hòa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giữa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triển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kinh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tế</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văn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hóa</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xã</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hội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với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củng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cố</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quốc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phòng</a:t>
            </a:r>
            <a:r>
              <a:rPr lang="en-US" sz="2600" dirty="0">
                <a:latin typeface="Arial" panose="020B0604020202020204" pitchFamily="34" charset="0"/>
                <a:cs typeface="Arial" panose="020B0604020202020204" pitchFamily="34" charset="0"/>
              </a:rPr>
              <a:t>, an </a:t>
            </a:r>
            <a:r>
              <a:rPr lang="en-US" sz="2600" dirty="0" err="1">
                <a:latin typeface="Arial" panose="020B0604020202020204" pitchFamily="34" charset="0"/>
                <a:cs typeface="Arial" panose="020B0604020202020204" pitchFamily="34" charset="0"/>
              </a:rPr>
              <a:t>ninh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bảo</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vệ</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môi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trường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nâng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cao</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hiệu</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quả</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hoạt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động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đối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ngoại</a:t>
            </a:r>
            <a:endParaRPr lang="en-US" sz="2600" dirty="0">
              <a:latin typeface="Arial" panose="020B0604020202020204" pitchFamily="34" charset="0"/>
              <a:ea typeface="Calibri" panose="020F0502020204030204" pitchFamily="34" charset="0"/>
              <a:cs typeface="Arial" panose="020B0604020202020204" pitchFamily="34" charset="0"/>
            </a:endParaRPr>
          </a:p>
        </p:txBody>
      </p:sp>
      <p:pic>
        <p:nvPicPr>
          <p:cNvPr id="10" name="Picture 2" descr="Xây dựng nền kinh tế độc lập tự chủ để phát triển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98117"/>
            <a:ext cx="4269977" cy="32484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7">
            <a:extLst>
              <a:ext uri="{FF2B5EF4-FFF2-40B4-BE49-F238E27FC236}">
                <a16:creationId xmlns:a16="http://schemas.microsoft.com/office/drawing/2014/main" id="{7AB29890-0A3E-064C-5EBE-CE2C321CA861}"/>
              </a:ext>
            </a:extLst>
          </p:cNvPr>
          <p:cNvSpPr txBox="1"/>
          <p:nvPr/>
        </p:nvSpPr>
        <p:spPr>
          <a:xfrm>
            <a:off x="609420" y="893468"/>
            <a:ext cx="9827509" cy="1015663"/>
          </a:xfrm>
          <a:prstGeom prst="rect">
            <a:avLst/>
          </a:prstGeom>
          <a:noFill/>
        </p:spPr>
        <p:txBody>
          <a:bodyPr wrap="square" rtlCol="0">
            <a:spAutoFit/>
          </a:bodyPr>
          <a:lstStyle/>
          <a:p>
            <a:r>
              <a:rPr lang="nl-NL" sz="2400" b="1" dirty="0">
                <a:solidFill>
                  <a:srgbClr val="7030A0"/>
                </a:solidFill>
                <a:latin typeface="Arial" panose="020B0604020202020204" pitchFamily="34" charset="0"/>
                <a:cs typeface="Arial" panose="020B0604020202020204" pitchFamily="34" charset="0"/>
              </a:rPr>
              <a:t>1.1. Chủ trương phát triển kinh tế, xã hội của Đảng</a:t>
            </a:r>
          </a:p>
          <a:p>
            <a:endParaRPr lang="en-US" sz="1000" b="1" dirty="0">
              <a:solidFill>
                <a:srgbClr val="7030A0"/>
              </a:solidFill>
              <a:latin typeface="Arial" panose="020B0604020202020204" pitchFamily="34" charset="0"/>
              <a:cs typeface="Arial" panose="020B0604020202020204" pitchFamily="34" charset="0"/>
            </a:endParaRPr>
          </a:p>
          <a:p>
            <a:r>
              <a:rPr lang="nl-NL" sz="2400" b="1" i="1" dirty="0">
                <a:solidFill>
                  <a:srgbClr val="7030A0"/>
                </a:solidFill>
                <a:latin typeface="Arial" panose="020B0604020202020204" pitchFamily="34" charset="0"/>
                <a:cs typeface="Arial" panose="020B0604020202020204" pitchFamily="34" charset="0"/>
              </a:rPr>
              <a:t>		</a:t>
            </a:r>
            <a:r>
              <a:rPr lang="en-US" sz="2400" b="1" i="1" dirty="0">
                <a:solidFill>
                  <a:srgbClr val="7030A0"/>
                </a:solidFill>
                <a:latin typeface="Arial" panose="020B0604020202020204" pitchFamily="34" charset="0"/>
                <a:cs typeface="Arial" panose="020B0604020202020204" pitchFamily="34" charset="0"/>
              </a:rPr>
              <a:t>1.1.1. Quan </a:t>
            </a:r>
            <a:r>
              <a:rPr lang="en-US" sz="2400" b="1" i="1" dirty="0" err="1">
                <a:solidFill>
                  <a:srgbClr val="7030A0"/>
                </a:solidFill>
                <a:latin typeface="Arial" panose="020B0604020202020204" pitchFamily="34" charset="0"/>
                <a:cs typeface="Arial" panose="020B0604020202020204" pitchFamily="34" charset="0"/>
              </a:rPr>
              <a:t>điểm</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phát</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triển</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kinh</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tế</a:t>
            </a:r>
            <a:r>
              <a:rPr lang="en-US" sz="2400" b="1" i="1" dirty="0">
                <a:solidFill>
                  <a:srgbClr val="7030A0"/>
                </a:solidFill>
                <a:latin typeface="Arial" panose="020B0604020202020204" pitchFamily="34" charset="0"/>
                <a:cs typeface="Arial" panose="020B0604020202020204" pitchFamily="34" charset="0"/>
              </a:rPr>
              <a:t> - </a:t>
            </a:r>
            <a:r>
              <a:rPr lang="en-US" sz="2400" b="1" i="1" dirty="0" err="1">
                <a:solidFill>
                  <a:srgbClr val="7030A0"/>
                </a:solidFill>
                <a:latin typeface="Arial" panose="020B0604020202020204" pitchFamily="34" charset="0"/>
                <a:cs typeface="Arial" panose="020B0604020202020204" pitchFamily="34" charset="0"/>
              </a:rPr>
              <a:t>xã</a:t>
            </a:r>
            <a:r>
              <a:rPr lang="en-US" sz="2400" b="1" i="1" dirty="0">
                <a:solidFill>
                  <a:srgbClr val="7030A0"/>
                </a:solidFill>
                <a:latin typeface="Arial" panose="020B0604020202020204" pitchFamily="34" charset="0"/>
                <a:cs typeface="Arial" panose="020B0604020202020204" pitchFamily="34" charset="0"/>
              </a:rPr>
              <a:t> </a:t>
            </a:r>
            <a:r>
              <a:rPr lang="en-US" sz="2400" b="1" i="1" dirty="0" err="1">
                <a:solidFill>
                  <a:srgbClr val="7030A0"/>
                </a:solidFill>
                <a:latin typeface="Arial" panose="020B0604020202020204" pitchFamily="34" charset="0"/>
                <a:cs typeface="Arial" panose="020B0604020202020204" pitchFamily="34" charset="0"/>
              </a:rPr>
              <a:t>hội</a:t>
            </a:r>
            <a:endParaRPr lang="en-US" sz="24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9975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400"/>
          </a:p>
        </p:txBody>
      </p:sp>
      <p:sp>
        <p:nvSpPr>
          <p:cNvPr id="16" name="TextBox 15">
            <a:extLst>
              <a:ext uri="{FF2B5EF4-FFF2-40B4-BE49-F238E27FC236}">
                <a16:creationId xmlns:a16="http://schemas.microsoft.com/office/drawing/2014/main" id="{54837994-7CE5-B3D0-6DD2-6FE2DACE523A}"/>
              </a:ext>
            </a:extLst>
          </p:cNvPr>
          <p:cNvSpPr txBox="1"/>
          <p:nvPr/>
        </p:nvSpPr>
        <p:spPr>
          <a:xfrm>
            <a:off x="4094256" y="517181"/>
            <a:ext cx="5015345" cy="523220"/>
          </a:xfrm>
          <a:prstGeom prst="rect">
            <a:avLst/>
          </a:prstGeom>
          <a:noFill/>
        </p:spPr>
        <p:txBody>
          <a:bodyPr wrap="square" rtlCol="0">
            <a:spAutoFit/>
          </a:bodyPr>
          <a:lstStyle/>
          <a:p>
            <a:pPr lvl="0"/>
            <a:r>
              <a:rPr lang="en-US" sz="2800" b="1" dirty="0">
                <a:solidFill>
                  <a:srgbClr val="CC3300"/>
                </a:solidFill>
                <a:latin typeface="Arial" panose="020B0604020202020204" pitchFamily="34" charset="0"/>
                <a:cs typeface="Arial" panose="020B0604020202020204" pitchFamily="34" charset="0"/>
              </a:rPr>
              <a:t>1.1.2 </a:t>
            </a:r>
            <a:r>
              <a:rPr lang="en-US" sz="2800" b="1" dirty="0" err="1">
                <a:solidFill>
                  <a:srgbClr val="CC3300"/>
                </a:solidFill>
                <a:latin typeface="Arial" panose="020B0604020202020204" pitchFamily="34" charset="0"/>
                <a:cs typeface="Arial" panose="020B0604020202020204" pitchFamily="34" charset="0"/>
              </a:rPr>
              <a:t>Mục</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tiêu</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chiến</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lược</a:t>
            </a:r>
            <a:endParaRPr lang="en-US" sz="2800" dirty="0">
              <a:solidFill>
                <a:srgbClr val="C00000"/>
              </a:solidFill>
              <a:latin typeface="Arial" panose="020B0604020202020204" pitchFamily="34" charset="0"/>
              <a:cs typeface="Arial" panose="020B0604020202020204" pitchFamily="34" charset="0"/>
            </a:endParaRPr>
          </a:p>
        </p:txBody>
      </p:sp>
      <p:grpSp>
        <p:nvGrpSpPr>
          <p:cNvPr id="17" name="Nhóm 15">
            <a:extLst>
              <a:ext uri="{FF2B5EF4-FFF2-40B4-BE49-F238E27FC236}">
                <a16:creationId xmlns:a16="http://schemas.microsoft.com/office/drawing/2014/main" id="{32F3C891-FE9C-EDE4-AB97-0D650FB4D3F6}"/>
              </a:ext>
            </a:extLst>
          </p:cNvPr>
          <p:cNvGrpSpPr/>
          <p:nvPr/>
        </p:nvGrpSpPr>
        <p:grpSpPr>
          <a:xfrm>
            <a:off x="165837" y="1943304"/>
            <a:ext cx="11838893" cy="1292662"/>
            <a:chOff x="669415" y="2693950"/>
            <a:chExt cx="6070527" cy="1292663"/>
          </a:xfrm>
        </p:grpSpPr>
        <p:sp>
          <p:nvSpPr>
            <p:cNvPr id="18" name="TextBox 27">
              <a:extLst>
                <a:ext uri="{FF2B5EF4-FFF2-40B4-BE49-F238E27FC236}">
                  <a16:creationId xmlns:a16="http://schemas.microsoft.com/office/drawing/2014/main" id="{87D5320C-A931-2D86-70D8-966865501053}"/>
                </a:ext>
              </a:extLst>
            </p:cNvPr>
            <p:cNvSpPr txBox="1"/>
            <p:nvPr/>
          </p:nvSpPr>
          <p:spPr>
            <a:xfrm>
              <a:off x="1096124" y="2693950"/>
              <a:ext cx="5643818" cy="1292663"/>
            </a:xfrm>
            <a:prstGeom prst="rect">
              <a:avLst/>
            </a:prstGeom>
            <a:noFill/>
          </p:spPr>
          <p:txBody>
            <a:bodyPr wrap="square" rtlCol="0">
              <a:spAutoFit/>
            </a:bodyPr>
            <a:lstStyle/>
            <a:p>
              <a:pPr lvl="0"/>
              <a:r>
                <a:rPr lang="vi-VN" sz="2600" dirty="0"/>
                <a:t>Phấn đấu đến năm 2030, là nước đang phát triển có nền công nghiệp hiện đại, thu nhập trung bình cao; có thể chế quản lý hiện đại, cạnh tranh, hiệu lực, hiệu quả</a:t>
              </a:r>
              <a:endParaRPr lang="en-US" sz="2600" dirty="0"/>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grpSp>
        <p:nvGrpSpPr>
          <p:cNvPr id="32" name="Nhóm 55">
            <a:extLst>
              <a:ext uri="{FF2B5EF4-FFF2-40B4-BE49-F238E27FC236}">
                <a16:creationId xmlns:a16="http://schemas.microsoft.com/office/drawing/2014/main" id="{62152502-A165-F859-6F11-0E6B1DBF9EBD}"/>
              </a:ext>
            </a:extLst>
          </p:cNvPr>
          <p:cNvGrpSpPr/>
          <p:nvPr/>
        </p:nvGrpSpPr>
        <p:grpSpPr>
          <a:xfrm>
            <a:off x="385878" y="3551778"/>
            <a:ext cx="11412831" cy="1292662"/>
            <a:chOff x="669415" y="2773532"/>
            <a:chExt cx="7679730" cy="1292659"/>
          </a:xfrm>
        </p:grpSpPr>
        <p:sp>
          <p:nvSpPr>
            <p:cNvPr id="33" name="TextBox 27">
              <a:extLst>
                <a:ext uri="{FF2B5EF4-FFF2-40B4-BE49-F238E27FC236}">
                  <a16:creationId xmlns:a16="http://schemas.microsoft.com/office/drawing/2014/main" id="{2626F496-0222-C1BB-E83A-4068AC58A78A}"/>
                </a:ext>
              </a:extLst>
            </p:cNvPr>
            <p:cNvSpPr txBox="1"/>
            <p:nvPr/>
          </p:nvSpPr>
          <p:spPr>
            <a:xfrm>
              <a:off x="1104701" y="2773532"/>
              <a:ext cx="7244444" cy="1292659"/>
            </a:xfrm>
            <a:prstGeom prst="rect">
              <a:avLst/>
            </a:prstGeom>
            <a:noFill/>
          </p:spPr>
          <p:txBody>
            <a:bodyPr wrap="square" rtlCol="0">
              <a:spAutoFit/>
            </a:bodyPr>
            <a:lstStyle/>
            <a:p>
              <a:pPr lvl="0"/>
              <a:r>
                <a:rPr lang="vi-VN" sz="2600" dirty="0"/>
                <a:t>Khơi dậy khát vọng phát triển đất nước, phát huy sức sáng tạo, ý chí và sức mạnh toàn dân tộc, xây dựng xã hội phồn vinh, dân chủ, công bằng, văn minh</a:t>
              </a:r>
              <a:endParaRPr lang="en-US" sz="2600" dirty="0"/>
            </a:p>
          </p:txBody>
        </p:sp>
        <p:grpSp>
          <p:nvGrpSpPr>
            <p:cNvPr id="34" name="Nhóm 57">
              <a:extLst>
                <a:ext uri="{FF2B5EF4-FFF2-40B4-BE49-F238E27FC236}">
                  <a16:creationId xmlns:a16="http://schemas.microsoft.com/office/drawing/2014/main" id="{7DE0A583-39AF-A35A-A172-CAC2C605502D}"/>
                </a:ext>
              </a:extLst>
            </p:cNvPr>
            <p:cNvGrpSpPr/>
            <p:nvPr/>
          </p:nvGrpSpPr>
          <p:grpSpPr>
            <a:xfrm rot="16200000">
              <a:off x="690748" y="3085595"/>
              <a:ext cx="330518" cy="373184"/>
              <a:chOff x="5963427" y="786026"/>
              <a:chExt cx="867390" cy="1034112"/>
            </a:xfrm>
          </p:grpSpPr>
          <p:sp>
            <p:nvSpPr>
              <p:cNvPr id="46" name="Lưu Đồ: Quyết Định 69">
                <a:extLst>
                  <a:ext uri="{FF2B5EF4-FFF2-40B4-BE49-F238E27FC236}">
                    <a16:creationId xmlns:a16="http://schemas.microsoft.com/office/drawing/2014/main" id="{C400AD66-D56D-3422-EE64-D0C4F583AC76}"/>
                  </a:ext>
                </a:extLst>
              </p:cNvPr>
              <p:cNvSpPr/>
              <p:nvPr/>
            </p:nvSpPr>
            <p:spPr>
              <a:xfrm>
                <a:off x="5963427"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4" name="Lưu Đồ: Quyết Định 67">
                <a:extLst>
                  <a:ext uri="{FF2B5EF4-FFF2-40B4-BE49-F238E27FC236}">
                    <a16:creationId xmlns:a16="http://schemas.microsoft.com/office/drawing/2014/main" id="{7ACE8847-7A1F-4F44-4E9B-62ED5CC6F962}"/>
                  </a:ext>
                </a:extLst>
              </p:cNvPr>
              <p:cNvSpPr/>
              <p:nvPr/>
            </p:nvSpPr>
            <p:spPr>
              <a:xfrm>
                <a:off x="6227588" y="1093812"/>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2" name="Lưu Đồ: Quyết Định 65">
                <a:extLst>
                  <a:ext uri="{FF2B5EF4-FFF2-40B4-BE49-F238E27FC236}">
                    <a16:creationId xmlns:a16="http://schemas.microsoft.com/office/drawing/2014/main" id="{AFE38733-B439-4327-771B-0FB664F6414E}"/>
                  </a:ext>
                </a:extLst>
              </p:cNvPr>
              <p:cNvSpPr/>
              <p:nvPr/>
            </p:nvSpPr>
            <p:spPr>
              <a:xfrm>
                <a:off x="6099837" y="1415975"/>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0" name="Lưu Đồ: Quyết Định 63">
                <a:extLst>
                  <a:ext uri="{FF2B5EF4-FFF2-40B4-BE49-F238E27FC236}">
                    <a16:creationId xmlns:a16="http://schemas.microsoft.com/office/drawing/2014/main" id="{9F105CE9-56FD-45C7-3F3A-99CDB72852CD}"/>
                  </a:ext>
                </a:extLst>
              </p:cNvPr>
              <p:cNvSpPr/>
              <p:nvPr/>
            </p:nvSpPr>
            <p:spPr>
              <a:xfrm>
                <a:off x="6080831" y="78602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grpSp>
      </p:grpSp>
      <p:grpSp>
        <p:nvGrpSpPr>
          <p:cNvPr id="47" name="Nhóm 70">
            <a:extLst>
              <a:ext uri="{FF2B5EF4-FFF2-40B4-BE49-F238E27FC236}">
                <a16:creationId xmlns:a16="http://schemas.microsoft.com/office/drawing/2014/main" id="{F303BA05-CBE6-174B-9F99-A4203BD96144}"/>
              </a:ext>
            </a:extLst>
          </p:cNvPr>
          <p:cNvGrpSpPr/>
          <p:nvPr/>
        </p:nvGrpSpPr>
        <p:grpSpPr>
          <a:xfrm>
            <a:off x="254881" y="5215026"/>
            <a:ext cx="11574086" cy="861774"/>
            <a:chOff x="669416" y="2708352"/>
            <a:chExt cx="6243765" cy="861774"/>
          </a:xfrm>
        </p:grpSpPr>
        <p:sp>
          <p:nvSpPr>
            <p:cNvPr id="48" name="TextBox 27">
              <a:extLst>
                <a:ext uri="{FF2B5EF4-FFF2-40B4-BE49-F238E27FC236}">
                  <a16:creationId xmlns:a16="http://schemas.microsoft.com/office/drawing/2014/main" id="{317C4C56-C5C3-8959-4589-9F510B40E5A9}"/>
                </a:ext>
              </a:extLst>
            </p:cNvPr>
            <p:cNvSpPr txBox="1"/>
            <p:nvPr/>
          </p:nvSpPr>
          <p:spPr>
            <a:xfrm>
              <a:off x="1083983" y="2708352"/>
              <a:ext cx="5829198" cy="861774"/>
            </a:xfrm>
            <a:prstGeom prst="rect">
              <a:avLst/>
            </a:prstGeom>
            <a:noFill/>
          </p:spPr>
          <p:txBody>
            <a:bodyPr wrap="square" rtlCol="0">
              <a:spAutoFit/>
            </a:bodyPr>
            <a:lstStyle/>
            <a:p>
              <a:pPr lvl="0"/>
              <a:r>
                <a:rPr lang="vi-VN" sz="2500"/>
                <a:t>Bảo vệ vững chắc Tổ quốc, môi trường hòa bình, ổn định để phát triển đất nước</a:t>
              </a:r>
              <a:r>
                <a:rPr lang="en-US" sz="2500"/>
                <a:t>. </a:t>
              </a:r>
              <a:r>
                <a:rPr lang="vi-VN" sz="2500"/>
                <a:t>Phấn đấu đến năm 2045 trở thành nước phát triển, thu nhập cao.</a:t>
              </a:r>
              <a:endParaRPr lang="en-US" sz="2500">
                <a:cs typeface="Times New Roman" panose="02020603050405020304" pitchFamily="18"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spTree>
    <p:extLst>
      <p:ext uri="{BB962C8B-B14F-4D97-AF65-F5344CB8AC3E}">
        <p14:creationId xmlns:p14="http://schemas.microsoft.com/office/powerpoint/2010/main" val="4178057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up)">
                                      <p:cBhvr>
                                        <p:cTn id="11" dur="750"/>
                                        <p:tgtEl>
                                          <p:spTgt spid="17"/>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up)">
                                      <p:cBhvr>
                                        <p:cTn id="15" dur="750"/>
                                        <p:tgtEl>
                                          <p:spTgt spid="32"/>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up)">
                                      <p:cBhvr>
                                        <p:cTn id="19"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400"/>
          </a:p>
        </p:txBody>
      </p:sp>
      <p:sp>
        <p:nvSpPr>
          <p:cNvPr id="16" name="TextBox 15">
            <a:extLst>
              <a:ext uri="{FF2B5EF4-FFF2-40B4-BE49-F238E27FC236}">
                <a16:creationId xmlns:a16="http://schemas.microsoft.com/office/drawing/2014/main" id="{54837994-7CE5-B3D0-6DD2-6FE2DACE523A}"/>
              </a:ext>
            </a:extLst>
          </p:cNvPr>
          <p:cNvSpPr txBox="1"/>
          <p:nvPr/>
        </p:nvSpPr>
        <p:spPr>
          <a:xfrm>
            <a:off x="3902974" y="646977"/>
            <a:ext cx="5397909" cy="523220"/>
          </a:xfrm>
          <a:prstGeom prst="rect">
            <a:avLst/>
          </a:prstGeom>
          <a:noFill/>
        </p:spPr>
        <p:txBody>
          <a:bodyPr wrap="square" rtlCol="0">
            <a:spAutoFit/>
          </a:bodyPr>
          <a:lstStyle/>
          <a:p>
            <a:pPr lvl="0"/>
            <a:r>
              <a:rPr lang="en-US" sz="2800" b="1" dirty="0">
                <a:solidFill>
                  <a:srgbClr val="CC3300"/>
                </a:solidFill>
                <a:latin typeface="Arial" panose="020B0604020202020204" pitchFamily="34" charset="0"/>
                <a:cs typeface="Arial" panose="020B0604020202020204" pitchFamily="34" charset="0"/>
              </a:rPr>
              <a:t>1.1.3. </a:t>
            </a:r>
            <a:r>
              <a:rPr lang="en-US" sz="2800" b="1" dirty="0" err="1">
                <a:solidFill>
                  <a:srgbClr val="CC3300"/>
                </a:solidFill>
                <a:latin typeface="Arial" panose="020B0604020202020204" pitchFamily="34" charset="0"/>
                <a:cs typeface="Arial" panose="020B0604020202020204" pitchFamily="34" charset="0"/>
              </a:rPr>
              <a:t>Các</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đột</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phá</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chiến</a:t>
            </a:r>
            <a:r>
              <a:rPr lang="en-US" sz="2800" b="1" dirty="0">
                <a:solidFill>
                  <a:srgbClr val="CC3300"/>
                </a:solidFill>
                <a:latin typeface="Arial" panose="020B0604020202020204" pitchFamily="34" charset="0"/>
                <a:cs typeface="Arial" panose="020B0604020202020204" pitchFamily="34" charset="0"/>
              </a:rPr>
              <a:t> </a:t>
            </a:r>
            <a:r>
              <a:rPr lang="en-US" sz="2800" b="1" dirty="0" err="1">
                <a:solidFill>
                  <a:srgbClr val="CC3300"/>
                </a:solidFill>
                <a:latin typeface="Arial" panose="020B0604020202020204" pitchFamily="34" charset="0"/>
                <a:cs typeface="Arial" panose="020B0604020202020204" pitchFamily="34" charset="0"/>
              </a:rPr>
              <a:t>lược</a:t>
            </a:r>
            <a:endParaRPr lang="en-US" sz="2800" dirty="0">
              <a:solidFill>
                <a:srgbClr val="C00000"/>
              </a:solidFill>
              <a:latin typeface="Arial" panose="020B0604020202020204" pitchFamily="34" charset="0"/>
              <a:cs typeface="Arial" panose="020B0604020202020204" pitchFamily="34" charset="0"/>
            </a:endParaRPr>
          </a:p>
        </p:txBody>
      </p:sp>
      <p:grpSp>
        <p:nvGrpSpPr>
          <p:cNvPr id="17" name="Nhóm 15">
            <a:extLst>
              <a:ext uri="{FF2B5EF4-FFF2-40B4-BE49-F238E27FC236}">
                <a16:creationId xmlns:a16="http://schemas.microsoft.com/office/drawing/2014/main" id="{32F3C891-FE9C-EDE4-AB97-0D650FB4D3F6}"/>
              </a:ext>
            </a:extLst>
          </p:cNvPr>
          <p:cNvGrpSpPr/>
          <p:nvPr/>
        </p:nvGrpSpPr>
        <p:grpSpPr>
          <a:xfrm>
            <a:off x="165837" y="1943303"/>
            <a:ext cx="11838893" cy="892552"/>
            <a:chOff x="669415" y="2693950"/>
            <a:chExt cx="6070527" cy="892553"/>
          </a:xfrm>
        </p:grpSpPr>
        <p:sp>
          <p:nvSpPr>
            <p:cNvPr id="18" name="TextBox 27">
              <a:extLst>
                <a:ext uri="{FF2B5EF4-FFF2-40B4-BE49-F238E27FC236}">
                  <a16:creationId xmlns:a16="http://schemas.microsoft.com/office/drawing/2014/main" id="{87D5320C-A931-2D86-70D8-966865501053}"/>
                </a:ext>
              </a:extLst>
            </p:cNvPr>
            <p:cNvSpPr txBox="1"/>
            <p:nvPr/>
          </p:nvSpPr>
          <p:spPr>
            <a:xfrm>
              <a:off x="1096124" y="2693950"/>
              <a:ext cx="5643818" cy="892553"/>
            </a:xfrm>
            <a:prstGeom prst="rect">
              <a:avLst/>
            </a:prstGeom>
            <a:noFill/>
          </p:spPr>
          <p:txBody>
            <a:bodyPr wrap="square" rtlCol="0">
              <a:spAutoFit/>
            </a:bodyPr>
            <a:lstStyle/>
            <a:p>
              <a:pPr lvl="0" algn="just"/>
              <a:r>
                <a:rPr lang="vi-VN" sz="2600"/>
                <a:t>Tiếp tục hoàn thiện và nâng cao chất lượng thể chế kinh tế thị trường định hướng xã hội chủ nghĩa đầy đủ, đồng bộ, hiện đại, hội nhập</a:t>
              </a:r>
              <a:endParaRPr lang="en-US" sz="2600"/>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grpSp>
        <p:nvGrpSpPr>
          <p:cNvPr id="32" name="Nhóm 55">
            <a:extLst>
              <a:ext uri="{FF2B5EF4-FFF2-40B4-BE49-F238E27FC236}">
                <a16:creationId xmlns:a16="http://schemas.microsoft.com/office/drawing/2014/main" id="{62152502-A165-F859-6F11-0E6B1DBF9EBD}"/>
              </a:ext>
            </a:extLst>
          </p:cNvPr>
          <p:cNvGrpSpPr/>
          <p:nvPr/>
        </p:nvGrpSpPr>
        <p:grpSpPr>
          <a:xfrm>
            <a:off x="382452" y="3608961"/>
            <a:ext cx="11412831" cy="892552"/>
            <a:chOff x="669415" y="2773532"/>
            <a:chExt cx="7679730" cy="892550"/>
          </a:xfrm>
        </p:grpSpPr>
        <p:sp>
          <p:nvSpPr>
            <p:cNvPr id="33" name="TextBox 27">
              <a:extLst>
                <a:ext uri="{FF2B5EF4-FFF2-40B4-BE49-F238E27FC236}">
                  <a16:creationId xmlns:a16="http://schemas.microsoft.com/office/drawing/2014/main" id="{2626F496-0222-C1BB-E83A-4068AC58A78A}"/>
                </a:ext>
              </a:extLst>
            </p:cNvPr>
            <p:cNvSpPr txBox="1"/>
            <p:nvPr/>
          </p:nvSpPr>
          <p:spPr>
            <a:xfrm>
              <a:off x="1104701" y="2773532"/>
              <a:ext cx="7244444" cy="892550"/>
            </a:xfrm>
            <a:prstGeom prst="rect">
              <a:avLst/>
            </a:prstGeom>
            <a:noFill/>
          </p:spPr>
          <p:txBody>
            <a:bodyPr wrap="square" rtlCol="0">
              <a:spAutoFit/>
            </a:bodyPr>
            <a:lstStyle/>
            <a:p>
              <a:pPr lvl="0"/>
              <a:r>
                <a:rPr lang="vi-VN" sz="2600" dirty="0"/>
                <a:t>Tiếp tục phát triển toàn diện nguồn nhân lực, khoa học, công nghệ, đổi mới sáng tạo gắn với khơi dậy khát vọng phát triển đất nước</a:t>
              </a:r>
              <a:endParaRPr lang="en-US" sz="2600" dirty="0"/>
            </a:p>
          </p:txBody>
        </p:sp>
        <p:grpSp>
          <p:nvGrpSpPr>
            <p:cNvPr id="34" name="Nhóm 57">
              <a:extLst>
                <a:ext uri="{FF2B5EF4-FFF2-40B4-BE49-F238E27FC236}">
                  <a16:creationId xmlns:a16="http://schemas.microsoft.com/office/drawing/2014/main" id="{7DE0A583-39AF-A35A-A172-CAC2C605502D}"/>
                </a:ext>
              </a:extLst>
            </p:cNvPr>
            <p:cNvGrpSpPr/>
            <p:nvPr/>
          </p:nvGrpSpPr>
          <p:grpSpPr>
            <a:xfrm rot="16200000">
              <a:off x="690748" y="3085595"/>
              <a:ext cx="330518" cy="373184"/>
              <a:chOff x="5963427" y="786026"/>
              <a:chExt cx="867390" cy="1034112"/>
            </a:xfrm>
          </p:grpSpPr>
          <p:sp>
            <p:nvSpPr>
              <p:cNvPr id="46" name="Lưu Đồ: Quyết Định 69">
                <a:extLst>
                  <a:ext uri="{FF2B5EF4-FFF2-40B4-BE49-F238E27FC236}">
                    <a16:creationId xmlns:a16="http://schemas.microsoft.com/office/drawing/2014/main" id="{C400AD66-D56D-3422-EE64-D0C4F583AC76}"/>
                  </a:ext>
                </a:extLst>
              </p:cNvPr>
              <p:cNvSpPr/>
              <p:nvPr/>
            </p:nvSpPr>
            <p:spPr>
              <a:xfrm>
                <a:off x="5963427"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4" name="Lưu Đồ: Quyết Định 67">
                <a:extLst>
                  <a:ext uri="{FF2B5EF4-FFF2-40B4-BE49-F238E27FC236}">
                    <a16:creationId xmlns:a16="http://schemas.microsoft.com/office/drawing/2014/main" id="{7ACE8847-7A1F-4F44-4E9B-62ED5CC6F962}"/>
                  </a:ext>
                </a:extLst>
              </p:cNvPr>
              <p:cNvSpPr/>
              <p:nvPr/>
            </p:nvSpPr>
            <p:spPr>
              <a:xfrm>
                <a:off x="6227588" y="1093812"/>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2" name="Lưu Đồ: Quyết Định 65">
                <a:extLst>
                  <a:ext uri="{FF2B5EF4-FFF2-40B4-BE49-F238E27FC236}">
                    <a16:creationId xmlns:a16="http://schemas.microsoft.com/office/drawing/2014/main" id="{AFE38733-B439-4327-771B-0FB664F6414E}"/>
                  </a:ext>
                </a:extLst>
              </p:cNvPr>
              <p:cNvSpPr/>
              <p:nvPr/>
            </p:nvSpPr>
            <p:spPr>
              <a:xfrm>
                <a:off x="6099837" y="1415975"/>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40" name="Lưu Đồ: Quyết Định 63">
                <a:extLst>
                  <a:ext uri="{FF2B5EF4-FFF2-40B4-BE49-F238E27FC236}">
                    <a16:creationId xmlns:a16="http://schemas.microsoft.com/office/drawing/2014/main" id="{9F105CE9-56FD-45C7-3F3A-99CDB72852CD}"/>
                  </a:ext>
                </a:extLst>
              </p:cNvPr>
              <p:cNvSpPr/>
              <p:nvPr/>
            </p:nvSpPr>
            <p:spPr>
              <a:xfrm>
                <a:off x="6080831" y="78602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grpSp>
      </p:grpSp>
      <p:grpSp>
        <p:nvGrpSpPr>
          <p:cNvPr id="47" name="Nhóm 70">
            <a:extLst>
              <a:ext uri="{FF2B5EF4-FFF2-40B4-BE49-F238E27FC236}">
                <a16:creationId xmlns:a16="http://schemas.microsoft.com/office/drawing/2014/main" id="{F303BA05-CBE6-174B-9F99-A4203BD96144}"/>
              </a:ext>
            </a:extLst>
          </p:cNvPr>
          <p:cNvGrpSpPr/>
          <p:nvPr/>
        </p:nvGrpSpPr>
        <p:grpSpPr>
          <a:xfrm>
            <a:off x="307975" y="5196434"/>
            <a:ext cx="11574086" cy="892552"/>
            <a:chOff x="669416" y="2708352"/>
            <a:chExt cx="6243765" cy="892552"/>
          </a:xfrm>
        </p:grpSpPr>
        <p:sp>
          <p:nvSpPr>
            <p:cNvPr id="48" name="TextBox 27">
              <a:extLst>
                <a:ext uri="{FF2B5EF4-FFF2-40B4-BE49-F238E27FC236}">
                  <a16:creationId xmlns:a16="http://schemas.microsoft.com/office/drawing/2014/main" id="{317C4C56-C5C3-8959-4589-9F510B40E5A9}"/>
                </a:ext>
              </a:extLst>
            </p:cNvPr>
            <p:cNvSpPr txBox="1"/>
            <p:nvPr/>
          </p:nvSpPr>
          <p:spPr>
            <a:xfrm>
              <a:off x="1083983" y="2708352"/>
              <a:ext cx="5829198" cy="892552"/>
            </a:xfrm>
            <a:prstGeom prst="rect">
              <a:avLst/>
            </a:prstGeom>
            <a:noFill/>
          </p:spPr>
          <p:txBody>
            <a:bodyPr wrap="square" rtlCol="0">
              <a:spAutoFit/>
            </a:bodyPr>
            <a:lstStyle/>
            <a:p>
              <a:pPr lvl="0"/>
              <a:r>
                <a:rPr lang="vi-VN" sz="2600"/>
                <a:t>Tiếp tục hoàn hiện kết cấu hạ tầng kinh tế, xã hội đồng bộ, hiện đại, trọng tâm là ưu tiên phát triển hạ tầng</a:t>
              </a:r>
              <a:endParaRPr lang="en-US" sz="2600">
                <a:cs typeface="Times New Roman" panose="02020603050405020304" pitchFamily="18" charset="0"/>
              </a:endParaRPr>
            </a:p>
          </p:txBody>
        </p:sp>
        <p:grpSp>
          <p:nvGrpSpPr>
            <p:cNvPr id="49" name="Nhóm 72">
              <a:extLst>
                <a:ext uri="{FF2B5EF4-FFF2-40B4-BE49-F238E27FC236}">
                  <a16:creationId xmlns:a16="http://schemas.microsoft.com/office/drawing/2014/main" id="{F890CA21-C0CE-1F09-985C-0507EE6E146E}"/>
                </a:ext>
              </a:extLst>
            </p:cNvPr>
            <p:cNvGrpSpPr/>
            <p:nvPr/>
          </p:nvGrpSpPr>
          <p:grpSpPr>
            <a:xfrm rot="16200000">
              <a:off x="690749" y="3085589"/>
              <a:ext cx="330518" cy="373184"/>
              <a:chOff x="5963428" y="786027"/>
              <a:chExt cx="867388" cy="1034112"/>
            </a:xfrm>
          </p:grpSpPr>
          <p:sp>
            <p:nvSpPr>
              <p:cNvPr id="61" name="Lưu Đồ: Quyết Định 84">
                <a:extLst>
                  <a:ext uri="{FF2B5EF4-FFF2-40B4-BE49-F238E27FC236}">
                    <a16:creationId xmlns:a16="http://schemas.microsoft.com/office/drawing/2014/main" id="{3C0401FB-57CF-C726-157F-B5BC1386723A}"/>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9" name="Lưu Đồ: Quyết Định 82">
                <a:extLst>
                  <a:ext uri="{FF2B5EF4-FFF2-40B4-BE49-F238E27FC236}">
                    <a16:creationId xmlns:a16="http://schemas.microsoft.com/office/drawing/2014/main" id="{987E904D-25EA-FF8D-FAEA-F1492BE3A07D}"/>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7" name="Lưu Đồ: Quyết Định 80">
                <a:extLst>
                  <a:ext uri="{FF2B5EF4-FFF2-40B4-BE49-F238E27FC236}">
                    <a16:creationId xmlns:a16="http://schemas.microsoft.com/office/drawing/2014/main" id="{27F5FAC7-F436-0B51-2B15-00600D5AF6AA}"/>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55" name="Lưu Đồ: Quyết Định 78">
                <a:extLst>
                  <a:ext uri="{FF2B5EF4-FFF2-40B4-BE49-F238E27FC236}">
                    <a16:creationId xmlns:a16="http://schemas.microsoft.com/office/drawing/2014/main" id="{BC077C8D-D843-DADE-01E8-475C0C3C716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spTree>
    <p:extLst>
      <p:ext uri="{BB962C8B-B14F-4D97-AF65-F5344CB8AC3E}">
        <p14:creationId xmlns:p14="http://schemas.microsoft.com/office/powerpoint/2010/main" val="3703913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up)">
                                      <p:cBhvr>
                                        <p:cTn id="11" dur="750"/>
                                        <p:tgtEl>
                                          <p:spTgt spid="17"/>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up)">
                                      <p:cBhvr>
                                        <p:cTn id="15" dur="750"/>
                                        <p:tgtEl>
                                          <p:spTgt spid="32"/>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up)">
                                      <p:cBhvr>
                                        <p:cTn id="19"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20"/>
          <p:cNvSpPr/>
          <p:nvPr/>
        </p:nvSpPr>
        <p:spPr>
          <a:xfrm rot="-2351199">
            <a:off x="11183410" y="-32688"/>
            <a:ext cx="924047" cy="754158"/>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1200">
              <a:latin typeface="Arial" panose="020B06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C8139253-6AE6-ECF3-729A-B0F1B5D12E7C}"/>
              </a:ext>
            </a:extLst>
          </p:cNvPr>
          <p:cNvGrpSpPr/>
          <p:nvPr/>
        </p:nvGrpSpPr>
        <p:grpSpPr>
          <a:xfrm>
            <a:off x="5923517" y="1490704"/>
            <a:ext cx="5721916" cy="5106368"/>
            <a:chOff x="8729930" y="965944"/>
            <a:chExt cx="8524340" cy="7285505"/>
          </a:xfrm>
        </p:grpSpPr>
        <p:sp>
          <p:nvSpPr>
            <p:cNvPr id="17" name="Rectangle: Rounded Corners 16">
              <a:extLst>
                <a:ext uri="{FF2B5EF4-FFF2-40B4-BE49-F238E27FC236}">
                  <a16:creationId xmlns:a16="http://schemas.microsoft.com/office/drawing/2014/main" id="{8CAD4EEF-B714-4811-7E02-5AB6C043B4F4}"/>
                </a:ext>
              </a:extLst>
            </p:cNvPr>
            <p:cNvSpPr/>
            <p:nvPr/>
          </p:nvSpPr>
          <p:spPr>
            <a:xfrm>
              <a:off x="8729930" y="2628898"/>
              <a:ext cx="8524340" cy="5622551"/>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defRPr/>
              </a:pPr>
              <a:r>
                <a:rPr lang="en-US" sz="2600" b="1" dirty="0">
                  <a:solidFill>
                    <a:schemeClr val="tx1"/>
                  </a:solidFill>
                  <a:latin typeface="Arial" panose="020B0604020202020204" pitchFamily="34" charset="0"/>
                  <a:cs typeface="Arial" panose="020B0604020202020204" pitchFamily="34" charset="0"/>
                </a:rPr>
                <a:t>Theo ĐCSVN</a:t>
              </a:r>
              <a:r>
                <a:rPr lang="en-US" sz="2600" dirty="0">
                  <a:solidFill>
                    <a:schemeClr val="tx1"/>
                  </a:solidFill>
                  <a:latin typeface="Arial" panose="020B0604020202020204" pitchFamily="34" charset="0"/>
                  <a:cs typeface="Arial" panose="020B0604020202020204" pitchFamily="34" charset="0"/>
                </a:rPr>
                <a:t>: Văn </a:t>
              </a:r>
              <a:r>
                <a:rPr lang="en-US" sz="2600" dirty="0" err="1">
                  <a:solidFill>
                    <a:schemeClr val="tx1"/>
                  </a:solidFill>
                  <a:latin typeface="Arial" panose="020B0604020202020204" pitchFamily="34" charset="0"/>
                  <a:cs typeface="Arial" panose="020B0604020202020204" pitchFamily="34" charset="0"/>
                </a:rPr>
                <a:t>hóa</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Việt</a:t>
              </a:r>
              <a:r>
                <a:rPr lang="en-US" sz="2600" dirty="0">
                  <a:solidFill>
                    <a:schemeClr val="tx1"/>
                  </a:solidFill>
                  <a:latin typeface="Arial" panose="020B0604020202020204" pitchFamily="34" charset="0"/>
                  <a:cs typeface="Arial" panose="020B0604020202020204" pitchFamily="34" charset="0"/>
                </a:rPr>
                <a:t> Nam </a:t>
              </a:r>
              <a:r>
                <a:rPr lang="en-US" sz="2600" dirty="0" err="1">
                  <a:solidFill>
                    <a:schemeClr val="tx1"/>
                  </a:solidFill>
                  <a:latin typeface="Arial" panose="020B0604020202020204" pitchFamily="34" charset="0"/>
                  <a:cs typeface="Arial" panose="020B0604020202020204" pitchFamily="34" charset="0"/>
                </a:rPr>
                <a:t>là</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tổng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thể</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những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giá</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trị</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vật</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chất</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và</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tinh</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thần</a:t>
              </a:r>
              <a:r>
                <a:rPr lang="en-US" sz="2600" dirty="0">
                  <a:solidFill>
                    <a:schemeClr val="tx1"/>
                  </a:solidFill>
                  <a:latin typeface="Arial" panose="020B0604020202020204" pitchFamily="34" charset="0"/>
                  <a:cs typeface="Arial" panose="020B0604020202020204" pitchFamily="34" charset="0"/>
                </a:rPr>
                <a:t> do </a:t>
              </a:r>
              <a:r>
                <a:rPr lang="en-US" sz="2600" dirty="0" err="1">
                  <a:solidFill>
                    <a:schemeClr val="tx1"/>
                  </a:solidFill>
                  <a:latin typeface="Arial" panose="020B0604020202020204" pitchFamily="34" charset="0"/>
                  <a:cs typeface="Arial" panose="020B0604020202020204" pitchFamily="34" charset="0"/>
                </a:rPr>
                <a:t>cộng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đồng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các</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dân</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tộc</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Việt</a:t>
              </a:r>
              <a:r>
                <a:rPr lang="en-US" sz="2600" dirty="0">
                  <a:solidFill>
                    <a:schemeClr val="tx1"/>
                  </a:solidFill>
                  <a:latin typeface="Arial" panose="020B0604020202020204" pitchFamily="34" charset="0"/>
                  <a:cs typeface="Arial" panose="020B0604020202020204" pitchFamily="34" charset="0"/>
                </a:rPr>
                <a:t> Nam </a:t>
              </a:r>
              <a:r>
                <a:rPr lang="en-US" sz="2600" dirty="0" err="1">
                  <a:solidFill>
                    <a:schemeClr val="tx1"/>
                  </a:solidFill>
                  <a:latin typeface="Arial" panose="020B0604020202020204" pitchFamily="34" charset="0"/>
                  <a:cs typeface="Arial" panose="020B0604020202020204" pitchFamily="34" charset="0"/>
                </a:rPr>
                <a:t>sáng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tạo</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ra</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trong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quá</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trình</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dựng</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nước</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và</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giữ</a:t>
              </a:r>
              <a:r>
                <a:rPr lang="en-US" sz="2600" dirty="0">
                  <a:solidFill>
                    <a:schemeClr val="tx1"/>
                  </a:solidFill>
                  <a:latin typeface="Arial" panose="020B0604020202020204" pitchFamily="34" charset="0"/>
                  <a:cs typeface="Arial" panose="020B0604020202020204" pitchFamily="34" charset="0"/>
                </a:rPr>
                <a:t> </a:t>
              </a:r>
              <a:r>
                <a:rPr lang="en-US" sz="2600" dirty="0" err="1">
                  <a:solidFill>
                    <a:schemeClr val="tx1"/>
                  </a:solidFill>
                  <a:latin typeface="Arial" panose="020B0604020202020204" pitchFamily="34" charset="0"/>
                  <a:cs typeface="Arial" panose="020B0604020202020204" pitchFamily="34" charset="0"/>
                </a:rPr>
                <a:t>nước</a:t>
              </a:r>
              <a:r>
                <a:rPr lang="en-US" sz="2600" dirty="0">
                  <a:solidFill>
                    <a:schemeClr val="tx1"/>
                  </a:solidFill>
                  <a:latin typeface="Arial" panose="020B0604020202020204" pitchFamily="34" charset="0"/>
                  <a:cs typeface="Arial" panose="020B0604020202020204" pitchFamily="34" charset="0"/>
                </a:rPr>
                <a:t>.</a:t>
              </a:r>
            </a:p>
          </p:txBody>
        </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4" cstate="hq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115800" y="965944"/>
              <a:ext cx="1406996" cy="1337106"/>
            </a:xfrm>
            <a:prstGeom prst="rect">
              <a:avLst/>
            </a:prstGeom>
          </p:spPr>
        </p:pic>
      </p:grpSp>
      <p:sp>
        <p:nvSpPr>
          <p:cNvPr id="11" name="Content Placeholder 2">
            <a:extLst>
              <a:ext uri="{FF2B5EF4-FFF2-40B4-BE49-F238E27FC236}">
                <a16:creationId xmlns:a16="http://schemas.microsoft.com/office/drawing/2014/main" id="{1AF6F468-73ED-4C2E-8374-C40A4A011CF7}"/>
              </a:ext>
            </a:extLst>
          </p:cNvPr>
          <p:cNvSpPr txBox="1">
            <a:spLocks/>
          </p:cNvSpPr>
          <p:nvPr/>
        </p:nvSpPr>
        <p:spPr>
          <a:xfrm>
            <a:off x="1651819" y="322304"/>
            <a:ext cx="12057017"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pic>
        <p:nvPicPr>
          <p:cNvPr id="9" name="Picture 7" descr="Káº¿t quáº£ hÃ¬nh áº£nh cho chÃ¹a má»t cá»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36563"/>
            <a:ext cx="5939193" cy="443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7209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869A696-2B46-4631-84F6-A507DBB7092C}"/>
              </a:ext>
            </a:extLst>
          </p:cNvPr>
          <p:cNvSpPr/>
          <p:nvPr/>
        </p:nvSpPr>
        <p:spPr>
          <a:xfrm>
            <a:off x="235974" y="1781086"/>
            <a:ext cx="7742903" cy="2492990"/>
          </a:xfrm>
          <a:prstGeom prst="rect">
            <a:avLst/>
          </a:prstGeom>
          <a:ln w="28575">
            <a:noFill/>
          </a:ln>
        </p:spPr>
        <p:txBody>
          <a:bodyPr wrap="square">
            <a:spAutoFit/>
          </a:bodyPr>
          <a:lstStyle/>
          <a:p>
            <a:pPr algn="just" fontAlgn="base">
              <a:lnSpc>
                <a:spcPct val="150000"/>
              </a:lnSpc>
            </a:pPr>
            <a:r>
              <a:rPr lang="en-US" sz="2600" dirty="0">
                <a:latin typeface="Arial" panose="020B0604020202020204" pitchFamily="34" charset="0"/>
                <a:ea typeface="Times New Roman" panose="02020603050405020304" pitchFamily="18" charset="0"/>
                <a:cs typeface="Arial" panose="020B0604020202020204" pitchFamily="34" charset="0"/>
              </a:rPr>
              <a:t> </a:t>
            </a:r>
            <a:r>
              <a:rPr lang="en-US" sz="2600" dirty="0" err="1">
                <a:latin typeface="Arial" panose="020B0604020202020204" pitchFamily="34" charset="0"/>
                <a:ea typeface="Times New Roman" panose="02020603050405020304" pitchFamily="18" charset="0"/>
                <a:cs typeface="Arial" panose="020B0604020202020204" pitchFamily="34" charset="0"/>
              </a:rPr>
              <a:t>Một</a:t>
            </a:r>
            <a:r>
              <a:rPr lang="en-US" sz="2600" dirty="0">
                <a:latin typeface="Arial" panose="020B0604020202020204" pitchFamily="34" charset="0"/>
                <a:ea typeface="Times New Roman" panose="02020603050405020304" pitchFamily="18" charset="0"/>
                <a:cs typeface="Arial" panose="020B0604020202020204" pitchFamily="34" charset="0"/>
              </a:rPr>
              <a:t> </a:t>
            </a:r>
            <a:r>
              <a:rPr lang="en-US" sz="2600" dirty="0" err="1">
                <a:latin typeface="Arial" panose="020B0604020202020204" pitchFamily="34" charset="0"/>
                <a:ea typeface="Times New Roman" panose="02020603050405020304" pitchFamily="18" charset="0"/>
                <a:cs typeface="Arial" panose="020B0604020202020204" pitchFamily="34" charset="0"/>
              </a:rPr>
              <a:t>là</a:t>
            </a:r>
            <a:r>
              <a:rPr lang="en-US" sz="2600" dirty="0">
                <a:latin typeface="Arial" panose="020B0604020202020204" pitchFamily="34" charset="0"/>
                <a:ea typeface="Times New Roman" panose="02020603050405020304" pitchFamily="18" charset="0"/>
                <a:cs typeface="Arial" panose="020B0604020202020204" pitchFamily="34" charset="0"/>
              </a:rPr>
              <a:t>, </a:t>
            </a:r>
            <a:r>
              <a:rPr lang="nl-NL" sz="2600" dirty="0">
                <a:latin typeface="Arial" panose="020B0604020202020204" pitchFamily="34" charset="0"/>
                <a:cs typeface="Arial" panose="020B0604020202020204" pitchFamily="34" charset="0"/>
              </a:rPr>
              <a:t>văn hóa là ................................của xã hội, là </a:t>
            </a:r>
            <a:r>
              <a:rPr lang="nl-NL" sz="2600" b="1" u="sng" dirty="0">
                <a:latin typeface="Arial" panose="020B0604020202020204" pitchFamily="34" charset="0"/>
                <a:cs typeface="Arial" panose="020B0604020202020204" pitchFamily="34" charset="0"/>
              </a:rPr>
              <a:t>mục tiêu, động lực</a:t>
            </a:r>
            <a:r>
              <a:rPr lang="nl-NL" sz="2600" dirty="0">
                <a:latin typeface="Arial" panose="020B0604020202020204" pitchFamily="34" charset="0"/>
                <a:cs typeface="Arial" panose="020B0604020202020204" pitchFamily="34" charset="0"/>
              </a:rPr>
              <a:t> phát triển bền vững đất nước. Văn hóa phải được đặt </a:t>
            </a:r>
            <a:r>
              <a:rPr lang="nl-NL" sz="2600" i="1" dirty="0">
                <a:latin typeface="Arial" panose="020B0604020202020204" pitchFamily="34" charset="0"/>
                <a:cs typeface="Arial" panose="020B0604020202020204" pitchFamily="34" charset="0"/>
              </a:rPr>
              <a:t>ngang hàng</a:t>
            </a:r>
            <a:r>
              <a:rPr lang="nl-NL" sz="2600" dirty="0">
                <a:latin typeface="Arial" panose="020B0604020202020204" pitchFamily="34" charset="0"/>
                <a:cs typeface="Arial" panose="020B0604020202020204" pitchFamily="34" charset="0"/>
              </a:rPr>
              <a:t> với kinh tế, chính trị, xã hội.</a:t>
            </a:r>
            <a:endParaRPr lang="en-US" sz="2600" u="sng" dirty="0">
              <a:latin typeface="Arial" panose="020B0604020202020204" pitchFamily="34" charset="0"/>
              <a:cs typeface="Arial" panose="020B0604020202020204" pitchFamily="34" charset="0"/>
            </a:endParaRPr>
          </a:p>
        </p:txBody>
      </p:sp>
      <p:sp>
        <p:nvSpPr>
          <p:cNvPr id="2" name="TextBox 1"/>
          <p:cNvSpPr txBox="1"/>
          <p:nvPr/>
        </p:nvSpPr>
        <p:spPr>
          <a:xfrm>
            <a:off x="3277975" y="1781086"/>
            <a:ext cx="3670663" cy="492443"/>
          </a:xfrm>
          <a:prstGeom prst="rect">
            <a:avLst/>
          </a:prstGeom>
          <a:noFill/>
        </p:spPr>
        <p:txBody>
          <a:bodyPr wrap="square" rtlCol="0">
            <a:spAutoFit/>
          </a:bodyPr>
          <a:lstStyle/>
          <a:p>
            <a:r>
              <a:rPr lang="nl-NL" sz="2600" dirty="0">
                <a:solidFill>
                  <a:srgbClr val="FF0000"/>
                </a:solidFill>
                <a:latin typeface="Arial" panose="020B0604020202020204" pitchFamily="34" charset="0"/>
                <a:cs typeface="Arial" panose="020B0604020202020204" pitchFamily="34" charset="0"/>
              </a:rPr>
              <a:t>nền tảng tinh thần</a:t>
            </a:r>
            <a:endParaRPr lang="en-US" sz="2600" dirty="0">
              <a:solidFill>
                <a:srgbClr val="FF0000"/>
              </a:solidFill>
              <a:latin typeface="Arial" panose="020B0604020202020204" pitchFamily="34" charset="0"/>
              <a:cs typeface="Arial" panose="020B0604020202020204" pitchFamily="34" charset="0"/>
            </a:endParaRPr>
          </a:p>
        </p:txBody>
      </p:sp>
      <p:pic>
        <p:nvPicPr>
          <p:cNvPr id="9" name="Picture 6" descr="Không có mô tả ả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8877" y="1976284"/>
            <a:ext cx="4100053" cy="433602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C035022-8653-27A6-3230-80CD32869FBC}"/>
              </a:ext>
            </a:extLst>
          </p:cNvPr>
          <p:cNvSpPr txBox="1">
            <a:spLocks/>
          </p:cNvSpPr>
          <p:nvPr/>
        </p:nvSpPr>
        <p:spPr>
          <a:xfrm>
            <a:off x="1651819" y="322304"/>
            <a:ext cx="12057017"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2891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2492990"/>
          </a:xfrm>
          <a:prstGeom prst="rect">
            <a:avLst/>
          </a:prstGeom>
          <a:ln w="28575">
            <a:noFill/>
          </a:ln>
        </p:spPr>
        <p:txBody>
          <a:bodyPr wrap="square">
            <a:spAutoFit/>
          </a:bodyPr>
          <a:lstStyle/>
          <a:p>
            <a:pPr algn="just" fontAlgn="base">
              <a:lnSpc>
                <a:spcPct val="150000"/>
              </a:lnSpc>
            </a:pPr>
            <a:r>
              <a:rPr lang="en-US" sz="2600" dirty="0">
                <a:latin typeface="Arial" panose="020B0604020202020204" pitchFamily="34" charset="0"/>
                <a:cs typeface="Arial" panose="020B0604020202020204" pitchFamily="34" charset="0"/>
              </a:rPr>
              <a:t>Hai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nl-NL" sz="2600" dirty="0">
                <a:latin typeface="Arial" panose="020B0604020202020204" pitchFamily="34" charset="0"/>
                <a:cs typeface="Arial" panose="020B0604020202020204" pitchFamily="34" charset="0"/>
              </a:rPr>
              <a:t>xây dựng nền văn hóa Việt Nam </a:t>
            </a:r>
            <a:r>
              <a:rPr lang="nl-NL" sz="2600" i="1" u="sng" dirty="0">
                <a:latin typeface="Arial" panose="020B0604020202020204" pitchFamily="34" charset="0"/>
                <a:cs typeface="Arial" panose="020B0604020202020204" pitchFamily="34" charset="0"/>
              </a:rPr>
              <a:t>tiên tiến, đậm đà bản sắc dân tộc</a:t>
            </a:r>
            <a:r>
              <a:rPr lang="nl-NL" sz="2600" dirty="0">
                <a:latin typeface="Arial" panose="020B0604020202020204" pitchFamily="34" charset="0"/>
                <a:cs typeface="Arial" panose="020B0604020202020204" pitchFamily="34" charset="0"/>
              </a:rPr>
              <a:t>, thống nhất trong  đa dạng của cộng đồng các dân tộc Việt Nam</a:t>
            </a:r>
            <a:endParaRPr lang="en-US" sz="2600" u="sng" dirty="0">
              <a:latin typeface="Arial" panose="020B0604020202020204" pitchFamily="34" charset="0"/>
              <a:cs typeface="Arial" panose="020B0604020202020204" pitchFamily="34" charset="0"/>
            </a:endParaRPr>
          </a:p>
        </p:txBody>
      </p:sp>
      <p:pic>
        <p:nvPicPr>
          <p:cNvPr id="5" name="Picture 2" descr="Ra sức xây dựng, giữ gìn và phát huy những giá trị đặc sắc của nền văn hóa Việt Nam tiên tiến, đậm đà bản sắc dân tộc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6124" y="2433484"/>
            <a:ext cx="5611128" cy="389579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56F1257C-6182-C925-ADEC-14719EE4FFD6}"/>
              </a:ext>
            </a:extLst>
          </p:cNvPr>
          <p:cNvSpPr txBox="1">
            <a:spLocks/>
          </p:cNvSpPr>
          <p:nvPr/>
        </p:nvSpPr>
        <p:spPr>
          <a:xfrm>
            <a:off x="1651819" y="322304"/>
            <a:ext cx="12057017"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032525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869A696-2B46-4631-84F6-A507DBB7092C}"/>
              </a:ext>
            </a:extLst>
          </p:cNvPr>
          <p:cNvSpPr/>
          <p:nvPr/>
        </p:nvSpPr>
        <p:spPr>
          <a:xfrm>
            <a:off x="4852219" y="1781086"/>
            <a:ext cx="7167716" cy="2492990"/>
          </a:xfrm>
          <a:prstGeom prst="rect">
            <a:avLst/>
          </a:prstGeom>
          <a:ln w="28575">
            <a:noFill/>
          </a:ln>
        </p:spPr>
        <p:txBody>
          <a:bodyPr wrap="square">
            <a:spAutoFit/>
          </a:bodyPr>
          <a:lstStyle/>
          <a:p>
            <a:pPr algn="just" fontAlgn="base">
              <a:lnSpc>
                <a:spcPct val="150000"/>
              </a:lnSpc>
            </a:pPr>
            <a:r>
              <a:rPr lang="en-US" sz="2600" dirty="0">
                <a:latin typeface="Arial" panose="020B0604020202020204" pitchFamily="34" charset="0"/>
                <a:cs typeface="Arial" panose="020B0604020202020204" pitchFamily="34" charset="0"/>
              </a:rPr>
              <a:t>Ba </a:t>
            </a:r>
            <a:r>
              <a:rPr lang="en-US" sz="2600" dirty="0" err="1">
                <a:latin typeface="Arial" panose="020B0604020202020204" pitchFamily="34" charset="0"/>
                <a:cs typeface="Arial" panose="020B0604020202020204" pitchFamily="34" charset="0"/>
              </a:rPr>
              <a:t>là</a:t>
            </a:r>
            <a:r>
              <a:rPr lang="en-US" sz="2600" dirty="0">
                <a:latin typeface="Arial" panose="020B0604020202020204" pitchFamily="34" charset="0"/>
                <a:cs typeface="Arial" panose="020B0604020202020204" pitchFamily="34" charset="0"/>
              </a:rPr>
              <a:t>, </a:t>
            </a:r>
            <a:r>
              <a:rPr lang="nl-NL" sz="2600" dirty="0">
                <a:latin typeface="Arial" panose="020B0604020202020204" pitchFamily="34" charset="0"/>
                <a:cs typeface="Arial" panose="020B0604020202020204" pitchFamily="34" charset="0"/>
              </a:rPr>
              <a:t>phát triển văn hóa vì sự hoàn thiện nhân cách con người và xây dựng con người để phát triển văn hóa, </a:t>
            </a:r>
            <a:r>
              <a:rPr lang="nl-NL" sz="2600" b="1" dirty="0">
                <a:latin typeface="Arial" panose="020B0604020202020204" pitchFamily="34" charset="0"/>
                <a:cs typeface="Arial" panose="020B0604020202020204" pitchFamily="34" charset="0"/>
              </a:rPr>
              <a:t>trọng tâm </a:t>
            </a:r>
            <a:r>
              <a:rPr lang="nl-NL" sz="2600" dirty="0">
                <a:latin typeface="Arial" panose="020B0604020202020204" pitchFamily="34" charset="0"/>
                <a:cs typeface="Arial" panose="020B0604020202020204" pitchFamily="34" charset="0"/>
              </a:rPr>
              <a:t>là </a:t>
            </a:r>
            <a:r>
              <a:rPr lang="nl-NL" sz="2600" dirty="0">
                <a:solidFill>
                  <a:srgbClr val="FF0000"/>
                </a:solidFill>
                <a:latin typeface="Arial" panose="020B0604020202020204" pitchFamily="34" charset="0"/>
                <a:cs typeface="Arial" panose="020B0604020202020204" pitchFamily="34" charset="0"/>
              </a:rPr>
              <a:t>xây dựng con người có nhân cách, lối sống đẹp.</a:t>
            </a:r>
            <a:endParaRPr lang="en-US" sz="2600" u="sng" dirty="0">
              <a:solidFill>
                <a:srgbClr val="FF0000"/>
              </a:solidFill>
              <a:latin typeface="Arial" panose="020B0604020202020204" pitchFamily="34" charset="0"/>
              <a:cs typeface="Arial" panose="020B0604020202020204" pitchFamily="34" charset="0"/>
            </a:endParaRPr>
          </a:p>
        </p:txBody>
      </p:sp>
      <p:pic>
        <p:nvPicPr>
          <p:cNvPr id="2050" name="Picture 2" descr="phat trien van hoa - lay goc tu hoan thien nhan cach con nguoi hinh anh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17290"/>
            <a:ext cx="4801761" cy="433885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071BD6F8-D671-02CC-E4EE-8774DB330201}"/>
              </a:ext>
            </a:extLst>
          </p:cNvPr>
          <p:cNvSpPr txBox="1">
            <a:spLocks/>
          </p:cNvSpPr>
          <p:nvPr/>
        </p:nvSpPr>
        <p:spPr>
          <a:xfrm>
            <a:off x="1651819" y="322304"/>
            <a:ext cx="9149531"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4928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869A696-2B46-4631-84F6-A507DBB7092C}"/>
              </a:ext>
            </a:extLst>
          </p:cNvPr>
          <p:cNvSpPr/>
          <p:nvPr/>
        </p:nvSpPr>
        <p:spPr>
          <a:xfrm>
            <a:off x="5587238" y="2390355"/>
            <a:ext cx="6604762" cy="1218539"/>
          </a:xfrm>
          <a:prstGeom prst="rect">
            <a:avLst/>
          </a:prstGeom>
          <a:ln w="28575">
            <a:noFill/>
          </a:ln>
        </p:spPr>
        <p:txBody>
          <a:bodyPr wrap="square">
            <a:spAutoFit/>
          </a:bodyPr>
          <a:lstStyle/>
          <a:p>
            <a:pPr algn="just" fontAlgn="base">
              <a:lnSpc>
                <a:spcPct val="150000"/>
              </a:lnSpc>
            </a:pPr>
            <a:r>
              <a:rPr lang="en-US" sz="2600">
                <a:latin typeface="Arial" panose="020B0604020202020204" pitchFamily="34" charset="0"/>
                <a:cs typeface="Arial" panose="020B0604020202020204" pitchFamily="34" charset="0"/>
              </a:rPr>
              <a:t>Bốn là, </a:t>
            </a:r>
            <a:r>
              <a:rPr lang="nl-NL" sz="2600">
                <a:latin typeface="Arial" panose="020B0604020202020204" pitchFamily="34" charset="0"/>
                <a:cs typeface="Arial" panose="020B0604020202020204" pitchFamily="34" charset="0"/>
              </a:rPr>
              <a:t>xây </a:t>
            </a:r>
            <a:r>
              <a:rPr lang="nl-NL" sz="2600" dirty="0">
                <a:latin typeface="Arial" panose="020B0604020202020204" pitchFamily="34" charset="0"/>
                <a:cs typeface="Arial" panose="020B0604020202020204" pitchFamily="34" charset="0"/>
              </a:rPr>
              <a:t>dựng đồng bộ môi trường văn hóa, trong đó chú trọng </a:t>
            </a:r>
            <a:r>
              <a:rPr lang="nl-NL" sz="2600" dirty="0">
                <a:solidFill>
                  <a:srgbClr val="C00000"/>
                </a:solidFill>
                <a:latin typeface="Arial" panose="020B0604020202020204" pitchFamily="34" charset="0"/>
                <a:cs typeface="Arial" panose="020B0604020202020204" pitchFamily="34" charset="0"/>
              </a:rPr>
              <a:t>vai trò của gia đình</a:t>
            </a:r>
            <a:endParaRPr lang="en-US" sz="2600" u="sng" dirty="0">
              <a:solidFill>
                <a:srgbClr val="C00000"/>
              </a:solidFill>
              <a:latin typeface="Arial" panose="020B0604020202020204" pitchFamily="34" charset="0"/>
              <a:cs typeface="Arial" panose="020B0604020202020204" pitchFamily="34" charset="0"/>
            </a:endParaRPr>
          </a:p>
        </p:txBody>
      </p:sp>
      <p:pic>
        <p:nvPicPr>
          <p:cNvPr id="3074" name="Picture 2" descr="Ảnh: Nguồn intern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2927"/>
            <a:ext cx="5530645" cy="463027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C9C3C418-0E69-44F2-643D-B49FDD6C4DFD}"/>
              </a:ext>
            </a:extLst>
          </p:cNvPr>
          <p:cNvSpPr txBox="1">
            <a:spLocks/>
          </p:cNvSpPr>
          <p:nvPr/>
        </p:nvSpPr>
        <p:spPr>
          <a:xfrm>
            <a:off x="1651819" y="322304"/>
            <a:ext cx="9149531"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6422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869A696-2B46-4631-84F6-A507DBB7092C}"/>
              </a:ext>
            </a:extLst>
          </p:cNvPr>
          <p:cNvSpPr/>
          <p:nvPr/>
        </p:nvSpPr>
        <p:spPr>
          <a:xfrm>
            <a:off x="4513006" y="1781086"/>
            <a:ext cx="7477433" cy="2492990"/>
          </a:xfrm>
          <a:prstGeom prst="rect">
            <a:avLst/>
          </a:prstGeom>
          <a:ln w="28575">
            <a:noFill/>
          </a:ln>
        </p:spPr>
        <p:txBody>
          <a:bodyPr wrap="square">
            <a:spAutoFit/>
          </a:bodyPr>
          <a:lstStyle/>
          <a:p>
            <a:pPr algn="just" fontAlgn="base">
              <a:lnSpc>
                <a:spcPct val="150000"/>
              </a:lnSpc>
            </a:pPr>
            <a:r>
              <a:rPr lang="en-US" sz="2600">
                <a:latin typeface="Arial" panose="020B0604020202020204" pitchFamily="34" charset="0"/>
                <a:ea typeface="Times New Roman" panose="02020603050405020304" pitchFamily="18" charset="0"/>
                <a:cs typeface="Arial" panose="020B0604020202020204" pitchFamily="34" charset="0"/>
              </a:rPr>
              <a:t>Năm là, </a:t>
            </a:r>
            <a:r>
              <a:rPr lang="nl-NL" sz="2600">
                <a:latin typeface="Arial" panose="020B0604020202020204" pitchFamily="34" charset="0"/>
                <a:cs typeface="Arial" panose="020B0604020202020204" pitchFamily="34" charset="0"/>
              </a:rPr>
              <a:t>xây </a:t>
            </a:r>
            <a:r>
              <a:rPr lang="nl-NL" sz="2600" dirty="0">
                <a:latin typeface="Arial" panose="020B0604020202020204" pitchFamily="34" charset="0"/>
                <a:cs typeface="Arial" panose="020B0604020202020204" pitchFamily="34" charset="0"/>
              </a:rPr>
              <a:t>dựng và phát triển văn hóa là sự nghiệp của toàn dân do Đảng lãnh đạo, Nhà nước quản lý, nhân dân là chủ thể sáng tạo</a:t>
            </a:r>
            <a:r>
              <a:rPr lang="nl-NL" sz="2600">
                <a:latin typeface="Arial" panose="020B0604020202020204" pitchFamily="34" charset="0"/>
                <a:cs typeface="Arial" panose="020B0604020202020204" pitchFamily="34" charset="0"/>
              </a:rPr>
              <a:t>, ....................................giữ </a:t>
            </a:r>
            <a:r>
              <a:rPr lang="nl-NL" sz="2600" dirty="0">
                <a:latin typeface="Arial" panose="020B0604020202020204" pitchFamily="34" charset="0"/>
                <a:cs typeface="Arial" panose="020B0604020202020204" pitchFamily="34" charset="0"/>
              </a:rPr>
              <a:t>vai trò quan trọng</a:t>
            </a:r>
            <a:endParaRPr lang="en-US" sz="2600" u="sng" dirty="0">
              <a:latin typeface="Arial" panose="020B0604020202020204" pitchFamily="34" charset="0"/>
              <a:cs typeface="Arial" panose="020B0604020202020204" pitchFamily="34" charset="0"/>
            </a:endParaRPr>
          </a:p>
        </p:txBody>
      </p:sp>
      <p:sp>
        <p:nvSpPr>
          <p:cNvPr id="2" name="TextBox 1"/>
          <p:cNvSpPr txBox="1"/>
          <p:nvPr/>
        </p:nvSpPr>
        <p:spPr>
          <a:xfrm>
            <a:off x="4824408" y="3640324"/>
            <a:ext cx="2808515" cy="492443"/>
          </a:xfrm>
          <a:prstGeom prst="rect">
            <a:avLst/>
          </a:prstGeom>
          <a:noFill/>
        </p:spPr>
        <p:txBody>
          <a:bodyPr wrap="square" rtlCol="0">
            <a:spAutoFit/>
          </a:bodyPr>
          <a:lstStyle/>
          <a:p>
            <a:r>
              <a:rPr lang="nl-NL" sz="2600">
                <a:solidFill>
                  <a:srgbClr val="FF0000"/>
                </a:solidFill>
                <a:latin typeface="Arial" panose="020B0604020202020204" pitchFamily="34" charset="0"/>
                <a:cs typeface="Arial" panose="020B0604020202020204" pitchFamily="34" charset="0"/>
              </a:rPr>
              <a:t>đội ngũ trí thức</a:t>
            </a:r>
            <a:endParaRPr lang="en-US" sz="2600">
              <a:solidFill>
                <a:srgbClr val="FF0000"/>
              </a:solidFill>
              <a:latin typeface="Arial" panose="020B0604020202020204" pitchFamily="34" charset="0"/>
              <a:cs typeface="Arial" panose="020B0604020202020204" pitchFamily="34" charset="0"/>
            </a:endParaRPr>
          </a:p>
        </p:txBody>
      </p:sp>
      <p:pic>
        <p:nvPicPr>
          <p:cNvPr id="4098" name="Picture 2" descr="7dan ch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44994"/>
            <a:ext cx="4380272" cy="395706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03B418B-F329-89BC-0117-C1C4B4DC3587}"/>
              </a:ext>
            </a:extLst>
          </p:cNvPr>
          <p:cNvSpPr txBox="1">
            <a:spLocks/>
          </p:cNvSpPr>
          <p:nvPr/>
        </p:nvSpPr>
        <p:spPr>
          <a:xfrm>
            <a:off x="1651819" y="322304"/>
            <a:ext cx="9149531"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1.2.1. Quan </a:t>
            </a:r>
            <a:r>
              <a:rPr lang="en-US" sz="2400" b="1" i="1" dirty="0" err="1">
                <a:solidFill>
                  <a:srgbClr val="0000FF"/>
                </a:solidFill>
                <a:latin typeface="Arial" panose="020B0604020202020204" pitchFamily="34" charset="0"/>
                <a:cs typeface="Arial" panose="020B0604020202020204" pitchFamily="34" charset="0"/>
              </a:rPr>
              <a:t>điểm</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3811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353962" y="2566220"/>
            <a:ext cx="7875638" cy="233608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nl-NL" sz="2600" b="1">
                <a:solidFill>
                  <a:schemeClr val="tx1"/>
                </a:solidFill>
                <a:latin typeface="Arial" panose="020B0604020202020204" pitchFamily="34" charset="0"/>
                <a:cs typeface="Arial" panose="020B0604020202020204" pitchFamily="34" charset="0"/>
              </a:rPr>
              <a:t>Một là: </a:t>
            </a:r>
            <a:r>
              <a:rPr lang="nl-NL" sz="2600">
                <a:solidFill>
                  <a:schemeClr val="tx1"/>
                </a:solidFill>
                <a:latin typeface="Arial" panose="020B0604020202020204" pitchFamily="34" charset="0"/>
                <a:cs typeface="Arial" panose="020B0604020202020204" pitchFamily="34" charset="0"/>
              </a:rPr>
              <a:t>xây dựng nền văn hoá Việt Nam </a:t>
            </a:r>
            <a:r>
              <a:rPr lang="nl-NL" sz="2600" u="sng">
                <a:solidFill>
                  <a:schemeClr val="tx1"/>
                </a:solidFill>
                <a:latin typeface="Arial" panose="020B0604020202020204" pitchFamily="34" charset="0"/>
                <a:cs typeface="Arial" panose="020B0604020202020204" pitchFamily="34" charset="0"/>
              </a:rPr>
              <a:t>tiên tiến, đậm đà bản sắc dân tộc</a:t>
            </a:r>
            <a:r>
              <a:rPr lang="nl-NL" sz="2600">
                <a:solidFill>
                  <a:schemeClr val="tx1"/>
                </a:solidFill>
                <a:latin typeface="Arial" panose="020B0604020202020204" pitchFamily="34" charset="0"/>
                <a:cs typeface="Arial" panose="020B0604020202020204" pitchFamily="34" charset="0"/>
              </a:rPr>
              <a:t>, phát triển toàn diện, </a:t>
            </a:r>
            <a:r>
              <a:rPr lang="nl-NL" sz="2600" u="sng">
                <a:solidFill>
                  <a:schemeClr val="tx1"/>
                </a:solidFill>
                <a:latin typeface="Arial" panose="020B0604020202020204" pitchFamily="34" charset="0"/>
                <a:cs typeface="Arial" panose="020B0604020202020204" pitchFamily="34" charset="0"/>
              </a:rPr>
              <a:t>thống nhất trong đa dạng</a:t>
            </a:r>
            <a:r>
              <a:rPr lang="nl-NL" sz="2600">
                <a:solidFill>
                  <a:schemeClr val="tx1"/>
                </a:solidFill>
                <a:latin typeface="Arial" panose="020B0604020202020204" pitchFamily="34" charset="0"/>
                <a:cs typeface="Arial" panose="020B0604020202020204" pitchFamily="34" charset="0"/>
              </a:rPr>
              <a:t>, thấm nhuần sâu sắc tinh thần </a:t>
            </a:r>
            <a:r>
              <a:rPr lang="nl-NL" sz="2600" u="sng">
                <a:solidFill>
                  <a:schemeClr val="tx1"/>
                </a:solidFill>
                <a:latin typeface="Arial" panose="020B0604020202020204" pitchFamily="34" charset="0"/>
                <a:cs typeface="Arial" panose="020B0604020202020204" pitchFamily="34" charset="0"/>
              </a:rPr>
              <a:t>nhân văn, dân chủ, tiến bộ</a:t>
            </a:r>
            <a:r>
              <a:rPr lang="nl-NL" sz="2600">
                <a:solidFill>
                  <a:schemeClr val="tx1"/>
                </a:solidFill>
                <a:latin typeface="Arial" panose="020B0604020202020204" pitchFamily="34" charset="0"/>
                <a:cs typeface="Arial" panose="020B0604020202020204" pitchFamily="34" charset="0"/>
              </a:rPr>
              <a:t>.</a:t>
            </a:r>
            <a:endParaRPr lang="en-US" sz="2600" dirty="0">
              <a:solidFill>
                <a:schemeClr val="tx1"/>
              </a:solidFill>
              <a:latin typeface="Arial" panose="020B0604020202020204" pitchFamily="34" charset="0"/>
              <a:cs typeface="Arial" panose="020B0604020202020204" pitchFamily="34" charset="0"/>
            </a:endParaRPr>
          </a:p>
        </p:txBody>
      </p:sp>
      <p:pic>
        <p:nvPicPr>
          <p:cNvPr id="21" name="Picture 4" descr="COVID-19 Một Miếng Khi Đói, Bằng Một Gói Khi No. Hải Nguyên Seaf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6582" y="2566220"/>
            <a:ext cx="3785418" cy="3174874"/>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04989A24-9156-C6C7-1294-34E63657C040}"/>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2735502"/>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Xây dựng Đô thị thông minh – Người dân phải là trung tâm - Chi tiết tin -  Trang c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4478" y="2054274"/>
            <a:ext cx="5127522" cy="4205912"/>
          </a:xfrm>
          <a:prstGeom prst="rect">
            <a:avLst/>
          </a:prstGeom>
          <a:noFill/>
          <a:extLst>
            <a:ext uri="{909E8E84-426E-40DD-AFC4-6F175D3DCCD1}">
              <a14:hiddenFill xmlns:a14="http://schemas.microsoft.com/office/drawing/2010/main">
                <a:solidFill>
                  <a:srgbClr val="FFFFFF"/>
                </a:solidFill>
              </a14:hiddenFill>
            </a:ext>
          </a:extLst>
        </p:spPr>
      </p:pic>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0" y="2732849"/>
            <a:ext cx="6916994" cy="1971886"/>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nl-NL" sz="2600" b="1">
                <a:solidFill>
                  <a:schemeClr val="tx1"/>
                </a:solidFill>
                <a:latin typeface="Arial" panose="020B0604020202020204" pitchFamily="34" charset="0"/>
                <a:cs typeface="Arial" panose="020B0604020202020204" pitchFamily="34" charset="0"/>
              </a:rPr>
              <a:t>Hai là: </a:t>
            </a:r>
            <a:r>
              <a:rPr lang="nl-NL" sz="2600">
                <a:solidFill>
                  <a:schemeClr val="tx1"/>
                </a:solidFill>
                <a:latin typeface="Arial" panose="020B0604020202020204" pitchFamily="34" charset="0"/>
                <a:cs typeface="Arial" panose="020B0604020202020204" pitchFamily="34" charset="0"/>
              </a:rPr>
              <a:t>Con người là </a:t>
            </a:r>
            <a:r>
              <a:rPr lang="nl-NL" sz="2600" u="sng">
                <a:solidFill>
                  <a:schemeClr val="tx1"/>
                </a:solidFill>
                <a:latin typeface="Arial" panose="020B0604020202020204" pitchFamily="34" charset="0"/>
                <a:cs typeface="Arial" panose="020B0604020202020204" pitchFamily="34" charset="0"/>
              </a:rPr>
              <a:t>trung tâm </a:t>
            </a:r>
            <a:r>
              <a:rPr lang="nl-NL" sz="2600">
                <a:solidFill>
                  <a:schemeClr val="tx1"/>
                </a:solidFill>
                <a:latin typeface="Arial" panose="020B0604020202020204" pitchFamily="34" charset="0"/>
                <a:cs typeface="Arial" panose="020B0604020202020204" pitchFamily="34" charset="0"/>
              </a:rPr>
              <a:t>của chiến lược phát triển, đồng thời là </a:t>
            </a:r>
            <a:r>
              <a:rPr lang="nl-NL" sz="2600" u="sng">
                <a:solidFill>
                  <a:schemeClr val="tx1"/>
                </a:solidFill>
                <a:latin typeface="Arial" panose="020B0604020202020204" pitchFamily="34" charset="0"/>
                <a:cs typeface="Arial" panose="020B0604020202020204" pitchFamily="34" charset="0"/>
              </a:rPr>
              <a:t>chủ thể </a:t>
            </a:r>
            <a:r>
              <a:rPr lang="nl-NL" sz="2600">
                <a:solidFill>
                  <a:schemeClr val="tx1"/>
                </a:solidFill>
                <a:latin typeface="Arial" panose="020B0604020202020204" pitchFamily="34" charset="0"/>
                <a:cs typeface="Arial" panose="020B0604020202020204" pitchFamily="34" charset="0"/>
              </a:rPr>
              <a:t>phát triển</a:t>
            </a:r>
            <a:endParaRPr lang="en-US" sz="2600"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05F4093-88FC-0694-CCF5-BEAE4205111E}"/>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0917829"/>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https://backan.gov.vn/SiteCollectionDocuments/461-073e9c731a6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0663"/>
            <a:ext cx="5500048" cy="5241237"/>
          </a:xfrm>
          <a:prstGeom prst="rect">
            <a:avLst/>
          </a:prstGeom>
          <a:noFill/>
          <a:extLst>
            <a:ext uri="{909E8E84-426E-40DD-AFC4-6F175D3DCCD1}">
              <a14:hiddenFill xmlns:a14="http://schemas.microsoft.com/office/drawing/2010/main">
                <a:solidFill>
                  <a:srgbClr val="FFFFFF"/>
                </a:solidFill>
              </a14:hiddenFill>
            </a:ext>
          </a:extLst>
        </p:spPr>
      </p:pic>
      <p:sp>
        <p:nvSpPr>
          <p:cNvPr id="19460" name="AutoShape 8">
            <a:hlinkClick r:id="rId3" action="ppaction://hlinkfile"/>
          </p:cNvPr>
          <p:cNvSpPr>
            <a:spLocks noChangeArrowheads="1"/>
          </p:cNvSpPr>
          <p:nvPr/>
        </p:nvSpPr>
        <p:spPr bwMode="auto">
          <a:xfrm>
            <a:off x="4406829" y="637603"/>
            <a:ext cx="7561262" cy="4035615"/>
          </a:xfrm>
          <a:prstGeom prst="cloudCallout">
            <a:avLst>
              <a:gd name="adj1" fmla="val 15690"/>
              <a:gd name="adj2" fmla="val 77199"/>
            </a:avLst>
          </a:prstGeom>
          <a:solidFill>
            <a:srgbClr val="0000FF"/>
          </a:solidFill>
          <a:ln w="9525">
            <a:solidFill>
              <a:srgbClr val="FF0066"/>
            </a:solidFill>
            <a:round/>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endParaRPr lang="vi-VN" altLang="vi-VN" sz="1800">
              <a:solidFill>
                <a:srgbClr val="990000"/>
              </a:solidFill>
              <a:latin typeface="Verdana" panose="020B0604030504040204" pitchFamily="34" charset="0"/>
            </a:endParaRPr>
          </a:p>
        </p:txBody>
      </p:sp>
      <p:sp>
        <p:nvSpPr>
          <p:cNvPr id="19461" name="TextBox 7"/>
          <p:cNvSpPr txBox="1">
            <a:spLocks noChangeArrowheads="1"/>
          </p:cNvSpPr>
          <p:nvPr/>
        </p:nvSpPr>
        <p:spPr bwMode="auto">
          <a:xfrm>
            <a:off x="5271388" y="1939030"/>
            <a:ext cx="6105099"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b-NO" altLang="vi-VN" b="1">
                <a:solidFill>
                  <a:schemeClr val="bg1"/>
                </a:solidFill>
                <a:latin typeface="Times New Roman" panose="02020603050405020304" pitchFamily="18" charset="0"/>
                <a:cs typeface="Times New Roman" panose="02020603050405020304" pitchFamily="18" charset="0"/>
              </a:rPr>
              <a:t>«MỘT DÂN TỘC DỐT LÀ MỘT DÂN TỘC YẾU»</a:t>
            </a:r>
          </a:p>
          <a:p>
            <a:pPr algn="just">
              <a:spcBef>
                <a:spcPct val="0"/>
              </a:spcBef>
              <a:buFontTx/>
              <a:buNone/>
            </a:pPr>
            <a:r>
              <a:rPr lang="nb-NO" altLang="vi-VN" b="1">
                <a:solidFill>
                  <a:schemeClr val="bg1"/>
                </a:solidFill>
                <a:latin typeface="Times New Roman" panose="02020603050405020304" pitchFamily="18" charset="0"/>
                <a:cs typeface="Times New Roman" panose="02020603050405020304" pitchFamily="18" charset="0"/>
              </a:rPr>
              <a:t>                      </a:t>
            </a:r>
          </a:p>
          <a:p>
            <a:pPr algn="just">
              <a:spcBef>
                <a:spcPct val="0"/>
              </a:spcBef>
              <a:buFontTx/>
              <a:buNone/>
            </a:pPr>
            <a:r>
              <a:rPr lang="nb-NO" altLang="vi-VN" b="1">
                <a:solidFill>
                  <a:schemeClr val="bg1"/>
                </a:solidFill>
                <a:latin typeface="Times New Roman" panose="02020603050405020304" pitchFamily="18" charset="0"/>
                <a:cs typeface="Times New Roman" panose="02020603050405020304" pitchFamily="18" charset="0"/>
              </a:rPr>
              <a:t>                    </a:t>
            </a:r>
            <a:endParaRPr lang="en-US" altLang="vi-VN" sz="2400" b="1">
              <a:solidFill>
                <a:srgbClr val="FFFF00"/>
              </a:solidFill>
              <a:latin typeface="Times New Roman" panose="02020603050405020304" pitchFamily="18" charset="0"/>
              <a:cs typeface="Times New Roman" panose="02020603050405020304" pitchFamily="18" charset="0"/>
            </a:endParaRPr>
          </a:p>
        </p:txBody>
      </p:sp>
      <p:sp>
        <p:nvSpPr>
          <p:cNvPr id="2" name="AutoShape 2" descr="Chủ tịch Hồ Chí Minh - Anh hùng giải phóng dân tộc, lãnh tụ thiên tài của  Đảng và Nhân dân Việt N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Chủ tịch Hồ Chí Minh - Anh hùng giải phóng dân tộc, lãnh tụ thiên tài của  Đảng và Nhân dân Việt N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5499910"/>
      </p:ext>
    </p:extLst>
  </p:cSld>
  <p:clrMapOvr>
    <a:masterClrMapping/>
  </p:clrMapOvr>
  <p:transition spd="slow">
    <p:circl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0" y="2732849"/>
            <a:ext cx="7713406" cy="285679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600" b="1" i="1">
                <a:solidFill>
                  <a:schemeClr val="tx1"/>
                </a:solidFill>
                <a:latin typeface="Arial" panose="020B0604020202020204" pitchFamily="34" charset="0"/>
                <a:cs typeface="Arial" panose="020B0604020202020204" pitchFamily="34" charset="0"/>
              </a:rPr>
              <a:t>Ba là, </a:t>
            </a:r>
            <a:r>
              <a:rPr lang="en-US" sz="2600">
                <a:solidFill>
                  <a:schemeClr val="tx1"/>
                </a:solidFill>
                <a:latin typeface="Arial" panose="020B0604020202020204" pitchFamily="34" charset="0"/>
                <a:cs typeface="Arial" panose="020B0604020202020204" pitchFamily="34" charset="0"/>
              </a:rPr>
              <a:t>giáo dục và đào tạo có sứ mệnh nâng cao dân trí, phát triển nguồn nhân lực, bồi dưỡng nhân tài, góp phần quan trọng phát triển đất nước, xây dựng nền văn hoá và con người Việt Nam</a:t>
            </a:r>
          </a:p>
        </p:txBody>
      </p:sp>
      <p:pic>
        <p:nvPicPr>
          <p:cNvPr id="5" name="Picture 4" descr="Tuần lễ hưởng ứng học tập suốt đời năm 2023 được tổ chức vào thời gi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312" y="1477255"/>
            <a:ext cx="3724398" cy="25111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hững câu nói hay về học tập nên đọc để tạo động lực cố gắng">
            <a:extLst>
              <a:ext uri="{FF2B5EF4-FFF2-40B4-BE49-F238E27FC236}">
                <a16:creationId xmlns:a16="http://schemas.microsoft.com/office/drawing/2014/main" id="{7C9A847A-C7AB-CA79-D17D-1B54D5A581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4312" y="4161244"/>
            <a:ext cx="3724398" cy="19926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Content Placeholder 2">
            <a:extLst>
              <a:ext uri="{FF2B5EF4-FFF2-40B4-BE49-F238E27FC236}">
                <a16:creationId xmlns:a16="http://schemas.microsoft.com/office/drawing/2014/main" id="{6775D588-857F-73BA-30A9-F771ACA45497}"/>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0508353"/>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151152" y="2509699"/>
            <a:ext cx="12040848" cy="190943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i="1">
              <a:solidFill>
                <a:srgbClr val="0000FF"/>
              </a:solidFill>
            </a:endParaRPr>
          </a:p>
          <a:p>
            <a:pPr algn="ctr">
              <a:lnSpc>
                <a:spcPct val="150000"/>
              </a:lnSpc>
            </a:pPr>
            <a:endParaRPr lang="en-US" sz="2400" b="1" i="1">
              <a:solidFill>
                <a:srgbClr val="0000FF"/>
              </a:solidFill>
            </a:endParaRPr>
          </a:p>
          <a:p>
            <a:pPr algn="ctr">
              <a:lnSpc>
                <a:spcPct val="150000"/>
              </a:lnSpc>
            </a:pPr>
            <a:r>
              <a:rPr lang="vi-VN" sz="2400" b="1" i="1">
                <a:solidFill>
                  <a:schemeClr val="tx1"/>
                </a:solidFill>
              </a:rPr>
              <a:t>Bốn là</a:t>
            </a:r>
            <a:r>
              <a:rPr lang="vi-VN" sz="2400" i="1">
                <a:solidFill>
                  <a:schemeClr val="tx1"/>
                </a:solidFill>
              </a:rPr>
              <a:t>, </a:t>
            </a:r>
            <a:r>
              <a:rPr lang="en-US" sz="2400" i="1">
                <a:solidFill>
                  <a:schemeClr val="tx1"/>
                </a:solidFill>
              </a:rPr>
              <a:t>…………………………………………………</a:t>
            </a:r>
            <a:r>
              <a:rPr lang="vi-VN" sz="2600">
                <a:solidFill>
                  <a:schemeClr val="tx1"/>
                </a:solidFill>
              </a:rPr>
              <a:t>giữ vai trò </a:t>
            </a:r>
            <a:r>
              <a:rPr lang="vi-VN" sz="2600" b="1">
                <a:solidFill>
                  <a:schemeClr val="tx1"/>
                </a:solidFill>
              </a:rPr>
              <a:t>then chốt </a:t>
            </a:r>
            <a:r>
              <a:rPr lang="vi-VN" sz="2600">
                <a:solidFill>
                  <a:schemeClr val="tx1"/>
                </a:solidFill>
              </a:rPr>
              <a:t>trong việc phát triển lực lượng</a:t>
            </a:r>
            <a:r>
              <a:rPr lang="en-US" sz="2600">
                <a:solidFill>
                  <a:schemeClr val="tx1"/>
                </a:solidFill>
              </a:rPr>
              <a:t> </a:t>
            </a:r>
            <a:r>
              <a:rPr lang="vi-VN" sz="2600">
                <a:solidFill>
                  <a:schemeClr val="tx1"/>
                </a:solidFill>
              </a:rPr>
              <a:t>sản xuất hiện đại, bảo vệ tài nguyên và môi trường, nâng cao năng suất, chất lượng, hiệu</a:t>
            </a:r>
            <a:r>
              <a:rPr lang="en-US" sz="2600">
                <a:solidFill>
                  <a:schemeClr val="tx1"/>
                </a:solidFill>
              </a:rPr>
              <a:t> </a:t>
            </a:r>
            <a:r>
              <a:rPr lang="vi-VN" sz="2600">
                <a:solidFill>
                  <a:schemeClr val="tx1"/>
                </a:solidFill>
              </a:rPr>
              <a:t>quả, tốc độ phát triển và sức cạnh tranh của nền kinh tế. </a:t>
            </a:r>
            <a:endParaRPr lang="en-US" sz="2600">
              <a:solidFill>
                <a:schemeClr val="tx1"/>
              </a:solidFill>
            </a:endParaRPr>
          </a:p>
          <a:p>
            <a:pPr algn="ctr">
              <a:lnSpc>
                <a:spcPct val="150000"/>
              </a:lnSpc>
            </a:pPr>
            <a:br>
              <a:rPr lang="vi-VN" sz="2600">
                <a:solidFill>
                  <a:schemeClr val="tx1"/>
                </a:solidFill>
              </a:rPr>
            </a:br>
            <a:endParaRPr lang="en-US" sz="2600" dirty="0">
              <a:solidFill>
                <a:schemeClr val="tx1"/>
              </a:solidFill>
              <a:latin typeface="Arial" panose="020B0604020202020204" pitchFamily="34" charset="0"/>
              <a:cs typeface="Arial" panose="020B0604020202020204" pitchFamily="34" charset="0"/>
            </a:endParaRPr>
          </a:p>
        </p:txBody>
      </p:sp>
      <p:sp>
        <p:nvSpPr>
          <p:cNvPr id="3" name="TextBox 2"/>
          <p:cNvSpPr txBox="1"/>
          <p:nvPr/>
        </p:nvSpPr>
        <p:spPr>
          <a:xfrm>
            <a:off x="1605854" y="2509699"/>
            <a:ext cx="3884135" cy="492443"/>
          </a:xfrm>
          <a:prstGeom prst="rect">
            <a:avLst/>
          </a:prstGeom>
          <a:noFill/>
        </p:spPr>
        <p:txBody>
          <a:bodyPr wrap="square" rtlCol="0">
            <a:spAutoFit/>
          </a:bodyPr>
          <a:lstStyle/>
          <a:p>
            <a:r>
              <a:rPr lang="vi-VN" sz="2600">
                <a:solidFill>
                  <a:srgbClr val="FF0000"/>
                </a:solidFill>
              </a:rPr>
              <a:t>khoa học và công nghệ</a:t>
            </a:r>
            <a:endParaRPr lang="en-US" sz="2600">
              <a:solidFill>
                <a:srgbClr val="FF0000"/>
              </a:solidFill>
            </a:endParaRPr>
          </a:p>
        </p:txBody>
      </p:sp>
      <p:sp>
        <p:nvSpPr>
          <p:cNvPr id="2" name="Content Placeholder 2">
            <a:extLst>
              <a:ext uri="{FF2B5EF4-FFF2-40B4-BE49-F238E27FC236}">
                <a16:creationId xmlns:a16="http://schemas.microsoft.com/office/drawing/2014/main" id="{6E0EC130-57C9-D736-D10B-D999191EC10C}"/>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956023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250723" y="2821431"/>
            <a:ext cx="7772400" cy="1760897"/>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800" b="1" i="1">
                <a:solidFill>
                  <a:schemeClr val="tx1"/>
                </a:solidFill>
                <a:latin typeface="Arial" panose="020B0604020202020204" pitchFamily="34" charset="0"/>
                <a:cs typeface="Arial" panose="020B0604020202020204" pitchFamily="34" charset="0"/>
              </a:rPr>
              <a:t>Năm là</a:t>
            </a:r>
            <a:r>
              <a:rPr lang="en-US" sz="2800" i="1">
                <a:solidFill>
                  <a:schemeClr val="tx1"/>
                </a:solidFill>
                <a:latin typeface="Arial" panose="020B0604020202020204" pitchFamily="34" charset="0"/>
                <a:cs typeface="Arial" panose="020B0604020202020204" pitchFamily="34" charset="0"/>
              </a:rPr>
              <a:t>, </a:t>
            </a:r>
            <a:r>
              <a:rPr lang="en-US" sz="2800">
                <a:solidFill>
                  <a:schemeClr val="tx1"/>
                </a:solidFill>
                <a:latin typeface="Arial" panose="020B0604020202020204" pitchFamily="34" charset="0"/>
                <a:cs typeface="Arial" panose="020B0604020202020204" pitchFamily="34" charset="0"/>
              </a:rPr>
              <a:t>bảo vệ môi trường là trách nhiệm của cả hệ thống chính trị, của toàn xã hội và nghĩa vụ của mọi công dân</a:t>
            </a:r>
          </a:p>
        </p:txBody>
      </p:sp>
      <p:pic>
        <p:nvPicPr>
          <p:cNvPr id="7178" name="Picture 10" descr="Tin tức: Vấn đề ô nhiễm môi trường trên thế giới hiện nay - WheyShop.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8718" y="2408120"/>
            <a:ext cx="4033282" cy="3914875"/>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24EA44EA-C5E0-20CB-0902-7DDAA39F375D}"/>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2827407"/>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Line Callout 1 (Border and Accent Bar) 3">
            <a:extLst>
              <a:ext uri="{FF2B5EF4-FFF2-40B4-BE49-F238E27FC236}">
                <a16:creationId xmlns:a16="http://schemas.microsoft.com/office/drawing/2014/main" id="{ED3C9EB7-3146-A51E-ED6C-44CE72D036B7}"/>
              </a:ext>
            </a:extLst>
          </p:cNvPr>
          <p:cNvSpPr/>
          <p:nvPr/>
        </p:nvSpPr>
        <p:spPr>
          <a:xfrm>
            <a:off x="155575" y="1980505"/>
            <a:ext cx="11230229" cy="1738929"/>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600" b="1" i="1">
                <a:solidFill>
                  <a:schemeClr val="tx1"/>
                </a:solidFill>
                <a:latin typeface="Arial" panose="020B0604020202020204" pitchFamily="34" charset="0"/>
                <a:cs typeface="Arial" panose="020B0604020202020204" pitchFamily="34" charset="0"/>
              </a:rPr>
              <a:t>Sáu là, </a:t>
            </a:r>
            <a:r>
              <a:rPr lang="en-US" sz="2600">
                <a:solidFill>
                  <a:schemeClr val="tx1"/>
                </a:solidFill>
                <a:latin typeface="Arial" panose="020B0604020202020204" pitchFamily="34" charset="0"/>
                <a:cs typeface="Arial" panose="020B0604020202020204" pitchFamily="34" charset="0"/>
              </a:rPr>
              <a:t>chính sách xã hội đúng đắn, công bằng vì con người là </a:t>
            </a:r>
            <a:r>
              <a:rPr lang="en-US" sz="2600" b="1">
                <a:solidFill>
                  <a:schemeClr val="tx1"/>
                </a:solidFill>
                <a:latin typeface="Arial" panose="020B0604020202020204" pitchFamily="34" charset="0"/>
                <a:cs typeface="Arial" panose="020B0604020202020204" pitchFamily="34" charset="0"/>
              </a:rPr>
              <a:t>động lực </a:t>
            </a:r>
            <a:r>
              <a:rPr lang="en-US" sz="2600">
                <a:solidFill>
                  <a:schemeClr val="tx1"/>
                </a:solidFill>
                <a:latin typeface="Arial" panose="020B0604020202020204" pitchFamily="34" charset="0"/>
                <a:cs typeface="Arial" panose="020B0604020202020204" pitchFamily="34" charset="0"/>
              </a:rPr>
              <a:t>mạnh mẽ phát huy mọi năng lực sáng tạo của nhân dân trong sự nghiệp xây dựng và bảo vệ Tổ quốc</a:t>
            </a:r>
          </a:p>
        </p:txBody>
      </p:sp>
      <p:pic>
        <p:nvPicPr>
          <p:cNvPr id="8202" name="Picture 10" descr="An sinh xã hội là gì? Vai trò và ý nghĩa của nó trong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71834"/>
            <a:ext cx="3392385" cy="2464356"/>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Chăm sóc sức khỏe cộng đồ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2385" y="4124961"/>
            <a:ext cx="3479598" cy="221122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Một số biện pháp bảo vệ môi trườ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Một số biện pháp bảo vệ môi trườ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6" name="Picture 6" descr="Ô nhiễm môi trường và suy thoái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9043" y="3871834"/>
            <a:ext cx="4839921" cy="223399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B79FF134-734A-941D-B33B-AB84106F8D9C}"/>
              </a:ext>
            </a:extLst>
          </p:cNvPr>
          <p:cNvSpPr txBox="1">
            <a:spLocks/>
          </p:cNvSpPr>
          <p:nvPr/>
        </p:nvSpPr>
        <p:spPr>
          <a:xfrm>
            <a:off x="1651819" y="322304"/>
            <a:ext cx="9621019" cy="1285874"/>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a:t>	</a:t>
            </a:r>
            <a:r>
              <a:rPr lang="nl-NL" sz="2400" b="1" dirty="0">
                <a:solidFill>
                  <a:srgbClr val="0000FF"/>
                </a:solidFill>
                <a:latin typeface="Arial" panose="020B0604020202020204" pitchFamily="34" charset="0"/>
                <a:cs typeface="Arial" panose="020B0604020202020204" pitchFamily="34" charset="0"/>
              </a:rPr>
              <a:t>1.2. Chủ trương phát triển </a:t>
            </a:r>
            <a:r>
              <a:rPr lang="en-US" sz="2400" b="1" dirty="0" err="1">
                <a:solidFill>
                  <a:srgbClr val="0000FF"/>
                </a:solidFill>
                <a:latin typeface="Arial" panose="020B0604020202020204" pitchFamily="34" charset="0"/>
                <a:cs typeface="Arial" panose="020B0604020202020204" pitchFamily="34" charset="0"/>
              </a:rPr>
              <a:t>văn</a:t>
            </a:r>
            <a:r>
              <a:rPr lang="en-US" sz="2400" b="1" dirty="0">
                <a:solidFill>
                  <a:srgbClr val="0000FF"/>
                </a:solidFill>
                <a:latin typeface="Arial" panose="020B0604020202020204" pitchFamily="34" charset="0"/>
                <a:cs typeface="Arial" panose="020B0604020202020204" pitchFamily="34" charset="0"/>
              </a:rPr>
              <a:t> </a:t>
            </a:r>
            <a:r>
              <a:rPr lang="en-US" sz="2400" b="1" dirty="0" err="1">
                <a:solidFill>
                  <a:srgbClr val="0000FF"/>
                </a:solidFill>
                <a:latin typeface="Arial" panose="020B0604020202020204" pitchFamily="34" charset="0"/>
                <a:cs typeface="Arial" panose="020B0604020202020204" pitchFamily="34" charset="0"/>
              </a:rPr>
              <a:t>hóa</a:t>
            </a:r>
            <a:r>
              <a:rPr lang="en-US" sz="2400" b="1" dirty="0">
                <a:solidFill>
                  <a:srgbClr val="0000FF"/>
                </a:solidFill>
                <a:latin typeface="Arial" panose="020B0604020202020204" pitchFamily="34" charset="0"/>
                <a:cs typeface="Arial" panose="020B0604020202020204" pitchFamily="34" charset="0"/>
              </a:rPr>
              <a:t>, con </a:t>
            </a:r>
            <a:r>
              <a:rPr lang="en-US" sz="2400" b="1" dirty="0" err="1">
                <a:solidFill>
                  <a:srgbClr val="0000FF"/>
                </a:solidFill>
                <a:latin typeface="Arial" panose="020B0604020202020204" pitchFamily="34" charset="0"/>
                <a:cs typeface="Arial" panose="020B0604020202020204" pitchFamily="34" charset="0"/>
              </a:rPr>
              <a:t>người</a:t>
            </a:r>
            <a:endParaRPr lang="en-US" sz="2400" b="1"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nl-NL" sz="2400" b="1" i="1" dirty="0">
                <a:solidFill>
                  <a:srgbClr val="0000FF"/>
                </a:solidFill>
                <a:latin typeface="Arial" panose="020B0604020202020204" pitchFamily="34" charset="0"/>
                <a:cs typeface="Arial" panose="020B0604020202020204" pitchFamily="34" charset="0"/>
              </a:rPr>
              <a:t>		</a:t>
            </a:r>
            <a:r>
              <a:rPr lang="en-US" sz="2400" b="1" i="1" dirty="0">
                <a:solidFill>
                  <a:srgbClr val="0000FF"/>
                </a:solidFill>
                <a:latin typeface="Arial" panose="020B0604020202020204" pitchFamily="34" charset="0"/>
                <a:cs typeface="Arial" panose="020B0604020202020204" pitchFamily="34" charset="0"/>
              </a:rPr>
              <a:t>1.2.2. </a:t>
            </a:r>
            <a:r>
              <a:rPr lang="en-US" sz="2400" b="1" i="1" dirty="0" err="1">
                <a:solidFill>
                  <a:srgbClr val="0000FF"/>
                </a:solidFill>
                <a:latin typeface="Arial" panose="020B0604020202020204" pitchFamily="34" charset="0"/>
                <a:cs typeface="Arial" panose="020B0604020202020204" pitchFamily="34" charset="0"/>
              </a:rPr>
              <a:t>Định</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hướng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lớn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phát</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triển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văn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hóa</a:t>
            </a:r>
            <a:r>
              <a:rPr lang="en-US" sz="2400" b="1" i="1" dirty="0">
                <a:solidFill>
                  <a:srgbClr val="0000FF"/>
                </a:solidFill>
                <a:latin typeface="Arial" panose="020B0604020202020204" pitchFamily="34" charset="0"/>
                <a:cs typeface="Arial" panose="020B0604020202020204" pitchFamily="34" charset="0"/>
              </a:rPr>
              <a:t>, con </a:t>
            </a:r>
            <a:r>
              <a:rPr lang="en-US" sz="2400" b="1" i="1" dirty="0" err="1">
                <a:solidFill>
                  <a:srgbClr val="0000FF"/>
                </a:solidFill>
                <a:latin typeface="Arial" panose="020B0604020202020204" pitchFamily="34" charset="0"/>
                <a:cs typeface="Arial" panose="020B0604020202020204" pitchFamily="34" charset="0"/>
              </a:rPr>
              <a:t>người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6920669"/>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460375" y="2700286"/>
            <a:ext cx="10723515" cy="1292662"/>
            <a:chOff x="1158239" y="3339451"/>
            <a:chExt cx="7358160" cy="129266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6"/>
              <a:ext cx="7255389" cy="830997"/>
            </a:xfrm>
            <a:prstGeom prst="rect">
              <a:avLst/>
            </a:prstGeom>
            <a:noFill/>
          </p:spPr>
          <p:txBody>
            <a:bodyPr wrap="square" rtlCol="0">
              <a:spAutoFit/>
            </a:bodyPr>
            <a:lstStyle/>
            <a:p>
              <a:pPr lvl="0"/>
              <a:r>
                <a:rPr lang="en-US" sz="2400" dirty="0">
                  <a:latin typeface="Arial" panose="020B0604020202020204" pitchFamily="34" charset="0"/>
                  <a:cs typeface="Arial" panose="020B0604020202020204" pitchFamily="34" charset="0"/>
                </a:rPr>
                <a:t>H</a:t>
              </a:r>
              <a:r>
                <a:rPr lang="vi-VN" sz="2400" dirty="0">
                  <a:latin typeface="Arial" panose="020B0604020202020204" pitchFamily="34" charset="0"/>
                  <a:cs typeface="Arial" panose="020B0604020202020204" pitchFamily="34" charset="0"/>
                </a:rPr>
                <a:t>oàn thiện và nâng cao chất lượng thể chế, pháp luật đầy đủ, đồng bộ, hiện đại, hội nhập, ổn định, cụ thể, minh bạch</a:t>
              </a:r>
              <a:endParaRPr lang="en-US" sz="2400" dirty="0">
                <a:latin typeface="Arial" panose="020B0604020202020204" pitchFamily="34" charset="0"/>
                <a:cs typeface="Arial" panose="020B0604020202020204"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148430" y="4025414"/>
            <a:ext cx="10643954" cy="1330949"/>
            <a:chOff x="1158239" y="3339451"/>
            <a:chExt cx="7343282" cy="133094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830997"/>
            </a:xfrm>
            <a:prstGeom prst="rect">
              <a:avLst/>
            </a:prstGeom>
            <a:noFill/>
          </p:spPr>
          <p:txBody>
            <a:bodyPr wrap="square" rtlCol="0">
              <a:spAutoFit/>
            </a:bodyPr>
            <a:lstStyle/>
            <a:p>
              <a:pPr lvl="0"/>
              <a:r>
                <a:rPr lang="vi-VN" sz="2400" dirty="0">
                  <a:cs typeface="Times New Roman" panose="02020603050405020304" pitchFamily="18" charset="0"/>
                </a:rPr>
                <a:t>Phát huy vai trò của người dân, doanh nghiệp, các tổ chức chính trị - xã hội</a:t>
              </a:r>
              <a:endParaRPr lang="en-US" sz="2400" dirty="0">
                <a:cs typeface="Times New Roman" panose="02020603050405020304" pitchFamily="18"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25388" y="5293326"/>
            <a:ext cx="7217404" cy="961617"/>
            <a:chOff x="1158239" y="3339451"/>
            <a:chExt cx="5937288" cy="961617"/>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461665"/>
            </a:xfrm>
            <a:prstGeom prst="rect">
              <a:avLst/>
            </a:prstGeom>
            <a:noFill/>
          </p:spPr>
          <p:txBody>
            <a:bodyPr wrap="square" rtlCol="0">
              <a:spAutoFit/>
            </a:bodyPr>
            <a:lstStyle/>
            <a:p>
              <a:pPr lvl="0"/>
              <a:r>
                <a:rPr lang="vi-VN" sz="2400" dirty="0">
                  <a:latin typeface="Arial" panose="020B0604020202020204" pitchFamily="34" charset="0"/>
                  <a:cs typeface="Arial" panose="020B0604020202020204" pitchFamily="34" charset="0"/>
                </a:rPr>
                <a:t>Xây dựng nhanh nền hành chính hiện đại</a:t>
              </a:r>
              <a:endParaRPr lang="en-US" sz="2400" dirty="0">
                <a:latin typeface="Arial" panose="020B0604020202020204" pitchFamily="34" charset="0"/>
                <a:cs typeface="Arial" panose="020B0604020202020204" pitchFamily="34" charset="0"/>
              </a:endParaRPr>
            </a:p>
          </p:txBody>
        </p:sp>
      </p:grpSp>
      <p:sp>
        <p:nvSpPr>
          <p:cNvPr id="47" name="Content Placeholder 2">
            <a:extLst>
              <a:ext uri="{FF2B5EF4-FFF2-40B4-BE49-F238E27FC236}">
                <a16:creationId xmlns:a16="http://schemas.microsoft.com/office/drawing/2014/main" id="{1AF6F468-73ED-4C2E-8374-C40A4A011CF7}"/>
              </a:ext>
            </a:extLst>
          </p:cNvPr>
          <p:cNvSpPr txBox="1">
            <a:spLocks/>
          </p:cNvSpPr>
          <p:nvPr/>
        </p:nvSpPr>
        <p:spPr>
          <a:xfrm>
            <a:off x="-1" y="809002"/>
            <a:ext cx="12373897" cy="1948948"/>
          </a:xfrm>
          <a:prstGeom prst="rect">
            <a:avLst/>
          </a:prstGeom>
          <a:ln w="28575">
            <a:no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dirty="0">
                <a:solidFill>
                  <a:srgbClr val="0000FF"/>
                </a:solidFill>
                <a:latin typeface="Arial" panose="020B0604020202020204" pitchFamily="34" charset="0"/>
                <a:cs typeface="Arial" panose="020B0604020202020204" pitchFamily="34" charset="0"/>
              </a:rPr>
              <a:t>2</a:t>
            </a:r>
            <a:r>
              <a:rPr lang="en-US" sz="2400" dirty="0">
                <a:solidFill>
                  <a:srgbClr val="0000FF"/>
                </a:solidFill>
                <a:latin typeface="Arial" panose="020B0604020202020204" pitchFamily="34" charset="0"/>
                <a:cs typeface="Arial" panose="020B0604020202020204" pitchFamily="34" charset="0"/>
              </a:rPr>
              <a:t>. </a:t>
            </a:r>
            <a:r>
              <a:rPr lang="vi-VN" sz="2400" dirty="0">
                <a:solidFill>
                  <a:srgbClr val="0000FF"/>
                </a:solidFill>
                <a:latin typeface="Arial" panose="020B0604020202020204" pitchFamily="34" charset="0"/>
                <a:cs typeface="Arial" panose="020B0604020202020204" pitchFamily="34" charset="0"/>
              </a:rPr>
              <a:t>GIẢI PHÁP PHÁT TRIỂN KINH TẾ, XÃ HỘI, VĂN HÓA, CON NGƯỜI Ở VIỆT NAM HIỆN NAY</a:t>
            </a:r>
            <a:endParaRPr lang="nl-NL" sz="24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2600" dirty="0">
                <a:solidFill>
                  <a:srgbClr val="0000FF"/>
                </a:solidFill>
                <a:latin typeface="Arial" panose="020B0604020202020204" pitchFamily="34" charset="0"/>
                <a:cs typeface="Arial" panose="020B0604020202020204" pitchFamily="34" charset="0"/>
              </a:rPr>
              <a:t>2. 1. </a:t>
            </a:r>
            <a:r>
              <a:rPr lang="en-US" sz="2600" dirty="0" err="1">
                <a:solidFill>
                  <a:srgbClr val="0000FF"/>
                </a:solidFill>
                <a:latin typeface="Arial" panose="020B0604020202020204" pitchFamily="34" charset="0"/>
                <a:cs typeface="Arial" panose="020B0604020202020204" pitchFamily="34" charset="0"/>
              </a:rPr>
              <a:t>Nội</a:t>
            </a:r>
            <a:r>
              <a:rPr lang="en-US" sz="2600" dirty="0">
                <a:solidFill>
                  <a:srgbClr val="0000FF"/>
                </a:solidFill>
                <a:latin typeface="Arial" panose="020B0604020202020204" pitchFamily="34" charset="0"/>
                <a:cs typeface="Arial" panose="020B0604020202020204" pitchFamily="34" charset="0"/>
              </a:rPr>
              <a:t> dung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kinh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tế</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xã</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hội</a:t>
            </a:r>
            <a:endParaRPr lang="en-US" sz="2600" dirty="0">
              <a:solidFill>
                <a:srgbClr val="0000FF"/>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US" sz="2600" i="1" dirty="0">
                <a:latin typeface="Arial" panose="020B0604020202020204" pitchFamily="34" charset="0"/>
                <a:cs typeface="Arial" panose="020B0604020202020204" pitchFamily="34" charset="0"/>
              </a:rPr>
              <a:t>2.1.1.</a:t>
            </a:r>
            <a:r>
              <a:rPr lang="vi-VN" sz="2600" i="1" dirty="0">
                <a:latin typeface="Arial" panose="020B0604020202020204" pitchFamily="34" charset="0"/>
                <a:cs typeface="Arial" panose="020B0604020202020204" pitchFamily="34" charset="0"/>
              </a:rPr>
              <a:t>Tập trung hoàn thiện, nâng cao chất lượng thể chế kinh tế thị trường định hướng xã hội chủ nghĩa, giải quyết tốt hơn quan hệ giữa Nhà nước, thị trường và xã hội</a:t>
            </a:r>
            <a:endParaRPr lang="en-US" sz="26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954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535261" y="1818710"/>
            <a:ext cx="10723515" cy="1602811"/>
            <a:chOff x="1158239" y="3339451"/>
            <a:chExt cx="7358160" cy="1602811"/>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6"/>
              <a:ext cx="7255389" cy="1141146"/>
            </a:xfrm>
            <a:prstGeom prst="rect">
              <a:avLst/>
            </a:prstGeom>
            <a:noFill/>
          </p:spPr>
          <p:txBody>
            <a:bodyPr wrap="square" rtlCol="0">
              <a:spAutoFit/>
            </a:bodyPr>
            <a:lstStyle/>
            <a:p>
              <a:pPr algn="ctr">
                <a:lnSpc>
                  <a:spcPct val="150000"/>
                </a:lnSpc>
              </a:pPr>
              <a:r>
                <a:rPr lang="vi-VN" sz="2400" dirty="0"/>
                <a:t>Tập trung hoàn thiện thể chế, chính sách, pháp luật phù hợp với cơ chế thị trường và thông lệ quốc tế để phát triển nền khoa học Việt Nam</a:t>
              </a:r>
              <a:endParaRPr lang="fr-FR" sz="2400" dirty="0">
                <a:ea typeface="Calibri" panose="020F0502020204030204" pitchFamily="34" charset="0"/>
                <a:cs typeface="Arial" panose="020B0604020202020204"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59939" y="3537417"/>
            <a:ext cx="10643954" cy="1631800"/>
            <a:chOff x="1158239" y="3339451"/>
            <a:chExt cx="7343282" cy="1631800"/>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1131848"/>
            </a:xfrm>
            <a:prstGeom prst="rect">
              <a:avLst/>
            </a:prstGeom>
            <a:noFill/>
          </p:spPr>
          <p:txBody>
            <a:bodyPr wrap="square" rtlCol="0">
              <a:spAutoFit/>
            </a:bodyPr>
            <a:lstStyle/>
            <a:p>
              <a:pPr algn="ctr">
                <a:lnSpc>
                  <a:spcPct val="150000"/>
                </a:lnSpc>
              </a:pPr>
              <a:r>
                <a:rPr lang="en-US" sz="2400" dirty="0">
                  <a:latin typeface="Arial" panose="020B0604020202020204" pitchFamily="34" charset="0"/>
                  <a:cs typeface="Arial" panose="020B0604020202020204" pitchFamily="34" charset="0"/>
                </a:rPr>
                <a:t>T</a:t>
              </a:r>
              <a:r>
                <a:rPr lang="vi-VN" sz="2400" dirty="0">
                  <a:latin typeface="Arial" panose="020B0604020202020204" pitchFamily="34" charset="0"/>
                  <a:cs typeface="Arial" panose="020B0604020202020204" pitchFamily="34" charset="0"/>
                </a:rPr>
                <a:t>ập trung phát triển công nghệ ưu tiên có khả năng ứng dụng cao, nhất là công nghệ số, thông tin, sinh học, trí tuệ nhân tạo.</a:t>
              </a:r>
              <a:endParaRPr lang="fr-FR" sz="2400" b="1" i="1" dirty="0">
                <a:latin typeface="Arial" panose="020B0604020202020204" pitchFamily="34" charset="0"/>
                <a:ea typeface="Calibri" panose="020F0502020204030204" pitchFamily="34" charset="0"/>
                <a:cs typeface="Arial" panose="020B0604020202020204" pitchFamily="34"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25388" y="5169217"/>
            <a:ext cx="10167631" cy="1631800"/>
            <a:chOff x="1158239" y="3339451"/>
            <a:chExt cx="5937288" cy="1631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1848"/>
            </a:xfrm>
            <a:prstGeom prst="rect">
              <a:avLst/>
            </a:prstGeom>
            <a:noFill/>
          </p:spPr>
          <p:txBody>
            <a:bodyPr wrap="square" rtlCol="0">
              <a:spAutoFit/>
            </a:bodyPr>
            <a:lstStyle/>
            <a:p>
              <a:pPr algn="ctr">
                <a:lnSpc>
                  <a:spcPct val="150000"/>
                </a:lnSpc>
              </a:pPr>
              <a:r>
                <a:rPr lang="vi-VN" sz="2400" dirty="0"/>
                <a:t>Đẩy mạnh hội nhập và hợp tác quốc tế về khoa học, công nghệ</a:t>
              </a:r>
              <a:endParaRPr lang="fr-FR" sz="2400" b="1" i="1" dirty="0">
                <a:latin typeface="Arial" panose="020B0604020202020204" pitchFamily="34" charset="0"/>
                <a:ea typeface="Calibri" panose="020F0502020204030204" pitchFamily="34" charset="0"/>
                <a:cs typeface="Arial" panose="020B0604020202020204" pitchFamily="34" charset="0"/>
              </a:endParaRPr>
            </a:p>
          </p:txBody>
        </p:sp>
      </p:grpSp>
      <p:sp>
        <p:nvSpPr>
          <p:cNvPr id="2" name="Rectangle 1"/>
          <p:cNvSpPr/>
          <p:nvPr/>
        </p:nvSpPr>
        <p:spPr>
          <a:xfrm>
            <a:off x="-198980" y="738145"/>
            <a:ext cx="12191999" cy="830997"/>
          </a:xfrm>
          <a:prstGeom prst="rect">
            <a:avLst/>
          </a:prstGeom>
        </p:spPr>
        <p:txBody>
          <a:bodyPr wrap="square">
            <a:spAutoFit/>
          </a:bodyPr>
          <a:lstStyle/>
          <a:p>
            <a:pPr lvl="2" algn="ctr"/>
            <a:r>
              <a:rPr lang="en-US" sz="2400" dirty="0">
                <a:solidFill>
                  <a:srgbClr val="0000FF"/>
                </a:solidFill>
                <a:latin typeface="Arial" panose="020B0604020202020204" pitchFamily="34" charset="0"/>
                <a:cs typeface="Arial" panose="020B0604020202020204" pitchFamily="34" charset="0"/>
              </a:rPr>
              <a:t>2.1.2. </a:t>
            </a:r>
            <a:r>
              <a:rPr lang="vi-VN" sz="2400" dirty="0">
                <a:solidFill>
                  <a:srgbClr val="0000FF"/>
                </a:solidFill>
                <a:latin typeface="Arial" panose="020B0604020202020204" pitchFamily="34" charset="0"/>
                <a:cs typeface="Arial" panose="020B0604020202020204" pitchFamily="34" charset="0"/>
              </a:rPr>
              <a:t>Phát triển mạnh mẽ khoa học, công nghệ và đổi mới sáng tạo nhằm bứt phá nâng cao nâng suất, chất lượng, hiệu quả và sức cạnh tranh của nền kinh tế</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3840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535261" y="1818710"/>
            <a:ext cx="10723515" cy="1241069"/>
            <a:chOff x="1158239" y="3339451"/>
            <a:chExt cx="7358160"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6"/>
              <a:ext cx="7255389" cy="586699"/>
            </a:xfrm>
            <a:prstGeom prst="rect">
              <a:avLst/>
            </a:prstGeom>
            <a:noFill/>
          </p:spPr>
          <p:txBody>
            <a:bodyPr wrap="square" rtlCol="0">
              <a:spAutoFit/>
            </a:bodyPr>
            <a:lstStyle/>
            <a:p>
              <a:pPr algn="ctr">
                <a:lnSpc>
                  <a:spcPct val="150000"/>
                </a:lnSpc>
              </a:pPr>
              <a:r>
                <a:rPr lang="vi-VN" sz="2400" dirty="0"/>
                <a:t>Đẩy mạnh phát triển nguồn nhân lực, nhất là nhân lực chất lượng cao</a:t>
              </a:r>
              <a:endParaRPr lang="fr-FR" sz="2400" dirty="0">
                <a:ea typeface="Calibri" panose="020F0502020204030204" pitchFamily="34" charset="0"/>
                <a:cs typeface="Arial" panose="020B0604020202020204"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174656" y="2991608"/>
            <a:ext cx="11132061" cy="2254278"/>
            <a:chOff x="1158239" y="3339451"/>
            <a:chExt cx="7343282" cy="2254278"/>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1754326"/>
            </a:xfrm>
            <a:prstGeom prst="rect">
              <a:avLst/>
            </a:prstGeom>
            <a:noFill/>
          </p:spPr>
          <p:txBody>
            <a:bodyPr wrap="square" rtlCol="0">
              <a:spAutoFit/>
            </a:bodyPr>
            <a:lstStyle/>
            <a:p>
              <a:pPr algn="ctr">
                <a:lnSpc>
                  <a:spcPct val="150000"/>
                </a:lnSpc>
              </a:pPr>
              <a:r>
                <a:rPr lang="vi-VN" sz="2400" dirty="0"/>
                <a:t>Đổi mới và nâng cao chất lượng giáo dục nghề nghiệp theo hướng mở, linh hoạt; bảo đảm thống nhất với chủ trương đổi mới căn bản và toàn diện </a:t>
              </a:r>
              <a:r>
                <a:rPr lang="en-US" sz="2400" dirty="0"/>
                <a:t>GD -ĐT</a:t>
              </a:r>
              <a:endParaRPr lang="fr-FR" sz="2400" b="1" i="1" dirty="0">
                <a:latin typeface="Arial" panose="020B0604020202020204" pitchFamily="34" charset="0"/>
                <a:ea typeface="Calibri" panose="020F0502020204030204" pitchFamily="34" charset="0"/>
                <a:cs typeface="Arial" panose="020B0604020202020204" pitchFamily="34"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90372" y="4589866"/>
            <a:ext cx="10167631" cy="1631800"/>
            <a:chOff x="1158239" y="3339451"/>
            <a:chExt cx="5937288" cy="1631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1848"/>
            </a:xfrm>
            <a:prstGeom prst="rect">
              <a:avLst/>
            </a:prstGeom>
            <a:noFill/>
          </p:spPr>
          <p:txBody>
            <a:bodyPr wrap="square" rtlCol="0">
              <a:spAutoFit/>
            </a:bodyPr>
            <a:lstStyle/>
            <a:p>
              <a:pPr algn="ctr">
                <a:lnSpc>
                  <a:spcPct val="150000"/>
                </a:lnSpc>
              </a:pPr>
              <a:r>
                <a:rPr lang="vi-VN" sz="2400" dirty="0"/>
                <a:t>Xây dựng hệ thống giáo dục mở, học tập suốt đời và xây dựng xã hội học tập; thực hiện đào tạo theo nhu cầu của thị trường lao độn</a:t>
              </a:r>
              <a:r>
                <a:rPr lang="en-US" sz="2400" dirty="0"/>
                <a:t>g</a:t>
              </a:r>
              <a:endParaRPr lang="fr-FR" sz="2400" b="1" i="1" dirty="0">
                <a:latin typeface="Arial" panose="020B0604020202020204" pitchFamily="34" charset="0"/>
                <a:ea typeface="Calibri" panose="020F0502020204030204" pitchFamily="34" charset="0"/>
                <a:cs typeface="Arial" panose="020B0604020202020204" pitchFamily="34" charset="0"/>
              </a:endParaRPr>
            </a:p>
          </p:txBody>
        </p:sp>
      </p:grpSp>
      <p:sp>
        <p:nvSpPr>
          <p:cNvPr id="2" name="Rectangle 1"/>
          <p:cNvSpPr/>
          <p:nvPr/>
        </p:nvSpPr>
        <p:spPr>
          <a:xfrm>
            <a:off x="-198980" y="738145"/>
            <a:ext cx="12191999" cy="830997"/>
          </a:xfrm>
          <a:prstGeom prst="rect">
            <a:avLst/>
          </a:prstGeom>
        </p:spPr>
        <p:txBody>
          <a:bodyPr wrap="square">
            <a:spAutoFit/>
          </a:bodyPr>
          <a:lstStyle/>
          <a:p>
            <a:pPr lvl="2" algn="just"/>
            <a:r>
              <a:rPr lang="en-US" sz="2400" dirty="0">
                <a:solidFill>
                  <a:srgbClr val="0000FF"/>
                </a:solidFill>
                <a:latin typeface="Arial" panose="020B0604020202020204" pitchFamily="34" charset="0"/>
                <a:cs typeface="Arial" panose="020B0604020202020204" pitchFamily="34" charset="0"/>
              </a:rPr>
              <a:t>2.1.3. </a:t>
            </a:r>
            <a:r>
              <a:rPr lang="vi-VN" sz="2400" dirty="0">
                <a:solidFill>
                  <a:srgbClr val="0000FF"/>
                </a:solidFill>
                <a:latin typeface="Arial" panose="020B0604020202020204" pitchFamily="34" charset="0"/>
                <a:cs typeface="Arial" panose="020B0604020202020204" pitchFamily="34" charset="0"/>
              </a:rPr>
              <a:t>Phát triển nguồn nhân lực, giáo dục và đào tạo đáp ứng yêu cầu nhân lực chất lượng cao của cuộc Cách mạng công nghiệp lần thứ tư và hội nhập quốc tế</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2843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400"/>
          </a:p>
        </p:txBody>
      </p:sp>
      <p:grpSp>
        <p:nvGrpSpPr>
          <p:cNvPr id="17" name="Nhóm 15">
            <a:extLst>
              <a:ext uri="{FF2B5EF4-FFF2-40B4-BE49-F238E27FC236}">
                <a16:creationId xmlns:a16="http://schemas.microsoft.com/office/drawing/2014/main" id="{32F3C891-FE9C-EDE4-AB97-0D650FB4D3F6}"/>
              </a:ext>
            </a:extLst>
          </p:cNvPr>
          <p:cNvGrpSpPr/>
          <p:nvPr/>
        </p:nvGrpSpPr>
        <p:grpSpPr>
          <a:xfrm>
            <a:off x="-516193" y="2150814"/>
            <a:ext cx="11180822" cy="461665"/>
            <a:chOff x="302106" y="3079988"/>
            <a:chExt cx="5643818" cy="461666"/>
          </a:xfrm>
        </p:grpSpPr>
        <p:sp>
          <p:nvSpPr>
            <p:cNvPr id="18" name="TextBox 27">
              <a:extLst>
                <a:ext uri="{FF2B5EF4-FFF2-40B4-BE49-F238E27FC236}">
                  <a16:creationId xmlns:a16="http://schemas.microsoft.com/office/drawing/2014/main" id="{87D5320C-A931-2D86-70D8-966865501053}"/>
                </a:ext>
              </a:extLst>
            </p:cNvPr>
            <p:cNvSpPr txBox="1"/>
            <p:nvPr/>
          </p:nvSpPr>
          <p:spPr>
            <a:xfrm>
              <a:off x="302106" y="3079988"/>
              <a:ext cx="5643818" cy="461666"/>
            </a:xfrm>
            <a:prstGeom prst="rect">
              <a:avLst/>
            </a:prstGeom>
            <a:noFill/>
          </p:spPr>
          <p:txBody>
            <a:bodyPr wrap="square" rtlCol="0">
              <a:spAutoFit/>
            </a:bodyPr>
            <a:lstStyle/>
            <a:p>
              <a:pPr algn="ctr"/>
              <a:r>
                <a:rPr lang="vi-VN" sz="2400" dirty="0"/>
                <a:t>Tiếp tục đẩy mạnh </a:t>
              </a:r>
              <a:r>
                <a:rPr lang="en-US" sz="2400" dirty="0"/>
                <a:t>CNH, HĐH </a:t>
              </a:r>
              <a:r>
                <a:rPr lang="vi-VN" sz="2400" dirty="0"/>
                <a:t>dựa trên nền tảng của </a:t>
              </a:r>
              <a:r>
                <a:rPr lang="en-US" sz="2400" dirty="0"/>
                <a:t>KHCN</a:t>
              </a:r>
              <a:endParaRPr lang="en-US" sz="2400" dirty="0">
                <a:latin typeface="Arial" panose="020B0604020202020204" pitchFamily="34" charset="0"/>
                <a:cs typeface="Arial" panose="020B0604020202020204" pitchFamily="34" charset="0"/>
              </a:endParaRPr>
            </a:p>
          </p:txBody>
        </p:sp>
        <p:grpSp>
          <p:nvGrpSpPr>
            <p:cNvPr id="19"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31"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7"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25"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sp>
        <p:nvSpPr>
          <p:cNvPr id="35" name="Rectangle 34"/>
          <p:cNvSpPr/>
          <p:nvPr/>
        </p:nvSpPr>
        <p:spPr>
          <a:xfrm>
            <a:off x="-516193" y="621050"/>
            <a:ext cx="12565688" cy="1200329"/>
          </a:xfrm>
          <a:prstGeom prst="rect">
            <a:avLst/>
          </a:prstGeom>
        </p:spPr>
        <p:txBody>
          <a:bodyPr wrap="square">
            <a:spAutoFit/>
          </a:bodyPr>
          <a:lstStyle/>
          <a:p>
            <a:pPr lvl="2" algn="ctr"/>
            <a:r>
              <a:rPr lang="en-US" sz="2400" dirty="0">
                <a:solidFill>
                  <a:srgbClr val="0000FF"/>
                </a:solidFill>
              </a:rPr>
              <a:t>2.1.4. </a:t>
            </a:r>
            <a:r>
              <a:rPr lang="vi-VN" sz="2400" dirty="0">
                <a:solidFill>
                  <a:srgbClr val="0000FF"/>
                </a:solidFill>
              </a:rPr>
              <a:t>Đẩy mạnh công nghiệp hóa, hiện đại hóa, cơ cấu lại nền kinh tế gắn với đổi mới mô hình tăng trưởng, bảo đảm thực chất, hiệu quả; phát triển nền kinh tế số; thúc đẩy tăng trưởng nhanh, bền vững trên cơ sở ổn định kinh tế vĩ mô</a:t>
            </a:r>
            <a:endParaRPr lang="en-US" sz="2400" dirty="0">
              <a:solidFill>
                <a:srgbClr val="0000FF"/>
              </a:solidFill>
            </a:endParaRPr>
          </a:p>
        </p:txBody>
      </p:sp>
      <p:grpSp>
        <p:nvGrpSpPr>
          <p:cNvPr id="54" name="Nhóm 15">
            <a:extLst>
              <a:ext uri="{FF2B5EF4-FFF2-40B4-BE49-F238E27FC236}">
                <a16:creationId xmlns:a16="http://schemas.microsoft.com/office/drawing/2014/main" id="{32F3C891-FE9C-EDE4-AB97-0D650FB4D3F6}"/>
              </a:ext>
            </a:extLst>
          </p:cNvPr>
          <p:cNvGrpSpPr/>
          <p:nvPr/>
        </p:nvGrpSpPr>
        <p:grpSpPr>
          <a:xfrm>
            <a:off x="213320" y="3030401"/>
            <a:ext cx="11691352" cy="830997"/>
            <a:chOff x="669415" y="2841456"/>
            <a:chExt cx="5244340" cy="830998"/>
          </a:xfrm>
        </p:grpSpPr>
        <p:sp>
          <p:nvSpPr>
            <p:cNvPr id="56" name="TextBox 27">
              <a:extLst>
                <a:ext uri="{FF2B5EF4-FFF2-40B4-BE49-F238E27FC236}">
                  <a16:creationId xmlns:a16="http://schemas.microsoft.com/office/drawing/2014/main" id="{87D5320C-A931-2D86-70D8-966865501053}"/>
                </a:ext>
              </a:extLst>
            </p:cNvPr>
            <p:cNvSpPr txBox="1"/>
            <p:nvPr/>
          </p:nvSpPr>
          <p:spPr>
            <a:xfrm>
              <a:off x="1047358" y="2841456"/>
              <a:ext cx="4866397" cy="830998"/>
            </a:xfrm>
            <a:prstGeom prst="rect">
              <a:avLst/>
            </a:prstGeom>
            <a:noFill/>
          </p:spPr>
          <p:txBody>
            <a:bodyPr wrap="square" rtlCol="0">
              <a:spAutoFit/>
            </a:bodyPr>
            <a:lstStyle/>
            <a:p>
              <a:r>
                <a:rPr lang="en-US" sz="2400" dirty="0"/>
                <a:t> </a:t>
              </a:r>
              <a:r>
                <a:rPr lang="vi-VN" sz="2400" dirty="0">
                  <a:latin typeface="Arial" panose="020B0604020202020204" pitchFamily="34" charset="0"/>
                  <a:cs typeface="Arial" panose="020B0604020202020204" pitchFamily="34" charset="0"/>
                </a:rPr>
                <a:t>Đổi mới và nâng cao hiệu quả doanh nghiệp nhà nước</a:t>
              </a:r>
              <a:r>
                <a:rPr lang="en-US" sz="2400" dirty="0">
                  <a:latin typeface="Arial" panose="020B0604020202020204" pitchFamily="34" charset="0"/>
                  <a:cs typeface="Arial" panose="020B0604020202020204" pitchFamily="34" charset="0"/>
                </a:rPr>
                <a:t>; p</a:t>
              </a:r>
              <a:r>
                <a:rPr lang="vi-VN" sz="2400" dirty="0">
                  <a:latin typeface="Arial" panose="020B0604020202020204" pitchFamily="34" charset="0"/>
                  <a:cs typeface="Arial" panose="020B0604020202020204" pitchFamily="34" charset="0"/>
                </a:rPr>
                <a:t>hát triển mạnh khu </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vực kinh tế tư nhân của người Việt Nam cả về số lượng, chất lượng</a:t>
              </a:r>
              <a:endParaRPr lang="en-US" sz="2400" dirty="0">
                <a:latin typeface="Arial" panose="020B0604020202020204" pitchFamily="34" charset="0"/>
                <a:cs typeface="Arial" panose="020B0604020202020204" pitchFamily="34" charset="0"/>
              </a:endParaRPr>
            </a:p>
          </p:txBody>
        </p:sp>
        <p:grpSp>
          <p:nvGrpSpPr>
            <p:cNvPr id="58"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60"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62"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63"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64"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grpSp>
        <p:nvGrpSpPr>
          <p:cNvPr id="65" name="Nhóm 15">
            <a:extLst>
              <a:ext uri="{FF2B5EF4-FFF2-40B4-BE49-F238E27FC236}">
                <a16:creationId xmlns:a16="http://schemas.microsoft.com/office/drawing/2014/main" id="{32F3C891-FE9C-EDE4-AB97-0D650FB4D3F6}"/>
              </a:ext>
            </a:extLst>
          </p:cNvPr>
          <p:cNvGrpSpPr/>
          <p:nvPr/>
        </p:nvGrpSpPr>
        <p:grpSpPr>
          <a:xfrm>
            <a:off x="223153" y="5229390"/>
            <a:ext cx="11863931" cy="892552"/>
            <a:chOff x="669415" y="2939185"/>
            <a:chExt cx="5390621" cy="892553"/>
          </a:xfrm>
        </p:grpSpPr>
        <p:sp>
          <p:nvSpPr>
            <p:cNvPr id="66" name="TextBox 27">
              <a:extLst>
                <a:ext uri="{FF2B5EF4-FFF2-40B4-BE49-F238E27FC236}">
                  <a16:creationId xmlns:a16="http://schemas.microsoft.com/office/drawing/2014/main" id="{87D5320C-A931-2D86-70D8-966865501053}"/>
                </a:ext>
              </a:extLst>
            </p:cNvPr>
            <p:cNvSpPr txBox="1"/>
            <p:nvPr/>
          </p:nvSpPr>
          <p:spPr>
            <a:xfrm>
              <a:off x="1074210" y="2939185"/>
              <a:ext cx="4985826" cy="892553"/>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C</a:t>
              </a:r>
              <a:r>
                <a:rPr lang="vi-VN" sz="2400" dirty="0">
                  <a:latin typeface="Arial" panose="020B0604020202020204" pitchFamily="34" charset="0"/>
                  <a:cs typeface="Arial" panose="020B0604020202020204" pitchFamily="34" charset="0"/>
                </a:rPr>
                <a:t>ơ cấu lại các ngành dịch vụ dựa trên nền tảng công nghệ hiện đại, công nghệ số, phát triển các loại dịch vụ mới</a:t>
              </a:r>
              <a:endParaRPr lang="en-US" sz="2400" dirty="0">
                <a:latin typeface="Arial" panose="020B0604020202020204" pitchFamily="34" charset="0"/>
                <a:cs typeface="Arial" panose="020B0604020202020204" pitchFamily="34" charset="0"/>
              </a:endParaRPr>
            </a:p>
          </p:txBody>
        </p:sp>
        <p:grpSp>
          <p:nvGrpSpPr>
            <p:cNvPr id="67"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68"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69"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70"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71"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grpSp>
        <p:nvGrpSpPr>
          <p:cNvPr id="72" name="Nhóm 15">
            <a:extLst>
              <a:ext uri="{FF2B5EF4-FFF2-40B4-BE49-F238E27FC236}">
                <a16:creationId xmlns:a16="http://schemas.microsoft.com/office/drawing/2014/main" id="{32F3C891-FE9C-EDE4-AB97-0D650FB4D3F6}"/>
              </a:ext>
            </a:extLst>
          </p:cNvPr>
          <p:cNvGrpSpPr/>
          <p:nvPr/>
        </p:nvGrpSpPr>
        <p:grpSpPr>
          <a:xfrm>
            <a:off x="213320" y="4235578"/>
            <a:ext cx="11873764" cy="830997"/>
            <a:chOff x="669415" y="3078221"/>
            <a:chExt cx="5993599" cy="830999"/>
          </a:xfrm>
        </p:grpSpPr>
        <p:sp>
          <p:nvSpPr>
            <p:cNvPr id="73" name="TextBox 27">
              <a:extLst>
                <a:ext uri="{FF2B5EF4-FFF2-40B4-BE49-F238E27FC236}">
                  <a16:creationId xmlns:a16="http://schemas.microsoft.com/office/drawing/2014/main" id="{87D5320C-A931-2D86-70D8-966865501053}"/>
                </a:ext>
              </a:extLst>
            </p:cNvPr>
            <p:cNvSpPr txBox="1"/>
            <p:nvPr/>
          </p:nvSpPr>
          <p:spPr>
            <a:xfrm>
              <a:off x="1124080" y="3078221"/>
              <a:ext cx="5538934" cy="830999"/>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Ph</a:t>
              </a:r>
              <a:r>
                <a:rPr lang="vi-VN" sz="2400" dirty="0">
                  <a:latin typeface="Arial" panose="020B0604020202020204" pitchFamily="34" charset="0"/>
                  <a:cs typeface="Arial" panose="020B0604020202020204" pitchFamily="34" charset="0"/>
                </a:rPr>
                <a:t>át triển nông nghiệp hàng hóa tập trung quy mô lớn theo hướng hiện đại, vùng chuyên canh hàng hóa chất lượng cao.</a:t>
              </a:r>
              <a:endParaRPr lang="en-US" sz="2400" dirty="0">
                <a:latin typeface="Arial" panose="020B0604020202020204" pitchFamily="34" charset="0"/>
                <a:cs typeface="Arial" panose="020B0604020202020204" pitchFamily="34" charset="0"/>
              </a:endParaRPr>
            </a:p>
          </p:txBody>
        </p:sp>
        <p:grpSp>
          <p:nvGrpSpPr>
            <p:cNvPr id="74" name="Nhóm 17">
              <a:extLst>
                <a:ext uri="{FF2B5EF4-FFF2-40B4-BE49-F238E27FC236}">
                  <a16:creationId xmlns:a16="http://schemas.microsoft.com/office/drawing/2014/main" id="{DBA1F775-AF6D-ABF2-5807-6E0097C0CC1D}"/>
                </a:ext>
              </a:extLst>
            </p:cNvPr>
            <p:cNvGrpSpPr/>
            <p:nvPr/>
          </p:nvGrpSpPr>
          <p:grpSpPr>
            <a:xfrm rot="16200000">
              <a:off x="690748" y="3085589"/>
              <a:ext cx="330518" cy="373184"/>
              <a:chOff x="5963428" y="786027"/>
              <a:chExt cx="867388" cy="1034113"/>
            </a:xfrm>
          </p:grpSpPr>
          <p:sp>
            <p:nvSpPr>
              <p:cNvPr id="75" name="Lưu Đồ: Quyết Định 39">
                <a:extLst>
                  <a:ext uri="{FF2B5EF4-FFF2-40B4-BE49-F238E27FC236}">
                    <a16:creationId xmlns:a16="http://schemas.microsoft.com/office/drawing/2014/main" id="{C3219C7E-99A9-32A5-3E26-4D8646B3CAFE}"/>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76" name="Lưu Đồ: Quyết Định 37">
                <a:extLst>
                  <a:ext uri="{FF2B5EF4-FFF2-40B4-BE49-F238E27FC236}">
                    <a16:creationId xmlns:a16="http://schemas.microsoft.com/office/drawing/2014/main" id="{F46A4098-3EB2-793A-46B9-331BD460B9E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77" name="Lưu Đồ: Quyết Định 35">
                <a:extLst>
                  <a:ext uri="{FF2B5EF4-FFF2-40B4-BE49-F238E27FC236}">
                    <a16:creationId xmlns:a16="http://schemas.microsoft.com/office/drawing/2014/main" id="{ECF8B59C-C5A5-A2D6-6C0B-71A59FD5BE44}"/>
                  </a:ext>
                </a:extLst>
              </p:cNvPr>
              <p:cNvSpPr/>
              <p:nvPr/>
            </p:nvSpPr>
            <p:spPr>
              <a:xfrm>
                <a:off x="6099838" y="141597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78" name="Lưu Đồ: Quyết Định 23">
                <a:extLst>
                  <a:ext uri="{FF2B5EF4-FFF2-40B4-BE49-F238E27FC236}">
                    <a16:creationId xmlns:a16="http://schemas.microsoft.com/office/drawing/2014/main" id="{05A436BF-A734-06AC-408E-58735409F98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solidFill>
                </a:endParaRPr>
              </a:p>
            </p:txBody>
          </p:sp>
        </p:grpSp>
      </p:grpSp>
    </p:spTree>
    <p:extLst>
      <p:ext uri="{BB962C8B-B14F-4D97-AF65-F5344CB8AC3E}">
        <p14:creationId xmlns:p14="http://schemas.microsoft.com/office/powerpoint/2010/main" val="1650555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par>
                                <p:cTn id="8" presetID="6" presetClass="entr" presetSubtype="16" fill="hold"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circle(in)">
                                      <p:cBhvr>
                                        <p:cTn id="10" dur="2000"/>
                                        <p:tgtEl>
                                          <p:spTgt spid="54"/>
                                        </p:tgtEl>
                                      </p:cBhvr>
                                    </p:animEffect>
                                  </p:childTnLst>
                                </p:cTn>
                              </p:par>
                              <p:par>
                                <p:cTn id="11" presetID="6" presetClass="entr" presetSubtype="16" fill="hold" nodeType="with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circle(in)">
                                      <p:cBhvr>
                                        <p:cTn id="13" dur="2000"/>
                                        <p:tgtEl>
                                          <p:spTgt spid="72"/>
                                        </p:tgtEl>
                                      </p:cBhvr>
                                    </p:animEffect>
                                  </p:childTnLst>
                                </p:cTn>
                              </p:par>
                              <p:par>
                                <p:cTn id="14" presetID="6" presetClass="entr" presetSubtype="16" fill="hold"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circle(in)">
                                      <p:cBhvr>
                                        <p:cTn id="16"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901789" y="1119355"/>
            <a:ext cx="8654499" cy="2746704"/>
            <a:chOff x="4191000" y="1568939"/>
            <a:chExt cx="12249970" cy="4120056"/>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249970" cy="3669695"/>
              <a:chOff x="0" y="-38100"/>
              <a:chExt cx="3280976"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122631" cy="923759"/>
              </a:xfrm>
              <a:prstGeom prst="roundRect">
                <a:avLst/>
              </a:pr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6" name="Group 5">
              <a:extLst>
                <a:ext uri="{FF2B5EF4-FFF2-40B4-BE49-F238E27FC236}">
                  <a16:creationId xmlns:a16="http://schemas.microsoft.com/office/drawing/2014/main" id="{55C15616-EDD2-C68C-A700-C1A64344D18E}"/>
                </a:ext>
              </a:extLst>
            </p:cNvPr>
            <p:cNvGrpSpPr/>
            <p:nvPr/>
          </p:nvGrpSpPr>
          <p:grpSpPr>
            <a:xfrm>
              <a:off x="8345628" y="1568939"/>
              <a:ext cx="6254537" cy="1153575"/>
              <a:chOff x="5134288" y="896826"/>
              <a:chExt cx="6254537" cy="1153575"/>
            </a:xfrm>
          </p:grpSpPr>
          <p:pic>
            <p:nvPicPr>
              <p:cNvPr id="8" name="Picture 9">
                <a:extLst>
                  <a:ext uri="{FF2B5EF4-FFF2-40B4-BE49-F238E27FC236}">
                    <a16:creationId xmlns:a16="http://schemas.microsoft.com/office/drawing/2014/main" id="{D40F1D94-2803-C244-0E61-3C1514315B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134288" y="896826"/>
                <a:ext cx="5875362" cy="1153575"/>
              </a:xfrm>
              <a:prstGeom prst="rect">
                <a:avLst/>
              </a:prstGeom>
            </p:spPr>
          </p:pic>
          <p:sp>
            <p:nvSpPr>
              <p:cNvPr id="9" name="TextBox 8">
                <a:extLst>
                  <a:ext uri="{FF2B5EF4-FFF2-40B4-BE49-F238E27FC236}">
                    <a16:creationId xmlns:a16="http://schemas.microsoft.com/office/drawing/2014/main" id="{A433121E-B1A9-36E1-142C-C9CA2B854D8D}"/>
                  </a:ext>
                </a:extLst>
              </p:cNvPr>
              <p:cNvSpPr txBox="1"/>
              <p:nvPr/>
            </p:nvSpPr>
            <p:spPr>
              <a:xfrm>
                <a:off x="5513462" y="1055176"/>
                <a:ext cx="5875363" cy="692497"/>
              </a:xfrm>
              <a:prstGeom prst="rect">
                <a:avLst/>
              </a:prstGeom>
              <a:noFill/>
            </p:spPr>
            <p:txBody>
              <a:bodyPr wrap="square" rtlCol="0">
                <a:spAutoFit/>
              </a:bodyPr>
              <a:lstStyle/>
              <a:p>
                <a:pPr algn="ctr"/>
                <a:r>
                  <a:rPr lang="en-US" sz="2400" b="1" i="1" dirty="0">
                    <a:solidFill>
                      <a:schemeClr val="bg1"/>
                    </a:solidFill>
                    <a:latin typeface="Arial" panose="020B0604020202020204" pitchFamily="34" charset="0"/>
                    <a:cs typeface="Arial" panose="020B0604020202020204" pitchFamily="34" charset="0"/>
                  </a:rPr>
                  <a:t>K</a:t>
                </a:r>
                <a:r>
                  <a:rPr lang="vi-VN" sz="2400" b="1" i="1" dirty="0">
                    <a:solidFill>
                      <a:schemeClr val="bg1"/>
                    </a:solidFill>
                    <a:latin typeface="Arial" panose="020B0604020202020204" pitchFamily="34" charset="0"/>
                    <a:cs typeface="Arial" panose="020B0604020202020204" pitchFamily="34" charset="0"/>
                  </a:rPr>
                  <a:t>ết cấu hạ tầng</a:t>
                </a:r>
                <a:endParaRPr lang="en-US" sz="3600" b="1" dirty="0">
                  <a:solidFill>
                    <a:schemeClr val="bg1"/>
                  </a:solidFill>
                  <a:latin typeface="Arial" panose="020B0604020202020204" pitchFamily="34" charset="0"/>
                  <a:cs typeface="Arial" panose="020B0604020202020204" pitchFamily="34" charset="0"/>
                </a:endParaRPr>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6534217" y="3073518"/>
              <a:ext cx="9344158" cy="1800494"/>
            </a:xfrm>
            <a:prstGeom prst="rect">
              <a:avLst/>
            </a:prstGeom>
            <a:noFill/>
          </p:spPr>
          <p:txBody>
            <a:bodyPr wrap="square">
              <a:spAutoFit/>
            </a:bodyPr>
            <a:lstStyle/>
            <a:p>
              <a:pPr algn="ctr">
                <a:lnSpc>
                  <a:spcPct val="150000"/>
                </a:lnSpc>
              </a:pPr>
              <a:r>
                <a:rPr lang="vi-VN" sz="2400" dirty="0"/>
                <a:t>Tập trung đầu tư các dự án hạ tầng trọng điểm quốc gia, quy mô lớn</a:t>
              </a:r>
              <a:endParaRPr lang="en-US" sz="3600" dirty="0">
                <a:solidFill>
                  <a:srgbClr val="000000"/>
                </a:solidFill>
                <a:latin typeface="Arial" panose="020B0604020202020204" pitchFamily="34" charset="0"/>
                <a:ea typeface="Calibri" panose="020F0502020204030204" pitchFamily="34" charset="0"/>
                <a:cs typeface="Arial" panose="020B0604020202020204" pitchFamily="34"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3158245" y="3753923"/>
            <a:ext cx="8531468" cy="2563996"/>
            <a:chOff x="4191000" y="1843000"/>
            <a:chExt cx="12249970" cy="3845995"/>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249970" cy="3669695"/>
              <a:chOff x="0" y="-38100"/>
              <a:chExt cx="3280976" cy="961859"/>
            </a:xfrm>
          </p:grpSpPr>
          <p:sp>
            <p:nvSpPr>
              <p:cNvPr id="22" name="Freeform 11">
                <a:extLst>
                  <a:ext uri="{FF2B5EF4-FFF2-40B4-BE49-F238E27FC236}">
                    <a16:creationId xmlns:a16="http://schemas.microsoft.com/office/drawing/2014/main" id="{FA1094F5-FDAE-5F75-B4CC-515722DB4F34}"/>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5" name="Group 14">
              <a:extLst>
                <a:ext uri="{FF2B5EF4-FFF2-40B4-BE49-F238E27FC236}">
                  <a16:creationId xmlns:a16="http://schemas.microsoft.com/office/drawing/2014/main" id="{4C1DCB6F-1B08-433F-422A-E91F8108F647}"/>
                </a:ext>
              </a:extLst>
            </p:cNvPr>
            <p:cNvGrpSpPr/>
            <p:nvPr/>
          </p:nvGrpSpPr>
          <p:grpSpPr>
            <a:xfrm>
              <a:off x="8934079" y="1843000"/>
              <a:ext cx="5104056" cy="1153575"/>
              <a:chOff x="5722739" y="1170887"/>
              <a:chExt cx="5104056" cy="1153575"/>
            </a:xfrm>
          </p:grpSpPr>
          <p:pic>
            <p:nvPicPr>
              <p:cNvPr id="18" name="Picture 9">
                <a:extLst>
                  <a:ext uri="{FF2B5EF4-FFF2-40B4-BE49-F238E27FC236}">
                    <a16:creationId xmlns:a16="http://schemas.microsoft.com/office/drawing/2014/main" id="{1FDA145B-3890-6F83-BCB4-5FDCC8397BB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5722739" y="1170887"/>
                <a:ext cx="5104056" cy="1153575"/>
              </a:xfrm>
              <a:prstGeom prst="rect">
                <a:avLst/>
              </a:prstGeom>
            </p:spPr>
          </p:pic>
          <p:sp>
            <p:nvSpPr>
              <p:cNvPr id="21" name="TextBox 20">
                <a:extLst>
                  <a:ext uri="{FF2B5EF4-FFF2-40B4-BE49-F238E27FC236}">
                    <a16:creationId xmlns:a16="http://schemas.microsoft.com/office/drawing/2014/main" id="{40B14592-FC1F-F488-DF2B-55BCD4CB2E20}"/>
                  </a:ext>
                </a:extLst>
              </p:cNvPr>
              <p:cNvSpPr txBox="1"/>
              <p:nvPr/>
            </p:nvSpPr>
            <p:spPr>
              <a:xfrm>
                <a:off x="5914427" y="1522822"/>
                <a:ext cx="4720676" cy="692498"/>
              </a:xfrm>
              <a:prstGeom prst="rect">
                <a:avLst/>
              </a:prstGeom>
              <a:noFill/>
            </p:spPr>
            <p:txBody>
              <a:bodyPr wrap="square" rtlCol="0">
                <a:spAutoFit/>
              </a:bodyPr>
              <a:lstStyle/>
              <a:p>
                <a:pPr algn="ctr"/>
                <a:r>
                  <a:rPr lang="en-US" sz="2400" b="1" i="1" dirty="0">
                    <a:solidFill>
                      <a:schemeClr val="bg1"/>
                    </a:solidFill>
                    <a:latin typeface="Arial" panose="020B0604020202020204" pitchFamily="34" charset="0"/>
                    <a:cs typeface="Arial" panose="020B0604020202020204" pitchFamily="34" charset="0"/>
                  </a:rPr>
                  <a:t>K</a:t>
                </a:r>
                <a:r>
                  <a:rPr lang="vi-VN" sz="2400" b="1" i="1" dirty="0">
                    <a:solidFill>
                      <a:schemeClr val="bg1"/>
                    </a:solidFill>
                    <a:latin typeface="Arial" panose="020B0604020202020204" pitchFamily="34" charset="0"/>
                    <a:cs typeface="Arial" panose="020B0604020202020204" pitchFamily="34" charset="0"/>
                  </a:rPr>
                  <a:t>inh tế vùng</a:t>
                </a:r>
                <a:endParaRPr lang="en-US" sz="2400" b="1" dirty="0">
                  <a:solidFill>
                    <a:schemeClr val="bg1"/>
                  </a:solidFill>
                  <a:latin typeface="Arial" panose="020B0604020202020204" pitchFamily="34" charset="0"/>
                  <a:cs typeface="Arial" panose="020B0604020202020204" pitchFamily="34" charset="0"/>
                </a:endParaRPr>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5331534" y="3073519"/>
              <a:ext cx="11109436" cy="2528770"/>
            </a:xfrm>
            <a:prstGeom prst="rect">
              <a:avLst/>
            </a:prstGeom>
            <a:noFill/>
          </p:spPr>
          <p:txBody>
            <a:bodyPr wrap="square">
              <a:spAutoFit/>
            </a:bodyPr>
            <a:lstStyle/>
            <a:p>
              <a:pPr algn="ctr">
                <a:lnSpc>
                  <a:spcPct val="150000"/>
                </a:lnSpc>
              </a:pPr>
              <a:r>
                <a:rPr lang="en-US" sz="2400" dirty="0">
                  <a:latin typeface="Arial" panose="020B0604020202020204" pitchFamily="34" charset="0"/>
                  <a:cs typeface="Arial" panose="020B0604020202020204" pitchFamily="34" charset="0"/>
                </a:rPr>
                <a:t>P</a:t>
              </a:r>
              <a:r>
                <a:rPr lang="vi-VN" sz="2400" dirty="0">
                  <a:latin typeface="Arial" panose="020B0604020202020204" pitchFamily="34" charset="0"/>
                  <a:cs typeface="Arial" panose="020B0604020202020204" pitchFamily="34" charset="0"/>
                </a:rPr>
                <a:t>hát huy tốt nhất các lợi thế đặc thù của mỗi vùng, địa phương và tăng cường tính liên kết nội vùng và liên vùng để tham gia vào các chuỗi giá trị toàn cầu</a:t>
              </a:r>
              <a:endParaRPr lang="vi-VN" sz="2400" dirty="0">
                <a:solidFill>
                  <a:srgbClr val="000000"/>
                </a:solidFill>
                <a:latin typeface="Arial" panose="020B0604020202020204" pitchFamily="34" charset="0"/>
                <a:ea typeface="Calibri" panose="020F0502020204030204" pitchFamily="34" charset="0"/>
                <a:cs typeface="Arial" panose="020B0604020202020204" pitchFamily="34" charset="0"/>
              </a:endParaRPr>
            </a:p>
          </p:txBody>
        </p:sp>
      </p:grpSp>
      <p:pic>
        <p:nvPicPr>
          <p:cNvPr id="25" name="Picture 2" descr="Hạ tầng giao thông phát triển vượt bậc - Hànộimớ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676" y="1516502"/>
            <a:ext cx="3487421" cy="234955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https://media.moitruongvadothi.vn/thumb_x800x/2020/06/23/9779/1592883521-qh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4738" y="3949349"/>
            <a:ext cx="3531360" cy="23495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35459" y="217897"/>
            <a:ext cx="11164529" cy="830997"/>
          </a:xfrm>
          <a:prstGeom prst="rect">
            <a:avLst/>
          </a:prstGeom>
        </p:spPr>
        <p:txBody>
          <a:bodyPr wrap="square">
            <a:spAutoFit/>
          </a:bodyPr>
          <a:lstStyle/>
          <a:p>
            <a:pPr lvl="2" algn="ctr"/>
            <a:r>
              <a:rPr lang="en-US" sz="2400" dirty="0">
                <a:solidFill>
                  <a:srgbClr val="0000FF"/>
                </a:solidFill>
                <a:latin typeface="Arial" panose="020B0604020202020204" pitchFamily="34" charset="0"/>
                <a:cs typeface="Arial" panose="020B0604020202020204" pitchFamily="34" charset="0"/>
              </a:rPr>
              <a:t>2.1.5. </a:t>
            </a:r>
            <a:r>
              <a:rPr lang="vi-VN" sz="2400" dirty="0">
                <a:solidFill>
                  <a:srgbClr val="0000FF"/>
                </a:solidFill>
                <a:latin typeface="Arial" panose="020B0604020202020204" pitchFamily="34" charset="0"/>
                <a:cs typeface="Arial" panose="020B0604020202020204" pitchFamily="34" charset="0"/>
              </a:rPr>
              <a:t>Phát triển kết cấu hạ tầng, kinh tế vùng, kinh tế biển, lấy các đô thị làm động lực phát triển vùng và đẩy mạnh xây dựng nông thôn mới</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3610966"/>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par>
                                <p:cTn id="8" presetID="6"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par>
                                <p:cTn id="11" presetID="6" presetClass="entr" presetSubtype="16"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circle(in)">
                                      <p:cBhvr>
                                        <p:cTn id="13" dur="2000"/>
                                        <p:tgtEl>
                                          <p:spTgt spid="26"/>
                                        </p:tgtEl>
                                      </p:cBhvr>
                                    </p:animEffect>
                                  </p:childTnLst>
                                </p:cTn>
                              </p:par>
                              <p:par>
                                <p:cTn id="14" presetID="6"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ircle(in)">
                                      <p:cBhvr>
                                        <p:cTn id="1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913723" y="1444011"/>
            <a:ext cx="8166647" cy="2539349"/>
            <a:chOff x="4191000" y="1879972"/>
            <a:chExt cx="12249970" cy="3809023"/>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249970" cy="3669695"/>
              <a:chOff x="0" y="-38100"/>
              <a:chExt cx="3280976"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6" name="Group 5">
              <a:extLst>
                <a:ext uri="{FF2B5EF4-FFF2-40B4-BE49-F238E27FC236}">
                  <a16:creationId xmlns:a16="http://schemas.microsoft.com/office/drawing/2014/main" id="{55C15616-EDD2-C68C-A700-C1A64344D18E}"/>
                </a:ext>
              </a:extLst>
            </p:cNvPr>
            <p:cNvGrpSpPr/>
            <p:nvPr/>
          </p:nvGrpSpPr>
          <p:grpSpPr>
            <a:xfrm>
              <a:off x="8583756" y="1879972"/>
              <a:ext cx="6034309" cy="1063103"/>
              <a:chOff x="5372416" y="1207859"/>
              <a:chExt cx="6034309" cy="1063103"/>
            </a:xfrm>
          </p:grpSpPr>
          <p:pic>
            <p:nvPicPr>
              <p:cNvPr id="8" name="Picture 9">
                <a:extLst>
                  <a:ext uri="{FF2B5EF4-FFF2-40B4-BE49-F238E27FC236}">
                    <a16:creationId xmlns:a16="http://schemas.microsoft.com/office/drawing/2014/main" id="{D40F1D94-2803-C244-0E61-3C1514315B5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531363" y="1207859"/>
                <a:ext cx="5875362" cy="1063103"/>
              </a:xfrm>
              <a:prstGeom prst="rect">
                <a:avLst/>
              </a:prstGeom>
            </p:spPr>
          </p:pic>
          <p:sp>
            <p:nvSpPr>
              <p:cNvPr id="9" name="TextBox 8">
                <a:extLst>
                  <a:ext uri="{FF2B5EF4-FFF2-40B4-BE49-F238E27FC236}">
                    <a16:creationId xmlns:a16="http://schemas.microsoft.com/office/drawing/2014/main" id="{A433121E-B1A9-36E1-142C-C9CA2B854D8D}"/>
                  </a:ext>
                </a:extLst>
              </p:cNvPr>
              <p:cNvSpPr txBox="1"/>
              <p:nvPr/>
            </p:nvSpPr>
            <p:spPr>
              <a:xfrm>
                <a:off x="5372416" y="1320663"/>
                <a:ext cx="5875363" cy="784830"/>
              </a:xfrm>
              <a:prstGeom prst="rect">
                <a:avLst/>
              </a:prstGeom>
              <a:noFill/>
            </p:spPr>
            <p:txBody>
              <a:bodyPr wrap="square" rtlCol="0">
                <a:spAutoFit/>
              </a:bodyPr>
              <a:lstStyle/>
              <a:p>
                <a:pPr algn="ctr"/>
                <a:r>
                  <a:rPr lang="en-US" sz="2800" b="1" i="1" dirty="0">
                    <a:solidFill>
                      <a:schemeClr val="bg1"/>
                    </a:solidFill>
                    <a:latin typeface="Arial" panose="020B0604020202020204" pitchFamily="34" charset="0"/>
                    <a:cs typeface="Arial" panose="020B0604020202020204" pitchFamily="34" charset="0"/>
                  </a:rPr>
                  <a:t>K</a:t>
                </a:r>
                <a:r>
                  <a:rPr lang="vi-VN" sz="2800" b="1" i="1" dirty="0">
                    <a:solidFill>
                      <a:schemeClr val="bg1"/>
                    </a:solidFill>
                    <a:latin typeface="Arial" panose="020B0604020202020204" pitchFamily="34" charset="0"/>
                    <a:cs typeface="Arial" panose="020B0604020202020204" pitchFamily="34" charset="0"/>
                  </a:rPr>
                  <a:t>inh tế biển</a:t>
                </a:r>
                <a:endParaRPr lang="en-US" sz="4800" b="1" dirty="0">
                  <a:solidFill>
                    <a:schemeClr val="bg1"/>
                  </a:solidFill>
                  <a:latin typeface="Arial" panose="020B0604020202020204" pitchFamily="34" charset="0"/>
                  <a:cs typeface="Arial" panose="020B0604020202020204" pitchFamily="34" charset="0"/>
                </a:endParaRPr>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5080851" y="3073519"/>
              <a:ext cx="11342218" cy="1697772"/>
            </a:xfrm>
            <a:prstGeom prst="rect">
              <a:avLst/>
            </a:prstGeom>
            <a:noFill/>
          </p:spPr>
          <p:txBody>
            <a:bodyPr wrap="square">
              <a:spAutoFit/>
            </a:bodyPr>
            <a:lstStyle/>
            <a:p>
              <a:pPr algn="ctr">
                <a:lnSpc>
                  <a:spcPct val="150000"/>
                </a:lnSpc>
              </a:pPr>
              <a:r>
                <a:rPr lang="en-US" sz="2400" dirty="0">
                  <a:latin typeface="Arial" panose="020B0604020202020204" pitchFamily="34" charset="0"/>
                  <a:cs typeface="Arial" panose="020B0604020202020204" pitchFamily="34" charset="0"/>
                </a:rPr>
                <a:t>K</a:t>
              </a:r>
              <a:r>
                <a:rPr lang="vi-VN" sz="2400" dirty="0">
                  <a:latin typeface="Arial" panose="020B0604020202020204" pitchFamily="34" charset="0"/>
                  <a:cs typeface="Arial" panose="020B0604020202020204" pitchFamily="34" charset="0"/>
                </a:rPr>
                <a:t>iểm soát khai thác tài nguyên biển, phục hồi hệ sinh thái biển, gắn liền với bảo đảm quốc phòng, an ninh </a:t>
              </a:r>
              <a:endParaRPr lang="en-US"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2913723" y="4066577"/>
            <a:ext cx="8398043" cy="2290863"/>
            <a:chOff x="4191000" y="1587872"/>
            <a:chExt cx="12597063" cy="4101123"/>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249970" cy="3669695"/>
              <a:chOff x="0" y="-38100"/>
              <a:chExt cx="3280976" cy="961859"/>
            </a:xfrm>
          </p:grpSpPr>
          <p:sp>
            <p:nvSpPr>
              <p:cNvPr id="22" name="Freeform 11">
                <a:extLst>
                  <a:ext uri="{FF2B5EF4-FFF2-40B4-BE49-F238E27FC236}">
                    <a16:creationId xmlns:a16="http://schemas.microsoft.com/office/drawing/2014/main" id="{FA1094F5-FDAE-5F75-B4CC-515722DB4F34}"/>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grpSp>
          <p:nvGrpSpPr>
            <p:cNvPr id="15" name="Group 14">
              <a:extLst>
                <a:ext uri="{FF2B5EF4-FFF2-40B4-BE49-F238E27FC236}">
                  <a16:creationId xmlns:a16="http://schemas.microsoft.com/office/drawing/2014/main" id="{4C1DCB6F-1B08-433F-422A-E91F8108F647}"/>
                </a:ext>
              </a:extLst>
            </p:cNvPr>
            <p:cNvGrpSpPr/>
            <p:nvPr/>
          </p:nvGrpSpPr>
          <p:grpSpPr>
            <a:xfrm>
              <a:off x="8742705" y="1587872"/>
              <a:ext cx="5875362" cy="1153575"/>
              <a:chOff x="5531365" y="915759"/>
              <a:chExt cx="5875362" cy="1153575"/>
            </a:xfrm>
          </p:grpSpPr>
          <p:pic>
            <p:nvPicPr>
              <p:cNvPr id="18" name="Picture 9">
                <a:extLst>
                  <a:ext uri="{FF2B5EF4-FFF2-40B4-BE49-F238E27FC236}">
                    <a16:creationId xmlns:a16="http://schemas.microsoft.com/office/drawing/2014/main" id="{1FDA145B-3890-6F83-BCB4-5FDCC8397BB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5531366" y="915759"/>
                <a:ext cx="5875361" cy="1153575"/>
              </a:xfrm>
              <a:prstGeom prst="rect">
                <a:avLst/>
              </a:prstGeom>
            </p:spPr>
          </p:pic>
          <p:sp>
            <p:nvSpPr>
              <p:cNvPr id="21" name="TextBox 20">
                <a:extLst>
                  <a:ext uri="{FF2B5EF4-FFF2-40B4-BE49-F238E27FC236}">
                    <a16:creationId xmlns:a16="http://schemas.microsoft.com/office/drawing/2014/main" id="{40B14592-FC1F-F488-DF2B-55BCD4CB2E20}"/>
                  </a:ext>
                </a:extLst>
              </p:cNvPr>
              <p:cNvSpPr txBox="1"/>
              <p:nvPr/>
            </p:nvSpPr>
            <p:spPr>
              <a:xfrm>
                <a:off x="5531365" y="1055177"/>
                <a:ext cx="5875361" cy="692498"/>
              </a:xfrm>
              <a:prstGeom prst="rect">
                <a:avLst/>
              </a:prstGeom>
              <a:noFill/>
            </p:spPr>
            <p:txBody>
              <a:bodyPr wrap="square" rtlCol="0">
                <a:spAutoFit/>
              </a:bodyPr>
              <a:lstStyle/>
              <a:p>
                <a:pPr algn="ctr"/>
                <a:r>
                  <a:rPr lang="vi-VN" sz="2400" b="1" i="1" dirty="0">
                    <a:solidFill>
                      <a:schemeClr val="bg1"/>
                    </a:solidFill>
                  </a:rPr>
                  <a:t>Xây dựng nông thôn mới</a:t>
                </a:r>
                <a:endParaRPr lang="en-US" sz="3200" b="1" dirty="0">
                  <a:solidFill>
                    <a:schemeClr val="bg1"/>
                  </a:solidFill>
                  <a:latin typeface="Arial" panose="020B0604020202020204" pitchFamily="34" charset="0"/>
                  <a:cs typeface="Arial" panose="020B0604020202020204" pitchFamily="34" charset="0"/>
                </a:endParaRPr>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6019978" y="3073519"/>
              <a:ext cx="10768085" cy="1697773"/>
            </a:xfrm>
            <a:prstGeom prst="rect">
              <a:avLst/>
            </a:prstGeom>
            <a:noFill/>
          </p:spPr>
          <p:txBody>
            <a:bodyPr wrap="square">
              <a:spAutoFit/>
            </a:bodyPr>
            <a:lstStyle/>
            <a:p>
              <a:pPr algn="ctr">
                <a:lnSpc>
                  <a:spcPct val="150000"/>
                </a:lnSpc>
              </a:pPr>
              <a:r>
                <a:rPr lang="vi-VN" sz="2400" dirty="0"/>
                <a:t>Chương trình mục tiêu quốc gia xây dựng nông thôn mới theo hướng gắn với đô thị hóa</a:t>
              </a:r>
              <a:endParaRPr lang="vi-VN" sz="2400" dirty="0">
                <a:solidFill>
                  <a:srgbClr val="000000"/>
                </a:solidFill>
                <a:latin typeface="Arial" panose="020B0604020202020204" pitchFamily="34" charset="0"/>
                <a:ea typeface="Calibri" panose="020F0502020204030204" pitchFamily="34" charset="0"/>
                <a:cs typeface="Arial" panose="020B0604020202020204" pitchFamily="34" charset="0"/>
              </a:endParaRPr>
            </a:p>
          </p:txBody>
        </p:sp>
      </p:grpSp>
      <p:pic>
        <p:nvPicPr>
          <p:cNvPr id="24" name="Picture 2" descr="Bộ Tài nguyên và Môi trường - Bản ti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671411"/>
            <a:ext cx="3407408" cy="233294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u nhập bình quân đầu người năm 2022 đối với xã nông thôn mới đạt từ 48  triệu đồng/người trở lê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 y="4388767"/>
            <a:ext cx="3613355" cy="1968674"/>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1027471" y="285248"/>
            <a:ext cx="11164529" cy="830997"/>
          </a:xfrm>
          <a:prstGeom prst="rect">
            <a:avLst/>
          </a:prstGeom>
        </p:spPr>
        <p:txBody>
          <a:bodyPr wrap="square">
            <a:spAutoFit/>
          </a:bodyPr>
          <a:lstStyle/>
          <a:p>
            <a:pPr lvl="2" algn="ctr"/>
            <a:r>
              <a:rPr lang="en-US" sz="2400">
                <a:solidFill>
                  <a:srgbClr val="0000FF"/>
                </a:solidFill>
                <a:latin typeface="Arial" panose="020B0604020202020204" pitchFamily="34" charset="0"/>
                <a:cs typeface="Arial" panose="020B0604020202020204" pitchFamily="34" charset="0"/>
              </a:rPr>
              <a:t>2.1.5. </a:t>
            </a:r>
            <a:r>
              <a:rPr lang="vi-VN" sz="2400">
                <a:solidFill>
                  <a:srgbClr val="0000FF"/>
                </a:solidFill>
                <a:latin typeface="Arial" panose="020B0604020202020204" pitchFamily="34" charset="0"/>
                <a:cs typeface="Arial" panose="020B0604020202020204" pitchFamily="34" charset="0"/>
              </a:rPr>
              <a:t>Phát triển kết cấu hạ tầng, kinh tế vùng, kinh tế biển, lấy các đô thị làm động lực phát triển vùng và đẩy mạnh xây dựng nông thôn mới</a:t>
            </a:r>
            <a:endParaRPr lang="en-US" sz="240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2214591"/>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par>
                                <p:cTn id="8" presetID="6"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par>
                                <p:cTn id="11" presetID="6" presetClass="entr" presetSubtype="16"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circle(in)">
                                      <p:cBhvr>
                                        <p:cTn id="13" dur="2000"/>
                                        <p:tgtEl>
                                          <p:spTgt spid="1026"/>
                                        </p:tgtEl>
                                      </p:cBhvr>
                                    </p:animEffect>
                                  </p:childTnLst>
                                </p:cTn>
                              </p:par>
                              <p:par>
                                <p:cTn id="14" presetID="6"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ircle(in)">
                                      <p:cBhvr>
                                        <p:cTn id="1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6B073B6-35BD-AD1D-8BEC-051582A5E234}"/>
              </a:ext>
            </a:extLst>
          </p:cNvPr>
          <p:cNvGrpSpPr/>
          <p:nvPr/>
        </p:nvGrpSpPr>
        <p:grpSpPr>
          <a:xfrm>
            <a:off x="132735" y="1577404"/>
            <a:ext cx="5957311" cy="2829782"/>
            <a:chOff x="833823" y="1889099"/>
            <a:chExt cx="7817834" cy="4244673"/>
          </a:xfrm>
        </p:grpSpPr>
        <p:sp>
          <p:nvSpPr>
            <p:cNvPr id="7" name="Freeform 7">
              <a:extLst>
                <a:ext uri="{FF2B5EF4-FFF2-40B4-BE49-F238E27FC236}">
                  <a16:creationId xmlns:a16="http://schemas.microsoft.com/office/drawing/2014/main" id="{FA75CCFB-3B1C-5DCE-A375-3A688FE2AC73}"/>
                </a:ext>
              </a:extLst>
            </p:cNvPr>
            <p:cNvSpPr/>
            <p:nvPr/>
          </p:nvSpPr>
          <p:spPr>
            <a:xfrm>
              <a:off x="833823" y="1889099"/>
              <a:ext cx="7817834" cy="3411801"/>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8" name="TextBox 7">
              <a:extLst>
                <a:ext uri="{FF2B5EF4-FFF2-40B4-BE49-F238E27FC236}">
                  <a16:creationId xmlns:a16="http://schemas.microsoft.com/office/drawing/2014/main" id="{ECDCAC25-C85B-4693-39E4-3D982AEB02A3}"/>
                </a:ext>
              </a:extLst>
            </p:cNvPr>
            <p:cNvSpPr txBox="1"/>
            <p:nvPr/>
          </p:nvSpPr>
          <p:spPr>
            <a:xfrm>
              <a:off x="884832" y="1943009"/>
              <a:ext cx="7660211" cy="4190763"/>
            </a:xfrm>
            <a:prstGeom prst="rect">
              <a:avLst/>
            </a:prstGeom>
            <a:noFill/>
          </p:spPr>
          <p:txBody>
            <a:bodyPr wrap="square">
              <a:spAutoFit/>
            </a:bodyPr>
            <a:lstStyle/>
            <a:p>
              <a:pPr algn="ctr">
                <a:lnSpc>
                  <a:spcPct val="150000"/>
                </a:lnSpc>
              </a:pPr>
              <a:r>
                <a:rPr lang="vi-VN" sz="2400" dirty="0"/>
                <a:t>Phát triển toàn diện, đồng bộ các lĩnh vực văn hóa, bảo đảm vừa phát huy những giá trị tốt đẹp của dân tộc, vừa tiếp thu những tinh hoa văn hóa nhân loại</a:t>
              </a:r>
              <a:endParaRPr lang="fr-FR"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11" name="Group 10">
            <a:extLst>
              <a:ext uri="{FF2B5EF4-FFF2-40B4-BE49-F238E27FC236}">
                <a16:creationId xmlns:a16="http://schemas.microsoft.com/office/drawing/2014/main" id="{81311398-4658-7C63-A8F4-B4EA6F6B3A35}"/>
              </a:ext>
            </a:extLst>
          </p:cNvPr>
          <p:cNvGrpSpPr/>
          <p:nvPr/>
        </p:nvGrpSpPr>
        <p:grpSpPr>
          <a:xfrm>
            <a:off x="6209070" y="1577404"/>
            <a:ext cx="5982930" cy="2274533"/>
            <a:chOff x="8935861" y="2543079"/>
            <a:chExt cx="8397631" cy="3411800"/>
          </a:xfrm>
        </p:grpSpPr>
        <p:sp>
          <p:nvSpPr>
            <p:cNvPr id="12" name="Freeform 7">
              <a:extLst>
                <a:ext uri="{FF2B5EF4-FFF2-40B4-BE49-F238E27FC236}">
                  <a16:creationId xmlns:a16="http://schemas.microsoft.com/office/drawing/2014/main" id="{C049CF16-35AF-93E5-3C59-F8877B4F000C}"/>
                </a:ext>
              </a:extLst>
            </p:cNvPr>
            <p:cNvSpPr/>
            <p:nvPr/>
          </p:nvSpPr>
          <p:spPr>
            <a:xfrm>
              <a:off x="8935861" y="2543079"/>
              <a:ext cx="8397631" cy="3411800"/>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34" name="TextBox 11">
              <a:extLst>
                <a:ext uri="{FF2B5EF4-FFF2-40B4-BE49-F238E27FC236}">
                  <a16:creationId xmlns:a16="http://schemas.microsoft.com/office/drawing/2014/main" id="{282EE4E5-DE9A-153F-1BBC-DD013AC1480F}"/>
                </a:ext>
              </a:extLst>
            </p:cNvPr>
            <p:cNvSpPr txBox="1"/>
            <p:nvPr/>
          </p:nvSpPr>
          <p:spPr>
            <a:xfrm>
              <a:off x="9470038" y="3776408"/>
              <a:ext cx="1427885" cy="1427885"/>
            </a:xfrm>
            <a:prstGeom prst="rect">
              <a:avLst/>
            </a:prstGeom>
          </p:spPr>
          <p:txBody>
            <a:bodyPr lIns="33867" tIns="33867" rIns="33867" bIns="33867" rtlCol="0" anchor="ctr"/>
            <a:lstStyle/>
            <a:p>
              <a:pPr algn="ctr">
                <a:lnSpc>
                  <a:spcPts val="2059"/>
                </a:lnSpc>
              </a:pPr>
              <a:endParaRPr sz="1200"/>
            </a:p>
          </p:txBody>
        </p:sp>
        <p:sp>
          <p:nvSpPr>
            <p:cNvPr id="35" name="TextBox 34">
              <a:extLst>
                <a:ext uri="{FF2B5EF4-FFF2-40B4-BE49-F238E27FC236}">
                  <a16:creationId xmlns:a16="http://schemas.microsoft.com/office/drawing/2014/main" id="{0DAAA639-AB4D-1451-98D6-CA89DE8921BE}"/>
                </a:ext>
              </a:extLst>
            </p:cNvPr>
            <p:cNvSpPr txBox="1"/>
            <p:nvPr/>
          </p:nvSpPr>
          <p:spPr>
            <a:xfrm>
              <a:off x="8935861" y="2874851"/>
              <a:ext cx="8369830" cy="2528769"/>
            </a:xfrm>
            <a:prstGeom prst="rect">
              <a:avLst/>
            </a:prstGeom>
            <a:noFill/>
          </p:spPr>
          <p:txBody>
            <a:bodyPr wrap="square">
              <a:spAutoFit/>
            </a:bodyPr>
            <a:lstStyle/>
            <a:p>
              <a:pPr algn="ctr">
                <a:lnSpc>
                  <a:spcPct val="150000"/>
                </a:lnSpc>
              </a:pPr>
              <a:r>
                <a:rPr lang="en-US" sz="2400" dirty="0">
                  <a:latin typeface="Arial" panose="020B0604020202020204" pitchFamily="34" charset="0"/>
                  <a:cs typeface="Arial" panose="020B0604020202020204" pitchFamily="34" charset="0"/>
                </a:rPr>
                <a:t>X</a:t>
              </a:r>
              <a:r>
                <a:rPr lang="vi-VN" sz="2400" dirty="0">
                  <a:latin typeface="Arial" panose="020B0604020202020204" pitchFamily="34" charset="0"/>
                  <a:cs typeface="Arial" panose="020B0604020202020204" pitchFamily="34" charset="0"/>
                </a:rPr>
                <a:t>ây dựng hệ thống y tế công bằng, chất lượng, hiệu quả và hội nhập quốc tế, thực hiện bao phủ chăm sóc sức khỏe toàn dân</a:t>
              </a:r>
              <a:endParaRPr lang="fr-FR"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39" name="Group 38">
            <a:extLst>
              <a:ext uri="{FF2B5EF4-FFF2-40B4-BE49-F238E27FC236}">
                <a16:creationId xmlns:a16="http://schemas.microsoft.com/office/drawing/2014/main" id="{7C2FC250-8234-0051-B4DF-F87807E94976}"/>
              </a:ext>
            </a:extLst>
          </p:cNvPr>
          <p:cNvGrpSpPr/>
          <p:nvPr/>
        </p:nvGrpSpPr>
        <p:grpSpPr>
          <a:xfrm>
            <a:off x="84410" y="4112843"/>
            <a:ext cx="5625059" cy="2274535"/>
            <a:chOff x="833823" y="2244226"/>
            <a:chExt cx="7817834" cy="3411802"/>
          </a:xfrm>
        </p:grpSpPr>
        <p:sp>
          <p:nvSpPr>
            <p:cNvPr id="40" name="Freeform 7">
              <a:extLst>
                <a:ext uri="{FF2B5EF4-FFF2-40B4-BE49-F238E27FC236}">
                  <a16:creationId xmlns:a16="http://schemas.microsoft.com/office/drawing/2014/main" id="{2E91AD2A-6590-DB99-86D2-53744C2CC4A2}"/>
                </a:ext>
              </a:extLst>
            </p:cNvPr>
            <p:cNvSpPr/>
            <p:nvPr/>
          </p:nvSpPr>
          <p:spPr>
            <a:xfrm>
              <a:off x="833823" y="2244226"/>
              <a:ext cx="7817834" cy="3411802"/>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41" name="TextBox 40">
              <a:extLst>
                <a:ext uri="{FF2B5EF4-FFF2-40B4-BE49-F238E27FC236}">
                  <a16:creationId xmlns:a16="http://schemas.microsoft.com/office/drawing/2014/main" id="{4DFF9CD1-F018-FA68-D157-B098BC5954D0}"/>
                </a:ext>
              </a:extLst>
            </p:cNvPr>
            <p:cNvSpPr txBox="1"/>
            <p:nvPr/>
          </p:nvSpPr>
          <p:spPr>
            <a:xfrm>
              <a:off x="1206945" y="2575999"/>
              <a:ext cx="7127192" cy="1800493"/>
            </a:xfrm>
            <a:prstGeom prst="rect">
              <a:avLst/>
            </a:prstGeom>
            <a:noFill/>
          </p:spPr>
          <p:txBody>
            <a:bodyPr wrap="square">
              <a:spAutoFit/>
            </a:bodyPr>
            <a:lstStyle/>
            <a:p>
              <a:pPr algn="ctr">
                <a:lnSpc>
                  <a:spcPct val="150000"/>
                </a:lnSpc>
              </a:pPr>
              <a:r>
                <a:rPr lang="vi-VN" sz="2400" dirty="0"/>
                <a:t>Cải cách tổng thể, hệ thống, đồng bộ chính sách tiền lương </a:t>
              </a:r>
              <a:endParaRPr lang="fr-FR"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42" name="Group 41">
            <a:extLst>
              <a:ext uri="{FF2B5EF4-FFF2-40B4-BE49-F238E27FC236}">
                <a16:creationId xmlns:a16="http://schemas.microsoft.com/office/drawing/2014/main" id="{19BD463C-F34A-DA71-DD52-AFD5D1BF81D5}"/>
              </a:ext>
            </a:extLst>
          </p:cNvPr>
          <p:cNvGrpSpPr/>
          <p:nvPr/>
        </p:nvGrpSpPr>
        <p:grpSpPr>
          <a:xfrm>
            <a:off x="6096000" y="4112842"/>
            <a:ext cx="5968181" cy="2274535"/>
            <a:chOff x="8935861" y="2898204"/>
            <a:chExt cx="8397631" cy="3411802"/>
          </a:xfrm>
        </p:grpSpPr>
        <p:sp>
          <p:nvSpPr>
            <p:cNvPr id="43" name="Freeform 7">
              <a:extLst>
                <a:ext uri="{FF2B5EF4-FFF2-40B4-BE49-F238E27FC236}">
                  <a16:creationId xmlns:a16="http://schemas.microsoft.com/office/drawing/2014/main" id="{E88CFA5B-51DE-33F0-3FB1-4C9EB9F74A1D}"/>
                </a:ext>
              </a:extLst>
            </p:cNvPr>
            <p:cNvSpPr/>
            <p:nvPr/>
          </p:nvSpPr>
          <p:spPr>
            <a:xfrm>
              <a:off x="8935861" y="2898204"/>
              <a:ext cx="8397631" cy="3411802"/>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44" name="TextBox 11">
              <a:extLst>
                <a:ext uri="{FF2B5EF4-FFF2-40B4-BE49-F238E27FC236}">
                  <a16:creationId xmlns:a16="http://schemas.microsoft.com/office/drawing/2014/main" id="{264E14F1-7744-448E-AABA-EA8137E7765C}"/>
                </a:ext>
              </a:extLst>
            </p:cNvPr>
            <p:cNvSpPr txBox="1"/>
            <p:nvPr/>
          </p:nvSpPr>
          <p:spPr>
            <a:xfrm>
              <a:off x="9470038" y="3776408"/>
              <a:ext cx="1427885" cy="1427885"/>
            </a:xfrm>
            <a:prstGeom prst="rect">
              <a:avLst/>
            </a:prstGeom>
          </p:spPr>
          <p:txBody>
            <a:bodyPr lIns="33867" tIns="33867" rIns="33867" bIns="33867" rtlCol="0" anchor="ctr"/>
            <a:lstStyle/>
            <a:p>
              <a:pPr algn="ctr">
                <a:lnSpc>
                  <a:spcPts val="2059"/>
                </a:lnSpc>
              </a:pPr>
              <a:endParaRPr sz="1200"/>
            </a:p>
          </p:txBody>
        </p:sp>
        <p:sp>
          <p:nvSpPr>
            <p:cNvPr id="45" name="TextBox 44">
              <a:extLst>
                <a:ext uri="{FF2B5EF4-FFF2-40B4-BE49-F238E27FC236}">
                  <a16:creationId xmlns:a16="http://schemas.microsoft.com/office/drawing/2014/main" id="{6DC9C464-7688-8AB4-9A46-B62D0F0756E1}"/>
                </a:ext>
              </a:extLst>
            </p:cNvPr>
            <p:cNvSpPr txBox="1"/>
            <p:nvPr/>
          </p:nvSpPr>
          <p:spPr>
            <a:xfrm>
              <a:off x="9351334" y="3339720"/>
              <a:ext cx="7753095" cy="2528769"/>
            </a:xfrm>
            <a:prstGeom prst="rect">
              <a:avLst/>
            </a:prstGeom>
            <a:noFill/>
          </p:spPr>
          <p:txBody>
            <a:bodyPr wrap="square">
              <a:spAutoFit/>
            </a:bodyPr>
            <a:lstStyle/>
            <a:p>
              <a:pPr algn="ctr">
                <a:lnSpc>
                  <a:spcPct val="150000"/>
                </a:lnSpc>
              </a:pPr>
              <a:r>
                <a:rPr lang="vi-VN" sz="2400" dirty="0"/>
                <a:t>Thực hiện tốt chính sách ưu đãi người có công; đẩy mạnh các hoạt động đền ơn đáp nghĩa</a:t>
              </a:r>
              <a:endParaRPr lang="fr-FR" sz="2400" dirty="0">
                <a:latin typeface="Arial" panose="020B0604020202020204" pitchFamily="34" charset="0"/>
                <a:ea typeface="Calibri" panose="020F0502020204030204" pitchFamily="34" charset="0"/>
                <a:cs typeface="Arial" panose="020B0604020202020204" pitchFamily="34" charset="0"/>
              </a:endParaRPr>
            </a:p>
          </p:txBody>
        </p:sp>
      </p:grpSp>
      <p:sp>
        <p:nvSpPr>
          <p:cNvPr id="21" name="Rectangle 20"/>
          <p:cNvSpPr/>
          <p:nvPr/>
        </p:nvSpPr>
        <p:spPr>
          <a:xfrm>
            <a:off x="489592" y="564287"/>
            <a:ext cx="11702408" cy="830997"/>
          </a:xfrm>
          <a:prstGeom prst="rect">
            <a:avLst/>
          </a:prstGeom>
        </p:spPr>
        <p:txBody>
          <a:bodyPr wrap="square">
            <a:spAutoFit/>
          </a:bodyPr>
          <a:lstStyle/>
          <a:p>
            <a:pPr lvl="2" algn="ctr"/>
            <a:r>
              <a:rPr lang="en-US" sz="2400" b="1" i="1" dirty="0">
                <a:solidFill>
                  <a:srgbClr val="0000FF"/>
                </a:solidFill>
                <a:latin typeface="Arial" panose="020B0604020202020204" pitchFamily="34" charset="0"/>
                <a:cs typeface="Arial" panose="020B0604020202020204" pitchFamily="34" charset="0"/>
              </a:rPr>
              <a:t>2.1.6. </a:t>
            </a:r>
            <a:r>
              <a:rPr lang="vi-VN" sz="2400" b="1" i="1" dirty="0">
                <a:solidFill>
                  <a:srgbClr val="0000FF"/>
                </a:solidFill>
                <a:latin typeface="Arial" panose="020B0604020202020204" pitchFamily="34" charset="0"/>
                <a:cs typeface="Arial" panose="020B0604020202020204" pitchFamily="34" charset="0"/>
              </a:rPr>
              <a:t>Phát triển văn hóa, xã hội, thực hiện tiến bộ và công bằng xã hội; không ngừng nâng cao đời sống vật chất, tinh thần của nhân dân</a:t>
            </a:r>
            <a:endParaRPr lang="en-US" sz="2400" b="1" i="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5856813"/>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1+#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0-#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500" fill="hold"/>
                                        <p:tgtEl>
                                          <p:spTgt spid="42"/>
                                        </p:tgtEl>
                                        <p:attrNameLst>
                                          <p:attrName>ppt_x</p:attrName>
                                        </p:attrNameLst>
                                      </p:cBhvr>
                                      <p:tavLst>
                                        <p:tav tm="0">
                                          <p:val>
                                            <p:strVal val="1+#ppt_w/2"/>
                                          </p:val>
                                        </p:tav>
                                        <p:tav tm="100000">
                                          <p:val>
                                            <p:strVal val="#ppt_x"/>
                                          </p:val>
                                        </p:tav>
                                      </p:tavLst>
                                    </p:anim>
                                    <p:anim calcmode="lin" valueType="num">
                                      <p:cBhvr additive="base">
                                        <p:cTn id="26"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758550" y="1439850"/>
            <a:ext cx="10723515" cy="1602362"/>
            <a:chOff x="1158239" y="3339451"/>
            <a:chExt cx="7358160" cy="160236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6"/>
              <a:ext cx="7255389" cy="1140697"/>
            </a:xfrm>
            <a:prstGeom prst="rect">
              <a:avLst/>
            </a:prstGeom>
            <a:noFill/>
          </p:spPr>
          <p:txBody>
            <a:bodyPr wrap="square" rtlCol="0">
              <a:spAutoFit/>
            </a:bodyPr>
            <a:lstStyle/>
            <a:p>
              <a:pPr algn="ctr">
                <a:lnSpc>
                  <a:spcPct val="150000"/>
                </a:lnSpc>
              </a:pPr>
              <a:r>
                <a:rPr lang="vi-VN" sz="2400" dirty="0">
                  <a:latin typeface="Arial" panose="020B0604020202020204" pitchFamily="34" charset="0"/>
                  <a:cs typeface="Arial" panose="020B0604020202020204" pitchFamily="34" charset="0"/>
                </a:rPr>
                <a:t>Quản lý chặt chẽ và nâng cao hiệu quả sử dụng các nguồn lực tài nguyên, nhất là đất, nước, khoáng 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theo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nguyên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tắc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endParaRPr lang="en-US"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174656" y="3125034"/>
            <a:ext cx="11132061" cy="1086651"/>
            <a:chOff x="1158239" y="3339451"/>
            <a:chExt cx="7343282" cy="1086651"/>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586699"/>
            </a:xfrm>
            <a:prstGeom prst="rect">
              <a:avLst/>
            </a:prstGeom>
            <a:noFill/>
          </p:spPr>
          <p:txBody>
            <a:bodyPr wrap="square" rtlCol="0">
              <a:spAutoFit/>
            </a:bodyPr>
            <a:lstStyle/>
            <a:p>
              <a:pPr>
                <a:lnSpc>
                  <a:spcPct val="150000"/>
                </a:lnSpc>
              </a:pPr>
              <a:r>
                <a:rPr lang="vi-VN" sz="2400" dirty="0"/>
                <a:t>Giải quyết hài hòa mối quan hệ giữa phát triển kinh tế với bảo vệ môi trường</a:t>
              </a:r>
              <a:endParaRPr lang="en-US" sz="2400" dirty="0"/>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90372" y="4589866"/>
            <a:ext cx="10167631" cy="1631800"/>
            <a:chOff x="1158239" y="3339451"/>
            <a:chExt cx="5937288" cy="1631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1848"/>
            </a:xfrm>
            <a:prstGeom prst="rect">
              <a:avLst/>
            </a:prstGeom>
            <a:noFill/>
          </p:spPr>
          <p:txBody>
            <a:bodyPr wrap="square" rtlCol="0">
              <a:spAutoFit/>
            </a:bodyPr>
            <a:lstStyle/>
            <a:p>
              <a:pPr algn="ctr">
                <a:lnSpc>
                  <a:spcPct val="150000"/>
                </a:lnSpc>
              </a:pPr>
              <a:r>
                <a:rPr lang="vi-VN" sz="2400" dirty="0"/>
                <a:t>Chủ động giám sát, ứng phó có hiệu quả với biến đổi khí hậu; phát triển kinh tế xanh, ít chất thải</a:t>
              </a:r>
              <a:endParaRPr lang="vi-VN" sz="2400" dirty="0">
                <a:solidFill>
                  <a:srgbClr val="000000"/>
                </a:solidFill>
                <a:ea typeface="Calibri" panose="020F0502020204030204" pitchFamily="34" charset="0"/>
                <a:cs typeface="Arial" panose="020B0604020202020204" pitchFamily="34" charset="0"/>
              </a:endParaRPr>
            </a:p>
          </p:txBody>
        </p:sp>
      </p:grpSp>
      <p:sp>
        <p:nvSpPr>
          <p:cNvPr id="2" name="Rectangle 1"/>
          <p:cNvSpPr/>
          <p:nvPr/>
        </p:nvSpPr>
        <p:spPr>
          <a:xfrm>
            <a:off x="-198980" y="738145"/>
            <a:ext cx="12191999" cy="1200329"/>
          </a:xfrm>
          <a:prstGeom prst="rect">
            <a:avLst/>
          </a:prstGeom>
        </p:spPr>
        <p:txBody>
          <a:bodyPr wrap="square">
            <a:spAutoFit/>
          </a:bodyPr>
          <a:lstStyle/>
          <a:p>
            <a:pPr marL="0" lvl="2" algn="ctr"/>
            <a:r>
              <a:rPr lang="en-US" sz="2400" dirty="0">
                <a:solidFill>
                  <a:srgbClr val="0000FF"/>
                </a:solidFill>
                <a:latin typeface="Arial" panose="020B0604020202020204" pitchFamily="34" charset="0"/>
                <a:cs typeface="Arial" panose="020B0604020202020204" pitchFamily="34" charset="0"/>
              </a:rPr>
              <a:t>2.1.7.</a:t>
            </a:r>
            <a:r>
              <a:rPr lang="vi-VN" sz="2400" dirty="0">
                <a:solidFill>
                  <a:srgbClr val="0000FF"/>
                </a:solidFill>
                <a:latin typeface="Arial" panose="020B0604020202020204" pitchFamily="34" charset="0"/>
                <a:cs typeface="Arial" panose="020B0604020202020204" pitchFamily="34" charset="0"/>
              </a:rPr>
              <a:t>Quản lý và sử dụng hiệu quả tài nguyên; tăng cường bảo vệ môi trường và ứng phó với biến đổi khí hậu, phòng, chống và giảm nhẹ thiên tai</a:t>
            </a:r>
            <a:endParaRPr lang="en-US" sz="2400" dirty="0">
              <a:solidFill>
                <a:srgbClr val="0000FF"/>
              </a:solidFill>
              <a:latin typeface="Arial" panose="020B0604020202020204" pitchFamily="34" charset="0"/>
              <a:cs typeface="Arial" panose="020B0604020202020204" pitchFamily="34" charset="0"/>
            </a:endParaRPr>
          </a:p>
          <a:p>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8873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6B073B6-35BD-AD1D-8BEC-051582A5E234}"/>
              </a:ext>
            </a:extLst>
          </p:cNvPr>
          <p:cNvGrpSpPr/>
          <p:nvPr/>
        </p:nvGrpSpPr>
        <p:grpSpPr>
          <a:xfrm>
            <a:off x="516119" y="1739632"/>
            <a:ext cx="5372379" cy="2239844"/>
            <a:chOff x="833823" y="1791146"/>
            <a:chExt cx="8056436" cy="3721670"/>
          </a:xfrm>
        </p:grpSpPr>
        <p:sp>
          <p:nvSpPr>
            <p:cNvPr id="7" name="Freeform 7">
              <a:extLst>
                <a:ext uri="{FF2B5EF4-FFF2-40B4-BE49-F238E27FC236}">
                  <a16:creationId xmlns:a16="http://schemas.microsoft.com/office/drawing/2014/main" id="{FA75CCFB-3B1C-5DCE-A375-3A688FE2AC73}"/>
                </a:ext>
              </a:extLst>
            </p:cNvPr>
            <p:cNvSpPr/>
            <p:nvPr/>
          </p:nvSpPr>
          <p:spPr>
            <a:xfrm>
              <a:off x="833823" y="1889099"/>
              <a:ext cx="7817834" cy="3411801"/>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8" name="TextBox 7">
              <a:extLst>
                <a:ext uri="{FF2B5EF4-FFF2-40B4-BE49-F238E27FC236}">
                  <a16:creationId xmlns:a16="http://schemas.microsoft.com/office/drawing/2014/main" id="{ECDCAC25-C85B-4693-39E4-3D982AEB02A3}"/>
                </a:ext>
              </a:extLst>
            </p:cNvPr>
            <p:cNvSpPr txBox="1"/>
            <p:nvPr/>
          </p:nvSpPr>
          <p:spPr>
            <a:xfrm>
              <a:off x="833823" y="1791146"/>
              <a:ext cx="8056436" cy="3721670"/>
            </a:xfrm>
            <a:prstGeom prst="rect">
              <a:avLst/>
            </a:prstGeom>
            <a:noFill/>
          </p:spPr>
          <p:txBody>
            <a:bodyPr wrap="square">
              <a:spAutoFit/>
            </a:bodyPr>
            <a:lstStyle/>
            <a:p>
              <a:pPr algn="ctr">
                <a:lnSpc>
                  <a:spcPct val="150000"/>
                </a:lnSpc>
              </a:pPr>
              <a:r>
                <a:rPr lang="en-US" sz="2400" dirty="0">
                  <a:latin typeface="Arial" panose="020B0604020202020204" pitchFamily="34" charset="0"/>
                  <a:cs typeface="Arial" panose="020B0604020202020204" pitchFamily="34" charset="0"/>
                </a:rPr>
                <a:t>T</a:t>
              </a:r>
              <a:r>
                <a:rPr lang="vi-VN" sz="2400" dirty="0">
                  <a:latin typeface="Arial" panose="020B0604020202020204" pitchFamily="34" charset="0"/>
                  <a:cs typeface="Arial" panose="020B0604020202020204" pitchFamily="34" charset="0"/>
                </a:rPr>
                <a:t>iếp tục xây dựng Quân đội nhân dân, Công an Nhân dân cách mạng, chính quy, tinh nhuệ, từng bước hiện đại.</a:t>
              </a:r>
              <a:endParaRPr lang="en-US" sz="2400" dirty="0">
                <a:latin typeface="Arial" panose="020B0604020202020204" pitchFamily="34" charset="0"/>
                <a:cs typeface="Arial" panose="020B0604020202020204" pitchFamily="34" charset="0"/>
              </a:endParaRPr>
            </a:p>
          </p:txBody>
        </p:sp>
      </p:grpSp>
      <p:grpSp>
        <p:nvGrpSpPr>
          <p:cNvPr id="11" name="Group 10">
            <a:extLst>
              <a:ext uri="{FF2B5EF4-FFF2-40B4-BE49-F238E27FC236}">
                <a16:creationId xmlns:a16="http://schemas.microsoft.com/office/drawing/2014/main" id="{81311398-4658-7C63-A8F4-B4EA6F6B3A35}"/>
              </a:ext>
            </a:extLst>
          </p:cNvPr>
          <p:cNvGrpSpPr/>
          <p:nvPr/>
        </p:nvGrpSpPr>
        <p:grpSpPr>
          <a:xfrm>
            <a:off x="6114534" y="1739632"/>
            <a:ext cx="5598421" cy="2274533"/>
            <a:chOff x="8935861" y="2543079"/>
            <a:chExt cx="8397631" cy="3411800"/>
          </a:xfrm>
        </p:grpSpPr>
        <p:sp>
          <p:nvSpPr>
            <p:cNvPr id="12" name="Freeform 7">
              <a:extLst>
                <a:ext uri="{FF2B5EF4-FFF2-40B4-BE49-F238E27FC236}">
                  <a16:creationId xmlns:a16="http://schemas.microsoft.com/office/drawing/2014/main" id="{C049CF16-35AF-93E5-3C59-F8877B4F000C}"/>
                </a:ext>
              </a:extLst>
            </p:cNvPr>
            <p:cNvSpPr/>
            <p:nvPr/>
          </p:nvSpPr>
          <p:spPr>
            <a:xfrm>
              <a:off x="8935861" y="2543079"/>
              <a:ext cx="8397631" cy="3411800"/>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34" name="TextBox 11">
              <a:extLst>
                <a:ext uri="{FF2B5EF4-FFF2-40B4-BE49-F238E27FC236}">
                  <a16:creationId xmlns:a16="http://schemas.microsoft.com/office/drawing/2014/main" id="{282EE4E5-DE9A-153F-1BBC-DD013AC1480F}"/>
                </a:ext>
              </a:extLst>
            </p:cNvPr>
            <p:cNvSpPr txBox="1"/>
            <p:nvPr/>
          </p:nvSpPr>
          <p:spPr>
            <a:xfrm>
              <a:off x="9470038" y="3776408"/>
              <a:ext cx="1427885" cy="1427885"/>
            </a:xfrm>
            <a:prstGeom prst="rect">
              <a:avLst/>
            </a:prstGeom>
          </p:spPr>
          <p:txBody>
            <a:bodyPr lIns="33867" tIns="33867" rIns="33867" bIns="33867" rtlCol="0" anchor="ctr"/>
            <a:lstStyle/>
            <a:p>
              <a:pPr algn="ctr">
                <a:lnSpc>
                  <a:spcPts val="2059"/>
                </a:lnSpc>
              </a:pPr>
              <a:endParaRPr sz="1200"/>
            </a:p>
          </p:txBody>
        </p:sp>
        <p:sp>
          <p:nvSpPr>
            <p:cNvPr id="35" name="TextBox 34">
              <a:extLst>
                <a:ext uri="{FF2B5EF4-FFF2-40B4-BE49-F238E27FC236}">
                  <a16:creationId xmlns:a16="http://schemas.microsoft.com/office/drawing/2014/main" id="{0DAAA639-AB4D-1451-98D6-CA89DE8921BE}"/>
                </a:ext>
              </a:extLst>
            </p:cNvPr>
            <p:cNvSpPr txBox="1"/>
            <p:nvPr/>
          </p:nvSpPr>
          <p:spPr>
            <a:xfrm>
              <a:off x="8935861" y="2874851"/>
              <a:ext cx="8369830" cy="2542043"/>
            </a:xfrm>
            <a:prstGeom prst="rect">
              <a:avLst/>
            </a:prstGeom>
            <a:noFill/>
          </p:spPr>
          <p:txBody>
            <a:bodyPr wrap="square">
              <a:spAutoFit/>
            </a:bodyPr>
            <a:lstStyle/>
            <a:p>
              <a:pPr algn="ctr">
                <a:lnSpc>
                  <a:spcPct val="150000"/>
                </a:lnSpc>
              </a:pPr>
              <a:r>
                <a:rPr lang="en-US" sz="2400" dirty="0">
                  <a:latin typeface="Arial" panose="020B0604020202020204" pitchFamily="34" charset="0"/>
                  <a:cs typeface="Arial" panose="020B0604020202020204" pitchFamily="34" charset="0"/>
                </a:rPr>
                <a:t>P</a:t>
              </a:r>
              <a:r>
                <a:rPr lang="vi-VN" sz="2400" dirty="0">
                  <a:latin typeface="Arial" panose="020B0604020202020204" pitchFamily="34" charset="0"/>
                  <a:cs typeface="Arial" panose="020B0604020202020204" pitchFamily="34" charset="0"/>
                </a:rPr>
                <a:t>hát triển công nghiệp quốc phòng, an ninh theo hướng ngày càng hiện đại, có trình độ khoa học - công nghệ cao.</a:t>
              </a:r>
              <a:endParaRPr lang="en-US" sz="2400" dirty="0">
                <a:latin typeface="Arial" panose="020B0604020202020204" pitchFamily="34" charset="0"/>
                <a:cs typeface="Arial" panose="020B0604020202020204" pitchFamily="34" charset="0"/>
              </a:endParaRPr>
            </a:p>
          </p:txBody>
        </p:sp>
      </p:grpSp>
      <p:grpSp>
        <p:nvGrpSpPr>
          <p:cNvPr id="39" name="Group 38">
            <a:extLst>
              <a:ext uri="{FF2B5EF4-FFF2-40B4-BE49-F238E27FC236}">
                <a16:creationId xmlns:a16="http://schemas.microsoft.com/office/drawing/2014/main" id="{7C2FC250-8234-0051-B4DF-F87807E94976}"/>
              </a:ext>
            </a:extLst>
          </p:cNvPr>
          <p:cNvGrpSpPr/>
          <p:nvPr/>
        </p:nvGrpSpPr>
        <p:grpSpPr>
          <a:xfrm>
            <a:off x="497580" y="4039103"/>
            <a:ext cx="5211889" cy="2274535"/>
            <a:chOff x="833823" y="2244226"/>
            <a:chExt cx="7817834" cy="3411802"/>
          </a:xfrm>
        </p:grpSpPr>
        <p:sp>
          <p:nvSpPr>
            <p:cNvPr id="40" name="Freeform 7">
              <a:extLst>
                <a:ext uri="{FF2B5EF4-FFF2-40B4-BE49-F238E27FC236}">
                  <a16:creationId xmlns:a16="http://schemas.microsoft.com/office/drawing/2014/main" id="{2E91AD2A-6590-DB99-86D2-53744C2CC4A2}"/>
                </a:ext>
              </a:extLst>
            </p:cNvPr>
            <p:cNvSpPr/>
            <p:nvPr/>
          </p:nvSpPr>
          <p:spPr>
            <a:xfrm>
              <a:off x="833823" y="2244226"/>
              <a:ext cx="7817834" cy="3411802"/>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41" name="TextBox 40">
              <a:extLst>
                <a:ext uri="{FF2B5EF4-FFF2-40B4-BE49-F238E27FC236}">
                  <a16:creationId xmlns:a16="http://schemas.microsoft.com/office/drawing/2014/main" id="{4DFF9CD1-F018-FA68-D157-B098BC5954D0}"/>
                </a:ext>
              </a:extLst>
            </p:cNvPr>
            <p:cNvSpPr txBox="1"/>
            <p:nvPr/>
          </p:nvSpPr>
          <p:spPr>
            <a:xfrm>
              <a:off x="1206945" y="2575999"/>
              <a:ext cx="7127192" cy="2528769"/>
            </a:xfrm>
            <a:prstGeom prst="rect">
              <a:avLst/>
            </a:prstGeom>
            <a:noFill/>
          </p:spPr>
          <p:txBody>
            <a:bodyPr wrap="square">
              <a:spAutoFit/>
            </a:bodyPr>
            <a:lstStyle/>
            <a:p>
              <a:pPr algn="ctr">
                <a:lnSpc>
                  <a:spcPct val="150000"/>
                </a:lnSpc>
              </a:pPr>
              <a:r>
                <a:rPr lang="vi-VN" sz="2400" dirty="0"/>
                <a:t>Chủ động đấu tranh phòng, chống “diễn biến hòa bình”, “bạo loạn lật đổ”, </a:t>
              </a:r>
              <a:endParaRPr lang="fr-FR" sz="2400" dirty="0">
                <a:latin typeface="Arial" panose="020B0604020202020204" pitchFamily="34" charset="0"/>
                <a:ea typeface="Calibri" panose="020F0502020204030204" pitchFamily="34" charset="0"/>
                <a:cs typeface="Arial" panose="020B0604020202020204" pitchFamily="34" charset="0"/>
              </a:endParaRPr>
            </a:p>
          </p:txBody>
        </p:sp>
      </p:grpSp>
      <p:grpSp>
        <p:nvGrpSpPr>
          <p:cNvPr id="42" name="Group 41">
            <a:extLst>
              <a:ext uri="{FF2B5EF4-FFF2-40B4-BE49-F238E27FC236}">
                <a16:creationId xmlns:a16="http://schemas.microsoft.com/office/drawing/2014/main" id="{19BD463C-F34A-DA71-DD52-AFD5D1BF81D5}"/>
              </a:ext>
            </a:extLst>
          </p:cNvPr>
          <p:cNvGrpSpPr/>
          <p:nvPr/>
        </p:nvGrpSpPr>
        <p:grpSpPr>
          <a:xfrm>
            <a:off x="5746538" y="4112843"/>
            <a:ext cx="5966418" cy="2200796"/>
            <a:chOff x="8935861" y="2898204"/>
            <a:chExt cx="8425431" cy="3411802"/>
          </a:xfrm>
        </p:grpSpPr>
        <p:sp>
          <p:nvSpPr>
            <p:cNvPr id="43" name="Freeform 7">
              <a:extLst>
                <a:ext uri="{FF2B5EF4-FFF2-40B4-BE49-F238E27FC236}">
                  <a16:creationId xmlns:a16="http://schemas.microsoft.com/office/drawing/2014/main" id="{E88CFA5B-51DE-33F0-3FB1-4C9EB9F74A1D}"/>
                </a:ext>
              </a:extLst>
            </p:cNvPr>
            <p:cNvSpPr/>
            <p:nvPr/>
          </p:nvSpPr>
          <p:spPr>
            <a:xfrm>
              <a:off x="8935861" y="2898204"/>
              <a:ext cx="8397631" cy="3411802"/>
            </a:xfrm>
            <a:custGeom>
              <a:avLst/>
              <a:gdLst/>
              <a:ahLst/>
              <a:cxnLst/>
              <a:rect l="l" t="t" r="r" b="b"/>
              <a:pathLst>
                <a:path w="1855339" h="610988">
                  <a:moveTo>
                    <a:pt x="57964" y="0"/>
                  </a:moveTo>
                  <a:lnTo>
                    <a:pt x="1797375" y="0"/>
                  </a:lnTo>
                  <a:cubicBezTo>
                    <a:pt x="1829388" y="0"/>
                    <a:pt x="1855339" y="25952"/>
                    <a:pt x="1855339" y="57964"/>
                  </a:cubicBezTo>
                  <a:lnTo>
                    <a:pt x="1855339" y="553024"/>
                  </a:lnTo>
                  <a:cubicBezTo>
                    <a:pt x="1855339" y="585037"/>
                    <a:pt x="1829388" y="610988"/>
                    <a:pt x="1797375" y="610988"/>
                  </a:cubicBezTo>
                  <a:lnTo>
                    <a:pt x="57964" y="610988"/>
                  </a:lnTo>
                  <a:cubicBezTo>
                    <a:pt x="25952" y="610988"/>
                    <a:pt x="0" y="585037"/>
                    <a:pt x="0" y="553024"/>
                  </a:cubicBezTo>
                  <a:lnTo>
                    <a:pt x="0" y="57964"/>
                  </a:lnTo>
                  <a:cubicBezTo>
                    <a:pt x="0" y="25952"/>
                    <a:pt x="25952" y="0"/>
                    <a:pt x="57964" y="0"/>
                  </a:cubicBezTo>
                  <a:close/>
                </a:path>
              </a:pathLst>
            </a:custGeom>
            <a:solidFill>
              <a:srgbClr val="F8EDEC"/>
            </a:solidFill>
          </p:spPr>
          <p:txBody>
            <a:bodyPr/>
            <a:lstStyle/>
            <a:p>
              <a:endParaRPr lang="en-US" sz="1200"/>
            </a:p>
          </p:txBody>
        </p:sp>
        <p:sp>
          <p:nvSpPr>
            <p:cNvPr id="44" name="TextBox 11">
              <a:extLst>
                <a:ext uri="{FF2B5EF4-FFF2-40B4-BE49-F238E27FC236}">
                  <a16:creationId xmlns:a16="http://schemas.microsoft.com/office/drawing/2014/main" id="{264E14F1-7744-448E-AABA-EA8137E7765C}"/>
                </a:ext>
              </a:extLst>
            </p:cNvPr>
            <p:cNvSpPr txBox="1"/>
            <p:nvPr/>
          </p:nvSpPr>
          <p:spPr>
            <a:xfrm>
              <a:off x="9470038" y="3776408"/>
              <a:ext cx="1427885" cy="1427885"/>
            </a:xfrm>
            <a:prstGeom prst="rect">
              <a:avLst/>
            </a:prstGeom>
          </p:spPr>
          <p:txBody>
            <a:bodyPr lIns="33867" tIns="33867" rIns="33867" bIns="33867" rtlCol="0" anchor="ctr"/>
            <a:lstStyle/>
            <a:p>
              <a:pPr algn="ctr">
                <a:lnSpc>
                  <a:spcPts val="2059"/>
                </a:lnSpc>
              </a:pPr>
              <a:endParaRPr sz="1200"/>
            </a:p>
          </p:txBody>
        </p:sp>
        <p:sp>
          <p:nvSpPr>
            <p:cNvPr id="45" name="TextBox 44">
              <a:extLst>
                <a:ext uri="{FF2B5EF4-FFF2-40B4-BE49-F238E27FC236}">
                  <a16:creationId xmlns:a16="http://schemas.microsoft.com/office/drawing/2014/main" id="{6DC9C464-7688-8AB4-9A46-B62D0F0756E1}"/>
                </a:ext>
              </a:extLst>
            </p:cNvPr>
            <p:cNvSpPr txBox="1"/>
            <p:nvPr/>
          </p:nvSpPr>
          <p:spPr>
            <a:xfrm>
              <a:off x="8963663" y="3339720"/>
              <a:ext cx="8397629" cy="2631489"/>
            </a:xfrm>
            <a:prstGeom prst="rect">
              <a:avLst/>
            </a:prstGeom>
            <a:noFill/>
          </p:spPr>
          <p:txBody>
            <a:bodyPr wrap="square">
              <a:spAutoFit/>
            </a:bodyPr>
            <a:lstStyle/>
            <a:p>
              <a:pPr algn="ctr">
                <a:lnSpc>
                  <a:spcPct val="150000"/>
                </a:lnSpc>
              </a:pPr>
              <a:r>
                <a:rPr lang="vi-VN" sz="2400" dirty="0"/>
                <a:t>Tăng cường hợp tác quốc tế về quốc phòng, an ninh, thực hiện tốt nhiệm vụ tham gia gìn giữ hòa bình của </a:t>
              </a:r>
              <a:r>
                <a:rPr lang="en-US" sz="2400" dirty="0"/>
                <a:t>LHQ</a:t>
              </a:r>
            </a:p>
          </p:txBody>
        </p:sp>
      </p:grpSp>
      <p:sp>
        <p:nvSpPr>
          <p:cNvPr id="21" name="TextBox 20"/>
          <p:cNvSpPr txBox="1"/>
          <p:nvPr/>
        </p:nvSpPr>
        <p:spPr>
          <a:xfrm>
            <a:off x="234469" y="520061"/>
            <a:ext cx="11723061" cy="1446550"/>
          </a:xfrm>
          <a:prstGeom prst="rect">
            <a:avLst/>
          </a:prstGeom>
          <a:noFill/>
        </p:spPr>
        <p:txBody>
          <a:bodyPr wrap="square" rtlCol="0">
            <a:spAutoFit/>
          </a:bodyPr>
          <a:lstStyle/>
          <a:p>
            <a:pPr lvl="2" algn="ctr"/>
            <a:r>
              <a:rPr lang="en-US" sz="2200" b="1" i="1" dirty="0">
                <a:solidFill>
                  <a:srgbClr val="0000FF"/>
                </a:solidFill>
              </a:rPr>
              <a:t>2.1.8.</a:t>
            </a:r>
            <a:r>
              <a:rPr lang="vi-VN" sz="2200" b="1" i="1" dirty="0">
                <a:solidFill>
                  <a:srgbClr val="0000FF"/>
                </a:solidFill>
              </a:rPr>
              <a:t> Củng cố, tăng cường quốc phòng, bảo đảm an ninh quốc gia, giữ gìn trật tự, an toàn xã hội; kiên quyết, kiên trì đấu tranh bảo vệ vững chắc độc lập, chủ quyền, thống nhất và toàn vẹn lãnh thổ quốc gia</a:t>
            </a:r>
            <a:endParaRPr lang="en-US" sz="2200" b="1" i="1" dirty="0">
              <a:solidFill>
                <a:srgbClr val="0000FF"/>
              </a:solidFill>
            </a:endParaRPr>
          </a:p>
          <a:p>
            <a:endParaRPr lang="en-US" sz="2200" dirty="0">
              <a:solidFill>
                <a:srgbClr val="0000FF"/>
              </a:solidFill>
            </a:endParaRPr>
          </a:p>
        </p:txBody>
      </p:sp>
    </p:spTree>
    <p:extLst>
      <p:ext uri="{BB962C8B-B14F-4D97-AF65-F5344CB8AC3E}">
        <p14:creationId xmlns:p14="http://schemas.microsoft.com/office/powerpoint/2010/main" val="28986583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1+#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0-#ppt_w/2"/>
                                          </p:val>
                                        </p:tav>
                                        <p:tav tm="100000">
                                          <p:val>
                                            <p:strVal val="#ppt_x"/>
                                          </p:val>
                                        </p:tav>
                                      </p:tavLst>
                                    </p:anim>
                                    <p:anim calcmode="lin" valueType="num">
                                      <p:cBhvr additive="base">
                                        <p:cTn id="20"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500" fill="hold"/>
                                        <p:tgtEl>
                                          <p:spTgt spid="42"/>
                                        </p:tgtEl>
                                        <p:attrNameLst>
                                          <p:attrName>ppt_x</p:attrName>
                                        </p:attrNameLst>
                                      </p:cBhvr>
                                      <p:tavLst>
                                        <p:tav tm="0">
                                          <p:val>
                                            <p:strVal val="1+#ppt_w/2"/>
                                          </p:val>
                                        </p:tav>
                                        <p:tav tm="100000">
                                          <p:val>
                                            <p:strVal val="#ppt_x"/>
                                          </p:val>
                                        </p:tav>
                                      </p:tavLst>
                                    </p:anim>
                                    <p:anim calcmode="lin" valueType="num">
                                      <p:cBhvr additive="base">
                                        <p:cTn id="26"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758550" y="1439850"/>
            <a:ext cx="10723515" cy="1241069"/>
            <a:chOff x="1158239" y="3339451"/>
            <a:chExt cx="7358160"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56258" y="3801116"/>
              <a:ext cx="7160141" cy="586699"/>
            </a:xfrm>
            <a:prstGeom prst="rect">
              <a:avLst/>
            </a:prstGeom>
            <a:noFill/>
          </p:spPr>
          <p:txBody>
            <a:bodyPr wrap="square" rtlCol="0">
              <a:spAutoFit/>
            </a:bodyPr>
            <a:lstStyle/>
            <a:p>
              <a:pPr>
                <a:lnSpc>
                  <a:spcPct val="150000"/>
                </a:lnSpc>
              </a:pPr>
              <a:r>
                <a:rPr lang="vi-VN" sz="2400" dirty="0"/>
                <a:t>Tiếp tục xây dựng, hoàn thiện Nhà nước pháp quyền xã hội chủ nghĩa</a:t>
              </a:r>
              <a:endParaRPr lang="en-US" sz="24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1599" y="2862470"/>
            <a:ext cx="10820401" cy="1631800"/>
            <a:chOff x="1158239" y="3339451"/>
            <a:chExt cx="7343282" cy="1631800"/>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358420" y="3839403"/>
              <a:ext cx="7143101" cy="1131848"/>
            </a:xfrm>
            <a:prstGeom prst="rect">
              <a:avLst/>
            </a:prstGeom>
            <a:noFill/>
          </p:spPr>
          <p:txBody>
            <a:bodyPr wrap="square" rtlCol="0">
              <a:spAutoFit/>
            </a:bodyPr>
            <a:lstStyle/>
            <a:p>
              <a:pPr>
                <a:lnSpc>
                  <a:spcPct val="150000"/>
                </a:lnSpc>
              </a:pPr>
              <a:r>
                <a:rPr lang="en-US" sz="2400" dirty="0">
                  <a:latin typeface="Arial" panose="020B0604020202020204" pitchFamily="34" charset="0"/>
                  <a:cs typeface="Arial" panose="020B0604020202020204" pitchFamily="34" charset="0"/>
                </a:rPr>
                <a:t>X</a:t>
              </a:r>
              <a:r>
                <a:rPr lang="vi-VN" sz="2400" dirty="0">
                  <a:latin typeface="Arial" panose="020B0604020202020204" pitchFamily="34" charset="0"/>
                  <a:cs typeface="Arial" panose="020B0604020202020204" pitchFamily="34" charset="0"/>
                </a:rPr>
                <a:t>ây dựng nền hành chính nhà nước phục vụ nhân dân, dân chủ, pháp quyền, chuyên nghiệp, hiện đại, trong sạch, vững mạnh</a:t>
              </a:r>
              <a:endParaRPr lang="en-US" sz="2400" dirty="0">
                <a:latin typeface="Arial" panose="020B0604020202020204" pitchFamily="34" charset="0"/>
                <a:cs typeface="Arial" panose="020B0604020202020204" pitchFamily="34"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25388" y="4724231"/>
            <a:ext cx="10167631" cy="1631800"/>
            <a:chOff x="1158239" y="3339451"/>
            <a:chExt cx="5937288" cy="1631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1848"/>
            </a:xfrm>
            <a:prstGeom prst="rect">
              <a:avLst/>
            </a:prstGeom>
            <a:noFill/>
          </p:spPr>
          <p:txBody>
            <a:bodyPr wrap="square" rtlCol="0">
              <a:spAutoFit/>
            </a:bodyPr>
            <a:lstStyle/>
            <a:p>
              <a:pPr>
                <a:lnSpc>
                  <a:spcPct val="150000"/>
                </a:lnSpc>
              </a:pPr>
              <a:r>
                <a:rPr lang="vi-VN" sz="2400" dirty="0"/>
                <a:t>Xây dựng đội ngũ cán bộ, công chức, viên chức có tính chuyên nghiệp cao, có năng lực sáng tạo</a:t>
              </a:r>
              <a:endParaRPr lang="vi-VN" sz="2400" dirty="0">
                <a:solidFill>
                  <a:srgbClr val="000000"/>
                </a:solidFill>
                <a:ea typeface="Calibri" panose="020F0502020204030204" pitchFamily="34" charset="0"/>
                <a:cs typeface="Arial" panose="020B0604020202020204" pitchFamily="34" charset="0"/>
              </a:endParaRPr>
            </a:p>
          </p:txBody>
        </p:sp>
      </p:grpSp>
      <p:sp>
        <p:nvSpPr>
          <p:cNvPr id="2" name="Rectangle 1"/>
          <p:cNvSpPr/>
          <p:nvPr/>
        </p:nvSpPr>
        <p:spPr>
          <a:xfrm>
            <a:off x="-198980" y="738145"/>
            <a:ext cx="12191999" cy="830997"/>
          </a:xfrm>
          <a:prstGeom prst="rect">
            <a:avLst/>
          </a:prstGeom>
        </p:spPr>
        <p:txBody>
          <a:bodyPr wrap="square">
            <a:spAutoFit/>
          </a:bodyPr>
          <a:lstStyle/>
          <a:p>
            <a:pPr lvl="2" algn="ctr"/>
            <a:r>
              <a:rPr lang="en-US" sz="2400" dirty="0">
                <a:solidFill>
                  <a:srgbClr val="0000FF"/>
                </a:solidFill>
                <a:latin typeface="Times New Roman" panose="02020603050405020304" pitchFamily="18" charset="0"/>
                <a:cs typeface="Times New Roman" panose="02020603050405020304" pitchFamily="18" charset="0"/>
              </a:rPr>
              <a:t>2.1.9. </a:t>
            </a:r>
            <a:r>
              <a:rPr lang="vi-VN" sz="2400" dirty="0">
                <a:solidFill>
                  <a:srgbClr val="0000FF"/>
                </a:solidFill>
              </a:rPr>
              <a:t>Nâng cao hiệu quả công tác đối ngoại, hội nhập và vị thế, uy tín của Việt Nam trên trường quốc tế</a:t>
            </a:r>
            <a:endParaRPr lang="en-US" sz="2400" dirty="0">
              <a:solidFill>
                <a:srgbClr val="0000FF"/>
              </a:solidFill>
            </a:endParaRPr>
          </a:p>
        </p:txBody>
      </p:sp>
    </p:spTree>
    <p:extLst>
      <p:ext uri="{BB962C8B-B14F-4D97-AF65-F5344CB8AC3E}">
        <p14:creationId xmlns:p14="http://schemas.microsoft.com/office/powerpoint/2010/main" val="108736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758550" y="1439850"/>
            <a:ext cx="10723515" cy="1602362"/>
            <a:chOff x="1158239" y="3339451"/>
            <a:chExt cx="7358160" cy="160236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6"/>
              <a:ext cx="7255389" cy="1140697"/>
            </a:xfrm>
            <a:prstGeom prst="rect">
              <a:avLst/>
            </a:prstGeom>
            <a:noFill/>
          </p:spPr>
          <p:txBody>
            <a:bodyPr wrap="square" rtlCol="0">
              <a:spAutoFit/>
            </a:bodyPr>
            <a:lstStyle/>
            <a:p>
              <a:pPr>
                <a:lnSpc>
                  <a:spcPct val="150000"/>
                </a:lnSpc>
              </a:pPr>
              <a:r>
                <a:rPr lang="vi-VN" sz="2400" dirty="0"/>
                <a:t>Tiếp tục chủ động, tích cực đẩy mạnh công tác đối ngoại, bảo hộ công dân; tận dụng tối đa các cơ hội từ quá trình hội nhập</a:t>
              </a:r>
              <a:endParaRPr lang="en-US" sz="24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174656" y="2991608"/>
            <a:ext cx="11132061" cy="1640649"/>
            <a:chOff x="1158239" y="3339451"/>
            <a:chExt cx="7343282" cy="164064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1140697"/>
            </a:xfrm>
            <a:prstGeom prst="rect">
              <a:avLst/>
            </a:prstGeom>
            <a:noFill/>
          </p:spPr>
          <p:txBody>
            <a:bodyPr wrap="square" rtlCol="0">
              <a:spAutoFit/>
            </a:bodyPr>
            <a:lstStyle/>
            <a:p>
              <a:pPr>
                <a:lnSpc>
                  <a:spcPct val="150000"/>
                </a:lnSpc>
              </a:pPr>
              <a:r>
                <a:rPr lang="en-US" sz="2400" dirty="0"/>
                <a:t>N</a:t>
              </a:r>
              <a:r>
                <a:rPr lang="vi-VN" sz="2400" dirty="0"/>
                <a:t>âng cao khả năng thích ứng năng động và linh hoạt xử lý hài hòa lợi ích quốc gia với quan tâm chung</a:t>
              </a:r>
              <a:endParaRPr lang="en-US" sz="2400" dirty="0"/>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90372" y="4589866"/>
            <a:ext cx="10167631" cy="1631800"/>
            <a:chOff x="1158239" y="3339451"/>
            <a:chExt cx="5937288" cy="1631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1848"/>
            </a:xfrm>
            <a:prstGeom prst="rect">
              <a:avLst/>
            </a:prstGeom>
            <a:noFill/>
          </p:spPr>
          <p:txBody>
            <a:bodyPr wrap="square" rtlCol="0">
              <a:spAutoFit/>
            </a:bodyPr>
            <a:lstStyle/>
            <a:p>
              <a:pPr algn="ctr">
                <a:lnSpc>
                  <a:spcPct val="150000"/>
                </a:lnSpc>
              </a:pPr>
              <a:r>
                <a:rPr lang="vi-VN" sz="2400" dirty="0"/>
                <a:t>Xây dựng nền ngoại giao kinh tế phục vụ phát triển, lấy người dân, địa phương và doanh nghiệp làm trung tâm phục vụ.</a:t>
              </a:r>
              <a:endParaRPr lang="fr-FR" sz="2400" b="1" i="1" dirty="0">
                <a:latin typeface="Arial" panose="020B0604020202020204" pitchFamily="34" charset="0"/>
                <a:ea typeface="Calibri" panose="020F0502020204030204" pitchFamily="34" charset="0"/>
                <a:cs typeface="Arial" panose="020B0604020202020204" pitchFamily="34" charset="0"/>
              </a:endParaRPr>
            </a:p>
          </p:txBody>
        </p:sp>
      </p:grpSp>
      <p:sp>
        <p:nvSpPr>
          <p:cNvPr id="2" name="Rectangle 1"/>
          <p:cNvSpPr/>
          <p:nvPr/>
        </p:nvSpPr>
        <p:spPr>
          <a:xfrm>
            <a:off x="155576" y="654650"/>
            <a:ext cx="11902428" cy="1200329"/>
          </a:xfrm>
          <a:prstGeom prst="rect">
            <a:avLst/>
          </a:prstGeom>
        </p:spPr>
        <p:txBody>
          <a:bodyPr wrap="square">
            <a:spAutoFit/>
          </a:bodyPr>
          <a:lstStyle/>
          <a:p>
            <a:pPr lvl="2" algn="ctr"/>
            <a:r>
              <a:rPr lang="en-US" sz="2400" dirty="0">
                <a:solidFill>
                  <a:srgbClr val="0000FF"/>
                </a:solidFill>
                <a:latin typeface="Arial" panose="020B0604020202020204" pitchFamily="34" charset="0"/>
                <a:cs typeface="Arial" panose="020B0604020202020204" pitchFamily="34" charset="0"/>
              </a:rPr>
              <a:t>2.1.10. </a:t>
            </a:r>
            <a:r>
              <a:rPr lang="vi-VN" sz="2400" dirty="0">
                <a:solidFill>
                  <a:srgbClr val="0000FF"/>
                </a:solidFill>
                <a:cs typeface="Arial" panose="020B0604020202020204" pitchFamily="34" charset="0"/>
              </a:rPr>
              <a:t>Tiếp tục xây dựng Nhà nước pháp quyền xã hội chủ nghĩa kiến tạo phát triển, liêm chính, hành động; đẩy mạnh phòng, chống tham nhũng, thực hành tiết kiệm, chống lãng phí, tạo đột phá trong cải cách hành chính</a:t>
            </a:r>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95291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685194" y="2394684"/>
            <a:ext cx="0" cy="2985992"/>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760752" y="3830059"/>
            <a:ext cx="11130883" cy="1068267"/>
            <a:chOff x="581631" y="3495988"/>
            <a:chExt cx="10028816" cy="1433860"/>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721819" cy="1433860"/>
              <a:chOff x="2624152" y="1786321"/>
              <a:chExt cx="8721819" cy="1433860"/>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142454" y="1855689"/>
                <a:ext cx="8118208" cy="669094"/>
              </a:xfrm>
              <a:prstGeom prst="rect">
                <a:avLst/>
              </a:prstGeom>
              <a:noFill/>
            </p:spPr>
            <p:txBody>
              <a:bodyPr wrap="square" rtlCol="0">
                <a:spAutoFit/>
              </a:bodyPr>
              <a:lstStyle/>
              <a:p>
                <a:pPr algn="ctr">
                  <a:lnSpc>
                    <a:spcPct val="150000"/>
                  </a:lnSpc>
                </a:pPr>
                <a:r>
                  <a:rPr lang="vi-VN" sz="2800" dirty="0"/>
                  <a:t>Nâng cao trí lực, bồi dưỡng tri thức cho con người V</a:t>
                </a:r>
                <a:r>
                  <a:rPr lang="en-US" sz="2800" dirty="0"/>
                  <a:t>N</a:t>
                </a:r>
                <a:endParaRPr lang="en-US" sz="2800" dirty="0">
                  <a:latin typeface="Arial" panose="020B0604020202020204" pitchFamily="34" charset="0"/>
                  <a:cs typeface="Arial" panose="020B0604020202020204" pitchFamily="34" charset="0"/>
                </a:endParaRPr>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tx1"/>
                    </a:solidFill>
                    <a:latin typeface="Arial" panose="020B0604020202020204" pitchFamily="34" charset="0"/>
                    <a:cs typeface="Arial" panose="020B0604020202020204" pitchFamily="34" charset="0"/>
                  </a:rPr>
                  <a:t>2</a:t>
                </a:r>
              </a:p>
            </p:txBody>
          </p:sp>
        </p:grpSp>
      </p:grpSp>
      <p:grpSp>
        <p:nvGrpSpPr>
          <p:cNvPr id="36" name="Nhóm 66">
            <a:extLst>
              <a:ext uri="{FF2B5EF4-FFF2-40B4-BE49-F238E27FC236}">
                <a16:creationId xmlns:a16="http://schemas.microsoft.com/office/drawing/2014/main" id="{CED7CE64-F9D7-55A5-95A7-4C0F922B735F}"/>
              </a:ext>
            </a:extLst>
          </p:cNvPr>
          <p:cNvGrpSpPr/>
          <p:nvPr/>
        </p:nvGrpSpPr>
        <p:grpSpPr>
          <a:xfrm>
            <a:off x="760752" y="2378220"/>
            <a:ext cx="11130883" cy="1078542"/>
            <a:chOff x="581632" y="3790509"/>
            <a:chExt cx="10100900" cy="906981"/>
          </a:xfrm>
        </p:grpSpPr>
        <p:grpSp>
          <p:nvGrpSpPr>
            <p:cNvPr id="37" name="Group 35">
              <a:extLst>
                <a:ext uri="{FF2B5EF4-FFF2-40B4-BE49-F238E27FC236}">
                  <a16:creationId xmlns:a16="http://schemas.microsoft.com/office/drawing/2014/main" id="{6569A4E0-319D-46EF-F89B-56CC6B4BA163}"/>
                </a:ext>
              </a:extLst>
            </p:cNvPr>
            <p:cNvGrpSpPr/>
            <p:nvPr/>
          </p:nvGrpSpPr>
          <p:grpSpPr>
            <a:xfrm>
              <a:off x="1867026" y="3824999"/>
              <a:ext cx="8815506" cy="872491"/>
              <a:chOff x="2602550" y="2115332"/>
              <a:chExt cx="8815506" cy="872491"/>
            </a:xfrm>
          </p:grpSpPr>
          <p:sp>
            <p:nvSpPr>
              <p:cNvPr id="44"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45" name="TextBox 37">
                <a:extLst>
                  <a:ext uri="{FF2B5EF4-FFF2-40B4-BE49-F238E27FC236}">
                    <a16:creationId xmlns:a16="http://schemas.microsoft.com/office/drawing/2014/main" id="{C6B97CCA-E60E-373C-383F-E626DCE8893A}"/>
                  </a:ext>
                </a:extLst>
              </p:cNvPr>
              <p:cNvSpPr txBox="1"/>
              <p:nvPr/>
            </p:nvSpPr>
            <p:spPr>
              <a:xfrm>
                <a:off x="3155574" y="2185483"/>
                <a:ext cx="8110931" cy="802340"/>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B</a:t>
                </a:r>
                <a:r>
                  <a:rPr lang="vi-VN" sz="2800" dirty="0">
                    <a:latin typeface="Arial" panose="020B0604020202020204" pitchFamily="34" charset="0"/>
                    <a:cs typeface="Arial" panose="020B0604020202020204" pitchFamily="34" charset="0"/>
                  </a:rPr>
                  <a:t>ồi dưỡng tinh thần yêu nước, lòng tự hào dân tộc, đạo đức, lối sống và nhân cách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là</a:t>
                </a:r>
                <a:r>
                  <a:rPr lang="en-US" sz="2800" dirty="0">
                    <a:latin typeface="Arial" panose="020B0604020202020204" pitchFamily="34" charset="0"/>
                    <a:cs typeface="Arial" panose="020B0604020202020204" pitchFamily="34" charset="0"/>
                  </a:rPr>
                  <a:t> </a:t>
                </a:r>
                <a:r>
                  <a:rPr lang="en-US" sz="2800" dirty="0" err="1">
                    <a:solidFill>
                      <a:srgbClr val="FF0000"/>
                    </a:solidFill>
                    <a:latin typeface="Arial" panose="020B0604020202020204" pitchFamily="34" charset="0"/>
                    <a:cs typeface="Arial" panose="020B0604020202020204" pitchFamily="34" charset="0"/>
                  </a:rPr>
                  <a:t>trọng</a:t>
                </a:r>
                <a:r>
                  <a:rPr lang="en-US" sz="2800" dirty="0">
                    <a:solidFill>
                      <a:srgbClr val="FF0000"/>
                    </a:solidFill>
                    <a:latin typeface="Arial" panose="020B0604020202020204" pitchFamily="34" charset="0"/>
                    <a:cs typeface="Arial" panose="020B0604020202020204" pitchFamily="34" charset="0"/>
                  </a:rPr>
                  <a:t> </a:t>
                </a:r>
                <a:r>
                  <a:rPr lang="en-US" sz="2800" dirty="0" err="1">
                    <a:solidFill>
                      <a:srgbClr val="FF0000"/>
                    </a:solidFill>
                    <a:latin typeface="Arial" panose="020B0604020202020204" pitchFamily="34" charset="0"/>
                    <a:cs typeface="Arial" panose="020B0604020202020204" pitchFamily="34" charset="0"/>
                  </a:rPr>
                  <a:t>tâm</a:t>
                </a:r>
                <a:endParaRPr lang="en-US" sz="2800" dirty="0">
                  <a:solidFill>
                    <a:srgbClr val="FF0000"/>
                  </a:solidFill>
                  <a:latin typeface="Arial" panose="020B0604020202020204" pitchFamily="34" charset="0"/>
                  <a:cs typeface="Arial" panose="020B0604020202020204" pitchFamily="34" charset="0"/>
                </a:endParaRPr>
              </a:p>
            </p:txBody>
          </p:sp>
        </p:grpSp>
        <p:grpSp>
          <p:nvGrpSpPr>
            <p:cNvPr id="38" name="Nhóm 69">
              <a:extLst>
                <a:ext uri="{FF2B5EF4-FFF2-40B4-BE49-F238E27FC236}">
                  <a16:creationId xmlns:a16="http://schemas.microsoft.com/office/drawing/2014/main" id="{8CE2B45F-EC7B-FD1D-2EB2-2E7AACDD3EE0}"/>
                </a:ext>
              </a:extLst>
            </p:cNvPr>
            <p:cNvGrpSpPr/>
            <p:nvPr/>
          </p:nvGrpSpPr>
          <p:grpSpPr>
            <a:xfrm>
              <a:off x="581632" y="3790509"/>
              <a:ext cx="1789299" cy="905726"/>
              <a:chOff x="940472" y="2552464"/>
              <a:chExt cx="1597693" cy="808738"/>
            </a:xfrm>
          </p:grpSpPr>
          <p:sp>
            <p:nvSpPr>
              <p:cNvPr id="39" name="Hình giọt nước 71">
                <a:extLst>
                  <a:ext uri="{FF2B5EF4-FFF2-40B4-BE49-F238E27FC236}">
                    <a16:creationId xmlns:a16="http://schemas.microsoft.com/office/drawing/2014/main" id="{B09E4AE7-7EF0-3DE5-2DD9-7294DA958980}"/>
                  </a:ext>
                </a:extLst>
              </p:cNvPr>
              <p:cNvSpPr/>
              <p:nvPr/>
            </p:nvSpPr>
            <p:spPr>
              <a:xfrm rot="13523614">
                <a:off x="1739030" y="2562066"/>
                <a:ext cx="808738" cy="78953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nvGrpSpPr>
              <p:cNvPr id="40"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42"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3"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41" name="Đường nối Thẳng 73">
                <a:extLst>
                  <a:ext uri="{FF2B5EF4-FFF2-40B4-BE49-F238E27FC236}">
                    <a16:creationId xmlns:a16="http://schemas.microsoft.com/office/drawing/2014/main" id="{90E7A609-98A0-970C-D902-7E13A34424C2}"/>
                  </a:ext>
                </a:extLst>
              </p:cNvPr>
              <p:cNvCxnSpPr>
                <a:cxnSpLocks/>
                <a:stCxn id="43" idx="6"/>
                <a:endCxn id="39" idx="7"/>
              </p:cNvCxnSpPr>
              <p:nvPr/>
            </p:nvCxnSpPr>
            <p:spPr>
              <a:xfrm>
                <a:off x="1179651" y="2908088"/>
                <a:ext cx="272136" cy="12254"/>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46" name="Hình Bầu dục 46">
            <a:extLst>
              <a:ext uri="{FF2B5EF4-FFF2-40B4-BE49-F238E27FC236}">
                <a16:creationId xmlns:a16="http://schemas.microsoft.com/office/drawing/2014/main" id="{1C993885-73B7-BFA1-40E7-6D0A45B52990}"/>
              </a:ext>
            </a:extLst>
          </p:cNvPr>
          <p:cNvSpPr/>
          <p:nvPr/>
        </p:nvSpPr>
        <p:spPr>
          <a:xfrm>
            <a:off x="1800727" y="2568881"/>
            <a:ext cx="752979" cy="678428"/>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3">
                    <a:lumMod val="50000"/>
                  </a:schemeClr>
                </a:solidFill>
                <a:latin typeface="Arial" panose="020B0604020202020204" pitchFamily="34" charset="0"/>
                <a:cs typeface="Arial" panose="020B0604020202020204" pitchFamily="34" charset="0"/>
              </a:rPr>
              <a:t>1</a:t>
            </a:r>
          </a:p>
        </p:txBody>
      </p:sp>
      <p:sp>
        <p:nvSpPr>
          <p:cNvPr id="47" name="Line Callout 1 (Border and Accent Bar) 3">
            <a:extLst>
              <a:ext uri="{FF2B5EF4-FFF2-40B4-BE49-F238E27FC236}">
                <a16:creationId xmlns:a16="http://schemas.microsoft.com/office/drawing/2014/main" id="{ED3C9EB7-3146-A51E-ED6C-44CE72D036B7}"/>
              </a:ext>
            </a:extLst>
          </p:cNvPr>
          <p:cNvSpPr/>
          <p:nvPr/>
        </p:nvSpPr>
        <p:spPr>
          <a:xfrm>
            <a:off x="2580141" y="470162"/>
            <a:ext cx="9483837" cy="15240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a:solidFill>
                  <a:srgbClr val="0000FF"/>
                </a:solidFill>
                <a:latin typeface="Arial" panose="020B0604020202020204" pitchFamily="34" charset="0"/>
                <a:cs typeface="Arial" panose="020B0604020202020204" pitchFamily="34" charset="0"/>
              </a:rPr>
              <a:t>2.2. </a:t>
            </a:r>
            <a:r>
              <a:rPr lang="en-US" sz="2600" dirty="0" err="1">
                <a:solidFill>
                  <a:srgbClr val="0000FF"/>
                </a:solidFill>
                <a:latin typeface="Arial" panose="020B0604020202020204" pitchFamily="34" charset="0"/>
                <a:cs typeface="Arial" panose="020B0604020202020204" pitchFamily="34" charset="0"/>
              </a:rPr>
              <a:t>Nội</a:t>
            </a:r>
            <a:r>
              <a:rPr lang="en-US" sz="2600" dirty="0">
                <a:solidFill>
                  <a:srgbClr val="0000FF"/>
                </a:solidFill>
                <a:latin typeface="Arial" panose="020B0604020202020204" pitchFamily="34" charset="0"/>
                <a:cs typeface="Arial" panose="020B0604020202020204" pitchFamily="34" charset="0"/>
              </a:rPr>
              <a:t> dung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hóa</a:t>
            </a:r>
            <a:r>
              <a:rPr lang="en-US" sz="2600" dirty="0">
                <a:solidFill>
                  <a:srgbClr val="0000FF"/>
                </a:solidFill>
                <a:latin typeface="Arial" panose="020B0604020202020204" pitchFamily="34" charset="0"/>
                <a:cs typeface="Arial" panose="020B0604020202020204" pitchFamily="34" charset="0"/>
              </a:rPr>
              <a:t>, con </a:t>
            </a:r>
            <a:r>
              <a:rPr lang="en-US" sz="2600" dirty="0" err="1">
                <a:solidFill>
                  <a:srgbClr val="0000FF"/>
                </a:solidFill>
                <a:latin typeface="Arial" panose="020B0604020202020204" pitchFamily="34" charset="0"/>
                <a:cs typeface="Arial" panose="020B0604020202020204" pitchFamily="34" charset="0"/>
              </a:rPr>
              <a:t>người</a:t>
            </a:r>
            <a:endParaRPr lang="en-US" sz="2600" dirty="0">
              <a:solidFill>
                <a:srgbClr val="0000FF"/>
              </a:solidFill>
              <a:latin typeface="Arial" panose="020B0604020202020204" pitchFamily="34" charset="0"/>
              <a:cs typeface="Arial" panose="020B0604020202020204" pitchFamily="34" charset="0"/>
            </a:endParaRPr>
          </a:p>
          <a:p>
            <a:pPr algn="ctr"/>
            <a:r>
              <a:rPr lang="en-US" sz="2600" dirty="0">
                <a:solidFill>
                  <a:srgbClr val="0000FF"/>
                </a:solidFill>
                <a:latin typeface="Arial" panose="020B0604020202020204" pitchFamily="34" charset="0"/>
                <a:cs typeface="Arial" panose="020B0604020202020204" pitchFamily="34" charset="0"/>
              </a:rPr>
              <a:t>2.2.1. </a:t>
            </a:r>
            <a:r>
              <a:rPr lang="en-US" sz="2600" dirty="0" err="1">
                <a:solidFill>
                  <a:srgbClr val="0000FF"/>
                </a:solidFill>
                <a:latin typeface="Arial" panose="020B0604020202020204" pitchFamily="34" charset="0"/>
                <a:cs typeface="Arial" panose="020B0604020202020204" pitchFamily="34" charset="0"/>
              </a:rPr>
              <a:t>Xây</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dựng</a:t>
            </a:r>
            <a:r>
              <a:rPr lang="en-US" sz="2600" dirty="0">
                <a:solidFill>
                  <a:srgbClr val="0000FF"/>
                </a:solidFill>
                <a:latin typeface="Arial" panose="020B0604020202020204" pitchFamily="34" charset="0"/>
                <a:cs typeface="Arial" panose="020B0604020202020204" pitchFamily="34" charset="0"/>
              </a:rPr>
              <a:t> con </a:t>
            </a:r>
            <a:r>
              <a:rPr lang="en-US" sz="2600" dirty="0" err="1">
                <a:solidFill>
                  <a:srgbClr val="0000FF"/>
                </a:solidFill>
                <a:latin typeface="Arial" panose="020B0604020202020204" pitchFamily="34" charset="0"/>
                <a:cs typeface="Arial" panose="020B0604020202020204" pitchFamily="34" charset="0"/>
              </a:rPr>
              <a:t>người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Việt</a:t>
            </a:r>
            <a:r>
              <a:rPr lang="en-US" sz="2600" dirty="0">
                <a:solidFill>
                  <a:srgbClr val="0000FF"/>
                </a:solidFill>
                <a:latin typeface="Arial" panose="020B0604020202020204" pitchFamily="34" charset="0"/>
                <a:cs typeface="Arial" panose="020B0604020202020204" pitchFamily="34" charset="0"/>
              </a:rPr>
              <a:t> Nam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toàn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diện</a:t>
            </a:r>
            <a:endParaRPr lang="en-US" sz="2600" dirty="0">
              <a:solidFill>
                <a:srgbClr val="0000FF"/>
              </a:solidFill>
              <a:latin typeface="Arial" panose="020B0604020202020204" pitchFamily="34" charset="0"/>
              <a:cs typeface="Arial" panose="020B0604020202020204" pitchFamily="34" charset="0"/>
            </a:endParaRPr>
          </a:p>
        </p:txBody>
      </p:sp>
      <p:grpSp>
        <p:nvGrpSpPr>
          <p:cNvPr id="60" name="Nhóm 66">
            <a:extLst>
              <a:ext uri="{FF2B5EF4-FFF2-40B4-BE49-F238E27FC236}">
                <a16:creationId xmlns:a16="http://schemas.microsoft.com/office/drawing/2014/main" id="{CED7CE64-F9D7-55A5-95A7-4C0F922B735F}"/>
              </a:ext>
            </a:extLst>
          </p:cNvPr>
          <p:cNvGrpSpPr/>
          <p:nvPr/>
        </p:nvGrpSpPr>
        <p:grpSpPr>
          <a:xfrm>
            <a:off x="618186" y="5141089"/>
            <a:ext cx="11130883" cy="1077050"/>
            <a:chOff x="581632" y="3790509"/>
            <a:chExt cx="10100900" cy="905726"/>
          </a:xfrm>
        </p:grpSpPr>
        <p:grpSp>
          <p:nvGrpSpPr>
            <p:cNvPr id="61" name="Group 35">
              <a:extLst>
                <a:ext uri="{FF2B5EF4-FFF2-40B4-BE49-F238E27FC236}">
                  <a16:creationId xmlns:a16="http://schemas.microsoft.com/office/drawing/2014/main" id="{6569A4E0-319D-46EF-F89B-56CC6B4BA163}"/>
                </a:ext>
              </a:extLst>
            </p:cNvPr>
            <p:cNvGrpSpPr/>
            <p:nvPr/>
          </p:nvGrpSpPr>
          <p:grpSpPr>
            <a:xfrm>
              <a:off x="1867026" y="3824999"/>
              <a:ext cx="8815506" cy="849536"/>
              <a:chOff x="2602550" y="2115332"/>
              <a:chExt cx="8815506" cy="849536"/>
            </a:xfrm>
          </p:grpSpPr>
          <p:sp>
            <p:nvSpPr>
              <p:cNvPr id="68"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69" name="TextBox 37">
                <a:extLst>
                  <a:ext uri="{FF2B5EF4-FFF2-40B4-BE49-F238E27FC236}">
                    <a16:creationId xmlns:a16="http://schemas.microsoft.com/office/drawing/2014/main" id="{C6B97CCA-E60E-373C-383F-E626DCE8893A}"/>
                  </a:ext>
                </a:extLst>
              </p:cNvPr>
              <p:cNvSpPr txBox="1"/>
              <p:nvPr/>
            </p:nvSpPr>
            <p:spPr>
              <a:xfrm>
                <a:off x="3155574" y="2185483"/>
                <a:ext cx="8110931" cy="621167"/>
              </a:xfrm>
              <a:prstGeom prst="rect">
                <a:avLst/>
              </a:prstGeom>
              <a:noFill/>
            </p:spPr>
            <p:txBody>
              <a:bodyPr wrap="square" rtlCol="0">
                <a:spAutoFit/>
              </a:bodyPr>
              <a:lstStyle/>
              <a:p>
                <a:pPr algn="ctr">
                  <a:lnSpc>
                    <a:spcPct val="150000"/>
                  </a:lnSpc>
                </a:pPr>
                <a:r>
                  <a:rPr lang="vi-VN" sz="2800" dirty="0"/>
                  <a:t>Nâng cao trí lực, bồi dưỡng tri thức cho con người </a:t>
                </a:r>
                <a:r>
                  <a:rPr lang="en-US" sz="2800" dirty="0"/>
                  <a:t>VN</a:t>
                </a:r>
                <a:endParaRPr lang="en-US" sz="2800" dirty="0">
                  <a:latin typeface="Arial" panose="020B0604020202020204" pitchFamily="34" charset="0"/>
                  <a:cs typeface="Arial" panose="020B0604020202020204" pitchFamily="34" charset="0"/>
                </a:endParaRPr>
              </a:p>
            </p:txBody>
          </p:sp>
        </p:grpSp>
        <p:grpSp>
          <p:nvGrpSpPr>
            <p:cNvPr id="62" name="Nhóm 69">
              <a:extLst>
                <a:ext uri="{FF2B5EF4-FFF2-40B4-BE49-F238E27FC236}">
                  <a16:creationId xmlns:a16="http://schemas.microsoft.com/office/drawing/2014/main" id="{8CE2B45F-EC7B-FD1D-2EB2-2E7AACDD3EE0}"/>
                </a:ext>
              </a:extLst>
            </p:cNvPr>
            <p:cNvGrpSpPr/>
            <p:nvPr/>
          </p:nvGrpSpPr>
          <p:grpSpPr>
            <a:xfrm>
              <a:off x="581632" y="3790509"/>
              <a:ext cx="1789299" cy="905726"/>
              <a:chOff x="940472" y="2552464"/>
              <a:chExt cx="1597693" cy="808738"/>
            </a:xfrm>
          </p:grpSpPr>
          <p:sp>
            <p:nvSpPr>
              <p:cNvPr id="63" name="Hình giọt nước 71">
                <a:extLst>
                  <a:ext uri="{FF2B5EF4-FFF2-40B4-BE49-F238E27FC236}">
                    <a16:creationId xmlns:a16="http://schemas.microsoft.com/office/drawing/2014/main" id="{B09E4AE7-7EF0-3DE5-2DD9-7294DA958980}"/>
                  </a:ext>
                </a:extLst>
              </p:cNvPr>
              <p:cNvSpPr/>
              <p:nvPr/>
            </p:nvSpPr>
            <p:spPr>
              <a:xfrm rot="13523614">
                <a:off x="1739030" y="2562066"/>
                <a:ext cx="808738" cy="78953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nvGrpSpPr>
              <p:cNvPr id="64"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66"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7"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65" name="Đường nối Thẳng 73">
                <a:extLst>
                  <a:ext uri="{FF2B5EF4-FFF2-40B4-BE49-F238E27FC236}">
                    <a16:creationId xmlns:a16="http://schemas.microsoft.com/office/drawing/2014/main" id="{90E7A609-98A0-970C-D902-7E13A34424C2}"/>
                  </a:ext>
                </a:extLst>
              </p:cNvPr>
              <p:cNvCxnSpPr>
                <a:cxnSpLocks/>
                <a:stCxn id="67" idx="6"/>
                <a:endCxn id="63" idx="7"/>
              </p:cNvCxnSpPr>
              <p:nvPr/>
            </p:nvCxnSpPr>
            <p:spPr>
              <a:xfrm>
                <a:off x="1179651" y="2908088"/>
                <a:ext cx="272136" cy="12254"/>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70" name="Hình Bầu dục 46">
            <a:extLst>
              <a:ext uri="{FF2B5EF4-FFF2-40B4-BE49-F238E27FC236}">
                <a16:creationId xmlns:a16="http://schemas.microsoft.com/office/drawing/2014/main" id="{1C993885-73B7-BFA1-40E7-6D0A45B52990}"/>
              </a:ext>
            </a:extLst>
          </p:cNvPr>
          <p:cNvSpPr/>
          <p:nvPr/>
        </p:nvSpPr>
        <p:spPr>
          <a:xfrm>
            <a:off x="1717154" y="5272748"/>
            <a:ext cx="752979" cy="678428"/>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accent3">
                    <a:lumMod val="50000"/>
                  </a:schemeClr>
                </a:solidFill>
                <a:latin typeface="Arial" panose="020B0604020202020204" pitchFamily="34" charset="0"/>
                <a:cs typeface="Arial" panose="020B0604020202020204" pitchFamily="34" charset="0"/>
              </a:rPr>
              <a:t>3</a:t>
            </a:r>
            <a:endParaRPr lang="en-US" sz="2000" b="1"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760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1000"/>
                                        <p:tgtEl>
                                          <p:spTgt spid="46"/>
                                        </p:tgtEl>
                                      </p:cBhvr>
                                    </p:animEffect>
                                    <p:anim calcmode="lin" valueType="num">
                                      <p:cBhvr>
                                        <p:cTn id="13" dur="1000" fill="hold"/>
                                        <p:tgtEl>
                                          <p:spTgt spid="46"/>
                                        </p:tgtEl>
                                        <p:attrNameLst>
                                          <p:attrName>ppt_x</p:attrName>
                                        </p:attrNameLst>
                                      </p:cBhvr>
                                      <p:tavLst>
                                        <p:tav tm="0">
                                          <p:val>
                                            <p:strVal val="#ppt_x"/>
                                          </p:val>
                                        </p:tav>
                                        <p:tav tm="100000">
                                          <p:val>
                                            <p:strVal val="#ppt_x"/>
                                          </p:val>
                                        </p:tav>
                                      </p:tavLst>
                                    </p:anim>
                                    <p:anim calcmode="lin" valueType="num">
                                      <p:cBhvr>
                                        <p:cTn id="14" dur="1000" fill="hold"/>
                                        <p:tgtEl>
                                          <p:spTgt spid="4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16" presetClass="entr" presetSubtype="42"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arn(outHorizontal)">
                                      <p:cBhvr>
                                        <p:cTn id="22" dur="1250"/>
                                        <p:tgtEl>
                                          <p:spTgt spid="23"/>
                                        </p:tgtEl>
                                      </p:cBhvr>
                                    </p:animEffect>
                                  </p:childTnLst>
                                </p:cTn>
                              </p:par>
                            </p:childTnLst>
                          </p:cTn>
                        </p:par>
                        <p:par>
                          <p:cTn id="23" fill="hold">
                            <p:stCondLst>
                              <p:cond delay="1250"/>
                            </p:stCondLst>
                            <p:childTnLst>
                              <p:par>
                                <p:cTn id="24" presetID="42" presetClass="entr" presetSubtype="0"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1000"/>
                                        <p:tgtEl>
                                          <p:spTgt spid="60"/>
                                        </p:tgtEl>
                                      </p:cBhvr>
                                    </p:animEffect>
                                    <p:anim calcmode="lin" valueType="num">
                                      <p:cBhvr>
                                        <p:cTn id="27" dur="1000" fill="hold"/>
                                        <p:tgtEl>
                                          <p:spTgt spid="60"/>
                                        </p:tgtEl>
                                        <p:attrNameLst>
                                          <p:attrName>ppt_x</p:attrName>
                                        </p:attrNameLst>
                                      </p:cBhvr>
                                      <p:tavLst>
                                        <p:tav tm="0">
                                          <p:val>
                                            <p:strVal val="#ppt_x"/>
                                          </p:val>
                                        </p:tav>
                                        <p:tav tm="100000">
                                          <p:val>
                                            <p:strVal val="#ppt_x"/>
                                          </p:val>
                                        </p:tav>
                                      </p:tavLst>
                                    </p:anim>
                                    <p:anim calcmode="lin" valueType="num">
                                      <p:cBhvr>
                                        <p:cTn id="28" dur="1000" fill="hold"/>
                                        <p:tgtEl>
                                          <p:spTgt spid="6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fade">
                                      <p:cBhvr>
                                        <p:cTn id="31" dur="1000"/>
                                        <p:tgtEl>
                                          <p:spTgt spid="70"/>
                                        </p:tgtEl>
                                      </p:cBhvr>
                                    </p:animEffect>
                                    <p:anim calcmode="lin" valueType="num">
                                      <p:cBhvr>
                                        <p:cTn id="32" dur="1000" fill="hold"/>
                                        <p:tgtEl>
                                          <p:spTgt spid="70"/>
                                        </p:tgtEl>
                                        <p:attrNameLst>
                                          <p:attrName>ppt_x</p:attrName>
                                        </p:attrNameLst>
                                      </p:cBhvr>
                                      <p:tavLst>
                                        <p:tav tm="0">
                                          <p:val>
                                            <p:strVal val="#ppt_x"/>
                                          </p:val>
                                        </p:tav>
                                        <p:tav tm="100000">
                                          <p:val>
                                            <p:strVal val="#ppt_x"/>
                                          </p:val>
                                        </p:tav>
                                      </p:tavLst>
                                    </p:anim>
                                    <p:anim calcmode="lin" valueType="num">
                                      <p:cBhvr>
                                        <p:cTn id="33"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7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7407" y="2765804"/>
            <a:ext cx="7238283" cy="2492990"/>
          </a:xfrm>
          <a:prstGeom prst="rect">
            <a:avLst/>
          </a:prstGeom>
          <a:noFill/>
        </p:spPr>
        <p:txBody>
          <a:bodyPr wrap="square" rtlCol="0">
            <a:spAutoFit/>
          </a:bodyPr>
          <a:lstStyle/>
          <a:p>
            <a:pPr algn="ctr">
              <a:lnSpc>
                <a:spcPct val="150000"/>
              </a:lnSpc>
              <a:buNone/>
            </a:pPr>
            <a:r>
              <a:rPr lang="vi-VN" sz="2600" dirty="0"/>
              <a:t>MTVH</a:t>
            </a:r>
            <a:r>
              <a:rPr lang="en-US" sz="2600" dirty="0"/>
              <a:t>:</a:t>
            </a:r>
            <a:r>
              <a:rPr lang="vi-VN" sz="2600" dirty="0"/>
              <a:t> là môi trường chứa đựng những giá trị văn hóa và diễn ra các quan hệ văn hóa, các hoạt động sáng tạo, hưởng thụ văn hóa của con người.</a:t>
            </a:r>
            <a:endParaRPr lang="en-US" sz="2600" dirty="0"/>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Rectangle 15"/>
          <p:cNvSpPr/>
          <p:nvPr/>
        </p:nvSpPr>
        <p:spPr>
          <a:xfrm>
            <a:off x="1253613" y="5544213"/>
            <a:ext cx="4616245" cy="589072"/>
          </a:xfrm>
          <a:prstGeom prst="rect">
            <a:avLst/>
          </a:prstGeom>
        </p:spPr>
        <p:txBody>
          <a:bodyPr wrap="square">
            <a:spAutoFit/>
          </a:bodyPr>
          <a:lstStyle/>
          <a:p>
            <a:pPr algn="ctr">
              <a:lnSpc>
                <a:spcPct val="150000"/>
              </a:lnSpc>
              <a:buNone/>
            </a:pPr>
            <a:r>
              <a:rPr lang="en-US" sz="2400" b="1" dirty="0">
                <a:solidFill>
                  <a:srgbClr val="C00000"/>
                </a:solidFill>
                <a:latin typeface="Arial" panose="020B0604020202020204" pitchFamily="34" charset="0"/>
                <a:cs typeface="Arial" panose="020B0604020202020204" pitchFamily="34" charset="0"/>
              </a:rPr>
              <a:t>(Văn </a:t>
            </a:r>
            <a:r>
              <a:rPr lang="en-US" sz="2400" b="1" dirty="0" err="1">
                <a:solidFill>
                  <a:srgbClr val="C00000"/>
                </a:solidFill>
                <a:latin typeface="Arial" panose="020B0604020202020204" pitchFamily="34" charset="0"/>
                <a:cs typeface="Arial" panose="020B0604020202020204" pitchFamily="34" charset="0"/>
              </a:rPr>
              <a:t>kiện</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Đại</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hội</a:t>
            </a:r>
            <a:r>
              <a:rPr lang="en-US" sz="2400" b="1" dirty="0">
                <a:solidFill>
                  <a:srgbClr val="C00000"/>
                </a:solidFill>
                <a:latin typeface="Arial" panose="020B0604020202020204" pitchFamily="34" charset="0"/>
                <a:cs typeface="Arial" panose="020B0604020202020204" pitchFamily="34" charset="0"/>
              </a:rPr>
              <a:t> </a:t>
            </a:r>
            <a:r>
              <a:rPr lang="en-US" sz="2400" b="1" dirty="0" err="1">
                <a:solidFill>
                  <a:srgbClr val="C00000"/>
                </a:solidFill>
                <a:latin typeface="Arial" panose="020B0604020202020204" pitchFamily="34" charset="0"/>
                <a:cs typeface="Arial" panose="020B0604020202020204" pitchFamily="34" charset="0"/>
              </a:rPr>
              <a:t>Đảng</a:t>
            </a:r>
            <a:r>
              <a:rPr lang="en-US" sz="2400" b="1" dirty="0">
                <a:solidFill>
                  <a:srgbClr val="C00000"/>
                </a:solidFill>
                <a:latin typeface="Arial" panose="020B0604020202020204" pitchFamily="34" charset="0"/>
                <a:cs typeface="Arial" panose="020B0604020202020204" pitchFamily="34" charset="0"/>
              </a:rPr>
              <a:t> VIII)</a:t>
            </a:r>
          </a:p>
        </p:txBody>
      </p:sp>
      <p:sp>
        <p:nvSpPr>
          <p:cNvPr id="19" name="AutoShape 2" descr="moi-truong-van-hoa-la-g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268" name="Picture 4" descr="moi-truong-van-hoa-la-gi"/>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020233" y="2551471"/>
            <a:ext cx="5088125" cy="3758794"/>
          </a:xfrm>
          <a:prstGeom prst="rect">
            <a:avLst/>
          </a:prstGeom>
          <a:noFill/>
          <a:extLst>
            <a:ext uri="{909E8E84-426E-40DD-AFC4-6F175D3DCCD1}">
              <a14:hiddenFill xmlns:a14="http://schemas.microsoft.com/office/drawing/2010/main">
                <a:solidFill>
                  <a:srgbClr val="FFFFFF"/>
                </a:solidFill>
              </a14:hiddenFill>
            </a:ext>
          </a:extLst>
        </p:spPr>
      </p:pic>
      <p:sp>
        <p:nvSpPr>
          <p:cNvPr id="22" name="Line Callout 1 (Border and Accent Bar) 3">
            <a:extLst>
              <a:ext uri="{FF2B5EF4-FFF2-40B4-BE49-F238E27FC236}">
                <a16:creationId xmlns:a16="http://schemas.microsoft.com/office/drawing/2014/main" id="{ED3C9EB7-3146-A51E-ED6C-44CE72D036B7}"/>
              </a:ext>
            </a:extLst>
          </p:cNvPr>
          <p:cNvSpPr/>
          <p:nvPr/>
        </p:nvSpPr>
        <p:spPr>
          <a:xfrm>
            <a:off x="2580141" y="470162"/>
            <a:ext cx="9483837" cy="15240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a:solidFill>
                  <a:srgbClr val="0000FF"/>
                </a:solidFill>
                <a:latin typeface="Arial" panose="020B0604020202020204" pitchFamily="34" charset="0"/>
                <a:cs typeface="Arial" panose="020B0604020202020204" pitchFamily="34" charset="0"/>
              </a:rPr>
              <a:t>2.2. </a:t>
            </a:r>
            <a:r>
              <a:rPr lang="en-US" sz="2600" dirty="0" err="1">
                <a:solidFill>
                  <a:srgbClr val="0000FF"/>
                </a:solidFill>
                <a:latin typeface="Arial" panose="020B0604020202020204" pitchFamily="34" charset="0"/>
                <a:cs typeface="Arial" panose="020B0604020202020204" pitchFamily="34" charset="0"/>
              </a:rPr>
              <a:t>Nội</a:t>
            </a:r>
            <a:r>
              <a:rPr lang="en-US" sz="2600" dirty="0">
                <a:solidFill>
                  <a:srgbClr val="0000FF"/>
                </a:solidFill>
                <a:latin typeface="Arial" panose="020B0604020202020204" pitchFamily="34" charset="0"/>
                <a:cs typeface="Arial" panose="020B0604020202020204" pitchFamily="34" charset="0"/>
              </a:rPr>
              <a:t> dung </a:t>
            </a:r>
            <a:r>
              <a:rPr lang="en-US" sz="2600" dirty="0" err="1">
                <a:solidFill>
                  <a:srgbClr val="0000FF"/>
                </a:solidFill>
                <a:latin typeface="Arial" panose="020B0604020202020204" pitchFamily="34" charset="0"/>
                <a:cs typeface="Arial" panose="020B0604020202020204" pitchFamily="34" charset="0"/>
              </a:rPr>
              <a:t>phát</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triển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hóa</a:t>
            </a:r>
            <a:r>
              <a:rPr lang="en-US" sz="2600" dirty="0">
                <a:solidFill>
                  <a:srgbClr val="0000FF"/>
                </a:solidFill>
                <a:latin typeface="Arial" panose="020B0604020202020204" pitchFamily="34" charset="0"/>
                <a:cs typeface="Arial" panose="020B0604020202020204" pitchFamily="34" charset="0"/>
              </a:rPr>
              <a:t>, con </a:t>
            </a:r>
            <a:r>
              <a:rPr lang="en-US" sz="2600" dirty="0" err="1">
                <a:solidFill>
                  <a:srgbClr val="0000FF"/>
                </a:solidFill>
                <a:latin typeface="Arial" panose="020B0604020202020204" pitchFamily="34" charset="0"/>
                <a:cs typeface="Arial" panose="020B0604020202020204" pitchFamily="34" charset="0"/>
              </a:rPr>
              <a:t>người</a:t>
            </a:r>
            <a:endParaRPr lang="en-US" sz="2600" dirty="0">
              <a:solidFill>
                <a:srgbClr val="0000FF"/>
              </a:solidFill>
              <a:latin typeface="Arial" panose="020B0604020202020204" pitchFamily="34" charset="0"/>
              <a:cs typeface="Arial" panose="020B0604020202020204" pitchFamily="34" charset="0"/>
            </a:endParaRPr>
          </a:p>
          <a:p>
            <a:pPr algn="ctr"/>
            <a:r>
              <a:rPr lang="en-US" sz="2600" dirty="0">
                <a:solidFill>
                  <a:srgbClr val="0000FF"/>
                </a:solidFill>
                <a:latin typeface="Arial" panose="020B0604020202020204" pitchFamily="34" charset="0"/>
                <a:cs typeface="Arial" panose="020B0604020202020204" pitchFamily="34" charset="0"/>
              </a:rPr>
              <a:t>2.2.2. </a:t>
            </a:r>
            <a:r>
              <a:rPr lang="en-US" sz="2600" dirty="0" err="1">
                <a:solidFill>
                  <a:srgbClr val="0000FF"/>
                </a:solidFill>
                <a:latin typeface="Arial" panose="020B0604020202020204" pitchFamily="34" charset="0"/>
                <a:cs typeface="Arial" panose="020B0604020202020204" pitchFamily="34" charset="0"/>
              </a:rPr>
              <a:t>Xây</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dựng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môi</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trường</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văn</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hóa</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lành</a:t>
            </a:r>
            <a:r>
              <a:rPr lang="en-US" sz="2600" dirty="0">
                <a:solidFill>
                  <a:srgbClr val="0000FF"/>
                </a:solidFill>
                <a:latin typeface="Arial" panose="020B0604020202020204" pitchFamily="34" charset="0"/>
                <a:cs typeface="Arial" panose="020B0604020202020204" pitchFamily="34" charset="0"/>
              </a:rPr>
              <a:t> </a:t>
            </a:r>
            <a:r>
              <a:rPr lang="en-US" sz="2600" dirty="0" err="1">
                <a:solidFill>
                  <a:srgbClr val="0000FF"/>
                </a:solidFill>
                <a:latin typeface="Arial" panose="020B0604020202020204" pitchFamily="34" charset="0"/>
                <a:cs typeface="Arial" panose="020B0604020202020204" pitchFamily="34" charset="0"/>
              </a:rPr>
              <a:t>mạnh</a:t>
            </a:r>
            <a:endParaRPr lang="en-US" sz="26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512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486698" y="2448233"/>
            <a:ext cx="6636773" cy="233608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600" b="1" i="1" dirty="0" err="1">
                <a:solidFill>
                  <a:schemeClr val="tx1"/>
                </a:solidFill>
                <a:latin typeface="Arial" panose="020B0604020202020204" pitchFamily="34" charset="0"/>
                <a:ea typeface="Times New Roman" panose="02020603050405020304" pitchFamily="18" charset="0"/>
                <a:cs typeface="Arial" panose="020B0604020202020204" pitchFamily="34" charset="0"/>
              </a:rPr>
              <a:t>Xây</a:t>
            </a:r>
            <a:r>
              <a:rPr lang="en-US" sz="2600" b="1" i="1"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chemeClr val="tx1"/>
                </a:solidFill>
                <a:latin typeface="Arial" panose="020B0604020202020204" pitchFamily="34" charset="0"/>
                <a:ea typeface="Times New Roman" panose="02020603050405020304" pitchFamily="18" charset="0"/>
                <a:cs typeface="Arial" panose="020B0604020202020204" pitchFamily="34" charset="0"/>
              </a:rPr>
              <a:t>dựng</a:t>
            </a:r>
            <a:r>
              <a:rPr lang="en-US" sz="2600" b="1" i="1"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chemeClr val="tx1"/>
                </a:solidFill>
                <a:latin typeface="Arial" panose="020B0604020202020204" pitchFamily="34" charset="0"/>
                <a:ea typeface="Times New Roman" panose="02020603050405020304" pitchFamily="18" charset="0"/>
                <a:cs typeface="Arial" panose="020B0604020202020204" pitchFamily="34" charset="0"/>
              </a:rPr>
              <a:t>gia</a:t>
            </a:r>
            <a:r>
              <a:rPr lang="en-US" sz="2600" b="1" i="1"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b="1" i="1" dirty="0" err="1">
                <a:solidFill>
                  <a:schemeClr val="tx1"/>
                </a:solidFill>
                <a:latin typeface="Arial" panose="020B0604020202020204" pitchFamily="34" charset="0"/>
                <a:ea typeface="Times New Roman" panose="02020603050405020304" pitchFamily="18" charset="0"/>
                <a:cs typeface="Arial" panose="020B0604020202020204" pitchFamily="34" charset="0"/>
              </a:rPr>
              <a:t>đình</a:t>
            </a:r>
            <a:r>
              <a:rPr lang="en-US" sz="2600" b="1" i="1"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thực</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sự</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là</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nơi</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hình</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dirty="0" err="1">
                <a:solidFill>
                  <a:schemeClr val="tx1"/>
                </a:solidFill>
                <a:latin typeface="Arial" panose="020B0604020202020204" pitchFamily="34" charset="0"/>
                <a:ea typeface="Times New Roman" panose="02020603050405020304" pitchFamily="18" charset="0"/>
                <a:cs typeface="Arial" panose="020B0604020202020204" pitchFamily="34" charset="0"/>
              </a:rPr>
              <a:t>thành</a:t>
            </a:r>
            <a:r>
              <a:rPr lang="en-US" sz="2600"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nuôi</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dưỡng</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nhân</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cách</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văn</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hóa</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và</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giáo</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dục</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nếp</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sống</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cho</a:t>
            </a:r>
            <a:r>
              <a:rPr lang="en-US" sz="2600" u="sng" dirty="0">
                <a:solidFill>
                  <a:schemeClr val="tx1"/>
                </a:solidFill>
                <a:latin typeface="Arial" panose="020B0604020202020204" pitchFamily="34" charset="0"/>
                <a:ea typeface="Times New Roman" panose="02020603050405020304" pitchFamily="18" charset="0"/>
                <a:cs typeface="Arial" panose="020B0604020202020204" pitchFamily="34" charset="0"/>
              </a:rPr>
              <a:t> con </a:t>
            </a:r>
            <a:r>
              <a:rPr lang="en-US" sz="2600" u="sng" dirty="0" err="1">
                <a:solidFill>
                  <a:schemeClr val="tx1"/>
                </a:solidFill>
                <a:latin typeface="Arial" panose="020B0604020202020204" pitchFamily="34" charset="0"/>
                <a:ea typeface="Times New Roman" panose="02020603050405020304" pitchFamily="18" charset="0"/>
                <a:cs typeface="Arial" panose="020B0604020202020204" pitchFamily="34" charset="0"/>
              </a:rPr>
              <a:t>người</a:t>
            </a:r>
            <a:endParaRPr lang="en-US" sz="2600" dirty="0">
              <a:solidFill>
                <a:schemeClr val="tx1"/>
              </a:solidFill>
              <a:latin typeface="Arial" panose="020B0604020202020204" pitchFamily="34" charset="0"/>
              <a:cs typeface="Arial" panose="020B0604020202020204" pitchFamily="34" charset="0"/>
            </a:endParaRPr>
          </a:p>
        </p:txBody>
      </p:sp>
      <p:sp>
        <p:nvSpPr>
          <p:cNvPr id="13" name="Content Placeholder 2">
            <a:extLst>
              <a:ext uri="{FF2B5EF4-FFF2-40B4-BE49-F238E27FC236}">
                <a16:creationId xmlns:a16="http://schemas.microsoft.com/office/drawing/2014/main" id="{1AF6F468-73ED-4C2E-8374-C40A4A011CF7}"/>
              </a:ext>
            </a:extLst>
          </p:cNvPr>
          <p:cNvSpPr txBox="1">
            <a:spLocks/>
          </p:cNvSpPr>
          <p:nvPr/>
        </p:nvSpPr>
        <p:spPr>
          <a:xfrm>
            <a:off x="2197510" y="145323"/>
            <a:ext cx="9851923" cy="1005051"/>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nl-NL" b="1">
                <a:latin typeface="Arial" panose="020B0604020202020204" pitchFamily="34" charset="0"/>
                <a:cs typeface="Arial" panose="020B0604020202020204" pitchFamily="34" charset="0"/>
              </a:rPr>
              <a:t>	</a:t>
            </a:r>
            <a:endParaRPr lang="en-US">
              <a:solidFill>
                <a:srgbClr val="0000FF"/>
              </a:solidFill>
              <a:latin typeface="Arial" panose="020B0604020202020204" pitchFamily="34" charset="0"/>
              <a:cs typeface="Arial" panose="020B0604020202020204" pitchFamily="34" charset="0"/>
            </a:endParaRPr>
          </a:p>
          <a:p>
            <a:pPr algn="ctr">
              <a:buNone/>
            </a:pPr>
            <a:r>
              <a:rPr lang="en-US" i="1">
                <a:solidFill>
                  <a:srgbClr val="0000FF"/>
                </a:solidFill>
                <a:latin typeface="Arial" panose="020B0604020202020204" pitchFamily="34" charset="0"/>
                <a:cs typeface="Arial" panose="020B0604020202020204" pitchFamily="34" charset="0"/>
              </a:rPr>
              <a:t>2.2.2. Xây dựng môi trường văn hóa lành mạnh.</a:t>
            </a:r>
            <a:endParaRPr lang="en-US" i="1" dirty="0">
              <a:solidFill>
                <a:srgbClr val="0000FF"/>
              </a:solidFill>
              <a:latin typeface="Arial" panose="020B0604020202020204" pitchFamily="34" charset="0"/>
              <a:cs typeface="Arial" panose="020B0604020202020204" pitchFamily="34" charset="0"/>
            </a:endParaRPr>
          </a:p>
        </p:txBody>
      </p:sp>
      <p:pic>
        <p:nvPicPr>
          <p:cNvPr id="5" name="Picture 2" descr="anh tin b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2020529"/>
            <a:ext cx="4876800" cy="4218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9249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176982" y="2448233"/>
            <a:ext cx="6946490" cy="233608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vi-VN" sz="2400" b="1" dirty="0">
                <a:solidFill>
                  <a:schemeClr val="tx1"/>
                </a:solidFill>
              </a:rPr>
              <a:t>Xây dựng mỗi trường học </a:t>
            </a:r>
            <a:r>
              <a:rPr lang="vi-VN" sz="2400" dirty="0">
                <a:solidFill>
                  <a:schemeClr val="tx1"/>
                </a:solidFill>
              </a:rPr>
              <a:t>phải thực sự là một trung tâm văn hóa giáo dục, rèn luyện con người về lý tưởng, phẩm chất, nhân cách, lối sống; giáo dục truyền thống văn hóa cho thế hệ trẻ.</a:t>
            </a:r>
            <a:endParaRPr lang="en-US" sz="2600" dirty="0">
              <a:solidFill>
                <a:schemeClr val="tx1"/>
              </a:solidFill>
              <a:latin typeface="Arial" panose="020B0604020202020204" pitchFamily="34" charset="0"/>
              <a:cs typeface="Arial" panose="020B0604020202020204" pitchFamily="34" charset="0"/>
            </a:endParaRPr>
          </a:p>
        </p:txBody>
      </p:sp>
      <p:sp>
        <p:nvSpPr>
          <p:cNvPr id="13" name="Content Placeholder 2">
            <a:extLst>
              <a:ext uri="{FF2B5EF4-FFF2-40B4-BE49-F238E27FC236}">
                <a16:creationId xmlns:a16="http://schemas.microsoft.com/office/drawing/2014/main" id="{1AF6F468-73ED-4C2E-8374-C40A4A011CF7}"/>
              </a:ext>
            </a:extLst>
          </p:cNvPr>
          <p:cNvSpPr txBox="1">
            <a:spLocks/>
          </p:cNvSpPr>
          <p:nvPr/>
        </p:nvSpPr>
        <p:spPr>
          <a:xfrm>
            <a:off x="2197510" y="484536"/>
            <a:ext cx="9851923" cy="1005051"/>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nl-NL" b="1" dirty="0">
                <a:latin typeface="Arial" panose="020B0604020202020204" pitchFamily="34" charset="0"/>
                <a:cs typeface="Arial" panose="020B0604020202020204" pitchFamily="34" charset="0"/>
              </a:rPr>
              <a:t>	</a:t>
            </a:r>
            <a:endParaRPr lang="en-US" dirty="0">
              <a:solidFill>
                <a:srgbClr val="0000FF"/>
              </a:solidFill>
              <a:latin typeface="Arial" panose="020B0604020202020204" pitchFamily="34" charset="0"/>
              <a:cs typeface="Arial" panose="020B0604020202020204" pitchFamily="34" charset="0"/>
            </a:endParaRPr>
          </a:p>
          <a:p>
            <a:pPr algn="ctr">
              <a:buNone/>
            </a:pPr>
            <a:r>
              <a:rPr lang="en-US" dirty="0">
                <a:solidFill>
                  <a:srgbClr val="0000FF"/>
                </a:solidFill>
                <a:latin typeface="Arial" panose="020B0604020202020204" pitchFamily="34" charset="0"/>
                <a:cs typeface="Arial" panose="020B0604020202020204" pitchFamily="34" charset="0"/>
              </a:rPr>
              <a:t>2.2.2. </a:t>
            </a:r>
            <a:r>
              <a:rPr lang="en-US" dirty="0" err="1">
                <a:solidFill>
                  <a:srgbClr val="0000FF"/>
                </a:solidFill>
                <a:latin typeface="Arial" panose="020B0604020202020204" pitchFamily="34" charset="0"/>
                <a:cs typeface="Arial" panose="020B0604020202020204" pitchFamily="34" charset="0"/>
              </a:rPr>
              <a:t>Xây</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dựng</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môi</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trường</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văn</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hóa</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lành</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mạnh</a:t>
            </a:r>
            <a:r>
              <a:rPr lang="en-US" dirty="0">
                <a:solidFill>
                  <a:srgbClr val="0000FF"/>
                </a:solidFill>
                <a:latin typeface="Arial" panose="020B0604020202020204" pitchFamily="34" charset="0"/>
                <a:cs typeface="Arial" panose="020B0604020202020204" pitchFamily="34" charset="0"/>
              </a:rPr>
              <a:t>.</a:t>
            </a:r>
          </a:p>
        </p:txBody>
      </p:sp>
      <p:pic>
        <p:nvPicPr>
          <p:cNvPr id="6" name="Picture 2" descr="Cao đẳng Lý Tự Trọng TP HCM: Thông tin tuyển sinh, điểm chuẩn, học phí, chương trình đào tạo (2023) (ảnh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542" y="2629057"/>
            <a:ext cx="4955458" cy="3653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281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176982" y="2448233"/>
            <a:ext cx="6946490" cy="233608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vi-VN" sz="2400" dirty="0">
                <a:solidFill>
                  <a:schemeClr val="tx1"/>
                </a:solidFill>
              </a:rPr>
              <a:t>Xây dựng đời sống văn hóa ở địa bàn dân cư, các cơ quan, đơn vị, doanh nghiệp đoàn kết, dân chủ, văn minh, đạt chuẩn thực chất về văn hóa</a:t>
            </a:r>
            <a:r>
              <a:rPr lang="en-US" sz="2400" dirty="0">
                <a:solidFill>
                  <a:schemeClr val="tx1"/>
                </a:solidFill>
              </a:rPr>
              <a:t>…</a:t>
            </a:r>
            <a:endParaRPr lang="en-US" sz="2600" dirty="0">
              <a:solidFill>
                <a:schemeClr val="tx1"/>
              </a:solidFill>
              <a:latin typeface="Arial" panose="020B0604020202020204" pitchFamily="34" charset="0"/>
              <a:cs typeface="Arial" panose="020B0604020202020204" pitchFamily="34" charset="0"/>
            </a:endParaRPr>
          </a:p>
        </p:txBody>
      </p:sp>
      <p:sp>
        <p:nvSpPr>
          <p:cNvPr id="13" name="Content Placeholder 2">
            <a:extLst>
              <a:ext uri="{FF2B5EF4-FFF2-40B4-BE49-F238E27FC236}">
                <a16:creationId xmlns:a16="http://schemas.microsoft.com/office/drawing/2014/main" id="{1AF6F468-73ED-4C2E-8374-C40A4A011CF7}"/>
              </a:ext>
            </a:extLst>
          </p:cNvPr>
          <p:cNvSpPr txBox="1">
            <a:spLocks/>
          </p:cNvSpPr>
          <p:nvPr/>
        </p:nvSpPr>
        <p:spPr>
          <a:xfrm>
            <a:off x="2197510" y="484536"/>
            <a:ext cx="9851923" cy="1005051"/>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nl-NL" b="1" dirty="0">
                <a:latin typeface="Arial" panose="020B0604020202020204" pitchFamily="34" charset="0"/>
                <a:cs typeface="Arial" panose="020B0604020202020204" pitchFamily="34" charset="0"/>
              </a:rPr>
              <a:t>	</a:t>
            </a:r>
            <a:endParaRPr lang="en-US" dirty="0">
              <a:solidFill>
                <a:srgbClr val="0000FF"/>
              </a:solidFill>
              <a:latin typeface="Arial" panose="020B0604020202020204" pitchFamily="34" charset="0"/>
              <a:cs typeface="Arial" panose="020B0604020202020204" pitchFamily="34" charset="0"/>
            </a:endParaRPr>
          </a:p>
          <a:p>
            <a:pPr algn="ctr">
              <a:buNone/>
            </a:pPr>
            <a:r>
              <a:rPr lang="en-US" dirty="0">
                <a:solidFill>
                  <a:srgbClr val="0000FF"/>
                </a:solidFill>
                <a:latin typeface="Arial" panose="020B0604020202020204" pitchFamily="34" charset="0"/>
                <a:cs typeface="Arial" panose="020B0604020202020204" pitchFamily="34" charset="0"/>
              </a:rPr>
              <a:t>2.2.2. </a:t>
            </a:r>
            <a:r>
              <a:rPr lang="en-US" dirty="0" err="1">
                <a:solidFill>
                  <a:srgbClr val="0000FF"/>
                </a:solidFill>
                <a:latin typeface="Arial" panose="020B0604020202020204" pitchFamily="34" charset="0"/>
                <a:cs typeface="Arial" panose="020B0604020202020204" pitchFamily="34" charset="0"/>
              </a:rPr>
              <a:t>Xây</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dựng</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môi</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trường</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văn</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hóa</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lành</a:t>
            </a:r>
            <a:r>
              <a:rPr lang="en-US" dirty="0">
                <a:solidFill>
                  <a:srgbClr val="0000FF"/>
                </a:solidFill>
                <a:latin typeface="Arial" panose="020B0604020202020204" pitchFamily="34" charset="0"/>
                <a:cs typeface="Arial" panose="020B0604020202020204" pitchFamily="34" charset="0"/>
              </a:rPr>
              <a:t> </a:t>
            </a:r>
            <a:r>
              <a:rPr lang="en-US" dirty="0" err="1">
                <a:solidFill>
                  <a:srgbClr val="0000FF"/>
                </a:solidFill>
                <a:latin typeface="Arial" panose="020B0604020202020204" pitchFamily="34" charset="0"/>
                <a:cs typeface="Arial" panose="020B0604020202020204" pitchFamily="34" charset="0"/>
              </a:rPr>
              <a:t>mạnh</a:t>
            </a:r>
            <a:r>
              <a:rPr lang="en-US" dirty="0">
                <a:solidFill>
                  <a:srgbClr val="0000FF"/>
                </a:solidFill>
                <a:latin typeface="Arial" panose="020B0604020202020204" pitchFamily="34" charset="0"/>
                <a:cs typeface="Arial" panose="020B0604020202020204" pitchFamily="34" charset="0"/>
              </a:rPr>
              <a:t>.</a:t>
            </a:r>
          </a:p>
        </p:txBody>
      </p:sp>
      <p:pic>
        <p:nvPicPr>
          <p:cNvPr id="12290" name="Picture 2" descr="Kiến tạo môi trường nông thôn xanh - sạch - đẹp - Báo Cần Thơ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1459" y="2448234"/>
            <a:ext cx="4950542" cy="384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687168"/>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ine Callout 1 (Border and Accent Bar) 3">
            <a:extLst>
              <a:ext uri="{FF2B5EF4-FFF2-40B4-BE49-F238E27FC236}">
                <a16:creationId xmlns:a16="http://schemas.microsoft.com/office/drawing/2014/main" id="{ED3C9EB7-3146-A51E-ED6C-44CE72D036B7}"/>
              </a:ext>
            </a:extLst>
          </p:cNvPr>
          <p:cNvSpPr/>
          <p:nvPr/>
        </p:nvSpPr>
        <p:spPr>
          <a:xfrm>
            <a:off x="176982" y="2448233"/>
            <a:ext cx="6946490" cy="2336084"/>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vi-VN" sz="2400" dirty="0">
                <a:solidFill>
                  <a:schemeClr val="tx1"/>
                </a:solidFill>
              </a:rPr>
              <a:t>Phát huy các giá trị, nhân tố tích cực trong văn hóa tôn giáo, tín ngưỡng; khuyến khích các hoạt động tôn giáo gắn bó với dân tộc, hướng thiện, nhân đạo, nhân văn, tiến bộ</a:t>
            </a:r>
            <a:endParaRPr lang="en-US" sz="2600" dirty="0">
              <a:solidFill>
                <a:schemeClr val="tx1"/>
              </a:solidFill>
              <a:latin typeface="Arial" panose="020B0604020202020204" pitchFamily="34" charset="0"/>
              <a:cs typeface="Arial" panose="020B0604020202020204" pitchFamily="34" charset="0"/>
            </a:endParaRPr>
          </a:p>
        </p:txBody>
      </p:sp>
      <p:sp>
        <p:nvSpPr>
          <p:cNvPr id="13" name="Content Placeholder 2">
            <a:extLst>
              <a:ext uri="{FF2B5EF4-FFF2-40B4-BE49-F238E27FC236}">
                <a16:creationId xmlns:a16="http://schemas.microsoft.com/office/drawing/2014/main" id="{1AF6F468-73ED-4C2E-8374-C40A4A011CF7}"/>
              </a:ext>
            </a:extLst>
          </p:cNvPr>
          <p:cNvSpPr txBox="1">
            <a:spLocks/>
          </p:cNvSpPr>
          <p:nvPr/>
        </p:nvSpPr>
        <p:spPr>
          <a:xfrm>
            <a:off x="2197510" y="484536"/>
            <a:ext cx="9851923" cy="1005051"/>
          </a:xfrm>
          <a:prstGeom prst="rect">
            <a:avLst/>
          </a:prstGeom>
          <a:ln w="28575">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nl-NL" b="1">
                <a:latin typeface="Arial" panose="020B0604020202020204" pitchFamily="34" charset="0"/>
                <a:cs typeface="Arial" panose="020B0604020202020204" pitchFamily="34" charset="0"/>
              </a:rPr>
              <a:t>	</a:t>
            </a:r>
            <a:endParaRPr lang="en-US">
              <a:solidFill>
                <a:srgbClr val="0000FF"/>
              </a:solidFill>
              <a:latin typeface="Arial" panose="020B0604020202020204" pitchFamily="34" charset="0"/>
              <a:cs typeface="Arial" panose="020B0604020202020204" pitchFamily="34" charset="0"/>
            </a:endParaRPr>
          </a:p>
          <a:p>
            <a:pPr algn="ctr">
              <a:buNone/>
            </a:pPr>
            <a:r>
              <a:rPr lang="en-US">
                <a:solidFill>
                  <a:srgbClr val="0000FF"/>
                </a:solidFill>
                <a:latin typeface="Arial" panose="020B0604020202020204" pitchFamily="34" charset="0"/>
                <a:cs typeface="Arial" panose="020B0604020202020204" pitchFamily="34" charset="0"/>
              </a:rPr>
              <a:t>2.2.2. Xây dựng môi trường văn hóa lành mạnh.</a:t>
            </a:r>
            <a:endParaRPr lang="en-US" dirty="0">
              <a:solidFill>
                <a:srgbClr val="0000FF"/>
              </a:solidFill>
              <a:latin typeface="Arial" panose="020B0604020202020204" pitchFamily="34" charset="0"/>
              <a:cs typeface="Arial" panose="020B0604020202020204" pitchFamily="34" charset="0"/>
            </a:endParaRPr>
          </a:p>
        </p:txBody>
      </p:sp>
      <p:pic>
        <p:nvPicPr>
          <p:cNvPr id="5" name="Picture 10" descr="https://static-images.vnncdn.net/files/publish/tin-nguong-tho-cung-hung-vuong-nho-toi-coi-nguon-va-biet-on-to-tien-de422e858e7948b5bdf7ad1aabb9b65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1960" y="2996583"/>
            <a:ext cx="4980039" cy="3286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043957"/>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832353" y="885316"/>
            <a:ext cx="9232267" cy="2742167"/>
            <a:chOff x="4191000" y="2019300"/>
            <a:chExt cx="12947645" cy="4113251"/>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763409" cy="4113251"/>
              <a:chOff x="0" y="-38100"/>
              <a:chExt cx="3418493" cy="1078119"/>
            </a:xfrm>
          </p:grpSpPr>
          <p:sp>
            <p:nvSpPr>
              <p:cNvPr id="3" name="Freeform 11">
                <a:extLst>
                  <a:ext uri="{FF2B5EF4-FFF2-40B4-BE49-F238E27FC236}">
                    <a16:creationId xmlns:a16="http://schemas.microsoft.com/office/drawing/2014/main" id="{1BCFBD8B-777F-D1CD-71E1-80531249C538}"/>
                  </a:ext>
                </a:extLst>
              </p:cNvPr>
              <p:cNvSpPr/>
              <p:nvPr/>
            </p:nvSpPr>
            <p:spPr>
              <a:xfrm>
                <a:off x="158346" y="116260"/>
                <a:ext cx="3260147"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5080849" y="2414544"/>
              <a:ext cx="12057796" cy="2728055"/>
            </a:xfrm>
            <a:prstGeom prst="rect">
              <a:avLst/>
            </a:prstGeom>
            <a:noFill/>
          </p:spPr>
          <p:txBody>
            <a:bodyPr wrap="square">
              <a:spAutoFit/>
            </a:bodyPr>
            <a:lstStyle/>
            <a:p>
              <a:pPr algn="ctr">
                <a:lnSpc>
                  <a:spcPct val="150000"/>
                </a:lnSpc>
              </a:pPr>
              <a:r>
                <a:rPr lang="nl-NL" sz="2600" dirty="0">
                  <a:latin typeface="Arial" panose="020B0604020202020204" pitchFamily="34" charset="0"/>
                  <a:cs typeface="Arial" panose="020B0604020202020204" pitchFamily="34" charset="0"/>
                </a:rPr>
                <a:t>Xây dựng văn hóa doanh nghiệp, văn hóa doanh nhân với ý thức tôn trọng pháp luật, giữ chữ tín, cạnh tranh lành mạnh, vì sự phát triển bền vững và bảo vệ Tổ quốc</a:t>
              </a:r>
              <a:endParaRPr lang="vi-VN" sz="2600" dirty="0">
                <a:solidFill>
                  <a:srgbClr val="000000"/>
                </a:solidFill>
                <a:latin typeface="Arial" panose="020B0604020202020204" pitchFamily="34" charset="0"/>
                <a:ea typeface="Calibri" panose="020F0502020204030204" pitchFamily="34" charset="0"/>
                <a:cs typeface="Arial" panose="020B0604020202020204" pitchFamily="34"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2820419" y="4003922"/>
            <a:ext cx="9371583" cy="2446461"/>
            <a:chOff x="4191000" y="2019300"/>
            <a:chExt cx="12954749" cy="3669695"/>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597064" cy="3669695"/>
              <a:chOff x="0" y="-38100"/>
              <a:chExt cx="3373940" cy="961859"/>
            </a:xfrm>
          </p:grpSpPr>
          <p:sp>
            <p:nvSpPr>
              <p:cNvPr id="22" name="Freeform 11">
                <a:extLst>
                  <a:ext uri="{FF2B5EF4-FFF2-40B4-BE49-F238E27FC236}">
                    <a16:creationId xmlns:a16="http://schemas.microsoft.com/office/drawing/2014/main" id="{FA1094F5-FDAE-5F75-B4CC-515722DB4F34}"/>
                  </a:ext>
                </a:extLst>
              </p:cNvPr>
              <p:cNvSpPr/>
              <p:nvPr/>
            </p:nvSpPr>
            <p:spPr>
              <a:xfrm>
                <a:off x="158345" y="0"/>
                <a:ext cx="3215595"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4548686" y="2541209"/>
              <a:ext cx="12597063" cy="2728057"/>
            </a:xfrm>
            <a:prstGeom prst="rect">
              <a:avLst/>
            </a:prstGeom>
            <a:noFill/>
          </p:spPr>
          <p:txBody>
            <a:bodyPr wrap="square">
              <a:spAutoFit/>
            </a:bodyPr>
            <a:lstStyle/>
            <a:p>
              <a:pPr algn="ctr">
                <a:lnSpc>
                  <a:spcPct val="150000"/>
                </a:lnSpc>
              </a:pPr>
              <a:r>
                <a:rPr lang="vi-VN" sz="2600" dirty="0"/>
                <a:t>Phát huy ý thức và tinh thần dân tộc, động viên toàn dân, trước hết là các doanh nghiệp, doanh nhân xây dựng và phát triển các thương hiệu Việt Nam có uy tín </a:t>
              </a:r>
              <a:endParaRPr lang="vi-VN" sz="2600" dirty="0">
                <a:solidFill>
                  <a:srgbClr val="000000"/>
                </a:solidFill>
                <a:ea typeface="Calibri" panose="020F0502020204030204" pitchFamily="34" charset="0"/>
                <a:cs typeface="Arial" panose="020B0604020202020204" pitchFamily="34" charset="0"/>
              </a:endParaRPr>
            </a:p>
          </p:txBody>
        </p:sp>
      </p:grpSp>
      <p:sp>
        <p:nvSpPr>
          <p:cNvPr id="4" name="TextBox 3"/>
          <p:cNvSpPr txBox="1"/>
          <p:nvPr/>
        </p:nvSpPr>
        <p:spPr>
          <a:xfrm>
            <a:off x="1246790" y="278380"/>
            <a:ext cx="11132022" cy="892552"/>
          </a:xfrm>
          <a:prstGeom prst="rect">
            <a:avLst/>
          </a:prstGeom>
          <a:noFill/>
        </p:spPr>
        <p:txBody>
          <a:bodyPr wrap="square" rtlCol="0">
            <a:spAutoFit/>
          </a:bodyPr>
          <a:lstStyle/>
          <a:p>
            <a:pPr algn="ctr"/>
            <a:r>
              <a:rPr lang="en-US" sz="2800" b="1" i="1" dirty="0">
                <a:latin typeface="Arial" panose="020B0604020202020204" pitchFamily="34" charset="0"/>
                <a:cs typeface="Arial" panose="020B0604020202020204" pitchFamily="34" charset="0"/>
              </a:rPr>
              <a:t>2.2.3. </a:t>
            </a:r>
            <a:r>
              <a:rPr lang="en-US" sz="2800" b="1" i="1" dirty="0" err="1">
                <a:latin typeface="Arial" panose="020B0604020202020204" pitchFamily="34" charset="0"/>
                <a:cs typeface="Arial" panose="020B0604020202020204" pitchFamily="34" charset="0"/>
              </a:rPr>
              <a:t>Xây</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dựng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văn</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hóa</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trong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chính</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trị</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và</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kinh</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tế</a:t>
            </a:r>
            <a:endParaRPr lang="en-US" sz="2800" b="1" i="1" dirty="0">
              <a:latin typeface="Arial" panose="020B0604020202020204" pitchFamily="34" charset="0"/>
              <a:cs typeface="Arial" panose="020B0604020202020204" pitchFamily="34" charset="0"/>
            </a:endParaRPr>
          </a:p>
          <a:p>
            <a:endParaRPr lang="en-US" sz="2400" dirty="0">
              <a:solidFill>
                <a:srgbClr val="0000FF"/>
              </a:solidFill>
              <a:latin typeface="Arial" panose="020B0604020202020204" pitchFamily="34" charset="0"/>
              <a:cs typeface="Arial" panose="020B0604020202020204" pitchFamily="34" charset="0"/>
            </a:endParaRPr>
          </a:p>
        </p:txBody>
      </p:sp>
      <p:pic>
        <p:nvPicPr>
          <p:cNvPr id="18" name="Picture 4" descr="Kết quả hình ảnh cho kinh doanh trung thu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3849"/>
            <a:ext cx="3248100" cy="246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Rất nhiều nhãn hiệu quen thuộc với người tiêu dùng nhưng vẫn chưa thể được công nhận là nổi tiếng vì vướng nhiều quy đị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22" y="4035621"/>
            <a:ext cx="3197678" cy="2194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483758"/>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932369" y="1042484"/>
            <a:ext cx="9230272" cy="2446463"/>
            <a:chOff x="4191000" y="2019300"/>
            <a:chExt cx="12944847" cy="3669695"/>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763405" cy="3669695"/>
              <a:chOff x="0" y="-38100"/>
              <a:chExt cx="3418492"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260147"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4774058" y="2499438"/>
              <a:ext cx="12361789" cy="2839240"/>
            </a:xfrm>
            <a:prstGeom prst="rect">
              <a:avLst/>
            </a:prstGeom>
            <a:noFill/>
          </p:spPr>
          <p:txBody>
            <a:bodyPr wrap="square">
              <a:spAutoFit/>
            </a:bodyPr>
            <a:lstStyle/>
            <a:p>
              <a:pPr algn="ctr">
                <a:lnSpc>
                  <a:spcPct val="150000"/>
                </a:lnSpc>
              </a:pPr>
              <a:r>
                <a:rPr lang="vi-VN" sz="2600" dirty="0"/>
                <a:t>Chú trọng chăm lo xây dựng văn hóa trong Đảng, trong các cơ quan nhà nước và các đoàn thể. </a:t>
              </a:r>
              <a:r>
                <a:rPr lang="en-US" sz="2600" b="1" dirty="0"/>
                <a:t>T</a:t>
              </a:r>
              <a:r>
                <a:rPr lang="vi-VN" sz="2600" b="1" dirty="0"/>
                <a:t>rọng tâm </a:t>
              </a:r>
              <a:r>
                <a:rPr lang="vi-VN" sz="2600" dirty="0"/>
                <a:t>là xây dựng đội ngũ cán bộ, đảng viên, công chức, viên chức </a:t>
              </a:r>
              <a:endParaRPr lang="en-US" sz="2600" dirty="0">
                <a:ea typeface="Calibri" panose="020F0502020204030204" pitchFamily="34" charset="0"/>
                <a:cs typeface="Times New Roman" panose="02020603050405020304" pitchFamily="18"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2949795" y="3714006"/>
            <a:ext cx="9112830" cy="2446462"/>
            <a:chOff x="4191000" y="2019300"/>
            <a:chExt cx="12597064" cy="3669695"/>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597064" cy="3669695"/>
              <a:chOff x="0" y="-38100"/>
              <a:chExt cx="3373940" cy="961859"/>
            </a:xfrm>
          </p:grpSpPr>
          <p:sp>
            <p:nvSpPr>
              <p:cNvPr id="22" name="Freeform 11">
                <a:extLst>
                  <a:ext uri="{FF2B5EF4-FFF2-40B4-BE49-F238E27FC236}">
                    <a16:creationId xmlns:a16="http://schemas.microsoft.com/office/drawing/2014/main" id="{FA1094F5-FDAE-5F75-B4CC-515722DB4F34}"/>
                  </a:ext>
                </a:extLst>
              </p:cNvPr>
              <p:cNvSpPr/>
              <p:nvPr/>
            </p:nvSpPr>
            <p:spPr>
              <a:xfrm>
                <a:off x="158345" y="0"/>
                <a:ext cx="3215595"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5108268" y="2534694"/>
              <a:ext cx="11679795" cy="3046989"/>
            </a:xfrm>
            <a:prstGeom prst="rect">
              <a:avLst/>
            </a:prstGeom>
            <a:noFill/>
          </p:spPr>
          <p:txBody>
            <a:bodyPr wrap="square">
              <a:spAutoFit/>
            </a:bodyPr>
            <a:lstStyle/>
            <a:p>
              <a:pPr algn="ctr">
                <a:lnSpc>
                  <a:spcPct val="150000"/>
                </a:lnSpc>
              </a:pPr>
              <a:r>
                <a:rPr lang="vi-VN" sz="2800" dirty="0"/>
                <a:t>Ngăn chặn, đẩy lùi tình trạng suy thoái về tư tưởng chính trị, đạo đức, lối sống trong một bộ phận cán bộ, công chức, đảng viên.</a:t>
              </a:r>
              <a:endParaRPr lang="en-US" sz="2800" dirty="0"/>
            </a:p>
          </p:txBody>
        </p:sp>
      </p:grpSp>
      <p:pic>
        <p:nvPicPr>
          <p:cNvPr id="17" name="Picture 4" descr="Cán bộ phải là công bộc của dân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 y="1101677"/>
            <a:ext cx="3223934" cy="237004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Xây dựng đạo đức liêm chính trong phòng, chống tham nhũng - Học tập Tư  tưởng HCM - NGÂN HÀNG NHÀ NƯỚC VIỆT NAM CHI NHÁNH TỈNH BRV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816646"/>
            <a:ext cx="3377476" cy="23980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B35263-98BE-02A4-10F7-56FE376887A0}"/>
              </a:ext>
            </a:extLst>
          </p:cNvPr>
          <p:cNvSpPr txBox="1"/>
          <p:nvPr/>
        </p:nvSpPr>
        <p:spPr>
          <a:xfrm>
            <a:off x="1246790" y="278380"/>
            <a:ext cx="11132022" cy="892552"/>
          </a:xfrm>
          <a:prstGeom prst="rect">
            <a:avLst/>
          </a:prstGeom>
          <a:noFill/>
        </p:spPr>
        <p:txBody>
          <a:bodyPr wrap="square" rtlCol="0">
            <a:spAutoFit/>
          </a:bodyPr>
          <a:lstStyle/>
          <a:p>
            <a:pPr algn="ctr"/>
            <a:r>
              <a:rPr lang="en-US" sz="2800" b="1" i="1" dirty="0">
                <a:latin typeface="Arial" panose="020B0604020202020204" pitchFamily="34" charset="0"/>
                <a:cs typeface="Arial" panose="020B0604020202020204" pitchFamily="34" charset="0"/>
              </a:rPr>
              <a:t>2.2.3. </a:t>
            </a:r>
            <a:r>
              <a:rPr lang="en-US" sz="2800" b="1" i="1" dirty="0" err="1">
                <a:latin typeface="Arial" panose="020B0604020202020204" pitchFamily="34" charset="0"/>
                <a:cs typeface="Arial" panose="020B0604020202020204" pitchFamily="34" charset="0"/>
              </a:rPr>
              <a:t>Xây</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dựng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văn</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hóa</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trong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chính</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trị</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và</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kinh</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tế</a:t>
            </a:r>
            <a:endParaRPr lang="en-US" sz="2800" b="1" i="1" dirty="0">
              <a:latin typeface="Arial" panose="020B0604020202020204" pitchFamily="34" charset="0"/>
              <a:cs typeface="Arial" panose="020B0604020202020204" pitchFamily="34" charset="0"/>
            </a:endParaRPr>
          </a:p>
          <a:p>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9539698"/>
      </p:ext>
    </p:extLst>
  </p:cSld>
  <p:clrMapOvr>
    <a:masterClrMapping/>
  </p:clrMapOvr>
  <mc:AlternateContent xmlns:mc="http://schemas.openxmlformats.org/markup-compatibility/2006" xmlns:p159="http://schemas.microsoft.com/office/powerpoint/2015/09/main">
    <mc:Choice Requires="p159">
      <p:transition spd="med">
        <p159:morph option="byObject"/>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972656" y="1471612"/>
            <a:ext cx="8582590" cy="2536310"/>
            <a:chOff x="4191000" y="2019300"/>
            <a:chExt cx="12249970" cy="4237006"/>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249970" cy="3669695"/>
              <a:chOff x="0" y="-38100"/>
              <a:chExt cx="3280976"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5187397" y="2356679"/>
              <a:ext cx="11052309" cy="3899627"/>
            </a:xfrm>
            <a:prstGeom prst="rect">
              <a:avLst/>
            </a:prstGeom>
            <a:noFill/>
          </p:spPr>
          <p:txBody>
            <a:bodyPr wrap="square">
              <a:spAutoFit/>
            </a:bodyPr>
            <a:lstStyle/>
            <a:p>
              <a:pPr algn="ctr">
                <a:lnSpc>
                  <a:spcPct val="150000"/>
                </a:lnSpc>
              </a:pPr>
              <a:r>
                <a:rPr lang="vi-VN" sz="2800" dirty="0"/>
                <a:t>Huy động sức mạnh của toàn xã hội nhằm bảo tồn, phát huy các giá trị văn hóa truyền thống, khích lệ sáng tạo các giá trị văn hóa mới</a:t>
              </a:r>
              <a:endParaRPr lang="nl-NL"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2820418" y="3862810"/>
            <a:ext cx="8879720" cy="2349556"/>
            <a:chOff x="4191000" y="1807632"/>
            <a:chExt cx="12453169" cy="3524335"/>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1807632"/>
              <a:ext cx="12453169" cy="3524335"/>
              <a:chOff x="0" y="-93580"/>
              <a:chExt cx="3335400" cy="923759"/>
            </a:xfrm>
          </p:grpSpPr>
          <p:sp>
            <p:nvSpPr>
              <p:cNvPr id="22" name="Freeform 11">
                <a:extLst>
                  <a:ext uri="{FF2B5EF4-FFF2-40B4-BE49-F238E27FC236}">
                    <a16:creationId xmlns:a16="http://schemas.microsoft.com/office/drawing/2014/main" id="{FA1094F5-FDAE-5F75-B4CC-515722DB4F34}"/>
                  </a:ext>
                </a:extLst>
              </p:cNvPr>
              <p:cNvSpPr/>
              <p:nvPr/>
            </p:nvSpPr>
            <p:spPr>
              <a:xfrm>
                <a:off x="212769" y="-9358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5378092" y="2171163"/>
              <a:ext cx="10864476" cy="2942634"/>
            </a:xfrm>
            <a:prstGeom prst="rect">
              <a:avLst/>
            </a:prstGeom>
            <a:noFill/>
          </p:spPr>
          <p:txBody>
            <a:bodyPr wrap="square">
              <a:spAutoFit/>
            </a:bodyPr>
            <a:lstStyle/>
            <a:p>
              <a:pPr algn="ctr">
                <a:lnSpc>
                  <a:spcPct val="150000"/>
                </a:lnSpc>
              </a:pPr>
              <a:r>
                <a:rPr lang="vi-VN" sz="2800" dirty="0"/>
                <a:t>Giữ gìn và phát huy di sản văn hóa các dân tộc thiểu số; các giá trị văn hóa tích cực trong tôn giáo, tín ngưỡng.</a:t>
              </a:r>
              <a:endParaRPr lang="en-US" sz="2800" dirty="0"/>
            </a:p>
          </p:txBody>
        </p:sp>
      </p:grpSp>
      <p:pic>
        <p:nvPicPr>
          <p:cNvPr id="1026" name="Picture 2" descr="Minh Khai Book Store - Tinh Hoa Văn Hóa Nhân L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40" y="1555188"/>
            <a:ext cx="3296625" cy="2109699"/>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Đẩy mạnh đầu tư phát triển văn hóa vùng đồng bào dân tộc thiểu số - Báo Lâm  Đồng điện tử"/>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https://baolamdong.vn/file/e7837c02845ffd04018473e6df282e92/dataimages/202209/original/images2477656_t11_QuynhUyen_to_chuc_nhieu_hoat_dong_bao_ton_van_hoa__7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40" y="3862810"/>
            <a:ext cx="3352025" cy="242487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2123768" y="278380"/>
            <a:ext cx="9910916" cy="1323439"/>
          </a:xfrm>
          <a:prstGeom prst="rect">
            <a:avLst/>
          </a:prstGeom>
          <a:noFill/>
        </p:spPr>
        <p:txBody>
          <a:bodyPr wrap="square" rtlCol="0">
            <a:spAutoFit/>
          </a:bodyPr>
          <a:lstStyle/>
          <a:p>
            <a:pPr algn="ctr"/>
            <a:r>
              <a:rPr lang="en-US" sz="2800" b="1" i="1" dirty="0">
                <a:latin typeface="Arial" panose="020B0604020202020204" pitchFamily="34" charset="0"/>
                <a:cs typeface="Arial" panose="020B0604020202020204" pitchFamily="34" charset="0"/>
              </a:rPr>
              <a:t>2.2.4. </a:t>
            </a:r>
            <a:r>
              <a:rPr lang="en-US" sz="2800" b="1" i="1" dirty="0" err="1">
                <a:latin typeface="Arial" panose="020B0604020202020204" pitchFamily="34" charset="0"/>
                <a:cs typeface="Arial" panose="020B0604020202020204" pitchFamily="34" charset="0"/>
              </a:rPr>
              <a:t>Nâng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cao</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chất</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lượng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và</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hiệu</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quả</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của</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các</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hoạt</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động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văn</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hóa</a:t>
            </a:r>
            <a:endParaRPr lang="en-US" sz="2800" b="1" i="1" dirty="0">
              <a:latin typeface="Arial" panose="020B0604020202020204" pitchFamily="34" charset="0"/>
              <a:cs typeface="Arial" panose="020B0604020202020204" pitchFamily="34" charset="0"/>
            </a:endParaRPr>
          </a:p>
          <a:p>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1731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FAB3E13-06DB-21D5-C9F5-DD72B0DC65BB}"/>
              </a:ext>
            </a:extLst>
          </p:cNvPr>
          <p:cNvGrpSpPr/>
          <p:nvPr/>
        </p:nvGrpSpPr>
        <p:grpSpPr>
          <a:xfrm>
            <a:off x="2972656" y="1601819"/>
            <a:ext cx="8727482" cy="2006254"/>
            <a:chOff x="4191000" y="2019300"/>
            <a:chExt cx="12249970" cy="3669695"/>
          </a:xfrm>
        </p:grpSpPr>
        <p:grpSp>
          <p:nvGrpSpPr>
            <p:cNvPr id="2" name="Group 10">
              <a:extLst>
                <a:ext uri="{FF2B5EF4-FFF2-40B4-BE49-F238E27FC236}">
                  <a16:creationId xmlns:a16="http://schemas.microsoft.com/office/drawing/2014/main" id="{80DD2B48-FB3C-A124-9704-096BF133EA45}"/>
                </a:ext>
              </a:extLst>
            </p:cNvPr>
            <p:cNvGrpSpPr/>
            <p:nvPr/>
          </p:nvGrpSpPr>
          <p:grpSpPr>
            <a:xfrm>
              <a:off x="4191000" y="2019300"/>
              <a:ext cx="12249970" cy="3669695"/>
              <a:chOff x="0" y="-38100"/>
              <a:chExt cx="3280976" cy="961859"/>
            </a:xfrm>
          </p:grpSpPr>
          <p:sp>
            <p:nvSpPr>
              <p:cNvPr id="3" name="Freeform 11">
                <a:extLst>
                  <a:ext uri="{FF2B5EF4-FFF2-40B4-BE49-F238E27FC236}">
                    <a16:creationId xmlns:a16="http://schemas.microsoft.com/office/drawing/2014/main" id="{1BCFBD8B-777F-D1CD-71E1-80531249C538}"/>
                  </a:ext>
                </a:extLst>
              </p:cNvPr>
              <p:cNvSpPr/>
              <p:nvPr/>
            </p:nvSpPr>
            <p:spPr>
              <a:xfrm>
                <a:off x="158345" y="0"/>
                <a:ext cx="3122631" cy="923759"/>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4">
                  <a:lumMod val="20000"/>
                  <a:lumOff val="80000"/>
                </a:schemeClr>
              </a:solidFill>
            </p:spPr>
            <p:txBody>
              <a:bodyPr/>
              <a:lstStyle/>
              <a:p>
                <a:endParaRPr lang="en-US" sz="1200"/>
              </a:p>
            </p:txBody>
          </p:sp>
          <p:sp>
            <p:nvSpPr>
              <p:cNvPr id="5" name="TextBox 12">
                <a:extLst>
                  <a:ext uri="{FF2B5EF4-FFF2-40B4-BE49-F238E27FC236}">
                    <a16:creationId xmlns:a16="http://schemas.microsoft.com/office/drawing/2014/main" id="{8AE30685-D519-BA2D-2C82-06541CC56D3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0" name="TextBox 9">
              <a:extLst>
                <a:ext uri="{FF2B5EF4-FFF2-40B4-BE49-F238E27FC236}">
                  <a16:creationId xmlns:a16="http://schemas.microsoft.com/office/drawing/2014/main" id="{15B1D07F-6F89-B8E5-28B3-BEB19B4B9021}"/>
                </a:ext>
              </a:extLst>
            </p:cNvPr>
            <p:cNvSpPr txBox="1"/>
            <p:nvPr/>
          </p:nvSpPr>
          <p:spPr>
            <a:xfrm>
              <a:off x="5188834" y="2128155"/>
              <a:ext cx="11052309" cy="2942633"/>
            </a:xfrm>
            <a:prstGeom prst="rect">
              <a:avLst/>
            </a:prstGeom>
            <a:noFill/>
          </p:spPr>
          <p:txBody>
            <a:bodyPr wrap="square">
              <a:spAutoFit/>
            </a:bodyPr>
            <a:lstStyle/>
            <a:p>
              <a:pPr algn="ctr">
                <a:lnSpc>
                  <a:spcPct val="150000"/>
                </a:lnSpc>
              </a:pPr>
              <a:r>
                <a:rPr lang="vi-VN" sz="2800" dirty="0"/>
                <a:t>Phát triển sự nghiệp văn học, nghệ thuật, trọng dụng, tôn vinh trí thức, văn nghệ sĩ, nghệ nhân trên cơ sở cống hiến cho đất nước</a:t>
              </a:r>
              <a:endParaRPr lang="fr-FR" sz="2800" dirty="0">
                <a:ea typeface="Calibri" panose="020F0502020204030204" pitchFamily="34" charset="0"/>
                <a:cs typeface="Arial" panose="020B0604020202020204" pitchFamily="34" charset="0"/>
              </a:endParaRPr>
            </a:p>
          </p:txBody>
        </p:sp>
      </p:grpSp>
      <p:grpSp>
        <p:nvGrpSpPr>
          <p:cNvPr id="13" name="Group 12">
            <a:extLst>
              <a:ext uri="{FF2B5EF4-FFF2-40B4-BE49-F238E27FC236}">
                <a16:creationId xmlns:a16="http://schemas.microsoft.com/office/drawing/2014/main" id="{84805A7C-B0C1-B292-5F08-3B4827043273}"/>
              </a:ext>
            </a:extLst>
          </p:cNvPr>
          <p:cNvGrpSpPr/>
          <p:nvPr/>
        </p:nvGrpSpPr>
        <p:grpSpPr>
          <a:xfrm>
            <a:off x="2820418" y="4003922"/>
            <a:ext cx="8879720" cy="2164241"/>
            <a:chOff x="4191000" y="2019300"/>
            <a:chExt cx="12453169" cy="3246362"/>
          </a:xfrm>
        </p:grpSpPr>
        <p:grpSp>
          <p:nvGrpSpPr>
            <p:cNvPr id="14" name="Group 10">
              <a:extLst>
                <a:ext uri="{FF2B5EF4-FFF2-40B4-BE49-F238E27FC236}">
                  <a16:creationId xmlns:a16="http://schemas.microsoft.com/office/drawing/2014/main" id="{A307D8DB-D7ED-B357-B4DF-E62E37CC8388}"/>
                </a:ext>
              </a:extLst>
            </p:cNvPr>
            <p:cNvGrpSpPr/>
            <p:nvPr/>
          </p:nvGrpSpPr>
          <p:grpSpPr>
            <a:xfrm>
              <a:off x="4191000" y="2019300"/>
              <a:ext cx="12453169" cy="3246362"/>
              <a:chOff x="0" y="-38100"/>
              <a:chExt cx="3335400" cy="850900"/>
            </a:xfrm>
          </p:grpSpPr>
          <p:sp>
            <p:nvSpPr>
              <p:cNvPr id="22" name="Freeform 11">
                <a:extLst>
                  <a:ext uri="{FF2B5EF4-FFF2-40B4-BE49-F238E27FC236}">
                    <a16:creationId xmlns:a16="http://schemas.microsoft.com/office/drawing/2014/main" id="{FA1094F5-FDAE-5F75-B4CC-515722DB4F34}"/>
                  </a:ext>
                </a:extLst>
              </p:cNvPr>
              <p:cNvSpPr/>
              <p:nvPr/>
            </p:nvSpPr>
            <p:spPr>
              <a:xfrm>
                <a:off x="212769" y="17378"/>
                <a:ext cx="3122631" cy="695897"/>
              </a:xfrm>
              <a:custGeom>
                <a:avLst/>
                <a:gdLst/>
                <a:ahLst/>
                <a:cxnLst/>
                <a:rect l="l" t="t" r="r" b="b"/>
                <a:pathLst>
                  <a:path w="3732283" h="1119918">
                    <a:moveTo>
                      <a:pt x="29065" y="0"/>
                    </a:moveTo>
                    <a:lnTo>
                      <a:pt x="3703218" y="0"/>
                    </a:lnTo>
                    <a:cubicBezTo>
                      <a:pt x="3719270" y="0"/>
                      <a:pt x="3732283" y="13013"/>
                      <a:pt x="3732283" y="29065"/>
                    </a:cubicBezTo>
                    <a:lnTo>
                      <a:pt x="3732283" y="1090853"/>
                    </a:lnTo>
                    <a:cubicBezTo>
                      <a:pt x="3732283" y="1106905"/>
                      <a:pt x="3719270" y="1119918"/>
                      <a:pt x="3703218" y="1119918"/>
                    </a:cubicBezTo>
                    <a:lnTo>
                      <a:pt x="29065" y="1119918"/>
                    </a:lnTo>
                    <a:cubicBezTo>
                      <a:pt x="13013" y="1119918"/>
                      <a:pt x="0" y="1106905"/>
                      <a:pt x="0" y="1090853"/>
                    </a:cubicBezTo>
                    <a:lnTo>
                      <a:pt x="0" y="29065"/>
                    </a:lnTo>
                    <a:cubicBezTo>
                      <a:pt x="0" y="13013"/>
                      <a:pt x="13013" y="0"/>
                      <a:pt x="29065" y="0"/>
                    </a:cubicBezTo>
                    <a:close/>
                  </a:path>
                </a:pathLst>
              </a:custGeom>
              <a:solidFill>
                <a:schemeClr val="accent6">
                  <a:lumMod val="20000"/>
                  <a:lumOff val="80000"/>
                </a:schemeClr>
              </a:solidFill>
            </p:spPr>
            <p:txBody>
              <a:bodyPr/>
              <a:lstStyle/>
              <a:p>
                <a:endParaRPr lang="en-US" sz="1200"/>
              </a:p>
            </p:txBody>
          </p:sp>
          <p:sp>
            <p:nvSpPr>
              <p:cNvPr id="23" name="TextBox 12">
                <a:extLst>
                  <a:ext uri="{FF2B5EF4-FFF2-40B4-BE49-F238E27FC236}">
                    <a16:creationId xmlns:a16="http://schemas.microsoft.com/office/drawing/2014/main" id="{06289103-3ED9-939F-66E0-432A1046DE72}"/>
                  </a:ext>
                </a:extLst>
              </p:cNvPr>
              <p:cNvSpPr txBox="1"/>
              <p:nvPr/>
            </p:nvSpPr>
            <p:spPr>
              <a:xfrm>
                <a:off x="0" y="-38100"/>
                <a:ext cx="812800" cy="850900"/>
              </a:xfrm>
              <a:prstGeom prst="rect">
                <a:avLst/>
              </a:prstGeom>
            </p:spPr>
            <p:txBody>
              <a:bodyPr lIns="33867" tIns="33867" rIns="33867" bIns="33867" rtlCol="0" anchor="ctr"/>
              <a:lstStyle/>
              <a:p>
                <a:pPr algn="ctr">
                  <a:lnSpc>
                    <a:spcPts val="1773"/>
                  </a:lnSpc>
                  <a:spcBef>
                    <a:spcPct val="0"/>
                  </a:spcBef>
                </a:pPr>
                <a:endParaRPr sz="1200"/>
              </a:p>
            </p:txBody>
          </p:sp>
        </p:grpSp>
        <p:sp>
          <p:nvSpPr>
            <p:cNvPr id="16" name="TextBox 15">
              <a:extLst>
                <a:ext uri="{FF2B5EF4-FFF2-40B4-BE49-F238E27FC236}">
                  <a16:creationId xmlns:a16="http://schemas.microsoft.com/office/drawing/2014/main" id="{9C1A0569-6135-4675-2C91-64131E3BE616}"/>
                </a:ext>
              </a:extLst>
            </p:cNvPr>
            <p:cNvSpPr txBox="1"/>
            <p:nvPr/>
          </p:nvSpPr>
          <p:spPr>
            <a:xfrm>
              <a:off x="5614573" y="2534694"/>
              <a:ext cx="10864476" cy="1973810"/>
            </a:xfrm>
            <a:prstGeom prst="rect">
              <a:avLst/>
            </a:prstGeom>
            <a:noFill/>
          </p:spPr>
          <p:txBody>
            <a:bodyPr wrap="square">
              <a:spAutoFit/>
            </a:bodyPr>
            <a:lstStyle/>
            <a:p>
              <a:pPr algn="ctr">
                <a:lnSpc>
                  <a:spcPct val="150000"/>
                </a:lnSpc>
              </a:pPr>
              <a:r>
                <a:rPr lang="vi-VN" sz="2800" dirty="0"/>
                <a:t>Chú trọng công tác quản lý các loại hình thông tin trên mạng </a:t>
              </a:r>
              <a:endParaRPr lang="fr-FR" sz="2800" dirty="0">
                <a:ea typeface="Calibri" panose="020F0502020204030204" pitchFamily="34" charset="0"/>
                <a:cs typeface="Arial" panose="020B0604020202020204" pitchFamily="34" charset="0"/>
              </a:endParaRPr>
            </a:p>
          </p:txBody>
        </p:sp>
      </p:grpSp>
      <p:pic>
        <p:nvPicPr>
          <p:cNvPr id="1026" name="Picture 2" descr="Minh Khai Book Store - Tinh Hoa Văn Hóa Nhân L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56" y="1532302"/>
            <a:ext cx="3245009" cy="216424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Đẩy mạnh đầu tư phát triển văn hóa vùng đồng bào dân tộc thiểu số - Báo Lâm  Đồng điện tử"/>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https://baolamdong.vn/file/e7837c02845ffd04018473e6df282e92/dataimages/202209/original/images2477656_t11_QuynhUyen_to_chuc_nhieu_hoat_dong_bao_ton_van_hoa__7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56" y="4145028"/>
            <a:ext cx="3352025" cy="202313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AA62934-5DE5-02F0-5CF5-C4496474E60B}"/>
              </a:ext>
            </a:extLst>
          </p:cNvPr>
          <p:cNvSpPr txBox="1"/>
          <p:nvPr/>
        </p:nvSpPr>
        <p:spPr>
          <a:xfrm>
            <a:off x="2123768" y="278380"/>
            <a:ext cx="9910916" cy="1323439"/>
          </a:xfrm>
          <a:prstGeom prst="rect">
            <a:avLst/>
          </a:prstGeom>
          <a:noFill/>
        </p:spPr>
        <p:txBody>
          <a:bodyPr wrap="square" rtlCol="0">
            <a:spAutoFit/>
          </a:bodyPr>
          <a:lstStyle/>
          <a:p>
            <a:pPr algn="ctr"/>
            <a:r>
              <a:rPr lang="en-US" sz="2800" b="1" i="1" dirty="0">
                <a:latin typeface="Arial" panose="020B0604020202020204" pitchFamily="34" charset="0"/>
                <a:cs typeface="Arial" panose="020B0604020202020204" pitchFamily="34" charset="0"/>
              </a:rPr>
              <a:t>2.2.4. </a:t>
            </a:r>
            <a:r>
              <a:rPr lang="en-US" sz="2800" b="1" i="1" dirty="0" err="1">
                <a:latin typeface="Arial" panose="020B0604020202020204" pitchFamily="34" charset="0"/>
                <a:cs typeface="Arial" panose="020B0604020202020204" pitchFamily="34" charset="0"/>
              </a:rPr>
              <a:t>Nâng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cao</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chất</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lượng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và</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hiệu</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quả</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của</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các</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hoạt</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động</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văn</a:t>
            </a:r>
            <a:r>
              <a:rPr lang="en-US" sz="2800" b="1" i="1" dirty="0">
                <a:latin typeface="Arial" panose="020B0604020202020204" pitchFamily="34" charset="0"/>
                <a:cs typeface="Arial" panose="020B0604020202020204" pitchFamily="34" charset="0"/>
              </a:rPr>
              <a:t> </a:t>
            </a:r>
            <a:r>
              <a:rPr lang="en-US" sz="2800" b="1" i="1" dirty="0" err="1">
                <a:latin typeface="Arial" panose="020B0604020202020204" pitchFamily="34" charset="0"/>
                <a:cs typeface="Arial" panose="020B0604020202020204" pitchFamily="34" charset="0"/>
              </a:rPr>
              <a:t>hóa</a:t>
            </a:r>
            <a:endParaRPr lang="en-US" sz="2800" b="1" i="1" dirty="0">
              <a:latin typeface="Arial" panose="020B0604020202020204" pitchFamily="34" charset="0"/>
              <a:cs typeface="Arial" panose="020B0604020202020204" pitchFamily="34" charset="0"/>
            </a:endParaRPr>
          </a:p>
          <a:p>
            <a:endParaRPr 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8390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7407" y="2765804"/>
            <a:ext cx="6266478" cy="3970318"/>
          </a:xfrm>
          <a:prstGeom prst="rect">
            <a:avLst/>
          </a:prstGeom>
          <a:noFill/>
        </p:spPr>
        <p:txBody>
          <a:bodyPr wrap="square" rtlCol="0">
            <a:spAutoFit/>
          </a:bodyPr>
          <a:lstStyle/>
          <a:p>
            <a:pPr algn="ctr">
              <a:lnSpc>
                <a:spcPct val="150000"/>
              </a:lnSpc>
              <a:buNone/>
            </a:pPr>
            <a:r>
              <a:rPr lang="en-US" sz="2400" dirty="0">
                <a:latin typeface="Arial" panose="020B0604020202020204" pitchFamily="34" charset="0"/>
                <a:cs typeface="Arial" panose="020B0604020202020204" pitchFamily="34" charset="0"/>
              </a:rPr>
              <a:t>CNVH: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nghiệp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hợp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khai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nội</a:t>
            </a:r>
            <a:r>
              <a:rPr lang="en-US" sz="2400" dirty="0">
                <a:latin typeface="Arial" panose="020B0604020202020204" pitchFamily="34" charset="0"/>
                <a:cs typeface="Arial" panose="020B0604020202020204" pitchFamily="34" charset="0"/>
              </a:rPr>
              <a:t> dung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phi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hóa</a:t>
            </a:r>
            <a:endParaRPr lang="en-US" sz="2400" dirty="0">
              <a:latin typeface="Arial" panose="020B0604020202020204" pitchFamily="34" charset="0"/>
              <a:cs typeface="Arial" panose="020B0604020202020204" pitchFamily="34" charset="0"/>
            </a:endParaRPr>
          </a:p>
          <a:p>
            <a:pPr algn="ctr">
              <a:lnSpc>
                <a:spcPct val="150000"/>
              </a:lnSpc>
            </a:pPr>
            <a:r>
              <a:rPr lang="en-US" sz="2400" b="1" dirty="0">
                <a:solidFill>
                  <a:srgbClr val="C00000"/>
                </a:solidFill>
                <a:latin typeface="Arial" panose="020B0604020202020204" pitchFamily="34" charset="0"/>
                <a:cs typeface="Arial" panose="020B0604020202020204" pitchFamily="34" charset="0"/>
              </a:rPr>
              <a:t>(UNESCO )</a:t>
            </a:r>
          </a:p>
          <a:p>
            <a:pPr algn="ctr">
              <a:lnSpc>
                <a:spcPct val="150000"/>
              </a:lnSpc>
              <a:buNone/>
            </a:pPr>
            <a:endParaRPr lang="en-US" sz="2400" dirty="0">
              <a:latin typeface="Arial" panose="020B0604020202020204" pitchFamily="34" charset="0"/>
              <a:cs typeface="Arial" panose="020B0604020202020204" pitchFamily="34" charset="0"/>
            </a:endParaRPr>
          </a:p>
          <a:p>
            <a:pPr algn="ctr">
              <a:lnSpc>
                <a:spcPct val="150000"/>
              </a:lnSpc>
              <a:buNone/>
            </a:pPr>
            <a:endParaRPr lang="en-US" sz="2400" dirty="0">
              <a:latin typeface="Arial" panose="020B0604020202020204" pitchFamily="34" charset="0"/>
              <a:cs typeface="Arial" panose="020B0604020202020204" pitchFamily="34" charset="0"/>
            </a:endParaRPr>
          </a:p>
          <a:p>
            <a:pPr algn="ctr">
              <a:lnSpc>
                <a:spcPct val="150000"/>
              </a:lnSpc>
              <a:buNone/>
            </a:pPr>
            <a:endParaRPr lang="en-US" sz="2400" dirty="0">
              <a:latin typeface="Arial" panose="020B0604020202020204" pitchFamily="34"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2" descr="moi-truong-van-hoa-la-g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Line Callout 1 (Border and Accent Bar) 3">
            <a:extLst>
              <a:ext uri="{FF2B5EF4-FFF2-40B4-BE49-F238E27FC236}">
                <a16:creationId xmlns:a16="http://schemas.microsoft.com/office/drawing/2014/main" id="{ED3C9EB7-3146-A51E-ED6C-44CE72D036B7}"/>
              </a:ext>
            </a:extLst>
          </p:cNvPr>
          <p:cNvSpPr/>
          <p:nvPr/>
        </p:nvSpPr>
        <p:spPr>
          <a:xfrm>
            <a:off x="2580141" y="470162"/>
            <a:ext cx="9483837" cy="134389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n-US" sz="2800" dirty="0">
                <a:solidFill>
                  <a:srgbClr val="0000FF"/>
                </a:solidFill>
                <a:latin typeface="Arial" panose="020B0604020202020204" pitchFamily="34" charset="0"/>
                <a:cs typeface="Arial" panose="020B0604020202020204" pitchFamily="34" charset="0"/>
              </a:rPr>
              <a:t>2.2.5.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đôi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xây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hoàn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endParaRPr lang="en-US" sz="2800" dirty="0">
              <a:solidFill>
                <a:srgbClr val="0000FF"/>
              </a:solidFill>
              <a:latin typeface="Arial" panose="020B0604020202020204" pitchFamily="34" charset="0"/>
              <a:cs typeface="Arial" panose="020B0604020202020204" pitchFamily="34" charset="0"/>
            </a:endParaRPr>
          </a:p>
        </p:txBody>
      </p:sp>
      <p:pic>
        <p:nvPicPr>
          <p:cNvPr id="9" name="Picture 28" descr="Handmade &amp; nguyên vật liệu sản xuất sản phẩm thủ công ( handma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44" y="4070556"/>
            <a:ext cx="3162521" cy="21776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6" descr="Tận dụng thế mạnh của điện ảnh để quảng bá hình ảnh Việt Nam ra thế giới - Ảnh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9071" y="1994162"/>
            <a:ext cx="3967316" cy="2799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344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Nhóm 8">
            <a:extLst>
              <a:ext uri="{FF2B5EF4-FFF2-40B4-BE49-F238E27FC236}">
                <a16:creationId xmlns:a16="http://schemas.microsoft.com/office/drawing/2014/main" id="{6C0944EF-4298-EFF7-360C-1E71F5FD48CC}"/>
              </a:ext>
            </a:extLst>
          </p:cNvPr>
          <p:cNvGrpSpPr/>
          <p:nvPr/>
        </p:nvGrpSpPr>
        <p:grpSpPr>
          <a:xfrm>
            <a:off x="758550" y="1439850"/>
            <a:ext cx="11433450" cy="1602362"/>
            <a:chOff x="1158239" y="3339451"/>
            <a:chExt cx="7358160" cy="160236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56258" y="3801116"/>
              <a:ext cx="7160141" cy="1140697"/>
            </a:xfrm>
            <a:prstGeom prst="rect">
              <a:avLst/>
            </a:prstGeom>
            <a:noFill/>
          </p:spPr>
          <p:txBody>
            <a:bodyPr wrap="square" rtlCol="0">
              <a:spAutoFit/>
            </a:bodyPr>
            <a:lstStyle/>
            <a:p>
              <a:pPr>
                <a:lnSpc>
                  <a:spcPct val="150000"/>
                </a:lnSpc>
              </a:pPr>
              <a:r>
                <a:rPr lang="vi-VN" sz="2400" dirty="0"/>
                <a:t>Phát triển công nghiệp văn hóa nhằm khai thác và phát huy những tiềm năng và giá trị đặc sắc của văn hóa Việt Nam</a:t>
              </a:r>
              <a:endParaRPr lang="en-US" sz="24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1599" y="3080688"/>
            <a:ext cx="10820401" cy="1700281"/>
            <a:chOff x="1158239" y="3339451"/>
            <a:chExt cx="7343282" cy="1700281"/>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358420" y="3839403"/>
              <a:ext cx="7143101" cy="1200329"/>
            </a:xfrm>
            <a:prstGeom prst="rect">
              <a:avLst/>
            </a:prstGeom>
            <a:noFill/>
          </p:spPr>
          <p:txBody>
            <a:bodyPr wrap="square" rtlCol="0">
              <a:spAutoFit/>
            </a:bodyPr>
            <a:lstStyle/>
            <a:p>
              <a:pPr algn="ctr">
                <a:lnSpc>
                  <a:spcPct val="150000"/>
                </a:lnSpc>
              </a:pPr>
              <a:r>
                <a:rPr lang="vi-VN" sz="2400" dirty="0"/>
                <a:t>Đổi mới, hoàn thiện thể chế, tạo môi trường pháp lý thuận lợi để xây dựng, phát triển thị trường văn hóa và công nghiệp văn hóa</a:t>
              </a: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825388" y="4724231"/>
            <a:ext cx="10167631" cy="1633532"/>
            <a:chOff x="1158239" y="3339451"/>
            <a:chExt cx="5937288" cy="1633532"/>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61665"/>
              </a:xfrm>
              <a:prstGeom prst="rect">
                <a:avLst/>
              </a:prstGeom>
              <a:noFill/>
            </p:spPr>
            <p:txBody>
              <a:bodyPr wrap="square" rtlCol="0">
                <a:spAutoFit/>
              </a:bodyPr>
              <a:lstStyle/>
              <a:p>
                <a:r>
                  <a:rPr lang="en-US" sz="24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24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1133580"/>
            </a:xfrm>
            <a:prstGeom prst="rect">
              <a:avLst/>
            </a:prstGeom>
            <a:noFill/>
          </p:spPr>
          <p:txBody>
            <a:bodyPr wrap="square" rtlCol="0">
              <a:spAutoFit/>
            </a:bodyPr>
            <a:lstStyle/>
            <a:p>
              <a:pPr algn="ctr">
                <a:lnSpc>
                  <a:spcPct val="150000"/>
                </a:lnSpc>
              </a:pPr>
              <a:r>
                <a:rPr lang="vi-VN" sz="2400" dirty="0"/>
                <a:t>Tạo thuận lợi cho các doanh nghiệp văn hóa, văn nghệ, thể thao, du lịch thu hút các nguồn lực xã hội để phát triển</a:t>
              </a:r>
              <a:endParaRPr lang="nl-NL"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grpSp>
      <p:sp>
        <p:nvSpPr>
          <p:cNvPr id="2" name="Rectangle 1"/>
          <p:cNvSpPr/>
          <p:nvPr/>
        </p:nvSpPr>
        <p:spPr>
          <a:xfrm>
            <a:off x="1047136" y="738145"/>
            <a:ext cx="10945883" cy="954107"/>
          </a:xfrm>
          <a:prstGeom prst="rect">
            <a:avLst/>
          </a:prstGeom>
        </p:spPr>
        <p:txBody>
          <a:bodyPr wrap="square">
            <a:spAutoFit/>
          </a:bodyPr>
          <a:lstStyle/>
          <a:p>
            <a:pPr algn="ctr">
              <a:buNone/>
            </a:pPr>
            <a:r>
              <a:rPr lang="en-US" sz="2800" dirty="0">
                <a:solidFill>
                  <a:srgbClr val="0000FF"/>
                </a:solidFill>
                <a:latin typeface="Arial" panose="020B0604020202020204" pitchFamily="34" charset="0"/>
                <a:cs typeface="Arial" panose="020B0604020202020204" pitchFamily="34" charset="0"/>
              </a:rPr>
              <a:t>2.2.5.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đôi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xây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hoàn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1604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685194" y="2394684"/>
            <a:ext cx="0" cy="2985992"/>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760752" y="4312409"/>
            <a:ext cx="11431248" cy="1272639"/>
            <a:chOff x="581631" y="3495988"/>
            <a:chExt cx="10028816" cy="1708174"/>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721819" cy="1708174"/>
              <a:chOff x="2624152" y="1786321"/>
              <a:chExt cx="8721819" cy="1708174"/>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708174"/>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142454" y="1855689"/>
                <a:ext cx="7898508" cy="1519200"/>
              </a:xfrm>
              <a:prstGeom prst="rect">
                <a:avLst/>
              </a:prstGeom>
              <a:noFill/>
            </p:spPr>
            <p:txBody>
              <a:bodyPr wrap="square" rtlCol="0">
                <a:spAutoFit/>
              </a:bodyPr>
              <a:lstStyle/>
              <a:p>
                <a:pPr algn="ctr">
                  <a:lnSpc>
                    <a:spcPct val="150000"/>
                  </a:lnSpc>
                </a:pPr>
                <a:r>
                  <a:rPr lang="vi-VN" sz="2400" dirty="0"/>
                  <a:t>Chủ động đón nhận cơ hội phát triển, vượt qua các thách thức để giữ gìn, hoàn thiện bản sắc văn hóa dân tộc</a:t>
                </a:r>
                <a:endParaRPr lang="en-US" sz="3600" dirty="0">
                  <a:latin typeface="Arial" panose="020B0604020202020204" pitchFamily="34" charset="0"/>
                  <a:cs typeface="Arial" panose="020B0604020202020204" pitchFamily="34" charset="0"/>
                </a:endParaRPr>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tx1"/>
                    </a:solidFill>
                    <a:latin typeface="Arial" panose="020B0604020202020204" pitchFamily="34" charset="0"/>
                    <a:cs typeface="Arial" panose="020B0604020202020204" pitchFamily="34" charset="0"/>
                  </a:rPr>
                  <a:t>2</a:t>
                </a:r>
              </a:p>
            </p:txBody>
          </p:sp>
        </p:grpSp>
      </p:grpSp>
      <p:grpSp>
        <p:nvGrpSpPr>
          <p:cNvPr id="36" name="Nhóm 66">
            <a:extLst>
              <a:ext uri="{FF2B5EF4-FFF2-40B4-BE49-F238E27FC236}">
                <a16:creationId xmlns:a16="http://schemas.microsoft.com/office/drawing/2014/main" id="{CED7CE64-F9D7-55A5-95A7-4C0F922B735F}"/>
              </a:ext>
            </a:extLst>
          </p:cNvPr>
          <p:cNvGrpSpPr/>
          <p:nvPr/>
        </p:nvGrpSpPr>
        <p:grpSpPr>
          <a:xfrm>
            <a:off x="760752" y="2411789"/>
            <a:ext cx="11431248" cy="1696249"/>
            <a:chOff x="581632" y="3812127"/>
            <a:chExt cx="10100900" cy="1092418"/>
          </a:xfrm>
        </p:grpSpPr>
        <p:grpSp>
          <p:nvGrpSpPr>
            <p:cNvPr id="37" name="Group 35">
              <a:extLst>
                <a:ext uri="{FF2B5EF4-FFF2-40B4-BE49-F238E27FC236}">
                  <a16:creationId xmlns:a16="http://schemas.microsoft.com/office/drawing/2014/main" id="{6569A4E0-319D-46EF-F89B-56CC6B4BA163}"/>
                </a:ext>
              </a:extLst>
            </p:cNvPr>
            <p:cNvGrpSpPr/>
            <p:nvPr/>
          </p:nvGrpSpPr>
          <p:grpSpPr>
            <a:xfrm>
              <a:off x="1867026" y="3824999"/>
              <a:ext cx="8815506" cy="1079546"/>
              <a:chOff x="2602550" y="2115332"/>
              <a:chExt cx="8815506" cy="1079546"/>
            </a:xfrm>
          </p:grpSpPr>
          <p:sp>
            <p:nvSpPr>
              <p:cNvPr id="44"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solidFill>
                    <a:schemeClr val="tx1"/>
                  </a:solidFill>
                </a:endParaRPr>
              </a:p>
            </p:txBody>
          </p:sp>
          <p:sp>
            <p:nvSpPr>
              <p:cNvPr id="45" name="TextBox 37">
                <a:extLst>
                  <a:ext uri="{FF2B5EF4-FFF2-40B4-BE49-F238E27FC236}">
                    <a16:creationId xmlns:a16="http://schemas.microsoft.com/office/drawing/2014/main" id="{C6B97CCA-E60E-373C-383F-E626DCE8893A}"/>
                  </a:ext>
                </a:extLst>
              </p:cNvPr>
              <p:cNvSpPr txBox="1"/>
              <p:nvPr/>
            </p:nvSpPr>
            <p:spPr>
              <a:xfrm>
                <a:off x="3155574" y="2185483"/>
                <a:ext cx="8110931" cy="1009395"/>
              </a:xfrm>
              <a:prstGeom prst="rect">
                <a:avLst/>
              </a:prstGeom>
              <a:noFill/>
            </p:spPr>
            <p:txBody>
              <a:bodyPr wrap="square" rtlCol="0">
                <a:spAutoFit/>
              </a:bodyPr>
              <a:lstStyle/>
              <a:p>
                <a:pPr algn="ctr"/>
                <a:r>
                  <a:rPr lang="vi-VN" sz="2400" dirty="0"/>
                  <a:t>Chủ động mở rộng hợp tác văn hóa với các nước, thực hiện đa dạng các hình thức văn hóa đối ngoại, đưa các quan hệ quốc tế về văn hóa đi vào chiều sâu</a:t>
                </a:r>
                <a:endParaRPr lang="en-US" sz="3600" dirty="0">
                  <a:solidFill>
                    <a:srgbClr val="C00000"/>
                  </a:solidFill>
                  <a:latin typeface="Arial" panose="020B0604020202020204" pitchFamily="34" charset="0"/>
                  <a:cs typeface="Arial" panose="020B0604020202020204" pitchFamily="34" charset="0"/>
                </a:endParaRPr>
              </a:p>
            </p:txBody>
          </p:sp>
        </p:grpSp>
        <p:grpSp>
          <p:nvGrpSpPr>
            <p:cNvPr id="38" name="Nhóm 69">
              <a:extLst>
                <a:ext uri="{FF2B5EF4-FFF2-40B4-BE49-F238E27FC236}">
                  <a16:creationId xmlns:a16="http://schemas.microsoft.com/office/drawing/2014/main" id="{8CE2B45F-EC7B-FD1D-2EB2-2E7AACDD3EE0}"/>
                </a:ext>
              </a:extLst>
            </p:cNvPr>
            <p:cNvGrpSpPr/>
            <p:nvPr/>
          </p:nvGrpSpPr>
          <p:grpSpPr>
            <a:xfrm>
              <a:off x="581632" y="3812127"/>
              <a:ext cx="1716990" cy="755628"/>
              <a:chOff x="940472" y="2571767"/>
              <a:chExt cx="1533127" cy="674713"/>
            </a:xfrm>
          </p:grpSpPr>
          <p:sp>
            <p:nvSpPr>
              <p:cNvPr id="39" name="Hình giọt nước 71">
                <a:extLst>
                  <a:ext uri="{FF2B5EF4-FFF2-40B4-BE49-F238E27FC236}">
                    <a16:creationId xmlns:a16="http://schemas.microsoft.com/office/drawing/2014/main" id="{B09E4AE7-7EF0-3DE5-2DD9-7294DA958980}"/>
                  </a:ext>
                </a:extLst>
              </p:cNvPr>
              <p:cNvSpPr/>
              <p:nvPr/>
            </p:nvSpPr>
            <p:spPr>
              <a:xfrm rot="13523614">
                <a:off x="1741476" y="2514357"/>
                <a:ext cx="674713" cy="78953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nvGrpSpPr>
              <p:cNvPr id="40"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42"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3"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41" name="Đường nối Thẳng 73">
                <a:extLst>
                  <a:ext uri="{FF2B5EF4-FFF2-40B4-BE49-F238E27FC236}">
                    <a16:creationId xmlns:a16="http://schemas.microsoft.com/office/drawing/2014/main" id="{90E7A609-98A0-970C-D902-7E13A34424C2}"/>
                  </a:ext>
                </a:extLst>
              </p:cNvPr>
              <p:cNvCxnSpPr>
                <a:cxnSpLocks/>
                <a:stCxn id="43" idx="6"/>
                <a:endCxn id="39" idx="7"/>
              </p:cNvCxnSpPr>
              <p:nvPr/>
            </p:nvCxnSpPr>
            <p:spPr>
              <a:xfrm>
                <a:off x="1179651" y="2908088"/>
                <a:ext cx="272136" cy="12254"/>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46" name="Hình Bầu dục 46">
            <a:extLst>
              <a:ext uri="{FF2B5EF4-FFF2-40B4-BE49-F238E27FC236}">
                <a16:creationId xmlns:a16="http://schemas.microsoft.com/office/drawing/2014/main" id="{1C993885-73B7-BFA1-40E7-6D0A45B52990}"/>
              </a:ext>
            </a:extLst>
          </p:cNvPr>
          <p:cNvSpPr/>
          <p:nvPr/>
        </p:nvSpPr>
        <p:spPr>
          <a:xfrm>
            <a:off x="1800727" y="2568881"/>
            <a:ext cx="752979" cy="678428"/>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3">
                    <a:lumMod val="50000"/>
                  </a:schemeClr>
                </a:solidFill>
                <a:latin typeface="Arial" panose="020B0604020202020204" pitchFamily="34" charset="0"/>
                <a:cs typeface="Arial" panose="020B0604020202020204" pitchFamily="34" charset="0"/>
              </a:rPr>
              <a:t>1</a:t>
            </a:r>
          </a:p>
        </p:txBody>
      </p:sp>
      <p:sp>
        <p:nvSpPr>
          <p:cNvPr id="47" name="Line Callout 1 (Border and Accent Bar) 3">
            <a:extLst>
              <a:ext uri="{FF2B5EF4-FFF2-40B4-BE49-F238E27FC236}">
                <a16:creationId xmlns:a16="http://schemas.microsoft.com/office/drawing/2014/main" id="{ED3C9EB7-3146-A51E-ED6C-44CE72D036B7}"/>
              </a:ext>
            </a:extLst>
          </p:cNvPr>
          <p:cNvSpPr/>
          <p:nvPr/>
        </p:nvSpPr>
        <p:spPr>
          <a:xfrm>
            <a:off x="2580141" y="470162"/>
            <a:ext cx="9483837" cy="15240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0000FF"/>
                </a:solidFill>
                <a:latin typeface="Arial" panose="020B0604020202020204" pitchFamily="34" charset="0"/>
                <a:cs typeface="Arial" panose="020B0604020202020204" pitchFamily="34" charset="0"/>
              </a:rPr>
              <a:t>2.2.6.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dân</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1673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fade">
                                      <p:cBhvr>
                                        <p:cTn id="12" dur="1000"/>
                                        <p:tgtEl>
                                          <p:spTgt spid="46"/>
                                        </p:tgtEl>
                                      </p:cBhvr>
                                    </p:animEffect>
                                    <p:anim calcmode="lin" valueType="num">
                                      <p:cBhvr>
                                        <p:cTn id="13" dur="1000" fill="hold"/>
                                        <p:tgtEl>
                                          <p:spTgt spid="46"/>
                                        </p:tgtEl>
                                        <p:attrNameLst>
                                          <p:attrName>ppt_x</p:attrName>
                                        </p:attrNameLst>
                                      </p:cBhvr>
                                      <p:tavLst>
                                        <p:tav tm="0">
                                          <p:val>
                                            <p:strVal val="#ppt_x"/>
                                          </p:val>
                                        </p:tav>
                                        <p:tav tm="100000">
                                          <p:val>
                                            <p:strVal val="#ppt_x"/>
                                          </p:val>
                                        </p:tav>
                                      </p:tavLst>
                                    </p:anim>
                                    <p:anim calcmode="lin" valueType="num">
                                      <p:cBhvr>
                                        <p:cTn id="14" dur="1000" fill="hold"/>
                                        <p:tgtEl>
                                          <p:spTgt spid="4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16" presetClass="entr" presetSubtype="42"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arn(outHorizontal)">
                                      <p:cBhvr>
                                        <p:cTn id="22"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9A891C-7AAE-A91E-44DC-C53BEDD835F8}"/>
              </a:ext>
            </a:extLst>
          </p:cNvPr>
          <p:cNvSpPr/>
          <p:nvPr/>
        </p:nvSpPr>
        <p:spPr>
          <a:xfrm>
            <a:off x="4186238" y="2014538"/>
            <a:ext cx="3529012" cy="16430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b="1" dirty="0">
                <a:latin typeface="Arial" panose="020B0604020202020204" pitchFamily="34" charset="0"/>
                <a:cs typeface="Arial" panose="020B0604020202020204" pitchFamily="34" charset="0"/>
              </a:rPr>
              <a:t>HẾT BÀI</a:t>
            </a:r>
          </a:p>
        </p:txBody>
      </p:sp>
    </p:spTree>
    <p:extLst>
      <p:ext uri="{BB962C8B-B14F-4D97-AF65-F5344CB8AC3E}">
        <p14:creationId xmlns:p14="http://schemas.microsoft.com/office/powerpoint/2010/main" val="9038603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5125</TotalTime>
  <Words>3873</Words>
  <Application>Microsoft Office PowerPoint</Application>
  <PresentationFormat>Widescreen</PresentationFormat>
  <Paragraphs>212</Paragraphs>
  <Slides>48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Arial </vt:lpstr>
      <vt:lpstr>Calibri</vt:lpstr>
      <vt:lpstr>Times New Roman</vt:lpstr>
      <vt:lpstr>Verdana</vt:lpstr>
      <vt:lpstr>Office Theme</vt:lpstr>
      <vt:lpstr>PowerPoint Presentation</vt:lpstr>
      <vt:lpstr>PowerPoint Presentation</vt:lpstr>
      <vt:lpstr>NỘI DUNG BÀI HỌC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41</cp:revision>
  <dcterms:created xsi:type="dcterms:W3CDTF">2022-10-06T03:12:05Z</dcterms:created>
  <dcterms:modified xsi:type="dcterms:W3CDTF">2024-08-16T06:47:09Z</dcterms:modified>
</cp:coreProperties>
</file>