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613" r:id="rId2"/>
    <p:sldId id="1110" r:id="rId3"/>
    <p:sldId id="1030" r:id="rId4"/>
    <p:sldId id="435" r:id="rId5"/>
    <p:sldId id="1034" r:id="rId6"/>
    <p:sldId id="1036" r:id="rId7"/>
    <p:sldId id="1037" r:id="rId8"/>
    <p:sldId id="1038" r:id="rId9"/>
    <p:sldId id="1039" r:id="rId10"/>
    <p:sldId id="1040" r:id="rId11"/>
    <p:sldId id="1041" r:id="rId12"/>
    <p:sldId id="1042" r:id="rId13"/>
    <p:sldId id="1043" r:id="rId14"/>
    <p:sldId id="1044" r:id="rId15"/>
    <p:sldId id="1045" r:id="rId16"/>
    <p:sldId id="1088" r:id="rId17"/>
    <p:sldId id="1089" r:id="rId18"/>
    <p:sldId id="1090" r:id="rId19"/>
    <p:sldId id="1091" r:id="rId20"/>
    <p:sldId id="1092" r:id="rId21"/>
    <p:sldId id="1093" r:id="rId22"/>
    <p:sldId id="1094" r:id="rId23"/>
    <p:sldId id="1095" r:id="rId24"/>
    <p:sldId id="1096" r:id="rId25"/>
    <p:sldId id="1098" r:id="rId26"/>
    <p:sldId id="1099" r:id="rId27"/>
    <p:sldId id="1100" r:id="rId28"/>
    <p:sldId id="1101" r:id="rId29"/>
    <p:sldId id="1102" r:id="rId30"/>
    <p:sldId id="1103" r:id="rId31"/>
    <p:sldId id="1104" r:id="rId32"/>
    <p:sldId id="1105" r:id="rId33"/>
    <p:sldId id="1106" r:id="rId34"/>
    <p:sldId id="1107" r:id="rId35"/>
    <p:sldId id="1108" r:id="rId36"/>
    <p:sldId id="1109" r:id="rId37"/>
    <p:sldId id="507" r:id="rId38"/>
    <p:sldId id="930" r:id="rId39"/>
    <p:sldId id="511" r:id="rId40"/>
    <p:sldId id="931" r:id="rId41"/>
    <p:sldId id="513" r:id="rId42"/>
    <p:sldId id="514" r:id="rId43"/>
    <p:sldId id="515" r:id="rId44"/>
    <p:sldId id="518" r:id="rId45"/>
    <p:sldId id="581" r:id="rId46"/>
    <p:sldId id="582" r:id="rId47"/>
    <p:sldId id="522" r:id="rId48"/>
    <p:sldId id="523" r:id="rId49"/>
  </p:sldIdLst>
  <p:sldSz cx="12192000" cy="6858000"/>
  <p:notesSz cx="6858000" cy="9144000"/>
  <p:custDataLst>
    <p:tags r:id="rId5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39900"/>
    <a:srgbClr val="99CC00"/>
    <a:srgbClr val="FF4040"/>
    <a:srgbClr val="006600"/>
    <a:srgbClr val="FFFFFF"/>
    <a:srgbClr val="0000FF"/>
    <a:srgbClr val="D68751"/>
    <a:srgbClr val="FBD1C9"/>
    <a:srgbClr val="F6992D"/>
    <a:srgbClr val="EFBEB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5" d="100"/>
          <a:sy n="55" d="100"/>
        </p:scale>
        <p:origin x="1028" y="44"/>
      </p:cViewPr>
      <p:guideLst/>
    </p:cSldViewPr>
  </p:slideViewPr>
  <p:notesTextViewPr>
    <p:cViewPr>
      <p:scale>
        <a:sx n="1" d="1"/>
        <a:sy n="1" d="1"/>
      </p:scale>
      <p:origin x="0" y="0"/>
    </p:cViewPr>
  </p:notesTextViewPr>
  <p:sorterViewPr>
    <p:cViewPr>
      <p:scale>
        <a:sx n="100" d="100"/>
        <a:sy n="100" d="100"/>
      </p:scale>
      <p:origin x="0" y="-39138"/>
    </p:cViewPr>
  </p:sorter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ax="1360" units="cm"/>
          <inkml:channel name="Y" type="integer" max="768" units="cm"/>
          <inkml:channel name="T" type="integer" max="2.14748E9" units="dev"/>
        </inkml:traceFormat>
        <inkml:channelProperties>
          <inkml:channelProperty channel="X" name="resolution" value="46.73539" units="1/cm"/>
          <inkml:channelProperty channel="Y" name="resolution" value="46.54546" units="1/cm"/>
          <inkml:channelProperty channel="T" name="resolution" value="1" units="1/dev"/>
        </inkml:channelProperties>
      </inkml:inkSource>
      <inkml:timestamp xml:id="ts0" timeString="2021-10-25T00:23:46.398"/>
    </inkml:context>
    <inkml:brush xml:id="br0">
      <inkml:brushProperty name="width" value="0.05292" units="cm"/>
      <inkml:brushProperty name="height" value="0.05292" units="cm"/>
      <inkml:brushProperty name="color" value="#FF0000"/>
    </inkml:brush>
  </inkml:definitions>
  <inkml:trace contextRef="#ctx0" brushRef="#br0">16983 10957 0</inkml:trace>
</inkml:ink>
</file>

<file path=ppt/ink/ink2.xml><?xml version="1.0" encoding="utf-8"?>
<inkml:ink xmlns:inkml="http://www.w3.org/2003/InkML">
  <inkml:definitions>
    <inkml:context xml:id="ctx0">
      <inkml:inkSource xml:id="inkSrc0">
        <inkml:traceFormat>
          <inkml:channel name="X" type="integer" max="1360" units="cm"/>
          <inkml:channel name="Y" type="integer" max="768" units="cm"/>
          <inkml:channel name="T" type="integer" max="2.14748E9" units="dev"/>
        </inkml:traceFormat>
        <inkml:channelProperties>
          <inkml:channelProperty channel="X" name="resolution" value="46.73539" units="1/cm"/>
          <inkml:channelProperty channel="Y" name="resolution" value="46.54546" units="1/cm"/>
          <inkml:channelProperty channel="T" name="resolution" value="1" units="1/dev"/>
        </inkml:channelProperties>
      </inkml:inkSource>
      <inkml:timestamp xml:id="ts0" timeString="2021-10-25T00:28:21.910"/>
    </inkml:context>
    <inkml:brush xml:id="br0">
      <inkml:brushProperty name="width" value="0.05292" units="cm"/>
      <inkml:brushProperty name="height" value="0.05292" units="cm"/>
      <inkml:brushProperty name="color" value="#FF0000"/>
    </inkml:brush>
  </inkml:definitions>
  <inkml:trace contextRef="#ctx0" brushRef="#br0">25026 8293 0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0"/>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6197600" y="1600200"/>
            <a:ext cx="53848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197600" y="3938588"/>
            <a:ext cx="53848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2"/>
          </p:nvPr>
        </p:nvSpPr>
        <p:spPr bwMode="auto">
          <a:xfrm>
            <a:off x="609600" y="6245225"/>
            <a:ext cx="2844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 name="Rectangle 5"/>
          <p:cNvSpPr>
            <a:spLocks noGrp="1" noChangeArrowheads="1"/>
          </p:cNvSpPr>
          <p:nvPr>
            <p:ph type="ftr" sz="quarter" idx="13"/>
          </p:nvPr>
        </p:nvSpPr>
        <p:spPr bwMode="auto">
          <a:xfrm>
            <a:off x="4165600" y="6245225"/>
            <a:ext cx="3860800" cy="476250"/>
          </a:xfrm>
          <a:prstGeom prst="rect">
            <a:avLst/>
          </a:prstGeom>
        </p:spPr>
        <p:txBody>
          <a:bodyPr vert="horz" wrap="square" lIns="91440" tIns="45720" rIns="91440" bIns="45720" numCol="1" anchor="t" anchorCtr="0" compatLnSpc="1"/>
          <a:lstStyle>
            <a:lvl1pPr>
              <a:defRPr>
                <a:cs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 name="Rectangle 6"/>
          <p:cNvSpPr>
            <a:spLocks noGrp="1" noChangeArrowheads="1"/>
          </p:cNvSpPr>
          <p:nvPr>
            <p:ph type="sldNum" sz="quarter" idx="4"/>
          </p:nvPr>
        </p:nvSpPr>
        <p:spPr bwMode="auto">
          <a:xfrm>
            <a:off x="8737600" y="6245225"/>
            <a:ext cx="2844800" cy="476250"/>
          </a:xfrm>
          <a:prstGeom prst="rect">
            <a:avLst/>
          </a:prstGeom>
        </p:spPr>
        <p:txBody>
          <a:bodyPr vert="horz" wrap="square" lIns="91440" tIns="45720" rIns="91440" bIns="45720" numCol="1" anchor="t" anchorCtr="0" compatLnSpc="1"/>
          <a:lstStyle>
            <a:lvl1pPr>
              <a:defRPr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408F0C6B-AE95-4387-87FB-C9AC2B2D8EA0}"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708381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bwMode="auto">
          <a:xfrm>
            <a:off x="609600" y="6245225"/>
            <a:ext cx="2844800" cy="476250"/>
          </a:xfrm>
        </p:spPr>
        <p:txBody>
          <a:bodyPr wrap="square" numCol="1" anchor="t" anchorCtr="0" compatLnSpc="1"/>
          <a:lstStyle>
            <a:lvl1pPr>
              <a:defRPr>
                <a:solidFill>
                  <a:srgbClr val="000000"/>
                </a:solidFill>
                <a:cs typeface="+mn-cs"/>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4" name="Rectangle 5"/>
          <p:cNvSpPr>
            <a:spLocks noGrp="1" noChangeArrowheads="1"/>
          </p:cNvSpPr>
          <p:nvPr>
            <p:ph type="ftr" sz="quarter" idx="11"/>
          </p:nvPr>
        </p:nvSpPr>
        <p:spPr bwMode="auto">
          <a:xfrm>
            <a:off x="4165600" y="6245225"/>
            <a:ext cx="3860800" cy="476250"/>
          </a:xfrm>
        </p:spPr>
        <p:txBody>
          <a:bodyPr wrap="square" numCol="1" anchor="t" anchorCtr="0" compatLnSpc="1"/>
          <a:lstStyle>
            <a:lvl1pPr>
              <a:defRPr>
                <a:solidFill>
                  <a:srgbClr val="000000"/>
                </a:solidFill>
                <a:cs typeface="+mn-cs"/>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5" name="Slide Number Placeholder 2"/>
          <p:cNvSpPr>
            <a:spLocks noGrp="1"/>
          </p:cNvSpPr>
          <p:nvPr>
            <p:ph type="sldNum" sz="quarter" idx="12"/>
          </p:nvPr>
        </p:nvSpPr>
        <p:spPr/>
        <p:txBody>
          <a:bodyPr/>
          <a:lstStyle>
            <a:lvl1pPr>
              <a:defRPr>
                <a:solidFill>
                  <a:srgbClr val="000000"/>
                </a:solidFill>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512FF73A-5ECE-4D4D-863F-5E9552D0AF16}" type="slidenum">
              <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48115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microsoft.com/office/2007/relationships/hdphoto" Target="../media/hdphoto1.wdp"/><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9/1/2024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5" cstate="hqprint">
            <a:extLst>
              <a:ext uri="{BEBA8EAE-BF5A-486C-A8C5-ECC9F3942E4B}">
                <a14:imgProps xmlns:a14="http://schemas.microsoft.com/office/drawing/2010/main">
                  <a14:imgLayer r:embed="rId1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95D731FB-3C2E-7B2D-14F7-BD97936EF3CB}"/>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customXml" Target="../ink/ink2.xml"/><Relationship Id="rId5" Type="http://schemas.openxmlformats.org/officeDocument/2006/relationships/image" Target="../media/image41.emf"/><Relationship Id="rId4" Type="http://schemas.openxmlformats.org/officeDocument/2006/relationships/customXml" Target="../ink/ink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png"/><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a:extLst>
              <a:ext uri="{FF2B5EF4-FFF2-40B4-BE49-F238E27FC236}">
                <a16:creationId xmlns:a16="http://schemas.microsoft.com/office/drawing/2014/main" id="{F6ECBE12-B676-0149-5056-7862EF3DCABD}"/>
              </a:ext>
            </a:extLst>
          </p:cNvPr>
          <p:cNvSpPr/>
          <p:nvPr/>
        </p:nvSpPr>
        <p:spPr>
          <a:xfrm>
            <a:off x="4284133" y="1390932"/>
            <a:ext cx="2556934" cy="676198"/>
          </a:xfrm>
          <a:prstGeom prst="parallelogram">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9D06A66-2F53-A43F-0369-BC468BFCF119}"/>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40000" contrast="40000"/>
                    </a14:imgEffect>
                  </a14:imgLayer>
                </a14:imgProps>
              </a:ext>
            </a:extLst>
          </a:blip>
          <a:srcRect t="3572"/>
          <a:stretch/>
        </p:blipFill>
        <p:spPr>
          <a:xfrm>
            <a:off x="141402" y="619685"/>
            <a:ext cx="12050597" cy="5894253"/>
          </a:xfrm>
          <a:prstGeom prst="rect">
            <a:avLst/>
          </a:prstGeom>
          <a:effectLst>
            <a:softEdge rad="317500"/>
          </a:effectLst>
        </p:spPr>
      </p:pic>
      <p:sp>
        <p:nvSpPr>
          <p:cNvPr id="6" name="TextBox 5">
            <a:extLst>
              <a:ext uri="{FF2B5EF4-FFF2-40B4-BE49-F238E27FC236}">
                <a16:creationId xmlns:a16="http://schemas.microsoft.com/office/drawing/2014/main" id="{8EDEFB28-AFF8-63E1-4F6D-86EED7E73C13}"/>
              </a:ext>
            </a:extLst>
          </p:cNvPr>
          <p:cNvSpPr txBox="1"/>
          <p:nvPr/>
        </p:nvSpPr>
        <p:spPr>
          <a:xfrm>
            <a:off x="0" y="2241557"/>
            <a:ext cx="12191999" cy="784830"/>
          </a:xfrm>
          <a:prstGeom prst="rect">
            <a:avLst/>
          </a:prstGeom>
          <a:noFill/>
        </p:spPr>
        <p:txBody>
          <a:bodyPr wrap="square" rtlCol="0">
            <a:spAutoFit/>
          </a:bodyPr>
          <a:lstStyle/>
          <a:p>
            <a:pPr algn="ctr"/>
            <a:r>
              <a:rPr lang="en-US" sz="4500" b="1" dirty="0" err="1">
                <a:solidFill>
                  <a:schemeClr val="bg1"/>
                </a:solidFill>
                <a:latin typeface="Arial" panose="020B0604020202020204" pitchFamily="34" charset="0"/>
                <a:cs typeface="Arial" panose="020B0604020202020204" pitchFamily="34" charset="0"/>
              </a:rPr>
              <a:t>KHÁI</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QUÁT</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VỀ</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CHỦ</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NGHĨA</a:t>
            </a:r>
            <a:r>
              <a:rPr lang="en-US" sz="4500" b="1" dirty="0">
                <a:solidFill>
                  <a:schemeClr val="bg1"/>
                </a:solidFill>
                <a:latin typeface="Arial" panose="020B0604020202020204" pitchFamily="34" charset="0"/>
                <a:cs typeface="Arial" panose="020B0604020202020204" pitchFamily="34" charset="0"/>
              </a:rPr>
              <a:t> </a:t>
            </a:r>
            <a:r>
              <a:rPr lang="en-US" sz="4500" b="1" dirty="0" err="1">
                <a:solidFill>
                  <a:schemeClr val="bg1"/>
                </a:solidFill>
                <a:latin typeface="Arial" panose="020B0604020202020204" pitchFamily="34" charset="0"/>
                <a:cs typeface="Arial" panose="020B0604020202020204" pitchFamily="34" charset="0"/>
              </a:rPr>
              <a:t>MÁC</a:t>
            </a:r>
            <a:r>
              <a:rPr lang="en-US" sz="4500" b="1" dirty="0">
                <a:solidFill>
                  <a:schemeClr val="bg1"/>
                </a:solidFill>
                <a:latin typeface="Arial" panose="020B0604020202020204" pitchFamily="34" charset="0"/>
                <a:cs typeface="Arial" panose="020B0604020202020204" pitchFamily="34" charset="0"/>
              </a:rPr>
              <a:t> - </a:t>
            </a:r>
            <a:r>
              <a:rPr lang="en-US" sz="4500" b="1" dirty="0" err="1">
                <a:solidFill>
                  <a:schemeClr val="bg1"/>
                </a:solidFill>
                <a:latin typeface="Arial" panose="020B0604020202020204" pitchFamily="34" charset="0"/>
                <a:cs typeface="Arial" panose="020B0604020202020204" pitchFamily="34" charset="0"/>
              </a:rPr>
              <a:t>LÊNIN</a:t>
            </a:r>
            <a:endParaRPr lang="en-US" sz="4500" b="1" dirty="0">
              <a:solidFill>
                <a:schemeClr val="bg1"/>
              </a:solidFill>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22EF1A59-CF9E-230F-9034-A3D2FCB3515A}"/>
              </a:ext>
            </a:extLst>
          </p:cNvPr>
          <p:cNvSpPr txBox="1"/>
          <p:nvPr/>
        </p:nvSpPr>
        <p:spPr>
          <a:xfrm>
            <a:off x="0" y="1384047"/>
            <a:ext cx="12192000" cy="784830"/>
          </a:xfrm>
          <a:prstGeom prst="rect">
            <a:avLst/>
          </a:prstGeom>
          <a:noFill/>
        </p:spPr>
        <p:txBody>
          <a:bodyPr wrap="square" rtlCol="0">
            <a:spAutoFit/>
          </a:bodyPr>
          <a:lstStyle/>
          <a:p>
            <a:pPr algn="ctr"/>
            <a:r>
              <a:rPr lang="en-US" sz="4500" b="1" u="sng" dirty="0" err="1">
                <a:solidFill>
                  <a:srgbClr val="FFFFFF"/>
                </a:solidFill>
                <a:latin typeface="Arial" panose="020B0604020202020204" pitchFamily="34" charset="0"/>
                <a:cs typeface="Arial" panose="020B0604020202020204" pitchFamily="34" charset="0"/>
              </a:rPr>
              <a:t>Chương</a:t>
            </a:r>
            <a:r>
              <a:rPr lang="en-US" sz="4500" b="1" u="sng" dirty="0">
                <a:solidFill>
                  <a:srgbClr val="FFFFFF"/>
                </a:solidFill>
                <a:latin typeface="Arial" panose="020B0604020202020204" pitchFamily="34" charset="0"/>
                <a:cs typeface="Arial" panose="020B0604020202020204" pitchFamily="34" charset="0"/>
              </a:rPr>
              <a:t> 1:</a:t>
            </a:r>
          </a:p>
        </p:txBody>
      </p:sp>
      <p:pic>
        <p:nvPicPr>
          <p:cNvPr id="9" name="Picture 8" descr="A group of men with different facial hair&#10;&#10;Description automatically generated">
            <a:extLst>
              <a:ext uri="{FF2B5EF4-FFF2-40B4-BE49-F238E27FC236}">
                <a16:creationId xmlns:a16="http://schemas.microsoft.com/office/drawing/2014/main" id="{3EF885AB-6E0A-6A28-7111-DC7A17052B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88348" y="3314611"/>
            <a:ext cx="4615303" cy="2680212"/>
          </a:xfrm>
          <a:prstGeom prst="rect">
            <a:avLst/>
          </a:prstGeom>
        </p:spPr>
      </p:pic>
    </p:spTree>
    <p:extLst>
      <p:ext uri="{BB962C8B-B14F-4D97-AF65-F5344CB8AC3E}">
        <p14:creationId xmlns:p14="http://schemas.microsoft.com/office/powerpoint/2010/main" val="4119947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C44B82A-5339-3053-13B7-D68860C8C582}"/>
              </a:ext>
            </a:extLst>
          </p:cNvPr>
          <p:cNvSpPr>
            <a:spLocks noGrp="1"/>
          </p:cNvSpPr>
          <p:nvPr>
            <p:ph idx="1"/>
          </p:nvPr>
        </p:nvSpPr>
        <p:spPr>
          <a:xfrm>
            <a:off x="45720" y="756671"/>
            <a:ext cx="12100560" cy="5770737"/>
          </a:xfrm>
        </p:spPr>
        <p:txBody>
          <a:bodyPr/>
          <a:lstStyle/>
          <a:p>
            <a:pPr marL="0" indent="0" algn="ctr">
              <a:lnSpc>
                <a:spcPct val="115000"/>
              </a:lnSpc>
              <a:spcBef>
                <a:spcPts val="600"/>
              </a:spcBef>
              <a:buNone/>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p>
          <a:p>
            <a:pPr marL="0" indent="231775">
              <a:lnSpc>
                <a:spcPct val="115000"/>
              </a:lnSpc>
              <a:spcBef>
                <a:spcPts val="600"/>
              </a:spcBef>
              <a:buNone/>
              <a:tabLst>
                <a:tab pos="5257800" algn="l"/>
              </a:tabLst>
            </a:pPr>
            <a:r>
              <a:rPr lang="pt-BR"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pt-BR" sz="2400" dirty="0">
                <a:effectLst/>
                <a:latin typeface="Arial" panose="020B0604020202020204" pitchFamily="34" charset="0"/>
                <a:ea typeface="Times New Roman" panose="02020603050405020304" pitchFamily="18" charset="0"/>
                <a:cs typeface="Arial" panose="020B0604020202020204" pitchFamily="34" charset="0"/>
              </a:rPr>
              <a:t>Trình bày khái quát được quá trình hình thành và phát triển của chủ nghĩa Mác-Lênin qua các giai đoạn; </a:t>
            </a:r>
            <a:r>
              <a:rPr lang="vi-VN" sz="2400" dirty="0">
                <a:effectLst/>
                <a:latin typeface="Arial" panose="020B0604020202020204" pitchFamily="34" charset="0"/>
                <a:ea typeface="Times New Roman" panose="02020603050405020304" pitchFamily="18" charset="0"/>
                <a:cs typeface="Arial" panose="020B0604020202020204" pitchFamily="34" charset="0"/>
              </a:rPr>
              <a:t>phân tích được các nội dung trọng tâm </a:t>
            </a:r>
            <a:r>
              <a:rPr lang="pt-BR" sz="2400" dirty="0">
                <a:effectLst/>
                <a:latin typeface="Arial" panose="020B0604020202020204" pitchFamily="34" charset="0"/>
                <a:ea typeface="Times New Roman" panose="02020603050405020304" pitchFamily="18" charset="0"/>
                <a:cs typeface="Arial" panose="020B0604020202020204" pitchFamily="34" charset="0"/>
              </a:rPr>
              <a:t>của chủ nghĩa Mác-Lênin; nêu được vai trò nền tảng tư tưởng, kim chỉ nam của chủ nghĩa Mác-Lênin đối với cách mạng Việt Nam.</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Có nhận thức đúng đắn, vận dụng được những kiến thức đã học về chủ nghĩa Mác-Lênin để giải quyết những vấn đề trong học tập và thực tiễn cuộc sống.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t-BR" sz="2400" b="1" i="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pt-BR"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Có ý thức tích cực, sáng tạo, chủ động trong học tập và giải quyết các vấn đề của cuộc sống; </a:t>
            </a:r>
            <a:r>
              <a:rPr lang="it-IT" sz="2400" dirty="0">
                <a:effectLst/>
                <a:latin typeface="Arial" panose="020B0604020202020204" pitchFamily="34" charset="0"/>
                <a:ea typeface="Times New Roman" panose="02020603050405020304" pitchFamily="18" charset="0"/>
                <a:cs typeface="Arial" panose="020B0604020202020204" pitchFamily="34" charset="0"/>
              </a:rPr>
              <a:t>xây dựng thái độ học tập khoa học, đúng đắn, có bản lĩnh vững vàng và niềm tin vào con đường xây dựng Chủ nghĩa xã hội ở nước ta.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5348640"/>
      </p:ext>
    </p:extLst>
  </p:cSld>
  <p:clrMapOvr>
    <a:masterClrMapping/>
  </p:clrMapOvr>
  <p:transition spd="slow">
    <p:wipe dir="d"/>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7B0BCFE-7E04-3656-7F7B-1827A836587D}"/>
              </a:ext>
            </a:extLst>
          </p:cNvPr>
          <p:cNvSpPr/>
          <p:nvPr/>
        </p:nvSpPr>
        <p:spPr>
          <a:xfrm>
            <a:off x="316962" y="2737101"/>
            <a:ext cx="2321736" cy="112298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200" dirty="0">
                <a:latin typeface="Arial" panose="020B0604020202020204" pitchFamily="34" charset="0"/>
                <a:cs typeface="Arial" panose="020B0604020202020204" pitchFamily="34" charset="0"/>
              </a:rPr>
              <a:t>NỘI DUNG</a:t>
            </a:r>
          </a:p>
        </p:txBody>
      </p:sp>
      <p:cxnSp>
        <p:nvCxnSpPr>
          <p:cNvPr id="4" name="Straight Arrow Connector 3">
            <a:extLst>
              <a:ext uri="{FF2B5EF4-FFF2-40B4-BE49-F238E27FC236}">
                <a16:creationId xmlns:a16="http://schemas.microsoft.com/office/drawing/2014/main" id="{32412FEF-333E-B7C7-B148-5DB8BBC05BF2}"/>
              </a:ext>
            </a:extLst>
          </p:cNvPr>
          <p:cNvCxnSpPr>
            <a:cxnSpLocks/>
            <a:stCxn id="2" idx="3"/>
          </p:cNvCxnSpPr>
          <p:nvPr/>
        </p:nvCxnSpPr>
        <p:spPr>
          <a:xfrm flipV="1">
            <a:off x="2638698" y="1840281"/>
            <a:ext cx="1237969" cy="1458311"/>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956AA09-2795-98E9-5E3E-3450883FE140}"/>
              </a:ext>
            </a:extLst>
          </p:cNvPr>
          <p:cNvCxnSpPr>
            <a:cxnSpLocks/>
            <a:stCxn id="2" idx="3"/>
          </p:cNvCxnSpPr>
          <p:nvPr/>
        </p:nvCxnSpPr>
        <p:spPr>
          <a:xfrm>
            <a:off x="2638698" y="3298592"/>
            <a:ext cx="1237969" cy="0"/>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59DAE74C-A4F4-66E8-BF1A-B356553BE037}"/>
              </a:ext>
            </a:extLst>
          </p:cNvPr>
          <p:cNvCxnSpPr>
            <a:cxnSpLocks/>
            <a:stCxn id="2" idx="3"/>
          </p:cNvCxnSpPr>
          <p:nvPr/>
        </p:nvCxnSpPr>
        <p:spPr>
          <a:xfrm>
            <a:off x="2638698" y="3298592"/>
            <a:ext cx="1237969" cy="1726323"/>
          </a:xfrm>
          <a:prstGeom prst="straightConnector1">
            <a:avLst/>
          </a:prstGeom>
          <a:ln w="2857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5" name="Rectangle: Rounded Corners 4">
            <a:extLst>
              <a:ext uri="{FF2B5EF4-FFF2-40B4-BE49-F238E27FC236}">
                <a16:creationId xmlns:a16="http://schemas.microsoft.com/office/drawing/2014/main" id="{B253AC88-3DF6-DD38-A6C8-046CF4ABB39F}"/>
              </a:ext>
            </a:extLst>
          </p:cNvPr>
          <p:cNvSpPr/>
          <p:nvPr/>
        </p:nvSpPr>
        <p:spPr>
          <a:xfrm>
            <a:off x="3903841" y="1350420"/>
            <a:ext cx="7998372" cy="1122982"/>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1. </a:t>
            </a: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KHÁI NIỆM CHỦ NGHĨA MÁC - LÊNIN </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
        <p:nvSpPr>
          <p:cNvPr id="6" name="Rectangle: Rounded Corners 5">
            <a:extLst>
              <a:ext uri="{FF2B5EF4-FFF2-40B4-BE49-F238E27FC236}">
                <a16:creationId xmlns:a16="http://schemas.microsoft.com/office/drawing/2014/main" id="{485BB952-135F-09B9-51A4-7F7BF3217AD9}"/>
              </a:ext>
            </a:extLst>
          </p:cNvPr>
          <p:cNvSpPr/>
          <p:nvPr/>
        </p:nvSpPr>
        <p:spPr>
          <a:xfrm>
            <a:off x="3903841" y="2808731"/>
            <a:ext cx="7998372" cy="1122982"/>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2. MỘT SỐ NỘI DUNG CƠ BẢN CỦA</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CHỦ NGHĨA MÁC-LÊNIN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
        <p:nvSpPr>
          <p:cNvPr id="8" name="Rectangle: Rounded Corners 7">
            <a:extLst>
              <a:ext uri="{FF2B5EF4-FFF2-40B4-BE49-F238E27FC236}">
                <a16:creationId xmlns:a16="http://schemas.microsoft.com/office/drawing/2014/main" id="{F6019362-025F-091A-5599-71E0BCE7FC2B}"/>
              </a:ext>
            </a:extLst>
          </p:cNvPr>
          <p:cNvSpPr/>
          <p:nvPr/>
        </p:nvSpPr>
        <p:spPr>
          <a:xfrm>
            <a:off x="3903841" y="4424695"/>
            <a:ext cx="7998372" cy="1343700"/>
          </a:xfrm>
          <a:prstGeom prst="roundRect">
            <a:avLst/>
          </a:prstGeom>
          <a:solidFill>
            <a:srgbClr val="F58B2A"/>
          </a:solidFill>
          <a:ln>
            <a:noFill/>
          </a:ln>
          <a:effectLst>
            <a:outerShdw blurRad="50800" dist="38100" dir="5400000" algn="t"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1275" tIns="41275" rIns="41275" bIns="41275" numCol="1" spcCol="1270" anchor="ctr" anchorCtr="0">
            <a:noAutofit/>
          </a:bodyPr>
          <a:lstStyle/>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3. VAI TRÒ NỀN TẢNG TƯ TƯỞNG,</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KIM CHỈ NAM CHO HÀNH ĐỘNG LÝ LUẬN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a:p>
            <a:pPr algn="ctr" defTabSz="2889250">
              <a:lnSpc>
                <a:spcPct val="90000"/>
              </a:lnSpc>
              <a:spcBef>
                <a:spcPct val="0"/>
              </a:spcBef>
              <a:spcAft>
                <a:spcPct val="35000"/>
              </a:spcAft>
            </a:pP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CỦA</a:t>
            </a:r>
            <a:r>
              <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 </a:t>
            </a:r>
            <a:r>
              <a:rPr lang="vi-VN" sz="2400" b="1" dirty="0">
                <a:solidFill>
                  <a:schemeClr val="bg1"/>
                </a:solidFill>
                <a:effectLst/>
                <a:latin typeface="Arial" panose="020B0604020202020204" pitchFamily="34" charset="0"/>
                <a:ea typeface="SimSun" panose="02010600030101010101" pitchFamily="2" charset="-122"/>
                <a:cs typeface="Arial" panose="020B0604020202020204" pitchFamily="34" charset="0"/>
              </a:rPr>
              <a:t>CHỦ NGHĨA MÁC – LÊNIN</a:t>
            </a:r>
            <a:endParaRPr lang="en-US" sz="2400" b="1" dirty="0">
              <a:solidFill>
                <a:schemeClr val="bg1"/>
              </a:solidFill>
              <a:effectLst/>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52613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000"/>
                                        <p:tgtEl>
                                          <p:spTgt spid="4"/>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1000"/>
                                        <p:tgtEl>
                                          <p:spTgt spid="7"/>
                                        </p:tgtEl>
                                      </p:cBhvr>
                                    </p:animEffect>
                                  </p:childTnLst>
                                </p:cTn>
                              </p:par>
                              <p:par>
                                <p:cTn id="15" presetID="22" presetClass="entr" presetSubtype="8"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1000"/>
                                        <p:tgtEl>
                                          <p:spTgt spid="1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1000"/>
                                        <p:tgtEl>
                                          <p:spTgt spid="5"/>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000"/>
                                        <p:tgtEl>
                                          <p:spTgt spid="6"/>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left)">
                                      <p:cBhvr>
                                        <p:cTn id="2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988867" y="1271556"/>
            <a:ext cx="10214265" cy="4314888"/>
          </a:xfrm>
        </p:spPr>
        <p:txBody>
          <a:bodyPr vert="horz" wrap="square" lIns="121920" tIns="60960" rIns="121920" bIns="60960" anchor="t">
            <a:normAutofit/>
          </a:bodyPr>
          <a:lstStyle/>
          <a:p>
            <a:pPr algn="ctr">
              <a:lnSpc>
                <a:spcPct val="150000"/>
              </a:lnSpc>
              <a:buNone/>
            </a:pPr>
            <a:r>
              <a:rPr lang="pt-BR" altLang="en-US" sz="2400" b="1" dirty="0">
                <a:solidFill>
                  <a:srgbClr val="0000FF"/>
                </a:solidFill>
                <a:latin typeface="Arial" panose="020B0604020202020204" pitchFamily="34" charset="0"/>
                <a:cs typeface="Arial" panose="020B0604020202020204" pitchFamily="34" charset="0"/>
              </a:rPr>
              <a:t>PHÉP BIỆN CHỨNG DUY VẬT</a:t>
            </a:r>
          </a:p>
          <a:p>
            <a:pPr algn="ctr">
              <a:lnSpc>
                <a:spcPct val="150000"/>
              </a:lnSpc>
              <a:buNone/>
            </a:pPr>
            <a:endParaRPr lang="en-US" altLang="en-US" sz="2400" b="1" dirty="0">
              <a:solidFill>
                <a:srgbClr val="0000FF"/>
              </a:solidFill>
              <a:latin typeface="Arial" panose="020B0604020202020204" pitchFamily="34" charset="0"/>
              <a:cs typeface="Arial" panose="020B0604020202020204" pitchFamily="34" charset="0"/>
            </a:endParaRPr>
          </a:p>
          <a:p>
            <a:pPr marL="0" indent="862013" algn="just">
              <a:lnSpc>
                <a:spcPct val="150000"/>
              </a:lnSpc>
              <a:buNone/>
            </a:pPr>
            <a:r>
              <a:rPr lang="pt-BR" altLang="en-US" sz="2400" dirty="0">
                <a:latin typeface="Arial" panose="020B0604020202020204" pitchFamily="34" charset="0"/>
                <a:cs typeface="Arial" panose="020B0604020202020204" pitchFamily="34" charset="0"/>
              </a:rPr>
              <a:t>Phép biện chứng duy vật là lý luận khoa học về các mối liên hệ phổ biến về </a:t>
            </a:r>
            <a:r>
              <a:rPr lang="pt-BR" altLang="en-US" sz="2400" b="1" dirty="0">
                <a:solidFill>
                  <a:srgbClr val="FF0000"/>
                </a:solidFill>
                <a:latin typeface="Arial" panose="020B0604020202020204" pitchFamily="34" charset="0"/>
                <a:cs typeface="Arial" panose="020B0604020202020204" pitchFamily="34" charset="0"/>
              </a:rPr>
              <a:t>sự vận động, phát triển </a:t>
            </a:r>
            <a:r>
              <a:rPr lang="pt-BR" altLang="en-US" sz="2400" dirty="0">
                <a:latin typeface="Arial" panose="020B0604020202020204" pitchFamily="34" charset="0"/>
                <a:cs typeface="Arial" panose="020B0604020202020204" pitchFamily="34" charset="0"/>
              </a:rPr>
              <a:t>của mọi sự vật, hiện tượng, là những quy luật chung nhất, phổ biến nhất của mọi quá trình vận động, phát triển trong tự nhiên, xã hội và tư duy. Bao gồm </a:t>
            </a:r>
            <a:r>
              <a:rPr lang="pt-BR" altLang="en-US" sz="2400" b="1" dirty="0">
                <a:solidFill>
                  <a:srgbClr val="FF0000"/>
                </a:solidFill>
                <a:latin typeface="Arial" panose="020B0604020202020204" pitchFamily="34" charset="0"/>
                <a:cs typeface="Arial" panose="020B0604020202020204" pitchFamily="34" charset="0"/>
              </a:rPr>
              <a:t>2 nguyên lý cơ bản; 3 quy luật </a:t>
            </a:r>
            <a:r>
              <a:rPr lang="pt-BR" altLang="en-US" sz="2400" dirty="0">
                <a:latin typeface="Arial" panose="020B0604020202020204" pitchFamily="34" charset="0"/>
                <a:cs typeface="Arial" panose="020B0604020202020204" pitchFamily="34" charset="0"/>
              </a:rPr>
              <a:t>cơ bản và 6 cặp phạm trù.</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2706">
                                            <p:txEl>
                                              <p:pRg st="0" end="0"/>
                                            </p:txEl>
                                          </p:spTgt>
                                        </p:tgtEl>
                                        <p:attrNameLst>
                                          <p:attrName>style.visibility</p:attrName>
                                        </p:attrNameLst>
                                      </p:cBhvr>
                                      <p:to>
                                        <p:strVal val="visible"/>
                                      </p:to>
                                    </p:set>
                                    <p:animEffect transition="in" filter="wipe(up)">
                                      <p:cBhvr>
                                        <p:cTn id="7" dur="1000"/>
                                        <p:tgtEl>
                                          <p:spTgt spid="72706">
                                            <p:txEl>
                                              <p:pRg st="0" end="0"/>
                                            </p:txEl>
                                          </p:spTgt>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2706">
                                            <p:txEl>
                                              <p:pRg st="2" end="2"/>
                                            </p:txEl>
                                          </p:spTgt>
                                        </p:tgtEl>
                                        <p:attrNameLst>
                                          <p:attrName>style.visibility</p:attrName>
                                        </p:attrNameLst>
                                      </p:cBhvr>
                                      <p:to>
                                        <p:strVal val="visible"/>
                                      </p:to>
                                    </p:set>
                                    <p:animEffect transition="in" filter="wipe(up)">
                                      <p:cBhvr>
                                        <p:cTn id="11" dur="1000"/>
                                        <p:tgtEl>
                                          <p:spTgt spid="7270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p:cNvSpPr>
            <a:spLocks noGrp="1"/>
          </p:cNvSpPr>
          <p:nvPr>
            <p:ph type="title"/>
          </p:nvPr>
        </p:nvSpPr>
        <p:spPr>
          <a:xfrm>
            <a:off x="2036618" y="203200"/>
            <a:ext cx="10155382" cy="657225"/>
          </a:xfrm>
        </p:spPr>
        <p:txBody>
          <a:bodyPr>
            <a:normAutofit/>
          </a:bodyPr>
          <a:lstStyle/>
          <a:p>
            <a:pPr algn="ctr" eaLnBrk="1" hangingPunct="1"/>
            <a:r>
              <a:rPr lang="en-US" altLang="en-US" sz="2400" b="1" dirty="0">
                <a:solidFill>
                  <a:srgbClr val="FF3300"/>
                </a:solidFill>
                <a:latin typeface="Arial" panose="020B0604020202020204" pitchFamily="34" charset="0"/>
                <a:cs typeface="Arial" panose="020B0604020202020204" pitchFamily="34" charset="0"/>
              </a:rPr>
              <a:t>HAI NGUYÊN LÝ CƠ BẢN CỦA PHÉP BIỆN CHỨNG DUY VẬT</a:t>
            </a:r>
          </a:p>
        </p:txBody>
      </p:sp>
      <p:sp>
        <p:nvSpPr>
          <p:cNvPr id="3" name="Content Placeholder 2"/>
          <p:cNvSpPr>
            <a:spLocks noGrp="1"/>
          </p:cNvSpPr>
          <p:nvPr>
            <p:ph sz="half" idx="1"/>
          </p:nvPr>
        </p:nvSpPr>
        <p:spPr>
          <a:xfrm>
            <a:off x="778676" y="1595271"/>
            <a:ext cx="10724063" cy="2224557"/>
          </a:xfrm>
        </p:spPr>
        <p:txBody>
          <a:bodyPr rtlCol="0">
            <a:normAutofit/>
          </a:bodyPr>
          <a:lstStyle/>
          <a:p>
            <a:pPr marL="0" indent="0" eaLnBrk="1" fontAlgn="auto" hangingPunct="1">
              <a:lnSpc>
                <a:spcPct val="150000"/>
              </a:lnSpc>
              <a:spcAft>
                <a:spcPts val="0"/>
              </a:spcAft>
              <a:buFont typeface="Arial" panose="020B0604020202020204" pitchFamily="34" charset="0"/>
              <a:buNone/>
              <a:defRPr/>
            </a:pP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Nguyên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lý</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về</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mối</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liên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hệ</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phổ</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biến</a:t>
            </a:r>
            <a:r>
              <a:rPr lang="en-US" sz="2400" b="1" i="1" dirty="0">
                <a:solidFill>
                  <a:srgbClr val="0000FF"/>
                </a:solidFill>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pPr marL="0" indent="0" algn="just" eaLnBrk="1" fontAlgn="auto" hangingPunct="1">
              <a:lnSpc>
                <a:spcPct val="150000"/>
              </a:lnSpc>
              <a:spcAft>
                <a:spcPts val="0"/>
              </a:spcAft>
              <a:buFont typeface="Arial" panose="020B0604020202020204" pitchFamily="34" charset="0"/>
              <a:buNone/>
              <a:defRPr/>
            </a:pPr>
            <a:r>
              <a:rPr lang="en-US" sz="2400" b="1" dirty="0" err="1">
                <a:latin typeface="Arial" panose="020B0604020202020204" pitchFamily="34" charset="0"/>
                <a:cs typeface="Arial" panose="020B0604020202020204" pitchFamily="34" charset="0"/>
              </a:rPr>
              <a:t>Nguyên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lý</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này</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khẳng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định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thế</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giới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vô</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vàn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các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sự</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vật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hiện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tượng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tồn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trong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mối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liên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hệ</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tương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tác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với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nhau</a:t>
            </a:r>
            <a:r>
              <a:rPr lang="en-US" sz="2400" b="1" dirty="0">
                <a:latin typeface="Arial" panose="020B0604020202020204" pitchFamily="34" charset="0"/>
                <a:cs typeface="Arial" panose="020B0604020202020204" pitchFamily="34" charset="0"/>
              </a:rPr>
              <a:t>. </a:t>
            </a:r>
            <a:endParaRPr lang="en-US" sz="2400" dirty="0">
              <a:latin typeface="Arial" panose="020B0604020202020204" pitchFamily="34" charset="0"/>
              <a:cs typeface="Arial" panose="020B0604020202020204" pitchFamily="34" charset="0"/>
            </a:endParaRPr>
          </a:p>
        </p:txBody>
      </p:sp>
      <p:pic>
        <p:nvPicPr>
          <p:cNvPr id="254980" name="Content Placeholder 3"/>
          <p:cNvPicPr>
            <a:picLocks noGrp="1" noChangeAspect="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6600825" y="2949575"/>
            <a:ext cx="4229100" cy="3140075"/>
          </a:xfrm>
        </p:spPr>
      </p:pic>
      <p:pic>
        <p:nvPicPr>
          <p:cNvPr id="254981" name="Content Placeholder 4"/>
          <p:cNvPicPr>
            <a:picLocks noGrp="1" noChangeAspect="1"/>
          </p:cNvPicPr>
          <p:nvPr>
            <p:ph sz="quarter" idx="3"/>
          </p:nvPr>
        </p:nvPicPr>
        <p:blipFill>
          <a:blip r:embed="rId3" cstate="print">
            <a:extLst>
              <a:ext uri="{28A0092B-C50C-407E-A947-70E740481C1C}">
                <a14:useLocalDpi xmlns:a14="http://schemas.microsoft.com/office/drawing/2010/main" val="0"/>
              </a:ext>
            </a:extLst>
          </a:blip>
          <a:srcRect/>
          <a:stretch>
            <a:fillRect/>
          </a:stretch>
        </p:blipFill>
        <p:spPr>
          <a:xfrm>
            <a:off x="527050" y="3357563"/>
            <a:ext cx="4456113" cy="3024187"/>
          </a:xfrm>
        </p:spPr>
      </p:pic>
      <p:cxnSp>
        <p:nvCxnSpPr>
          <p:cNvPr id="7" name="Straight Connector 6"/>
          <p:cNvCxnSpPr/>
          <p:nvPr/>
        </p:nvCxnSpPr>
        <p:spPr>
          <a:xfrm>
            <a:off x="263525" y="981075"/>
            <a:ext cx="11520488" cy="0"/>
          </a:xfrm>
          <a:prstGeom prst="line">
            <a:avLst/>
          </a:prstGeom>
          <a:ln w="38100"/>
        </p:spPr>
        <p:style>
          <a:lnRef idx="3">
            <a:schemeClr val="accent2"/>
          </a:lnRef>
          <a:fillRef idx="0">
            <a:schemeClr val="accent2"/>
          </a:fillRef>
          <a:effectRef idx="2">
            <a:schemeClr val="accent2"/>
          </a:effectRef>
          <a:fontRef idx="minor">
            <a:schemeClr val="tx1"/>
          </a:fontRef>
        </p:style>
      </p:cxnSp>
      <mc:AlternateContent xmlns:mc="http://schemas.openxmlformats.org/markup-compatibility/2006" xmlns:p14="http://schemas.microsoft.com/office/powerpoint/2010/main">
        <mc:Choice Requires="p14">
          <p:contentPart p14:bwMode="auto" r:id="rId4">
            <p14:nvContentPartPr>
              <p14:cNvPr id="2" name="Ink 1"/>
              <p14:cNvContentPartPr/>
              <p14:nvPr/>
            </p14:nvContentPartPr>
            <p14:xfrm>
              <a:off x="6113880" y="3944520"/>
              <a:ext cx="360" cy="360"/>
            </p14:xfrm>
          </p:contentPart>
        </mc:Choice>
        <mc:Fallback xmlns="">
          <p:pic>
            <p:nvPicPr>
              <p:cNvPr id="2" name="Ink 1"/>
              <p:cNvPicPr/>
              <p:nvPr/>
            </p:nvPicPr>
            <p:blipFill>
              <a:blip r:embed="rId5"/>
              <a:stretch>
                <a:fillRect/>
              </a:stretch>
            </p:blipFill>
            <p:spPr>
              <a:xfrm>
                <a:off x="6104520" y="39351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4" name="Ink 3"/>
              <p14:cNvContentPartPr/>
              <p14:nvPr/>
            </p14:nvContentPartPr>
            <p14:xfrm>
              <a:off x="9009360" y="2985480"/>
              <a:ext cx="360" cy="360"/>
            </p14:xfrm>
          </p:contentPart>
        </mc:Choice>
        <mc:Fallback xmlns="">
          <p:pic>
            <p:nvPicPr>
              <p:cNvPr id="4" name="Ink 3"/>
              <p:cNvPicPr/>
              <p:nvPr/>
            </p:nvPicPr>
            <p:blipFill>
              <a:blip r:embed="rId5"/>
              <a:stretch>
                <a:fillRect/>
              </a:stretch>
            </p:blipFill>
            <p:spPr>
              <a:xfrm>
                <a:off x="9000000" y="2976120"/>
                <a:ext cx="19080" cy="19080"/>
              </a:xfrm>
              <a:prstGeom prst="rect">
                <a:avLst/>
              </a:prstGeom>
            </p:spPr>
          </p:pic>
        </mc:Fallback>
      </mc:AlternateContent>
      <p:sp>
        <p:nvSpPr>
          <p:cNvPr id="5" name="Content Placeholder 2">
            <a:extLst>
              <a:ext uri="{FF2B5EF4-FFF2-40B4-BE49-F238E27FC236}">
                <a16:creationId xmlns:a16="http://schemas.microsoft.com/office/drawing/2014/main" id="{5C2209B5-5AB1-1A25-FBA2-CDBC6092A80C}"/>
              </a:ext>
            </a:extLst>
          </p:cNvPr>
          <p:cNvSpPr txBox="1">
            <a:spLocks/>
          </p:cNvSpPr>
          <p:nvPr/>
        </p:nvSpPr>
        <p:spPr>
          <a:xfrm>
            <a:off x="778676" y="3813453"/>
            <a:ext cx="10630545" cy="2312102"/>
          </a:xfrm>
        </p:spPr>
        <p:txBody>
          <a:bodyPr lIns="121920" tIns="60960" rIns="121920" bIns="6096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just">
              <a:lnSpc>
                <a:spcPct val="150000"/>
              </a:lnSpc>
              <a:buNone/>
            </a:pP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Nguyên</a:t>
            </a: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lý</a:t>
            </a: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về</a:t>
            </a: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sự</a:t>
            </a: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phát</a:t>
            </a:r>
            <a:r>
              <a:rPr lang="en-US" altLang="vi-VN" b="1" i="1" dirty="0">
                <a:solidFill>
                  <a:srgbClr val="0000FF"/>
                </a:solidFill>
                <a:latin typeface="Arial" panose="020B0604020202020204" pitchFamily="34" charset="0"/>
                <a:cs typeface="Arial" panose="020B0604020202020204" pitchFamily="34" charset="0"/>
                <a:sym typeface="+mn-ea"/>
              </a:rPr>
              <a:t> </a:t>
            </a:r>
            <a:r>
              <a:rPr lang="en-US" altLang="vi-VN" b="1" i="1" dirty="0" err="1">
                <a:solidFill>
                  <a:srgbClr val="0000FF"/>
                </a:solidFill>
                <a:latin typeface="Arial" panose="020B0604020202020204" pitchFamily="34" charset="0"/>
                <a:cs typeface="Arial" panose="020B0604020202020204" pitchFamily="34" charset="0"/>
                <a:sym typeface="+mn-ea"/>
              </a:rPr>
              <a:t>triển</a:t>
            </a:r>
            <a:endParaRPr lang="en-US" altLang="en-US" dirty="0">
              <a:latin typeface="Arial" panose="020B0604020202020204" pitchFamily="34" charset="0"/>
              <a:cs typeface="Arial" panose="020B0604020202020204" pitchFamily="34" charset="0"/>
            </a:endParaRPr>
          </a:p>
          <a:p>
            <a:pPr marL="0" lvl="1" indent="0" algn="just">
              <a:lnSpc>
                <a:spcPct val="150000"/>
              </a:lnSpc>
              <a:buFont typeface="Arial" panose="020B0604020202020204" pitchFamily="34" charset="0"/>
              <a:buNone/>
            </a:pPr>
            <a:r>
              <a:rPr lang="en-US" altLang="vi-VN" b="1" dirty="0" err="1">
                <a:latin typeface="Arial" panose="020B0604020202020204" pitchFamily="34" charset="0"/>
                <a:cs typeface="Arial" panose="020B0604020202020204" pitchFamily="34" charset="0"/>
              </a:rPr>
              <a:t>Nguyên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lý</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này</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khẳng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định</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mọi</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sự</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vật</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hiện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tượng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luôn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vận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động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và</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phát</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triển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không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ngừng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phát</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triển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theo</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đường</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xoắn</a:t>
            </a:r>
            <a:r>
              <a:rPr lang="en-US" altLang="vi-VN" b="1" dirty="0">
                <a:latin typeface="Arial" panose="020B0604020202020204" pitchFamily="34" charset="0"/>
                <a:cs typeface="Arial" panose="020B0604020202020204" pitchFamily="34" charset="0"/>
              </a:rPr>
              <a:t> </a:t>
            </a:r>
            <a:r>
              <a:rPr lang="en-US" altLang="vi-VN" b="1" dirty="0" err="1">
                <a:latin typeface="Arial" panose="020B0604020202020204" pitchFamily="34" charset="0"/>
                <a:cs typeface="Arial" panose="020B0604020202020204" pitchFamily="34" charset="0"/>
              </a:rPr>
              <a:t>ốc</a:t>
            </a:r>
            <a:r>
              <a:rPr lang="en-US" altLang="vi-VN" b="1" dirty="0">
                <a:latin typeface="Arial" panose="020B0604020202020204" pitchFamily="34" charset="0"/>
                <a:cs typeface="Arial" panose="020B0604020202020204" pitchFamily="34" charset="0"/>
              </a:rPr>
              <a:t>.</a:t>
            </a:r>
            <a:endParaRPr lang="vi-VN" altLang="vi-VN"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2AAE6CF6-E653-36EB-C15A-2C2B653F9C54}"/>
              </a:ext>
            </a:extLst>
          </p:cNvPr>
          <p:cNvSpPr txBox="1">
            <a:spLocks/>
          </p:cNvSpPr>
          <p:nvPr/>
        </p:nvSpPr>
        <p:spPr>
          <a:xfrm>
            <a:off x="408781" y="3152067"/>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endParaRPr lang="en-US" alt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2940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54978"/>
                                        </p:tgtEl>
                                        <p:attrNameLst>
                                          <p:attrName>style.visibility</p:attrName>
                                        </p:attrNameLst>
                                      </p:cBhvr>
                                      <p:to>
                                        <p:strVal val="visible"/>
                                      </p:to>
                                    </p:set>
                                    <p:animEffect transition="in" filter="wipe(up)">
                                      <p:cBhvr>
                                        <p:cTn id="7" dur="1000"/>
                                        <p:tgtEl>
                                          <p:spTgt spid="254978"/>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1000"/>
                                        <p:tgtEl>
                                          <p:spTgt spid="7"/>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up)">
                                      <p:cBhvr>
                                        <p:cTn id="15" dur="1000"/>
                                        <p:tgtEl>
                                          <p:spTgt spid="3">
                                            <p:txEl>
                                              <p:pRg st="0" end="0"/>
                                            </p:txEl>
                                          </p:spTgt>
                                        </p:tgtEl>
                                      </p:cBhvr>
                                    </p:animEffect>
                                  </p:childTnLst>
                                </p:cTn>
                              </p:par>
                            </p:childTnLst>
                          </p:cTn>
                        </p:par>
                        <p:par>
                          <p:cTn id="16" fill="hold">
                            <p:stCondLst>
                              <p:cond delay="3000"/>
                            </p:stCondLst>
                            <p:childTnLst>
                              <p:par>
                                <p:cTn id="17" presetID="22" presetClass="entr" presetSubtype="1" fill="hold" grpId="0" nodeType="after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ipe(up)">
                                      <p:cBhvr>
                                        <p:cTn id="19" dur="1000"/>
                                        <p:tgtEl>
                                          <p:spTgt spid="3">
                                            <p:txEl>
                                              <p:pRg st="1" end="1"/>
                                            </p:txEl>
                                          </p:spTgt>
                                        </p:tgtEl>
                                      </p:cBhvr>
                                    </p:animEffect>
                                  </p:childTnLst>
                                </p:cTn>
                              </p:par>
                            </p:childTnLst>
                          </p:cTn>
                        </p:par>
                        <p:par>
                          <p:cTn id="20" fill="hold">
                            <p:stCondLst>
                              <p:cond delay="4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4978" grpId="0"/>
      <p:bldP spid="3" grpId="0" build="p"/>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837406" y="2678919"/>
            <a:ext cx="10372725" cy="2016125"/>
          </a:xfrm>
          <a:prstGeom prst="roundRect">
            <a:avLst/>
          </a:prstGeom>
          <a:noFill/>
          <a:ln>
            <a:headEnd type="none" w="med" len="med"/>
            <a:tailEnd type="none" w="med" len="med"/>
          </a:ln>
        </p:spPr>
        <p:style>
          <a:lnRef idx="1">
            <a:schemeClr val="accent1"/>
          </a:lnRef>
          <a:fillRef idx="2">
            <a:schemeClr val="accent1"/>
          </a:fillRef>
          <a:effectRef idx="1">
            <a:schemeClr val="accent1"/>
          </a:effectRef>
          <a:fontRef idx="minor">
            <a:schemeClr val="dk1"/>
          </a:fontRef>
        </p:style>
        <p:txBody>
          <a:bodyP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marL="0" marR="0" lvl="0" indent="0" algn="just" defTabSz="914400" rtl="0" eaLnBrk="1" fontAlgn="base" latinLnBrk="0" hangingPunct="1">
              <a:lnSpc>
                <a:spcPct val="150000"/>
              </a:lnSpc>
              <a:spcBef>
                <a:spcPct val="0"/>
              </a:spcBef>
              <a:spcAft>
                <a:spcPct val="0"/>
              </a:spcAft>
              <a:buClrTx/>
              <a:buSzTx/>
              <a:buFontTx/>
              <a:buNone/>
              <a:tabLst/>
              <a:defRPr/>
            </a:pPr>
            <a:r>
              <a:rPr kumimoji="0" lang="en-US" altLang="x-none"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Quy luật </a:t>
            </a:r>
            <a:r>
              <a:rPr kumimoji="0" lang="en-US" altLang="x-non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là những </a:t>
            </a:r>
            <a:r>
              <a:rPr kumimoji="0" lang="en-US" altLang="x-none" sz="2400" b="1"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mối liên hệ </a:t>
            </a:r>
            <a:r>
              <a:rPr kumimoji="0" lang="en-US" altLang="x-none" sz="2400" b="1" i="0" u="none" strike="noStrike" kern="1200" cap="none" spc="0" normalizeH="0" baseline="0" noProof="0" dirty="0">
                <a:ln>
                  <a:noFill/>
                </a:ln>
                <a:solidFill>
                  <a:srgbClr val="3333CC"/>
                </a:solidFill>
                <a:effectLst/>
                <a:uLnTx/>
                <a:uFillTx/>
                <a:latin typeface="Arial" panose="020B0604020202020204" pitchFamily="34" charset="0"/>
                <a:cs typeface="Arial" panose="020B0604020202020204" pitchFamily="34" charset="0"/>
              </a:rPr>
              <a:t>khách quan, bản chất, tất nhiên, phổ biến </a:t>
            </a:r>
            <a:r>
              <a:rPr kumimoji="0" lang="en-US" altLang="x-none" sz="2400" b="0" i="0" u="none" strike="noStrike" kern="1200" cap="none" spc="0" normalizeH="0" baseline="0" noProof="0" dirty="0">
                <a:ln>
                  <a:noFill/>
                </a:ln>
                <a:solidFill>
                  <a:srgbClr val="000000"/>
                </a:solidFill>
                <a:effectLst/>
                <a:uLnTx/>
                <a:uFillTx/>
                <a:latin typeface="Arial" panose="020B0604020202020204" pitchFamily="34" charset="0"/>
                <a:cs typeface="Arial" panose="020B0604020202020204" pitchFamily="34" charset="0"/>
              </a:rPr>
              <a:t>và lặp lại giữa các mặt, các yếu tố, các thuộc tính bên trong mỗi sự vật, hay giữa các sự vật, hiện tượng với nhau.</a:t>
            </a:r>
          </a:p>
        </p:txBody>
      </p:sp>
      <p:cxnSp>
        <p:nvCxnSpPr>
          <p:cNvPr id="5" name="Straight Connector 4">
            <a:extLst>
              <a:ext uri="{FF2B5EF4-FFF2-40B4-BE49-F238E27FC236}">
                <a16:creationId xmlns:a16="http://schemas.microsoft.com/office/drawing/2014/main" id="{435DE2F3-9806-8A00-53A3-0285FDA1A13A}"/>
              </a:ext>
            </a:extLst>
          </p:cNvPr>
          <p:cNvCxnSpPr/>
          <p:nvPr/>
        </p:nvCxnSpPr>
        <p:spPr>
          <a:xfrm>
            <a:off x="263525" y="981075"/>
            <a:ext cx="11520488" cy="0"/>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 name="Title 1">
            <a:extLst>
              <a:ext uri="{FF2B5EF4-FFF2-40B4-BE49-F238E27FC236}">
                <a16:creationId xmlns:a16="http://schemas.microsoft.com/office/drawing/2014/main" id="{B5F92AC3-6DA6-192E-4E27-FE85E1CE25C7}"/>
              </a:ext>
            </a:extLst>
          </p:cNvPr>
          <p:cNvSpPr txBox="1">
            <a:spLocks/>
          </p:cNvSpPr>
          <p:nvPr/>
        </p:nvSpPr>
        <p:spPr>
          <a:xfrm>
            <a:off x="2189018" y="355600"/>
            <a:ext cx="10155382" cy="657225"/>
          </a:xfrm>
          <a:prstGeom prst="rect">
            <a:avLst/>
          </a:prstGeom>
        </p:spPr>
        <p:txBody>
          <a:bodyPr>
            <a:normAutofit/>
          </a:bodyPr>
          <a:lst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a:lstStyle>
          <a:p>
            <a:pPr algn="ctr"/>
            <a:r>
              <a:rPr lang="en-US" altLang="en-US" sz="2400" b="1" dirty="0">
                <a:solidFill>
                  <a:srgbClr val="FF3300"/>
                </a:solidFill>
                <a:latin typeface="Arial" panose="020B0604020202020204" pitchFamily="34" charset="0"/>
                <a:cs typeface="Arial" panose="020B0604020202020204" pitchFamily="34" charset="0"/>
              </a:rPr>
              <a:t>NHỮNG QUY LUẬT CƠ BẢN CỦA PHÉP BIỆN CHỨNG DUY VẬT</a:t>
            </a:r>
          </a:p>
        </p:txBody>
      </p:sp>
    </p:spTree>
    <p:extLst>
      <p:ext uri="{BB962C8B-B14F-4D97-AF65-F5344CB8AC3E}">
        <p14:creationId xmlns:p14="http://schemas.microsoft.com/office/powerpoint/2010/main" val="1811630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000"/>
                                        <p:tgtEl>
                                          <p:spTgt spid="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1000"/>
                                        <p:tgtEl>
                                          <p:spTgt spid="5"/>
                                        </p:tgtEl>
                                      </p:cBhvr>
                                    </p:animEffect>
                                  </p:childTnLst>
                                </p:cTn>
                              </p:par>
                            </p:childTnLst>
                          </p:cTn>
                        </p:par>
                        <p:par>
                          <p:cTn id="12" fill="hold">
                            <p:stCondLst>
                              <p:cond delay="20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itle 1"/>
          <p:cNvSpPr>
            <a:spLocks noGrp="1"/>
          </p:cNvSpPr>
          <p:nvPr>
            <p:ph type="title"/>
          </p:nvPr>
        </p:nvSpPr>
        <p:spPr>
          <a:xfrm>
            <a:off x="1" y="695709"/>
            <a:ext cx="12192000" cy="830644"/>
          </a:xfrm>
        </p:spPr>
        <p:txBody>
          <a:bodyPr lIns="121920" tIns="60960" rIns="121920" bIns="60960">
            <a:normAutofit/>
          </a:bodyPr>
          <a:lstStyle/>
          <a:p>
            <a:pPr algn="ctr" eaLnBrk="1" hangingPunct="1">
              <a:buFont typeface="Wingdings" panose="05000000000000000000" pitchFamily="2" charset="2"/>
              <a:buChar char="v"/>
            </a:pPr>
            <a:r>
              <a:rPr lang="en-US" altLang="en-US" sz="2400" b="1" dirty="0">
                <a:solidFill>
                  <a:srgbClr val="0000FF"/>
                </a:solidFill>
                <a:latin typeface="Times New Roman" panose="02020603050405020304" pitchFamily="18" charset="0"/>
                <a:cs typeface="Times New Roman" panose="02020603050405020304" pitchFamily="18" charset="0"/>
              </a:rPr>
              <a:t> </a:t>
            </a:r>
            <a:r>
              <a:rPr lang="en-US" altLang="en-US" sz="2400" b="1" dirty="0">
                <a:solidFill>
                  <a:srgbClr val="0000FF"/>
                </a:solidFill>
                <a:latin typeface="Arial" panose="020B0604020202020204" pitchFamily="34" charset="0"/>
                <a:cs typeface="Arial" panose="020B0604020202020204" pitchFamily="34" charset="0"/>
              </a:rPr>
              <a:t>Quy </a:t>
            </a:r>
            <a:r>
              <a:rPr lang="en-US" altLang="en-US" sz="2400" b="1" dirty="0" err="1">
                <a:solidFill>
                  <a:srgbClr val="0000FF"/>
                </a:solidFill>
                <a:latin typeface="Arial" panose="020B0604020202020204" pitchFamily="34" charset="0"/>
                <a:cs typeface="Arial" panose="020B0604020202020204" pitchFamily="34" charset="0"/>
              </a:rPr>
              <a:t>luật</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từ</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sự</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thay</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đổi</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về</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lượng</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dẫn</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đến</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sự</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thay</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đổi</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về</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FF0000"/>
                </a:solidFill>
                <a:latin typeface="Arial" panose="020B0604020202020204" pitchFamily="34" charset="0"/>
                <a:cs typeface="Arial" panose="020B0604020202020204" pitchFamily="34" charset="0"/>
              </a:rPr>
              <a:t>chất</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và</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ngược</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lại</a:t>
            </a:r>
            <a:endParaRPr lang="en-US" altLang="en-US" sz="2400" b="1" dirty="0">
              <a:solidFill>
                <a:srgbClr val="0000FF"/>
              </a:solidFill>
              <a:latin typeface="Arial" panose="020B0604020202020204" pitchFamily="34" charset="0"/>
              <a:cs typeface="Arial" panose="020B0604020202020204" pitchFamily="34" charset="0"/>
            </a:endParaRPr>
          </a:p>
        </p:txBody>
      </p:sp>
      <p:sp>
        <p:nvSpPr>
          <p:cNvPr id="258051" name="Content Placeholder 1"/>
          <p:cNvSpPr>
            <a:spLocks noGrp="1"/>
          </p:cNvSpPr>
          <p:nvPr>
            <p:ph idx="1"/>
          </p:nvPr>
        </p:nvSpPr>
        <p:spPr>
          <a:xfrm>
            <a:off x="1" y="1825625"/>
            <a:ext cx="12192000" cy="666750"/>
          </a:xfrm>
        </p:spPr>
        <p:txBody>
          <a:bodyPr/>
          <a:lstStyle/>
          <a:p>
            <a:pPr marL="0" indent="0" algn="ctr" eaLnBrk="1" hangingPunct="1">
              <a:buFont typeface="Arial" panose="020B0604020202020204" pitchFamily="34" charset="0"/>
              <a:buNone/>
            </a:pPr>
            <a:r>
              <a:rPr lang="en-US" altLang="en-US" sz="2400" dirty="0">
                <a:latin typeface="Times New Roman" panose="02020603050405020304" pitchFamily="18" charset="0"/>
                <a:cs typeface="Times New Roman" panose="02020603050405020304" pitchFamily="18" charset="0"/>
              </a:rPr>
              <a:t>- </a:t>
            </a:r>
            <a:r>
              <a:rPr lang="en-US" altLang="en-US" sz="2400" b="1" i="1" dirty="0">
                <a:latin typeface="Arial" panose="020B0604020202020204" pitchFamily="34" charset="0"/>
                <a:cs typeface="Arial" panose="020B0604020202020204" pitchFamily="34" charset="0"/>
              </a:rPr>
              <a:t>Vai </a:t>
            </a:r>
            <a:r>
              <a:rPr lang="en-US" altLang="en-US" sz="2400" b="1" i="1" dirty="0" err="1">
                <a:latin typeface="Arial" panose="020B0604020202020204" pitchFamily="34" charset="0"/>
                <a:cs typeface="Arial" panose="020B0604020202020204" pitchFamily="34" charset="0"/>
              </a:rPr>
              <a:t>trò</a:t>
            </a:r>
            <a:r>
              <a:rPr lang="en-US" altLang="en-US" sz="2400" b="1" i="1" dirty="0">
                <a:latin typeface="Arial" panose="020B0604020202020204" pitchFamily="34" charset="0"/>
                <a:cs typeface="Arial" panose="020B0604020202020204" pitchFamily="34" charset="0"/>
              </a:rPr>
              <a: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Vạch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ra</a:t>
            </a:r>
            <a:r>
              <a:rPr lang="en-US" altLang="en-US" sz="2400" dirty="0">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cách</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thức</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vận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tượng</a:t>
            </a:r>
            <a:endParaRPr lang="en-US" altLang="en-US" sz="2400" dirty="0">
              <a:latin typeface="Arial" panose="020B0604020202020204" pitchFamily="34" charset="0"/>
              <a:cs typeface="Arial" panose="020B0604020202020204" pitchFamily="34" charset="0"/>
            </a:endParaRPr>
          </a:p>
        </p:txBody>
      </p:sp>
      <p:pic>
        <p:nvPicPr>
          <p:cNvPr id="258052" name="Picture 2" descr="Chứng minh: Có công mài sắt, có ngày nên kim - Theki.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0313" y="2712509"/>
            <a:ext cx="5546725" cy="3097212"/>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8053" name="Picture 4" descr="Top 7 bài chứng minh câu tục ngữ Có công mài sắt có ngày nên kim siêu hay"/>
          <p:cNvPicPr>
            <a:picLocks noChangeAspect="1" noChangeArrowheads="1"/>
          </p:cNvPicPr>
          <p:nvPr/>
        </p:nvPicPr>
        <p:blipFill>
          <a:blip r:embed="rId3">
            <a:extLst>
              <a:ext uri="{28A0092B-C50C-407E-A947-70E740481C1C}">
                <a14:useLocalDpi xmlns:a14="http://schemas.microsoft.com/office/drawing/2010/main" val="0"/>
              </a:ext>
            </a:extLst>
          </a:blip>
          <a:srcRect b="26431"/>
          <a:stretch>
            <a:fillRect/>
          </a:stretch>
        </p:blipFill>
        <p:spPr bwMode="auto">
          <a:xfrm>
            <a:off x="334963" y="3191077"/>
            <a:ext cx="5546725" cy="214007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Straight Connector 5"/>
          <p:cNvCxnSpPr/>
          <p:nvPr/>
        </p:nvCxnSpPr>
        <p:spPr>
          <a:xfrm>
            <a:off x="336550" y="1526354"/>
            <a:ext cx="11520488" cy="0"/>
          </a:xfrm>
          <a:prstGeom prst="line">
            <a:avLst/>
          </a:prstGeom>
          <a:ln w="38100"/>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520787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58050"/>
                                        </p:tgtEl>
                                        <p:attrNameLst>
                                          <p:attrName>style.visibility</p:attrName>
                                        </p:attrNameLst>
                                      </p:cBhvr>
                                      <p:to>
                                        <p:strVal val="visible"/>
                                      </p:to>
                                    </p:set>
                                    <p:animEffect transition="in" filter="wipe(up)">
                                      <p:cBhvr>
                                        <p:cTn id="7" dur="1000"/>
                                        <p:tgtEl>
                                          <p:spTgt spid="258050"/>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58051">
                                            <p:txEl>
                                              <p:pRg st="0" end="0"/>
                                            </p:txEl>
                                          </p:spTgt>
                                        </p:tgtEl>
                                        <p:attrNameLst>
                                          <p:attrName>style.visibility</p:attrName>
                                        </p:attrNameLst>
                                      </p:cBhvr>
                                      <p:to>
                                        <p:strVal val="visible"/>
                                      </p:to>
                                    </p:set>
                                    <p:animEffect transition="in" filter="wipe(up)">
                                      <p:cBhvr>
                                        <p:cTn id="15" dur="1000"/>
                                        <p:tgtEl>
                                          <p:spTgt spid="258051">
                                            <p:txEl>
                                              <p:pRg st="0" end="0"/>
                                            </p:txEl>
                                          </p:spTgt>
                                        </p:tgtEl>
                                      </p:cBhvr>
                                    </p:animEffect>
                                  </p:childTnLst>
                                </p:cTn>
                              </p:par>
                            </p:childTnLst>
                          </p:cTn>
                        </p:par>
                        <p:par>
                          <p:cTn id="16" fill="hold">
                            <p:stCondLst>
                              <p:cond delay="2500"/>
                            </p:stCondLst>
                            <p:childTnLst>
                              <p:par>
                                <p:cTn id="17" presetID="22" presetClass="entr" presetSubtype="1" fill="hold" nodeType="afterEffect">
                                  <p:stCondLst>
                                    <p:cond delay="0"/>
                                  </p:stCondLst>
                                  <p:childTnLst>
                                    <p:set>
                                      <p:cBhvr>
                                        <p:cTn id="18" dur="1" fill="hold">
                                          <p:stCondLst>
                                            <p:cond delay="0"/>
                                          </p:stCondLst>
                                        </p:cTn>
                                        <p:tgtEl>
                                          <p:spTgt spid="258053"/>
                                        </p:tgtEl>
                                        <p:attrNameLst>
                                          <p:attrName>style.visibility</p:attrName>
                                        </p:attrNameLst>
                                      </p:cBhvr>
                                      <p:to>
                                        <p:strVal val="visible"/>
                                      </p:to>
                                    </p:set>
                                    <p:animEffect transition="in" filter="wipe(up)">
                                      <p:cBhvr>
                                        <p:cTn id="19" dur="1000"/>
                                        <p:tgtEl>
                                          <p:spTgt spid="258053"/>
                                        </p:tgtEl>
                                      </p:cBhvr>
                                    </p:animEffect>
                                  </p:childTnLst>
                                </p:cTn>
                              </p:par>
                              <p:par>
                                <p:cTn id="20" presetID="22" presetClass="entr" presetSubtype="1" fill="hold" nodeType="withEffect">
                                  <p:stCondLst>
                                    <p:cond delay="0"/>
                                  </p:stCondLst>
                                  <p:childTnLst>
                                    <p:set>
                                      <p:cBhvr>
                                        <p:cTn id="21" dur="1" fill="hold">
                                          <p:stCondLst>
                                            <p:cond delay="0"/>
                                          </p:stCondLst>
                                        </p:cTn>
                                        <p:tgtEl>
                                          <p:spTgt spid="258052"/>
                                        </p:tgtEl>
                                        <p:attrNameLst>
                                          <p:attrName>style.visibility</p:attrName>
                                        </p:attrNameLst>
                                      </p:cBhvr>
                                      <p:to>
                                        <p:strVal val="visible"/>
                                      </p:to>
                                    </p:set>
                                    <p:animEffect transition="in" filter="wipe(up)">
                                      <p:cBhvr>
                                        <p:cTn id="22" dur="1000"/>
                                        <p:tgtEl>
                                          <p:spTgt spid="258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p:bldP spid="25805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Content Placeholder 1"/>
          <p:cNvSpPr>
            <a:spLocks noGrp="1"/>
          </p:cNvSpPr>
          <p:nvPr>
            <p:ph sz="half" idx="1"/>
          </p:nvPr>
        </p:nvSpPr>
        <p:spPr>
          <a:xfrm>
            <a:off x="516322" y="1214583"/>
            <a:ext cx="6830409" cy="2160587"/>
          </a:xfrm>
        </p:spPr>
        <p:txBody>
          <a:bodyPr/>
          <a:lstStyle/>
          <a:p>
            <a:pPr marL="0" indent="0" algn="just" eaLnBrk="1" hangingPunct="1">
              <a:lnSpc>
                <a:spcPct val="150000"/>
              </a:lnSpc>
              <a:buFont typeface="Arial" panose="020B0604020202020204" pitchFamily="34" charset="0"/>
              <a:buNone/>
            </a:pPr>
            <a:r>
              <a:rPr lang="vi-VN" altLang="en-US" sz="2400" b="1" i="1" dirty="0">
                <a:solidFill>
                  <a:srgbClr val="FF0000"/>
                </a:solidFill>
                <a:latin typeface="+mn-lt"/>
                <a:cs typeface="Times New Roman" panose="02020603050405020304" pitchFamily="18" charset="0"/>
              </a:rPr>
              <a:t>Chất </a:t>
            </a:r>
            <a:r>
              <a:rPr lang="vi-VN" altLang="en-US" sz="2400" b="1" dirty="0">
                <a:solidFill>
                  <a:srgbClr val="FF0000"/>
                </a:solidFill>
                <a:latin typeface="+mn-lt"/>
                <a:cs typeface="Times New Roman" panose="02020603050405020304" pitchFamily="18" charset="0"/>
              </a:rPr>
              <a:t>: </a:t>
            </a:r>
            <a:r>
              <a:rPr lang="vi-VN" altLang="en-US" sz="2400" b="1" dirty="0">
                <a:latin typeface="+mn-lt"/>
                <a:cs typeface="Times New Roman" panose="02020603050405020304" pitchFamily="18" charset="0"/>
              </a:rPr>
              <a:t>Là tổng hợp những thuộc tính khách quan vốn có của các sự vật hiện tượng nói lên nó là cái gì, </a:t>
            </a:r>
            <a:r>
              <a:rPr lang="vi-VN" altLang="en-US" sz="2400" b="1" dirty="0">
                <a:solidFill>
                  <a:srgbClr val="FF0000"/>
                </a:solidFill>
                <a:latin typeface="+mn-lt"/>
                <a:cs typeface="Times New Roman" panose="02020603050405020304" pitchFamily="18" charset="0"/>
              </a:rPr>
              <a:t>để phân biệt nó với cái khác.</a:t>
            </a:r>
          </a:p>
          <a:p>
            <a:pPr marL="0" indent="0" eaLnBrk="1" hangingPunct="1">
              <a:lnSpc>
                <a:spcPct val="150000"/>
              </a:lnSpc>
              <a:buFont typeface="Arial" panose="020B0604020202020204" pitchFamily="34" charset="0"/>
              <a:buNone/>
            </a:pPr>
            <a:endParaRPr lang="en-US" altLang="en-US" sz="2400" b="1" dirty="0">
              <a:latin typeface="+mn-lt"/>
              <a:cs typeface="Times New Roman" panose="02020603050405020304" pitchFamily="18" charset="0"/>
            </a:endParaRPr>
          </a:p>
        </p:txBody>
      </p:sp>
      <p:sp>
        <p:nvSpPr>
          <p:cNvPr id="7" name="Rectangle 2"/>
          <p:cNvSpPr>
            <a:spLocks noGrp="1" noChangeArrowheads="1"/>
          </p:cNvSpPr>
          <p:nvPr>
            <p:ph sz="half" idx="1"/>
          </p:nvPr>
        </p:nvSpPr>
        <p:spPr>
          <a:xfrm>
            <a:off x="516322" y="3700608"/>
            <a:ext cx="11038369" cy="2212975"/>
          </a:xfrm>
        </p:spPr>
        <p:txBody>
          <a:bodyPr lIns="121920" tIns="60960" rIns="121920" bIns="60960" rtlCol="0">
            <a:normAutofit/>
          </a:bodyPr>
          <a:lstStyle/>
          <a:p>
            <a:pPr marL="0" indent="0" algn="just" eaLnBrk="1" fontAlgn="auto" hangingPunct="1">
              <a:lnSpc>
                <a:spcPct val="150000"/>
              </a:lnSpc>
              <a:spcAft>
                <a:spcPts val="0"/>
              </a:spcAft>
              <a:buFont typeface="Arial" panose="020B0604020202020204" pitchFamily="34" charset="0"/>
              <a:buNone/>
              <a:defRPr/>
            </a:pPr>
            <a:r>
              <a:rPr lang="en-US" sz="2400" b="1" kern="0" dirty="0">
                <a:solidFill>
                  <a:srgbClr val="FF0000"/>
                </a:solidFill>
                <a:latin typeface="+mn-lt"/>
                <a:cs typeface="Times New Roman" panose="02020603050405020304" pitchFamily="18" charset="0"/>
              </a:rPr>
              <a:t> </a:t>
            </a:r>
            <a:r>
              <a:rPr lang="vi-VN" sz="2400" b="1" i="1" dirty="0">
                <a:solidFill>
                  <a:srgbClr val="FF0000"/>
                </a:solidFill>
                <a:latin typeface="+mn-lt"/>
                <a:cs typeface="Times New Roman" panose="02020603050405020304" pitchFamily="18" charset="0"/>
              </a:rPr>
              <a:t>Lượng</a:t>
            </a:r>
            <a:r>
              <a:rPr lang="vi-VN" sz="2400" b="1" dirty="0">
                <a:solidFill>
                  <a:srgbClr val="FF0000"/>
                </a:solidFill>
                <a:latin typeface="+mn-lt"/>
                <a:cs typeface="Times New Roman" panose="02020603050405020304" pitchFamily="18" charset="0"/>
              </a:rPr>
              <a:t>: </a:t>
            </a:r>
            <a:r>
              <a:rPr lang="vi-VN" sz="2400" b="1" dirty="0">
                <a:latin typeface="+mn-lt"/>
                <a:cs typeface="Times New Roman" panose="02020603050405020304" pitchFamily="18" charset="0"/>
              </a:rPr>
              <a:t>Là khái niệm biểu thị các </a:t>
            </a:r>
            <a:r>
              <a:rPr lang="vi-VN" sz="2400" b="1" dirty="0">
                <a:solidFill>
                  <a:srgbClr val="FF0000"/>
                </a:solidFill>
                <a:latin typeface="+mn-lt"/>
                <a:cs typeface="Times New Roman" panose="02020603050405020304" pitchFamily="18" charset="0"/>
              </a:rPr>
              <a:t>con số </a:t>
            </a:r>
            <a:r>
              <a:rPr lang="vi-VN" sz="2400" b="1" dirty="0">
                <a:latin typeface="+mn-lt"/>
                <a:cs typeface="Times New Roman" panose="02020603050405020304" pitchFamily="18" charset="0"/>
              </a:rPr>
              <a:t>của các yếu tố, các thuộc tính cấu thành nó: về độ lớn (to, nhỏ); quy mô (lớn, bé); trình độ (cao, thấp); tốc độ (nhanh, chậm); Màu sắc (đậm, nhạt) </a:t>
            </a:r>
          </a:p>
        </p:txBody>
      </p:sp>
      <p:pic>
        <p:nvPicPr>
          <p:cNvPr id="259076" name="Picture 2" descr="Học ngay bộ từ vựng tiếng Anh về tính cách con người - Step Up Englis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31050" y="1198469"/>
            <a:ext cx="4544628" cy="2554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19691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59074">
                                            <p:txEl>
                                              <p:pRg st="0" end="0"/>
                                            </p:txEl>
                                          </p:spTgt>
                                        </p:tgtEl>
                                        <p:attrNameLst>
                                          <p:attrName>style.visibility</p:attrName>
                                        </p:attrNameLst>
                                      </p:cBhvr>
                                      <p:to>
                                        <p:strVal val="visible"/>
                                      </p:to>
                                    </p:set>
                                    <p:animEffect transition="in" filter="wipe(up)">
                                      <p:cBhvr>
                                        <p:cTn id="7" dur="1000"/>
                                        <p:tgtEl>
                                          <p:spTgt spid="259074">
                                            <p:txEl>
                                              <p:pRg st="0" end="0"/>
                                            </p:txEl>
                                          </p:spTgt>
                                        </p:tgtEl>
                                      </p:cBhvr>
                                    </p:animEffect>
                                  </p:childTnLst>
                                </p:cTn>
                              </p:par>
                              <p:par>
                                <p:cTn id="8" presetID="22" presetClass="entr" presetSubtype="1" fill="hold" nodeType="withEffect">
                                  <p:stCondLst>
                                    <p:cond delay="0"/>
                                  </p:stCondLst>
                                  <p:childTnLst>
                                    <p:set>
                                      <p:cBhvr>
                                        <p:cTn id="9" dur="1" fill="hold">
                                          <p:stCondLst>
                                            <p:cond delay="0"/>
                                          </p:stCondLst>
                                        </p:cTn>
                                        <p:tgtEl>
                                          <p:spTgt spid="259076"/>
                                        </p:tgtEl>
                                        <p:attrNameLst>
                                          <p:attrName>style.visibility</p:attrName>
                                        </p:attrNameLst>
                                      </p:cBhvr>
                                      <p:to>
                                        <p:strVal val="visible"/>
                                      </p:to>
                                    </p:set>
                                    <p:animEffect transition="in" filter="wipe(up)">
                                      <p:cBhvr>
                                        <p:cTn id="10" dur="1000"/>
                                        <p:tgtEl>
                                          <p:spTgt spid="259076"/>
                                        </p:tgtEl>
                                      </p:cBhvr>
                                    </p:animEffect>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wipe(up)">
                                      <p:cBhvr>
                                        <p:cTn id="14"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4" grpId="0" build="p"/>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1" name="Rectangle 9"/>
          <p:cNvSpPr>
            <a:spLocks noChangeArrowheads="1"/>
          </p:cNvSpPr>
          <p:nvPr/>
        </p:nvSpPr>
        <p:spPr bwMode="auto">
          <a:xfrm>
            <a:off x="3581400" y="2057400"/>
            <a:ext cx="67056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indent="341313">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341313" algn="just" defTabSz="914400" rtl="0" eaLnBrk="0" fontAlgn="base" latinLnBrk="0" hangingPunct="0">
              <a:lnSpc>
                <a:spcPct val="100000"/>
              </a:lnSpc>
              <a:spcBef>
                <a:spcPct val="20000"/>
              </a:spcBef>
              <a:spcAft>
                <a:spcPct val="0"/>
              </a:spcAft>
              <a:buClrTx/>
              <a:buSzTx/>
              <a:buFontTx/>
              <a:buNone/>
              <a:tabLst/>
              <a:defRPr/>
            </a:pPr>
            <a:endParaRPr kumimoji="0" lang="en-US" altLang="en-US" sz="2400" b="1" i="0" u="none" strike="noStrike" kern="1200" cap="none" spc="0" normalizeH="0" baseline="0" noProof="0">
              <a:ln>
                <a:noFill/>
              </a:ln>
              <a:solidFill>
                <a:srgbClr val="0033CC"/>
              </a:solidFill>
              <a:effectLst/>
              <a:uLnTx/>
              <a:uFillTx/>
              <a:cs typeface="Arial" panose="020B0604020202020204" pitchFamily="34" charset="0"/>
            </a:endParaRPr>
          </a:p>
        </p:txBody>
      </p:sp>
      <p:grpSp>
        <p:nvGrpSpPr>
          <p:cNvPr id="260100" name="Group 3"/>
          <p:cNvGrpSpPr>
            <a:grpSpLocks/>
          </p:cNvGrpSpPr>
          <p:nvPr/>
        </p:nvGrpSpPr>
        <p:grpSpPr bwMode="auto">
          <a:xfrm>
            <a:off x="2628900" y="3557389"/>
            <a:ext cx="6934200" cy="2411612"/>
            <a:chOff x="3505200" y="4410808"/>
            <a:chExt cx="6934200" cy="2411612"/>
          </a:xfrm>
        </p:grpSpPr>
        <p:sp>
          <p:nvSpPr>
            <p:cNvPr id="64522" name="Line 10"/>
            <p:cNvSpPr>
              <a:spLocks noChangeShapeType="1"/>
            </p:cNvSpPr>
            <p:nvPr/>
          </p:nvSpPr>
          <p:spPr bwMode="auto">
            <a:xfrm>
              <a:off x="3657600" y="5638800"/>
              <a:ext cx="6781800" cy="0"/>
            </a:xfrm>
            <a:prstGeom prst="line">
              <a:avLst/>
            </a:prstGeom>
            <a:noFill/>
            <a:ln w="571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64523" name="Line 11"/>
            <p:cNvSpPr>
              <a:spLocks noChangeShapeType="1"/>
            </p:cNvSpPr>
            <p:nvPr/>
          </p:nvSpPr>
          <p:spPr bwMode="auto">
            <a:xfrm>
              <a:off x="51054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64524" name="Line 12"/>
            <p:cNvSpPr>
              <a:spLocks noChangeShapeType="1"/>
            </p:cNvSpPr>
            <p:nvPr/>
          </p:nvSpPr>
          <p:spPr bwMode="auto">
            <a:xfrm>
              <a:off x="7924800" y="5410200"/>
              <a:ext cx="0" cy="38100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64525" name="Line 13"/>
            <p:cNvSpPr>
              <a:spLocks noChangeShapeType="1"/>
            </p:cNvSpPr>
            <p:nvPr/>
          </p:nvSpPr>
          <p:spPr bwMode="auto">
            <a:xfrm>
              <a:off x="5105400" y="5638800"/>
              <a:ext cx="2819400" cy="0"/>
            </a:xfrm>
            <a:prstGeom prst="line">
              <a:avLst/>
            </a:prstGeom>
            <a:noFill/>
            <a:ln w="57150">
              <a:solidFill>
                <a:srgbClr val="FF0000"/>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64526" name="Text Box 14"/>
            <p:cNvSpPr txBox="1">
              <a:spLocks noChangeArrowheads="1"/>
            </p:cNvSpPr>
            <p:nvPr/>
          </p:nvSpPr>
          <p:spPr bwMode="auto">
            <a:xfrm>
              <a:off x="4648200" y="4953000"/>
              <a:ext cx="10668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50000"/>
                </a:spcBef>
                <a:spcAft>
                  <a:spcPct val="0"/>
                </a:spcAft>
                <a:buClrTx/>
                <a:buSzTx/>
                <a:buFontTx/>
                <a:buNone/>
                <a:tabLst/>
                <a:defRPr/>
              </a:pPr>
              <a:r>
                <a:rPr kumimoji="0" lang="en-US" altLang="en-US" sz="2800" b="0" i="0" u="none" strike="noStrike" kern="1200" cap="none" spc="0" normalizeH="0" baseline="0" noProof="0" dirty="0">
                  <a:ln>
                    <a:noFill/>
                  </a:ln>
                  <a:solidFill>
                    <a:srgbClr val="FF0000"/>
                  </a:solidFill>
                  <a:effectLst/>
                  <a:uLnTx/>
                  <a:uFillTx/>
                  <a:cs typeface="Arial" panose="020B0604020202020204" pitchFamily="34" charset="0"/>
                </a:rPr>
                <a:t>0</a:t>
              </a:r>
              <a:r>
                <a:rPr kumimoji="0" lang="en-US" altLang="en-US" sz="2800" b="0" i="0" u="none" strike="noStrike" kern="1200" cap="none" spc="0" normalizeH="0" baseline="30000" noProof="0" dirty="0">
                  <a:ln>
                    <a:noFill/>
                  </a:ln>
                  <a:solidFill>
                    <a:prstClr val="black"/>
                  </a:solidFill>
                  <a:effectLst/>
                  <a:uLnTx/>
                  <a:uFillTx/>
                  <a:cs typeface="Arial" panose="020B0604020202020204" pitchFamily="34" charset="0"/>
                </a:rPr>
                <a:t>0</a:t>
              </a:r>
              <a:r>
                <a:rPr kumimoji="0" lang="en-US" altLang="en-US" sz="2800" b="0" i="0" u="none" strike="noStrike" kern="1200" cap="none" spc="0" normalizeH="0" baseline="0" noProof="0" dirty="0">
                  <a:ln>
                    <a:noFill/>
                  </a:ln>
                  <a:solidFill>
                    <a:prstClr val="black"/>
                  </a:solidFill>
                  <a:effectLst/>
                  <a:uLnTx/>
                  <a:uFillTx/>
                  <a:cs typeface="Arial" panose="020B0604020202020204" pitchFamily="34" charset="0"/>
                </a:rPr>
                <a:t>C</a:t>
              </a:r>
            </a:p>
          </p:txBody>
        </p:sp>
        <p:sp>
          <p:nvSpPr>
            <p:cNvPr id="64527" name="Text Box 15"/>
            <p:cNvSpPr txBox="1">
              <a:spLocks noChangeArrowheads="1"/>
            </p:cNvSpPr>
            <p:nvPr/>
          </p:nvSpPr>
          <p:spPr bwMode="auto">
            <a:xfrm>
              <a:off x="7162800" y="4967287"/>
              <a:ext cx="1752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FF0000"/>
                  </a:solidFill>
                  <a:effectLst/>
                  <a:uLnTx/>
                  <a:uFillTx/>
                  <a:cs typeface="Arial" panose="020B0604020202020204" pitchFamily="34" charset="0"/>
                </a:rPr>
                <a:t>100</a:t>
              </a:r>
              <a:r>
                <a:rPr kumimoji="0" lang="en-US" altLang="en-US" sz="2800" b="0" i="0" u="none" strike="noStrike" kern="1200" cap="none" spc="0" normalizeH="0" baseline="30000" noProof="0">
                  <a:ln>
                    <a:noFill/>
                  </a:ln>
                  <a:solidFill>
                    <a:prstClr val="black"/>
                  </a:solidFill>
                  <a:effectLst/>
                  <a:uLnTx/>
                  <a:uFillTx/>
                  <a:cs typeface="Arial" panose="020B0604020202020204" pitchFamily="34" charset="0"/>
                </a:rPr>
                <a:t>0</a:t>
              </a:r>
              <a:r>
                <a:rPr kumimoji="0" lang="en-US" altLang="en-US" sz="2800" b="0" i="0" u="none" strike="noStrike" kern="1200" cap="none" spc="0" normalizeH="0" baseline="0" noProof="0">
                  <a:ln>
                    <a:noFill/>
                  </a:ln>
                  <a:solidFill>
                    <a:prstClr val="black"/>
                  </a:solidFill>
                  <a:effectLst/>
                  <a:uLnTx/>
                  <a:uFillTx/>
                  <a:cs typeface="Arial" panose="020B0604020202020204" pitchFamily="34" charset="0"/>
                </a:rPr>
                <a:t>C</a:t>
              </a:r>
            </a:p>
          </p:txBody>
        </p:sp>
        <p:sp>
          <p:nvSpPr>
            <p:cNvPr id="64528" name="Oval 16"/>
            <p:cNvSpPr>
              <a:spLocks noChangeArrowheads="1"/>
            </p:cNvSpPr>
            <p:nvPr/>
          </p:nvSpPr>
          <p:spPr bwMode="auto">
            <a:xfrm>
              <a:off x="5105400" y="5410200"/>
              <a:ext cx="381000" cy="381000"/>
            </a:xfrm>
            <a:prstGeom prst="ellipse">
              <a:avLst/>
            </a:prstGeom>
            <a:solidFill>
              <a:srgbClr val="FFFF00"/>
            </a:solidFill>
            <a:ln w="19050" algn="ctr">
              <a:solidFill>
                <a:srgbClr val="000000"/>
              </a:solidFill>
              <a:round/>
              <a:headEnd/>
              <a:tailEnd/>
            </a:ln>
          </p:spPr>
          <p:txBody>
            <a:bodyPr wrap="none" anchor="ct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20000"/>
                </a:spcBef>
                <a:spcAft>
                  <a:spcPct val="0"/>
                </a:spcAft>
                <a:buClrTx/>
                <a:buSzTx/>
                <a:buFontTx/>
                <a:buChar char="•"/>
                <a:tabLst/>
                <a:defRPr/>
              </a:pPr>
              <a:endParaRPr kumimoji="0" lang="en-US" altLang="en-US" sz="2800" b="0" i="0" u="none" strike="noStrike" kern="1200" cap="none" spc="0" normalizeH="0" baseline="0" noProof="0">
                <a:ln>
                  <a:noFill/>
                </a:ln>
                <a:solidFill>
                  <a:srgbClr val="0000FF"/>
                </a:solidFill>
                <a:effectLst/>
                <a:uLnTx/>
                <a:uFillTx/>
                <a:cs typeface="Arial" panose="020B0604020202020204" pitchFamily="34" charset="0"/>
              </a:endParaRPr>
            </a:p>
          </p:txBody>
        </p:sp>
        <p:sp>
          <p:nvSpPr>
            <p:cNvPr id="64529" name="Text Box 17"/>
            <p:cNvSpPr txBox="1">
              <a:spLocks noChangeArrowheads="1"/>
            </p:cNvSpPr>
            <p:nvPr/>
          </p:nvSpPr>
          <p:spPr bwMode="auto">
            <a:xfrm>
              <a:off x="3505200" y="5105400"/>
              <a:ext cx="1219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50000"/>
                </a:spcBef>
                <a:spcAft>
                  <a:spcPct val="0"/>
                </a:spcAft>
                <a:buClrTx/>
                <a:buSzTx/>
                <a:buFontTx/>
                <a:buNone/>
                <a:tabLst/>
                <a:defRPr/>
              </a:pPr>
              <a:r>
                <a:rPr kumimoji="0" lang="en-US" altLang="en-US" sz="2000" b="1" i="1" u="none" strike="noStrike" kern="1200" cap="none" spc="0" normalizeH="0" baseline="0" noProof="0" dirty="0" err="1">
                  <a:ln>
                    <a:noFill/>
                  </a:ln>
                  <a:solidFill>
                    <a:prstClr val="black"/>
                  </a:solidFill>
                  <a:effectLst/>
                  <a:uLnTx/>
                  <a:uFillTx/>
                  <a:cs typeface="Arial" panose="020B0604020202020204" pitchFamily="34" charset="0"/>
                </a:rPr>
                <a:t>Thể</a:t>
              </a:r>
              <a:r>
                <a:rPr kumimoji="0" lang="en-US" altLang="en-US" sz="2000" b="1" i="1" u="none" strike="noStrike" kern="1200" cap="none" spc="0" normalizeH="0" baseline="0" noProof="0" dirty="0">
                  <a:ln>
                    <a:noFill/>
                  </a:ln>
                  <a:solidFill>
                    <a:prstClr val="black"/>
                  </a:solidFill>
                  <a:effectLst/>
                  <a:uLnTx/>
                  <a:uFillTx/>
                  <a:cs typeface="Arial" panose="020B0604020202020204" pitchFamily="34" charset="0"/>
                </a:rPr>
                <a:t> </a:t>
              </a:r>
              <a:r>
                <a:rPr kumimoji="0" lang="en-US" altLang="en-US" sz="2000" b="1" i="1" u="none" strike="noStrike" kern="1200" cap="none" spc="0" normalizeH="0" baseline="0" noProof="0" dirty="0" err="1">
                  <a:ln>
                    <a:noFill/>
                  </a:ln>
                  <a:solidFill>
                    <a:prstClr val="black"/>
                  </a:solidFill>
                  <a:effectLst/>
                  <a:uLnTx/>
                  <a:uFillTx/>
                  <a:cs typeface="Arial" panose="020B0604020202020204" pitchFamily="34" charset="0"/>
                </a:rPr>
                <a:t>rắn</a:t>
              </a:r>
              <a:endParaRPr kumimoji="0" lang="en-US" altLang="en-US" sz="2000" b="1" i="1" u="none" strike="noStrike" kern="1200" cap="none" spc="0" normalizeH="0" baseline="0" noProof="0" dirty="0">
                <a:ln>
                  <a:noFill/>
                </a:ln>
                <a:solidFill>
                  <a:prstClr val="black"/>
                </a:solidFill>
                <a:effectLst/>
                <a:uLnTx/>
                <a:uFillTx/>
                <a:cs typeface="Arial" panose="020B0604020202020204" pitchFamily="34" charset="0"/>
              </a:endParaRPr>
            </a:p>
          </p:txBody>
        </p:sp>
        <p:sp>
          <p:nvSpPr>
            <p:cNvPr id="64530" name="Text Box 18"/>
            <p:cNvSpPr txBox="1">
              <a:spLocks noChangeArrowheads="1"/>
            </p:cNvSpPr>
            <p:nvPr/>
          </p:nvSpPr>
          <p:spPr bwMode="auto">
            <a:xfrm>
              <a:off x="5846100" y="5072002"/>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50000"/>
                </a:spcBef>
                <a:spcAft>
                  <a:spcPct val="0"/>
                </a:spcAft>
                <a:buClrTx/>
                <a:buSzTx/>
                <a:buFontTx/>
                <a:buNone/>
                <a:tabLst/>
                <a:defRPr/>
              </a:pPr>
              <a:r>
                <a:rPr kumimoji="0" lang="en-US" altLang="en-US" sz="2000" b="1" i="1" u="none" strike="noStrike" kern="1200" cap="none" spc="0" normalizeH="0" baseline="0" noProof="0" dirty="0" err="1">
                  <a:ln>
                    <a:noFill/>
                  </a:ln>
                  <a:solidFill>
                    <a:prstClr val="black"/>
                  </a:solidFill>
                  <a:effectLst/>
                  <a:uLnTx/>
                  <a:uFillTx/>
                  <a:cs typeface="Arial" panose="020B0604020202020204" pitchFamily="34" charset="0"/>
                </a:rPr>
                <a:t>Thể</a:t>
              </a:r>
              <a:r>
                <a:rPr kumimoji="0" lang="en-US" altLang="en-US" sz="2000" b="1" i="1" u="none" strike="noStrike" kern="1200" cap="none" spc="0" normalizeH="0" baseline="0" noProof="0" dirty="0">
                  <a:ln>
                    <a:noFill/>
                  </a:ln>
                  <a:solidFill>
                    <a:prstClr val="black"/>
                  </a:solidFill>
                  <a:effectLst/>
                  <a:uLnTx/>
                  <a:uFillTx/>
                  <a:cs typeface="Arial" panose="020B0604020202020204" pitchFamily="34" charset="0"/>
                </a:rPr>
                <a:t> </a:t>
              </a:r>
              <a:r>
                <a:rPr kumimoji="0" lang="en-US" altLang="en-US" sz="2000" b="1" i="1" u="none" strike="noStrike" kern="1200" cap="none" spc="0" normalizeH="0" baseline="0" noProof="0" dirty="0" err="1">
                  <a:ln>
                    <a:noFill/>
                  </a:ln>
                  <a:solidFill>
                    <a:prstClr val="black"/>
                  </a:solidFill>
                  <a:effectLst/>
                  <a:uLnTx/>
                  <a:uFillTx/>
                  <a:cs typeface="Arial" panose="020B0604020202020204" pitchFamily="34" charset="0"/>
                </a:rPr>
                <a:t>lỏng</a:t>
              </a:r>
              <a:endParaRPr kumimoji="0" lang="en-US" altLang="en-US" sz="2000" b="1" i="1" u="none" strike="noStrike" kern="1200" cap="none" spc="0" normalizeH="0" baseline="0" noProof="0" dirty="0">
                <a:ln>
                  <a:noFill/>
                </a:ln>
                <a:solidFill>
                  <a:prstClr val="black"/>
                </a:solidFill>
                <a:effectLst/>
                <a:uLnTx/>
                <a:uFillTx/>
                <a:cs typeface="Arial" panose="020B0604020202020204" pitchFamily="34" charset="0"/>
              </a:endParaRPr>
            </a:p>
          </p:txBody>
        </p:sp>
        <p:sp>
          <p:nvSpPr>
            <p:cNvPr id="64531" name="Text Box 19"/>
            <p:cNvSpPr txBox="1">
              <a:spLocks noChangeArrowheads="1"/>
            </p:cNvSpPr>
            <p:nvPr/>
          </p:nvSpPr>
          <p:spPr bwMode="auto">
            <a:xfrm>
              <a:off x="8382000" y="4975759"/>
              <a:ext cx="1752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342900" marR="0" lvl="0" indent="-342900" algn="ctr" defTabSz="914400" rtl="0" eaLnBrk="0" fontAlgn="base" latinLnBrk="0" hangingPunct="0">
                <a:lnSpc>
                  <a:spcPct val="100000"/>
                </a:lnSpc>
                <a:spcBef>
                  <a:spcPct val="50000"/>
                </a:spcBef>
                <a:spcAft>
                  <a:spcPct val="0"/>
                </a:spcAft>
                <a:buClrTx/>
                <a:buSzTx/>
                <a:buFontTx/>
                <a:buNone/>
                <a:tabLst/>
                <a:defRPr/>
              </a:pPr>
              <a:r>
                <a:rPr kumimoji="0" lang="en-US" altLang="en-US" sz="2000" b="1" i="1" u="none" strike="noStrike" kern="1200" cap="none" spc="0" normalizeH="0" baseline="0" noProof="0">
                  <a:ln>
                    <a:noFill/>
                  </a:ln>
                  <a:solidFill>
                    <a:prstClr val="black"/>
                  </a:solidFill>
                  <a:effectLst/>
                  <a:uLnTx/>
                  <a:uFillTx/>
                  <a:cs typeface="Arial" panose="020B0604020202020204" pitchFamily="34" charset="0"/>
                </a:rPr>
                <a:t>Thể hơi</a:t>
              </a:r>
            </a:p>
          </p:txBody>
        </p:sp>
        <p:sp>
          <p:nvSpPr>
            <p:cNvPr id="64533" name="AutoShape 21"/>
            <p:cNvSpPr>
              <a:spLocks/>
            </p:cNvSpPr>
            <p:nvPr/>
          </p:nvSpPr>
          <p:spPr bwMode="auto">
            <a:xfrm rot="16200000">
              <a:off x="6324600" y="4572000"/>
              <a:ext cx="381000" cy="2819400"/>
            </a:xfrm>
            <a:prstGeom prst="leftBrace">
              <a:avLst>
                <a:gd name="adj1" fmla="val 6166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cs typeface="Arial" panose="020B0604020202020204" pitchFamily="34" charset="0"/>
              </a:endParaRPr>
            </a:p>
          </p:txBody>
        </p:sp>
        <p:sp>
          <p:nvSpPr>
            <p:cNvPr id="64534" name="Text Box 22"/>
            <p:cNvSpPr txBox="1">
              <a:spLocks noChangeArrowheads="1"/>
            </p:cNvSpPr>
            <p:nvPr/>
          </p:nvSpPr>
          <p:spPr bwMode="auto">
            <a:xfrm>
              <a:off x="6324600" y="6299200"/>
              <a:ext cx="113373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err="1">
                  <a:ln>
                    <a:noFill/>
                  </a:ln>
                  <a:solidFill>
                    <a:prstClr val="black"/>
                  </a:solidFill>
                  <a:effectLst/>
                  <a:uLnTx/>
                  <a:uFillTx/>
                  <a:cs typeface="Arial" panose="020B0604020202020204" pitchFamily="34" charset="0"/>
                </a:rPr>
                <a:t>Độ</a:t>
              </a:r>
              <a:endParaRPr kumimoji="0" lang="en-US" altLang="en-US" sz="2800" b="1" i="0" u="none" strike="noStrike" kern="1200" cap="none" spc="0" normalizeH="0" baseline="0" noProof="0" dirty="0">
                <a:ln>
                  <a:noFill/>
                </a:ln>
                <a:solidFill>
                  <a:prstClr val="black"/>
                </a:solidFill>
                <a:effectLst/>
                <a:uLnTx/>
                <a:uFillTx/>
                <a:cs typeface="Arial" panose="020B0604020202020204" pitchFamily="34" charset="0"/>
              </a:endParaRPr>
            </a:p>
          </p:txBody>
        </p:sp>
        <p:sp>
          <p:nvSpPr>
            <p:cNvPr id="64535" name="AutoShape 23"/>
            <p:cNvSpPr>
              <a:spLocks/>
            </p:cNvSpPr>
            <p:nvPr/>
          </p:nvSpPr>
          <p:spPr bwMode="auto">
            <a:xfrm>
              <a:off x="6039650" y="4483691"/>
              <a:ext cx="1843074" cy="457200"/>
            </a:xfrm>
            <a:prstGeom prst="borderCallout1">
              <a:avLst>
                <a:gd name="adj1" fmla="val 25000"/>
                <a:gd name="adj2" fmla="val 105977"/>
                <a:gd name="adj3" fmla="val 279861"/>
                <a:gd name="adj4" fmla="val 105977"/>
              </a:avLst>
            </a:prstGeom>
            <a:solidFill>
              <a:srgbClr val="F4942C"/>
            </a:solidFill>
            <a:ln w="9525">
              <a:solidFill>
                <a:schemeClr val="tx1"/>
              </a:solidFill>
              <a:miter lim="800000"/>
              <a:headEnd/>
              <a:tailEnd type="triangle" w="med" len="med"/>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400" b="1" i="0" u="none" strike="noStrike" kern="1200" cap="none" spc="0" normalizeH="0" baseline="0" noProof="0" dirty="0" err="1">
                  <a:ln>
                    <a:noFill/>
                  </a:ln>
                  <a:solidFill>
                    <a:schemeClr val="bg1"/>
                  </a:solidFill>
                  <a:effectLst/>
                  <a:uLnTx/>
                  <a:uFillTx/>
                  <a:cs typeface="Arial" panose="020B0604020202020204" pitchFamily="34" charset="0"/>
                </a:rPr>
                <a:t>Điểm</a:t>
              </a:r>
              <a:r>
                <a:rPr kumimoji="0" lang="en-US" altLang="en-US" sz="2400" b="1" i="0" u="none" strike="noStrike" kern="1200" cap="none" spc="0" normalizeH="0" baseline="0" noProof="0" dirty="0">
                  <a:ln>
                    <a:noFill/>
                  </a:ln>
                  <a:solidFill>
                    <a:schemeClr val="bg1"/>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chemeClr val="bg1"/>
                  </a:solidFill>
                  <a:effectLst/>
                  <a:uLnTx/>
                  <a:uFillTx/>
                  <a:cs typeface="Arial" panose="020B0604020202020204" pitchFamily="34" charset="0"/>
                </a:rPr>
                <a:t>nút</a:t>
              </a:r>
              <a:endParaRPr kumimoji="0" lang="en-US" altLang="en-US" sz="2400" b="1" i="0" u="none" strike="noStrike" kern="1200" cap="none" spc="0" normalizeH="0" baseline="0" noProof="0" dirty="0">
                <a:ln>
                  <a:noFill/>
                </a:ln>
                <a:solidFill>
                  <a:schemeClr val="bg1"/>
                </a:solidFill>
                <a:effectLst/>
                <a:uLnTx/>
                <a:uFillTx/>
                <a:cs typeface="Arial" panose="020B0604020202020204" pitchFamily="34" charset="0"/>
              </a:endParaRPr>
            </a:p>
          </p:txBody>
        </p:sp>
        <p:sp>
          <p:nvSpPr>
            <p:cNvPr id="64536" name="Arc 24"/>
            <p:cNvSpPr>
              <a:spLocks/>
            </p:cNvSpPr>
            <p:nvPr/>
          </p:nvSpPr>
          <p:spPr bwMode="auto">
            <a:xfrm rot="19286087">
              <a:off x="7138987" y="4913312"/>
              <a:ext cx="1689100" cy="1355725"/>
            </a:xfrm>
            <a:custGeom>
              <a:avLst/>
              <a:gdLst>
                <a:gd name="T0" fmla="*/ 0 w 29407"/>
                <a:gd name="T1" fmla="*/ 2147483647 h 31001"/>
                <a:gd name="T2" fmla="*/ 2147483647 w 29407"/>
                <a:gd name="T3" fmla="*/ 2147483647 h 31001"/>
                <a:gd name="T4" fmla="*/ 2147483647 w 29407"/>
                <a:gd name="T5" fmla="*/ 2147483647 h 31001"/>
                <a:gd name="T6" fmla="*/ 0 60000 65536"/>
                <a:gd name="T7" fmla="*/ 0 60000 65536"/>
                <a:gd name="T8" fmla="*/ 0 60000 65536"/>
                <a:gd name="T9" fmla="*/ 0 w 29407"/>
                <a:gd name="T10" fmla="*/ 0 h 31001"/>
                <a:gd name="T11" fmla="*/ 29407 w 29407"/>
                <a:gd name="T12" fmla="*/ 31001 h 31001"/>
              </a:gdLst>
              <a:ahLst/>
              <a:cxnLst>
                <a:cxn ang="T6">
                  <a:pos x="T0" y="T1"/>
                </a:cxn>
                <a:cxn ang="T7">
                  <a:pos x="T2" y="T3"/>
                </a:cxn>
                <a:cxn ang="T8">
                  <a:pos x="T4" y="T5"/>
                </a:cxn>
              </a:cxnLst>
              <a:rect l="T9" t="T10" r="T11" b="T12"/>
              <a:pathLst>
                <a:path w="29407" h="31001" fill="none" extrusionOk="0">
                  <a:moveTo>
                    <a:pt x="0" y="1460"/>
                  </a:moveTo>
                  <a:cubicBezTo>
                    <a:pt x="2489" y="495"/>
                    <a:pt x="5136" y="-1"/>
                    <a:pt x="7807" y="0"/>
                  </a:cubicBezTo>
                  <a:cubicBezTo>
                    <a:pt x="19736" y="0"/>
                    <a:pt x="29407" y="9670"/>
                    <a:pt x="29407" y="21600"/>
                  </a:cubicBezTo>
                  <a:cubicBezTo>
                    <a:pt x="29407" y="24855"/>
                    <a:pt x="28670" y="28069"/>
                    <a:pt x="27253" y="31000"/>
                  </a:cubicBezTo>
                </a:path>
                <a:path w="29407" h="31001" stroke="0" extrusionOk="0">
                  <a:moveTo>
                    <a:pt x="0" y="1460"/>
                  </a:moveTo>
                  <a:cubicBezTo>
                    <a:pt x="2489" y="495"/>
                    <a:pt x="5136" y="-1"/>
                    <a:pt x="7807" y="0"/>
                  </a:cubicBezTo>
                  <a:cubicBezTo>
                    <a:pt x="19736" y="0"/>
                    <a:pt x="29407" y="9670"/>
                    <a:pt x="29407" y="21600"/>
                  </a:cubicBezTo>
                  <a:cubicBezTo>
                    <a:pt x="29407" y="24855"/>
                    <a:pt x="28670" y="28069"/>
                    <a:pt x="27253" y="31000"/>
                  </a:cubicBezTo>
                  <a:lnTo>
                    <a:pt x="7807" y="21600"/>
                  </a:lnTo>
                  <a:close/>
                </a:path>
              </a:pathLst>
            </a:custGeom>
            <a:noFill/>
            <a:ln w="38100">
              <a:solidFill>
                <a:schemeClr val="tx1"/>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cs typeface="Arial" panose="020B0604020202020204" pitchFamily="34" charset="0"/>
              </a:endParaRPr>
            </a:p>
          </p:txBody>
        </p:sp>
        <p:sp>
          <p:nvSpPr>
            <p:cNvPr id="64537" name="Text Box 25"/>
            <p:cNvSpPr txBox="1">
              <a:spLocks noChangeArrowheads="1"/>
            </p:cNvSpPr>
            <p:nvPr/>
          </p:nvSpPr>
          <p:spPr bwMode="auto">
            <a:xfrm>
              <a:off x="8090446" y="4410808"/>
              <a:ext cx="155202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dirty="0" err="1">
                  <a:ln>
                    <a:noFill/>
                  </a:ln>
                  <a:solidFill>
                    <a:prstClr val="black"/>
                  </a:solidFill>
                  <a:effectLst/>
                  <a:uLnTx/>
                  <a:uFillTx/>
                  <a:cs typeface="Arial" panose="020B0604020202020204" pitchFamily="34" charset="0"/>
                </a:rPr>
                <a:t>Bước</a:t>
              </a:r>
              <a:r>
                <a:rPr kumimoji="0" lang="en-US" altLang="en-US" sz="2000" b="1" i="0" u="none" strike="noStrike" kern="1200" cap="none" spc="0" normalizeH="0" baseline="0" noProof="0" dirty="0">
                  <a:ln>
                    <a:noFill/>
                  </a:ln>
                  <a:solidFill>
                    <a:prstClr val="black"/>
                  </a:solidFill>
                  <a:effectLst/>
                  <a:uLnTx/>
                  <a:uFillTx/>
                  <a:cs typeface="Arial" panose="020B0604020202020204" pitchFamily="34" charset="0"/>
                </a:rPr>
                <a:t> </a:t>
              </a:r>
              <a:r>
                <a:rPr kumimoji="0" lang="en-US" altLang="en-US" sz="2000" b="1" i="0" u="none" strike="noStrike" kern="1200" cap="none" spc="0" normalizeH="0" baseline="0" noProof="0" dirty="0" err="1">
                  <a:ln>
                    <a:noFill/>
                  </a:ln>
                  <a:solidFill>
                    <a:prstClr val="black"/>
                  </a:solidFill>
                  <a:effectLst/>
                  <a:uLnTx/>
                  <a:uFillTx/>
                  <a:cs typeface="Arial" panose="020B0604020202020204" pitchFamily="34" charset="0"/>
                </a:rPr>
                <a:t>nhảy</a:t>
              </a:r>
              <a:endParaRPr kumimoji="0" lang="en-US" altLang="en-US" sz="2000" b="1" i="0" u="none" strike="noStrike" kern="1200" cap="none" spc="0" normalizeH="0" baseline="0" noProof="0" dirty="0">
                <a:ln>
                  <a:noFill/>
                </a:ln>
                <a:solidFill>
                  <a:prstClr val="black"/>
                </a:solidFill>
                <a:effectLst/>
                <a:uLnTx/>
                <a:uFillTx/>
                <a:cs typeface="Arial" panose="020B0604020202020204" pitchFamily="34" charset="0"/>
              </a:endParaRPr>
            </a:p>
          </p:txBody>
        </p:sp>
      </p:grpSp>
      <p:sp>
        <p:nvSpPr>
          <p:cNvPr id="260101" name="Title 1"/>
          <p:cNvSpPr>
            <a:spLocks noGrp="1"/>
          </p:cNvSpPr>
          <p:nvPr>
            <p:ph type="title"/>
          </p:nvPr>
        </p:nvSpPr>
        <p:spPr>
          <a:xfrm>
            <a:off x="0" y="888999"/>
            <a:ext cx="12192000" cy="701675"/>
          </a:xfrm>
        </p:spPr>
        <p:txBody>
          <a:bodyPr>
            <a:noAutofit/>
          </a:bodyPr>
          <a:lstStyle/>
          <a:p>
            <a:pPr algn="ctr" eaLnBrk="1" hangingPunct="1"/>
            <a:br>
              <a:rPr lang="en-US" altLang="en-US" sz="2400" b="1" dirty="0">
                <a:latin typeface="Arial" panose="020B0604020202020204" pitchFamily="34" charset="0"/>
                <a:cs typeface="Arial" panose="020B0604020202020204" pitchFamily="34" charset="0"/>
              </a:rPr>
            </a:br>
            <a:r>
              <a:rPr lang="vi-VN" altLang="en-US" sz="2400" b="1" dirty="0">
                <a:solidFill>
                  <a:srgbClr val="0000FF"/>
                </a:solidFill>
                <a:latin typeface="Arial" panose="020B0604020202020204" pitchFamily="34" charset="0"/>
                <a:cs typeface="Arial" panose="020B0604020202020204" pitchFamily="34" charset="0"/>
              </a:rPr>
              <a:t>Mối quan hệ biện chứng giữa lượng và chất:</a:t>
            </a:r>
            <a:br>
              <a:rPr lang="vi-VN" altLang="en-US" sz="2400" b="1" dirty="0">
                <a:solidFill>
                  <a:srgbClr val="0000FF"/>
                </a:solidFill>
                <a:latin typeface="Arial" panose="020B0604020202020204" pitchFamily="34" charset="0"/>
                <a:cs typeface="Arial" panose="020B0604020202020204" pitchFamily="34" charset="0"/>
              </a:rPr>
            </a:br>
            <a:endParaRPr lang="en-US" altLang="en-US" sz="2400" dirty="0">
              <a:solidFill>
                <a:srgbClr val="0000FF"/>
              </a:solidFill>
              <a:latin typeface="Arial" panose="020B0604020202020204" pitchFamily="34" charset="0"/>
              <a:cs typeface="Arial" panose="020B0604020202020204" pitchFamily="34" charset="0"/>
            </a:endParaRPr>
          </a:p>
        </p:txBody>
      </p:sp>
      <p:sp>
        <p:nvSpPr>
          <p:cNvPr id="260102" name="Content Placeholder 2"/>
          <p:cNvSpPr>
            <a:spLocks noGrp="1"/>
          </p:cNvSpPr>
          <p:nvPr>
            <p:ph idx="1"/>
          </p:nvPr>
        </p:nvSpPr>
        <p:spPr>
          <a:xfrm>
            <a:off x="371475" y="1723094"/>
            <a:ext cx="11449050" cy="1930400"/>
          </a:xfrm>
        </p:spPr>
        <p:txBody>
          <a:bodyPr/>
          <a:lstStyle/>
          <a:p>
            <a:pPr marL="0" indent="627063" algn="just" eaLnBrk="1" hangingPunct="1">
              <a:lnSpc>
                <a:spcPct val="150000"/>
              </a:lnSpc>
              <a:buFont typeface="Arial" panose="020B0604020202020204" pitchFamily="34" charset="0"/>
              <a:buNone/>
            </a:pPr>
            <a:r>
              <a:rPr lang="vi-VN" altLang="en-US" sz="2400" b="1" dirty="0">
                <a:latin typeface="Arial" panose="020B0604020202020204" pitchFamily="34" charset="0"/>
                <a:cs typeface="Arial" panose="020B0604020202020204" pitchFamily="34" charset="0"/>
              </a:rPr>
              <a:t>Sự thay đổi dần dần về lượng tới điểm nút </a:t>
            </a:r>
            <a:r>
              <a:rPr lang="en-US" altLang="en-US" sz="2400" b="1" dirty="0">
                <a:latin typeface="Arial" panose="020B0604020202020204" pitchFamily="34" charset="0"/>
                <a:cs typeface="Arial" panose="020B0604020202020204" pitchFamily="34" charset="0"/>
              </a:rPr>
              <a:t>t</a:t>
            </a:r>
            <a:r>
              <a:rPr lang="vi-VN" altLang="en-US" sz="2400" b="1" dirty="0">
                <a:latin typeface="Arial" panose="020B0604020202020204" pitchFamily="34" charset="0"/>
                <a:cs typeface="Arial" panose="020B0604020202020204" pitchFamily="34" charset="0"/>
              </a:rPr>
              <a:t>ất yếu sẽ dẫn đến sự thay đổi về chất thông qua bước nhảy</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và</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ngược</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lại</a:t>
            </a:r>
            <a:r>
              <a:rPr lang="en-US" altLang="en-US" sz="2400" b="1" dirty="0">
                <a:latin typeface="Arial" panose="020B0604020202020204" pitchFamily="34" charset="0"/>
                <a:cs typeface="Arial" panose="020B0604020202020204" pitchFamily="34" charset="0"/>
              </a:rPr>
              <a:t>. </a:t>
            </a:r>
            <a:r>
              <a:rPr lang="vi-VN" altLang="en-US" sz="2400" b="1" dirty="0">
                <a:latin typeface="Arial" panose="020B0604020202020204" pitchFamily="34" charset="0"/>
                <a:cs typeface="Arial" panose="020B0604020202020204" pitchFamily="34" charset="0"/>
              </a:rPr>
              <a:t>Quá trình đó liên tục diễn ra</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trong</a:t>
            </a:r>
            <a:r>
              <a:rPr lang="en-US" altLang="en-US" sz="2400" b="1" dirty="0">
                <a:latin typeface="Arial" panose="020B0604020202020204" pitchFamily="34" charset="0"/>
                <a:cs typeface="Arial" panose="020B0604020202020204" pitchFamily="34" charset="0"/>
              </a:rPr>
              <a:t> </a:t>
            </a:r>
            <a:r>
              <a:rPr lang="vi-VN" altLang="en-US" sz="2400" b="1" dirty="0">
                <a:latin typeface="Arial" panose="020B0604020202020204" pitchFamily="34" charset="0"/>
                <a:cs typeface="Arial" panose="020B0604020202020204" pitchFamily="34" charset="0"/>
              </a:rPr>
              <a:t>tự nhiên, xã hội và tư duy.</a:t>
            </a:r>
            <a:endParaRPr lang="en-US" alt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8252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0101"/>
                                        </p:tgtEl>
                                        <p:attrNameLst>
                                          <p:attrName>style.visibility</p:attrName>
                                        </p:attrNameLst>
                                      </p:cBhvr>
                                      <p:to>
                                        <p:strVal val="visible"/>
                                      </p:to>
                                    </p:set>
                                    <p:animEffect transition="in" filter="wipe(up)">
                                      <p:cBhvr>
                                        <p:cTn id="7" dur="1000"/>
                                        <p:tgtEl>
                                          <p:spTgt spid="260101"/>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60102">
                                            <p:txEl>
                                              <p:pRg st="0" end="0"/>
                                            </p:txEl>
                                          </p:spTgt>
                                        </p:tgtEl>
                                        <p:attrNameLst>
                                          <p:attrName>style.visibility</p:attrName>
                                        </p:attrNameLst>
                                      </p:cBhvr>
                                      <p:to>
                                        <p:strVal val="visible"/>
                                      </p:to>
                                    </p:set>
                                    <p:animEffect transition="in" filter="wipe(up)">
                                      <p:cBhvr>
                                        <p:cTn id="11" dur="1000"/>
                                        <p:tgtEl>
                                          <p:spTgt spid="260102">
                                            <p:txEl>
                                              <p:pRg st="0" end="0"/>
                                            </p:txEl>
                                          </p:spTgt>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260100"/>
                                        </p:tgtEl>
                                        <p:attrNameLst>
                                          <p:attrName>style.visibility</p:attrName>
                                        </p:attrNameLst>
                                      </p:cBhvr>
                                      <p:to>
                                        <p:strVal val="visible"/>
                                      </p:to>
                                    </p:set>
                                    <p:animEffect transition="in" filter="wipe(up)">
                                      <p:cBhvr>
                                        <p:cTn id="15" dur="1000"/>
                                        <p:tgtEl>
                                          <p:spTgt spid="260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0101" grpId="0"/>
      <p:bldP spid="26010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4"/>
          <p:cNvSpPr txBox="1">
            <a:spLocks noChangeArrowheads="1"/>
          </p:cNvSpPr>
          <p:nvPr/>
        </p:nvSpPr>
        <p:spPr bwMode="auto">
          <a:xfrm>
            <a:off x="2514600" y="609600"/>
            <a:ext cx="5867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5000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cs typeface="Arial" panose="020B0604020202020204" pitchFamily="34" charset="0"/>
            </a:endParaRPr>
          </a:p>
        </p:txBody>
      </p:sp>
      <p:sp>
        <p:nvSpPr>
          <p:cNvPr id="261123" name="Title 3"/>
          <p:cNvSpPr>
            <a:spLocks noGrp="1"/>
          </p:cNvSpPr>
          <p:nvPr>
            <p:ph type="title"/>
          </p:nvPr>
        </p:nvSpPr>
        <p:spPr>
          <a:xfrm>
            <a:off x="0" y="609600"/>
            <a:ext cx="12192000" cy="769992"/>
          </a:xfrm>
        </p:spPr>
        <p:txBody>
          <a:bodyPr>
            <a:normAutofit/>
          </a:bodyPr>
          <a:lstStyle/>
          <a:p>
            <a:pPr algn="ctr" eaLnBrk="1" hangingPunct="1"/>
            <a:r>
              <a:rPr lang="vi-VN" altLang="en-US" sz="2400" b="1" i="1" dirty="0">
                <a:solidFill>
                  <a:srgbClr val="0000FF"/>
                </a:solidFill>
                <a:latin typeface="Arial" panose="020B0604020202020204" pitchFamily="34" charset="0"/>
                <a:cs typeface="Arial" panose="020B0604020202020204" pitchFamily="34" charset="0"/>
              </a:rPr>
              <a:t>Ý nghĩa</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của</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quy</a:t>
            </a:r>
            <a:r>
              <a:rPr lang="en-US" altLang="en-US" sz="2400" b="1" i="1" dirty="0">
                <a:solidFill>
                  <a:srgbClr val="0000FF"/>
                </a:solidFill>
                <a:latin typeface="Arial" panose="020B0604020202020204" pitchFamily="34" charset="0"/>
                <a:cs typeface="Arial" panose="020B0604020202020204" pitchFamily="34" charset="0"/>
              </a:rPr>
              <a:t> </a:t>
            </a:r>
            <a:r>
              <a:rPr lang="en-US" altLang="en-US" sz="2400" b="1" i="1" dirty="0" err="1">
                <a:solidFill>
                  <a:srgbClr val="0000FF"/>
                </a:solidFill>
                <a:latin typeface="Arial" panose="020B0604020202020204" pitchFamily="34" charset="0"/>
                <a:cs typeface="Arial" panose="020B0604020202020204" pitchFamily="34" charset="0"/>
              </a:rPr>
              <a:t>luật</a:t>
            </a:r>
            <a:r>
              <a:rPr lang="vi-VN" altLang="en-US" sz="2400" b="1" i="1" dirty="0">
                <a:solidFill>
                  <a:srgbClr val="0000FF"/>
                </a:solidFill>
                <a:latin typeface="Arial" panose="020B0604020202020204" pitchFamily="34" charset="0"/>
                <a:cs typeface="Arial" panose="020B0604020202020204" pitchFamily="34" charset="0"/>
              </a:rPr>
              <a:t>: </a:t>
            </a:r>
            <a:endParaRPr lang="en-US" altLang="en-US" sz="2400" b="1" i="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84068" y="1463461"/>
            <a:ext cx="10423863" cy="4464050"/>
          </a:xfrm>
        </p:spPr>
        <p:txBody>
          <a:bodyPr rtlCol="0">
            <a:normAutofit/>
          </a:bodyPr>
          <a:lstStyle/>
          <a:p>
            <a:pPr marL="0" indent="0" eaLnBrk="1" fontAlgn="auto" hangingPunct="1">
              <a:lnSpc>
                <a:spcPct val="150000"/>
              </a:lnSpc>
              <a:spcAft>
                <a:spcPts val="0"/>
              </a:spcAft>
              <a:buFont typeface="Arial" panose="020B0604020202020204" pitchFamily="34" charset="0"/>
              <a:buNone/>
              <a:defRPr/>
            </a:pPr>
            <a:r>
              <a:rPr lang="vi-VN" sz="2400" b="1" dirty="0">
                <a:latin typeface="Arial" panose="020B0604020202020204" pitchFamily="34" charset="0"/>
                <a:cs typeface="Arial" panose="020B0604020202020204" pitchFamily="34" charset="0"/>
              </a:rPr>
              <a:t>Trong nhận thức cũng như hoạt động thực tiễn chúng ta phải:</a:t>
            </a:r>
          </a:p>
          <a:p>
            <a:pPr marL="0" indent="0" eaLnBrk="1" fontAlgn="auto" hangingPunct="1">
              <a:lnSpc>
                <a:spcPct val="150000"/>
              </a:lnSpc>
              <a:spcAft>
                <a:spcPts val="0"/>
              </a:spcAft>
              <a:buFont typeface="Arial" panose="020B0604020202020204" pitchFamily="34" charset="0"/>
              <a:buNone/>
              <a:defRPr/>
            </a:pPr>
            <a:r>
              <a:rPr lang="vi-VN"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T</a:t>
            </a:r>
            <a:r>
              <a:rPr lang="vi-VN" sz="2400" b="1" dirty="0">
                <a:latin typeface="Arial" panose="020B0604020202020204" pitchFamily="34" charset="0"/>
                <a:cs typeface="Arial" panose="020B0604020202020204" pitchFamily="34" charset="0"/>
              </a:rPr>
              <a:t>ích cực </a:t>
            </a:r>
            <a:r>
              <a:rPr lang="vi-VN" sz="2400" b="1" dirty="0">
                <a:solidFill>
                  <a:srgbClr val="FF0000"/>
                </a:solidFill>
                <a:latin typeface="Arial" panose="020B0604020202020204" pitchFamily="34" charset="0"/>
                <a:cs typeface="Arial" panose="020B0604020202020204" pitchFamily="34" charset="0"/>
              </a:rPr>
              <a:t>chuẩn bị về lượng</a:t>
            </a:r>
          </a:p>
          <a:p>
            <a:pPr marL="0" indent="0" eaLnBrk="1" fontAlgn="auto" hangingPunct="1">
              <a:lnSpc>
                <a:spcPct val="150000"/>
              </a:lnSpc>
              <a:spcAft>
                <a:spcPts val="0"/>
              </a:spcAft>
              <a:buFont typeface="Arial" panose="020B0604020202020204" pitchFamily="34" charset="0"/>
              <a:buNone/>
              <a:defRPr/>
            </a:pPr>
            <a:r>
              <a:rPr lang="vi-VN" sz="2400" b="1" dirty="0">
                <a:latin typeface="Arial" panose="020B0604020202020204" pitchFamily="34" charset="0"/>
                <a:cs typeface="Arial" panose="020B0604020202020204" pitchFamily="34" charset="0"/>
              </a:rPr>
              <a:t>+ </a:t>
            </a:r>
            <a:r>
              <a:rPr lang="en-US" sz="2400" b="1" dirty="0">
                <a:latin typeface="Arial" panose="020B0604020202020204" pitchFamily="34" charset="0"/>
                <a:cs typeface="Arial" panose="020B0604020202020204" pitchFamily="34" charset="0"/>
              </a:rPr>
              <a:t>K</a:t>
            </a:r>
            <a:r>
              <a:rPr lang="vi-VN" sz="2400" b="1" dirty="0">
                <a:latin typeface="Arial" panose="020B0604020202020204" pitchFamily="34" charset="0"/>
                <a:cs typeface="Arial" panose="020B0604020202020204" pitchFamily="34" charset="0"/>
              </a:rPr>
              <a:t>hắc phục 2 khuynh hướng tả khuynh và hữu khuynh</a:t>
            </a:r>
            <a:r>
              <a:rPr lang="en-US" sz="2400" b="1" dirty="0">
                <a:latin typeface="Arial" panose="020B0604020202020204" pitchFamily="34" charset="0"/>
                <a:cs typeface="Arial" panose="020B0604020202020204" pitchFamily="34" charset="0"/>
              </a:rPr>
              <a:t>.</a:t>
            </a:r>
            <a:endParaRPr lang="vi-VN" sz="2400" b="1" dirty="0">
              <a:latin typeface="Arial" panose="020B0604020202020204" pitchFamily="34" charset="0"/>
              <a:cs typeface="Arial" panose="020B0604020202020204" pitchFamily="34" charset="0"/>
            </a:endParaRPr>
          </a:p>
          <a:p>
            <a:pPr indent="631825" eaLnBrk="1" fontAlgn="auto" hangingPunct="1">
              <a:lnSpc>
                <a:spcPct val="150000"/>
              </a:lnSpc>
              <a:spcAft>
                <a:spcPts val="0"/>
              </a:spcAft>
              <a:defRPr/>
            </a:pPr>
            <a:r>
              <a:rPr lang="vi-VN" sz="2400" b="1" dirty="0">
                <a:solidFill>
                  <a:srgbClr val="FF0000"/>
                </a:solidFill>
                <a:latin typeface="Arial" panose="020B0604020202020204" pitchFamily="34" charset="0"/>
                <a:cs typeface="Arial" panose="020B0604020202020204" pitchFamily="34" charset="0"/>
              </a:rPr>
              <a:t>Tả khuynh</a:t>
            </a:r>
            <a:r>
              <a:rPr lang="vi-VN" sz="2400" b="1" dirty="0">
                <a:latin typeface="Arial" panose="020B0604020202020204" pitchFamily="34" charset="0"/>
                <a:cs typeface="Arial" panose="020B0604020202020204" pitchFamily="34" charset="0"/>
              </a:rPr>
              <a:t>: nôn nóng muốn đốt cháy giai đoạn, muốn có sự phát triển về chất nhưng không tích cực chuẩn bị về lượng.</a:t>
            </a:r>
          </a:p>
          <a:p>
            <a:pPr indent="631825" eaLnBrk="1" fontAlgn="auto" hangingPunct="1">
              <a:lnSpc>
                <a:spcPct val="150000"/>
              </a:lnSpc>
              <a:spcAft>
                <a:spcPts val="0"/>
              </a:spcAft>
              <a:defRPr/>
            </a:pPr>
            <a:r>
              <a:rPr lang="vi-VN" sz="2400" b="1" dirty="0">
                <a:latin typeface="Arial" panose="020B0604020202020204" pitchFamily="34" charset="0"/>
                <a:cs typeface="Arial" panose="020B0604020202020204" pitchFamily="34" charset="0"/>
              </a:rPr>
              <a:t> </a:t>
            </a:r>
            <a:r>
              <a:rPr lang="vi-VN" sz="2400" b="1" dirty="0">
                <a:solidFill>
                  <a:srgbClr val="FF0000"/>
                </a:solidFill>
                <a:latin typeface="Arial" panose="020B0604020202020204" pitchFamily="34" charset="0"/>
                <a:cs typeface="Arial" panose="020B0604020202020204" pitchFamily="34" charset="0"/>
              </a:rPr>
              <a:t>Hữu khuynh</a:t>
            </a:r>
            <a:r>
              <a:rPr lang="vi-VN" sz="2400" b="1"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do dự, nhút nhát mặc dù đã tích lũy đủ về lượng nhưng không thực hiện bước nhảy về chất</a:t>
            </a:r>
            <a:r>
              <a:rPr lang="en-US" sz="2400" b="1" dirty="0">
                <a:latin typeface="Arial" panose="020B0604020202020204" pitchFamily="34" charset="0"/>
                <a:cs typeface="Arial" panose="020B0604020202020204" pitchFamily="34" charset="0"/>
              </a:rPr>
              <a:t>.</a:t>
            </a:r>
            <a:endParaRPr lang="vi-VN"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3404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61123"/>
                                        </p:tgtEl>
                                        <p:attrNameLst>
                                          <p:attrName>style.visibility</p:attrName>
                                        </p:attrNameLst>
                                      </p:cBhvr>
                                      <p:to>
                                        <p:strVal val="visible"/>
                                      </p:to>
                                    </p:set>
                                    <p:animEffect transition="in" filter="wipe(up)">
                                      <p:cBhvr>
                                        <p:cTn id="7" dur="1000"/>
                                        <p:tgtEl>
                                          <p:spTgt spid="26112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up)">
                                      <p:cBhvr>
                                        <p:cTn id="11" dur="500"/>
                                        <p:tgtEl>
                                          <p:spTgt spid="3">
                                            <p:txEl>
                                              <p:pRg st="0" end="0"/>
                                            </p:txEl>
                                          </p:spTgt>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up)">
                                      <p:cBhvr>
                                        <p:cTn id="15" dur="500"/>
                                        <p:tgtEl>
                                          <p:spTgt spid="3">
                                            <p:txEl>
                                              <p:pRg st="1" end="1"/>
                                            </p:txEl>
                                          </p:spTgt>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up)">
                                      <p:cBhvr>
                                        <p:cTn id="19" dur="500"/>
                                        <p:tgtEl>
                                          <p:spTgt spid="3">
                                            <p:txEl>
                                              <p:pRg st="2" end="2"/>
                                            </p:txEl>
                                          </p:spTgt>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up)">
                                      <p:cBhvr>
                                        <p:cTn id="23" dur="500"/>
                                        <p:tgtEl>
                                          <p:spTgt spid="3">
                                            <p:txEl>
                                              <p:pRg st="3" end="3"/>
                                            </p:txEl>
                                          </p:spTgt>
                                        </p:tgtEl>
                                      </p:cBhvr>
                                    </p:animEffect>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up)">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3"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itle 1"/>
          <p:cNvSpPr>
            <a:spLocks noGrp="1"/>
          </p:cNvSpPr>
          <p:nvPr>
            <p:ph type="title"/>
          </p:nvPr>
        </p:nvSpPr>
        <p:spPr>
          <a:xfrm>
            <a:off x="0" y="627421"/>
            <a:ext cx="12192000" cy="889358"/>
          </a:xfrm>
        </p:spPr>
        <p:txBody>
          <a:bodyPr lIns="121920" tIns="60960" rIns="121920" bIns="60960">
            <a:normAutofit/>
          </a:bodyPr>
          <a:lstStyle/>
          <a:p>
            <a:pPr algn="ctr" eaLnBrk="1" hangingPunct="1">
              <a:buFont typeface="Wingdings" panose="05000000000000000000" pitchFamily="2" charset="2"/>
              <a:buChar char="v"/>
            </a:pPr>
            <a:r>
              <a:rPr lang="en-US" altLang="en-US" sz="2400" b="1" dirty="0">
                <a:solidFill>
                  <a:srgbClr val="0000FF"/>
                </a:solidFill>
                <a:latin typeface="Arial" panose="020B0604020202020204" pitchFamily="34" charset="0"/>
                <a:cs typeface="Arial" panose="020B0604020202020204" pitchFamily="34" charset="0"/>
              </a:rPr>
              <a:t> Quy </a:t>
            </a:r>
            <a:r>
              <a:rPr lang="en-US" altLang="en-US" sz="2400" b="1" dirty="0" err="1">
                <a:solidFill>
                  <a:srgbClr val="0000FF"/>
                </a:solidFill>
                <a:latin typeface="Arial" panose="020B0604020202020204" pitchFamily="34" charset="0"/>
                <a:cs typeface="Arial" panose="020B0604020202020204" pitchFamily="34" charset="0"/>
              </a:rPr>
              <a:t>luật</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thống</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nhất</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và</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đấu</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tranh</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của</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các</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mặt</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đối</a:t>
            </a:r>
            <a:r>
              <a:rPr lang="en-US" altLang="en-US" sz="2400" b="1" dirty="0">
                <a:solidFill>
                  <a:srgbClr val="0000FF"/>
                </a:solidFill>
                <a:latin typeface="Arial" panose="020B0604020202020204" pitchFamily="34" charset="0"/>
                <a:cs typeface="Arial" panose="020B0604020202020204" pitchFamily="34" charset="0"/>
              </a:rPr>
              <a:t> </a:t>
            </a:r>
            <a:r>
              <a:rPr lang="en-US" altLang="en-US" sz="2400" b="1" dirty="0" err="1">
                <a:solidFill>
                  <a:srgbClr val="0000FF"/>
                </a:solidFill>
                <a:latin typeface="Arial" panose="020B0604020202020204" pitchFamily="34" charset="0"/>
                <a:cs typeface="Arial" panose="020B0604020202020204" pitchFamily="34" charset="0"/>
              </a:rPr>
              <a:t>lập</a:t>
            </a:r>
            <a:endParaRPr lang="en-US" altLang="en-US" sz="2400" b="1" dirty="0">
              <a:solidFill>
                <a:srgbClr val="0000FF"/>
              </a:solidFill>
              <a:latin typeface="Arial" panose="020B0604020202020204" pitchFamily="34" charset="0"/>
              <a:cs typeface="Arial" panose="020B0604020202020204" pitchFamily="34" charset="0"/>
            </a:endParaRPr>
          </a:p>
        </p:txBody>
      </p:sp>
      <p:sp>
        <p:nvSpPr>
          <p:cNvPr id="262147" name="Content Placeholder 1"/>
          <p:cNvSpPr>
            <a:spLocks noGrp="1"/>
          </p:cNvSpPr>
          <p:nvPr>
            <p:ph idx="1"/>
          </p:nvPr>
        </p:nvSpPr>
        <p:spPr>
          <a:xfrm>
            <a:off x="587212" y="2053295"/>
            <a:ext cx="11125363" cy="3149326"/>
          </a:xfrm>
        </p:spPr>
        <p:txBody>
          <a:bodyPr/>
          <a:lstStyle/>
          <a:p>
            <a:pPr marL="0" indent="0" algn="just" eaLnBrk="1" hangingPunct="1">
              <a:lnSpc>
                <a:spcPct val="150000"/>
              </a:lnSpc>
              <a:buFont typeface="Arial" panose="020B0604020202020204" pitchFamily="34" charset="0"/>
              <a:buNone/>
            </a:pPr>
            <a:r>
              <a:rPr lang="en-US" altLang="en-US" b="1" dirty="0">
                <a:latin typeface="Arial" panose="020B0604020202020204" pitchFamily="34" charset="0"/>
                <a:cs typeface="Arial" panose="020B0604020202020204" pitchFamily="34" charset="0"/>
              </a:rPr>
              <a:t>- </a:t>
            </a:r>
            <a:r>
              <a:rPr lang="en-US" altLang="en-US" b="1" i="1" dirty="0">
                <a:latin typeface="Arial" panose="020B0604020202020204" pitchFamily="34" charset="0"/>
                <a:cs typeface="Arial" panose="020B0604020202020204" pitchFamily="34" charset="0"/>
              </a:rPr>
              <a:t>Vai </a:t>
            </a:r>
            <a:r>
              <a:rPr lang="en-US" altLang="en-US" b="1" i="1" dirty="0" err="1">
                <a:latin typeface="Arial" panose="020B0604020202020204" pitchFamily="34" charset="0"/>
                <a:cs typeface="Arial" panose="020B0604020202020204" pitchFamily="34" charset="0"/>
              </a:rPr>
              <a:t>trò</a:t>
            </a:r>
            <a:r>
              <a:rPr lang="en-US" altLang="en-US" b="1" i="1" dirty="0">
                <a:latin typeface="Arial" panose="020B0604020202020204" pitchFamily="34" charset="0"/>
                <a:cs typeface="Arial" panose="020B0604020202020204" pitchFamily="34" charset="0"/>
              </a:rPr>
              <a: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Vạch</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ra</a:t>
            </a:r>
            <a:r>
              <a:rPr lang="en-US" altLang="en-US" b="1" dirty="0">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nguồn</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gốc</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động</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lực</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của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sự</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vận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động</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phát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triển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của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sự</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vật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hiện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tượng</a:t>
            </a:r>
            <a:endParaRPr lang="en-US" altLang="en-US" b="1" dirty="0">
              <a:latin typeface="Arial" panose="020B0604020202020204" pitchFamily="34" charset="0"/>
              <a:cs typeface="Arial" panose="020B0604020202020204" pitchFamily="34" charset="0"/>
            </a:endParaRPr>
          </a:p>
          <a:p>
            <a:pPr marL="0" indent="284163" algn="just" eaLnBrk="1" hangingPunct="1">
              <a:lnSpc>
                <a:spcPct val="150000"/>
              </a:lnSpc>
              <a:buFont typeface="Arial" panose="020B0604020202020204" pitchFamily="34" charset="0"/>
              <a:buNone/>
            </a:pPr>
            <a:r>
              <a:rPr lang="en-US" altLang="en-US" b="1" dirty="0" err="1">
                <a:latin typeface="Arial" panose="020B0604020202020204" pitchFamily="34" charset="0"/>
                <a:cs typeface="Arial" panose="020B0604020202020204" pitchFamily="34" charset="0"/>
              </a:rPr>
              <a:t>Mọi</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sự</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vật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hiện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tượng</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đều</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là</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thể</a:t>
            </a:r>
            <a:r>
              <a:rPr lang="en-US" altLang="en-US" b="1" dirty="0">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thống</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nhất</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của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các</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mặt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đối</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lập</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liên</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hệ</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thâm</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nhập</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tác</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động</a:t>
            </a:r>
            <a:r>
              <a:rPr lang="en-US" altLang="en-US" b="1" dirty="0">
                <a:latin typeface="Arial" panose="020B0604020202020204" pitchFamily="34" charset="0"/>
                <a:cs typeface="Arial" panose="020B0604020202020204" pitchFamily="34" charset="0"/>
              </a:rPr>
              <a:t> qua </a:t>
            </a:r>
            <a:r>
              <a:rPr lang="en-US" altLang="en-US" b="1" dirty="0" err="1">
                <a:latin typeface="Arial" panose="020B0604020202020204" pitchFamily="34" charset="0"/>
                <a:cs typeface="Arial" panose="020B0604020202020204" pitchFamily="34" charset="0"/>
              </a:rPr>
              <a:t>lại</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với</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nhau</a:t>
            </a:r>
            <a:r>
              <a:rPr lang="en-US" altLang="en-US" b="1" dirty="0">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Đấu</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solidFill>
                  <a:srgbClr val="FF0000"/>
                </a:solidFill>
                <a:latin typeface="Arial" panose="020B0604020202020204" pitchFamily="34" charset="0"/>
                <a:cs typeface="Arial" panose="020B0604020202020204" pitchFamily="34" charset="0"/>
              </a:rPr>
              <a:t>tranh</a:t>
            </a:r>
            <a:r>
              <a:rPr lang="en-US" altLang="en-US" b="1" dirty="0">
                <a:solidFill>
                  <a:srgbClr val="FF0000"/>
                </a:solidFill>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giữa</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các</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mặt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là</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tuyệt</a:t>
            </a:r>
            <a:r>
              <a:rPr lang="en-US" altLang="en-US" b="1" dirty="0">
                <a:latin typeface="Arial" panose="020B0604020202020204" pitchFamily="34" charset="0"/>
                <a:cs typeface="Arial" panose="020B0604020202020204" pitchFamily="34" charset="0"/>
              </a:rPr>
              <a:t> </a:t>
            </a:r>
            <a:r>
              <a:rPr lang="en-US" altLang="en-US" b="1" dirty="0" err="1">
                <a:latin typeface="Arial" panose="020B0604020202020204" pitchFamily="34" charset="0"/>
                <a:cs typeface="Arial" panose="020B0604020202020204" pitchFamily="34" charset="0"/>
              </a:rPr>
              <a:t>đối</a:t>
            </a:r>
            <a:r>
              <a:rPr lang="en-US" altLang="en-US" b="1" dirty="0">
                <a:latin typeface="Arial" panose="020B0604020202020204" pitchFamily="34" charset="0"/>
                <a:cs typeface="Arial" panose="020B0604020202020204" pitchFamily="34" charset="0"/>
              </a:rPr>
              <a:t>.</a:t>
            </a:r>
          </a:p>
        </p:txBody>
      </p:sp>
      <p:cxnSp>
        <p:nvCxnSpPr>
          <p:cNvPr id="4" name="Straight Connector 3"/>
          <p:cNvCxnSpPr>
            <a:cxnSpLocks/>
          </p:cNvCxnSpPr>
          <p:nvPr/>
        </p:nvCxnSpPr>
        <p:spPr>
          <a:xfrm>
            <a:off x="1619748" y="1512254"/>
            <a:ext cx="9033423" cy="0"/>
          </a:xfrm>
          <a:prstGeom prst="line">
            <a:avLst/>
          </a:prstGeom>
          <a:ln w="38100"/>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1948689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2146"/>
                                        </p:tgtEl>
                                        <p:attrNameLst>
                                          <p:attrName>style.visibility</p:attrName>
                                        </p:attrNameLst>
                                      </p:cBhvr>
                                      <p:to>
                                        <p:strVal val="visible"/>
                                      </p:to>
                                    </p:set>
                                    <p:animEffect transition="in" filter="wipe(up)">
                                      <p:cBhvr>
                                        <p:cTn id="7" dur="1000"/>
                                        <p:tgtEl>
                                          <p:spTgt spid="262146"/>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62147">
                                            <p:txEl>
                                              <p:pRg st="0" end="0"/>
                                            </p:txEl>
                                          </p:spTgt>
                                        </p:tgtEl>
                                        <p:attrNameLst>
                                          <p:attrName>style.visibility</p:attrName>
                                        </p:attrNameLst>
                                      </p:cBhvr>
                                      <p:to>
                                        <p:strVal val="visible"/>
                                      </p:to>
                                    </p:set>
                                    <p:animEffect transition="in" filter="wipe(up)">
                                      <p:cBhvr>
                                        <p:cTn id="15" dur="1000"/>
                                        <p:tgtEl>
                                          <p:spTgt spid="262147">
                                            <p:txEl>
                                              <p:pRg st="0" end="0"/>
                                            </p:txEl>
                                          </p:spTgt>
                                        </p:tgtEl>
                                      </p:cBhvr>
                                    </p:animEffect>
                                  </p:childTnLst>
                                </p:cTn>
                              </p:par>
                            </p:childTnLst>
                          </p:cTn>
                        </p:par>
                        <p:par>
                          <p:cTn id="16" fill="hold">
                            <p:stCondLst>
                              <p:cond delay="2500"/>
                            </p:stCondLst>
                            <p:childTnLst>
                              <p:par>
                                <p:cTn id="17" presetID="22" presetClass="entr" presetSubtype="1" fill="hold" grpId="0" nodeType="afterEffect">
                                  <p:stCondLst>
                                    <p:cond delay="0"/>
                                  </p:stCondLst>
                                  <p:childTnLst>
                                    <p:set>
                                      <p:cBhvr>
                                        <p:cTn id="18" dur="1" fill="hold">
                                          <p:stCondLst>
                                            <p:cond delay="0"/>
                                          </p:stCondLst>
                                        </p:cTn>
                                        <p:tgtEl>
                                          <p:spTgt spid="262147">
                                            <p:txEl>
                                              <p:pRg st="1" end="1"/>
                                            </p:txEl>
                                          </p:spTgt>
                                        </p:tgtEl>
                                        <p:attrNameLst>
                                          <p:attrName>style.visibility</p:attrName>
                                        </p:attrNameLst>
                                      </p:cBhvr>
                                      <p:to>
                                        <p:strVal val="visible"/>
                                      </p:to>
                                    </p:set>
                                    <p:animEffect transition="in" filter="wipe(up)">
                                      <p:cBhvr>
                                        <p:cTn id="19" dur="1000"/>
                                        <p:tgtEl>
                                          <p:spTgt spid="2621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146" grpId="0"/>
      <p:bldP spid="262147"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Content Placeholder 2"/>
          <p:cNvSpPr>
            <a:spLocks noGrp="1"/>
          </p:cNvSpPr>
          <p:nvPr>
            <p:ph idx="1"/>
          </p:nvPr>
        </p:nvSpPr>
        <p:spPr>
          <a:xfrm>
            <a:off x="1634757" y="3286318"/>
            <a:ext cx="8922485" cy="3313112"/>
          </a:xfrm>
        </p:spPr>
        <p:txBody>
          <a:bodyPr lIns="121920" tIns="60960" rIns="121920" bIns="60960" rtlCol="0">
            <a:normAutofit/>
          </a:bodyPr>
          <a:lstStyle/>
          <a:p>
            <a:pPr marL="0" indent="0" algn="just" eaLnBrk="1" fontAlgn="auto" hangingPunct="1">
              <a:lnSpc>
                <a:spcPct val="150000"/>
              </a:lnSpc>
              <a:spcAft>
                <a:spcPts val="0"/>
              </a:spcAft>
              <a:buFont typeface="Arial" panose="020B0604020202020204" pitchFamily="34" charset="0"/>
              <a:buNone/>
              <a:defRPr/>
            </a:pP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Nội</a:t>
            </a:r>
            <a:r>
              <a:rPr lang="en-US" altLang="en-US" sz="2400" b="1" dirty="0">
                <a:latin typeface="Arial" panose="020B0604020202020204" pitchFamily="34" charset="0"/>
                <a:cs typeface="Arial" panose="020B0604020202020204" pitchFamily="34" charset="0"/>
              </a:rPr>
              <a:t> dung </a:t>
            </a:r>
            <a:r>
              <a:rPr lang="en-US" altLang="en-US" sz="2400" b="1" dirty="0" err="1">
                <a:latin typeface="Arial" panose="020B0604020202020204" pitchFamily="34" charset="0"/>
                <a:cs typeface="Arial" panose="020B0604020202020204" pitchFamily="34" charset="0"/>
              </a:rPr>
              <a:t>quy</a:t>
            </a:r>
            <a:r>
              <a:rPr lang="en-US" altLang="en-US" sz="2400" b="1" dirty="0">
                <a:latin typeface="Arial" panose="020B0604020202020204" pitchFamily="34" charset="0"/>
                <a:cs typeface="Arial" panose="020B0604020202020204" pitchFamily="34" charset="0"/>
              </a:rPr>
              <a:t> </a:t>
            </a:r>
            <a:r>
              <a:rPr lang="en-US" altLang="en-US" sz="2400" b="1" dirty="0" err="1">
                <a:latin typeface="Arial" panose="020B0604020202020204" pitchFamily="34" charset="0"/>
                <a:cs typeface="Arial" panose="020B0604020202020204" pitchFamily="34" charset="0"/>
              </a:rPr>
              <a:t>luật</a:t>
            </a:r>
            <a:r>
              <a:rPr lang="en-US" altLang="en-US" sz="2400" b="1" dirty="0">
                <a:latin typeface="Arial" panose="020B0604020202020204" pitchFamily="34" charset="0"/>
                <a:cs typeface="Arial" panose="020B0604020202020204" pitchFamily="34" charset="0"/>
              </a:rPr>
              <a:t>:</a:t>
            </a:r>
          </a:p>
          <a:p>
            <a:pPr algn="just" eaLnBrk="1" fontAlgn="auto" hangingPunct="1">
              <a:lnSpc>
                <a:spcPct val="150000"/>
              </a:lnSpc>
              <a:spcAft>
                <a:spcPts val="0"/>
              </a:spcAft>
              <a:defRPr/>
            </a:pP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vật n</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o cũng l</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thể thống nhất của các mặt </a:t>
            </a:r>
            <a:r>
              <a:rPr lang="en-US" altLang="en-US" sz="2400" dirty="0" err="1">
                <a:latin typeface="Arial" panose="020B0604020202020204" pitchFamily="34" charset="0"/>
                <a:cs typeface="Arial" panose="020B0604020202020204" pitchFamily="34" charset="0"/>
              </a:rPr>
              <a:t>đối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lập</a:t>
            </a:r>
            <a:r>
              <a:rPr lang="en-US" altLang="en-US" sz="2400" dirty="0">
                <a:latin typeface="Arial" panose="020B0604020202020204" pitchFamily="34" charset="0"/>
                <a:cs typeface="Arial" panose="020B0604020202020204" pitchFamily="34" charset="0"/>
              </a:rPr>
              <a:t>.</a:t>
            </a:r>
          </a:p>
          <a:p>
            <a:pPr algn="just" eaLnBrk="1" fontAlgn="auto" hangingPunct="1">
              <a:lnSpc>
                <a:spcPct val="150000"/>
              </a:lnSpc>
              <a:spcAft>
                <a:spcPts val="0"/>
              </a:spcAft>
              <a:defRPr/>
            </a:pPr>
            <a:r>
              <a:rPr lang="en-US" altLang="en-US" sz="2400" dirty="0">
                <a:latin typeface="Arial" panose="020B0604020202020204" pitchFamily="34" charset="0"/>
                <a:cs typeface="Arial" panose="020B0604020202020204" pitchFamily="34" charset="0"/>
              </a:rPr>
              <a:t>Các mặt đối lập vừa thống nhất vừa đấu tranh </a:t>
            </a:r>
            <a:r>
              <a:rPr lang="en-US" altLang="en-US" sz="2400" dirty="0" err="1">
                <a:latin typeface="Arial" panose="020B0604020202020204" pitchFamily="34" charset="0"/>
                <a:cs typeface="Arial" panose="020B0604020202020204" pitchFamily="34" charset="0"/>
              </a:rPr>
              <a:t>với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nhau</a:t>
            </a:r>
            <a:r>
              <a:rPr lang="en-US" altLang="en-US" sz="2400" dirty="0">
                <a:latin typeface="Arial" panose="020B0604020202020204" pitchFamily="34" charset="0"/>
                <a:cs typeface="Arial" panose="020B0604020202020204" pitchFamily="34" charset="0"/>
              </a:rPr>
              <a:t>.</a:t>
            </a:r>
          </a:p>
          <a:p>
            <a:pPr algn="just" eaLnBrk="1" fontAlgn="auto" hangingPunct="1">
              <a:lnSpc>
                <a:spcPct val="150000"/>
              </a:lnSpc>
              <a:spcAft>
                <a:spcPts val="0"/>
              </a:spcAft>
              <a:defRPr/>
            </a:pPr>
            <a:r>
              <a:rPr lang="en-US" altLang="en-US" sz="2400" dirty="0">
                <a:latin typeface="Arial" panose="020B0604020202020204" pitchFamily="34" charset="0"/>
                <a:cs typeface="Arial" panose="020B0604020202020204" pitchFamily="34" charset="0"/>
              </a:rPr>
              <a:t>Đấu tranh của các mặt đối lập l</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 nguồn gốc của sự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6547" y="414435"/>
            <a:ext cx="508635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4030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78850">
                                            <p:txEl>
                                              <p:pRg st="0" end="0"/>
                                            </p:txEl>
                                          </p:spTgt>
                                        </p:tgtEl>
                                        <p:attrNameLst>
                                          <p:attrName>style.visibility</p:attrName>
                                        </p:attrNameLst>
                                      </p:cBhvr>
                                      <p:to>
                                        <p:strVal val="visible"/>
                                      </p:to>
                                    </p:set>
                                    <p:animEffect transition="in" filter="wipe(up)">
                                      <p:cBhvr>
                                        <p:cTn id="11" dur="500"/>
                                        <p:tgtEl>
                                          <p:spTgt spid="78850">
                                            <p:txEl>
                                              <p:pRg st="0" end="0"/>
                                            </p:txEl>
                                          </p:spTgt>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78850">
                                            <p:txEl>
                                              <p:pRg st="1" end="1"/>
                                            </p:txEl>
                                          </p:spTgt>
                                        </p:tgtEl>
                                        <p:attrNameLst>
                                          <p:attrName>style.visibility</p:attrName>
                                        </p:attrNameLst>
                                      </p:cBhvr>
                                      <p:to>
                                        <p:strVal val="visible"/>
                                      </p:to>
                                    </p:set>
                                    <p:animEffect transition="in" filter="wipe(up)">
                                      <p:cBhvr>
                                        <p:cTn id="15" dur="500"/>
                                        <p:tgtEl>
                                          <p:spTgt spid="78850">
                                            <p:txEl>
                                              <p:pRg st="1" end="1"/>
                                            </p:txEl>
                                          </p:spTgt>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78850">
                                            <p:txEl>
                                              <p:pRg st="2" end="2"/>
                                            </p:txEl>
                                          </p:spTgt>
                                        </p:tgtEl>
                                        <p:attrNameLst>
                                          <p:attrName>style.visibility</p:attrName>
                                        </p:attrNameLst>
                                      </p:cBhvr>
                                      <p:to>
                                        <p:strVal val="visible"/>
                                      </p:to>
                                    </p:set>
                                    <p:animEffect transition="in" filter="wipe(up)">
                                      <p:cBhvr>
                                        <p:cTn id="19" dur="500"/>
                                        <p:tgtEl>
                                          <p:spTgt spid="78850">
                                            <p:txEl>
                                              <p:pRg st="2" end="2"/>
                                            </p:txEl>
                                          </p:spTgt>
                                        </p:tgtEl>
                                      </p:cBhvr>
                                    </p:animEffect>
                                  </p:childTnLst>
                                </p:cTn>
                              </p:par>
                            </p:childTnLst>
                          </p:cTn>
                        </p:par>
                        <p:par>
                          <p:cTn id="20" fill="hold">
                            <p:stCondLst>
                              <p:cond delay="2500"/>
                            </p:stCondLst>
                            <p:childTnLst>
                              <p:par>
                                <p:cTn id="21" presetID="22" presetClass="entr" presetSubtype="1" fill="hold" grpId="0" nodeType="afterEffect">
                                  <p:stCondLst>
                                    <p:cond delay="0"/>
                                  </p:stCondLst>
                                  <p:childTnLst>
                                    <p:set>
                                      <p:cBhvr>
                                        <p:cTn id="22" dur="1" fill="hold">
                                          <p:stCondLst>
                                            <p:cond delay="0"/>
                                          </p:stCondLst>
                                        </p:cTn>
                                        <p:tgtEl>
                                          <p:spTgt spid="78850">
                                            <p:txEl>
                                              <p:pRg st="3" end="3"/>
                                            </p:txEl>
                                          </p:spTgt>
                                        </p:tgtEl>
                                        <p:attrNameLst>
                                          <p:attrName>style.visibility</p:attrName>
                                        </p:attrNameLst>
                                      </p:cBhvr>
                                      <p:to>
                                        <p:strVal val="visible"/>
                                      </p:to>
                                    </p:set>
                                    <p:animEffect transition="in" filter="wipe(up)">
                                      <p:cBhvr>
                                        <p:cTn id="23" dur="500"/>
                                        <p:tgtEl>
                                          <p:spTgt spid="7885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1698496" y="792158"/>
            <a:ext cx="8795008" cy="2305050"/>
          </a:xfrm>
        </p:spPr>
        <p:txBody>
          <a:bodyPr lIns="121920" tIns="60960" rIns="121920" bIns="60960" rtlCol="0">
            <a:normAutofit fontScale="92500" lnSpcReduction="10000"/>
          </a:bodyPr>
          <a:lstStyle/>
          <a:p>
            <a:pPr marL="0" indent="0" algn="just" eaLnBrk="1" fontAlgn="auto" hangingPunct="1">
              <a:spcAft>
                <a:spcPts val="0"/>
              </a:spcAft>
              <a:buFont typeface="Arial" panose="020B0604020202020204" pitchFamily="34" charset="0"/>
              <a:buNone/>
              <a:defRPr/>
            </a:pPr>
            <a:r>
              <a:rPr lang="en-US" sz="2600" b="1" dirty="0">
                <a:latin typeface="Arial" panose="020B0604020202020204" pitchFamily="34" charset="0"/>
                <a:cs typeface="Arial" panose="020B0604020202020204" pitchFamily="34" charset="0"/>
              </a:rPr>
              <a:t>- </a:t>
            </a:r>
            <a:r>
              <a:rPr lang="vi-VN" sz="2600" b="1" dirty="0">
                <a:latin typeface="Arial" panose="020B0604020202020204" pitchFamily="34" charset="0"/>
                <a:cs typeface="Arial" panose="020B0604020202020204" pitchFamily="34" charset="0"/>
              </a:rPr>
              <a:t>Ý nghĩa phương pháp luận:</a:t>
            </a:r>
          </a:p>
          <a:p>
            <a:pPr algn="just">
              <a:lnSpc>
                <a:spcPct val="150000"/>
              </a:lnSpc>
              <a:defRPr/>
            </a:pPr>
            <a:r>
              <a:rPr lang="en-US" sz="2600" dirty="0">
                <a:latin typeface="Arial" panose="020B0604020202020204" pitchFamily="34" charset="0"/>
                <a:cs typeface="Arial" panose="020B0604020202020204" pitchFamily="34" charset="0"/>
              </a:rPr>
              <a:t>Trong </a:t>
            </a:r>
            <a:r>
              <a:rPr lang="en-US" sz="2600" dirty="0" err="1">
                <a:latin typeface="Arial" panose="020B0604020202020204" pitchFamily="34" charset="0"/>
                <a:cs typeface="Arial" panose="020B0604020202020204" pitchFamily="34" charset="0"/>
              </a:rPr>
              <a:t>nhận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thức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hoạt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động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thực</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tiễn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chúng</a:t>
            </a:r>
            <a:r>
              <a:rPr lang="en-US" sz="2600" dirty="0">
                <a:latin typeface="Arial" panose="020B0604020202020204" pitchFamily="34" charset="0"/>
                <a:cs typeface="Arial" panose="020B0604020202020204" pitchFamily="34" charset="0"/>
              </a:rPr>
              <a:t> ta </a:t>
            </a:r>
            <a:r>
              <a:rPr lang="en-US" sz="2600" dirty="0" err="1">
                <a:latin typeface="Arial" panose="020B0604020202020204" pitchFamily="34" charset="0"/>
                <a:cs typeface="Arial" panose="020B0604020202020204" pitchFamily="34" charset="0"/>
              </a:rPr>
              <a:t>cần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phân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tích</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và</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giải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quyết</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mâu</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thuẫn</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phù</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hợp</a:t>
            </a:r>
            <a:r>
              <a:rPr lang="en-US" sz="2600" dirty="0">
                <a:latin typeface="Arial" panose="020B0604020202020204" pitchFamily="34" charset="0"/>
                <a:cs typeface="Arial" panose="020B0604020202020204" pitchFamily="34" charset="0"/>
              </a:rPr>
              <a:t>.</a:t>
            </a:r>
          </a:p>
          <a:p>
            <a:pPr algn="just">
              <a:lnSpc>
                <a:spcPct val="150000"/>
              </a:lnSpc>
              <a:defRPr/>
            </a:pPr>
            <a:r>
              <a:rPr lang="en-US" sz="2600" kern="0" dirty="0" err="1">
                <a:latin typeface="Arial" panose="020B0604020202020204" pitchFamily="34" charset="0"/>
                <a:cs typeface="Arial" panose="020B0604020202020204" pitchFamily="34" charset="0"/>
              </a:rPr>
              <a:t>Giải</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quyết</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mâu</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thuẫn</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biện</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chứng</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bằng</a:t>
            </a:r>
            <a:r>
              <a:rPr lang="en-US" sz="2600" kern="0" dirty="0">
                <a:latin typeface="Arial" panose="020B0604020202020204" pitchFamily="34" charset="0"/>
                <a:cs typeface="Arial" panose="020B0604020202020204" pitchFamily="34" charset="0"/>
              </a:rPr>
              <a:t> con </a:t>
            </a:r>
            <a:r>
              <a:rPr lang="en-US" sz="2600" kern="0" dirty="0" err="1">
                <a:latin typeface="Arial" panose="020B0604020202020204" pitchFamily="34" charset="0"/>
                <a:cs typeface="Arial" panose="020B0604020202020204" pitchFamily="34" charset="0"/>
              </a:rPr>
              <a:t>đường</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đấu</a:t>
            </a:r>
            <a:r>
              <a:rPr lang="en-US" sz="2600" kern="0" dirty="0">
                <a:latin typeface="Arial" panose="020B0604020202020204" pitchFamily="34" charset="0"/>
                <a:cs typeface="Arial" panose="020B0604020202020204" pitchFamily="34" charset="0"/>
              </a:rPr>
              <a:t> </a:t>
            </a:r>
            <a:r>
              <a:rPr lang="en-US" sz="2600" kern="0" dirty="0" err="1">
                <a:latin typeface="Arial" panose="020B0604020202020204" pitchFamily="34" charset="0"/>
                <a:cs typeface="Arial" panose="020B0604020202020204" pitchFamily="34" charset="0"/>
              </a:rPr>
              <a:t>tranh</a:t>
            </a:r>
            <a:endParaRPr lang="en-US" sz="2600" kern="0" dirty="0">
              <a:latin typeface="Arial" panose="020B0604020202020204" pitchFamily="34" charset="0"/>
              <a:cs typeface="Arial" panose="020B0604020202020204" pitchFamily="34" charset="0"/>
            </a:endParaRPr>
          </a:p>
          <a:p>
            <a:pPr marL="342900" indent="-342900">
              <a:lnSpc>
                <a:spcPct val="100000"/>
              </a:lnSpc>
              <a:spcBef>
                <a:spcPct val="20000"/>
              </a:spcBef>
              <a:buFont typeface="Arial" panose="020B0604020202020204" pitchFamily="34" charset="0"/>
              <a:buNone/>
              <a:defRPr/>
            </a:pPr>
            <a:endParaRPr lang="en-US" kern="0" dirty="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1B95623E-6443-7CAA-E2A8-D3085191CC9C}"/>
              </a:ext>
            </a:extLst>
          </p:cNvPr>
          <p:cNvGrpSpPr/>
          <p:nvPr/>
        </p:nvGrpSpPr>
        <p:grpSpPr>
          <a:xfrm>
            <a:off x="1504051" y="3097208"/>
            <a:ext cx="9183897" cy="3095625"/>
            <a:chOff x="1416279" y="2920562"/>
            <a:chExt cx="9183897" cy="3095625"/>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0488" y="2920562"/>
              <a:ext cx="5119688" cy="30956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16279" y="2920562"/>
              <a:ext cx="3097213" cy="3095625"/>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039322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500"/>
                                        <p:tgtEl>
                                          <p:spTgt spid="7">
                                            <p:txEl>
                                              <p:pRg st="1" end="1"/>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wipe(up)">
                                      <p:cBhvr>
                                        <p:cTn id="15" dur="500"/>
                                        <p:tgtEl>
                                          <p:spTgt spid="7">
                                            <p:txEl>
                                              <p:pRg st="2" end="2"/>
                                            </p:txEl>
                                          </p:spTgt>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Content Placeholder 2"/>
          <p:cNvSpPr>
            <a:spLocks noGrp="1"/>
          </p:cNvSpPr>
          <p:nvPr>
            <p:ph idx="1"/>
          </p:nvPr>
        </p:nvSpPr>
        <p:spPr>
          <a:xfrm>
            <a:off x="0" y="1932708"/>
            <a:ext cx="12192000" cy="772391"/>
          </a:xfrm>
        </p:spPr>
        <p:txBody>
          <a:bodyPr/>
          <a:lstStyle/>
          <a:p>
            <a:pPr marL="0" indent="0" algn="ctr" eaLnBrk="1" hangingPunct="1">
              <a:buFont typeface="Arial" panose="020B0604020202020204" pitchFamily="34" charset="0"/>
              <a:buNone/>
            </a:pPr>
            <a:r>
              <a:rPr lang="en-US" altLang="en-US" sz="2400" b="1" i="1" dirty="0">
                <a:latin typeface="Arial" panose="020B0604020202020204" pitchFamily="34" charset="0"/>
                <a:cs typeface="Arial" panose="020B0604020202020204" pitchFamily="34" charset="0"/>
              </a:rPr>
              <a:t>- Vai </a:t>
            </a:r>
            <a:r>
              <a:rPr lang="en-US" altLang="en-US" sz="2400" b="1" i="1" dirty="0" err="1">
                <a:latin typeface="Arial" panose="020B0604020202020204" pitchFamily="34" charset="0"/>
                <a:cs typeface="Arial" panose="020B0604020202020204" pitchFamily="34" charset="0"/>
              </a:rPr>
              <a:t>trò</a:t>
            </a:r>
            <a:r>
              <a:rPr lang="en-US" altLang="en-US" sz="2400" dirty="0">
                <a:latin typeface="Arial" panose="020B0604020202020204" pitchFamily="34" charset="0"/>
                <a:cs typeface="Arial" panose="020B0604020202020204" pitchFamily="34" charset="0"/>
              </a:rPr>
              <a:t>: Quy </a:t>
            </a:r>
            <a:r>
              <a:rPr lang="en-US" altLang="en-US" sz="2400" dirty="0" err="1">
                <a:latin typeface="Arial" panose="020B0604020202020204" pitchFamily="34" charset="0"/>
                <a:cs typeface="Arial" panose="020B0604020202020204" pitchFamily="34" charset="0"/>
              </a:rPr>
              <a:t>luật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này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vạch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ra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khuynh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hướng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phát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triển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của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sự</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vật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hiện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tượng</a:t>
            </a:r>
            <a:endParaRPr lang="en-US" altLang="en-US" sz="2400" dirty="0">
              <a:latin typeface="Arial" panose="020B0604020202020204" pitchFamily="34" charset="0"/>
              <a:cs typeface="Arial" panose="020B0604020202020204" pitchFamily="34" charset="0"/>
            </a:endParaRPr>
          </a:p>
        </p:txBody>
      </p:sp>
      <p:sp>
        <p:nvSpPr>
          <p:cNvPr id="265219" name="Title 1"/>
          <p:cNvSpPr txBox="1">
            <a:spLocks/>
          </p:cNvSpPr>
          <p:nvPr/>
        </p:nvSpPr>
        <p:spPr bwMode="auto">
          <a:xfrm>
            <a:off x="0" y="663354"/>
            <a:ext cx="12192001"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nchor="ct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marL="0" marR="0" lvl="0" indent="0" algn="ctr" defTabSz="914400" rtl="0" eaLnBrk="1" fontAlgn="base" latinLnBrk="0" hangingPunct="1">
              <a:lnSpc>
                <a:spcPct val="90000"/>
              </a:lnSpc>
              <a:spcBef>
                <a:spcPct val="0"/>
              </a:spcBef>
              <a:spcAft>
                <a:spcPct val="0"/>
              </a:spcAft>
              <a:buClrTx/>
              <a:buSzTx/>
              <a:buFont typeface="Wingdings" panose="05000000000000000000" pitchFamily="2" charset="2"/>
              <a:buChar char="v"/>
              <a:tabLst/>
              <a:defRPr/>
            </a:pPr>
            <a:r>
              <a:rPr kumimoji="0" lang="en-US" altLang="en-US" sz="2400" b="1" i="0" u="none" strike="noStrike" kern="1200" cap="none" spc="0" normalizeH="0" baseline="0" noProof="0" dirty="0">
                <a:ln>
                  <a:noFill/>
                </a:ln>
                <a:solidFill>
                  <a:srgbClr val="0000FF"/>
                </a:solidFill>
                <a:effectLst/>
                <a:uLnTx/>
                <a:uFillTx/>
                <a:latin typeface="Times New Roman" panose="02020603050405020304" pitchFamily="18" charset="0"/>
                <a:cs typeface="Times New Roman" panose="02020603050405020304" pitchFamily="18" charset="0"/>
              </a:rPr>
              <a:t> </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Quy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luật</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phủ</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định</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của</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phủ</a:t>
            </a:r>
            <a:r>
              <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rPr>
              <a:t> </a:t>
            </a:r>
            <a:r>
              <a:rPr kumimoji="0" lang="en-US" altLang="en-US" sz="2400" b="1" i="0" u="none" strike="noStrike" kern="1200" cap="none" spc="0" normalizeH="0" baseline="0" noProof="0" dirty="0" err="1">
                <a:ln>
                  <a:noFill/>
                </a:ln>
                <a:solidFill>
                  <a:srgbClr val="0000FF"/>
                </a:solidFill>
                <a:effectLst/>
                <a:uLnTx/>
                <a:uFillTx/>
                <a:cs typeface="Arial" panose="020B0604020202020204" pitchFamily="34" charset="0"/>
              </a:rPr>
              <a:t>định</a:t>
            </a:r>
            <a:endParaRPr kumimoji="0" lang="en-US" altLang="en-US" sz="2400" b="1" i="0" u="none" strike="noStrike" kern="1200" cap="none" spc="0" normalizeH="0" baseline="0" noProof="0" dirty="0">
              <a:ln>
                <a:noFill/>
              </a:ln>
              <a:solidFill>
                <a:srgbClr val="0000FF"/>
              </a:solidFill>
              <a:effectLst/>
              <a:uLnTx/>
              <a:uFillTx/>
              <a:cs typeface="Arial" panose="020B0604020202020204" pitchFamily="34" charset="0"/>
            </a:endParaRPr>
          </a:p>
        </p:txBody>
      </p:sp>
      <p:cxnSp>
        <p:nvCxnSpPr>
          <p:cNvPr id="6" name="Straight Connector 5"/>
          <p:cNvCxnSpPr>
            <a:cxnSpLocks/>
          </p:cNvCxnSpPr>
          <p:nvPr/>
        </p:nvCxnSpPr>
        <p:spPr>
          <a:xfrm>
            <a:off x="977462" y="1546006"/>
            <a:ext cx="9838258" cy="0"/>
          </a:xfrm>
          <a:prstGeom prst="line">
            <a:avLst/>
          </a:prstGeom>
          <a:ln w="38100"/>
        </p:spPr>
        <p:style>
          <a:lnRef idx="3">
            <a:schemeClr val="accent2"/>
          </a:lnRef>
          <a:fillRef idx="0">
            <a:schemeClr val="accent2"/>
          </a:fillRef>
          <a:effectRef idx="2">
            <a:schemeClr val="accent2"/>
          </a:effectRef>
          <a:fontRef idx="minor">
            <a:schemeClr val="tx1"/>
          </a:fontRef>
        </p:style>
      </p:cxn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7087" y="2705099"/>
            <a:ext cx="3209155" cy="3547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25757" y="2705099"/>
            <a:ext cx="5643563" cy="3206750"/>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5570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65219"/>
                                        </p:tgtEl>
                                        <p:attrNameLst>
                                          <p:attrName>style.visibility</p:attrName>
                                        </p:attrNameLst>
                                      </p:cBhvr>
                                      <p:to>
                                        <p:strVal val="visible"/>
                                      </p:to>
                                    </p:set>
                                    <p:animEffect transition="in" filter="wipe(up)">
                                      <p:cBhvr>
                                        <p:cTn id="7" dur="1000"/>
                                        <p:tgtEl>
                                          <p:spTgt spid="265219"/>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65218">
                                            <p:txEl>
                                              <p:pRg st="0" end="0"/>
                                            </p:txEl>
                                          </p:spTgt>
                                        </p:tgtEl>
                                        <p:attrNameLst>
                                          <p:attrName>style.visibility</p:attrName>
                                        </p:attrNameLst>
                                      </p:cBhvr>
                                      <p:to>
                                        <p:strVal val="visible"/>
                                      </p:to>
                                    </p:set>
                                    <p:animEffect transition="in" filter="wipe(up)">
                                      <p:cBhvr>
                                        <p:cTn id="15" dur="500"/>
                                        <p:tgtEl>
                                          <p:spTgt spid="265218">
                                            <p:txEl>
                                              <p:pRg st="0" end="0"/>
                                            </p:txEl>
                                          </p:spTgt>
                                        </p:tgtEl>
                                      </p:cBhvr>
                                    </p:animEffect>
                                  </p:childTnLst>
                                </p:cTn>
                              </p:par>
                            </p:childTnLst>
                          </p:cTn>
                        </p:par>
                        <p:par>
                          <p:cTn id="16" fill="hold">
                            <p:stCondLst>
                              <p:cond delay="2000"/>
                            </p:stCondLst>
                            <p:childTnLst>
                              <p:par>
                                <p:cTn id="17" presetID="22" presetClass="entr" presetSubtype="1"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1000"/>
                                        <p:tgtEl>
                                          <p:spTgt spid="7"/>
                                        </p:tgtEl>
                                      </p:cBhvr>
                                    </p:animEffect>
                                  </p:childTnLst>
                                </p:cTn>
                              </p:par>
                              <p:par>
                                <p:cTn id="20" presetID="22" presetClass="entr" presetSubtype="1"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5218" grpId="0" build="p"/>
      <p:bldP spid="2652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p:nvPr>
        </p:nvSpPr>
        <p:spPr>
          <a:xfrm>
            <a:off x="1078335" y="843728"/>
            <a:ext cx="10035329" cy="1530350"/>
          </a:xfrm>
        </p:spPr>
        <p:txBody>
          <a:bodyPr lIns="121920" tIns="60960" rIns="121920" bIns="60960" rtlCol="0">
            <a:normAutofit/>
          </a:bodyPr>
          <a:lstStyle/>
          <a:p>
            <a:pPr eaLnBrk="1" fontAlgn="auto" hangingPunct="1">
              <a:lnSpc>
                <a:spcPct val="120000"/>
              </a:lnSpc>
              <a:spcAft>
                <a:spcPts val="0"/>
              </a:spcAft>
              <a:defRPr/>
            </a:pPr>
            <a:r>
              <a:rPr lang="vi-VN" sz="2400" b="1" i="1" dirty="0"/>
              <a:t>Phủ định:</a:t>
            </a:r>
            <a:r>
              <a:rPr lang="vi-VN" sz="2400" dirty="0"/>
              <a:t> là một dạng vật chất n</a:t>
            </a:r>
            <a:r>
              <a:rPr lang="en-US" sz="2400" dirty="0" err="1">
                <a:latin typeface="Arial" panose="020B0604020202020204" pitchFamily="34" charset="0"/>
                <a:cs typeface="Arial" panose="020B0604020202020204" pitchFamily="34" charset="0"/>
              </a:rPr>
              <a:t>ào</a:t>
            </a:r>
            <a:r>
              <a:rPr lang="vi-VN" sz="2400" dirty="0"/>
              <a:t> đó xuất hiện rồi mất đi, được</a:t>
            </a:r>
            <a:r>
              <a:rPr lang="en-US" sz="2400" dirty="0"/>
              <a:t>  </a:t>
            </a:r>
            <a:r>
              <a:rPr lang="vi-VN" sz="2400" dirty="0"/>
              <a:t> thay thế bằng một dạng vật chất khác (Sự thay thế đó gọi là phủ định).</a:t>
            </a:r>
          </a:p>
        </p:txBody>
      </p:sp>
      <p:grpSp>
        <p:nvGrpSpPr>
          <p:cNvPr id="2" name="Group 1"/>
          <p:cNvGrpSpPr/>
          <p:nvPr/>
        </p:nvGrpSpPr>
        <p:grpSpPr>
          <a:xfrm>
            <a:off x="1085796" y="2374078"/>
            <a:ext cx="10027868" cy="3276455"/>
            <a:chOff x="815546" y="2240835"/>
            <a:chExt cx="10027868" cy="3276455"/>
          </a:xfrm>
        </p:grpSpPr>
        <p:sp>
          <p:nvSpPr>
            <p:cNvPr id="10" name="AutoShape 18"/>
            <p:cNvSpPr>
              <a:spLocks noChangeArrowheads="1"/>
            </p:cNvSpPr>
            <p:nvPr/>
          </p:nvSpPr>
          <p:spPr bwMode="auto">
            <a:xfrm flipH="1">
              <a:off x="3279775" y="4113213"/>
              <a:ext cx="77788" cy="141287"/>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1" name="AutoShape 19"/>
            <p:cNvSpPr>
              <a:spLocks noChangeArrowheads="1"/>
            </p:cNvSpPr>
            <p:nvPr/>
          </p:nvSpPr>
          <p:spPr bwMode="auto">
            <a:xfrm flipH="1">
              <a:off x="1560513" y="4113213"/>
              <a:ext cx="79375" cy="141287"/>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grpSp>
          <p:nvGrpSpPr>
            <p:cNvPr id="12" name="Nhóm 34"/>
            <p:cNvGrpSpPr/>
            <p:nvPr/>
          </p:nvGrpSpPr>
          <p:grpSpPr>
            <a:xfrm>
              <a:off x="4537554" y="2240835"/>
              <a:ext cx="2492941" cy="721283"/>
              <a:chOff x="2118292" y="2792564"/>
              <a:chExt cx="2098787" cy="3016099"/>
            </a:xfrm>
            <a:effectLst>
              <a:outerShdw blurRad="76200" dir="18900000" sy="23000" kx="-1200000" algn="bl" rotWithShape="0">
                <a:prstClr val="black">
                  <a:alpha val="20000"/>
                </a:prstClr>
              </a:outerShdw>
            </a:effectLst>
          </p:grpSpPr>
          <p:sp>
            <p:nvSpPr>
              <p:cNvPr id="27"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28"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29"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30"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31" name="Text Box 21"/>
              <p:cNvSpPr txBox="1">
                <a:spLocks noChangeArrowheads="1"/>
              </p:cNvSpPr>
              <p:nvPr/>
            </p:nvSpPr>
            <p:spPr bwMode="auto">
              <a:xfrm>
                <a:off x="2176220" y="3151280"/>
                <a:ext cx="2022965" cy="2184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Phủ</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định</a:t>
                </a:r>
                <a:endPar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3" name="Nhóm 34"/>
            <p:cNvGrpSpPr/>
            <p:nvPr/>
          </p:nvGrpSpPr>
          <p:grpSpPr>
            <a:xfrm>
              <a:off x="815546" y="4437140"/>
              <a:ext cx="4012181" cy="1080150"/>
              <a:chOff x="2118291" y="2792564"/>
              <a:chExt cx="2098788" cy="3016099"/>
            </a:xfrm>
            <a:effectLst>
              <a:outerShdw blurRad="76200" dir="18900000" sy="23000" kx="-1200000" algn="bl" rotWithShape="0">
                <a:prstClr val="black">
                  <a:alpha val="20000"/>
                </a:prstClr>
              </a:outerShdw>
            </a:effectLst>
          </p:grpSpPr>
          <p:sp>
            <p:nvSpPr>
              <p:cNvPr id="22"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3"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4"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5"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6" name="Text Box 21"/>
              <p:cNvSpPr txBox="1">
                <a:spLocks noChangeArrowheads="1"/>
              </p:cNvSpPr>
              <p:nvPr/>
            </p:nvSpPr>
            <p:spPr bwMode="auto">
              <a:xfrm>
                <a:off x="2118291" y="3441429"/>
                <a:ext cx="2098788" cy="14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Phủ</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định</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biện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chứng</a:t>
                </a:r>
                <a:endPar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4" name="Nhóm 34"/>
            <p:cNvGrpSpPr/>
            <p:nvPr/>
          </p:nvGrpSpPr>
          <p:grpSpPr>
            <a:xfrm>
              <a:off x="6900411" y="4437140"/>
              <a:ext cx="3943003" cy="1003769"/>
              <a:chOff x="2118292" y="2792564"/>
              <a:chExt cx="2098787" cy="3016099"/>
            </a:xfrm>
            <a:effectLst>
              <a:outerShdw blurRad="76200" dir="18900000" sy="23000" kx="-1200000" algn="bl" rotWithShape="0">
                <a:prstClr val="black">
                  <a:alpha val="20000"/>
                </a:prstClr>
              </a:outerShdw>
            </a:effectLst>
          </p:grpSpPr>
          <p:sp>
            <p:nvSpPr>
              <p:cNvPr id="17"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8"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9"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0"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1" name="Text Box 21"/>
              <p:cNvSpPr txBox="1">
                <a:spLocks noChangeArrowheads="1"/>
              </p:cNvSpPr>
              <p:nvPr/>
            </p:nvSpPr>
            <p:spPr bwMode="auto">
              <a:xfrm>
                <a:off x="2118292" y="3369838"/>
                <a:ext cx="2098787" cy="1569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Phủ</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định</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siêu</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hình</a:t>
                </a:r>
                <a:endPar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cxnSp>
          <p:nvCxnSpPr>
            <p:cNvPr id="15" name="Straight Arrow Connector 14"/>
            <p:cNvCxnSpPr>
              <a:endCxn id="23" idx="0"/>
            </p:cNvCxnSpPr>
            <p:nvPr/>
          </p:nvCxnSpPr>
          <p:spPr>
            <a:xfrm flipH="1">
              <a:off x="2820988" y="2962275"/>
              <a:ext cx="2962275" cy="1474788"/>
            </a:xfrm>
            <a:prstGeom prst="straightConnector1">
              <a:avLst/>
            </a:prstGeom>
            <a:noFill/>
            <a:ln w="38100" cap="flat" cmpd="sng" algn="ctr">
              <a:solidFill>
                <a:srgbClr val="4F81BD"/>
              </a:solidFill>
              <a:prstDash val="solid"/>
              <a:tailEnd type="triangle"/>
            </a:ln>
            <a:effectLst>
              <a:outerShdw blurRad="40000" dist="23000" dir="5400000" rotWithShape="0">
                <a:srgbClr val="000000">
                  <a:alpha val="35000"/>
                </a:srgbClr>
              </a:outerShdw>
            </a:effectLst>
          </p:spPr>
        </p:cxnSp>
        <p:cxnSp>
          <p:nvCxnSpPr>
            <p:cNvPr id="16" name="Straight Arrow Connector 15"/>
            <p:cNvCxnSpPr>
              <a:stCxn id="27" idx="2"/>
              <a:endCxn id="18" idx="0"/>
            </p:cNvCxnSpPr>
            <p:nvPr/>
          </p:nvCxnSpPr>
          <p:spPr>
            <a:xfrm>
              <a:off x="5783263" y="2962275"/>
              <a:ext cx="3089275" cy="1474788"/>
            </a:xfrm>
            <a:prstGeom prst="straightConnector1">
              <a:avLst/>
            </a:prstGeom>
            <a:noFill/>
            <a:ln w="38100" cap="flat" cmpd="sng" algn="ctr">
              <a:solidFill>
                <a:srgbClr val="4F81BD"/>
              </a:solidFill>
              <a:prstDash val="solid"/>
              <a:tailEnd type="triangle"/>
            </a:ln>
            <a:effectLst>
              <a:outerShdw blurRad="40000" dist="23000" dir="5400000" rotWithShape="0">
                <a:srgbClr val="000000">
                  <a:alpha val="35000"/>
                </a:srgbClr>
              </a:outerShdw>
            </a:effectLst>
          </p:spPr>
        </p:cxnSp>
      </p:grpSp>
    </p:spTree>
    <p:extLst>
      <p:ext uri="{BB962C8B-B14F-4D97-AF65-F5344CB8AC3E}">
        <p14:creationId xmlns:p14="http://schemas.microsoft.com/office/powerpoint/2010/main" val="1984747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92162">
                                            <p:txEl>
                                              <p:pRg st="0" end="0"/>
                                            </p:txEl>
                                          </p:spTgt>
                                        </p:tgtEl>
                                        <p:attrNameLst>
                                          <p:attrName>style.visibility</p:attrName>
                                        </p:attrNameLst>
                                      </p:cBhvr>
                                      <p:to>
                                        <p:strVal val="visible"/>
                                      </p:to>
                                    </p:set>
                                    <p:animEffect transition="in" filter="wipe(up)">
                                      <p:cBhvr>
                                        <p:cTn id="7" dur="1000"/>
                                        <p:tgtEl>
                                          <p:spTgt spid="92162">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464098" y="844176"/>
            <a:ext cx="11263804" cy="1413470"/>
          </a:xfrm>
        </p:spPr>
        <p:txBody>
          <a:bodyPr/>
          <a:lstStyle/>
          <a:p>
            <a:pPr marL="519113" indent="-519113">
              <a:lnSpc>
                <a:spcPct val="120000"/>
              </a:lnSpc>
              <a:buFontTx/>
              <a:buChar char="-"/>
              <a:tabLst>
                <a:tab pos="176213" algn="l"/>
                <a:tab pos="352425" algn="l"/>
              </a:tabLst>
            </a:pPr>
            <a:r>
              <a:rPr lang="en-US" sz="2400" b="1" dirty="0" err="1">
                <a:solidFill>
                  <a:srgbClr val="FF0000"/>
                </a:solidFill>
                <a:latin typeface="Arial" panose="020B0604020202020204" pitchFamily="34" charset="0"/>
                <a:cs typeface="Arial" panose="020B0604020202020204" pitchFamily="34" charset="0"/>
              </a:rPr>
              <a:t>Nhận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thức</a:t>
            </a:r>
            <a:r>
              <a:rPr lang="en-US" sz="2400" b="1" dirty="0">
                <a:solidFill>
                  <a:srgbClr val="FF0000"/>
                </a:solidFill>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là</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của</a:t>
            </a:r>
            <a:r>
              <a:rPr lang="en-US" sz="2400" b="1" dirty="0">
                <a:latin typeface="Arial" panose="020B0604020202020204" pitchFamily="34" charset="0"/>
                <a:cs typeface="Arial" panose="020B0604020202020204" pitchFamily="34" charset="0"/>
              </a:rPr>
              <a:t> con </a:t>
            </a:r>
            <a:r>
              <a:rPr lang="en-US" sz="2400" b="1" dirty="0" err="1">
                <a:latin typeface="Arial" panose="020B0604020202020204" pitchFamily="34" charset="0"/>
                <a:cs typeface="Arial" panose="020B0604020202020204" pitchFamily="34" charset="0"/>
              </a:rPr>
              <a:t>người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là</a:t>
            </a:r>
            <a:r>
              <a:rPr lang="en-US" sz="2400" b="1" dirty="0">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quá</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trình</a:t>
            </a:r>
            <a:r>
              <a:rPr lang="en-US" sz="2400" b="1" dirty="0">
                <a:solidFill>
                  <a:srgbClr val="FF0000"/>
                </a:solidFill>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phản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ánh</a:t>
            </a:r>
            <a:r>
              <a:rPr lang="en-US" sz="2400" b="1" dirty="0">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tích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cực</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sáng</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tạo</a:t>
            </a:r>
            <a:r>
              <a:rPr lang="en-US" sz="2400" b="1" dirty="0">
                <a:solidFill>
                  <a:srgbClr val="FF0000"/>
                </a:solidFill>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thế</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giới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khách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quan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vào</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trong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đầu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óc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của</a:t>
            </a:r>
            <a:r>
              <a:rPr lang="en-US" sz="2400" b="1" dirty="0">
                <a:latin typeface="Arial" panose="020B0604020202020204" pitchFamily="34" charset="0"/>
                <a:cs typeface="Arial" panose="020B0604020202020204" pitchFamily="34" charset="0"/>
              </a:rPr>
              <a:t> con </a:t>
            </a:r>
            <a:r>
              <a:rPr lang="en-US" sz="2400" b="1" dirty="0" err="1">
                <a:latin typeface="Arial" panose="020B0604020202020204" pitchFamily="34" charset="0"/>
                <a:cs typeface="Arial" panose="020B0604020202020204" pitchFamily="34" charset="0"/>
              </a:rPr>
              <a:t>người</a:t>
            </a:r>
            <a:r>
              <a:rPr lang="en-US" sz="2400" b="1" dirty="0">
                <a:latin typeface="Arial" panose="020B0604020202020204" pitchFamily="34" charset="0"/>
                <a:cs typeface="Arial" panose="020B0604020202020204" pitchFamily="34" charset="0"/>
              </a:rPr>
              <a:t>.</a:t>
            </a:r>
          </a:p>
        </p:txBody>
      </p:sp>
      <p:pic>
        <p:nvPicPr>
          <p:cNvPr id="2" name="Picture 1"/>
          <p:cNvPicPr>
            <a:picLocks noChangeAspect="1"/>
          </p:cNvPicPr>
          <p:nvPr/>
        </p:nvPicPr>
        <p:blipFill>
          <a:blip r:embed="rId2"/>
          <a:stretch>
            <a:fillRect/>
          </a:stretch>
        </p:blipFill>
        <p:spPr>
          <a:xfrm>
            <a:off x="1215573" y="2940627"/>
            <a:ext cx="5853709" cy="3073197"/>
          </a:xfrm>
          <a:prstGeom prst="rect">
            <a:avLst/>
          </a:prstGeom>
        </p:spPr>
      </p:pic>
      <p:pic>
        <p:nvPicPr>
          <p:cNvPr id="3" name="Picture 2"/>
          <p:cNvPicPr>
            <a:picLocks noChangeAspect="1"/>
          </p:cNvPicPr>
          <p:nvPr/>
        </p:nvPicPr>
        <p:blipFill>
          <a:blip r:embed="rId3"/>
          <a:stretch>
            <a:fillRect/>
          </a:stretch>
        </p:blipFill>
        <p:spPr>
          <a:xfrm>
            <a:off x="7025339" y="2086936"/>
            <a:ext cx="3439235" cy="3926888"/>
          </a:xfrm>
          <a:prstGeom prst="rect">
            <a:avLst/>
          </a:prstGeom>
        </p:spPr>
      </p:pic>
    </p:spTree>
    <p:extLst>
      <p:ext uri="{BB962C8B-B14F-4D97-AF65-F5344CB8AC3E}">
        <p14:creationId xmlns:p14="http://schemas.microsoft.com/office/powerpoint/2010/main" val="3941400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wipe(up)">
                                      <p:cBhvr>
                                        <p:cTn id="7" dur="1000"/>
                                        <p:tgtEl>
                                          <p:spTgt spid="37891">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1000"/>
                                        <p:tgtEl>
                                          <p:spTgt spid="2"/>
                                        </p:tgtEl>
                                      </p:cBhvr>
                                    </p:animEffect>
                                  </p:childTnLst>
                                </p:cTn>
                              </p:par>
                              <p:par>
                                <p:cTn id="12" presetID="22" presetClass="entr" presetSubtype="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AutoShape 18"/>
          <p:cNvSpPr>
            <a:spLocks noChangeArrowheads="1"/>
          </p:cNvSpPr>
          <p:nvPr/>
        </p:nvSpPr>
        <p:spPr bwMode="auto">
          <a:xfrm flipH="1">
            <a:off x="3539547" y="3856182"/>
            <a:ext cx="77788" cy="141288"/>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1" name="AutoShape 19"/>
          <p:cNvSpPr>
            <a:spLocks noChangeArrowheads="1"/>
          </p:cNvSpPr>
          <p:nvPr/>
        </p:nvSpPr>
        <p:spPr bwMode="auto">
          <a:xfrm flipH="1">
            <a:off x="1820285" y="3856182"/>
            <a:ext cx="79375" cy="141288"/>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grpSp>
        <p:nvGrpSpPr>
          <p:cNvPr id="12" name="Nhóm 34"/>
          <p:cNvGrpSpPr/>
          <p:nvPr/>
        </p:nvGrpSpPr>
        <p:grpSpPr>
          <a:xfrm>
            <a:off x="3791995" y="1539232"/>
            <a:ext cx="5328740" cy="1042658"/>
            <a:chOff x="2118292" y="2792564"/>
            <a:chExt cx="2098787" cy="3016099"/>
          </a:xfrm>
          <a:effectLst>
            <a:outerShdw blurRad="76200" dir="18900000" sy="23000" kx="-1200000" algn="bl" rotWithShape="0">
              <a:prstClr val="black">
                <a:alpha val="20000"/>
              </a:prstClr>
            </a:outerShdw>
          </a:effectLst>
        </p:grpSpPr>
        <p:sp>
          <p:nvSpPr>
            <p:cNvPr id="27"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28"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29"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30"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FF3300"/>
                </a:solidFill>
                <a:effectLst/>
                <a:uLnTx/>
                <a:uFillTx/>
                <a:latin typeface="Arial" charset="0"/>
                <a:ea typeface="+mn-ea"/>
                <a:cs typeface="Arial" panose="020B0604020202020204" pitchFamily="34" charset="0"/>
              </a:endParaRPr>
            </a:p>
          </p:txBody>
        </p:sp>
        <p:sp>
          <p:nvSpPr>
            <p:cNvPr id="31" name="Text Box 21"/>
            <p:cNvSpPr txBox="1">
              <a:spLocks noChangeArrowheads="1"/>
            </p:cNvSpPr>
            <p:nvPr/>
          </p:nvSpPr>
          <p:spPr bwMode="auto">
            <a:xfrm>
              <a:off x="2118292" y="3542037"/>
              <a:ext cx="2098787" cy="151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Các</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giai</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đoạn</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rPr>
                <a:t>thức</a:t>
              </a:r>
              <a:endParaRPr kumimoji="0" lang="en-US" sz="2400" b="1" i="0" u="none" strike="noStrike" kern="0" cap="none" spc="0" normalizeH="0" baseline="0" noProof="0" dirty="0">
                <a:ln>
                  <a:noFill/>
                </a:ln>
                <a:solidFill>
                  <a:srgbClr val="FF3300"/>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3" name="Nhóm 34"/>
          <p:cNvGrpSpPr/>
          <p:nvPr/>
        </p:nvGrpSpPr>
        <p:grpSpPr>
          <a:xfrm>
            <a:off x="1075320" y="4267032"/>
            <a:ext cx="4012179" cy="1080150"/>
            <a:chOff x="2118292" y="2792564"/>
            <a:chExt cx="2098787" cy="3016099"/>
          </a:xfrm>
          <a:effectLst>
            <a:outerShdw blurRad="76200" dir="18900000" sy="23000" kx="-1200000" algn="bl" rotWithShape="0">
              <a:prstClr val="black">
                <a:alpha val="20000"/>
              </a:prstClr>
            </a:outerShdw>
          </a:effectLst>
        </p:grpSpPr>
        <p:sp>
          <p:nvSpPr>
            <p:cNvPr id="22"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3"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4"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5"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6" name="Text Box 21"/>
            <p:cNvSpPr txBox="1">
              <a:spLocks noChangeArrowheads="1"/>
            </p:cNvSpPr>
            <p:nvPr/>
          </p:nvSpPr>
          <p:spPr bwMode="auto">
            <a:xfrm>
              <a:off x="2118293" y="3470444"/>
              <a:ext cx="2098786" cy="1458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cảm</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tính</a:t>
              </a:r>
              <a:endPar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4" name="Nhóm 34"/>
          <p:cNvGrpSpPr/>
          <p:nvPr/>
        </p:nvGrpSpPr>
        <p:grpSpPr>
          <a:xfrm>
            <a:off x="7160182" y="4294217"/>
            <a:ext cx="3943005" cy="1003769"/>
            <a:chOff x="2118291" y="2792564"/>
            <a:chExt cx="2098788" cy="3016099"/>
          </a:xfrm>
          <a:effectLst>
            <a:outerShdw blurRad="76200" dir="18900000" sy="23000" kx="-1200000" algn="bl" rotWithShape="0">
              <a:prstClr val="black">
                <a:alpha val="20000"/>
              </a:prstClr>
            </a:outerShdw>
          </a:effectLst>
        </p:grpSpPr>
        <p:sp>
          <p:nvSpPr>
            <p:cNvPr id="17"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8"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9"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0"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1" name="Text Box 21"/>
            <p:cNvSpPr txBox="1">
              <a:spLocks noChangeArrowheads="1"/>
            </p:cNvSpPr>
            <p:nvPr/>
          </p:nvSpPr>
          <p:spPr bwMode="auto">
            <a:xfrm>
              <a:off x="2118291" y="3463506"/>
              <a:ext cx="2087132" cy="1569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lý</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tính</a:t>
              </a:r>
              <a:endPar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cxnSp>
        <p:nvCxnSpPr>
          <p:cNvPr id="15" name="Straight Arrow Connector 14"/>
          <p:cNvCxnSpPr>
            <a:cxnSpLocks/>
            <a:stCxn id="27" idx="2"/>
            <a:endCxn id="23" idx="0"/>
          </p:cNvCxnSpPr>
          <p:nvPr/>
        </p:nvCxnSpPr>
        <p:spPr>
          <a:xfrm flipH="1">
            <a:off x="3081409" y="2581890"/>
            <a:ext cx="3374956" cy="1685142"/>
          </a:xfrm>
          <a:prstGeom prst="straightConnector1">
            <a:avLst/>
          </a:prstGeom>
          <a:noFill/>
          <a:ln w="38100" cap="flat" cmpd="sng" algn="ctr">
            <a:solidFill>
              <a:srgbClr val="739900"/>
            </a:solidFill>
            <a:prstDash val="solid"/>
            <a:tailEnd type="triangle"/>
          </a:ln>
          <a:effectLst>
            <a:outerShdw blurRad="40000" dist="23000" dir="5400000" rotWithShape="0">
              <a:srgbClr val="000000">
                <a:alpha val="35000"/>
              </a:srgbClr>
            </a:outerShdw>
          </a:effectLst>
        </p:spPr>
      </p:cxnSp>
      <p:cxnSp>
        <p:nvCxnSpPr>
          <p:cNvPr id="16" name="Straight Arrow Connector 15"/>
          <p:cNvCxnSpPr>
            <a:cxnSpLocks/>
            <a:stCxn id="27" idx="2"/>
            <a:endCxn id="18" idx="0"/>
          </p:cNvCxnSpPr>
          <p:nvPr/>
        </p:nvCxnSpPr>
        <p:spPr>
          <a:xfrm>
            <a:off x="6456365" y="2581890"/>
            <a:ext cx="2675320" cy="1712327"/>
          </a:xfrm>
          <a:prstGeom prst="straightConnector1">
            <a:avLst/>
          </a:prstGeom>
          <a:noFill/>
          <a:ln w="38100" cap="flat" cmpd="sng" algn="ctr">
            <a:solidFill>
              <a:srgbClr val="739900"/>
            </a:solidFill>
            <a:prstDash val="solid"/>
            <a:tailEnd type="triangle"/>
          </a:ln>
          <a:effectLst>
            <a:outerShdw blurRad="40000" dist="23000" dir="5400000" rotWithShape="0">
              <a:srgbClr val="000000">
                <a:alpha val="35000"/>
              </a:srgbClr>
            </a:outerShdw>
          </a:effectLst>
        </p:spPr>
      </p:cxnSp>
    </p:spTree>
    <p:extLst>
      <p:ext uri="{BB962C8B-B14F-4D97-AF65-F5344CB8AC3E}">
        <p14:creationId xmlns:p14="http://schemas.microsoft.com/office/powerpoint/2010/main" val="61917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1000"/>
                                        <p:tgtEl>
                                          <p:spTgt spid="12"/>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ipe(up)">
                                      <p:cBhvr>
                                        <p:cTn id="11" dur="1000"/>
                                        <p:tgtEl>
                                          <p:spTgt spid="15"/>
                                        </p:tgtEl>
                                      </p:cBhvr>
                                    </p:animEffect>
                                  </p:childTnLst>
                                </p:cTn>
                              </p:par>
                              <p:par>
                                <p:cTn id="12" presetID="22" presetClass="entr" presetSubtype="1"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up)">
                                      <p:cBhvr>
                                        <p:cTn id="14" dur="1000"/>
                                        <p:tgtEl>
                                          <p:spTgt spid="16"/>
                                        </p:tgtEl>
                                      </p:cBhvr>
                                    </p:animEffect>
                                  </p:childTnLst>
                                </p:cTn>
                              </p:par>
                            </p:childTnLst>
                          </p:cTn>
                        </p:par>
                        <p:par>
                          <p:cTn id="15" fill="hold">
                            <p:stCondLst>
                              <p:cond delay="200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1000"/>
                                        <p:tgtEl>
                                          <p:spTgt spid="13"/>
                                        </p:tgtEl>
                                      </p:cBhvr>
                                    </p:animEffect>
                                  </p:childTnLst>
                                </p:cTn>
                              </p:par>
                              <p:par>
                                <p:cTn id="19" presetID="22" presetClass="entr" presetSubtype="1"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714394"/>
            <a:ext cx="12192000" cy="494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112713" marR="0" lvl="0" indent="0" algn="ctr" defTabSz="914400" rtl="0" eaLnBrk="1" fontAlgn="base" latinLnBrk="0" hangingPunct="1">
              <a:lnSpc>
                <a:spcPct val="120000"/>
              </a:lnSpc>
              <a:spcBef>
                <a:spcPct val="0"/>
              </a:spcBef>
              <a:spcAft>
                <a:spcPct val="0"/>
              </a:spcAft>
              <a:buClrTx/>
              <a:buSzTx/>
              <a:buFontTx/>
              <a:buNone/>
              <a:tabLst/>
              <a:defRPr/>
            </a:pP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Giai</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đoạn</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thứ</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nhất</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cảm</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tính</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trực</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quan</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sinh</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động</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4" name="Rectangle 3"/>
          <p:cNvSpPr>
            <a:spLocks noChangeArrowheads="1"/>
          </p:cNvSpPr>
          <p:nvPr/>
        </p:nvSpPr>
        <p:spPr bwMode="auto">
          <a:xfrm>
            <a:off x="517045" y="1209145"/>
            <a:ext cx="11157909" cy="2239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marL="112713" marR="0" lvl="0" indent="463550"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Là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giai</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đoạn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đầu</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tiên</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của</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quá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trình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nhận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thức</a:t>
            </a:r>
            <a:endPar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a:p>
            <a:pPr marL="112713" marR="0" lvl="0" indent="463550"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Là</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sư</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phản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ánh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trực</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tiếp</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sự</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vật</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hiện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tượng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thông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qua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giác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quan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Giúp</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hiểu</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biết</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được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cái</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bê</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ngoài</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của</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sự</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vật</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hiện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tượng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a:t>
            </a:r>
          </a:p>
          <a:p>
            <a:pPr marL="112713" marR="0" lvl="0" indent="463550"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Thể</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hiện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bằng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các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hình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Arial" panose="020B0604020202020204" pitchFamily="34" charset="0"/>
              </a:rPr>
              <a:t>thức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cảm</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giác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tri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giác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biểu</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tượng</a:t>
            </a:r>
            <a:endPar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p:txBody>
      </p:sp>
      <p:pic>
        <p:nvPicPr>
          <p:cNvPr id="5" name="Picture 4"/>
          <p:cNvPicPr>
            <a:picLocks noChangeAspect="1"/>
          </p:cNvPicPr>
          <p:nvPr/>
        </p:nvPicPr>
        <p:blipFill>
          <a:blip r:embed="rId2"/>
          <a:stretch>
            <a:fillRect/>
          </a:stretch>
        </p:blipFill>
        <p:spPr>
          <a:xfrm>
            <a:off x="6382405" y="3632568"/>
            <a:ext cx="3768913" cy="2511038"/>
          </a:xfrm>
          <a:prstGeom prst="roundRect">
            <a:avLst/>
          </a:prstGeom>
        </p:spPr>
      </p:pic>
      <p:pic>
        <p:nvPicPr>
          <p:cNvPr id="8" name="Picture 7"/>
          <p:cNvPicPr>
            <a:picLocks noChangeAspect="1"/>
          </p:cNvPicPr>
          <p:nvPr/>
        </p:nvPicPr>
        <p:blipFill>
          <a:blip r:embed="rId3"/>
          <a:stretch>
            <a:fillRect/>
          </a:stretch>
        </p:blipFill>
        <p:spPr>
          <a:xfrm>
            <a:off x="2040679" y="3632568"/>
            <a:ext cx="3379756" cy="2511038"/>
          </a:xfrm>
          <a:prstGeom prst="roundRect">
            <a:avLst/>
          </a:prstGeom>
        </p:spPr>
      </p:pic>
    </p:spTree>
    <p:extLst>
      <p:ext uri="{BB962C8B-B14F-4D97-AF65-F5344CB8AC3E}">
        <p14:creationId xmlns:p14="http://schemas.microsoft.com/office/powerpoint/2010/main" val="2936325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000"/>
                                        <p:tgtEl>
                                          <p:spTgt spid="4"/>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1000"/>
                                        <p:tgtEl>
                                          <p:spTgt spid="8"/>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858474"/>
            <a:ext cx="12191999" cy="494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112713" marR="0" lvl="0" indent="0" algn="ctr" defTabSz="914400" rtl="0" eaLnBrk="1" fontAlgn="base" latinLnBrk="0" hangingPunct="1">
              <a:lnSpc>
                <a:spcPct val="120000"/>
              </a:lnSpc>
              <a:spcBef>
                <a:spcPct val="0"/>
              </a:spcBef>
              <a:spcAft>
                <a:spcPct val="0"/>
              </a:spcAft>
              <a:buClrTx/>
              <a:buSzTx/>
              <a:buFontTx/>
              <a:buNone/>
              <a:tabLst/>
              <a:defRPr/>
            </a:pP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Giai</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đoạn</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thứ</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1"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hai</a:t>
            </a:r>
            <a:r>
              <a:rPr kumimoji="1" lang="en-US" sz="2400" b="1" i="1"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lý</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tính</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tư</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duy</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trừu</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1"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tượng</a:t>
            </a:r>
            <a:r>
              <a:rPr kumimoji="1"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p:txBody>
      </p:sp>
      <p:sp>
        <p:nvSpPr>
          <p:cNvPr id="4" name="Rectangle 3"/>
          <p:cNvSpPr>
            <a:spLocks noChangeArrowheads="1"/>
          </p:cNvSpPr>
          <p:nvPr/>
        </p:nvSpPr>
        <p:spPr bwMode="auto">
          <a:xfrm>
            <a:off x="1090466" y="1506625"/>
            <a:ext cx="10011065" cy="1685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marL="53975" marR="0" lvl="0" indent="341313"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Là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giai</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đoạn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cao</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của</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quá</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trình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nhận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thức</a:t>
            </a:r>
            <a:endPar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53975" marR="0" lvl="0" indent="341313"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Dựa</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trên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cơ</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sở</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tài</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liệu</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do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nhận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thức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cảm</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tính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mang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lại</a:t>
            </a:r>
            <a:endPar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endParaRPr>
          </a:p>
          <a:p>
            <a:pPr marL="53975" marR="0" lvl="0" indent="341313" algn="just" defTabSz="914400" rtl="0" eaLnBrk="1" fontAlgn="base" latinLnBrk="0" hangingPunct="1">
              <a:lnSpc>
                <a:spcPct val="150000"/>
              </a:lnSpc>
              <a:spcBef>
                <a:spcPct val="0"/>
              </a:spcBef>
              <a:spcAft>
                <a:spcPct val="0"/>
              </a:spcAft>
              <a:buClrTx/>
              <a:buSzTx/>
              <a:buFont typeface="Wingdings" panose="05000000000000000000" pitchFamily="2" charset="2"/>
              <a:buChar char="Ø"/>
              <a:tabLst/>
              <a:defRPr/>
            </a:pP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Được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thê</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hiện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bằng</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các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hình</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002060"/>
                </a:solidFill>
                <a:effectLst/>
                <a:uLnTx/>
                <a:uFillTx/>
                <a:latin typeface="Arial" panose="020B0604020202020204" pitchFamily="34" charset="0"/>
                <a:ea typeface="+mn-ea"/>
                <a:cs typeface="+mn-cs"/>
              </a:rPr>
              <a:t>thức</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khái</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niệm</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phán</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đoán</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suy</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err="1">
                <a:ln>
                  <a:noFill/>
                </a:ln>
                <a:solidFill>
                  <a:srgbClr val="FF0000"/>
                </a:solidFill>
                <a:effectLst/>
                <a:uLnTx/>
                <a:uFillTx/>
                <a:latin typeface="Arial" panose="020B0604020202020204" pitchFamily="34" charset="0"/>
                <a:ea typeface="+mn-ea"/>
                <a:cs typeface="+mn-cs"/>
              </a:rPr>
              <a:t>luận</a:t>
            </a:r>
            <a:r>
              <a:rPr kumimoji="1" lang="en-US" altLang="en-US" sz="2400" b="0"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 </a:t>
            </a:r>
            <a:r>
              <a:rPr kumimoji="1" lang="en-US" altLang="en-US" sz="2400" b="0" i="0" u="none" strike="noStrike" kern="1200" cap="none" spc="0" normalizeH="0" baseline="0" noProof="0" dirty="0">
                <a:ln>
                  <a:noFill/>
                </a:ln>
                <a:solidFill>
                  <a:srgbClr val="002060"/>
                </a:solidFill>
                <a:effectLst/>
                <a:uLnTx/>
                <a:uFillTx/>
                <a:latin typeface="Arial" panose="020B0604020202020204" pitchFamily="34" charset="0"/>
                <a:ea typeface="+mn-ea"/>
                <a:cs typeface="+mn-cs"/>
              </a:rPr>
              <a:t>.</a:t>
            </a:r>
          </a:p>
        </p:txBody>
      </p:sp>
      <p:pic>
        <p:nvPicPr>
          <p:cNvPr id="5" name="Picture 4"/>
          <p:cNvPicPr>
            <a:picLocks noChangeAspect="1"/>
          </p:cNvPicPr>
          <p:nvPr/>
        </p:nvPicPr>
        <p:blipFill rotWithShape="1">
          <a:blip r:embed="rId2"/>
          <a:srcRect r="28142"/>
          <a:stretch/>
        </p:blipFill>
        <p:spPr>
          <a:xfrm>
            <a:off x="1708507" y="3460172"/>
            <a:ext cx="3925031" cy="2669284"/>
          </a:xfrm>
          <a:prstGeom prst="roundRect">
            <a:avLst/>
          </a:prstGeom>
        </p:spPr>
      </p:pic>
      <p:pic>
        <p:nvPicPr>
          <p:cNvPr id="6" name="Picture 5"/>
          <p:cNvPicPr>
            <a:picLocks noChangeAspect="1"/>
          </p:cNvPicPr>
          <p:nvPr/>
        </p:nvPicPr>
        <p:blipFill>
          <a:blip r:embed="rId3"/>
          <a:stretch>
            <a:fillRect/>
          </a:stretch>
        </p:blipFill>
        <p:spPr>
          <a:xfrm>
            <a:off x="6558463" y="3460172"/>
            <a:ext cx="3998793" cy="2669284"/>
          </a:xfrm>
          <a:prstGeom prst="roundRect">
            <a:avLst/>
          </a:prstGeom>
        </p:spPr>
      </p:pic>
    </p:spTree>
    <p:extLst>
      <p:ext uri="{BB962C8B-B14F-4D97-AF65-F5344CB8AC3E}">
        <p14:creationId xmlns:p14="http://schemas.microsoft.com/office/powerpoint/2010/main" val="1669662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1000"/>
                                        <p:tgtEl>
                                          <p:spTgt spid="4"/>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1000"/>
                                        <p:tgtEl>
                                          <p:spTgt spid="5"/>
                                        </p:tgtEl>
                                      </p:cBhvr>
                                    </p:animEffect>
                                  </p:childTnLst>
                                </p:cTn>
                              </p:par>
                              <p:par>
                                <p:cTn id="16" presetID="22" presetClass="entr" presetSubtype="1"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1983560" y="534969"/>
            <a:ext cx="4745422" cy="1008992"/>
          </a:xfrm>
          <a:prstGeom prst="rect">
            <a:avLst/>
          </a:prstGeom>
          <a:noFill/>
          <a:ln w="9525">
            <a:noFill/>
            <a:miter lim="800000"/>
            <a:headEnd/>
            <a:tailEnd/>
          </a:ln>
        </p:spPr>
        <p:txBody>
          <a:bodyPr anchor="ctr"/>
          <a:lstStyle/>
          <a:p>
            <a:pPr marL="457200" marR="0" lvl="0" indent="-457200" algn="ctr" defTabSz="914400" rtl="0" eaLnBrk="0" fontAlgn="auto" latinLnBrk="0" hangingPunct="0">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Khái</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niệm</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t</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hực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tiễn</a:t>
            </a:r>
            <a:endPar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endParaRPr>
          </a:p>
        </p:txBody>
      </p:sp>
      <p:sp>
        <p:nvSpPr>
          <p:cNvPr id="2" name="Content Placeholder 1">
            <a:extLst>
              <a:ext uri="{FF2B5EF4-FFF2-40B4-BE49-F238E27FC236}">
                <a16:creationId xmlns:a16="http://schemas.microsoft.com/office/drawing/2014/main" id="{73AAC1F2-43A5-49DE-807A-EFC30C569EA1}"/>
              </a:ext>
            </a:extLst>
          </p:cNvPr>
          <p:cNvSpPr>
            <a:spLocks noGrp="1"/>
          </p:cNvSpPr>
          <p:nvPr>
            <p:ph idx="1"/>
          </p:nvPr>
        </p:nvSpPr>
        <p:spPr>
          <a:xfrm>
            <a:off x="897940" y="1494723"/>
            <a:ext cx="6916663" cy="1885039"/>
          </a:xfrm>
        </p:spPr>
        <p:txBody>
          <a:bodyPr/>
          <a:lstStyle/>
          <a:p>
            <a:pPr marL="0" indent="858838" algn="just">
              <a:buNone/>
            </a:pPr>
            <a:r>
              <a:rPr lang="pt-BR" sz="2400" i="1" dirty="0">
                <a:solidFill>
                  <a:srgbClr val="FF0000"/>
                </a:solidFill>
                <a:effectLst/>
                <a:latin typeface="Arial" panose="020B0604020202020204" pitchFamily="34" charset="0"/>
                <a:ea typeface="Calibri" panose="020F0502020204030204" pitchFamily="34" charset="0"/>
                <a:cs typeface="Arial" panose="020B0604020202020204" pitchFamily="34" charset="0"/>
              </a:rPr>
              <a:t>Thực tiễn</a:t>
            </a:r>
            <a:r>
              <a:rPr lang="pt-BR" sz="2400" dirty="0">
                <a:solidFill>
                  <a:srgbClr val="FF0000"/>
                </a:solidFill>
                <a:effectLst/>
                <a:latin typeface="Arial" panose="020B0604020202020204" pitchFamily="34" charset="0"/>
                <a:ea typeface="Calibri" panose="020F0502020204030204" pitchFamily="34" charset="0"/>
                <a:cs typeface="Arial" panose="020B0604020202020204" pitchFamily="34" charset="0"/>
              </a:rPr>
              <a:t> </a:t>
            </a:r>
            <a:r>
              <a:rPr lang="pt-BR"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là toàn bộ hoạt động </a:t>
            </a:r>
            <a:r>
              <a:rPr lang="pt-BR" sz="2400" dirty="0">
                <a:solidFill>
                  <a:srgbClr val="FF0000"/>
                </a:solidFill>
                <a:effectLst/>
                <a:latin typeface="Arial" panose="020B0604020202020204" pitchFamily="34" charset="0"/>
                <a:ea typeface="Calibri" panose="020F0502020204030204" pitchFamily="34" charset="0"/>
                <a:cs typeface="Arial" panose="020B0604020202020204" pitchFamily="34" charset="0"/>
              </a:rPr>
              <a:t>vật chất, cảm tính</a:t>
            </a:r>
            <a:r>
              <a:rPr lang="pt-BR" sz="2400" dirty="0">
                <a:solidFill>
                  <a:srgbClr val="000099"/>
                </a:solidFill>
                <a:latin typeface="Arial" panose="020B0604020202020204" pitchFamily="34" charset="0"/>
                <a:ea typeface="Calibri" panose="020F0502020204030204" pitchFamily="34" charset="0"/>
                <a:cs typeface="Arial" panose="020B0604020202020204" pitchFamily="34" charset="0"/>
              </a:rPr>
              <a:t> </a:t>
            </a:r>
            <a:r>
              <a:rPr lang="pt-BR" sz="2400" dirty="0">
                <a:solidFill>
                  <a:srgbClr val="000000"/>
                </a:solidFill>
                <a:latin typeface="Arial" panose="020B0604020202020204" pitchFamily="34" charset="0"/>
                <a:ea typeface="Calibri" panose="020F0502020204030204" pitchFamily="34" charset="0"/>
                <a:cs typeface="Arial" panose="020B0604020202020204" pitchFamily="34" charset="0"/>
              </a:rPr>
              <a:t>của </a:t>
            </a:r>
            <a:r>
              <a:rPr lang="pt-BR" sz="2400" dirty="0">
                <a:solidFill>
                  <a:srgbClr val="FF0000"/>
                </a:solidFill>
                <a:latin typeface="Arial" panose="020B0604020202020204" pitchFamily="34" charset="0"/>
                <a:ea typeface="Calibri" panose="020F0502020204030204" pitchFamily="34" charset="0"/>
                <a:cs typeface="Arial" panose="020B0604020202020204" pitchFamily="34" charset="0"/>
              </a:rPr>
              <a:t>con người</a:t>
            </a:r>
            <a:r>
              <a:rPr lang="pt-BR" sz="2400" dirty="0">
                <a:solidFill>
                  <a:srgbClr val="000000"/>
                </a:solidFill>
                <a:latin typeface="Arial" panose="020B0604020202020204" pitchFamily="34" charset="0"/>
                <a:ea typeface="Calibri" panose="020F0502020204030204" pitchFamily="34" charset="0"/>
                <a:cs typeface="Arial" panose="020B0604020202020204" pitchFamily="34" charset="0"/>
              </a:rPr>
              <a:t>, </a:t>
            </a:r>
            <a:r>
              <a:rPr lang="pt-BR"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có tính chất </a:t>
            </a:r>
            <a:r>
              <a:rPr lang="pt-BR" sz="2400" dirty="0">
                <a:solidFill>
                  <a:srgbClr val="FF0000"/>
                </a:solidFill>
                <a:effectLst/>
                <a:latin typeface="Arial" panose="020B0604020202020204" pitchFamily="34" charset="0"/>
                <a:ea typeface="Calibri" panose="020F0502020204030204" pitchFamily="34" charset="0"/>
                <a:cs typeface="Arial" panose="020B0604020202020204" pitchFamily="34" charset="0"/>
              </a:rPr>
              <a:t>lịch sử - xã hội </a:t>
            </a:r>
            <a:r>
              <a:rPr lang="pt-BR" sz="2400" dirty="0">
                <a:solidFill>
                  <a:srgbClr val="000000"/>
                </a:solidFill>
                <a:effectLst/>
                <a:latin typeface="Arial" panose="020B0604020202020204" pitchFamily="34" charset="0"/>
                <a:ea typeface="Calibri" panose="020F0502020204030204" pitchFamily="34" charset="0"/>
                <a:cs typeface="Arial" panose="020B0604020202020204" pitchFamily="34" charset="0"/>
              </a:rPr>
              <a:t>nhằm cải tạo thế giới khách quan để phục vụ nhu cầu của con người. </a:t>
            </a: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algn="ctr"/>
            <a:endParaRPr lang="en-US" sz="24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13968C00-0752-449E-B835-004E1609FAFC}"/>
              </a:ext>
            </a:extLst>
          </p:cNvPr>
          <p:cNvPicPr>
            <a:picLocks noChangeAspect="1"/>
          </p:cNvPicPr>
          <p:nvPr/>
        </p:nvPicPr>
        <p:blipFill>
          <a:blip r:embed="rId2"/>
          <a:stretch>
            <a:fillRect/>
          </a:stretch>
        </p:blipFill>
        <p:spPr>
          <a:xfrm>
            <a:off x="897941" y="3112928"/>
            <a:ext cx="5291958" cy="2950723"/>
          </a:xfrm>
          <a:prstGeom prst="roundRect">
            <a:avLst/>
          </a:prstGeom>
        </p:spPr>
      </p:pic>
      <p:pic>
        <p:nvPicPr>
          <p:cNvPr id="6" name="Picture 5">
            <a:extLst>
              <a:ext uri="{FF2B5EF4-FFF2-40B4-BE49-F238E27FC236}">
                <a16:creationId xmlns:a16="http://schemas.microsoft.com/office/drawing/2014/main" id="{22F5319B-2355-42AC-818C-5BCF22D95E39}"/>
              </a:ext>
            </a:extLst>
          </p:cNvPr>
          <p:cNvPicPr>
            <a:picLocks noChangeAspect="1"/>
          </p:cNvPicPr>
          <p:nvPr/>
        </p:nvPicPr>
        <p:blipFill>
          <a:blip r:embed="rId3"/>
          <a:stretch>
            <a:fillRect/>
          </a:stretch>
        </p:blipFill>
        <p:spPr>
          <a:xfrm>
            <a:off x="7017649" y="3112929"/>
            <a:ext cx="4276410" cy="2950723"/>
          </a:xfrm>
          <a:prstGeom prst="roundRect">
            <a:avLst/>
          </a:prstGeom>
        </p:spPr>
      </p:pic>
      <p:pic>
        <p:nvPicPr>
          <p:cNvPr id="8" name="Picture 7">
            <a:extLst>
              <a:ext uri="{FF2B5EF4-FFF2-40B4-BE49-F238E27FC236}">
                <a16:creationId xmlns:a16="http://schemas.microsoft.com/office/drawing/2014/main" id="{F9E1EDCB-2FCA-41C8-98C1-52A6DC0E2E82}"/>
              </a:ext>
            </a:extLst>
          </p:cNvPr>
          <p:cNvPicPr>
            <a:picLocks noChangeAspect="1"/>
          </p:cNvPicPr>
          <p:nvPr/>
        </p:nvPicPr>
        <p:blipFill>
          <a:blip r:embed="rId4"/>
          <a:stretch>
            <a:fillRect/>
          </a:stretch>
        </p:blipFill>
        <p:spPr>
          <a:xfrm>
            <a:off x="7989844" y="534969"/>
            <a:ext cx="3304215" cy="2202810"/>
          </a:xfrm>
          <a:prstGeom prst="roundRect">
            <a:avLst/>
          </a:prstGeom>
        </p:spPr>
      </p:pic>
    </p:spTree>
    <p:extLst>
      <p:ext uri="{BB962C8B-B14F-4D97-AF65-F5344CB8AC3E}">
        <p14:creationId xmlns:p14="http://schemas.microsoft.com/office/powerpoint/2010/main" val="1580383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Effect transition="in" filter="fade">
                                      <p:cBhvr>
                                        <p:cTn id="13" dur="1000"/>
                                        <p:tgtEl>
                                          <p:spTgt spid="2">
                                            <p:txEl>
                                              <p:pRg st="0" end="0"/>
                                            </p:txEl>
                                          </p:spTgt>
                                        </p:tgtEl>
                                      </p:cBhvr>
                                    </p:animEffect>
                                    <p:anim calcmode="lin" valueType="num">
                                      <p:cBhvr>
                                        <p:cTn id="14"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
                                          </p:val>
                                        </p:tav>
                                        <p:tav tm="100000">
                                          <p:val>
                                            <p:strVal val="#ppt_x"/>
                                          </p:val>
                                        </p:tav>
                                      </p:tavLst>
                                    </p:anim>
                                    <p:anim calcmode="lin" valueType="num">
                                      <p:cBhvr>
                                        <p:cTn id="20" dur="1000" fill="hold"/>
                                        <p:tgtEl>
                                          <p:spTgt spid="8"/>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
                                          </p:val>
                                        </p:tav>
                                        <p:tav tm="100000">
                                          <p:val>
                                            <p:strVal val="#ppt_x"/>
                                          </p:val>
                                        </p:tav>
                                      </p:tavLst>
                                    </p:anim>
                                    <p:anim calcmode="lin" valueType="num">
                                      <p:cBhvr>
                                        <p:cTn id="26" dur="1000" fill="hold"/>
                                        <p:tgtEl>
                                          <p:spTgt spid="4"/>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2897142" y="1907627"/>
            <a:ext cx="6397715" cy="3042746"/>
          </a:xfrm>
        </p:spPr>
        <p:txBody>
          <a:bodyPr/>
          <a:lstStyle/>
          <a:p>
            <a:pPr marL="0" indent="519113" algn="ctr">
              <a:lnSpc>
                <a:spcPct val="150000"/>
              </a:lnSpc>
              <a:buFont typeface="Wingdings" panose="05000000000000000000" pitchFamily="2" charset="2"/>
              <a:buChar char="ü"/>
              <a:tabLst>
                <a:tab pos="738188" algn="l"/>
              </a:tabLst>
            </a:pPr>
            <a:r>
              <a:rPr lang="en-US" sz="2400" b="1" dirty="0">
                <a:solidFill>
                  <a:srgbClr val="000099"/>
                </a:solidFill>
                <a:latin typeface="Arial" panose="020B0604020202020204" pitchFamily="34" charset="0"/>
                <a:cs typeface="Arial" panose="020B0604020202020204" pitchFamily="34" charset="0"/>
              </a:rPr>
              <a:t>Ba </a:t>
            </a:r>
            <a:r>
              <a:rPr lang="en-US" sz="2400" b="1" dirty="0" err="1">
                <a:solidFill>
                  <a:srgbClr val="000099"/>
                </a:solidFill>
                <a:latin typeface="Arial" panose="020B0604020202020204" pitchFamily="34" charset="0"/>
                <a:cs typeface="Arial" panose="020B0604020202020204" pitchFamily="34" charset="0"/>
              </a:rPr>
              <a:t>hình</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thức</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cơ</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bản</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của</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thực</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000099"/>
                </a:solidFill>
                <a:latin typeface="Arial" panose="020B0604020202020204" pitchFamily="34" charset="0"/>
                <a:cs typeface="Arial" panose="020B0604020202020204" pitchFamily="34" charset="0"/>
              </a:rPr>
              <a:t>tiễn</a:t>
            </a:r>
            <a:r>
              <a:rPr lang="en-US" sz="2400" b="1" dirty="0">
                <a:solidFill>
                  <a:srgbClr val="000099"/>
                </a:solidFill>
                <a:latin typeface="Arial" panose="020B0604020202020204" pitchFamily="34" charset="0"/>
                <a:cs typeface="Arial" panose="020B0604020202020204" pitchFamily="34" charset="0"/>
              </a:rPr>
              <a:t>:</a:t>
            </a:r>
          </a:p>
          <a:p>
            <a:pPr marL="1082675" indent="-33655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xuất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vật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chất</a:t>
            </a:r>
            <a:endParaRPr lang="en-US" sz="2400" b="1" dirty="0">
              <a:latin typeface="Arial" panose="020B0604020202020204" pitchFamily="34" charset="0"/>
              <a:cs typeface="Arial" panose="020B0604020202020204" pitchFamily="34" charset="0"/>
            </a:endParaRPr>
          </a:p>
          <a:p>
            <a:pPr marL="1082675" indent="-33655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chính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trị</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xã</a:t>
            </a:r>
            <a:r>
              <a:rPr lang="en-US" sz="2400" b="1" dirty="0">
                <a:latin typeface="Arial" panose="020B0604020202020204" pitchFamily="34" charset="0"/>
                <a:cs typeface="Arial" panose="020B0604020202020204" pitchFamily="34" charset="0"/>
              </a:rPr>
              <a:t> hội</a:t>
            </a:r>
          </a:p>
          <a:p>
            <a:pPr marL="1082675" indent="-33655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thực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nghiệm</a:t>
            </a:r>
            <a:r>
              <a:rPr lang="en-US" sz="2400" b="1" dirty="0">
                <a:latin typeface="Arial" panose="020B0604020202020204" pitchFamily="34" charset="0"/>
                <a:cs typeface="Arial" panose="020B0604020202020204" pitchFamily="34" charset="0"/>
              </a:rPr>
              <a:t> khoa </a:t>
            </a:r>
            <a:r>
              <a:rPr lang="en-US" sz="2400" b="1" dirty="0" err="1">
                <a:latin typeface="Arial" panose="020B0604020202020204" pitchFamily="34" charset="0"/>
                <a:cs typeface="Arial" panose="020B0604020202020204" pitchFamily="34" charset="0"/>
              </a:rPr>
              <a:t>học</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27214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strips(downLeft)">
                                      <p:cBhvr>
                                        <p:cTn id="7" dur="500"/>
                                        <p:tgtEl>
                                          <p:spTgt spid="37891">
                                            <p:txEl>
                                              <p:pRg st="0" end="0"/>
                                            </p:txEl>
                                          </p:spTgt>
                                        </p:tgtEl>
                                      </p:cBhvr>
                                    </p:animEffect>
                                  </p:childTnLst>
                                </p:cTn>
                              </p:par>
                            </p:childTnLst>
                          </p:cTn>
                        </p:par>
                        <p:par>
                          <p:cTn id="8" fill="hold" nodeType="withGroup">
                            <p:stCondLst>
                              <p:cond delay="500"/>
                            </p:stCondLst>
                            <p:childTnLst>
                              <p:par>
                                <p:cTn id="9" presetID="29" presetClass="entr" presetSubtype="0" fill="hold" nodeType="after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anim calcmode="lin" valueType="num">
                                      <p:cBhvr>
                                        <p:cTn id="11" dur="1000" fill="hold"/>
                                        <p:tgtEl>
                                          <p:spTgt spid="37891">
                                            <p:txEl>
                                              <p:pRg st="1" end="1"/>
                                            </p:txEl>
                                          </p:spTgt>
                                        </p:tgtEl>
                                        <p:attrNameLst>
                                          <p:attrName>ppt_x</p:attrName>
                                        </p:attrNameLst>
                                      </p:cBhvr>
                                      <p:tavLst>
                                        <p:tav tm="0">
                                          <p:val>
                                            <p:strVal val="#ppt_x-.2"/>
                                          </p:val>
                                        </p:tav>
                                        <p:tav tm="100000">
                                          <p:val>
                                            <p:strVal val="#ppt_x"/>
                                          </p:val>
                                        </p:tav>
                                      </p:tavLst>
                                    </p:anim>
                                    <p:anim calcmode="lin" valueType="num">
                                      <p:cBhvr>
                                        <p:cTn id="12" dur="1000" fill="hold"/>
                                        <p:tgtEl>
                                          <p:spTgt spid="3789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13" dur="1000"/>
                                        <p:tgtEl>
                                          <p:spTgt spid="37891">
                                            <p:txEl>
                                              <p:pRg st="1" end="1"/>
                                            </p:txEl>
                                          </p:spTgt>
                                        </p:tgtEl>
                                      </p:cBhvr>
                                    </p:animEffect>
                                  </p:childTnLst>
                                </p:cTn>
                              </p:par>
                            </p:childTnLst>
                          </p:cTn>
                        </p:par>
                        <p:par>
                          <p:cTn id="14" fill="hold" nodeType="withGroup">
                            <p:stCondLst>
                              <p:cond delay="1500"/>
                            </p:stCondLst>
                            <p:childTnLst>
                              <p:par>
                                <p:cTn id="15" presetID="29" presetClass="entr" presetSubtype="0" fill="hold" nodeType="afterEffect">
                                  <p:stCondLst>
                                    <p:cond delay="0"/>
                                  </p:stCondLst>
                                  <p:childTnLst>
                                    <p:set>
                                      <p:cBhvr>
                                        <p:cTn id="16" dur="1" fill="hold">
                                          <p:stCondLst>
                                            <p:cond delay="0"/>
                                          </p:stCondLst>
                                        </p:cTn>
                                        <p:tgtEl>
                                          <p:spTgt spid="37891">
                                            <p:txEl>
                                              <p:pRg st="2" end="2"/>
                                            </p:txEl>
                                          </p:spTgt>
                                        </p:tgtEl>
                                        <p:attrNameLst>
                                          <p:attrName>style.visibility</p:attrName>
                                        </p:attrNameLst>
                                      </p:cBhvr>
                                      <p:to>
                                        <p:strVal val="visible"/>
                                      </p:to>
                                    </p:set>
                                    <p:anim calcmode="lin" valueType="num">
                                      <p:cBhvr>
                                        <p:cTn id="17" dur="1000" fill="hold"/>
                                        <p:tgtEl>
                                          <p:spTgt spid="37891">
                                            <p:txEl>
                                              <p:pRg st="2" end="2"/>
                                            </p:txEl>
                                          </p:spTgt>
                                        </p:tgtEl>
                                        <p:attrNameLst>
                                          <p:attrName>ppt_x</p:attrName>
                                        </p:attrNameLst>
                                      </p:cBhvr>
                                      <p:tavLst>
                                        <p:tav tm="0">
                                          <p:val>
                                            <p:strVal val="#ppt_x-.2"/>
                                          </p:val>
                                        </p:tav>
                                        <p:tav tm="100000">
                                          <p:val>
                                            <p:strVal val="#ppt_x"/>
                                          </p:val>
                                        </p:tav>
                                      </p:tavLst>
                                    </p:anim>
                                    <p:anim calcmode="lin" valueType="num">
                                      <p:cBhvr>
                                        <p:cTn id="18" dur="1000" fill="hold"/>
                                        <p:tgtEl>
                                          <p:spTgt spid="3789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37891">
                                            <p:txEl>
                                              <p:pRg st="2" end="2"/>
                                            </p:txEl>
                                          </p:spTgt>
                                        </p:tgtEl>
                                      </p:cBhvr>
                                    </p:animEffect>
                                  </p:childTnLst>
                                </p:cTn>
                              </p:par>
                            </p:childTnLst>
                          </p:cTn>
                        </p:par>
                        <p:par>
                          <p:cTn id="20" fill="hold" nodeType="withGroup">
                            <p:stCondLst>
                              <p:cond delay="2500"/>
                            </p:stCondLst>
                            <p:childTnLst>
                              <p:par>
                                <p:cTn id="21" presetID="29" presetClass="entr" presetSubtype="0" fill="hold" nodeType="afterEffect">
                                  <p:stCondLst>
                                    <p:cond delay="0"/>
                                  </p:stCondLst>
                                  <p:childTnLst>
                                    <p:set>
                                      <p:cBhvr>
                                        <p:cTn id="22" dur="1" fill="hold">
                                          <p:stCondLst>
                                            <p:cond delay="0"/>
                                          </p:stCondLst>
                                        </p:cTn>
                                        <p:tgtEl>
                                          <p:spTgt spid="37891">
                                            <p:txEl>
                                              <p:pRg st="3" end="3"/>
                                            </p:txEl>
                                          </p:spTgt>
                                        </p:tgtEl>
                                        <p:attrNameLst>
                                          <p:attrName>style.visibility</p:attrName>
                                        </p:attrNameLst>
                                      </p:cBhvr>
                                      <p:to>
                                        <p:strVal val="visible"/>
                                      </p:to>
                                    </p:set>
                                    <p:anim calcmode="lin" valueType="num">
                                      <p:cBhvr>
                                        <p:cTn id="23" dur="1000" fill="hold"/>
                                        <p:tgtEl>
                                          <p:spTgt spid="37891">
                                            <p:txEl>
                                              <p:pRg st="3" end="3"/>
                                            </p:txEl>
                                          </p:spTgt>
                                        </p:tgtEl>
                                        <p:attrNameLst>
                                          <p:attrName>ppt_x</p:attrName>
                                        </p:attrNameLst>
                                      </p:cBhvr>
                                      <p:tavLst>
                                        <p:tav tm="0">
                                          <p:val>
                                            <p:strVal val="#ppt_x-.2"/>
                                          </p:val>
                                        </p:tav>
                                        <p:tav tm="100000">
                                          <p:val>
                                            <p:strVal val="#ppt_x"/>
                                          </p:val>
                                        </p:tav>
                                      </p:tavLst>
                                    </p:anim>
                                    <p:anim calcmode="lin" valueType="num">
                                      <p:cBhvr>
                                        <p:cTn id="24" dur="1000" fill="hold"/>
                                        <p:tgtEl>
                                          <p:spTgt spid="3789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5" dur="1000"/>
                                        <p:tgtEl>
                                          <p:spTgt spid="378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1320380" y="617281"/>
            <a:ext cx="9551240" cy="1434662"/>
          </a:xfrm>
        </p:spPr>
        <p:txBody>
          <a:bodyPr/>
          <a:lstStyle/>
          <a:p>
            <a:pPr marL="0" indent="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sản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xuất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vật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chất</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nguyên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thủy</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cơ</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bản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quyết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tồn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tại</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a:solidFill>
                  <a:srgbClr val="FF0000"/>
                </a:solidFill>
                <a:latin typeface="Arial" panose="020B0604020202020204" pitchFamily="34" charset="0"/>
                <a:cs typeface="Arial" panose="020B0604020202020204" pitchFamily="34" charset="0"/>
              </a:rPr>
              <a:t>phát </a:t>
            </a:r>
            <a:r>
              <a:rPr lang="en-US" sz="2400" dirty="0" err="1">
                <a:solidFill>
                  <a:srgbClr val="FF0000"/>
                </a:solidFill>
                <a:latin typeface="Arial" panose="020B0604020202020204" pitchFamily="34" charset="0"/>
                <a:cs typeface="Arial" panose="020B0604020202020204" pitchFamily="34" charset="0"/>
              </a:rPr>
              <a:t>triển</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hội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a:t>
            </a:r>
            <a:r>
              <a:rPr lang="en-US" sz="2400" dirty="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EF708311-F94B-4FC3-919B-A74E308AF161}"/>
              </a:ext>
            </a:extLst>
          </p:cNvPr>
          <p:cNvGrpSpPr/>
          <p:nvPr/>
        </p:nvGrpSpPr>
        <p:grpSpPr>
          <a:xfrm>
            <a:off x="1249630" y="1932367"/>
            <a:ext cx="9692739" cy="4159146"/>
            <a:chOff x="523307" y="1876097"/>
            <a:chExt cx="10142229" cy="4493172"/>
          </a:xfrm>
        </p:grpSpPr>
        <p:pic>
          <p:nvPicPr>
            <p:cNvPr id="2" name="Picture 1">
              <a:extLst>
                <a:ext uri="{FF2B5EF4-FFF2-40B4-BE49-F238E27FC236}">
                  <a16:creationId xmlns:a16="http://schemas.microsoft.com/office/drawing/2014/main" id="{4D993BAB-DDA2-4778-9E63-F5B523082C56}"/>
                </a:ext>
              </a:extLst>
            </p:cNvPr>
            <p:cNvPicPr>
              <a:picLocks noChangeAspect="1"/>
            </p:cNvPicPr>
            <p:nvPr/>
          </p:nvPicPr>
          <p:blipFill>
            <a:blip r:embed="rId2"/>
            <a:stretch>
              <a:fillRect/>
            </a:stretch>
          </p:blipFill>
          <p:spPr>
            <a:xfrm>
              <a:off x="7633042" y="3968998"/>
              <a:ext cx="3032494" cy="2400271"/>
            </a:xfrm>
            <a:prstGeom prst="roundRect">
              <a:avLst/>
            </a:prstGeom>
          </p:spPr>
        </p:pic>
        <p:pic>
          <p:nvPicPr>
            <p:cNvPr id="3" name="Picture 2">
              <a:extLst>
                <a:ext uri="{FF2B5EF4-FFF2-40B4-BE49-F238E27FC236}">
                  <a16:creationId xmlns:a16="http://schemas.microsoft.com/office/drawing/2014/main" id="{1A4F7E28-B739-437A-B5A0-3F63D68F14AE}"/>
                </a:ext>
              </a:extLst>
            </p:cNvPr>
            <p:cNvPicPr>
              <a:picLocks noChangeAspect="1"/>
            </p:cNvPicPr>
            <p:nvPr/>
          </p:nvPicPr>
          <p:blipFill>
            <a:blip r:embed="rId3"/>
            <a:stretch>
              <a:fillRect/>
            </a:stretch>
          </p:blipFill>
          <p:spPr>
            <a:xfrm>
              <a:off x="7633042" y="1876097"/>
              <a:ext cx="3032494" cy="2017987"/>
            </a:xfrm>
            <a:prstGeom prst="roundRect">
              <a:avLst/>
            </a:prstGeom>
          </p:spPr>
        </p:pic>
        <p:pic>
          <p:nvPicPr>
            <p:cNvPr id="4" name="Picture 3">
              <a:extLst>
                <a:ext uri="{FF2B5EF4-FFF2-40B4-BE49-F238E27FC236}">
                  <a16:creationId xmlns:a16="http://schemas.microsoft.com/office/drawing/2014/main" id="{C9EA99A7-362B-423F-9A7A-69E8C614778E}"/>
                </a:ext>
              </a:extLst>
            </p:cNvPr>
            <p:cNvPicPr>
              <a:picLocks noChangeAspect="1"/>
            </p:cNvPicPr>
            <p:nvPr/>
          </p:nvPicPr>
          <p:blipFill>
            <a:blip r:embed="rId4"/>
            <a:stretch>
              <a:fillRect/>
            </a:stretch>
          </p:blipFill>
          <p:spPr>
            <a:xfrm>
              <a:off x="523307" y="1876097"/>
              <a:ext cx="7062437" cy="4493172"/>
            </a:xfrm>
            <a:prstGeom prst="roundRect">
              <a:avLst/>
            </a:prstGeom>
          </p:spPr>
        </p:pic>
      </p:grpSp>
    </p:spTree>
    <p:extLst>
      <p:ext uri="{BB962C8B-B14F-4D97-AF65-F5344CB8AC3E}">
        <p14:creationId xmlns:p14="http://schemas.microsoft.com/office/powerpoint/2010/main" val="3402507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fade">
                                      <p:cBhvr>
                                        <p:cTn id="7" dur="1000"/>
                                        <p:tgtEl>
                                          <p:spTgt spid="37891">
                                            <p:txEl>
                                              <p:pRg st="0" end="0"/>
                                            </p:txEl>
                                          </p:spTgt>
                                        </p:tgtEl>
                                      </p:cBhvr>
                                    </p:animEffect>
                                    <p:anim calcmode="lin" valueType="num">
                                      <p:cBhvr>
                                        <p:cTn id="8" dur="10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7891">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951347" y="672461"/>
            <a:ext cx="6520894" cy="2695910"/>
          </a:xfrm>
        </p:spPr>
        <p:txBody>
          <a:bodyPr/>
          <a:lstStyle/>
          <a:p>
            <a:pPr marL="0" indent="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chính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trị</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xã</a:t>
            </a:r>
            <a:r>
              <a:rPr lang="en-US" sz="2400" b="1" dirty="0">
                <a:latin typeface="Arial" panose="020B0604020202020204" pitchFamily="34" charset="0"/>
                <a:cs typeface="Arial" panose="020B0604020202020204" pitchFamily="34" charset="0"/>
              </a:rPr>
              <a:t> hội: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tổ</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nhau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hội </a:t>
            </a:r>
            <a:r>
              <a:rPr lang="en-US" sz="2400" dirty="0" err="1">
                <a:latin typeface="Arial" panose="020B0604020202020204" pitchFamily="34" charset="0"/>
                <a:cs typeface="Arial" panose="020B0604020202020204" pitchFamily="34" charset="0"/>
              </a:rPr>
              <a:t>nhằm</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cải</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biến</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những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trị</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hội, </a:t>
            </a:r>
            <a:r>
              <a:rPr lang="en-US" sz="2400" dirty="0" err="1">
                <a:solidFill>
                  <a:srgbClr val="FF0000"/>
                </a:solidFill>
                <a:latin typeface="Arial" panose="020B0604020202020204" pitchFamily="34" charset="0"/>
                <a:cs typeface="Arial" panose="020B0604020202020204" pitchFamily="34" charset="0"/>
              </a:rPr>
              <a:t>thúc</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đẩy</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xã</a:t>
            </a:r>
            <a:r>
              <a:rPr lang="en-US" sz="2400" dirty="0">
                <a:latin typeface="Arial" panose="020B0604020202020204" pitchFamily="34" charset="0"/>
                <a:cs typeface="Arial" panose="020B0604020202020204" pitchFamily="34" charset="0"/>
              </a:rPr>
              <a:t> hội phát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1AD5511A-01B0-4F0A-84CA-6124C9933BE4}"/>
              </a:ext>
            </a:extLst>
          </p:cNvPr>
          <p:cNvPicPr>
            <a:picLocks noChangeAspect="1"/>
          </p:cNvPicPr>
          <p:nvPr/>
        </p:nvPicPr>
        <p:blipFill>
          <a:blip r:embed="rId2"/>
          <a:stretch>
            <a:fillRect/>
          </a:stretch>
        </p:blipFill>
        <p:spPr>
          <a:xfrm>
            <a:off x="7769544" y="536878"/>
            <a:ext cx="3471108" cy="2443660"/>
          </a:xfrm>
          <a:prstGeom prst="roundRect">
            <a:avLst/>
          </a:prstGeom>
        </p:spPr>
      </p:pic>
      <p:pic>
        <p:nvPicPr>
          <p:cNvPr id="4" name="Picture 3">
            <a:extLst>
              <a:ext uri="{FF2B5EF4-FFF2-40B4-BE49-F238E27FC236}">
                <a16:creationId xmlns:a16="http://schemas.microsoft.com/office/drawing/2014/main" id="{36D691E3-56F2-40C8-AA2D-A75FDF8BD5F4}"/>
              </a:ext>
            </a:extLst>
          </p:cNvPr>
          <p:cNvPicPr>
            <a:picLocks noChangeAspect="1"/>
          </p:cNvPicPr>
          <p:nvPr/>
        </p:nvPicPr>
        <p:blipFill>
          <a:blip r:embed="rId3"/>
          <a:stretch>
            <a:fillRect/>
          </a:stretch>
        </p:blipFill>
        <p:spPr>
          <a:xfrm>
            <a:off x="951347" y="3116242"/>
            <a:ext cx="5451794" cy="3069297"/>
          </a:xfrm>
          <a:prstGeom prst="roundRect">
            <a:avLst/>
          </a:prstGeom>
        </p:spPr>
      </p:pic>
      <p:pic>
        <p:nvPicPr>
          <p:cNvPr id="2" name="Picture 1">
            <a:extLst>
              <a:ext uri="{FF2B5EF4-FFF2-40B4-BE49-F238E27FC236}">
                <a16:creationId xmlns:a16="http://schemas.microsoft.com/office/drawing/2014/main" id="{643CFB60-D917-4C32-B299-1CDA17B3C49B}"/>
              </a:ext>
            </a:extLst>
          </p:cNvPr>
          <p:cNvPicPr>
            <a:picLocks noChangeAspect="1"/>
          </p:cNvPicPr>
          <p:nvPr/>
        </p:nvPicPr>
        <p:blipFill>
          <a:blip r:embed="rId4"/>
          <a:stretch>
            <a:fillRect/>
          </a:stretch>
        </p:blipFill>
        <p:spPr>
          <a:xfrm>
            <a:off x="6768718" y="3116242"/>
            <a:ext cx="4471934" cy="3069297"/>
          </a:xfrm>
          <a:prstGeom prst="roundRect">
            <a:avLst/>
          </a:prstGeom>
        </p:spPr>
      </p:pic>
    </p:spTree>
    <p:extLst>
      <p:ext uri="{BB962C8B-B14F-4D97-AF65-F5344CB8AC3E}">
        <p14:creationId xmlns:p14="http://schemas.microsoft.com/office/powerpoint/2010/main" val="360591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fade">
                                      <p:cBhvr>
                                        <p:cTn id="7" dur="1000"/>
                                        <p:tgtEl>
                                          <p:spTgt spid="37891">
                                            <p:txEl>
                                              <p:pRg st="0" end="0"/>
                                            </p:txEl>
                                          </p:spTgt>
                                        </p:tgtEl>
                                      </p:cBhvr>
                                    </p:animEffect>
                                    <p:anim calcmode="lin" valueType="num">
                                      <p:cBhvr>
                                        <p:cTn id="8" dur="10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7891">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Grp="1" noChangeArrowheads="1"/>
          </p:cNvSpPr>
          <p:nvPr>
            <p:ph idx="1"/>
          </p:nvPr>
        </p:nvSpPr>
        <p:spPr>
          <a:xfrm>
            <a:off x="1334409" y="739099"/>
            <a:ext cx="9523181" cy="1947043"/>
          </a:xfrm>
        </p:spPr>
        <p:txBody>
          <a:bodyPr/>
          <a:lstStyle/>
          <a:p>
            <a:pPr marL="0" indent="0" algn="just">
              <a:lnSpc>
                <a:spcPct val="150000"/>
              </a:lnSpc>
              <a:buFontTx/>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Hoạt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thực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nghiệm</a:t>
            </a:r>
            <a:r>
              <a:rPr lang="en-US" sz="2400" b="1" dirty="0">
                <a:latin typeface="Arial" panose="020B0604020202020204" pitchFamily="34" charset="0"/>
                <a:cs typeface="Arial" panose="020B0604020202020204" pitchFamily="34" charset="0"/>
              </a:rPr>
              <a:t> khoa </a:t>
            </a:r>
            <a:r>
              <a:rPr lang="en-US" sz="2400" b="1" dirty="0" err="1">
                <a:latin typeface="Arial" panose="020B0604020202020204" pitchFamily="34" charset="0"/>
                <a:cs typeface="Arial" panose="020B0604020202020204" pitchFamily="34" charset="0"/>
              </a:rPr>
              <a:t>học</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thức</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đặc</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biệt</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thực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tiễn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diễn</a:t>
            </a:r>
            <a:r>
              <a:rPr lang="en-US" sz="2400" dirty="0">
                <a:latin typeface="Arial" panose="020B0604020202020204" pitchFamily="34" charset="0"/>
                <a:cs typeface="Arial" panose="020B0604020202020204" pitchFamily="34" charset="0"/>
              </a:rPr>
              <a:t> ra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môi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trường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tạo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kiểm</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tra</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ứng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dụng</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triển</a:t>
            </a:r>
            <a:r>
              <a:rPr lang="en-US" sz="2400" dirty="0">
                <a:solidFill>
                  <a:srgbClr val="FF0000"/>
                </a:solidFill>
                <a:latin typeface="Arial" panose="020B0604020202020204" pitchFamily="34" charset="0"/>
                <a:cs typeface="Arial" panose="020B0604020202020204" pitchFamily="34" charset="0"/>
              </a:rPr>
              <a:t> </a:t>
            </a:r>
            <a:r>
              <a:rPr lang="en-US" sz="2400" dirty="0" err="1">
                <a:solidFill>
                  <a:srgbClr val="FF0000"/>
                </a:solidFill>
                <a:latin typeface="Arial" panose="020B0604020202020204" pitchFamily="34" charset="0"/>
                <a:cs typeface="Arial" panose="020B0604020202020204" pitchFamily="34" charset="0"/>
              </a:rPr>
              <a:t>khai</a:t>
            </a:r>
            <a:r>
              <a:rPr lang="en-US" sz="2400" dirty="0">
                <a:solidFill>
                  <a:srgbClr val="FF0000"/>
                </a:solidFill>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nghiên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cứu</a:t>
            </a:r>
            <a:r>
              <a:rPr lang="en-US" sz="2400" dirty="0">
                <a:latin typeface="Arial" panose="020B0604020202020204" pitchFamily="34" charset="0"/>
                <a:cs typeface="Arial" panose="020B0604020202020204" pitchFamily="34" charset="0"/>
              </a:rPr>
              <a:t> khoa </a:t>
            </a:r>
            <a:r>
              <a:rPr lang="en-US" sz="2400" dirty="0" err="1">
                <a:latin typeface="Arial" panose="020B0604020202020204" pitchFamily="34" charset="0"/>
                <a:cs typeface="Arial" panose="020B0604020202020204" pitchFamily="34" charset="0"/>
              </a:rPr>
              <a:t>học</a:t>
            </a:r>
            <a:r>
              <a:rPr lang="en-US" sz="2400" dirty="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74BEE31A-542F-45E7-AFF9-8E8697129A6E}"/>
              </a:ext>
            </a:extLst>
          </p:cNvPr>
          <p:cNvPicPr>
            <a:picLocks noChangeAspect="1"/>
          </p:cNvPicPr>
          <p:nvPr/>
        </p:nvPicPr>
        <p:blipFill>
          <a:blip r:embed="rId2"/>
          <a:stretch>
            <a:fillRect/>
          </a:stretch>
        </p:blipFill>
        <p:spPr>
          <a:xfrm>
            <a:off x="1093699" y="2792533"/>
            <a:ext cx="5601137" cy="3150639"/>
          </a:xfrm>
          <a:prstGeom prst="roundRect">
            <a:avLst/>
          </a:prstGeom>
        </p:spPr>
      </p:pic>
      <p:pic>
        <p:nvPicPr>
          <p:cNvPr id="4" name="Picture 3">
            <a:extLst>
              <a:ext uri="{FF2B5EF4-FFF2-40B4-BE49-F238E27FC236}">
                <a16:creationId xmlns:a16="http://schemas.microsoft.com/office/drawing/2014/main" id="{7670EBFB-E96F-486C-A360-CB8734403971}"/>
              </a:ext>
            </a:extLst>
          </p:cNvPr>
          <p:cNvPicPr>
            <a:picLocks noChangeAspect="1"/>
          </p:cNvPicPr>
          <p:nvPr/>
        </p:nvPicPr>
        <p:blipFill>
          <a:blip r:embed="rId3"/>
          <a:stretch>
            <a:fillRect/>
          </a:stretch>
        </p:blipFill>
        <p:spPr>
          <a:xfrm>
            <a:off x="6983181" y="2792533"/>
            <a:ext cx="4115120" cy="3150639"/>
          </a:xfrm>
          <a:prstGeom prst="roundRect">
            <a:avLst/>
          </a:prstGeom>
        </p:spPr>
      </p:pic>
    </p:spTree>
    <p:extLst>
      <p:ext uri="{BB962C8B-B14F-4D97-AF65-F5344CB8AC3E}">
        <p14:creationId xmlns:p14="http://schemas.microsoft.com/office/powerpoint/2010/main" val="417331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fade">
                                      <p:cBhvr>
                                        <p:cTn id="7" dur="1000"/>
                                        <p:tgtEl>
                                          <p:spTgt spid="37891">
                                            <p:txEl>
                                              <p:pRg st="0" end="0"/>
                                            </p:txEl>
                                          </p:spTgt>
                                        </p:tgtEl>
                                      </p:cBhvr>
                                    </p:animEffect>
                                    <p:anim calcmode="lin" valueType="num">
                                      <p:cBhvr>
                                        <p:cTn id="8" dur="1000" fill="hold"/>
                                        <p:tgtEl>
                                          <p:spTgt spid="378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7891">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
                                          </p:val>
                                        </p:tav>
                                        <p:tav tm="100000">
                                          <p:val>
                                            <p:strVal val="#ppt_x"/>
                                          </p:val>
                                        </p:tav>
                                      </p:tavLst>
                                    </p:anim>
                                    <p:anim calcmode="lin" valueType="num">
                                      <p:cBhvr>
                                        <p:cTn id="20"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0" y="909058"/>
            <a:ext cx="12192000" cy="615140"/>
          </a:xfrm>
        </p:spPr>
        <p:txBody>
          <a:bodyPr>
            <a:normAutofit/>
          </a:bodyPr>
          <a:lstStyle/>
          <a:p>
            <a:pPr indent="862013" algn="ctr">
              <a:buFont typeface="Wingdings" panose="05000000000000000000" pitchFamily="2" charset="2"/>
              <a:buChar char="ü"/>
            </a:pPr>
            <a:r>
              <a:rPr lang="en-US" sz="2400" b="1" i="1" dirty="0" err="1">
                <a:solidFill>
                  <a:srgbClr val="000099"/>
                </a:solidFill>
                <a:latin typeface="Arial" panose="020B0604020202020204" pitchFamily="34" charset="0"/>
                <a:cs typeface="Arial" panose="020B0604020202020204" pitchFamily="34" charset="0"/>
              </a:rPr>
              <a:t>Vai</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trò</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của</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thực</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tiễn</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đối</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với</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nhận</a:t>
            </a:r>
            <a:r>
              <a:rPr lang="en-US" sz="2400" b="1" i="1" dirty="0">
                <a:solidFill>
                  <a:srgbClr val="000099"/>
                </a:solidFill>
                <a:latin typeface="Arial" panose="020B0604020202020204" pitchFamily="34" charset="0"/>
                <a:cs typeface="Arial" panose="020B0604020202020204" pitchFamily="34" charset="0"/>
              </a:rPr>
              <a:t> </a:t>
            </a:r>
            <a:r>
              <a:rPr lang="en-US" sz="2400" b="1" i="1" dirty="0" err="1">
                <a:solidFill>
                  <a:srgbClr val="000099"/>
                </a:solidFill>
                <a:latin typeface="Arial" panose="020B0604020202020204" pitchFamily="34" charset="0"/>
                <a:cs typeface="Arial" panose="020B0604020202020204" pitchFamily="34" charset="0"/>
              </a:rPr>
              <a:t>thức</a:t>
            </a:r>
            <a:endParaRPr lang="en-US" sz="2400" b="1" i="1" dirty="0">
              <a:solidFill>
                <a:srgbClr val="000099"/>
              </a:solidFill>
              <a:latin typeface="Arial" panose="020B0604020202020204" pitchFamily="34" charset="0"/>
              <a:cs typeface="Arial" panose="020B0604020202020204" pitchFamily="34" charset="0"/>
            </a:endParaRPr>
          </a:p>
        </p:txBody>
      </p:sp>
      <p:sp>
        <p:nvSpPr>
          <p:cNvPr id="21507" name="Content Placeholder 2"/>
          <p:cNvSpPr>
            <a:spLocks noGrp="1"/>
          </p:cNvSpPr>
          <p:nvPr>
            <p:ph idx="1"/>
          </p:nvPr>
        </p:nvSpPr>
        <p:spPr>
          <a:xfrm>
            <a:off x="2443719" y="2717521"/>
            <a:ext cx="7304562" cy="2670397"/>
          </a:xfrm>
        </p:spPr>
        <p:txBody>
          <a:bodyPr/>
          <a:lstStyle/>
          <a:p>
            <a:pPr>
              <a:lnSpc>
                <a:spcPct val="200000"/>
              </a:lnSpc>
              <a:buFontTx/>
              <a:buChar char="-"/>
            </a:pPr>
            <a:r>
              <a:rPr lang="en-US" sz="2400" b="1" dirty="0">
                <a:latin typeface="Arial" panose="020B0604020202020204" pitchFamily="34" charset="0"/>
                <a:cs typeface="Arial" panose="020B0604020202020204" pitchFamily="34" charset="0"/>
              </a:rPr>
              <a:t>T</a:t>
            </a:r>
            <a:r>
              <a:rPr lang="vi-VN" sz="2400" b="1" dirty="0">
                <a:latin typeface="Arial" panose="020B0604020202020204" pitchFamily="34" charset="0"/>
                <a:cs typeface="Arial" panose="020B0604020202020204" pitchFamily="34" charset="0"/>
              </a:rPr>
              <a:t>hực tiễn là </a:t>
            </a:r>
            <a:r>
              <a:rPr lang="vi-VN" sz="2400" b="1" dirty="0">
                <a:solidFill>
                  <a:srgbClr val="FF0000"/>
                </a:solidFill>
                <a:latin typeface="Arial" panose="020B0604020202020204" pitchFamily="34" charset="0"/>
                <a:cs typeface="Arial" panose="020B0604020202020204" pitchFamily="34" charset="0"/>
              </a:rPr>
              <a:t>cơ sở</a:t>
            </a:r>
            <a:r>
              <a:rPr lang="vi-VN" sz="2400" b="1" dirty="0">
                <a:solidFill>
                  <a:srgbClr val="000099"/>
                </a:solidFill>
                <a:latin typeface="Arial" panose="020B0604020202020204" pitchFamily="34" charset="0"/>
                <a:cs typeface="Arial" panose="020B0604020202020204" pitchFamily="34" charset="0"/>
              </a:rPr>
              <a:t>, </a:t>
            </a:r>
            <a:r>
              <a:rPr lang="vi-VN" sz="2400" b="1" dirty="0">
                <a:solidFill>
                  <a:srgbClr val="FF0000"/>
                </a:solidFill>
                <a:latin typeface="Arial" panose="020B0604020202020204" pitchFamily="34" charset="0"/>
                <a:cs typeface="Arial" panose="020B0604020202020204" pitchFamily="34" charset="0"/>
              </a:rPr>
              <a:t>nguồn gốc </a:t>
            </a:r>
            <a:r>
              <a:rPr lang="vi-VN" sz="2400" b="1" dirty="0">
                <a:latin typeface="Arial" panose="020B0604020202020204" pitchFamily="34" charset="0"/>
                <a:cs typeface="Arial" panose="020B0604020202020204" pitchFamily="34" charset="0"/>
              </a:rPr>
              <a:t>của nhận thức</a:t>
            </a:r>
            <a:endParaRPr lang="en-US" sz="2400" b="1" dirty="0">
              <a:latin typeface="Arial" panose="020B0604020202020204" pitchFamily="34" charset="0"/>
              <a:cs typeface="Arial" panose="020B0604020202020204" pitchFamily="34" charset="0"/>
            </a:endParaRPr>
          </a:p>
          <a:p>
            <a:pPr>
              <a:lnSpc>
                <a:spcPct val="200000"/>
              </a:lnSpc>
              <a:buFontTx/>
              <a:buChar char="-"/>
            </a:pPr>
            <a:r>
              <a:rPr lang="en-US" sz="2400" b="1" dirty="0" err="1">
                <a:solidFill>
                  <a:prstClr val="black"/>
                </a:solidFill>
                <a:latin typeface="Arial" panose="020B0604020202020204" pitchFamily="34" charset="0"/>
                <a:cs typeface="Arial" panose="020B0604020202020204" pitchFamily="34" charset="0"/>
              </a:rPr>
              <a:t>Thực</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tiễn</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là</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động</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lực</a:t>
            </a:r>
            <a:r>
              <a:rPr lang="en-US" sz="2400" b="1" dirty="0">
                <a:solidFill>
                  <a:srgbClr val="000099"/>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mục</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đích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của</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nhận</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thức</a:t>
            </a:r>
            <a:endParaRPr lang="en-US" sz="2400" b="1" dirty="0">
              <a:solidFill>
                <a:prstClr val="black"/>
              </a:solidFill>
              <a:latin typeface="Arial" panose="020B0604020202020204" pitchFamily="34" charset="0"/>
              <a:cs typeface="Arial" panose="020B0604020202020204" pitchFamily="34" charset="0"/>
            </a:endParaRPr>
          </a:p>
          <a:p>
            <a:pPr>
              <a:lnSpc>
                <a:spcPct val="200000"/>
              </a:lnSpc>
              <a:buFontTx/>
              <a:buChar char="-"/>
            </a:pPr>
            <a:r>
              <a:rPr lang="en-US" sz="2400" b="1" dirty="0" err="1">
                <a:solidFill>
                  <a:prstClr val="black"/>
                </a:solidFill>
                <a:latin typeface="Arial" panose="020B0604020202020204" pitchFamily="34" charset="0"/>
                <a:cs typeface="Arial" panose="020B0604020202020204" pitchFamily="34" charset="0"/>
              </a:rPr>
              <a:t>Thực</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tiễn</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là</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tiêu</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chuẩn</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của</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chân</a:t>
            </a:r>
            <a:r>
              <a:rPr lang="en-US" sz="2400" b="1" dirty="0">
                <a:solidFill>
                  <a:prstClr val="black"/>
                </a:solidFill>
                <a:latin typeface="Arial" panose="020B0604020202020204" pitchFamily="34" charset="0"/>
                <a:cs typeface="Arial" panose="020B0604020202020204" pitchFamily="34" charset="0"/>
              </a:rPr>
              <a:t> </a:t>
            </a:r>
            <a:r>
              <a:rPr lang="en-US" sz="2400" b="1" dirty="0" err="1">
                <a:solidFill>
                  <a:prstClr val="black"/>
                </a:solidFill>
                <a:latin typeface="Arial" panose="020B0604020202020204" pitchFamily="34" charset="0"/>
                <a:cs typeface="Arial" panose="020B0604020202020204" pitchFamily="34" charset="0"/>
              </a:rPr>
              <a:t>lý</a:t>
            </a:r>
            <a:endParaRPr lang="en-US" sz="2400" b="1" dirty="0">
              <a:solidFill>
                <a:prstClr val="black"/>
              </a:solidFill>
              <a:latin typeface="Arial" panose="020B0604020202020204" pitchFamily="34" charset="0"/>
              <a:cs typeface="Arial" panose="020B0604020202020204" pitchFamily="34" charset="0"/>
            </a:endParaRPr>
          </a:p>
          <a:p>
            <a:pPr>
              <a:buFontTx/>
              <a:buChar char="-"/>
            </a:pPr>
            <a:endParaRPr lang="en-US" sz="2400" b="1" dirty="0">
              <a:solidFill>
                <a:prstClr val="black"/>
              </a:solidFill>
              <a:latin typeface="Arial" panose="020B0604020202020204" pitchFamily="34" charset="0"/>
              <a:cs typeface="Arial" panose="020B0604020202020204" pitchFamily="34" charset="0"/>
            </a:endParaRPr>
          </a:p>
          <a:p>
            <a:pPr>
              <a:buFontTx/>
              <a:buChar char="-"/>
            </a:pPr>
            <a:endParaRPr lang="en-US" sz="2400" b="1" dirty="0">
              <a:latin typeface="Arial" panose="020B0604020202020204" pitchFamily="34" charset="0"/>
              <a:cs typeface="Arial" panose="020B0604020202020204" pitchFamily="34" charset="0"/>
            </a:endParaRPr>
          </a:p>
          <a:p>
            <a:pPr>
              <a:buFontTx/>
              <a:buChar char="-"/>
            </a:pPr>
            <a:endParaRPr lang="vi-VN" sz="2400" b="1" dirty="0">
              <a:latin typeface="Arial" panose="020B0604020202020204" pitchFamily="34" charset="0"/>
              <a:cs typeface="Arial" panose="020B0604020202020204" pitchFamily="34" charset="0"/>
            </a:endParaRPr>
          </a:p>
          <a:p>
            <a:endParaRPr lang="en-US" sz="2400" b="1" u="sng" dirty="0">
              <a:latin typeface="Arial" panose="020B0604020202020204" pitchFamily="34" charset="0"/>
              <a:cs typeface="Arial" panose="020B0604020202020204" pitchFamily="34" charset="0"/>
            </a:endParaRPr>
          </a:p>
          <a:p>
            <a:pPr>
              <a:lnSpc>
                <a:spcPct val="150000"/>
              </a:lnSpc>
              <a:buFont typeface="Arial" panose="020B0604020202020204" pitchFamily="34" charset="0"/>
              <a:buNone/>
            </a:pPr>
            <a:endParaRPr lang="en-US" sz="2400" b="1" dirty="0">
              <a:solidFill>
                <a:srgbClr val="FF0000"/>
              </a:solidFill>
              <a:latin typeface="Arial" panose="020B0604020202020204" pitchFamily="34" charset="0"/>
              <a:cs typeface="Arial" panose="020B0604020202020204" pitchFamily="34" charset="0"/>
            </a:endParaRPr>
          </a:p>
          <a:p>
            <a:pPr>
              <a:buFont typeface="Arial" panose="020B0604020202020204" pitchFamily="34" charset="0"/>
              <a:buNone/>
            </a:pPr>
            <a:endParaRPr lang="en-US" sz="2400" b="1" dirty="0">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BF591A01-1FFA-4649-B3D2-BE291C4CE5FF}"/>
              </a:ext>
            </a:extLst>
          </p:cNvPr>
          <p:cNvCxnSpPr/>
          <p:nvPr/>
        </p:nvCxnSpPr>
        <p:spPr>
          <a:xfrm>
            <a:off x="0" y="1686918"/>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873696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up)">
                                      <p:cBhvr>
                                        <p:cTn id="7" dur="500"/>
                                        <p:tgtEl>
                                          <p:spTgt spid="22530"/>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1507">
                                            <p:txEl>
                                              <p:pRg st="0" end="0"/>
                                            </p:txEl>
                                          </p:spTgt>
                                        </p:tgtEl>
                                        <p:attrNameLst>
                                          <p:attrName>style.visibility</p:attrName>
                                        </p:attrNameLst>
                                      </p:cBhvr>
                                      <p:to>
                                        <p:strVal val="visible"/>
                                      </p:to>
                                    </p:set>
                                    <p:animEffect transition="in" filter="wipe(up)">
                                      <p:cBhvr>
                                        <p:cTn id="15" dur="500"/>
                                        <p:tgtEl>
                                          <p:spTgt spid="21507">
                                            <p:txEl>
                                              <p:pRg st="0" end="0"/>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1507">
                                            <p:txEl>
                                              <p:pRg st="1" end="1"/>
                                            </p:txEl>
                                          </p:spTgt>
                                        </p:tgtEl>
                                        <p:attrNameLst>
                                          <p:attrName>style.visibility</p:attrName>
                                        </p:attrNameLst>
                                      </p:cBhvr>
                                      <p:to>
                                        <p:strVal val="visible"/>
                                      </p:to>
                                    </p:set>
                                    <p:animEffect transition="in" filter="wipe(up)">
                                      <p:cBhvr>
                                        <p:cTn id="19" dur="500"/>
                                        <p:tgtEl>
                                          <p:spTgt spid="21507">
                                            <p:txEl>
                                              <p:pRg st="1" end="1"/>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21507">
                                            <p:txEl>
                                              <p:pRg st="2" end="2"/>
                                            </p:txEl>
                                          </p:spTgt>
                                        </p:tgtEl>
                                        <p:attrNameLst>
                                          <p:attrName>style.visibility</p:attrName>
                                        </p:attrNameLst>
                                      </p:cBhvr>
                                      <p:to>
                                        <p:strVal val="visible"/>
                                      </p:to>
                                    </p:set>
                                    <p:animEffect transition="in" filter="wipe(up)">
                                      <p:cBhvr>
                                        <p:cTn id="23" dur="5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1507"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0" y="889016"/>
            <a:ext cx="12192000" cy="594100"/>
          </a:xfrm>
        </p:spPr>
        <p:txBody>
          <a:bodyPr/>
          <a:lstStyle/>
          <a:p>
            <a:pPr marL="0" indent="0" algn="ctr">
              <a:buNone/>
            </a:pPr>
            <a:r>
              <a:rPr lang="vi-VN" sz="2400" b="1" i="1" dirty="0">
                <a:solidFill>
                  <a:srgbClr val="C00000"/>
                </a:solidFill>
                <a:latin typeface="+mn-lt"/>
              </a:rPr>
              <a:t>Thứ nhất, </a:t>
            </a:r>
            <a:r>
              <a:rPr lang="vi-VN" sz="2400" b="1" dirty="0">
                <a:latin typeface="+mn-lt"/>
              </a:rPr>
              <a:t>thực tiễn là </a:t>
            </a:r>
            <a:r>
              <a:rPr lang="vi-VN" sz="2400" b="1" dirty="0">
                <a:solidFill>
                  <a:srgbClr val="000099"/>
                </a:solidFill>
                <a:latin typeface="+mn-lt"/>
              </a:rPr>
              <a:t>cơ sở, nguồn gốc </a:t>
            </a:r>
            <a:r>
              <a:rPr lang="vi-VN" sz="2400" b="1" dirty="0">
                <a:latin typeface="+mn-lt"/>
              </a:rPr>
              <a:t>của nhận thức</a:t>
            </a:r>
          </a:p>
          <a:p>
            <a:pPr algn="ctr"/>
            <a:endParaRPr lang="en-US" sz="2400" b="1" u="sng" dirty="0">
              <a:latin typeface="+mn-lt"/>
            </a:endParaRPr>
          </a:p>
          <a:p>
            <a:pPr algn="ctr">
              <a:lnSpc>
                <a:spcPct val="150000"/>
              </a:lnSpc>
              <a:buFont typeface="Arial" panose="020B0604020202020204" pitchFamily="34" charset="0"/>
              <a:buNone/>
            </a:pPr>
            <a:endParaRPr lang="en-US" sz="2400" b="1" dirty="0">
              <a:solidFill>
                <a:srgbClr val="FF0000"/>
              </a:solidFill>
              <a:latin typeface="+mn-lt"/>
              <a:cs typeface="Times New Roman" panose="02020603050405020304" pitchFamily="18" charset="0"/>
            </a:endParaRPr>
          </a:p>
          <a:p>
            <a:pPr algn="ctr">
              <a:buFont typeface="Arial" panose="020B0604020202020204" pitchFamily="34" charset="0"/>
              <a:buNone/>
            </a:pPr>
            <a:endParaRPr lang="en-US" sz="2400" dirty="0">
              <a:latin typeface="+mj-lt"/>
            </a:endParaRPr>
          </a:p>
        </p:txBody>
      </p:sp>
      <p:cxnSp>
        <p:nvCxnSpPr>
          <p:cNvPr id="25" name="Straight Connector 24">
            <a:extLst>
              <a:ext uri="{FF2B5EF4-FFF2-40B4-BE49-F238E27FC236}">
                <a16:creationId xmlns:a16="http://schemas.microsoft.com/office/drawing/2014/main" id="{C9AE710C-60EB-453D-9C33-CA0EA9E66969}"/>
              </a:ext>
            </a:extLst>
          </p:cNvPr>
          <p:cNvCxnSpPr/>
          <p:nvPr/>
        </p:nvCxnSpPr>
        <p:spPr>
          <a:xfrm>
            <a:off x="57807" y="1483115"/>
            <a:ext cx="12076386" cy="0"/>
          </a:xfrm>
          <a:prstGeom prst="line">
            <a:avLst/>
          </a:prstGeom>
          <a:ln w="28575">
            <a:solidFill>
              <a:srgbClr val="FF0000"/>
            </a:solidFill>
          </a:ln>
        </p:spPr>
        <p:style>
          <a:lnRef idx="3">
            <a:schemeClr val="dk1"/>
          </a:lnRef>
          <a:fillRef idx="0">
            <a:schemeClr val="dk1"/>
          </a:fillRef>
          <a:effectRef idx="2">
            <a:schemeClr val="dk1"/>
          </a:effectRef>
          <a:fontRef idx="minor">
            <a:schemeClr val="tx1"/>
          </a:fontRef>
        </p:style>
      </p:cxnSp>
      <p:sp>
        <p:nvSpPr>
          <p:cNvPr id="2" name="Cloud Callout 1"/>
          <p:cNvSpPr/>
          <p:nvPr/>
        </p:nvSpPr>
        <p:spPr>
          <a:xfrm>
            <a:off x="463947" y="2180495"/>
            <a:ext cx="3363208" cy="2907865"/>
          </a:xfrm>
          <a:prstGeom prst="cloudCallou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Do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đâu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các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em</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lựa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chọn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ngành</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nghề</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vi-VN"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endPar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4051495" y="1715179"/>
            <a:ext cx="8140505" cy="4579033"/>
          </a:xfrm>
          <a:prstGeom prst="rect">
            <a:avLst/>
          </a:prstGeom>
        </p:spPr>
      </p:pic>
    </p:spTree>
    <p:extLst>
      <p:ext uri="{BB962C8B-B14F-4D97-AF65-F5344CB8AC3E}">
        <p14:creationId xmlns:p14="http://schemas.microsoft.com/office/powerpoint/2010/main" val="3625348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up)">
                                      <p:cBhvr>
                                        <p:cTn id="7" dur="500"/>
                                        <p:tgtEl>
                                          <p:spTgt spid="21507">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1A0B05A-C9DD-4318-9B8D-93FACE667E2F}"/>
              </a:ext>
            </a:extLst>
          </p:cNvPr>
          <p:cNvSpPr/>
          <p:nvPr/>
        </p:nvSpPr>
        <p:spPr>
          <a:xfrm>
            <a:off x="480121" y="2179379"/>
            <a:ext cx="3610305" cy="2057400"/>
          </a:xfrm>
          <a:prstGeom prst="rect">
            <a:avLst/>
          </a:prstGeom>
          <a:solidFill>
            <a:srgbClr val="F7A1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CHỌN NGHỀ</a:t>
            </a:r>
          </a:p>
        </p:txBody>
      </p:sp>
      <p:sp>
        <p:nvSpPr>
          <p:cNvPr id="10" name="Rectangle 9">
            <a:extLst>
              <a:ext uri="{FF2B5EF4-FFF2-40B4-BE49-F238E27FC236}">
                <a16:creationId xmlns:a16="http://schemas.microsoft.com/office/drawing/2014/main" id="{56178D12-81F0-4E70-B0AC-B4502C475D99}"/>
              </a:ext>
            </a:extLst>
          </p:cNvPr>
          <p:cNvSpPr/>
          <p:nvPr/>
        </p:nvSpPr>
        <p:spPr>
          <a:xfrm>
            <a:off x="5584349" y="219790"/>
            <a:ext cx="6127530" cy="1123431"/>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Khả</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năng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bản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thân</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8F790B04-2F54-4BD9-AB27-E96747D631B7}"/>
              </a:ext>
            </a:extLst>
          </p:cNvPr>
          <p:cNvSpPr/>
          <p:nvPr/>
        </p:nvSpPr>
        <p:spPr>
          <a:xfrm>
            <a:off x="5584349" y="1824395"/>
            <a:ext cx="6127530" cy="1123431"/>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Sở</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thích</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ngành</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nghề</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1366D88E-959D-4D1F-966A-80A9C51D1554}"/>
              </a:ext>
            </a:extLst>
          </p:cNvPr>
          <p:cNvCxnSpPr>
            <a:cxnSpLocks/>
            <a:stCxn id="6" idx="3"/>
            <a:endCxn id="10" idx="1"/>
          </p:cNvCxnSpPr>
          <p:nvPr/>
        </p:nvCxnSpPr>
        <p:spPr>
          <a:xfrm flipV="1">
            <a:off x="4090426" y="781506"/>
            <a:ext cx="1493923" cy="24265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F0A7900D-0DF1-4C45-BF81-8B97983A260D}"/>
              </a:ext>
            </a:extLst>
          </p:cNvPr>
          <p:cNvCxnSpPr>
            <a:cxnSpLocks/>
            <a:stCxn id="6" idx="3"/>
            <a:endCxn id="11" idx="1"/>
          </p:cNvCxnSpPr>
          <p:nvPr/>
        </p:nvCxnSpPr>
        <p:spPr>
          <a:xfrm flipV="1">
            <a:off x="4090426" y="2386111"/>
            <a:ext cx="1493923" cy="82196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99DACA94-4B17-4609-BF8E-CBF61599E1ED}"/>
              </a:ext>
            </a:extLst>
          </p:cNvPr>
          <p:cNvCxnSpPr>
            <a:cxnSpLocks/>
            <a:stCxn id="6" idx="3"/>
            <a:endCxn id="28" idx="1"/>
          </p:cNvCxnSpPr>
          <p:nvPr/>
        </p:nvCxnSpPr>
        <p:spPr>
          <a:xfrm>
            <a:off x="4090426" y="3208079"/>
            <a:ext cx="1493922" cy="7805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6" name="Rectangle 25">
            <a:extLst>
              <a:ext uri="{FF2B5EF4-FFF2-40B4-BE49-F238E27FC236}">
                <a16:creationId xmlns:a16="http://schemas.microsoft.com/office/drawing/2014/main" id="{E07149DD-B283-4890-A062-15E5C20D7456}"/>
              </a:ext>
            </a:extLst>
          </p:cNvPr>
          <p:cNvSpPr/>
          <p:nvPr/>
        </p:nvSpPr>
        <p:spPr>
          <a:xfrm>
            <a:off x="5584348" y="5029967"/>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Có</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chi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phí</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phù</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hợp</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với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điều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kiện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hoàn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cảnh</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gia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đình</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p:txBody>
      </p:sp>
      <p:sp>
        <p:nvSpPr>
          <p:cNvPr id="28" name="Rectangle 27">
            <a:extLst>
              <a:ext uri="{FF2B5EF4-FFF2-40B4-BE49-F238E27FC236}">
                <a16:creationId xmlns:a16="http://schemas.microsoft.com/office/drawing/2014/main" id="{B5B0FDF8-63E3-4A36-BC22-5E45E69607E9}"/>
              </a:ext>
            </a:extLst>
          </p:cNvPr>
          <p:cNvSpPr/>
          <p:nvPr/>
        </p:nvSpPr>
        <p:spPr>
          <a:xfrm>
            <a:off x="5584348" y="3429000"/>
            <a:ext cx="6127531" cy="1119186"/>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cầu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xã</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hội</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cxnSp>
        <p:nvCxnSpPr>
          <p:cNvPr id="29" name="Straight Arrow Connector 28">
            <a:extLst>
              <a:ext uri="{FF2B5EF4-FFF2-40B4-BE49-F238E27FC236}">
                <a16:creationId xmlns:a16="http://schemas.microsoft.com/office/drawing/2014/main" id="{32C2240B-77F7-44AD-9F1B-1FCC74C07EB2}"/>
              </a:ext>
            </a:extLst>
          </p:cNvPr>
          <p:cNvCxnSpPr>
            <a:cxnSpLocks/>
            <a:stCxn id="6" idx="3"/>
            <a:endCxn id="26" idx="1"/>
          </p:cNvCxnSpPr>
          <p:nvPr/>
        </p:nvCxnSpPr>
        <p:spPr>
          <a:xfrm>
            <a:off x="4090426" y="3208079"/>
            <a:ext cx="1493922" cy="238148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604344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8"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par>
                                <p:cTn id="15" presetID="22" presetClass="entr" presetSubtype="8" fill="hold"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par>
                                <p:cTn id="18" presetID="22" presetClass="entr" presetSubtype="8"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1000"/>
                                        <p:tgtEl>
                                          <p:spTgt spid="10"/>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1000"/>
                                        <p:tgtEl>
                                          <p:spTgt spid="11"/>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left)">
                                      <p:cBhvr>
                                        <p:cTn id="30" dur="1000"/>
                                        <p:tgtEl>
                                          <p:spTgt spid="2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left)">
                                      <p:cBhvr>
                                        <p:cTn id="33"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26" grpId="0" animBg="1"/>
      <p:bldP spid="2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gray">
          <a:xfrm>
            <a:off x="2581062" y="371071"/>
            <a:ext cx="2520585" cy="1369023"/>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rgbClr val="99CC00">
                  <a:gamma/>
                  <a:tint val="57647"/>
                  <a:invGamma/>
                  <a:alpha val="32001"/>
                </a:srgbClr>
              </a:gs>
              <a:gs pos="100000">
                <a:srgbClr val="99CC00"/>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grpSp>
        <p:nvGrpSpPr>
          <p:cNvPr id="5" name="Nhóm 34"/>
          <p:cNvGrpSpPr/>
          <p:nvPr/>
        </p:nvGrpSpPr>
        <p:grpSpPr>
          <a:xfrm>
            <a:off x="589416" y="1692549"/>
            <a:ext cx="3175918" cy="4203283"/>
            <a:chOff x="2118292" y="2792564"/>
            <a:chExt cx="2143564" cy="3893994"/>
          </a:xfrm>
          <a:effectLst>
            <a:outerShdw blurRad="76200" dir="18900000" sy="23000" kx="-1200000" algn="bl" rotWithShape="0">
              <a:prstClr val="black">
                <a:alpha val="20000"/>
              </a:prstClr>
            </a:outerShdw>
          </a:effectLst>
        </p:grpSpPr>
        <p:sp>
          <p:nvSpPr>
            <p:cNvPr id="6" name="AutoShape 16"/>
            <p:cNvSpPr>
              <a:spLocks noChangeArrowheads="1"/>
            </p:cNvSpPr>
            <p:nvPr/>
          </p:nvSpPr>
          <p:spPr bwMode="auto">
            <a:xfrm>
              <a:off x="2118292" y="2923194"/>
              <a:ext cx="2098787" cy="2885469"/>
            </a:xfrm>
            <a:prstGeom prst="roundRect">
              <a:avLst>
                <a:gd name="adj" fmla="val 4690"/>
              </a:avLst>
            </a:prstGeom>
            <a:noFill/>
            <a:ln w="57150">
              <a:solidFill>
                <a:srgbClr val="99CC00"/>
              </a:solidFill>
              <a:round/>
              <a:headEnd/>
              <a:tailEnd/>
            </a:ln>
            <a:effectLst/>
            <a:extLst>
              <a:ext uri="{909E8E84-426E-40DD-AFC4-6F175D3DCCD1}">
                <a14:hiddenFill xmlns:a14="http://schemas.microsoft.com/office/drawing/2010/main">
                  <a:solidFill>
                    <a:srgbClr val="D2D8A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7" name="AutoShape 17"/>
            <p:cNvSpPr>
              <a:spLocks noChangeArrowheads="1"/>
            </p:cNvSpPr>
            <p:nvPr/>
          </p:nvSpPr>
          <p:spPr bwMode="gray">
            <a:xfrm>
              <a:off x="2315688" y="2792564"/>
              <a:ext cx="1703994" cy="262711"/>
            </a:xfrm>
            <a:prstGeom prst="roundRect">
              <a:avLst>
                <a:gd name="adj" fmla="val 50000"/>
              </a:avLst>
            </a:prstGeom>
            <a:gradFill rotWithShape="1">
              <a:gsLst>
                <a:gs pos="0">
                  <a:srgbClr val="99CC00">
                    <a:gamma/>
                    <a:shade val="38824"/>
                    <a:invGamma/>
                  </a:srgbClr>
                </a:gs>
                <a:gs pos="50000">
                  <a:srgbClr val="99CC00"/>
                </a:gs>
                <a:gs pos="100000">
                  <a:srgbClr val="99CC00">
                    <a:gamma/>
                    <a:shade val="38824"/>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8" name="AutoShape 18"/>
            <p:cNvSpPr>
              <a:spLocks noChangeArrowheads="1"/>
            </p:cNvSpPr>
            <p:nvPr/>
          </p:nvSpPr>
          <p:spPr bwMode="auto">
            <a:xfrm flipH="1">
              <a:off x="3855670" y="2857879"/>
              <a:ext cx="65315"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9" name="AutoShape 19"/>
            <p:cNvSpPr>
              <a:spLocks noChangeArrowheads="1"/>
            </p:cNvSpPr>
            <p:nvPr/>
          </p:nvSpPr>
          <p:spPr bwMode="auto">
            <a:xfrm flipH="1">
              <a:off x="2408581" y="2857879"/>
              <a:ext cx="66766" cy="132081"/>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11" name="Text Box 21"/>
            <p:cNvSpPr txBox="1">
              <a:spLocks noChangeArrowheads="1"/>
            </p:cNvSpPr>
            <p:nvPr/>
          </p:nvSpPr>
          <p:spPr bwMode="auto">
            <a:xfrm>
              <a:off x="2134998" y="3088936"/>
              <a:ext cx="2126858" cy="35976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1" fontAlgn="base" latinLnBrk="0" hangingPunct="1">
                <a:lnSpc>
                  <a:spcPct val="130000"/>
                </a:lnSpc>
                <a:spcBef>
                  <a:spcPct val="0"/>
                </a:spcBef>
                <a:spcAft>
                  <a:spcPct val="0"/>
                </a:spcAft>
                <a:buClrTx/>
                <a:buSzTx/>
                <a:buFontTx/>
                <a:buNone/>
                <a:tabLst/>
                <a:defRPr/>
              </a:pP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Thông</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qua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hoạt</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thực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tiễn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giúp</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con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người</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được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các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quy</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luật</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thuộc</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tính</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sự</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vật</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hiện</a:t>
              </a:r>
              <a:r>
                <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rPr>
                <a:t>tượng</a:t>
              </a:r>
              <a:endParaRPr kumimoji="0" lang="en-US" sz="2400" b="1" i="0" u="none" strike="noStrike" kern="0" cap="none" spc="0" normalizeH="0" baseline="0" noProof="0" dirty="0">
                <a:ln>
                  <a:noFill/>
                </a:ln>
                <a:solidFill>
                  <a:srgbClr val="000099"/>
                </a:solidFill>
                <a:effectLst/>
                <a:uLnTx/>
                <a:uFillTx/>
                <a:latin typeface="Arial" panose="020B0604020202020204" pitchFamily="34" charset="0"/>
                <a:ea typeface="Calibri" panose="020F0502020204030204" pitchFamily="34" charset="0"/>
                <a:cs typeface="Arial" panose="020B0604020202020204" pitchFamily="34" charset="0"/>
              </a:endParaRPr>
            </a:p>
          </p:txBody>
        </p:sp>
      </p:grpSp>
      <p:grpSp>
        <p:nvGrpSpPr>
          <p:cNvPr id="12" name="Nhóm 35"/>
          <p:cNvGrpSpPr/>
          <p:nvPr/>
        </p:nvGrpSpPr>
        <p:grpSpPr>
          <a:xfrm>
            <a:off x="4776678" y="1260104"/>
            <a:ext cx="2766395" cy="3446021"/>
            <a:chOff x="4413024" y="2403578"/>
            <a:chExt cx="2098787" cy="3011745"/>
          </a:xfrm>
          <a:effectLst>
            <a:outerShdw blurRad="76200" dir="18900000" sy="23000" kx="-1200000" algn="bl" rotWithShape="0">
              <a:prstClr val="black">
                <a:alpha val="20000"/>
              </a:prstClr>
            </a:outerShdw>
          </a:effectLst>
        </p:grpSpPr>
        <p:sp>
          <p:nvSpPr>
            <p:cNvPr id="13" name="AutoShape 4"/>
            <p:cNvSpPr>
              <a:spLocks noChangeArrowheads="1"/>
            </p:cNvSpPr>
            <p:nvPr/>
          </p:nvSpPr>
          <p:spPr bwMode="auto">
            <a:xfrm>
              <a:off x="4413024" y="2529854"/>
              <a:ext cx="2098787" cy="2885469"/>
            </a:xfrm>
            <a:prstGeom prst="roundRect">
              <a:avLst>
                <a:gd name="adj" fmla="val 4690"/>
              </a:avLst>
            </a:prstGeom>
            <a:noFill/>
            <a:ln w="57150">
              <a:solidFill>
                <a:srgbClr val="333399"/>
              </a:solidFill>
              <a:round/>
              <a:headEnd/>
              <a:tailEnd/>
            </a:ln>
            <a:effectLst/>
            <a:extLst>
              <a:ext uri="{909E8E84-426E-40DD-AFC4-6F175D3DCCD1}">
                <a14:hiddenFill xmlns:a14="http://schemas.microsoft.com/office/drawing/2010/main">
                  <a:solidFill>
                    <a:srgbClr val="F1D08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14" name="AutoShape 5"/>
            <p:cNvSpPr>
              <a:spLocks noChangeArrowheads="1"/>
            </p:cNvSpPr>
            <p:nvPr/>
          </p:nvSpPr>
          <p:spPr bwMode="gray">
            <a:xfrm>
              <a:off x="4626386" y="2403578"/>
              <a:ext cx="1703994" cy="262712"/>
            </a:xfrm>
            <a:prstGeom prst="roundRect">
              <a:avLst>
                <a:gd name="adj" fmla="val 50000"/>
              </a:avLst>
            </a:prstGeom>
            <a:gradFill rotWithShape="1">
              <a:gsLst>
                <a:gs pos="0">
                  <a:srgbClr val="333399">
                    <a:gamma/>
                    <a:shade val="46275"/>
                    <a:invGamma/>
                  </a:srgbClr>
                </a:gs>
                <a:gs pos="50000">
                  <a:srgbClr val="333399"/>
                </a:gs>
                <a:gs pos="100000">
                  <a:srgbClr val="333399">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15" name="AutoShape 6"/>
            <p:cNvSpPr>
              <a:spLocks noChangeArrowheads="1"/>
            </p:cNvSpPr>
            <p:nvPr/>
          </p:nvSpPr>
          <p:spPr bwMode="auto">
            <a:xfrm flipH="1">
              <a:off x="6159110" y="2473247"/>
              <a:ext cx="66766" cy="132082"/>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16" name="AutoShape 7"/>
            <p:cNvSpPr>
              <a:spLocks noChangeArrowheads="1"/>
            </p:cNvSpPr>
            <p:nvPr/>
          </p:nvSpPr>
          <p:spPr bwMode="auto">
            <a:xfrm flipH="1">
              <a:off x="4704764" y="2464538"/>
              <a:ext cx="65315" cy="132082"/>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18" name="Text Box 21"/>
            <p:cNvSpPr txBox="1">
              <a:spLocks noChangeArrowheads="1"/>
            </p:cNvSpPr>
            <p:nvPr/>
          </p:nvSpPr>
          <p:spPr bwMode="auto">
            <a:xfrm>
              <a:off x="4566368" y="3076789"/>
              <a:ext cx="1824030" cy="1759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0" fontAlgn="base" latinLnBrk="0" hangingPunct="0">
                <a:lnSpc>
                  <a:spcPct val="130000"/>
                </a:lnSpc>
                <a:spcBef>
                  <a:spcPct val="20000"/>
                </a:spcBef>
                <a:spcAft>
                  <a:spcPct val="0"/>
                </a:spcAft>
                <a:buClrTx/>
                <a:buSzTx/>
                <a:buFontTx/>
                <a:buNone/>
                <a:tabLst/>
                <a:defRPr/>
              </a:pP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Lựa</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chọn</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cách</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và</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phương</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pháp</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phù</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hợp</a:t>
              </a:r>
              <a:r>
                <a:rPr kumimoji="0" lang="en-US" sz="2400" b="1" i="0" u="none" strike="noStrike" kern="0" cap="none" spc="0" normalizeH="0" baseline="0" noProof="0" dirty="0">
                  <a:ln>
                    <a:noFill/>
                  </a:ln>
                  <a:solidFill>
                    <a:srgbClr val="C00000"/>
                  </a:solidFill>
                  <a:effectLst/>
                  <a:uLnTx/>
                  <a:uFillTx/>
                  <a:latin typeface="Arial" panose="020B0604020202020204" pitchFamily="34" charset="0"/>
                  <a:ea typeface="Calibri" panose="020F0502020204030204" pitchFamily="34" charset="0"/>
                  <a:cs typeface="Arial" panose="020B0604020202020204" pitchFamily="34" charset="0"/>
                </a:rPr>
                <a:t>.</a:t>
              </a:r>
            </a:p>
          </p:txBody>
        </p:sp>
      </p:grpSp>
      <p:grpSp>
        <p:nvGrpSpPr>
          <p:cNvPr id="19" name="Nhóm 36"/>
          <p:cNvGrpSpPr/>
          <p:nvPr/>
        </p:nvGrpSpPr>
        <p:grpSpPr>
          <a:xfrm>
            <a:off x="8620760" y="654448"/>
            <a:ext cx="2328795" cy="3139445"/>
            <a:chOff x="6707755" y="1940568"/>
            <a:chExt cx="2098787" cy="3016099"/>
          </a:xfrm>
          <a:effectLst>
            <a:outerShdw blurRad="76200" dir="18900000" sy="23000" kx="-1200000" algn="bl" rotWithShape="0">
              <a:prstClr val="black">
                <a:alpha val="20000"/>
              </a:prstClr>
            </a:outerShdw>
          </a:effectLst>
        </p:grpSpPr>
        <p:sp>
          <p:nvSpPr>
            <p:cNvPr id="20" name="AutoShape 8"/>
            <p:cNvSpPr>
              <a:spLocks noChangeArrowheads="1"/>
            </p:cNvSpPr>
            <p:nvPr/>
          </p:nvSpPr>
          <p:spPr bwMode="auto">
            <a:xfrm>
              <a:off x="6707755" y="2071198"/>
              <a:ext cx="2098787" cy="2885469"/>
            </a:xfrm>
            <a:prstGeom prst="roundRect">
              <a:avLst>
                <a:gd name="adj" fmla="val 4690"/>
              </a:avLst>
            </a:prstGeom>
            <a:noFill/>
            <a:ln w="57150">
              <a:solidFill>
                <a:srgbClr val="009999"/>
              </a:solidFill>
              <a:round/>
              <a:headEnd/>
              <a:tailEnd/>
            </a:ln>
            <a:effectLst/>
            <a:extLst>
              <a:ext uri="{909E8E84-426E-40DD-AFC4-6F175D3DCCD1}">
                <a14:hiddenFill xmlns:a14="http://schemas.microsoft.com/office/drawing/2010/main">
                  <a:solidFill>
                    <a:srgbClr val="6FC5E3"/>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21" name="AutoShape 9"/>
            <p:cNvSpPr>
              <a:spLocks noChangeArrowheads="1"/>
            </p:cNvSpPr>
            <p:nvPr/>
          </p:nvSpPr>
          <p:spPr bwMode="gray">
            <a:xfrm>
              <a:off x="6905151" y="1940568"/>
              <a:ext cx="1703994" cy="262711"/>
            </a:xfrm>
            <a:prstGeom prst="roundRect">
              <a:avLst>
                <a:gd name="adj" fmla="val 50000"/>
              </a:avLst>
            </a:prstGeom>
            <a:gradFill rotWithShape="1">
              <a:gsLst>
                <a:gs pos="0">
                  <a:srgbClr val="009999">
                    <a:gamma/>
                    <a:shade val="46275"/>
                    <a:invGamma/>
                  </a:srgbClr>
                </a:gs>
                <a:gs pos="50000">
                  <a:srgbClr val="009999"/>
                </a:gs>
                <a:gs pos="100000">
                  <a:srgbClr val="009999">
                    <a:gamma/>
                    <a:shade val="46275"/>
                    <a:invGamma/>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22" name="AutoShape 10"/>
            <p:cNvSpPr>
              <a:spLocks noChangeArrowheads="1"/>
            </p:cNvSpPr>
            <p:nvPr/>
          </p:nvSpPr>
          <p:spPr bwMode="auto">
            <a:xfrm flipH="1">
              <a:off x="8446584" y="2005882"/>
              <a:ext cx="65315" cy="130630"/>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23" name="AutoShape 11"/>
            <p:cNvSpPr>
              <a:spLocks noChangeArrowheads="1"/>
            </p:cNvSpPr>
            <p:nvPr/>
          </p:nvSpPr>
          <p:spPr bwMode="auto">
            <a:xfrm flipH="1">
              <a:off x="6999496" y="2005882"/>
              <a:ext cx="65314" cy="130630"/>
            </a:xfrm>
            <a:prstGeom prst="octagon">
              <a:avLst>
                <a:gd name="adj" fmla="val 29287"/>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a:ln>
                  <a:noFill/>
                </a:ln>
                <a:solidFill>
                  <a:srgbClr val="000000"/>
                </a:solidFill>
                <a:effectLst/>
                <a:uLnTx/>
                <a:uFillTx/>
                <a:latin typeface="Arial" charset="0"/>
                <a:ea typeface="+mn-ea"/>
                <a:cs typeface="+mn-cs"/>
              </a:endParaRPr>
            </a:p>
          </p:txBody>
        </p:sp>
        <p:sp>
          <p:nvSpPr>
            <p:cNvPr id="25" name="Text Box 21"/>
            <p:cNvSpPr txBox="1">
              <a:spLocks noChangeArrowheads="1"/>
            </p:cNvSpPr>
            <p:nvPr/>
          </p:nvSpPr>
          <p:spPr bwMode="auto">
            <a:xfrm>
              <a:off x="6815129" y="2582080"/>
              <a:ext cx="1884038" cy="1885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ctr" defTabSz="914400" rtl="0" eaLnBrk="0" fontAlgn="base" latinLnBrk="0" hangingPunct="0">
                <a:lnSpc>
                  <a:spcPct val="130000"/>
                </a:lnSpc>
                <a:spcBef>
                  <a:spcPct val="20000"/>
                </a:spcBef>
                <a:spcAft>
                  <a:spcPct val="0"/>
                </a:spcAft>
                <a:buClrTx/>
                <a:buSzTx/>
                <a:buFontTx/>
                <a:buNone/>
                <a:tabLst/>
                <a:defRPr/>
              </a:pP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Không</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có</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thực</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tiễn</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thì</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không</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c</a:t>
              </a:r>
              <a:r>
                <a:rPr lang="en-US" sz="2400" b="1" kern="0" dirty="0">
                  <a:solidFill>
                    <a:srgbClr val="002060"/>
                  </a:solidFill>
                  <a:latin typeface="Arial" panose="020B0604020202020204" pitchFamily="34" charset="0"/>
                  <a:ea typeface="Calibri" panose="020F0502020204030204" pitchFamily="34" charset="0"/>
                  <a:cs typeface="Arial" panose="020B0604020202020204" pitchFamily="34" charset="0"/>
                </a:rPr>
                <a:t>ó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0" cap="none" spc="0" normalizeH="0" baseline="0" noProof="0" dirty="0" err="1">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0" cap="none" spc="0" normalizeH="0" baseline="0" noProof="0" dirty="0">
                  <a:ln>
                    <a:noFill/>
                  </a:ln>
                  <a:solidFill>
                    <a:srgbClr val="002060"/>
                  </a:solidFill>
                  <a:effectLst/>
                  <a:uLnTx/>
                  <a:uFillTx/>
                  <a:latin typeface="Arial" panose="020B0604020202020204" pitchFamily="34" charset="0"/>
                  <a:ea typeface="Calibri" panose="020F0502020204030204" pitchFamily="34" charset="0"/>
                  <a:cs typeface="Arial" panose="020B0604020202020204" pitchFamily="34" charset="0"/>
                </a:rPr>
                <a:t>.</a:t>
              </a:r>
            </a:p>
          </p:txBody>
        </p:sp>
      </p:grpSp>
      <p:sp>
        <p:nvSpPr>
          <p:cNvPr id="26" name="Freeform 25"/>
          <p:cNvSpPr>
            <a:spLocks/>
          </p:cNvSpPr>
          <p:nvPr/>
        </p:nvSpPr>
        <p:spPr bwMode="gray">
          <a:xfrm>
            <a:off x="6708595" y="242146"/>
            <a:ext cx="2021679" cy="922594"/>
          </a:xfrm>
          <a:custGeom>
            <a:avLst/>
            <a:gdLst>
              <a:gd name="T0" fmla="*/ 0 w 982"/>
              <a:gd name="T1" fmla="*/ 774 h 774"/>
              <a:gd name="T2" fmla="*/ 2 w 982"/>
              <a:gd name="T3" fmla="*/ 770 h 774"/>
              <a:gd name="T4" fmla="*/ 8 w 982"/>
              <a:gd name="T5" fmla="*/ 754 h 774"/>
              <a:gd name="T6" fmla="*/ 16 w 982"/>
              <a:gd name="T7" fmla="*/ 730 h 774"/>
              <a:gd name="T8" fmla="*/ 32 w 982"/>
              <a:gd name="T9" fmla="*/ 698 h 774"/>
              <a:gd name="T10" fmla="*/ 50 w 982"/>
              <a:gd name="T11" fmla="*/ 660 h 774"/>
              <a:gd name="T12" fmla="*/ 76 w 982"/>
              <a:gd name="T13" fmla="*/ 618 h 774"/>
              <a:gd name="T14" fmla="*/ 106 w 982"/>
              <a:gd name="T15" fmla="*/ 574 h 774"/>
              <a:gd name="T16" fmla="*/ 142 w 982"/>
              <a:gd name="T17" fmla="*/ 528 h 774"/>
              <a:gd name="T18" fmla="*/ 186 w 982"/>
              <a:gd name="T19" fmla="*/ 482 h 774"/>
              <a:gd name="T20" fmla="*/ 236 w 982"/>
              <a:gd name="T21" fmla="*/ 438 h 774"/>
              <a:gd name="T22" fmla="*/ 294 w 982"/>
              <a:gd name="T23" fmla="*/ 398 h 774"/>
              <a:gd name="T24" fmla="*/ 360 w 982"/>
              <a:gd name="T25" fmla="*/ 360 h 774"/>
              <a:gd name="T26" fmla="*/ 426 w 982"/>
              <a:gd name="T27" fmla="*/ 332 h 774"/>
              <a:gd name="T28" fmla="*/ 488 w 982"/>
              <a:gd name="T29" fmla="*/ 314 h 774"/>
              <a:gd name="T30" fmla="*/ 544 w 982"/>
              <a:gd name="T31" fmla="*/ 304 h 774"/>
              <a:gd name="T32" fmla="*/ 594 w 982"/>
              <a:gd name="T33" fmla="*/ 300 h 774"/>
              <a:gd name="T34" fmla="*/ 638 w 982"/>
              <a:gd name="T35" fmla="*/ 300 h 774"/>
              <a:gd name="T36" fmla="*/ 678 w 982"/>
              <a:gd name="T37" fmla="*/ 304 h 774"/>
              <a:gd name="T38" fmla="*/ 710 w 982"/>
              <a:gd name="T39" fmla="*/ 312 h 774"/>
              <a:gd name="T40" fmla="*/ 736 w 982"/>
              <a:gd name="T41" fmla="*/ 320 h 774"/>
              <a:gd name="T42" fmla="*/ 754 w 982"/>
              <a:gd name="T43" fmla="*/ 326 h 774"/>
              <a:gd name="T44" fmla="*/ 766 w 982"/>
              <a:gd name="T45" fmla="*/ 332 h 774"/>
              <a:gd name="T46" fmla="*/ 770 w 982"/>
              <a:gd name="T47" fmla="*/ 334 h 774"/>
              <a:gd name="T48" fmla="*/ 680 w 982"/>
              <a:gd name="T49" fmla="*/ 476 h 774"/>
              <a:gd name="T50" fmla="*/ 982 w 982"/>
              <a:gd name="T51" fmla="*/ 370 h 774"/>
              <a:gd name="T52" fmla="*/ 912 w 982"/>
              <a:gd name="T53" fmla="*/ 0 h 774"/>
              <a:gd name="T54" fmla="*/ 854 w 982"/>
              <a:gd name="T55" fmla="*/ 150 h 774"/>
              <a:gd name="T56" fmla="*/ 850 w 982"/>
              <a:gd name="T57" fmla="*/ 148 h 774"/>
              <a:gd name="T58" fmla="*/ 838 w 982"/>
              <a:gd name="T59" fmla="*/ 142 h 774"/>
              <a:gd name="T60" fmla="*/ 822 w 982"/>
              <a:gd name="T61" fmla="*/ 134 h 774"/>
              <a:gd name="T62" fmla="*/ 798 w 982"/>
              <a:gd name="T63" fmla="*/ 126 h 774"/>
              <a:gd name="T64" fmla="*/ 768 w 982"/>
              <a:gd name="T65" fmla="*/ 120 h 774"/>
              <a:gd name="T66" fmla="*/ 732 w 982"/>
              <a:gd name="T67" fmla="*/ 114 h 774"/>
              <a:gd name="T68" fmla="*/ 692 w 982"/>
              <a:gd name="T69" fmla="*/ 110 h 774"/>
              <a:gd name="T70" fmla="*/ 646 w 982"/>
              <a:gd name="T71" fmla="*/ 110 h 774"/>
              <a:gd name="T72" fmla="*/ 596 w 982"/>
              <a:gd name="T73" fmla="*/ 116 h 774"/>
              <a:gd name="T74" fmla="*/ 540 w 982"/>
              <a:gd name="T75" fmla="*/ 126 h 774"/>
              <a:gd name="T76" fmla="*/ 482 w 982"/>
              <a:gd name="T77" fmla="*/ 146 h 774"/>
              <a:gd name="T78" fmla="*/ 422 w 982"/>
              <a:gd name="T79" fmla="*/ 172 h 774"/>
              <a:gd name="T80" fmla="*/ 356 w 982"/>
              <a:gd name="T81" fmla="*/ 210 h 774"/>
              <a:gd name="T82" fmla="*/ 290 w 982"/>
              <a:gd name="T83" fmla="*/ 258 h 774"/>
              <a:gd name="T84" fmla="*/ 230 w 982"/>
              <a:gd name="T85" fmla="*/ 310 h 774"/>
              <a:gd name="T86" fmla="*/ 178 w 982"/>
              <a:gd name="T87" fmla="*/ 364 h 774"/>
              <a:gd name="T88" fmla="*/ 136 w 982"/>
              <a:gd name="T89" fmla="*/ 422 h 774"/>
              <a:gd name="T90" fmla="*/ 100 w 982"/>
              <a:gd name="T91" fmla="*/ 480 h 774"/>
              <a:gd name="T92" fmla="*/ 72 w 982"/>
              <a:gd name="T93" fmla="*/ 536 h 774"/>
              <a:gd name="T94" fmla="*/ 48 w 982"/>
              <a:gd name="T95" fmla="*/ 590 h 774"/>
              <a:gd name="T96" fmla="*/ 30 w 982"/>
              <a:gd name="T97" fmla="*/ 640 h 774"/>
              <a:gd name="T98" fmla="*/ 18 w 982"/>
              <a:gd name="T99" fmla="*/ 684 h 774"/>
              <a:gd name="T100" fmla="*/ 8 w 982"/>
              <a:gd name="T101" fmla="*/ 722 h 774"/>
              <a:gd name="T102" fmla="*/ 4 w 982"/>
              <a:gd name="T103" fmla="*/ 750 h 774"/>
              <a:gd name="T104" fmla="*/ 0 w 982"/>
              <a:gd name="T105" fmla="*/ 768 h 774"/>
              <a:gd name="T106" fmla="*/ 0 w 982"/>
              <a:gd name="T107" fmla="*/ 774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2" h="774">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rotWithShape="1">
            <a:gsLst>
              <a:gs pos="0">
                <a:srgbClr val="99CC00">
                  <a:gamma/>
                  <a:tint val="57647"/>
                  <a:invGamma/>
                  <a:alpha val="32001"/>
                </a:srgbClr>
              </a:gs>
              <a:gs pos="100000">
                <a:srgbClr val="99CC00"/>
              </a:gs>
            </a:gsLst>
            <a:lin ang="0" scaled="1"/>
          </a:gradFill>
          <a:ln>
            <a:noFill/>
          </a:ln>
          <a:extLst>
            <a:ext uri="{91240B29-F687-4F45-9708-019B960494DF}">
              <a14:hiddenLine xmlns:a14="http://schemas.microsoft.com/office/drawing/2010/main" w="12700">
                <a:solidFill>
                  <a:srgbClr val="000000"/>
                </a:solidFill>
                <a:prstDash val="solid"/>
                <a:round/>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Arial" charset="0"/>
              <a:ea typeface="+mn-ea"/>
              <a:cs typeface="+mn-cs"/>
            </a:endParaRPr>
          </a:p>
        </p:txBody>
      </p:sp>
      <p:sp>
        <p:nvSpPr>
          <p:cNvPr id="32" name="Rectangle 2">
            <a:extLst>
              <a:ext uri="{FF2B5EF4-FFF2-40B4-BE49-F238E27FC236}">
                <a16:creationId xmlns:a16="http://schemas.microsoft.com/office/drawing/2014/main" id="{BD9BC9F8-2B30-4E4D-A0D5-5E6D6227A0A9}"/>
              </a:ext>
            </a:extLst>
          </p:cNvPr>
          <p:cNvSpPr txBox="1">
            <a:spLocks noChangeArrowheads="1"/>
          </p:cNvSpPr>
          <p:nvPr/>
        </p:nvSpPr>
        <p:spPr bwMode="auto">
          <a:xfrm>
            <a:off x="2660494" y="5349535"/>
            <a:ext cx="7369774" cy="607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Thực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tiễn</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là</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cơ</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sở</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nguồn</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gốc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của</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ea typeface="+mn-ea"/>
                <a:cs typeface="Arial" panose="020B0604020202020204" pitchFamily="34" charset="0"/>
              </a:rPr>
              <a:t>thức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ea typeface="+mn-ea"/>
                <a:cs typeface="Arial" panose="020B0604020202020204" pitchFamily="34" charset="0"/>
              </a:rPr>
              <a:t>.</a:t>
            </a: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ea typeface="+mn-ea"/>
              <a:cs typeface="Arial" panose="020B0604020202020204" pitchFamily="34" charset="0"/>
            </a:endParaRPr>
          </a:p>
        </p:txBody>
      </p:sp>
      <p:sp>
        <p:nvSpPr>
          <p:cNvPr id="33" name="Arrow: Right 3">
            <a:extLst>
              <a:ext uri="{FF2B5EF4-FFF2-40B4-BE49-F238E27FC236}">
                <a16:creationId xmlns:a16="http://schemas.microsoft.com/office/drawing/2014/main" id="{F497B072-272D-4A7F-96F1-BBBB49548139}"/>
              </a:ext>
            </a:extLst>
          </p:cNvPr>
          <p:cNvSpPr/>
          <p:nvPr/>
        </p:nvSpPr>
        <p:spPr>
          <a:xfrm>
            <a:off x="606935" y="5096249"/>
            <a:ext cx="1911240" cy="1135117"/>
          </a:xfrm>
          <a:prstGeom prst="rightArrow">
            <a:avLst/>
          </a:prstGeom>
          <a:solidFill>
            <a:schemeClr val="accent2">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Như</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vậy</a:t>
            </a: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72196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1000"/>
                                        <p:tgtEl>
                                          <p:spTgt spid="4"/>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1000"/>
                                        <p:tgtEl>
                                          <p:spTgt spid="12"/>
                                        </p:tgtEl>
                                      </p:cBhvr>
                                    </p:animEffect>
                                  </p:childTnLst>
                                </p:cTn>
                              </p:par>
                            </p:childTnLst>
                          </p:cTn>
                        </p:par>
                        <p:par>
                          <p:cTn id="16" fill="hold">
                            <p:stCondLst>
                              <p:cond delay="3000"/>
                            </p:stCondLst>
                            <p:childTnLst>
                              <p:par>
                                <p:cTn id="17" presetID="22" presetClass="entr" presetSubtype="8" fill="hold" grpId="0"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wipe(left)">
                                      <p:cBhvr>
                                        <p:cTn id="19" dur="1000"/>
                                        <p:tgtEl>
                                          <p:spTgt spid="26"/>
                                        </p:tgtEl>
                                      </p:cBhvr>
                                    </p:animEffect>
                                  </p:childTnLst>
                                </p:cTn>
                              </p:par>
                            </p:childTnLst>
                          </p:cTn>
                        </p:par>
                        <p:par>
                          <p:cTn id="20" fill="hold">
                            <p:stCondLst>
                              <p:cond delay="4000"/>
                            </p:stCondLst>
                            <p:childTnLst>
                              <p:par>
                                <p:cTn id="21" presetID="22" presetClass="entr" presetSubtype="8"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1000"/>
                                        <p:tgtEl>
                                          <p:spTgt spid="19"/>
                                        </p:tgtEl>
                                      </p:cBhvr>
                                    </p:animEffect>
                                  </p:childTnLst>
                                </p:cTn>
                              </p:par>
                            </p:childTnLst>
                          </p:cTn>
                        </p:par>
                        <p:par>
                          <p:cTn id="24" fill="hold">
                            <p:stCondLst>
                              <p:cond delay="5000"/>
                            </p:stCondLst>
                            <p:childTnLst>
                              <p:par>
                                <p:cTn id="25" presetID="22" presetClass="entr" presetSubtype="8"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left)">
                                      <p:cBhvr>
                                        <p:cTn id="27" dur="1000"/>
                                        <p:tgtEl>
                                          <p:spTgt spid="33"/>
                                        </p:tgtEl>
                                      </p:cBhvr>
                                    </p:animEffect>
                                  </p:childTnLst>
                                </p:cTn>
                              </p:par>
                            </p:childTnLst>
                          </p:cTn>
                        </p:par>
                        <p:par>
                          <p:cTn id="28" fill="hold">
                            <p:stCondLst>
                              <p:cond delay="6000"/>
                            </p:stCondLst>
                            <p:childTnLst>
                              <p:par>
                                <p:cTn id="29" presetID="2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wipe(left)">
                                      <p:cBhvr>
                                        <p:cTn id="31"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P spid="32" grpId="0"/>
      <p:bldP spid="3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C9AE710C-60EB-453D-9C33-CA0EA9E66969}"/>
              </a:ext>
            </a:extLst>
          </p:cNvPr>
          <p:cNvCxnSpPr/>
          <p:nvPr/>
        </p:nvCxnSpPr>
        <p:spPr>
          <a:xfrm>
            <a:off x="115614" y="1263698"/>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0" y="501698"/>
            <a:ext cx="1219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r>
              <a:rPr kumimoji="0" lang="en-US" sz="2400" b="1" i="1" u="none" strike="noStrike" kern="1200" cap="none" spc="0" normalizeH="0" baseline="0" noProof="0" dirty="0" err="1">
                <a:ln>
                  <a:noFill/>
                </a:ln>
                <a:solidFill>
                  <a:srgbClr val="C00000"/>
                </a:solidFill>
                <a:effectLst/>
                <a:uLnTx/>
                <a:uFillTx/>
                <a:latin typeface="Arial" panose="020B0604020202020204" pitchFamily="34" charset="0"/>
                <a:cs typeface="Arial" panose="020B0604020202020204" pitchFamily="34" charset="0"/>
              </a:rPr>
              <a:t>Thứ</a:t>
            </a:r>
            <a:r>
              <a:rPr kumimoji="0" lang="en-US" sz="2400" b="1" i="1"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 </a:t>
            </a:r>
            <a:r>
              <a:rPr kumimoji="0" lang="en-US" sz="2400" b="1" i="1" u="none" strike="noStrike" kern="1200" cap="none" spc="0" normalizeH="0" baseline="0" noProof="0" dirty="0" err="1">
                <a:ln>
                  <a:noFill/>
                </a:ln>
                <a:solidFill>
                  <a:srgbClr val="C00000"/>
                </a:solidFill>
                <a:effectLst/>
                <a:uLnTx/>
                <a:uFillTx/>
                <a:latin typeface="Arial" panose="020B0604020202020204" pitchFamily="34" charset="0"/>
                <a:cs typeface="Arial" panose="020B0604020202020204" pitchFamily="34" charset="0"/>
              </a:rPr>
              <a:t>hai</a:t>
            </a:r>
            <a:r>
              <a:rPr kumimoji="0" lang="en-US" sz="2400" b="1" i="1"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động</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lực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mục</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đích</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thức</a:t>
            </a: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31D8D5D-242D-4806-AE8A-4BE8C508F331}"/>
              </a:ext>
            </a:extLst>
          </p:cNvPr>
          <p:cNvPicPr>
            <a:picLocks noChangeAspect="1"/>
          </p:cNvPicPr>
          <p:nvPr/>
        </p:nvPicPr>
        <p:blipFill>
          <a:blip r:embed="rId2"/>
          <a:stretch>
            <a:fillRect/>
          </a:stretch>
        </p:blipFill>
        <p:spPr>
          <a:xfrm>
            <a:off x="1055478" y="2413406"/>
            <a:ext cx="2726427" cy="2718217"/>
          </a:xfrm>
          <a:prstGeom prst="rect">
            <a:avLst/>
          </a:prstGeom>
          <a:effectLst>
            <a:softEdge rad="127000"/>
          </a:effectLst>
        </p:spPr>
      </p:pic>
      <p:sp>
        <p:nvSpPr>
          <p:cNvPr id="5" name="Rounded Rectangle 4"/>
          <p:cNvSpPr/>
          <p:nvPr/>
        </p:nvSpPr>
        <p:spPr>
          <a:xfrm>
            <a:off x="4475594" y="2464220"/>
            <a:ext cx="6224830" cy="2616590"/>
          </a:xfrm>
          <a:prstGeom prst="roundRect">
            <a:avLst/>
          </a:prstGeom>
          <a:solidFill>
            <a:srgbClr val="F7A12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Từ</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thực</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tiễn</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yêu</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cầu</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các</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nhà</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tuyển</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dụng</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đặt</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ra</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những</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yêu</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cầu</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kỹ</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năng</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gì</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cho</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sinh</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viên</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2400" b="0" i="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hiện</a:t>
            </a: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nay?</a:t>
            </a:r>
          </a:p>
        </p:txBody>
      </p:sp>
    </p:spTree>
    <p:extLst>
      <p:ext uri="{BB962C8B-B14F-4D97-AF65-F5344CB8AC3E}">
        <p14:creationId xmlns:p14="http://schemas.microsoft.com/office/powerpoint/2010/main" val="927922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par>
                                <p:cTn id="12" presetID="22" presetClass="entr" presetSubtype="1"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up)">
                                      <p:cBhvr>
                                        <p:cTn id="14" dur="1000"/>
                                        <p:tgtEl>
                                          <p:spTgt spid="11"/>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344870" y="2495550"/>
            <a:ext cx="2457450" cy="1866900"/>
          </a:xfrm>
          <a:prstGeom prst="rect">
            <a:avLst/>
          </a:prstGeom>
        </p:spPr>
      </p:pic>
      <p:pic>
        <p:nvPicPr>
          <p:cNvPr id="4" name="Picture 3"/>
          <p:cNvPicPr>
            <a:picLocks noChangeAspect="1"/>
          </p:cNvPicPr>
          <p:nvPr/>
        </p:nvPicPr>
        <p:blipFill>
          <a:blip r:embed="rId3"/>
          <a:stretch>
            <a:fillRect/>
          </a:stretch>
        </p:blipFill>
        <p:spPr>
          <a:xfrm>
            <a:off x="3063318" y="182880"/>
            <a:ext cx="6065363" cy="6065363"/>
          </a:xfrm>
          <a:prstGeom prst="rect">
            <a:avLst/>
          </a:prstGeom>
        </p:spPr>
      </p:pic>
      <p:pic>
        <p:nvPicPr>
          <p:cNvPr id="2" name="Picture 1"/>
          <p:cNvPicPr>
            <a:picLocks noChangeAspect="1"/>
          </p:cNvPicPr>
          <p:nvPr/>
        </p:nvPicPr>
        <p:blipFill>
          <a:blip r:embed="rId4"/>
          <a:stretch>
            <a:fillRect/>
          </a:stretch>
        </p:blipFill>
        <p:spPr>
          <a:xfrm>
            <a:off x="485337" y="2370395"/>
            <a:ext cx="2124220" cy="2117210"/>
          </a:xfrm>
          <a:prstGeom prst="rect">
            <a:avLst/>
          </a:prstGeom>
          <a:effectLst>
            <a:softEdge rad="127000"/>
          </a:effectLst>
        </p:spPr>
      </p:pic>
    </p:spTree>
    <p:extLst>
      <p:ext uri="{BB962C8B-B14F-4D97-AF65-F5344CB8AC3E}">
        <p14:creationId xmlns:p14="http://schemas.microsoft.com/office/powerpoint/2010/main" val="2329635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1000"/>
                                        <p:tgtEl>
                                          <p:spTgt spid="4"/>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1000"/>
                                        <p:tgtEl>
                                          <p:spTgt spid="3"/>
                                        </p:tgtEl>
                                      </p:cBhvr>
                                    </p:animEffect>
                                  </p:childTnLst>
                                </p:cTn>
                              </p:par>
                              <p:par>
                                <p:cTn id="12" presetID="22" presetClass="entr" presetSubtype="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right)">
                                      <p:cBhvr>
                                        <p:cTn id="14"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0" y="3783271"/>
            <a:ext cx="12192000" cy="11064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5938" marR="0" lvl="0" indent="-457200" algn="ctr" defTabSz="914400" rtl="0" eaLnBrk="0" fontAlgn="base" latinLnBrk="0" hangingPunct="0">
              <a:lnSpc>
                <a:spcPct val="130000"/>
              </a:lnSpc>
              <a:spcBef>
                <a:spcPct val="20000"/>
              </a:spcBef>
              <a:spcAft>
                <a:spcPct val="0"/>
              </a:spcAft>
              <a:buClrTx/>
              <a:buSzTx/>
              <a:buFont typeface="Wingdings" panose="05000000000000000000" pitchFamily="2" charset="2"/>
              <a:buChar char="ü"/>
              <a:tabLst/>
              <a:defRPr/>
            </a:pP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Ngoài</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ra, </a:t>
            </a:r>
            <a:r>
              <a:rPr kumimoji="0" lang="vi-VN"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Nhận thức của con người nhằm phục vụ, chỉ đạo,</a:t>
            </a:r>
            <a:endParaRPr lang="en-US" sz="2400" b="1" dirty="0">
              <a:solidFill>
                <a:prstClr val="black"/>
              </a:solidFill>
              <a:latin typeface="Arial" panose="020B0604020202020204" pitchFamily="34" charset="0"/>
              <a:cs typeface="Arial" panose="020B0604020202020204" pitchFamily="34" charset="0"/>
            </a:endParaRPr>
          </a:p>
          <a:p>
            <a:pPr marL="58738" marR="0" lvl="0" indent="0" algn="ctr" defTabSz="914400" rtl="0" eaLnBrk="0" fontAlgn="base" latinLnBrk="0" hangingPunct="0">
              <a:lnSpc>
                <a:spcPct val="130000"/>
              </a:lnSpc>
              <a:spcBef>
                <a:spcPct val="20000"/>
              </a:spcBef>
              <a:spcAft>
                <a:spcPct val="0"/>
              </a:spcAft>
              <a:buClrTx/>
              <a:buSzTx/>
              <a:buNone/>
              <a:tabLst/>
              <a:defRPr/>
            </a:pP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vi-VN"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dẫn dắt cho thực tiễn.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mục</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đích</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thức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t>
            </a:r>
          </a:p>
          <a:p>
            <a:pPr marL="58738"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
        <p:nvSpPr>
          <p:cNvPr id="3" name="Rectangle 3">
            <a:extLst>
              <a:ext uri="{FF2B5EF4-FFF2-40B4-BE49-F238E27FC236}">
                <a16:creationId xmlns:a16="http://schemas.microsoft.com/office/drawing/2014/main" id="{335F5D5F-318A-4AEE-8129-699398936EB0}"/>
              </a:ext>
            </a:extLst>
          </p:cNvPr>
          <p:cNvSpPr>
            <a:spLocks noChangeArrowheads="1"/>
          </p:cNvSpPr>
          <p:nvPr/>
        </p:nvSpPr>
        <p:spPr bwMode="auto">
          <a:xfrm>
            <a:off x="275771" y="380835"/>
            <a:ext cx="1320800" cy="461665"/>
          </a:xfrm>
          <a:prstGeom prst="rect">
            <a:avLst/>
          </a:prstGeom>
          <a:noFill/>
          <a:ln>
            <a:no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2400" b="0" i="0" u="none" strike="noStrike" kern="1200" cap="none" spc="0" normalizeH="0" baseline="0" noProof="0" dirty="0">
                <a:ln>
                  <a:noFill/>
                </a:ln>
                <a:solidFill>
                  <a:srgbClr val="FF0000"/>
                </a:solidFill>
                <a:effectLst/>
                <a:uLnTx/>
                <a:uFillTx/>
                <a:cs typeface="Arial" panose="020B0604020202020204" pitchFamily="34" charset="0"/>
                <a:sym typeface="Wingdings" panose="05000000000000000000" pitchFamily="2" charset="2"/>
              </a:rPr>
              <a:t></a:t>
            </a:r>
            <a:endParaRPr kumimoji="0" lang="en-US" altLang="en-US" sz="2400" b="0" i="0" u="none" strike="noStrike" kern="1200" cap="none" spc="0" normalizeH="0" baseline="0" noProof="0" dirty="0">
              <a:ln>
                <a:noFill/>
              </a:ln>
              <a:solidFill>
                <a:srgbClr val="FF0000"/>
              </a:solidFill>
              <a:effectLst/>
              <a:uLnTx/>
              <a:uFillTx/>
              <a:cs typeface="Arial" panose="020B0604020202020204" pitchFamily="34" charset="0"/>
            </a:endParaRPr>
          </a:p>
        </p:txBody>
      </p:sp>
      <p:sp>
        <p:nvSpPr>
          <p:cNvPr id="2" name="Arrow: Right 1">
            <a:extLst>
              <a:ext uri="{FF2B5EF4-FFF2-40B4-BE49-F238E27FC236}">
                <a16:creationId xmlns:a16="http://schemas.microsoft.com/office/drawing/2014/main" id="{D9351DCE-75B2-4D6D-99C3-09E7F5D61236}"/>
              </a:ext>
            </a:extLst>
          </p:cNvPr>
          <p:cNvSpPr/>
          <p:nvPr/>
        </p:nvSpPr>
        <p:spPr>
          <a:xfrm>
            <a:off x="1609932" y="5249456"/>
            <a:ext cx="978408" cy="484632"/>
          </a:xfrm>
          <a:prstGeom prst="rightArrow">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907D601A-3790-4347-B1EF-5002871FEC09}"/>
              </a:ext>
            </a:extLst>
          </p:cNvPr>
          <p:cNvSpPr/>
          <p:nvPr/>
        </p:nvSpPr>
        <p:spPr>
          <a:xfrm>
            <a:off x="0" y="360637"/>
            <a:ext cx="12191999" cy="12863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ctr" defTabSz="914400" rtl="0" eaLnBrk="0" fontAlgn="base" latinLnBrk="0" hangingPunct="0">
              <a:lnSpc>
                <a:spcPct val="130000"/>
              </a:lnSpc>
              <a:spcBef>
                <a:spcPct val="20000"/>
              </a:spcBef>
              <a:spcAft>
                <a:spcPct val="0"/>
              </a:spcAft>
              <a:buClrTx/>
              <a:buSzTx/>
              <a:buFont typeface="Wingdings" panose="05000000000000000000" pitchFamily="2" charset="2"/>
              <a:buChar char="ü"/>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Trong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hoạt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động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con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người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gặp</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những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khó</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khăn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cản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trở</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p:txBody>
      </p:sp>
      <p:sp>
        <p:nvSpPr>
          <p:cNvPr id="8" name="Rectangle 2">
            <a:extLst>
              <a:ext uri="{FF2B5EF4-FFF2-40B4-BE49-F238E27FC236}">
                <a16:creationId xmlns:a16="http://schemas.microsoft.com/office/drawing/2014/main" id="{49D22E02-7E9A-43CA-B60E-C01E8D0D1024}"/>
              </a:ext>
            </a:extLst>
          </p:cNvPr>
          <p:cNvSpPr txBox="1">
            <a:spLocks noChangeArrowheads="1"/>
          </p:cNvSpPr>
          <p:nvPr/>
        </p:nvSpPr>
        <p:spPr bwMode="auto">
          <a:xfrm>
            <a:off x="2394555" y="5224173"/>
            <a:ext cx="8747058" cy="800108"/>
          </a:xfrm>
          <a:prstGeom prst="rect">
            <a:avLst/>
          </a:prstGeom>
          <a:noFill/>
          <a:ln>
            <a:noFill/>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8738"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Thực</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tiễn</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chính</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động</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lực</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mục</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đích</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nhận</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cs typeface="Arial" panose="020B0604020202020204" pitchFamily="34" charset="0"/>
              </a:rPr>
              <a:t>thức</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a:t>
            </a: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
        <p:nvSpPr>
          <p:cNvPr id="5" name="Arrow: Right 4">
            <a:extLst>
              <a:ext uri="{FF2B5EF4-FFF2-40B4-BE49-F238E27FC236}">
                <a16:creationId xmlns:a16="http://schemas.microsoft.com/office/drawing/2014/main" id="{572A3DB9-0479-4C3D-B3BE-876AAD99C005}"/>
              </a:ext>
            </a:extLst>
          </p:cNvPr>
          <p:cNvSpPr/>
          <p:nvPr/>
        </p:nvSpPr>
        <p:spPr>
          <a:xfrm>
            <a:off x="2099136" y="1472929"/>
            <a:ext cx="2005116" cy="1141169"/>
          </a:xfrm>
          <a:prstGeom prst="rightArrow">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Yêu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cầu</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3C0FB2DD-8CA6-4B49-8167-047E9619CFDC}"/>
              </a:ext>
            </a:extLst>
          </p:cNvPr>
          <p:cNvSpPr/>
          <p:nvPr/>
        </p:nvSpPr>
        <p:spPr>
          <a:xfrm>
            <a:off x="3567922" y="1504288"/>
            <a:ext cx="7494952" cy="913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0" fontAlgn="base" latinLnBrk="0" hangingPunct="0">
              <a:lnSpc>
                <a:spcPct val="130000"/>
              </a:lnSpc>
              <a:spcBef>
                <a:spcPct val="20000"/>
              </a:spcBef>
              <a:spcAft>
                <a:spcPct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con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người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phải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giải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quyết</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p:txBody>
      </p:sp>
      <p:sp>
        <p:nvSpPr>
          <p:cNvPr id="11" name="Rectangle 2">
            <a:extLst>
              <a:ext uri="{FF2B5EF4-FFF2-40B4-BE49-F238E27FC236}">
                <a16:creationId xmlns:a16="http://schemas.microsoft.com/office/drawing/2014/main" id="{FD59828C-A193-4C32-AF15-35DBA4883696}"/>
              </a:ext>
            </a:extLst>
          </p:cNvPr>
          <p:cNvSpPr txBox="1">
            <a:spLocks noChangeArrowheads="1"/>
          </p:cNvSpPr>
          <p:nvPr/>
        </p:nvSpPr>
        <p:spPr bwMode="auto">
          <a:xfrm>
            <a:off x="0" y="2853055"/>
            <a:ext cx="12192000" cy="91306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8738"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đặt</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hàng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động</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lực</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thúc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đẩy</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thức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hoàn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thiện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phát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triển</a:t>
            </a: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4257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500"/>
                                        <p:tgtEl>
                                          <p:spTgt spid="5"/>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up)">
                                      <p:cBhvr>
                                        <p:cTn id="14" dur="500"/>
                                        <p:tgtEl>
                                          <p:spTgt spid="10"/>
                                        </p:tgtEl>
                                      </p:cBhvr>
                                    </p:animEffect>
                                  </p:childTnLst>
                                </p:cTn>
                              </p:par>
                            </p:childTnLst>
                          </p:cTn>
                        </p:par>
                        <p:par>
                          <p:cTn id="15" fill="hold">
                            <p:stCondLst>
                              <p:cond delay="1000"/>
                            </p:stCondLst>
                            <p:childTnLst>
                              <p:par>
                                <p:cTn id="16" presetID="22" presetClass="entr" presetSubtype="1"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ipe(up)">
                                      <p:cBhvr>
                                        <p:cTn id="18" dur="500"/>
                                        <p:tgtEl>
                                          <p:spTgt spid="11"/>
                                        </p:tgtEl>
                                      </p:cBhvr>
                                    </p:animEffect>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up)">
                                      <p:cBhvr>
                                        <p:cTn id="22" dur="500"/>
                                        <p:tgtEl>
                                          <p:spTgt spid="13"/>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up)">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animBg="1"/>
      <p:bldP spid="6" grpId="0"/>
      <p:bldP spid="8" grpId="0"/>
      <p:bldP spid="5" grpId="0" animBg="1"/>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Straight Connector 24">
            <a:extLst>
              <a:ext uri="{FF2B5EF4-FFF2-40B4-BE49-F238E27FC236}">
                <a16:creationId xmlns:a16="http://schemas.microsoft.com/office/drawing/2014/main" id="{C9AE710C-60EB-453D-9C33-CA0EA9E66969}"/>
              </a:ext>
            </a:extLst>
          </p:cNvPr>
          <p:cNvCxnSpPr/>
          <p:nvPr/>
        </p:nvCxnSpPr>
        <p:spPr>
          <a:xfrm>
            <a:off x="0" y="1098635"/>
            <a:ext cx="12076386" cy="0"/>
          </a:xfrm>
          <a:prstGeom prst="line">
            <a:avLst/>
          </a:prstGeom>
          <a:ln>
            <a:solidFill>
              <a:srgbClr val="FF0000"/>
            </a:solidFill>
          </a:ln>
        </p:spPr>
        <p:style>
          <a:lnRef idx="3">
            <a:schemeClr val="dk1"/>
          </a:lnRef>
          <a:fillRef idx="0">
            <a:schemeClr val="dk1"/>
          </a:fillRef>
          <a:effectRef idx="2">
            <a:schemeClr val="dk1"/>
          </a:effectRef>
          <a:fontRef idx="minor">
            <a:schemeClr val="tx1"/>
          </a:fontRef>
        </p:style>
      </p:cxnSp>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0" y="396067"/>
            <a:ext cx="12192000" cy="702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r>
              <a:rPr kumimoji="0" lang="en-US" sz="2400" b="1" i="1" u="none" strike="noStrike" kern="1200" cap="none" spc="0" normalizeH="0" baseline="0" noProof="0" dirty="0" err="1">
                <a:ln>
                  <a:noFill/>
                </a:ln>
                <a:solidFill>
                  <a:srgbClr val="C00000"/>
                </a:solidFill>
                <a:effectLst/>
                <a:uLnTx/>
                <a:uFillTx/>
                <a:latin typeface="Arial" panose="020B0604020202020204" pitchFamily="34" charset="0"/>
                <a:cs typeface="Arial" panose="020B0604020202020204" pitchFamily="34" charset="0"/>
              </a:rPr>
              <a:t>Thứ</a:t>
            </a:r>
            <a:r>
              <a:rPr kumimoji="0" lang="en-US" sz="2400" b="1" i="1"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 </a:t>
            </a:r>
            <a:r>
              <a:rPr kumimoji="0" lang="en-US" sz="2400" b="1" i="1" u="none" strike="noStrike" kern="1200" cap="none" spc="0" normalizeH="0" baseline="0" noProof="0" dirty="0" err="1">
                <a:ln>
                  <a:noFill/>
                </a:ln>
                <a:solidFill>
                  <a:srgbClr val="C00000"/>
                </a:solidFill>
                <a:effectLst/>
                <a:uLnTx/>
                <a:uFillTx/>
                <a:latin typeface="Arial" panose="020B0604020202020204" pitchFamily="34" charset="0"/>
                <a:cs typeface="Arial" panose="020B0604020202020204" pitchFamily="34" charset="0"/>
              </a:rPr>
              <a:t>ba</a:t>
            </a:r>
            <a:r>
              <a:rPr kumimoji="0" lang="en-US" sz="2400" b="1" i="1" u="none" strike="noStrike" kern="1200" cap="none" spc="0" normalizeH="0" baseline="0" noProof="0" dirty="0">
                <a:ln>
                  <a:noFill/>
                </a:ln>
                <a:solidFill>
                  <a:srgbClr val="C00000"/>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tiêu</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srgbClr val="000099"/>
                </a:solidFill>
                <a:effectLst/>
                <a:uLnTx/>
                <a:uFillTx/>
                <a:latin typeface="Arial" panose="020B0604020202020204" pitchFamily="34" charset="0"/>
                <a:cs typeface="Arial" panose="020B0604020202020204" pitchFamily="34" charset="0"/>
              </a:rPr>
              <a:t>chuẩn</a:t>
            </a:r>
            <a:r>
              <a:rPr kumimoji="0" lang="en-US" sz="2400" b="1" i="0" u="none" strike="noStrike" kern="1200" cap="none" spc="0" normalizeH="0" baseline="0" noProof="0" dirty="0">
                <a:ln>
                  <a:noFill/>
                </a:ln>
                <a:solidFill>
                  <a:srgbClr val="000099"/>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chân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lý</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ctr" defTabSz="914400" rtl="0" eaLnBrk="0" fontAlgn="base" latinLnBrk="0" hangingPunct="0">
              <a:lnSpc>
                <a:spcPct val="150000"/>
              </a:lnSpc>
              <a:spcBef>
                <a:spcPct val="20000"/>
              </a:spcBef>
              <a:spcAft>
                <a:spcPct val="0"/>
              </a:spcAft>
              <a:buClrTx/>
              <a:buSzTx/>
              <a:buFont typeface="Arial" charset="0"/>
              <a:buNone/>
              <a:tabLst/>
              <a:defRPr/>
            </a:pPr>
            <a:r>
              <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
        <p:nvSpPr>
          <p:cNvPr id="8" name="Rectangle 3">
            <a:extLst>
              <a:ext uri="{FF2B5EF4-FFF2-40B4-BE49-F238E27FC236}">
                <a16:creationId xmlns:a16="http://schemas.microsoft.com/office/drawing/2014/main" id="{B9C1A898-E885-4C6B-9D42-F4D0515F0228}"/>
              </a:ext>
            </a:extLst>
          </p:cNvPr>
          <p:cNvSpPr txBox="1">
            <a:spLocks noChangeArrowheads="1"/>
          </p:cNvSpPr>
          <p:nvPr/>
        </p:nvSpPr>
        <p:spPr bwMode="auto">
          <a:xfrm>
            <a:off x="189868" y="3792892"/>
            <a:ext cx="6310781" cy="2289934"/>
          </a:xfrm>
          <a:prstGeom prst="rect">
            <a:avLst/>
          </a:prstGeom>
          <a:noFill/>
          <a:ln w="9525">
            <a:noFill/>
            <a:miter lim="800000"/>
            <a:headEnd/>
            <a:tailEnd/>
          </a:ln>
        </p:spPr>
        <p:txBody>
          <a:bodyPr/>
          <a:lstStyle/>
          <a:p>
            <a:pPr marL="1258888" marR="0" lvl="0" indent="-1258888" algn="just" defTabSz="914400" rtl="0" eaLnBrk="1" fontAlgn="auto" latinLnBrk="0" hangingPunct="1">
              <a:lnSpc>
                <a:spcPct val="130000"/>
              </a:lnSpc>
              <a:spcBef>
                <a:spcPct val="20000"/>
              </a:spcBef>
              <a:spcAft>
                <a:spcPts val="0"/>
              </a:spcAft>
              <a:buClrTx/>
              <a:buSzTx/>
              <a:buFontTx/>
              <a:buNone/>
              <a:tabLst/>
              <a:defRPr/>
            </a:pPr>
            <a:r>
              <a:rPr kumimoji="0" lang="en-US" sz="24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Chân</a:t>
            </a:r>
            <a:r>
              <a:rPr kumimoji="0" lang="en-US" sz="24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lý</a:t>
            </a:r>
            <a:r>
              <a:rPr kumimoji="0" lang="en-US" sz="24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những</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tri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thức</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phù</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hợp</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với</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sự</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vật</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hiện</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tượng</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mà</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nó</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phản</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ánh</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và</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được</a:t>
            </a:r>
            <a:r>
              <a:rPr kumimoji="0" lang="en-US" sz="24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thực</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tiễn</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kiểm</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4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nghiệm</a:t>
            </a:r>
            <a:r>
              <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a:t>
            </a:r>
          </a:p>
          <a:p>
            <a:pPr marL="0" marR="0" lvl="0" indent="0" algn="just" defTabSz="914400" rtl="0" eaLnBrk="1" fontAlgn="auto" latinLnBrk="0" hangingPunct="1">
              <a:lnSpc>
                <a:spcPct val="130000"/>
              </a:lnSpc>
              <a:spcBef>
                <a:spcPct val="20000"/>
              </a:spcBef>
              <a:spcAft>
                <a:spcPts val="0"/>
              </a:spcAft>
              <a:buClrTx/>
              <a:buSzTx/>
              <a:buFontTx/>
              <a:buNone/>
              <a:tabLst/>
              <a:defRPr/>
            </a:pPr>
            <a:endParaRPr kumimoji="0" lang="en-US" sz="24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1104C56-1938-4A77-85F0-FD2D7E3033EB}"/>
              </a:ext>
            </a:extLst>
          </p:cNvPr>
          <p:cNvPicPr>
            <a:picLocks noChangeAspect="1"/>
          </p:cNvPicPr>
          <p:nvPr/>
        </p:nvPicPr>
        <p:blipFill>
          <a:blip r:embed="rId2"/>
          <a:stretch>
            <a:fillRect/>
          </a:stretch>
        </p:blipFill>
        <p:spPr>
          <a:xfrm>
            <a:off x="6627821" y="2131796"/>
            <a:ext cx="5268804" cy="3301784"/>
          </a:xfrm>
          <a:prstGeom prst="rect">
            <a:avLst/>
          </a:prstGeom>
        </p:spPr>
      </p:pic>
      <p:pic>
        <p:nvPicPr>
          <p:cNvPr id="2" name="Picture 1">
            <a:extLst>
              <a:ext uri="{FF2B5EF4-FFF2-40B4-BE49-F238E27FC236}">
                <a16:creationId xmlns:a16="http://schemas.microsoft.com/office/drawing/2014/main" id="{4EF3FF9A-ECD3-485C-84F7-45DE9D428B88}"/>
              </a:ext>
            </a:extLst>
          </p:cNvPr>
          <p:cNvPicPr>
            <a:picLocks noChangeAspect="1"/>
          </p:cNvPicPr>
          <p:nvPr/>
        </p:nvPicPr>
        <p:blipFill>
          <a:blip r:embed="rId3"/>
          <a:stretch>
            <a:fillRect/>
          </a:stretch>
        </p:blipFill>
        <p:spPr>
          <a:xfrm>
            <a:off x="2674817" y="2094880"/>
            <a:ext cx="1699781" cy="1698011"/>
          </a:xfrm>
          <a:prstGeom prst="rect">
            <a:avLst/>
          </a:prstGeom>
          <a:effectLst>
            <a:softEdge rad="127000"/>
          </a:effectLst>
        </p:spPr>
      </p:pic>
    </p:spTree>
    <p:extLst>
      <p:ext uri="{BB962C8B-B14F-4D97-AF65-F5344CB8AC3E}">
        <p14:creationId xmlns:p14="http://schemas.microsoft.com/office/powerpoint/2010/main" val="4034471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Effect transition="in" filter="wipe(up)">
                                      <p:cBhvr>
                                        <p:cTn id="11" dur="500"/>
                                        <p:tgtEl>
                                          <p:spTgt spid="25"/>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1000"/>
                                        <p:tgtEl>
                                          <p:spTgt spid="3"/>
                                        </p:tgtEl>
                                      </p:cBhvr>
                                    </p:animEffect>
                                  </p:childTnLst>
                                </p:cTn>
                              </p:par>
                              <p:par>
                                <p:cTn id="16" presetID="22"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
                                        <p:tgtEl>
                                          <p:spTgt spid="2"/>
                                        </p:tgtEl>
                                      </p:cBhvr>
                                    </p:animEffect>
                                  </p:childTnLst>
                                </p:cTn>
                              </p:par>
                              <p:par>
                                <p:cTn id="19" presetID="22" presetClass="entr" presetSubtype="1" fill="hold" grpId="0" nodeType="withEffect">
                                  <p:stCondLst>
                                    <p:cond delay="50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46067" y="704762"/>
            <a:ext cx="5651938" cy="2604661"/>
          </a:xfrm>
        </p:spPr>
        <p:txBody>
          <a:bodyPr/>
          <a:lstStyle/>
          <a:p>
            <a:pPr marL="0" indent="0" algn="ctr">
              <a:lnSpc>
                <a:spcPct val="150000"/>
              </a:lnSpc>
              <a:buNone/>
            </a:pPr>
            <a:r>
              <a:rPr lang="en-US" altLang="vi-VN" sz="2400" dirty="0" err="1">
                <a:latin typeface="Arial" panose="020B0604020202020204" pitchFamily="34" charset="0"/>
                <a:cs typeface="Arial" panose="020B0604020202020204" pitchFamily="34" charset="0"/>
              </a:rPr>
              <a:t>Trên</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đời</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nghìn</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vạn</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điều</a:t>
            </a:r>
            <a:r>
              <a:rPr lang="en-US" altLang="vi-VN" sz="2400" dirty="0">
                <a:latin typeface="Arial" panose="020B0604020202020204" pitchFamily="34" charset="0"/>
                <a:cs typeface="Arial" panose="020B0604020202020204" pitchFamily="34" charset="0"/>
              </a:rPr>
              <a:t> cay </a:t>
            </a:r>
            <a:r>
              <a:rPr lang="en-US" altLang="vi-VN" sz="2400" dirty="0" err="1">
                <a:latin typeface="Arial" panose="020B0604020202020204" pitchFamily="34" charset="0"/>
                <a:cs typeface="Arial" panose="020B0604020202020204" pitchFamily="34" charset="0"/>
              </a:rPr>
              <a:t>đắng</a:t>
            </a:r>
            <a:endParaRPr lang="en-US" altLang="vi-VN" sz="2400" dirty="0">
              <a:latin typeface="Arial" panose="020B0604020202020204" pitchFamily="34" charset="0"/>
              <a:cs typeface="Arial" panose="020B0604020202020204" pitchFamily="34" charset="0"/>
            </a:endParaRPr>
          </a:p>
          <a:p>
            <a:pPr marL="0" indent="0" algn="ctr">
              <a:lnSpc>
                <a:spcPct val="150000"/>
              </a:lnSpc>
              <a:buNone/>
            </a:pPr>
            <a:r>
              <a:rPr lang="en-US" altLang="vi-VN" sz="2400" dirty="0">
                <a:latin typeface="Arial" panose="020B0604020202020204" pitchFamily="34" charset="0"/>
                <a:cs typeface="Arial" panose="020B0604020202020204" pitchFamily="34" charset="0"/>
              </a:rPr>
              <a:t>Cay </a:t>
            </a:r>
            <a:r>
              <a:rPr lang="en-US" altLang="vi-VN" sz="2400" dirty="0" err="1">
                <a:latin typeface="Arial" panose="020B0604020202020204" pitchFamily="34" charset="0"/>
                <a:cs typeface="Arial" panose="020B0604020202020204" pitchFamily="34" charset="0"/>
              </a:rPr>
              <a:t>đắng</a:t>
            </a:r>
            <a:r>
              <a:rPr lang="en-US" altLang="vi-VN" sz="2400" dirty="0">
                <a:latin typeface="Arial" panose="020B0604020202020204" pitchFamily="34" charset="0"/>
                <a:cs typeface="Arial" panose="020B0604020202020204" pitchFamily="34" charset="0"/>
              </a:rPr>
              <a:t> chi </a:t>
            </a:r>
            <a:r>
              <a:rPr lang="en-US" altLang="vi-VN" sz="2400" dirty="0" err="1">
                <a:latin typeface="Arial" panose="020B0604020202020204" pitchFamily="34" charset="0"/>
                <a:cs typeface="Arial" panose="020B0604020202020204" pitchFamily="34" charset="0"/>
              </a:rPr>
              <a:t>bằng</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mất</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tự</a:t>
            </a:r>
            <a:r>
              <a:rPr lang="en-US" altLang="vi-VN" sz="2400" dirty="0">
                <a:latin typeface="Arial" panose="020B0604020202020204" pitchFamily="34" charset="0"/>
                <a:cs typeface="Arial" panose="020B0604020202020204" pitchFamily="34" charset="0"/>
              </a:rPr>
              <a:t> do</a:t>
            </a:r>
          </a:p>
          <a:p>
            <a:pPr marL="0" indent="0" algn="ctr">
              <a:lnSpc>
                <a:spcPct val="150000"/>
              </a:lnSpc>
              <a:buNone/>
            </a:pPr>
            <a:r>
              <a:rPr lang="en-US" altLang="vi-VN" sz="2400" dirty="0" err="1">
                <a:latin typeface="Arial" panose="020B0604020202020204" pitchFamily="34" charset="0"/>
                <a:cs typeface="Arial" panose="020B0604020202020204" pitchFamily="34" charset="0"/>
              </a:rPr>
              <a:t>Mỗi</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việc</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mỗi</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lời</a:t>
            </a:r>
            <a:r>
              <a:rPr lang="en-US" altLang="vi-VN" sz="2400" dirty="0">
                <a:latin typeface="Arial" panose="020B0604020202020204" pitchFamily="34" charset="0"/>
                <a:cs typeface="Arial" panose="020B0604020202020204" pitchFamily="34" charset="0"/>
              </a:rPr>
              <a:t> không </a:t>
            </a:r>
            <a:r>
              <a:rPr lang="en-US" altLang="vi-VN" sz="2400" dirty="0" err="1">
                <a:latin typeface="Arial" panose="020B0604020202020204" pitchFamily="34" charset="0"/>
                <a:cs typeface="Arial" panose="020B0604020202020204" pitchFamily="34" charset="0"/>
              </a:rPr>
              <a:t>tự</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chủ</a:t>
            </a:r>
            <a:endParaRPr lang="en-US" altLang="vi-VN" sz="2400" dirty="0">
              <a:latin typeface="Arial" panose="020B0604020202020204" pitchFamily="34" charset="0"/>
              <a:cs typeface="Arial" panose="020B0604020202020204" pitchFamily="34" charset="0"/>
            </a:endParaRPr>
          </a:p>
          <a:p>
            <a:pPr marL="0" indent="0" algn="ctr">
              <a:lnSpc>
                <a:spcPct val="150000"/>
              </a:lnSpc>
              <a:buNone/>
            </a:pPr>
            <a:r>
              <a:rPr lang="en-US" altLang="vi-VN" sz="2400" dirty="0" err="1">
                <a:latin typeface="Arial" panose="020B0604020202020204" pitchFamily="34" charset="0"/>
                <a:cs typeface="Arial" panose="020B0604020202020204" pitchFamily="34" charset="0"/>
              </a:rPr>
              <a:t>Để</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cho</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người</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dắt</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tựa</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trâu</a:t>
            </a:r>
            <a:r>
              <a:rPr lang="en-US" altLang="vi-VN" sz="2400" dirty="0">
                <a:latin typeface="Arial" panose="020B0604020202020204" pitchFamily="34" charset="0"/>
                <a:cs typeface="Arial" panose="020B0604020202020204" pitchFamily="34" charset="0"/>
              </a:rPr>
              <a:t> </a:t>
            </a:r>
            <a:r>
              <a:rPr lang="en-US" altLang="vi-VN" sz="2400" dirty="0" err="1">
                <a:latin typeface="Arial" panose="020B0604020202020204" pitchFamily="34" charset="0"/>
                <a:cs typeface="Arial" panose="020B0604020202020204" pitchFamily="34" charset="0"/>
              </a:rPr>
              <a:t>bò</a:t>
            </a:r>
            <a:endParaRPr lang="en-US" altLang="vi-VN" sz="2400" dirty="0">
              <a:latin typeface="Arial" panose="020B0604020202020204" pitchFamily="34" charset="0"/>
              <a:cs typeface="Arial" panose="020B0604020202020204" pitchFamily="34" charset="0"/>
            </a:endParaRPr>
          </a:p>
          <a:p>
            <a:pPr marL="0" indent="0" algn="r">
              <a:lnSpc>
                <a:spcPct val="150000"/>
              </a:lnSpc>
              <a:buNone/>
            </a:pPr>
            <a:r>
              <a:rPr lang="en-US" altLang="vi-VN" sz="2400" b="1" i="1" dirty="0">
                <a:latin typeface="Arial" panose="020B0604020202020204" pitchFamily="34" charset="0"/>
                <a:cs typeface="Arial" panose="020B0604020202020204" pitchFamily="34" charset="0"/>
              </a:rPr>
              <a:t>                          </a:t>
            </a:r>
            <a:r>
              <a:rPr lang="en-US" altLang="vi-VN" sz="2400" b="1" i="1" dirty="0" err="1">
                <a:solidFill>
                  <a:srgbClr val="CC00CC"/>
                </a:solidFill>
                <a:latin typeface="Arial" panose="020B0604020202020204" pitchFamily="34" charset="0"/>
                <a:cs typeface="Arial" panose="020B0604020202020204" pitchFamily="34" charset="0"/>
              </a:rPr>
              <a:t>Hồ</a:t>
            </a:r>
            <a:r>
              <a:rPr lang="en-US" altLang="vi-VN" sz="2400" b="1" i="1" dirty="0">
                <a:solidFill>
                  <a:srgbClr val="CC00CC"/>
                </a:solidFill>
                <a:latin typeface="Arial" panose="020B0604020202020204" pitchFamily="34" charset="0"/>
                <a:cs typeface="Arial" panose="020B0604020202020204" pitchFamily="34" charset="0"/>
              </a:rPr>
              <a:t> </a:t>
            </a:r>
            <a:r>
              <a:rPr lang="en-US" altLang="vi-VN" sz="2400" b="1" i="1" dirty="0" err="1">
                <a:solidFill>
                  <a:srgbClr val="CC00CC"/>
                </a:solidFill>
                <a:latin typeface="Arial" panose="020B0604020202020204" pitchFamily="34" charset="0"/>
                <a:cs typeface="Arial" panose="020B0604020202020204" pitchFamily="34" charset="0"/>
              </a:rPr>
              <a:t>Chí</a:t>
            </a:r>
            <a:r>
              <a:rPr lang="en-US" altLang="vi-VN" sz="2400" b="1" i="1" dirty="0">
                <a:solidFill>
                  <a:srgbClr val="CC00CC"/>
                </a:solidFill>
                <a:latin typeface="Arial" panose="020B0604020202020204" pitchFamily="34" charset="0"/>
                <a:cs typeface="Arial" panose="020B0604020202020204" pitchFamily="34" charset="0"/>
              </a:rPr>
              <a:t> Minh</a:t>
            </a:r>
            <a:endParaRPr lang="vi-VN" altLang="vi-VN" sz="2400" b="1" i="1" dirty="0">
              <a:solidFill>
                <a:srgbClr val="CC00CC"/>
              </a:solidFill>
              <a:latin typeface="Arial" panose="020B0604020202020204" pitchFamily="34" charset="0"/>
              <a:cs typeface="Arial" panose="020B0604020202020204" pitchFamily="34" charset="0"/>
            </a:endParaRPr>
          </a:p>
        </p:txBody>
      </p:sp>
      <p:pic>
        <p:nvPicPr>
          <p:cNvPr id="17422" name="Picture 14" descr="Trung tâm Văn hóa, Thông tin và Thể thao huyện Tân Phú - Home ..."/>
          <p:cNvPicPr>
            <a:picLocks noChangeAspect="1" noChangeArrowheads="1"/>
          </p:cNvPicPr>
          <p:nvPr/>
        </p:nvPicPr>
        <p:blipFill rotWithShape="1">
          <a:blip r:embed="rId2">
            <a:extLst>
              <a:ext uri="{28A0092B-C50C-407E-A947-70E740481C1C}">
                <a14:useLocalDpi xmlns:a14="http://schemas.microsoft.com/office/drawing/2010/main" val="0"/>
              </a:ext>
            </a:extLst>
          </a:blip>
          <a:srcRect b="10541"/>
          <a:stretch/>
        </p:blipFill>
        <p:spPr bwMode="auto">
          <a:xfrm>
            <a:off x="6544157" y="704762"/>
            <a:ext cx="4581529" cy="5464777"/>
          </a:xfrm>
          <a:prstGeom prst="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12781EC-677E-4DD3-A75E-847EC62110FD}"/>
              </a:ext>
            </a:extLst>
          </p:cNvPr>
          <p:cNvPicPr>
            <a:picLocks noChangeAspect="1"/>
          </p:cNvPicPr>
          <p:nvPr/>
        </p:nvPicPr>
        <p:blipFill>
          <a:blip r:embed="rId3"/>
          <a:stretch>
            <a:fillRect/>
          </a:stretch>
        </p:blipFill>
        <p:spPr>
          <a:xfrm>
            <a:off x="1916363" y="3418447"/>
            <a:ext cx="2203793" cy="2751092"/>
          </a:xfrm>
          <a:prstGeom prst="rect">
            <a:avLst/>
          </a:prstGeom>
        </p:spPr>
      </p:pic>
    </p:spTree>
    <p:extLst>
      <p:ext uri="{BB962C8B-B14F-4D97-AF65-F5344CB8AC3E}">
        <p14:creationId xmlns:p14="http://schemas.microsoft.com/office/powerpoint/2010/main" val="3992233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7422"/>
                                        </p:tgtEl>
                                        <p:attrNameLst>
                                          <p:attrName>style.visibility</p:attrName>
                                        </p:attrNameLst>
                                      </p:cBhvr>
                                      <p:to>
                                        <p:strVal val="visible"/>
                                      </p:to>
                                    </p:set>
                                    <p:animEffect transition="in" filter="wipe(up)">
                                      <p:cBhvr>
                                        <p:cTn id="7" dur="3000"/>
                                        <p:tgtEl>
                                          <p:spTgt spid="1742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Effect transition="in" filter="wipe(up)">
                                      <p:cBhvr>
                                        <p:cTn id="10" dur="500"/>
                                        <p:tgtEl>
                                          <p:spTgt spid="2">
                                            <p:txEl>
                                              <p:pRg st="0" end="0"/>
                                            </p:txEl>
                                          </p:spTgt>
                                        </p:tgtEl>
                                      </p:cBhvr>
                                    </p:animEffect>
                                  </p:childTnLst>
                                </p:cTn>
                              </p:par>
                              <p:par>
                                <p:cTn id="11" presetID="22" presetClass="entr" presetSubtype="1" fill="hold" grpId="0" nodeType="withEffect">
                                  <p:stCondLst>
                                    <p:cond delay="500"/>
                                  </p:stCondLst>
                                  <p:childTnLst>
                                    <p:set>
                                      <p:cBhvr>
                                        <p:cTn id="12" dur="1" fill="hold">
                                          <p:stCondLst>
                                            <p:cond delay="0"/>
                                          </p:stCondLst>
                                        </p:cTn>
                                        <p:tgtEl>
                                          <p:spTgt spid="2">
                                            <p:txEl>
                                              <p:pRg st="1" end="1"/>
                                            </p:txEl>
                                          </p:spTgt>
                                        </p:tgtEl>
                                        <p:attrNameLst>
                                          <p:attrName>style.visibility</p:attrName>
                                        </p:attrNameLst>
                                      </p:cBhvr>
                                      <p:to>
                                        <p:strVal val="visible"/>
                                      </p:to>
                                    </p:set>
                                    <p:animEffect transition="in" filter="wipe(up)">
                                      <p:cBhvr>
                                        <p:cTn id="13" dur="500"/>
                                        <p:tgtEl>
                                          <p:spTgt spid="2">
                                            <p:txEl>
                                              <p:pRg st="1" end="1"/>
                                            </p:txEl>
                                          </p:spTgt>
                                        </p:tgtEl>
                                      </p:cBhvr>
                                    </p:animEffect>
                                  </p:childTnLst>
                                </p:cTn>
                              </p:par>
                              <p:par>
                                <p:cTn id="14" presetID="22" presetClass="entr" presetSubtype="1" fill="hold" grpId="0" nodeType="withEffect">
                                  <p:stCondLst>
                                    <p:cond delay="1000"/>
                                  </p:stCondLst>
                                  <p:childTnLst>
                                    <p:set>
                                      <p:cBhvr>
                                        <p:cTn id="15" dur="1" fill="hold">
                                          <p:stCondLst>
                                            <p:cond delay="0"/>
                                          </p:stCondLst>
                                        </p:cTn>
                                        <p:tgtEl>
                                          <p:spTgt spid="2">
                                            <p:txEl>
                                              <p:pRg st="2" end="2"/>
                                            </p:txEl>
                                          </p:spTgt>
                                        </p:tgtEl>
                                        <p:attrNameLst>
                                          <p:attrName>style.visibility</p:attrName>
                                        </p:attrNameLst>
                                      </p:cBhvr>
                                      <p:to>
                                        <p:strVal val="visible"/>
                                      </p:to>
                                    </p:set>
                                    <p:animEffect transition="in" filter="wipe(up)">
                                      <p:cBhvr>
                                        <p:cTn id="16" dur="500"/>
                                        <p:tgtEl>
                                          <p:spTgt spid="2">
                                            <p:txEl>
                                              <p:pRg st="2" end="2"/>
                                            </p:txEl>
                                          </p:spTgt>
                                        </p:tgtEl>
                                      </p:cBhvr>
                                    </p:animEffect>
                                  </p:childTnLst>
                                </p:cTn>
                              </p:par>
                              <p:par>
                                <p:cTn id="17" presetID="22" presetClass="entr" presetSubtype="1" fill="hold" grpId="0" nodeType="withEffect">
                                  <p:stCondLst>
                                    <p:cond delay="150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up)">
                                      <p:cBhvr>
                                        <p:cTn id="19" dur="500"/>
                                        <p:tgtEl>
                                          <p:spTgt spid="2">
                                            <p:txEl>
                                              <p:pRg st="3" end="3"/>
                                            </p:txEl>
                                          </p:spTgt>
                                        </p:tgtEl>
                                      </p:cBhvr>
                                    </p:animEffect>
                                  </p:childTnLst>
                                </p:cTn>
                              </p:par>
                              <p:par>
                                <p:cTn id="20" presetID="22" presetClass="entr" presetSubtype="1" fill="hold" grpId="0" nodeType="withEffect">
                                  <p:stCondLst>
                                    <p:cond delay="200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wipe(up)">
                                      <p:cBhvr>
                                        <p:cTn id="22" dur="500"/>
                                        <p:tgtEl>
                                          <p:spTgt spid="2">
                                            <p:txEl>
                                              <p:pRg st="4" end="4"/>
                                            </p:txEl>
                                          </p:spTgt>
                                        </p:tgtEl>
                                      </p:cBhvr>
                                    </p:animEffect>
                                  </p:childTnLst>
                                </p:cTn>
                              </p:par>
                              <p:par>
                                <p:cTn id="23" presetID="22" presetClass="entr" presetSubtype="1" fill="hold" nodeType="withEffect">
                                  <p:stCondLst>
                                    <p:cond delay="200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2FBA4F-001A-4111-AE57-D21BE7BAD17E}"/>
              </a:ext>
            </a:extLst>
          </p:cNvPr>
          <p:cNvPicPr>
            <a:picLocks noChangeAspect="1"/>
          </p:cNvPicPr>
          <p:nvPr/>
        </p:nvPicPr>
        <p:blipFill rotWithShape="1">
          <a:blip r:embed="rId2"/>
          <a:srcRect b="15815"/>
          <a:stretch/>
        </p:blipFill>
        <p:spPr>
          <a:xfrm>
            <a:off x="6984611" y="1853027"/>
            <a:ext cx="4817698" cy="2824969"/>
          </a:xfrm>
          <a:prstGeom prst="roundRect">
            <a:avLst/>
          </a:prstGeom>
        </p:spPr>
      </p:pic>
      <p:sp>
        <p:nvSpPr>
          <p:cNvPr id="7" name="Content Placeholder 1">
            <a:extLst>
              <a:ext uri="{FF2B5EF4-FFF2-40B4-BE49-F238E27FC236}">
                <a16:creationId xmlns:a16="http://schemas.microsoft.com/office/drawing/2014/main" id="{2249993D-B623-4AF7-8332-E021F6C26AF4}"/>
              </a:ext>
            </a:extLst>
          </p:cNvPr>
          <p:cNvSpPr>
            <a:spLocks noGrp="1"/>
          </p:cNvSpPr>
          <p:nvPr>
            <p:ph idx="1"/>
          </p:nvPr>
        </p:nvSpPr>
        <p:spPr>
          <a:xfrm>
            <a:off x="222659" y="1833898"/>
            <a:ext cx="6642376" cy="2844098"/>
          </a:xfrm>
        </p:spPr>
        <p:txBody>
          <a:bodyPr/>
          <a:lstStyle/>
          <a:p>
            <a:pPr marL="168275" indent="-168275" algn="just">
              <a:lnSpc>
                <a:spcPct val="120000"/>
              </a:lnSpc>
              <a:buNone/>
            </a:pPr>
            <a:r>
              <a:rPr lang="en-US" sz="2400" b="1" dirty="0">
                <a:latin typeface="Arial" panose="020B0604020202020204" pitchFamily="34" charset="0"/>
                <a:cs typeface="Arial" panose="020B0604020202020204" pitchFamily="34" charset="0"/>
              </a:rPr>
              <a:t>- Không </a:t>
            </a:r>
            <a:r>
              <a:rPr lang="en-US" sz="2400" b="1" dirty="0" err="1">
                <a:latin typeface="Arial" panose="020B0604020202020204" pitchFamily="34" charset="0"/>
                <a:cs typeface="Arial" panose="020B0604020202020204" pitchFamily="34" charset="0"/>
              </a:rPr>
              <a:t>thể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lấy</a:t>
            </a:r>
            <a:r>
              <a:rPr lang="en-US" sz="2400" b="1" dirty="0">
                <a:latin typeface="Arial" panose="020B0604020202020204" pitchFamily="34" charset="0"/>
                <a:cs typeface="Arial" panose="020B0604020202020204" pitchFamily="34" charset="0"/>
              </a:rPr>
              <a:t> tri </a:t>
            </a:r>
            <a:r>
              <a:rPr lang="en-US" sz="2400" b="1" dirty="0" err="1">
                <a:latin typeface="Arial" panose="020B0604020202020204" pitchFamily="34" charset="0"/>
                <a:cs typeface="Arial" panose="020B0604020202020204" pitchFamily="34" charset="0"/>
              </a:rPr>
              <a:t>thức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kiểm</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tra</a:t>
            </a:r>
            <a:r>
              <a:rPr lang="en-US" sz="2400" b="1" dirty="0">
                <a:latin typeface="Arial" panose="020B0604020202020204" pitchFamily="34" charset="0"/>
                <a:cs typeface="Arial" panose="020B0604020202020204" pitchFamily="34" charset="0"/>
              </a:rPr>
              <a:t> tri </a:t>
            </a:r>
            <a:r>
              <a:rPr lang="en-US" sz="2400" b="1" dirty="0" err="1">
                <a:latin typeface="Arial" panose="020B0604020202020204" pitchFamily="34" charset="0"/>
                <a:cs typeface="Arial" panose="020B0604020202020204" pitchFamily="34" charset="0"/>
              </a:rPr>
              <a:t>thức</a:t>
            </a:r>
            <a:r>
              <a:rPr lang="en-US" sz="2400" b="1" dirty="0">
                <a:latin typeface="Arial" panose="020B0604020202020204" pitchFamily="34" charset="0"/>
                <a:cs typeface="Arial" panose="020B0604020202020204" pitchFamily="34" charset="0"/>
              </a:rPr>
              <a:t>.</a:t>
            </a:r>
          </a:p>
          <a:p>
            <a:pPr marL="168275" indent="-168275" algn="just">
              <a:lnSpc>
                <a:spcPct val="120000"/>
              </a:lnSpc>
              <a:buNone/>
            </a:pP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Chỉ</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có</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thông</a:t>
            </a:r>
            <a:r>
              <a:rPr lang="en-US" sz="2400" b="1" dirty="0">
                <a:latin typeface="Arial" panose="020B0604020202020204" pitchFamily="34" charset="0"/>
                <a:cs typeface="Arial" panose="020B0604020202020204" pitchFamily="34" charset="0"/>
              </a:rPr>
              <a:t> qua </a:t>
            </a:r>
            <a:r>
              <a:rPr lang="en-US" sz="2400" b="1" dirty="0" err="1">
                <a:latin typeface="Arial" panose="020B0604020202020204" pitchFamily="34" charset="0"/>
                <a:cs typeface="Arial" panose="020B0604020202020204" pitchFamily="34" charset="0"/>
              </a:rPr>
              <a:t>thực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tiễn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thì</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mới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thấy</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được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tính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đúng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đắn</a:t>
            </a:r>
            <a:r>
              <a:rPr lang="en-US" sz="2400" b="1" dirty="0">
                <a:latin typeface="Arial" panose="020B0604020202020204" pitchFamily="34" charset="0"/>
                <a:cs typeface="Arial" panose="020B0604020202020204" pitchFamily="34" charset="0"/>
              </a:rPr>
              <a:t> hay </a:t>
            </a:r>
            <a:r>
              <a:rPr lang="en-US" sz="2400" b="1" dirty="0" err="1">
                <a:latin typeface="Arial" panose="020B0604020202020204" pitchFamily="34" charset="0"/>
                <a:cs typeface="Arial" panose="020B0604020202020204" pitchFamily="34" charset="0"/>
              </a:rPr>
              <a:t>sai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lầm</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của</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nhận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thức</a:t>
            </a:r>
            <a:r>
              <a:rPr lang="en-US" sz="2400" b="1" dirty="0">
                <a:latin typeface="Arial" panose="020B0604020202020204" pitchFamily="34" charset="0"/>
                <a:cs typeface="Arial" panose="020B0604020202020204" pitchFamily="34" charset="0"/>
              </a:rPr>
              <a:t>.</a:t>
            </a:r>
          </a:p>
          <a:p>
            <a:pPr marL="168275" indent="-168275" algn="just">
              <a:lnSpc>
                <a:spcPct val="120000"/>
              </a:lnSpc>
              <a:buNone/>
            </a:pPr>
            <a:r>
              <a:rPr lang="en-US" altLang="vi-VN" sz="2400" b="1" dirty="0">
                <a:latin typeface="Arial" panose="020B0604020202020204" pitchFamily="34" charset="0"/>
                <a:cs typeface="Arial" panose="020B0604020202020204" pitchFamily="34" charset="0"/>
              </a:rPr>
              <a:t>- </a:t>
            </a:r>
            <a:r>
              <a:rPr lang="en-US" altLang="vi-VN" sz="2400" b="1" dirty="0" err="1">
                <a:latin typeface="Arial" panose="020B0604020202020204" pitchFamily="34" charset="0"/>
                <a:cs typeface="Arial" panose="020B0604020202020204" pitchFamily="34" charset="0"/>
              </a:rPr>
              <a:t>Thực</a:t>
            </a:r>
            <a:r>
              <a:rPr lang="en-US" altLang="vi-VN" sz="2400" b="1" dirty="0">
                <a:latin typeface="Arial" panose="020B0604020202020204" pitchFamily="34" charset="0"/>
                <a:cs typeface="Arial" panose="020B0604020202020204" pitchFamily="34" charset="0"/>
              </a:rPr>
              <a:t> </a:t>
            </a:r>
            <a:r>
              <a:rPr lang="en-US" altLang="vi-VN" sz="2400" b="1" dirty="0" err="1">
                <a:latin typeface="Arial" panose="020B0604020202020204" pitchFamily="34" charset="0"/>
                <a:cs typeface="Arial" panose="020B0604020202020204" pitchFamily="34" charset="0"/>
              </a:rPr>
              <a:t>tiễn</a:t>
            </a:r>
            <a:r>
              <a:rPr lang="en-US" altLang="vi-VN" sz="2400" b="1" dirty="0">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là</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thước</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đo</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là</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tiêu</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solidFill>
                  <a:srgbClr val="FF0000"/>
                </a:solidFill>
                <a:latin typeface="Arial" panose="020B0604020202020204" pitchFamily="34" charset="0"/>
                <a:cs typeface="Arial" panose="020B0604020202020204" pitchFamily="34" charset="0"/>
              </a:rPr>
              <a:t>chuẩn</a:t>
            </a:r>
            <a:r>
              <a:rPr lang="en-US" altLang="vi-VN" sz="2400" b="1" dirty="0">
                <a:solidFill>
                  <a:srgbClr val="FF0000"/>
                </a:solidFill>
                <a:latin typeface="Arial" panose="020B0604020202020204" pitchFamily="34" charset="0"/>
                <a:cs typeface="Arial" panose="020B0604020202020204" pitchFamily="34" charset="0"/>
              </a:rPr>
              <a:t> </a:t>
            </a:r>
            <a:r>
              <a:rPr lang="en-US" altLang="vi-VN" sz="2400" b="1" dirty="0" err="1">
                <a:latin typeface="Arial" panose="020B0604020202020204" pitchFamily="34" charset="0"/>
                <a:cs typeface="Arial" panose="020B0604020202020204" pitchFamily="34" charset="0"/>
              </a:rPr>
              <a:t>của</a:t>
            </a:r>
            <a:r>
              <a:rPr lang="en-US" altLang="vi-VN" sz="2400" b="1" dirty="0">
                <a:latin typeface="Arial" panose="020B0604020202020204" pitchFamily="34" charset="0"/>
                <a:cs typeface="Arial" panose="020B0604020202020204" pitchFamily="34" charset="0"/>
              </a:rPr>
              <a:t> </a:t>
            </a:r>
            <a:r>
              <a:rPr lang="en-US" altLang="vi-VN" sz="2400" b="1" dirty="0" err="1">
                <a:latin typeface="Arial" panose="020B0604020202020204" pitchFamily="34" charset="0"/>
                <a:cs typeface="Arial" panose="020B0604020202020204" pitchFamily="34" charset="0"/>
              </a:rPr>
              <a:t>chân</a:t>
            </a:r>
            <a:r>
              <a:rPr lang="en-US" altLang="vi-VN" sz="2400" b="1" dirty="0">
                <a:latin typeface="Arial" panose="020B0604020202020204" pitchFamily="34" charset="0"/>
                <a:cs typeface="Arial" panose="020B0604020202020204" pitchFamily="34" charset="0"/>
              </a:rPr>
              <a:t> </a:t>
            </a:r>
            <a:r>
              <a:rPr lang="en-US" altLang="vi-VN" sz="2400" b="1" dirty="0" err="1">
                <a:latin typeface="Arial" panose="020B0604020202020204" pitchFamily="34" charset="0"/>
                <a:cs typeface="Arial" panose="020B0604020202020204" pitchFamily="34" charset="0"/>
              </a:rPr>
              <a:t>lý</a:t>
            </a:r>
            <a:r>
              <a:rPr lang="en-US" altLang="vi-VN" sz="2400" b="1" dirty="0">
                <a:latin typeface="Arial" panose="020B0604020202020204" pitchFamily="34" charset="0"/>
                <a:cs typeface="Arial" panose="020B0604020202020204" pitchFamily="34" charset="0"/>
              </a:rPr>
              <a:t>.</a:t>
            </a:r>
            <a:endParaRPr lang="vi-VN" altLang="vi-VN" sz="2400" b="1" dirty="0">
              <a:latin typeface="Arial" panose="020B0604020202020204" pitchFamily="34" charset="0"/>
              <a:cs typeface="Arial" panose="020B0604020202020204" pitchFamily="34" charset="0"/>
            </a:endParaRPr>
          </a:p>
        </p:txBody>
      </p:sp>
      <p:sp>
        <p:nvSpPr>
          <p:cNvPr id="5" name="Star: 5 Points 4">
            <a:extLst>
              <a:ext uri="{FF2B5EF4-FFF2-40B4-BE49-F238E27FC236}">
                <a16:creationId xmlns:a16="http://schemas.microsoft.com/office/drawing/2014/main" id="{8208A259-8FF1-4272-825D-D2C7F318F93D}"/>
              </a:ext>
            </a:extLst>
          </p:cNvPr>
          <p:cNvSpPr/>
          <p:nvPr/>
        </p:nvSpPr>
        <p:spPr>
          <a:xfrm>
            <a:off x="10878208" y="5943600"/>
            <a:ext cx="704804" cy="609600"/>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236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wipe(up)">
                                      <p:cBhvr>
                                        <p:cTn id="10" dur="500"/>
                                        <p:tgtEl>
                                          <p:spTgt spid="7">
                                            <p:txEl>
                                              <p:pRg st="0" end="0"/>
                                            </p:txEl>
                                          </p:spTgt>
                                        </p:tgtEl>
                                      </p:cBhvr>
                                    </p:animEffect>
                                  </p:childTnLst>
                                </p:cTn>
                              </p:par>
                              <p:par>
                                <p:cTn id="11" presetID="22" presetClass="entr" presetSubtype="1" fill="hold" grpId="0" nodeType="withEffect">
                                  <p:stCondLst>
                                    <p:cond delay="50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wipe(up)">
                                      <p:cBhvr>
                                        <p:cTn id="13" dur="500"/>
                                        <p:tgtEl>
                                          <p:spTgt spid="7">
                                            <p:txEl>
                                              <p:pRg st="1" end="1"/>
                                            </p:txEl>
                                          </p:spTgt>
                                        </p:tgtEl>
                                      </p:cBhvr>
                                    </p:animEffect>
                                  </p:childTnLst>
                                </p:cTn>
                              </p:par>
                              <p:par>
                                <p:cTn id="14" presetID="22" presetClass="entr" presetSubtype="1" fill="hold" grpId="0" nodeType="withEffect">
                                  <p:stCondLst>
                                    <p:cond delay="100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wipe(up)">
                                      <p:cBhvr>
                                        <p:cTn id="16"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0" name="Picture 6">
            <a:extLst>
              <a:ext uri="{FF2B5EF4-FFF2-40B4-BE49-F238E27FC236}">
                <a16:creationId xmlns:a16="http://schemas.microsoft.com/office/drawing/2014/main" id="{B5BD6184-AD38-42B8-AA50-1AD90D3137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9529" y="2393395"/>
            <a:ext cx="7075487" cy="3617913"/>
          </a:xfrm>
          <a:prstGeom prst="rect">
            <a:avLst/>
          </a:prstGeom>
          <a:noFill/>
          <a:extLst>
            <a:ext uri="{909E8E84-426E-40DD-AFC4-6F175D3DCCD1}">
              <a14:hiddenFill xmlns:a14="http://schemas.microsoft.com/office/drawing/2010/main">
                <a:solidFill>
                  <a:srgbClr val="FFFFFF"/>
                </a:solidFill>
              </a14:hiddenFill>
            </a:ext>
          </a:extLst>
        </p:spPr>
      </p:pic>
      <p:pic>
        <p:nvPicPr>
          <p:cNvPr id="21509" name="Picture 5">
            <a:extLst>
              <a:ext uri="{FF2B5EF4-FFF2-40B4-BE49-F238E27FC236}">
                <a16:creationId xmlns:a16="http://schemas.microsoft.com/office/drawing/2014/main" id="{D4849021-5A89-4881-A452-F62A2337C3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5716" y="537202"/>
            <a:ext cx="7099300" cy="3894138"/>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a:extLst>
              <a:ext uri="{FF2B5EF4-FFF2-40B4-BE49-F238E27FC236}">
                <a16:creationId xmlns:a16="http://schemas.microsoft.com/office/drawing/2014/main" id="{F7E056A6-A1F3-4F7A-81E8-40E1C7D46F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4693" y="1798674"/>
            <a:ext cx="3883025" cy="342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462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wipe(left)">
                                      <p:cBhvr>
                                        <p:cTn id="7" dur="1000"/>
                                        <p:tgtEl>
                                          <p:spTgt spid="21508"/>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21509"/>
                                        </p:tgtEl>
                                        <p:attrNameLst>
                                          <p:attrName>style.visibility</p:attrName>
                                        </p:attrNameLst>
                                      </p:cBhvr>
                                      <p:to>
                                        <p:strVal val="visible"/>
                                      </p:to>
                                    </p:set>
                                    <p:animEffect transition="in" filter="wipe(left)">
                                      <p:cBhvr>
                                        <p:cTn id="11" dur="1000"/>
                                        <p:tgtEl>
                                          <p:spTgt spid="21509"/>
                                        </p:tgtEl>
                                      </p:cBhvr>
                                    </p:animEffect>
                                  </p:childTnLst>
                                </p:cTn>
                              </p:par>
                              <p:par>
                                <p:cTn id="12" presetID="22" presetClass="entr" presetSubtype="8" fill="hold" nodeType="withEffect">
                                  <p:stCondLst>
                                    <p:cond delay="0"/>
                                  </p:stCondLst>
                                  <p:childTnLst>
                                    <p:set>
                                      <p:cBhvr>
                                        <p:cTn id="13" dur="1" fill="hold">
                                          <p:stCondLst>
                                            <p:cond delay="0"/>
                                          </p:stCondLst>
                                        </p:cTn>
                                        <p:tgtEl>
                                          <p:spTgt spid="21510"/>
                                        </p:tgtEl>
                                        <p:attrNameLst>
                                          <p:attrName>style.visibility</p:attrName>
                                        </p:attrNameLst>
                                      </p:cBhvr>
                                      <p:to>
                                        <p:strVal val="visible"/>
                                      </p:to>
                                    </p:set>
                                    <p:animEffect transition="in" filter="wipe(left)">
                                      <p:cBhvr>
                                        <p:cTn id="14" dur="1000"/>
                                        <p:tgtEl>
                                          <p:spTgt spid="21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7F82B9F-D3C8-CD67-FB1F-2D15AB6B4269}"/>
              </a:ext>
            </a:extLst>
          </p:cNvPr>
          <p:cNvGrpSpPr/>
          <p:nvPr/>
        </p:nvGrpSpPr>
        <p:grpSpPr>
          <a:xfrm>
            <a:off x="383861" y="807577"/>
            <a:ext cx="11421712" cy="5324332"/>
            <a:chOff x="383861" y="807577"/>
            <a:chExt cx="11421712" cy="5324332"/>
          </a:xfrm>
        </p:grpSpPr>
        <p:sp>
          <p:nvSpPr>
            <p:cNvPr id="3" name="Oval 2"/>
            <p:cNvSpPr/>
            <p:nvPr/>
          </p:nvSpPr>
          <p:spPr>
            <a:xfrm>
              <a:off x="4809854" y="2280597"/>
              <a:ext cx="2560631" cy="1165872"/>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ea typeface="+mn-ea"/>
                  <a:cs typeface="Arial" panose="020B0604020202020204" pitchFamily="34" charset="0"/>
                </a:rPr>
                <a:t>Lý</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ea typeface="+mn-ea"/>
                  <a:cs typeface="Arial" panose="020B0604020202020204" pitchFamily="34" charset="0"/>
                </a:rPr>
                <a:t>luận</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srgbClr val="0000CC"/>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0000CC"/>
                  </a:solidFill>
                  <a:effectLst/>
                  <a:uLnTx/>
                  <a:uFillTx/>
                  <a:latin typeface="Arial" panose="020B0604020202020204" pitchFamily="34" charset="0"/>
                  <a:ea typeface="+mn-ea"/>
                  <a:cs typeface="Arial" panose="020B0604020202020204" pitchFamily="34" charset="0"/>
                </a:rPr>
                <a:t>thức</a:t>
              </a:r>
              <a:endParaRPr kumimoji="0" lang="en-US" sz="2400" b="1" i="0" u="none" strike="noStrike" kern="1200" cap="none" spc="0" normalizeH="0" baseline="0" noProof="0" dirty="0">
                <a:ln>
                  <a:noFill/>
                </a:ln>
                <a:solidFill>
                  <a:srgbClr val="0000CC"/>
                </a:solidFill>
                <a:effectLst/>
                <a:uLnTx/>
                <a:uFillTx/>
                <a:latin typeface="Arial" panose="020B0604020202020204" pitchFamily="34" charset="0"/>
                <a:ea typeface="+mn-ea"/>
                <a:cs typeface="Arial" panose="020B0604020202020204" pitchFamily="34" charset="0"/>
              </a:endParaRPr>
            </a:p>
          </p:txBody>
        </p:sp>
        <p:cxnSp>
          <p:nvCxnSpPr>
            <p:cNvPr id="5" name="Straight Arrow Connector 4"/>
            <p:cNvCxnSpPr>
              <a:cxnSpLocks/>
              <a:stCxn id="3" idx="6"/>
              <a:endCxn id="8" idx="1"/>
            </p:cNvCxnSpPr>
            <p:nvPr/>
          </p:nvCxnSpPr>
          <p:spPr>
            <a:xfrm flipV="1">
              <a:off x="7370485" y="2856500"/>
              <a:ext cx="396606" cy="70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cxnSpLocks/>
              <a:stCxn id="3" idx="2"/>
              <a:endCxn id="9" idx="3"/>
            </p:cNvCxnSpPr>
            <p:nvPr/>
          </p:nvCxnSpPr>
          <p:spPr>
            <a:xfrm flipH="1" flipV="1">
              <a:off x="4393675" y="2856500"/>
              <a:ext cx="416179" cy="7033"/>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8" name="Rounded Rectangle 7"/>
            <p:cNvSpPr/>
            <p:nvPr/>
          </p:nvSpPr>
          <p:spPr>
            <a:xfrm>
              <a:off x="7767091" y="2455732"/>
              <a:ext cx="1549541" cy="8015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thức</a:t>
              </a:r>
              <a:endParaRPr kumimoji="0" lang="en-US"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p:txBody>
        </p:sp>
        <p:sp>
          <p:nvSpPr>
            <p:cNvPr id="9" name="Rounded Rectangle 8"/>
            <p:cNvSpPr/>
            <p:nvPr/>
          </p:nvSpPr>
          <p:spPr>
            <a:xfrm>
              <a:off x="2838150" y="2455731"/>
              <a:ext cx="1555525" cy="8015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Thực</a:t>
              </a:r>
              <a:r>
                <a:rPr kumimoji="0" lang="en-US"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srgbClr val="FF0000"/>
                  </a:solidFill>
                  <a:effectLst/>
                  <a:uLnTx/>
                  <a:uFillTx/>
                  <a:latin typeface="Arial" panose="020B0604020202020204" pitchFamily="34" charset="0"/>
                  <a:ea typeface="+mn-ea"/>
                  <a:cs typeface="Arial" panose="020B0604020202020204" pitchFamily="34" charset="0"/>
                </a:rPr>
                <a:t>tiễn</a:t>
              </a:r>
              <a:endParaRPr kumimoji="0" lang="en-US" sz="24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p:txBody>
        </p:sp>
        <p:sp>
          <p:nvSpPr>
            <p:cNvPr id="24" name="Rounded Rectangle 23"/>
            <p:cNvSpPr/>
            <p:nvPr/>
          </p:nvSpPr>
          <p:spPr>
            <a:xfrm>
              <a:off x="9990159" y="807577"/>
              <a:ext cx="1549541" cy="8015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Khái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niệm</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5" name="Rounded Rectangle 24"/>
            <p:cNvSpPr/>
            <p:nvPr/>
          </p:nvSpPr>
          <p:spPr>
            <a:xfrm>
              <a:off x="7327356" y="3926680"/>
              <a:ext cx="2429010" cy="124738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giai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đoạn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7" name="Rounded Rectangle 26"/>
            <p:cNvSpPr/>
            <p:nvPr/>
          </p:nvSpPr>
          <p:spPr>
            <a:xfrm>
              <a:off x="9990159" y="2844356"/>
              <a:ext cx="1815413" cy="8015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cảm</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tính</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8" name="Rounded Rectangle 27"/>
            <p:cNvSpPr/>
            <p:nvPr/>
          </p:nvSpPr>
          <p:spPr>
            <a:xfrm>
              <a:off x="9990160" y="5305159"/>
              <a:ext cx="1815413" cy="8015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lý</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tính</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9" name="Rounded Rectangle 28"/>
            <p:cNvSpPr/>
            <p:nvPr/>
          </p:nvSpPr>
          <p:spPr>
            <a:xfrm>
              <a:off x="3482652" y="807577"/>
              <a:ext cx="1549541" cy="80153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Khái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niệm</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2" name="Rounded Rectangle 31"/>
            <p:cNvSpPr/>
            <p:nvPr/>
          </p:nvSpPr>
          <p:spPr>
            <a:xfrm>
              <a:off x="2335599" y="3645892"/>
              <a:ext cx="2560629" cy="1808964"/>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vai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trò</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tiễn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đối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với</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nhận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thức</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3" name="Rounded Rectangle 32"/>
            <p:cNvSpPr/>
            <p:nvPr/>
          </p:nvSpPr>
          <p:spPr>
            <a:xfrm>
              <a:off x="388639" y="4155394"/>
              <a:ext cx="1411938" cy="8015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lực</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4" name="Rounded Rectangle 33"/>
            <p:cNvSpPr/>
            <p:nvPr/>
          </p:nvSpPr>
          <p:spPr>
            <a:xfrm>
              <a:off x="388639" y="2976251"/>
              <a:ext cx="1411938" cy="8015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Tiêu</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chuẩn</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35" name="Rounded Rectangle 34"/>
            <p:cNvSpPr/>
            <p:nvPr/>
          </p:nvSpPr>
          <p:spPr>
            <a:xfrm>
              <a:off x="388639" y="5330374"/>
              <a:ext cx="1411938" cy="80153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Nguồn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gốc</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cxnSp>
          <p:nvCxnSpPr>
            <p:cNvPr id="37" name="Straight Arrow Connector 36"/>
            <p:cNvCxnSpPr>
              <a:cxnSpLocks/>
              <a:stCxn id="8" idx="2"/>
              <a:endCxn id="25" idx="0"/>
            </p:cNvCxnSpPr>
            <p:nvPr/>
          </p:nvCxnSpPr>
          <p:spPr>
            <a:xfrm flipH="1">
              <a:off x="8541861" y="3257268"/>
              <a:ext cx="1" cy="6694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cxnSpLocks/>
              <a:stCxn id="8" idx="0"/>
              <a:endCxn id="24" idx="1"/>
            </p:cNvCxnSpPr>
            <p:nvPr/>
          </p:nvCxnSpPr>
          <p:spPr>
            <a:xfrm flipV="1">
              <a:off x="8541862" y="1208346"/>
              <a:ext cx="1448297" cy="124738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cxnSpLocks/>
              <a:stCxn id="25" idx="3"/>
              <a:endCxn id="27" idx="2"/>
            </p:cNvCxnSpPr>
            <p:nvPr/>
          </p:nvCxnSpPr>
          <p:spPr>
            <a:xfrm flipV="1">
              <a:off x="9756366" y="3645892"/>
              <a:ext cx="1141500" cy="90448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cxnSpLocks/>
              <a:stCxn id="25" idx="3"/>
              <a:endCxn id="28" idx="0"/>
            </p:cNvCxnSpPr>
            <p:nvPr/>
          </p:nvCxnSpPr>
          <p:spPr>
            <a:xfrm>
              <a:off x="9756366" y="4550374"/>
              <a:ext cx="1141501" cy="75478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cxnSpLocks/>
              <a:stCxn id="32" idx="1"/>
              <a:endCxn id="33" idx="3"/>
            </p:cNvCxnSpPr>
            <p:nvPr/>
          </p:nvCxnSpPr>
          <p:spPr>
            <a:xfrm flipH="1">
              <a:off x="1800577" y="4550374"/>
              <a:ext cx="535022" cy="578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9" idx="0"/>
              <a:endCxn id="29" idx="2"/>
            </p:cNvCxnSpPr>
            <p:nvPr/>
          </p:nvCxnSpPr>
          <p:spPr>
            <a:xfrm flipV="1">
              <a:off x="3615913" y="1609114"/>
              <a:ext cx="641510" cy="846617"/>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cxnSpLocks/>
              <a:stCxn id="32" idx="1"/>
              <a:endCxn id="35" idx="3"/>
            </p:cNvCxnSpPr>
            <p:nvPr/>
          </p:nvCxnSpPr>
          <p:spPr>
            <a:xfrm flipH="1">
              <a:off x="1800577" y="4550374"/>
              <a:ext cx="535022" cy="118076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83" name="Straight Arrow Connector 82"/>
            <p:cNvCxnSpPr>
              <a:cxnSpLocks/>
              <a:stCxn id="9" idx="2"/>
              <a:endCxn id="32" idx="0"/>
            </p:cNvCxnSpPr>
            <p:nvPr/>
          </p:nvCxnSpPr>
          <p:spPr>
            <a:xfrm>
              <a:off x="3615913" y="3257268"/>
              <a:ext cx="1" cy="388624"/>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90" name="Straight Arrow Connector 89"/>
            <p:cNvCxnSpPr>
              <a:cxnSpLocks/>
              <a:stCxn id="32" idx="1"/>
              <a:endCxn id="34" idx="3"/>
            </p:cNvCxnSpPr>
            <p:nvPr/>
          </p:nvCxnSpPr>
          <p:spPr>
            <a:xfrm flipH="1" flipV="1">
              <a:off x="1800577" y="3377019"/>
              <a:ext cx="535022" cy="117335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09" name="Rounded Rectangle 108"/>
            <p:cNvSpPr/>
            <p:nvPr/>
          </p:nvSpPr>
          <p:spPr>
            <a:xfrm>
              <a:off x="383861" y="810243"/>
              <a:ext cx="2491539" cy="153628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Các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hoạt</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động</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cơ</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bản</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của</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thực</a:t>
              </a:r>
              <a:r>
                <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2400" b="1"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tiễn</a:t>
              </a:r>
              <a:endParaRPr kumimoji="0" lang="en-US" sz="2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cxnSp>
          <p:nvCxnSpPr>
            <p:cNvPr id="112" name="Straight Arrow Connector 111"/>
            <p:cNvCxnSpPr>
              <a:cxnSpLocks/>
              <a:stCxn id="9" idx="0"/>
              <a:endCxn id="109" idx="3"/>
            </p:cNvCxnSpPr>
            <p:nvPr/>
          </p:nvCxnSpPr>
          <p:spPr>
            <a:xfrm flipH="1" flipV="1">
              <a:off x="2875400" y="1578383"/>
              <a:ext cx="740513" cy="87734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78502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392961" y="599304"/>
            <a:ext cx="9406078" cy="1325563"/>
          </a:xfrm>
        </p:spPr>
        <p:txBody>
          <a:bodyPr>
            <a:normAutofit/>
          </a:bodyPr>
          <a:lstStyle/>
          <a:p>
            <a:pPr>
              <a:lnSpc>
                <a:spcPct val="150000"/>
              </a:lnSpc>
            </a:pPr>
            <a:r>
              <a:rPr lang="en-US" sz="2400" b="1" dirty="0">
                <a:solidFill>
                  <a:srgbClr val="FF0000"/>
                </a:solidFill>
                <a:latin typeface="Arial" panose="020B0604020202020204" pitchFamily="34" charset="0"/>
                <a:cs typeface="Arial" panose="020B0604020202020204" pitchFamily="34" charset="0"/>
              </a:rPr>
              <a:t> 2.1.2. </a:t>
            </a:r>
            <a:r>
              <a:rPr lang="en-US" sz="2400" b="1" dirty="0" err="1">
                <a:solidFill>
                  <a:srgbClr val="FF0000"/>
                </a:solidFill>
                <a:latin typeface="Arial" panose="020B0604020202020204" pitchFamily="34" charset="0"/>
                <a:cs typeface="Arial" panose="020B0604020202020204" pitchFamily="34" charset="0"/>
              </a:rPr>
              <a:t>Chủ</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nghĩa</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duy</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vật</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lịch</a:t>
            </a:r>
            <a:r>
              <a:rPr lang="en-US" sz="2400" b="1" dirty="0">
                <a:solidFill>
                  <a:srgbClr val="FF0000"/>
                </a:solidFill>
                <a:latin typeface="Arial" panose="020B0604020202020204" pitchFamily="34" charset="0"/>
                <a:cs typeface="Arial" panose="020B0604020202020204" pitchFamily="34" charset="0"/>
              </a:rPr>
              <a:t> </a:t>
            </a:r>
            <a:r>
              <a:rPr lang="en-US" sz="2400" b="1" dirty="0" err="1">
                <a:solidFill>
                  <a:srgbClr val="FF0000"/>
                </a:solidFill>
                <a:latin typeface="Arial" panose="020B0604020202020204" pitchFamily="34" charset="0"/>
                <a:cs typeface="Arial" panose="020B0604020202020204" pitchFamily="34" charset="0"/>
              </a:rPr>
              <a:t>sử</a:t>
            </a:r>
            <a:br>
              <a:rPr lang="en-US" sz="2400" b="1" dirty="0">
                <a:solidFill>
                  <a:srgbClr val="FF0000"/>
                </a:solidFill>
                <a:latin typeface="Arial" panose="020B0604020202020204" pitchFamily="34" charset="0"/>
                <a:cs typeface="Arial" panose="020B0604020202020204" pitchFamily="34" charset="0"/>
              </a:rPr>
            </a:br>
            <a:r>
              <a:rPr lang="en-US" sz="2400" dirty="0">
                <a:solidFill>
                  <a:srgbClr val="0000FF"/>
                </a:solidFill>
                <a:latin typeface="Arial" panose="020B0604020202020204" pitchFamily="34" charset="0"/>
                <a:cs typeface="Arial" panose="020B0604020202020204" pitchFamily="34" charset="0"/>
              </a:rPr>
              <a:t>Vai </a:t>
            </a:r>
            <a:r>
              <a:rPr lang="en-US" sz="2400" dirty="0" err="1">
                <a:solidFill>
                  <a:srgbClr val="0000FF"/>
                </a:solidFill>
                <a:latin typeface="Arial" panose="020B0604020202020204" pitchFamily="34" charset="0"/>
                <a:cs typeface="Arial" panose="020B0604020202020204" pitchFamily="34" charset="0"/>
              </a:rPr>
              <a:t>trò</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của</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sản</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xuất</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và</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phương</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thức</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sản</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xuất</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trong</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đời</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sống</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xã</a:t>
            </a:r>
            <a:r>
              <a:rPr lang="en-US" sz="2400" dirty="0">
                <a:solidFill>
                  <a:srgbClr val="0000FF"/>
                </a:solidFill>
                <a:latin typeface="Arial" panose="020B0604020202020204" pitchFamily="34" charset="0"/>
                <a:cs typeface="Arial" panose="020B0604020202020204" pitchFamily="34" charset="0"/>
              </a:rPr>
              <a:t> </a:t>
            </a:r>
            <a:r>
              <a:rPr lang="en-US" sz="2400" dirty="0" err="1">
                <a:solidFill>
                  <a:srgbClr val="0000FF"/>
                </a:solidFill>
                <a:latin typeface="Arial" panose="020B0604020202020204" pitchFamily="34" charset="0"/>
                <a:cs typeface="Arial" panose="020B0604020202020204" pitchFamily="34" charset="0"/>
              </a:rPr>
              <a:t>hội</a:t>
            </a:r>
            <a:endParaRPr lang="en-US" sz="2400" dirty="0">
              <a:solidFill>
                <a:srgbClr val="0000FF"/>
              </a:solidFill>
              <a:latin typeface="Arial" panose="020B0604020202020204" pitchFamily="34" charset="0"/>
              <a:cs typeface="Arial" panose="020B0604020202020204" pitchFamily="34" charset="0"/>
            </a:endParaRPr>
          </a:p>
        </p:txBody>
      </p:sp>
      <p:sp>
        <p:nvSpPr>
          <p:cNvPr id="101378" name="Content Placeholder 2"/>
          <p:cNvSpPr>
            <a:spLocks noGrp="1"/>
          </p:cNvSpPr>
          <p:nvPr>
            <p:ph idx="1"/>
          </p:nvPr>
        </p:nvSpPr>
        <p:spPr>
          <a:xfrm>
            <a:off x="0" y="2030646"/>
            <a:ext cx="12191999" cy="1015529"/>
          </a:xfrm>
        </p:spPr>
        <p:txBody>
          <a:bodyPr vert="horz" wrap="square" lIns="121920" tIns="60960" rIns="121920" bIns="60960" anchor="t">
            <a:normAutofit/>
          </a:bodyPr>
          <a:lstStyle/>
          <a:p>
            <a:pPr marL="0" indent="0" algn="ctr" eaLnBrk="1" hangingPunct="1">
              <a:buNone/>
            </a:pPr>
            <a:r>
              <a:rPr lang="en-US" altLang="en-US" sz="2400" dirty="0">
                <a:latin typeface="Arial" panose="020B0604020202020204" pitchFamily="34" charset="0"/>
                <a:cs typeface="Arial" panose="020B0604020202020204" pitchFamily="34" charset="0"/>
              </a:rPr>
              <a:t>    Lao động s</a:t>
            </a:r>
            <a:r>
              <a:rPr lang="vi-VN" altLang="en-US" sz="2400" dirty="0">
                <a:latin typeface="Arial" panose="020B0604020202020204" pitchFamily="34" charset="0"/>
                <a:cs typeface="Arial" panose="020B0604020202020204" pitchFamily="34" charset="0"/>
              </a:rPr>
              <a:t>ản xuất vật chất là yêu cầu khách quan,</a:t>
            </a:r>
            <a:endParaRPr lang="en-US" altLang="en-US" sz="2400" dirty="0">
              <a:latin typeface="Arial" panose="020B0604020202020204" pitchFamily="34" charset="0"/>
              <a:cs typeface="Arial" panose="020B0604020202020204" pitchFamily="34" charset="0"/>
            </a:endParaRPr>
          </a:p>
          <a:p>
            <a:pPr marL="0" indent="0" algn="ctr" eaLnBrk="1" hangingPunct="1">
              <a:buNone/>
            </a:pPr>
            <a:r>
              <a:rPr lang="vi-VN" altLang="en-US" sz="2400" dirty="0">
                <a:latin typeface="Arial" panose="020B0604020202020204" pitchFamily="34" charset="0"/>
                <a:cs typeface="Arial" panose="020B0604020202020204" pitchFamily="34" charset="0"/>
              </a:rPr>
              <a:t>là cơ sở của sự </a:t>
            </a:r>
            <a:r>
              <a:rPr lang="vi-VN" altLang="en-US" sz="2400" dirty="0">
                <a:solidFill>
                  <a:srgbClr val="FF0000"/>
                </a:solidFill>
                <a:latin typeface="Arial" panose="020B0604020202020204" pitchFamily="34" charset="0"/>
                <a:cs typeface="Arial" panose="020B0604020202020204" pitchFamily="34" charset="0"/>
              </a:rPr>
              <a:t>tồn tại</a:t>
            </a:r>
            <a:r>
              <a:rPr lang="vi-VN" altLang="en-US" sz="2400" dirty="0">
                <a:latin typeface="Arial" panose="020B0604020202020204" pitchFamily="34" charset="0"/>
                <a:cs typeface="Arial" panose="020B0604020202020204" pitchFamily="34" charset="0"/>
              </a:rPr>
              <a:t>, vận động và phát triển của xã hội</a:t>
            </a:r>
            <a:r>
              <a:rPr lang="en-US" altLang="en-US" sz="2400" dirty="0">
                <a:latin typeface="Arial" panose="020B0604020202020204" pitchFamily="34" charset="0"/>
                <a:cs typeface="Arial" panose="020B0604020202020204" pitchFamily="34" charset="0"/>
              </a:rPr>
              <a:t>.</a:t>
            </a:r>
          </a:p>
          <a:p>
            <a:pPr marL="0" indent="0" algn="ctr" eaLnBrk="1" hangingPunct="1">
              <a:buNone/>
            </a:pPr>
            <a:endParaRPr lang="en-US" altLang="en-US" sz="2400" dirty="0">
              <a:latin typeface="Arial" panose="020B0604020202020204" pitchFamily="34" charset="0"/>
              <a:cs typeface="Arial" panose="020B0604020202020204" pitchFamily="34" charset="0"/>
            </a:endParaRPr>
          </a:p>
        </p:txBody>
      </p:sp>
      <p:sp>
        <p:nvSpPr>
          <p:cNvPr id="101381" name="AutoShape 4" descr="Kết quả hình ảnh cho nong nghiep trong lua"/>
          <p:cNvSpPr>
            <a:spLocks noChangeAspect="1"/>
          </p:cNvSpPr>
          <p:nvPr/>
        </p:nvSpPr>
        <p:spPr>
          <a:xfrm>
            <a:off x="207433" y="-1335616"/>
            <a:ext cx="406400" cy="406400"/>
          </a:xfrm>
          <a:prstGeom prst="rect">
            <a:avLst/>
          </a:prstGeom>
          <a:noFill/>
          <a:ln w="9525">
            <a:noFill/>
          </a:ln>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spcBef>
                <a:spcPct val="0"/>
              </a:spcBef>
              <a:buNone/>
            </a:pPr>
            <a:endParaRPr lang="en-US" altLang="en-US" sz="2400" dirty="0">
              <a:latin typeface="Arial" panose="020B0604020202020204" pitchFamily="34" charset="0"/>
              <a:ea typeface="Arial" panose="020B0604020202020204" pitchFamily="34" charset="0"/>
              <a:cs typeface="Arial" panose="020B0604020202020204" pitchFamily="34" charset="0"/>
            </a:endParaRPr>
          </a:p>
        </p:txBody>
      </p:sp>
      <p:pic>
        <p:nvPicPr>
          <p:cNvPr id="101382" name="Picture 8" descr="Kết quả hình ảnh cho nong nghiep trong lua"/>
          <p:cNvPicPr>
            <a:picLocks noChangeAspect="1"/>
          </p:cNvPicPr>
          <p:nvPr/>
        </p:nvPicPr>
        <p:blipFill>
          <a:blip r:embed="rId2"/>
          <a:stretch>
            <a:fillRect/>
          </a:stretch>
        </p:blipFill>
        <p:spPr>
          <a:xfrm>
            <a:off x="1703746" y="3122787"/>
            <a:ext cx="3966058" cy="2911386"/>
          </a:xfrm>
          <a:prstGeom prst="roundRect">
            <a:avLst/>
          </a:prstGeom>
          <a:noFill/>
          <a:ln w="9525">
            <a:noFill/>
          </a:ln>
        </p:spPr>
      </p:pic>
      <p:pic>
        <p:nvPicPr>
          <p:cNvPr id="101385" name="Picture 14" descr="Kết quả hình ảnh cho xuất khẩu gạo"/>
          <p:cNvPicPr>
            <a:picLocks noChangeAspect="1"/>
          </p:cNvPicPr>
          <p:nvPr/>
        </p:nvPicPr>
        <p:blipFill>
          <a:blip r:embed="rId3"/>
          <a:stretch>
            <a:fillRect/>
          </a:stretch>
        </p:blipFill>
        <p:spPr>
          <a:xfrm>
            <a:off x="6412310" y="3122787"/>
            <a:ext cx="4075941" cy="2911386"/>
          </a:xfrm>
          <a:prstGeom prst="round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01378">
                                            <p:txEl>
                                              <p:pRg st="0" end="0"/>
                                            </p:txEl>
                                          </p:spTgt>
                                        </p:tgtEl>
                                        <p:attrNameLst>
                                          <p:attrName>style.visibility</p:attrName>
                                        </p:attrNameLst>
                                      </p:cBhvr>
                                      <p:to>
                                        <p:strVal val="visible"/>
                                      </p:to>
                                    </p:set>
                                    <p:animEffect transition="in" filter="wipe(up)">
                                      <p:cBhvr>
                                        <p:cTn id="11" dur="1000"/>
                                        <p:tgtEl>
                                          <p:spTgt spid="101378">
                                            <p:txEl>
                                              <p:pRg st="0" end="0"/>
                                            </p:txEl>
                                          </p:spTgt>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101378">
                                            <p:txEl>
                                              <p:pRg st="1" end="1"/>
                                            </p:txEl>
                                          </p:spTgt>
                                        </p:tgtEl>
                                        <p:attrNameLst>
                                          <p:attrName>style.visibility</p:attrName>
                                        </p:attrNameLst>
                                      </p:cBhvr>
                                      <p:to>
                                        <p:strVal val="visible"/>
                                      </p:to>
                                    </p:set>
                                    <p:animEffect transition="in" filter="wipe(up)">
                                      <p:cBhvr>
                                        <p:cTn id="14" dur="1000"/>
                                        <p:tgtEl>
                                          <p:spTgt spid="101378">
                                            <p:txEl>
                                              <p:pRg st="1" end="1"/>
                                            </p:txEl>
                                          </p:spTgt>
                                        </p:tgtEl>
                                      </p:cBhvr>
                                    </p:animEffect>
                                  </p:childTnLst>
                                </p:cTn>
                              </p:par>
                              <p:par>
                                <p:cTn id="15" presetID="22" presetClass="entr" presetSubtype="1" fill="hold" grpId="0" nodeType="withEffect" nodePh="1">
                                  <p:stCondLst>
                                    <p:cond delay="0"/>
                                  </p:stCondLst>
                                  <p:endCondLst>
                                    <p:cond evt="begin" delay="0">
                                      <p:tn val="15"/>
                                    </p:cond>
                                  </p:endCondLst>
                                  <p:childTnLst>
                                    <p:set>
                                      <p:cBhvr>
                                        <p:cTn id="16" dur="1" fill="hold">
                                          <p:stCondLst>
                                            <p:cond delay="0"/>
                                          </p:stCondLst>
                                        </p:cTn>
                                        <p:tgtEl>
                                          <p:spTgt spid="101381"/>
                                        </p:tgtEl>
                                        <p:attrNameLst>
                                          <p:attrName>style.visibility</p:attrName>
                                        </p:attrNameLst>
                                      </p:cBhvr>
                                      <p:to>
                                        <p:strVal val="visible"/>
                                      </p:to>
                                    </p:set>
                                    <p:animEffect transition="in" filter="wipe(up)">
                                      <p:cBhvr>
                                        <p:cTn id="17" dur="1000"/>
                                        <p:tgtEl>
                                          <p:spTgt spid="101381"/>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101382"/>
                                        </p:tgtEl>
                                        <p:attrNameLst>
                                          <p:attrName>style.visibility</p:attrName>
                                        </p:attrNameLst>
                                      </p:cBhvr>
                                      <p:to>
                                        <p:strVal val="visible"/>
                                      </p:to>
                                    </p:set>
                                    <p:animEffect transition="in" filter="wipe(up)">
                                      <p:cBhvr>
                                        <p:cTn id="21" dur="1000"/>
                                        <p:tgtEl>
                                          <p:spTgt spid="101382"/>
                                        </p:tgtEl>
                                      </p:cBhvr>
                                    </p:animEffect>
                                  </p:childTnLst>
                                </p:cTn>
                              </p:par>
                              <p:par>
                                <p:cTn id="22" presetID="22" presetClass="entr" presetSubtype="1" fill="hold" nodeType="withEffect">
                                  <p:stCondLst>
                                    <p:cond delay="0"/>
                                  </p:stCondLst>
                                  <p:childTnLst>
                                    <p:set>
                                      <p:cBhvr>
                                        <p:cTn id="23" dur="1" fill="hold">
                                          <p:stCondLst>
                                            <p:cond delay="0"/>
                                          </p:stCondLst>
                                        </p:cTn>
                                        <p:tgtEl>
                                          <p:spTgt spid="101385"/>
                                        </p:tgtEl>
                                        <p:attrNameLst>
                                          <p:attrName>style.visibility</p:attrName>
                                        </p:attrNameLst>
                                      </p:cBhvr>
                                      <p:to>
                                        <p:strVal val="visible"/>
                                      </p:to>
                                    </p:set>
                                    <p:animEffect transition="in" filter="wipe(up)">
                                      <p:cBhvr>
                                        <p:cTn id="24" dur="1000"/>
                                        <p:tgtEl>
                                          <p:spTgt spid="1013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1378" grpId="0" uiExpand="1" build="p"/>
      <p:bldP spid="10138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7061" y="531290"/>
            <a:ext cx="10515600" cy="1036714"/>
          </a:xfrm>
        </p:spPr>
        <p:txBody>
          <a:bodyPr>
            <a:normAutofit/>
          </a:bodyPr>
          <a:lstStyle/>
          <a:p>
            <a:r>
              <a:rPr lang="en-US" sz="2400" b="1" i="1" dirty="0">
                <a:solidFill>
                  <a:srgbClr val="0000FF"/>
                </a:solidFill>
                <a:latin typeface="Arial" panose="020B0604020202020204" pitchFamily="34" charset="0"/>
                <a:cs typeface="Arial" panose="020B0604020202020204" pitchFamily="34" charset="0"/>
              </a:rPr>
              <a:t>-   Vai </a:t>
            </a:r>
            <a:r>
              <a:rPr lang="en-US" sz="2400" b="1" i="1" dirty="0" err="1">
                <a:solidFill>
                  <a:srgbClr val="0000FF"/>
                </a:solidFill>
                <a:latin typeface="Arial" panose="020B0604020202020204" pitchFamily="34" charset="0"/>
                <a:cs typeface="Arial" panose="020B0604020202020204" pitchFamily="34" charset="0"/>
              </a:rPr>
              <a:t>trò</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của</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phương</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thức</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sản</a:t>
            </a:r>
            <a:r>
              <a:rPr lang="en-US" sz="2400" b="1" i="1" dirty="0">
                <a:solidFill>
                  <a:srgbClr val="0000FF"/>
                </a:solidFill>
                <a:latin typeface="Arial" panose="020B0604020202020204" pitchFamily="34" charset="0"/>
                <a:cs typeface="Arial" panose="020B0604020202020204" pitchFamily="34" charset="0"/>
              </a:rPr>
              <a:t> </a:t>
            </a:r>
            <a:r>
              <a:rPr lang="en-US" sz="2400" b="1" i="1" dirty="0" err="1">
                <a:solidFill>
                  <a:srgbClr val="0000FF"/>
                </a:solidFill>
                <a:latin typeface="Arial" panose="020B0604020202020204" pitchFamily="34" charset="0"/>
                <a:cs typeface="Arial" panose="020B0604020202020204" pitchFamily="34" charset="0"/>
              </a:rPr>
              <a:t>xuất</a:t>
            </a:r>
            <a:endParaRPr lang="en-US" sz="2400" b="1" i="1" dirty="0">
              <a:solidFill>
                <a:srgbClr val="0000FF"/>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57062" y="1228247"/>
            <a:ext cx="10477877" cy="1678925"/>
          </a:xfrm>
        </p:spPr>
        <p:txBody>
          <a:bodyPr>
            <a:noAutofit/>
          </a:bodyPr>
          <a:lstStyle/>
          <a:p>
            <a:pPr marL="0" lvl="0" indent="0" algn="just">
              <a:lnSpc>
                <a:spcPct val="150000"/>
              </a:lnSpc>
              <a:buNone/>
            </a:pPr>
            <a:r>
              <a:rPr lang="vi-VN" altLang="en-US" sz="2400" b="1" i="1" dirty="0">
                <a:latin typeface="Arial" panose="020B0604020202020204" pitchFamily="34" charset="0"/>
                <a:cs typeface="Arial" panose="020B0604020202020204" pitchFamily="34" charset="0"/>
              </a:rPr>
              <a:t>Phương thức sản xuất</a:t>
            </a:r>
            <a:r>
              <a:rPr lang="vi-VN" altLang="en-US" sz="2400" b="1"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a:t>
            </a:r>
            <a:r>
              <a:rPr lang="vi-VN" altLang="en-US" sz="2400" dirty="0">
                <a:solidFill>
                  <a:srgbClr val="FF0000"/>
                </a:solidFill>
                <a:latin typeface="Arial" panose="020B0604020202020204" pitchFamily="34" charset="0"/>
                <a:cs typeface="Arial" panose="020B0604020202020204" pitchFamily="34" charset="0"/>
              </a:rPr>
              <a:t>cách thức </a:t>
            </a:r>
            <a:r>
              <a:rPr lang="vi-VN" altLang="en-US" sz="2400" dirty="0">
                <a:latin typeface="Arial" panose="020B0604020202020204" pitchFamily="34" charset="0"/>
                <a:cs typeface="Arial" panose="020B0604020202020204" pitchFamily="34" charset="0"/>
              </a:rPr>
              <a:t>tiến h</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nh sản xuất vật chất trong một giai </a:t>
            </a:r>
            <a:r>
              <a:rPr lang="en-US" altLang="en-US" sz="2400" dirty="0" err="1">
                <a:latin typeface="Arial" panose="020B0604020202020204" pitchFamily="34" charset="0"/>
                <a:cs typeface="Arial" panose="020B0604020202020204" pitchFamily="34" charset="0"/>
              </a:rPr>
              <a:t>đoạn</a:t>
            </a:r>
            <a:r>
              <a:rPr lang="vi-VN" altLang="en-US" sz="2400" dirty="0">
                <a:latin typeface="Arial" panose="020B0604020202020204" pitchFamily="34" charset="0"/>
                <a:cs typeface="Arial" panose="020B0604020202020204" pitchFamily="34" charset="0"/>
              </a:rPr>
              <a:t> nhất định của lịch sử. Mỗi phương thức sản xuất gồm hai mặt cấu th</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nh 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lực lượng sản xuất v</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quan hệ sản xuất.</a:t>
            </a:r>
            <a:endParaRPr lang="vi-VN" altLang="en-US" sz="2400" dirty="0">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buNone/>
            </a:pPr>
            <a:endParaRPr lang="en-US" sz="2400" dirty="0">
              <a:latin typeface="Arial" panose="020B0604020202020204" pitchFamily="34" charset="0"/>
              <a:cs typeface="Arial" panose="020B0604020202020204" pitchFamily="34" charset="0"/>
            </a:endParaRPr>
          </a:p>
        </p:txBody>
      </p:sp>
      <p:pic>
        <p:nvPicPr>
          <p:cNvPr id="4" name="Picture 9" descr="http://3.bp.blogspot.com/-jbAmGcbF_Cc/UlIlH-BOzAI/AAAAAAAAaiU/441zrnz76b0/s1600/cuoc-song-trong-hang-dong.png"/>
          <p:cNvPicPr>
            <a:picLocks noChangeAspect="1"/>
          </p:cNvPicPr>
          <p:nvPr/>
        </p:nvPicPr>
        <p:blipFill>
          <a:blip r:embed="rId2"/>
          <a:stretch>
            <a:fillRect/>
          </a:stretch>
        </p:blipFill>
        <p:spPr>
          <a:xfrm>
            <a:off x="857061" y="3085772"/>
            <a:ext cx="3079906" cy="3112726"/>
          </a:xfrm>
          <a:prstGeom prst="roundRect">
            <a:avLst/>
          </a:prstGeom>
          <a:noFill/>
          <a:ln w="9525">
            <a:noFill/>
          </a:ln>
        </p:spPr>
      </p:pic>
      <p:pic>
        <p:nvPicPr>
          <p:cNvPr id="5" name="Picture 3" descr="D:\Mr Quynh\E Quynh\VIEC GIANG DAY\Thao Giang 2014\Thao Giang\hinh anh\tải xuống (2).jpg"/>
          <p:cNvPicPr>
            <a:picLocks noChangeAspect="1"/>
          </p:cNvPicPr>
          <p:nvPr/>
        </p:nvPicPr>
        <p:blipFill>
          <a:blip r:embed="rId3"/>
          <a:stretch>
            <a:fillRect/>
          </a:stretch>
        </p:blipFill>
        <p:spPr>
          <a:xfrm>
            <a:off x="4439819" y="3085772"/>
            <a:ext cx="3147976" cy="3107627"/>
          </a:xfrm>
          <a:prstGeom prst="roundRect">
            <a:avLst/>
          </a:prstGeom>
          <a:noFill/>
          <a:ln w="9525">
            <a:noFill/>
          </a:ln>
        </p:spPr>
      </p:pic>
      <p:pic>
        <p:nvPicPr>
          <p:cNvPr id="8194" name="Picture 2" descr="robot làm việc nhà - KhoaHoc.tv"/>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0647" y="3085772"/>
            <a:ext cx="3244292" cy="3121008"/>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6740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up)">
                                      <p:cBhvr>
                                        <p:cTn id="11" dur="1000"/>
                                        <p:tgtEl>
                                          <p:spTgt spid="3">
                                            <p:txEl>
                                              <p:pRg st="0" end="0"/>
                                            </p:txEl>
                                          </p:spTgt>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1000"/>
                                        <p:tgtEl>
                                          <p:spTgt spid="4"/>
                                        </p:tgtEl>
                                      </p:cBhvr>
                                    </p:animEffect>
                                  </p:childTnLst>
                                </p:cTn>
                              </p:par>
                              <p:par>
                                <p:cTn id="16" presetID="22"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up)">
                                      <p:cBhvr>
                                        <p:cTn id="18" dur="1000"/>
                                        <p:tgtEl>
                                          <p:spTgt spid="5"/>
                                        </p:tgtEl>
                                      </p:cBhvr>
                                    </p:animEffect>
                                  </p:childTnLst>
                                </p:cTn>
                              </p:par>
                              <p:par>
                                <p:cTn id="19" presetID="22" presetClass="entr" presetSubtype="1" fill="hold" nodeType="withEffect">
                                  <p:stCondLst>
                                    <p:cond delay="0"/>
                                  </p:stCondLst>
                                  <p:childTnLst>
                                    <p:set>
                                      <p:cBhvr>
                                        <p:cTn id="20" dur="1" fill="hold">
                                          <p:stCondLst>
                                            <p:cond delay="0"/>
                                          </p:stCondLst>
                                        </p:cTn>
                                        <p:tgtEl>
                                          <p:spTgt spid="8194"/>
                                        </p:tgtEl>
                                        <p:attrNameLst>
                                          <p:attrName>style.visibility</p:attrName>
                                        </p:attrNameLst>
                                      </p:cBhvr>
                                      <p:to>
                                        <p:strVal val="visible"/>
                                      </p:to>
                                    </p:set>
                                    <p:animEffect transition="in" filter="wipe(up)">
                                      <p:cBhvr>
                                        <p:cTn id="21"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D8284AD6-0BF9-E0EE-C249-47EFEA09F4BC}"/>
              </a:ext>
            </a:extLst>
          </p:cNvPr>
          <p:cNvGrpSpPr/>
          <p:nvPr/>
        </p:nvGrpSpPr>
        <p:grpSpPr>
          <a:xfrm>
            <a:off x="408866" y="710366"/>
            <a:ext cx="11357112" cy="4702080"/>
            <a:chOff x="408866" y="710366"/>
            <a:chExt cx="11357112" cy="4702080"/>
          </a:xfrm>
        </p:grpSpPr>
        <p:sp>
          <p:nvSpPr>
            <p:cNvPr id="11267" name="AutoShape 3"/>
            <p:cNvSpPr>
              <a:spLocks noChangeArrowheads="1"/>
            </p:cNvSpPr>
            <p:nvPr/>
          </p:nvSpPr>
          <p:spPr bwMode="auto">
            <a:xfrm>
              <a:off x="408866" y="2134629"/>
              <a:ext cx="2161117" cy="1344084"/>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FF0000"/>
                  </a:solidFill>
                  <a:latin typeface="Arial" panose="020B0604020202020204" pitchFamily="34" charset="0"/>
                  <a:cs typeface="Arial" panose="020B0604020202020204" pitchFamily="34" charset="0"/>
                </a:rPr>
                <a:t>Lực lượng</a:t>
              </a:r>
            </a:p>
            <a:p>
              <a:pPr lvl="0" algn="ctr" eaLnBrk="1" hangingPunct="1"/>
              <a:r>
                <a:rPr lang="en-US" altLang="x-none" sz="2400" b="1" dirty="0">
                  <a:solidFill>
                    <a:srgbClr val="FF0000"/>
                  </a:solidFill>
                  <a:latin typeface="Arial" panose="020B0604020202020204" pitchFamily="34" charset="0"/>
                  <a:cs typeface="Arial" panose="020B0604020202020204" pitchFamily="34" charset="0"/>
                </a:rPr>
                <a:t>Sản xuất</a:t>
              </a:r>
            </a:p>
          </p:txBody>
        </p:sp>
        <p:sp>
          <p:nvSpPr>
            <p:cNvPr id="11268" name="AutoShape 4"/>
            <p:cNvSpPr>
              <a:spLocks noChangeArrowheads="1"/>
            </p:cNvSpPr>
            <p:nvPr/>
          </p:nvSpPr>
          <p:spPr bwMode="auto">
            <a:xfrm>
              <a:off x="3483463" y="710366"/>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006600"/>
                  </a:solidFill>
                  <a:latin typeface="Arial" panose="020B0604020202020204" pitchFamily="34" charset="0"/>
                  <a:cs typeface="Arial" panose="020B0604020202020204" pitchFamily="34" charset="0"/>
                </a:rPr>
                <a:t>Người</a:t>
              </a:r>
            </a:p>
            <a:p>
              <a:pPr lvl="0" algn="ctr" eaLnBrk="1" hangingPunct="1"/>
              <a:r>
                <a:rPr lang="en-US" altLang="x-none" sz="2400" b="1" dirty="0">
                  <a:solidFill>
                    <a:srgbClr val="006600"/>
                  </a:solidFill>
                  <a:latin typeface="Arial" panose="020B0604020202020204" pitchFamily="34" charset="0"/>
                  <a:cs typeface="Arial" panose="020B0604020202020204" pitchFamily="34" charset="0"/>
                </a:rPr>
                <a:t>lao động</a:t>
              </a:r>
            </a:p>
          </p:txBody>
        </p:sp>
        <p:sp>
          <p:nvSpPr>
            <p:cNvPr id="11269" name="AutoShape 5"/>
            <p:cNvSpPr>
              <a:spLocks noChangeArrowheads="1"/>
            </p:cNvSpPr>
            <p:nvPr/>
          </p:nvSpPr>
          <p:spPr bwMode="auto">
            <a:xfrm>
              <a:off x="3483463" y="3617450"/>
              <a:ext cx="1786467" cy="122555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165D5D"/>
                  </a:solidFill>
                  <a:latin typeface="Arial" panose="020B0604020202020204" pitchFamily="34" charset="0"/>
                  <a:cs typeface="Arial" panose="020B0604020202020204" pitchFamily="34" charset="0"/>
                </a:rPr>
                <a:t>Tư liệu</a:t>
              </a:r>
            </a:p>
            <a:p>
              <a:pPr lvl="0" algn="ctr" eaLnBrk="1" hangingPunct="1"/>
              <a:r>
                <a:rPr lang="en-US" altLang="x-none" sz="2400" b="1" dirty="0">
                  <a:solidFill>
                    <a:srgbClr val="165D5D"/>
                  </a:solidFill>
                  <a:latin typeface="Arial" panose="020B0604020202020204" pitchFamily="34" charset="0"/>
                  <a:cs typeface="Arial" panose="020B0604020202020204" pitchFamily="34" charset="0"/>
                </a:rPr>
                <a:t>sản xuất</a:t>
              </a:r>
            </a:p>
          </p:txBody>
        </p:sp>
        <p:sp>
          <p:nvSpPr>
            <p:cNvPr id="11270" name="Line 6"/>
            <p:cNvSpPr/>
            <p:nvPr/>
          </p:nvSpPr>
          <p:spPr>
            <a:xfrm flipV="1">
              <a:off x="2583579" y="1256125"/>
              <a:ext cx="899882" cy="1561028"/>
            </a:xfrm>
            <a:prstGeom prst="line">
              <a:avLst/>
            </a:prstGeom>
            <a:ln w="38100" cap="flat" cmpd="sng">
              <a:solidFill>
                <a:srgbClr val="006600"/>
              </a:solidFill>
              <a:prstDash val="solid"/>
              <a:headEnd type="none" w="med" len="med"/>
              <a:tailEnd type="triangle" w="med" len="med"/>
            </a:ln>
          </p:spPr>
          <p:txBody>
            <a:bodyPr/>
            <a:lstStyle/>
            <a:p>
              <a:endParaRPr lang="en-US" sz="2400" dirty="0">
                <a:latin typeface="Arial" panose="020B0604020202020204" pitchFamily="34" charset="0"/>
                <a:cs typeface="Arial" panose="020B0604020202020204" pitchFamily="34" charset="0"/>
              </a:endParaRPr>
            </a:p>
          </p:txBody>
        </p:sp>
        <p:sp>
          <p:nvSpPr>
            <p:cNvPr id="11271" name="Line 7"/>
            <p:cNvSpPr/>
            <p:nvPr/>
          </p:nvSpPr>
          <p:spPr>
            <a:xfrm>
              <a:off x="2583579" y="2807945"/>
              <a:ext cx="927100" cy="1522859"/>
            </a:xfrm>
            <a:prstGeom prst="line">
              <a:avLst/>
            </a:prstGeom>
            <a:ln w="38100" cap="flat" cmpd="sng">
              <a:solidFill>
                <a:srgbClr val="006600"/>
              </a:solidFill>
              <a:prstDash val="solid"/>
              <a:headEnd type="none" w="med" len="me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1285" name="AutoShape 21"/>
            <p:cNvSpPr>
              <a:spLocks noChangeArrowheads="1"/>
            </p:cNvSpPr>
            <p:nvPr/>
          </p:nvSpPr>
          <p:spPr bwMode="auto">
            <a:xfrm>
              <a:off x="6210626" y="2817154"/>
              <a:ext cx="1953684" cy="1081641"/>
            </a:xfrm>
            <a:prstGeom prst="flowChartAlternateProcess">
              <a:avLst/>
            </a:prstGeom>
            <a:noFill/>
            <a:ln w="38100">
              <a:solidFill>
                <a:srgbClr val="006600"/>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165D5D"/>
                  </a:solidFill>
                  <a:latin typeface="Arial" panose="020B0604020202020204" pitchFamily="34" charset="0"/>
                  <a:cs typeface="Arial" panose="020B0604020202020204" pitchFamily="34" charset="0"/>
                </a:rPr>
                <a:t>Đối tượng</a:t>
              </a:r>
            </a:p>
            <a:p>
              <a:pPr lvl="0" algn="ctr" eaLnBrk="1" hangingPunct="1"/>
              <a:r>
                <a:rPr lang="en-US" altLang="x-none" sz="2400" b="1" dirty="0">
                  <a:solidFill>
                    <a:srgbClr val="165D5D"/>
                  </a:solidFill>
                  <a:latin typeface="Arial" panose="020B0604020202020204" pitchFamily="34" charset="0"/>
                  <a:cs typeface="Arial" panose="020B0604020202020204" pitchFamily="34" charset="0"/>
                </a:rPr>
                <a:t>LĐ</a:t>
              </a:r>
            </a:p>
          </p:txBody>
        </p:sp>
        <p:sp>
          <p:nvSpPr>
            <p:cNvPr id="11286" name="AutoShape 22"/>
            <p:cNvSpPr>
              <a:spLocks noChangeArrowheads="1"/>
            </p:cNvSpPr>
            <p:nvPr/>
          </p:nvSpPr>
          <p:spPr bwMode="auto">
            <a:xfrm>
              <a:off x="6210627" y="4330805"/>
              <a:ext cx="1953684" cy="108164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165D5D"/>
                  </a:solidFill>
                  <a:latin typeface="Arial" panose="020B0604020202020204" pitchFamily="34" charset="0"/>
                  <a:cs typeface="Arial" panose="020B0604020202020204" pitchFamily="34" charset="0"/>
                </a:rPr>
                <a:t>Tư liệu LĐ</a:t>
              </a:r>
            </a:p>
          </p:txBody>
        </p:sp>
        <p:sp>
          <p:nvSpPr>
            <p:cNvPr id="11287" name="Line 23"/>
            <p:cNvSpPr/>
            <p:nvPr/>
          </p:nvSpPr>
          <p:spPr>
            <a:xfrm flipV="1">
              <a:off x="5269930" y="3363178"/>
              <a:ext cx="927100" cy="849314"/>
            </a:xfrm>
            <a:prstGeom prst="line">
              <a:avLst/>
            </a:prstGeom>
            <a:ln w="38100" cap="flat" cmpd="sng">
              <a:solidFill>
                <a:schemeClr val="tx1"/>
              </a:solidFill>
              <a:prstDash val="solid"/>
              <a:headEnd type="none" w="med" len="me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1288" name="Line 24"/>
            <p:cNvSpPr/>
            <p:nvPr/>
          </p:nvSpPr>
          <p:spPr>
            <a:xfrm>
              <a:off x="5269928" y="4212493"/>
              <a:ext cx="940698" cy="674472"/>
            </a:xfrm>
            <a:prstGeom prst="line">
              <a:avLst/>
            </a:prstGeom>
            <a:ln w="38100" cap="flat" cmpd="sng">
              <a:solidFill>
                <a:schemeClr val="tx1"/>
              </a:solidFill>
              <a:prstDash val="solid"/>
              <a:headEnd type="none" w="med" len="me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1295" name="AutoShape 31"/>
            <p:cNvSpPr>
              <a:spLocks noChangeArrowheads="1"/>
            </p:cNvSpPr>
            <p:nvPr/>
          </p:nvSpPr>
          <p:spPr bwMode="auto">
            <a:xfrm>
              <a:off x="9417539" y="4330805"/>
              <a:ext cx="2348439" cy="1081641"/>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165D5D"/>
                  </a:solidFill>
                  <a:latin typeface="Arial" panose="020B0604020202020204" pitchFamily="34" charset="0"/>
                  <a:cs typeface="Arial" panose="020B0604020202020204" pitchFamily="34" charset="0"/>
                </a:rPr>
                <a:t>Kết cấu</a:t>
              </a:r>
            </a:p>
            <a:p>
              <a:pPr lvl="0" algn="ctr" eaLnBrk="1" hangingPunct="1"/>
              <a:r>
                <a:rPr lang="en-US" altLang="x-none" sz="2400" b="1" dirty="0">
                  <a:solidFill>
                    <a:srgbClr val="165D5D"/>
                  </a:solidFill>
                  <a:latin typeface="Arial" panose="020B0604020202020204" pitchFamily="34" charset="0"/>
                  <a:cs typeface="Arial" panose="020B0604020202020204" pitchFamily="34" charset="0"/>
                </a:rPr>
                <a:t>hạ tầng của SX</a:t>
              </a:r>
            </a:p>
          </p:txBody>
        </p:sp>
        <p:sp>
          <p:nvSpPr>
            <p:cNvPr id="11296" name="AutoShape 32"/>
            <p:cNvSpPr>
              <a:spLocks noChangeArrowheads="1"/>
            </p:cNvSpPr>
            <p:nvPr/>
          </p:nvSpPr>
          <p:spPr bwMode="auto">
            <a:xfrm>
              <a:off x="9388961" y="3243154"/>
              <a:ext cx="2377017" cy="658284"/>
            </a:xfrm>
            <a:prstGeom prst="flowChartAlternateProcess">
              <a:avLst/>
            </a:prstGeom>
            <a:noFill/>
            <a:ln w="38100">
              <a:solidFill>
                <a:schemeClr val="tx1"/>
              </a:solidFill>
            </a:ln>
          </p:spPr>
          <p:style>
            <a:lnRef idx="2">
              <a:schemeClr val="accent2"/>
            </a:lnRef>
            <a:fillRef idx="1">
              <a:schemeClr val="lt1"/>
            </a:fillRef>
            <a:effectRef idx="0">
              <a:schemeClr val="accent2"/>
            </a:effectRef>
            <a:fontRef idx="minor">
              <a:schemeClr val="dk1"/>
            </a:fontRef>
          </p:style>
          <p:txBody>
            <a:bodyPr wrap="none" anchor="ctr"/>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VnTime" panose="020B7200000000000000" pitchFamily="34" charset="0"/>
                  <a:ea typeface="+mn-ea"/>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VnTime" panose="020B7200000000000000" pitchFamily="34" charset="0"/>
                  <a:ea typeface="+mn-ea"/>
                  <a:cs typeface="+mn-cs"/>
                </a:defRPr>
              </a:lvl5pPr>
            </a:lstStyle>
            <a:p>
              <a:pPr lvl="0" algn="ctr" eaLnBrk="1" hangingPunct="1"/>
              <a:r>
                <a:rPr lang="en-US" altLang="x-none" sz="2400" b="1" dirty="0">
                  <a:solidFill>
                    <a:srgbClr val="FF0000"/>
                  </a:solidFill>
                  <a:latin typeface="Arial" panose="020B0604020202020204" pitchFamily="34" charset="0"/>
                  <a:cs typeface="Arial" panose="020B0604020202020204" pitchFamily="34" charset="0"/>
                </a:rPr>
                <a:t>Công cụ LĐ</a:t>
              </a:r>
            </a:p>
          </p:txBody>
        </p:sp>
        <p:sp>
          <p:nvSpPr>
            <p:cNvPr id="11299" name="Line 35"/>
            <p:cNvSpPr/>
            <p:nvPr/>
          </p:nvSpPr>
          <p:spPr>
            <a:xfrm flipV="1">
              <a:off x="8192888" y="3581007"/>
              <a:ext cx="1196073" cy="1273130"/>
            </a:xfrm>
            <a:prstGeom prst="line">
              <a:avLst/>
            </a:prstGeom>
            <a:ln w="38100" cap="flat" cmpd="sng">
              <a:solidFill>
                <a:schemeClr val="tx1"/>
              </a:solidFill>
              <a:prstDash val="solid"/>
              <a:headEnd type="none" w="med" len="med"/>
              <a:tailEnd type="triangle" w="med" len="med"/>
            </a:ln>
          </p:spPr>
          <p:txBody>
            <a:bodyPr/>
            <a:lstStyle/>
            <a:p>
              <a:endParaRPr lang="en-US" sz="2400">
                <a:latin typeface="Arial" panose="020B0604020202020204" pitchFamily="34" charset="0"/>
                <a:cs typeface="Arial" panose="020B0604020202020204" pitchFamily="34" charset="0"/>
              </a:endParaRPr>
            </a:p>
          </p:txBody>
        </p:sp>
        <p:sp>
          <p:nvSpPr>
            <p:cNvPr id="11300" name="Line 36"/>
            <p:cNvSpPr/>
            <p:nvPr/>
          </p:nvSpPr>
          <p:spPr>
            <a:xfrm flipV="1">
              <a:off x="8164310" y="4868204"/>
              <a:ext cx="1253229" cy="0"/>
            </a:xfrm>
            <a:prstGeom prst="line">
              <a:avLst/>
            </a:prstGeom>
            <a:ln w="38100" cap="flat" cmpd="sng">
              <a:solidFill>
                <a:schemeClr val="tx1"/>
              </a:solidFill>
              <a:prstDash val="solid"/>
              <a:headEnd type="none" w="med" len="med"/>
              <a:tailEnd type="triangle" w="med" len="med"/>
            </a:ln>
          </p:spPr>
          <p:txBody>
            <a:bodyPr/>
            <a:lstStyle/>
            <a:p>
              <a:endParaRPr lang="en-US" sz="2400">
                <a:latin typeface="Arial" panose="020B0604020202020204" pitchFamily="34" charset="0"/>
                <a:cs typeface="Arial" panose="020B0604020202020204" pitchFamily="34" charset="0"/>
              </a:endParaRPr>
            </a:p>
          </p:txBody>
        </p:sp>
      </p:grpSp>
      <p:sp>
        <p:nvSpPr>
          <p:cNvPr id="104475" name="Rectangle 35"/>
          <p:cNvSpPr/>
          <p:nvPr/>
        </p:nvSpPr>
        <p:spPr>
          <a:xfrm>
            <a:off x="-101600" y="-1107017"/>
            <a:ext cx="3685624" cy="5778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228600">
              <a:lnSpc>
                <a:spcPct val="150000"/>
              </a:lnSpc>
              <a:spcBef>
                <a:spcPct val="0"/>
              </a:spcBef>
              <a:buNone/>
            </a:pPr>
            <a:r>
              <a:rPr lang="en-US" altLang="en-US" sz="2400" b="1" dirty="0">
                <a:solidFill>
                  <a:srgbClr val="FF0000"/>
                </a:solidFill>
                <a:latin typeface="Arial" panose="020B0604020202020204" pitchFamily="34" charset="0"/>
                <a:cs typeface="Arial" panose="020B0604020202020204" pitchFamily="34" charset="0"/>
              </a:rPr>
              <a:t>+ Lực lượng sản xuất:</a:t>
            </a:r>
            <a:endParaRPr lang="en-US" alt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28" name="TextBox 27"/>
          <p:cNvSpPr txBox="1"/>
          <p:nvPr/>
        </p:nvSpPr>
        <p:spPr>
          <a:xfrm>
            <a:off x="0" y="5721365"/>
            <a:ext cx="12192000" cy="461665"/>
          </a:xfrm>
          <a:prstGeom prst="rect">
            <a:avLst/>
          </a:prstGeom>
          <a:solidFill>
            <a:srgbClr val="FFC000"/>
          </a:solidFill>
          <a:ln w="9525"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latin typeface="Arial" panose="020B0604020202020204" pitchFamily="34" charset="0"/>
                <a:cs typeface="Arial" panose="020B0604020202020204" pitchFamily="34" charset="0"/>
              </a:rPr>
              <a:t>Trong các nhân tố tạo th</a:t>
            </a:r>
            <a:r>
              <a:rPr lang="en-US" altLang="en-US" sz="2400" b="1" dirty="0">
                <a:latin typeface="Arial" panose="020B0604020202020204" pitchFamily="34" charset="0"/>
                <a:ea typeface="Times New Roman" panose="02020603050405020304" pitchFamily="18" charset="0"/>
                <a:cs typeface="Arial" panose="020B0604020202020204" pitchFamily="34" charset="0"/>
              </a:rPr>
              <a:t>à</a:t>
            </a:r>
            <a:r>
              <a:rPr lang="en-US" altLang="en-US" sz="2400" b="1" dirty="0">
                <a:latin typeface="Arial" panose="020B0604020202020204" pitchFamily="34" charset="0"/>
                <a:cs typeface="Arial" panose="020B0604020202020204" pitchFamily="34" charset="0"/>
              </a:rPr>
              <a:t>nh LLSX, người lao động giữ vai trò quyết định </a:t>
            </a:r>
            <a:endParaRPr lang="en-US" altLang="en-US" sz="2400" b="1"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 calcmode="lin" valueType="num">
                                      <p:cBhvr additive="base">
                                        <p:cTn id="10" dur="2000" fill="hold"/>
                                        <p:tgtEl>
                                          <p:spTgt spid="28"/>
                                        </p:tgtEl>
                                        <p:attrNameLst>
                                          <p:attrName>ppt_x</p:attrName>
                                        </p:attrNameLst>
                                      </p:cBhvr>
                                      <p:tavLst>
                                        <p:tav tm="0">
                                          <p:val>
                                            <p:strVal val="0-#ppt_w/2"/>
                                          </p:val>
                                        </p:tav>
                                        <p:tav tm="100000">
                                          <p:val>
                                            <p:strVal val="#ppt_x"/>
                                          </p:val>
                                        </p:tav>
                                      </p:tavLst>
                                    </p:anim>
                                    <p:anim calcmode="lin" valueType="num">
                                      <p:cBhvr additive="base">
                                        <p:cTn id="11" dur="2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989" y="784693"/>
            <a:ext cx="11198641" cy="1142088"/>
          </a:xfrm>
        </p:spPr>
        <p:txBody>
          <a:bodyPr>
            <a:noAutofit/>
          </a:bodyPr>
          <a:lstStyle/>
          <a:p>
            <a:pPr lvl="0">
              <a:lnSpc>
                <a:spcPct val="150000"/>
              </a:lnSpc>
            </a:pPr>
            <a:r>
              <a:rPr lang="vi-VN" altLang="en-US" sz="2400" i="1" dirty="0">
                <a:solidFill>
                  <a:srgbClr val="0000FF"/>
                </a:solidFill>
                <a:latin typeface="Arial" panose="020B0604020202020204" pitchFamily="34" charset="0"/>
                <a:cs typeface="Arial" panose="020B0604020202020204" pitchFamily="34" charset="0"/>
              </a:rPr>
              <a:t>Quan hệ sản xuất</a:t>
            </a:r>
            <a:r>
              <a:rPr lang="vi-VN" altLang="en-US" sz="2400" dirty="0">
                <a:solidFill>
                  <a:srgbClr val="0000FF"/>
                </a:solidFill>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mối quan hệ giữa người với người trong quá trình sản xuất, 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mặt xã hội của phương thức sản xuất</a:t>
            </a:r>
            <a:endParaRPr lang="en-US" sz="2400" dirty="0">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a:xfrm>
            <a:off x="500990" y="2261671"/>
            <a:ext cx="6607544" cy="3241050"/>
          </a:xfrm>
        </p:spPr>
        <p:txBody>
          <a:bodyPr/>
          <a:lstStyle/>
          <a:p>
            <a:pPr marL="0" indent="0">
              <a:lnSpc>
                <a:spcPct val="150000"/>
              </a:lnSpc>
              <a:buNone/>
            </a:pPr>
            <a:r>
              <a:rPr lang="en-US" sz="2400" i="1" dirty="0">
                <a:solidFill>
                  <a:srgbClr val="0000FF"/>
                </a:solidFill>
                <a:latin typeface="Arial" panose="020B0604020202020204" pitchFamily="34" charset="0"/>
                <a:cs typeface="Arial" panose="020B0604020202020204" pitchFamily="34" charset="0"/>
              </a:rPr>
              <a:t>Quan </a:t>
            </a:r>
            <a:r>
              <a:rPr lang="en-US" sz="2400" i="1" dirty="0" err="1">
                <a:solidFill>
                  <a:srgbClr val="0000FF"/>
                </a:solidFill>
                <a:latin typeface="Arial" panose="020B0604020202020204" pitchFamily="34" charset="0"/>
                <a:cs typeface="Arial" panose="020B0604020202020204" pitchFamily="34" charset="0"/>
              </a:rPr>
              <a:t>hệ</a:t>
            </a:r>
            <a:r>
              <a:rPr lang="en-US" sz="2400" i="1" dirty="0">
                <a:solidFill>
                  <a:srgbClr val="0000FF"/>
                </a:solidFill>
                <a:latin typeface="Arial" panose="020B0604020202020204" pitchFamily="34" charset="0"/>
                <a:cs typeface="Arial" panose="020B0604020202020204" pitchFamily="34" charset="0"/>
              </a:rPr>
              <a:t> </a:t>
            </a:r>
            <a:r>
              <a:rPr lang="en-US" sz="2400" i="1" dirty="0" err="1">
                <a:solidFill>
                  <a:srgbClr val="0000FF"/>
                </a:solidFill>
                <a:latin typeface="Arial" panose="020B0604020202020204" pitchFamily="34" charset="0"/>
                <a:cs typeface="Arial" panose="020B0604020202020204" pitchFamily="34" charset="0"/>
              </a:rPr>
              <a:t>sản</a:t>
            </a:r>
            <a:r>
              <a:rPr lang="en-US" sz="2400" i="1" dirty="0">
                <a:solidFill>
                  <a:srgbClr val="0000FF"/>
                </a:solidFill>
                <a:latin typeface="Arial" panose="020B0604020202020204" pitchFamily="34" charset="0"/>
                <a:cs typeface="Arial" panose="020B0604020202020204" pitchFamily="34" charset="0"/>
              </a:rPr>
              <a:t> </a:t>
            </a:r>
            <a:r>
              <a:rPr lang="en-US" sz="2400" i="1" dirty="0" err="1">
                <a:solidFill>
                  <a:srgbClr val="0000FF"/>
                </a:solidFill>
                <a:latin typeface="Arial" panose="020B0604020202020204" pitchFamily="34" charset="0"/>
                <a:cs typeface="Arial" panose="020B0604020202020204" pitchFamily="34" charset="0"/>
              </a:rPr>
              <a:t>xuất</a:t>
            </a:r>
            <a:r>
              <a:rPr lang="en-US" sz="2400" i="1" dirty="0">
                <a:solidFill>
                  <a:srgbClr val="0000FF"/>
                </a:solidFill>
                <a:latin typeface="Arial" panose="020B0604020202020204" pitchFamily="34" charset="0"/>
                <a:cs typeface="Arial" panose="020B0604020202020204" pitchFamily="34" charset="0"/>
              </a:rPr>
              <a:t> bao </a:t>
            </a:r>
            <a:r>
              <a:rPr lang="en-US" sz="2400" i="1" dirty="0" err="1">
                <a:solidFill>
                  <a:srgbClr val="0000FF"/>
                </a:solidFill>
                <a:latin typeface="Arial" panose="020B0604020202020204" pitchFamily="34" charset="0"/>
                <a:cs typeface="Arial" panose="020B0604020202020204" pitchFamily="34" charset="0"/>
              </a:rPr>
              <a:t>gồm</a:t>
            </a:r>
            <a:r>
              <a:rPr lang="en-US" sz="2400" i="1" dirty="0">
                <a:latin typeface="Arial" panose="020B0604020202020204" pitchFamily="34" charset="0"/>
                <a:cs typeface="Arial" panose="020B0604020202020204" pitchFamily="34" charset="0"/>
              </a:rPr>
              <a:t>:</a:t>
            </a:r>
          </a:p>
          <a:p>
            <a:pPr algn="just">
              <a:lnSpc>
                <a:spcPct val="150000"/>
              </a:lnSpc>
            </a:pP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hữu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người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endParaRPr lang="en-US" sz="2400" dirty="0">
              <a:latin typeface="Arial" panose="020B0604020202020204" pitchFamily="34" charset="0"/>
              <a:cs typeface="Arial" panose="020B0604020202020204" pitchFamily="34" charset="0"/>
            </a:endParaRPr>
          </a:p>
          <a:p>
            <a:pPr algn="just">
              <a:lnSpc>
                <a:spcPct val="150000"/>
              </a:lnSpc>
            </a:pP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tổ</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chức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lao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endParaRPr lang="en-US" sz="2400" dirty="0">
              <a:latin typeface="Arial" panose="020B0604020202020204" pitchFamily="34" charset="0"/>
              <a:cs typeface="Arial" panose="020B0604020202020204" pitchFamily="34" charset="0"/>
            </a:endParaRPr>
          </a:p>
          <a:p>
            <a:pPr algn="just">
              <a:lnSpc>
                <a:spcPct val="150000"/>
              </a:lnSpc>
            </a:pPr>
            <a:r>
              <a:rPr lang="en-US" sz="2400" dirty="0" err="1">
                <a:latin typeface="Arial" panose="020B0604020202020204" pitchFamily="34" charset="0"/>
                <a:cs typeface="Arial" panose="020B0604020202020204" pitchFamily="34" charset="0"/>
              </a:rPr>
              <a:t>Quan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hệ</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họ</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phẩm</a:t>
            </a:r>
            <a:endParaRPr lang="en-US" sz="2400" dirty="0">
              <a:latin typeface="Arial" panose="020B0604020202020204" pitchFamily="34" charset="0"/>
              <a:cs typeface="Arial" panose="020B0604020202020204" pitchFamily="34" charset="0"/>
            </a:endParaRPr>
          </a:p>
          <a:p>
            <a:pPr marL="0" indent="0">
              <a:lnSpc>
                <a:spcPct val="150000"/>
              </a:lnSpc>
              <a:buNone/>
            </a:pPr>
            <a:endParaRPr lang="en-US" sz="2400" dirty="0">
              <a:latin typeface="Arial" panose="020B0604020202020204" pitchFamily="34" charset="0"/>
              <a:cs typeface="Arial" panose="020B0604020202020204" pitchFamily="34" charset="0"/>
            </a:endParaRPr>
          </a:p>
        </p:txBody>
      </p:sp>
      <p:pic>
        <p:nvPicPr>
          <p:cNvPr id="12290" name="Picture 2" descr="Đừng “ngồi bàn giấy” phán xét về mồ hôi công sức NLĐ | Lao Động ..."/>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70995" y="2220640"/>
            <a:ext cx="4169787" cy="3654091"/>
          </a:xfrm>
          <a:prstGeom prst="round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074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fade">
                                      <p:cBhvr>
                                        <p:cTn id="13" dur="1000"/>
                                        <p:tgtEl>
                                          <p:spTgt spid="12290"/>
                                        </p:tgtEl>
                                      </p:cBhvr>
                                    </p:animEffect>
                                    <p:anim calcmode="lin" valueType="num">
                                      <p:cBhvr>
                                        <p:cTn id="14" dur="1000" fill="hold"/>
                                        <p:tgtEl>
                                          <p:spTgt spid="12290"/>
                                        </p:tgtEl>
                                        <p:attrNameLst>
                                          <p:attrName>ppt_x</p:attrName>
                                        </p:attrNameLst>
                                      </p:cBhvr>
                                      <p:tavLst>
                                        <p:tav tm="0">
                                          <p:val>
                                            <p:strVal val="#ppt_x"/>
                                          </p:val>
                                        </p:tav>
                                        <p:tav tm="100000">
                                          <p:val>
                                            <p:strVal val="#ppt_x"/>
                                          </p:val>
                                        </p:tav>
                                      </p:tavLst>
                                    </p:anim>
                                    <p:anim calcmode="lin" valueType="num">
                                      <p:cBhvr>
                                        <p:cTn id="15" dur="1000" fill="hold"/>
                                        <p:tgtEl>
                                          <p:spTgt spid="12290"/>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fade">
                                      <p:cBhvr>
                                        <p:cTn id="24" dur="1000"/>
                                        <p:tgtEl>
                                          <p:spTgt spid="3">
                                            <p:txEl>
                                              <p:pRg st="1" end="1"/>
                                            </p:txEl>
                                          </p:spTgt>
                                        </p:tgtEl>
                                      </p:cBhvr>
                                    </p:animEffect>
                                    <p:anim calcmode="lin" valueType="num">
                                      <p:cBhvr>
                                        <p:cTn id="2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0"/>
                                        <p:tgtEl>
                                          <p:spTgt spid="3">
                                            <p:txEl>
                                              <p:pRg st="2" end="2"/>
                                            </p:txEl>
                                          </p:spTgt>
                                        </p:tgtEl>
                                      </p:cBhvr>
                                    </p:animEffect>
                                    <p:anim calcmode="lin" valueType="num">
                                      <p:cBhvr>
                                        <p:cTn id="3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33" fill="hold">
                            <p:stCondLst>
                              <p:cond delay="4000"/>
                            </p:stCondLst>
                            <p:childTnLst>
                              <p:par>
                                <p:cTn id="34" presetID="42" presetClass="entr" presetSubtype="0" fill="hold" grpId="0" nodeType="after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Effect transition="in" filter="fade">
                                      <p:cBhvr>
                                        <p:cTn id="36" dur="1000"/>
                                        <p:tgtEl>
                                          <p:spTgt spid="3">
                                            <p:txEl>
                                              <p:pRg st="3" end="3"/>
                                            </p:txEl>
                                          </p:spTgt>
                                        </p:tgtEl>
                                      </p:cBhvr>
                                    </p:animEffect>
                                    <p:anim calcmode="lin" valueType="num">
                                      <p:cBhvr>
                                        <p:cTn id="3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1"/>
          <p:cNvSpPr/>
          <p:nvPr/>
        </p:nvSpPr>
        <p:spPr>
          <a:xfrm>
            <a:off x="2233368" y="1013092"/>
            <a:ext cx="7725262" cy="2793842"/>
          </a:xfrm>
          <a:prstGeom prst="rect">
            <a:avLst/>
          </a:prstGeom>
          <a:noFill/>
          <a:ln w="9525">
            <a:noFill/>
          </a:ln>
        </p:spPr>
        <p:txBody>
          <a:bodyPr wrap="squar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Phương thức sản xuất có vai trò:</a:t>
            </a:r>
          </a:p>
          <a:p>
            <a:pPr marL="0" lvl="0" indent="360680"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Quyết định tính chất của xã hội </a:t>
            </a:r>
          </a:p>
          <a:p>
            <a:pPr marL="0" lvl="0" indent="360680"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Quyết định tổ chức kết cấu của xã hội. </a:t>
            </a:r>
            <a:endParaRPr lang="en-US" altLang="en-US" sz="2400" dirty="0">
              <a:latin typeface="Arial" panose="020B0604020202020204" pitchFamily="34" charset="0"/>
              <a:cs typeface="Arial" panose="020B0604020202020204" pitchFamily="34" charset="0"/>
            </a:endParaRPr>
          </a:p>
          <a:p>
            <a:pPr marL="625475" lvl="0" indent="-265113"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Quyết định sự chuyển hóa của xã hội lo</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i người qua các giai đoạn lịch sử khác nhau. </a:t>
            </a:r>
            <a:endParaRPr lang="vi-VN" altLang="en-US" sz="2400" dirty="0">
              <a:latin typeface="Arial" panose="020B0604020202020204" pitchFamily="34" charset="0"/>
              <a:ea typeface="Times New Roman" panose="02020603050405020304" pitchFamily="18" charset="0"/>
              <a:cs typeface="Arial" panose="020B0604020202020204" pitchFamily="34" charset="0"/>
            </a:endParaRPr>
          </a:p>
        </p:txBody>
      </p:sp>
      <p:sp>
        <p:nvSpPr>
          <p:cNvPr id="108547" name="Rectangle 2"/>
          <p:cNvSpPr/>
          <p:nvPr/>
        </p:nvSpPr>
        <p:spPr>
          <a:xfrm>
            <a:off x="1784442" y="4258822"/>
            <a:ext cx="8623115" cy="1131848"/>
          </a:xfrm>
          <a:prstGeom prst="rect">
            <a:avLst/>
          </a:prstGeom>
          <a:solidFill>
            <a:srgbClr val="F69A2D"/>
          </a:solid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lnSpc>
                <a:spcPct val="150000"/>
              </a:lnSpc>
              <a:spcBef>
                <a:spcPct val="0"/>
              </a:spcBef>
              <a:buNone/>
            </a:pPr>
            <a:r>
              <a:rPr lang="vi-VN" altLang="en-US" sz="2400" dirty="0">
                <a:latin typeface="Arial" panose="020B0604020202020204" pitchFamily="34" charset="0"/>
                <a:cs typeface="Arial" panose="020B0604020202020204" pitchFamily="34" charset="0"/>
              </a:rPr>
              <a:t>khi nghiên cứu mọi hiện tượng xã hội phải đi tìm nguồn gốc phát sinh từ phương thức sản xuất, từ tất yếu kinh tế</a:t>
            </a: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p:txBody>
      </p:sp>
      <p:sp>
        <p:nvSpPr>
          <p:cNvPr id="4" name="Notched Right Arrow 3"/>
          <p:cNvSpPr/>
          <p:nvPr/>
        </p:nvSpPr>
        <p:spPr>
          <a:xfrm>
            <a:off x="551230" y="4697798"/>
            <a:ext cx="857251" cy="253895"/>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en-US" sz="2400" b="0" i="0" u="none" strike="noStrike" kern="1200" cap="none" spc="0" normalizeH="0" baseline="0" noProof="0">
              <a:ln>
                <a:noFill/>
              </a:ln>
              <a:solidFill>
                <a:schemeClr val="lt1"/>
              </a:solidFill>
              <a:effectLst/>
              <a:uLnTx/>
              <a:uFillTx/>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08546"/>
                                        </p:tgtEl>
                                        <p:attrNameLst>
                                          <p:attrName>style.visibility</p:attrName>
                                        </p:attrNameLst>
                                      </p:cBhvr>
                                      <p:to>
                                        <p:strVal val="visible"/>
                                      </p:to>
                                    </p:set>
                                    <p:animEffect transition="in" filter="fade">
                                      <p:cBhvr>
                                        <p:cTn id="7" dur="1000"/>
                                        <p:tgtEl>
                                          <p:spTgt spid="108546"/>
                                        </p:tgtEl>
                                      </p:cBhvr>
                                    </p:animEffect>
                                    <p:anim calcmode="lin" valueType="num">
                                      <p:cBhvr>
                                        <p:cTn id="8" dur="1000" fill="hold"/>
                                        <p:tgtEl>
                                          <p:spTgt spid="108546"/>
                                        </p:tgtEl>
                                        <p:attrNameLst>
                                          <p:attrName>ppt_x</p:attrName>
                                        </p:attrNameLst>
                                      </p:cBhvr>
                                      <p:tavLst>
                                        <p:tav tm="0">
                                          <p:val>
                                            <p:strVal val="#ppt_x"/>
                                          </p:val>
                                        </p:tav>
                                        <p:tav tm="100000">
                                          <p:val>
                                            <p:strVal val="#ppt_x"/>
                                          </p:val>
                                        </p:tav>
                                      </p:tavLst>
                                    </p:anim>
                                    <p:anim calcmode="lin" valueType="num">
                                      <p:cBhvr>
                                        <p:cTn id="9" dur="1000" fill="hold"/>
                                        <p:tgtEl>
                                          <p:spTgt spid="10854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08547"/>
                                        </p:tgtEl>
                                        <p:attrNameLst>
                                          <p:attrName>style.visibility</p:attrName>
                                        </p:attrNameLst>
                                      </p:cBhvr>
                                      <p:to>
                                        <p:strVal val="visible"/>
                                      </p:to>
                                    </p:set>
                                    <p:animEffect transition="in" filter="fade">
                                      <p:cBhvr>
                                        <p:cTn id="18" dur="1000"/>
                                        <p:tgtEl>
                                          <p:spTgt spid="108547"/>
                                        </p:tgtEl>
                                      </p:cBhvr>
                                    </p:animEffect>
                                    <p:anim calcmode="lin" valueType="num">
                                      <p:cBhvr>
                                        <p:cTn id="19" dur="1000" fill="hold"/>
                                        <p:tgtEl>
                                          <p:spTgt spid="108547"/>
                                        </p:tgtEl>
                                        <p:attrNameLst>
                                          <p:attrName>ppt_x</p:attrName>
                                        </p:attrNameLst>
                                      </p:cBhvr>
                                      <p:tavLst>
                                        <p:tav tm="0">
                                          <p:val>
                                            <p:strVal val="#ppt_x"/>
                                          </p:val>
                                        </p:tav>
                                        <p:tav tm="100000">
                                          <p:val>
                                            <p:strVal val="#ppt_x"/>
                                          </p:val>
                                        </p:tav>
                                      </p:tavLst>
                                    </p:anim>
                                    <p:anim calcmode="lin" valueType="num">
                                      <p:cBhvr>
                                        <p:cTn id="20" dur="1000" fill="hold"/>
                                        <p:tgtEl>
                                          <p:spTgt spid="1085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6" grpId="0"/>
      <p:bldP spid="108547" grpId="0" animBg="1"/>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900" y="667623"/>
            <a:ext cx="10822200" cy="2546869"/>
          </a:xfrm>
        </p:spPr>
        <p:txBody>
          <a:bodyPr>
            <a:normAutofit/>
          </a:bodyPr>
          <a:lstStyle/>
          <a:p>
            <a:pPr lvl="0">
              <a:lnSpc>
                <a:spcPct val="150000"/>
              </a:lnSpc>
            </a:pPr>
            <a:r>
              <a:rPr lang="pt-BR" altLang="en-US" sz="2400" b="1" i="1" dirty="0">
                <a:solidFill>
                  <a:srgbClr val="FF0000"/>
                </a:solidFill>
                <a:latin typeface="Arial" panose="020B0604020202020204" pitchFamily="34" charset="0"/>
                <a:cs typeface="Arial" panose="020B0604020202020204" pitchFamily="34" charset="0"/>
              </a:rPr>
              <a:t>Những quy luật cơ bản của sự vận động v</a:t>
            </a:r>
            <a:r>
              <a:rPr lang="pt-BR" alt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à</a:t>
            </a:r>
            <a:r>
              <a:rPr lang="pt-BR" altLang="en-US" sz="2400" b="1" i="1" dirty="0">
                <a:solidFill>
                  <a:srgbClr val="FF0000"/>
                </a:solidFill>
                <a:latin typeface="Arial" panose="020B0604020202020204" pitchFamily="34" charset="0"/>
                <a:cs typeface="Arial" panose="020B0604020202020204" pitchFamily="34" charset="0"/>
              </a:rPr>
              <a:t> phát triển xã hội</a:t>
            </a:r>
            <a:br>
              <a:rPr lang="en-US" altLang="en-US" sz="2400" dirty="0">
                <a:solidFill>
                  <a:srgbClr val="FF0000"/>
                </a:solidFill>
                <a:latin typeface="Arial" panose="020B0604020202020204" pitchFamily="34" charset="0"/>
                <a:cs typeface="Arial" panose="020B0604020202020204" pitchFamily="34" charset="0"/>
              </a:rPr>
            </a:br>
            <a:r>
              <a:rPr lang="pt-BR" altLang="en-US" sz="2400" b="1" i="1" dirty="0">
                <a:solidFill>
                  <a:srgbClr val="0000FF"/>
                </a:solidFill>
                <a:latin typeface="Arial" panose="020B0604020202020204" pitchFamily="34" charset="0"/>
                <a:cs typeface="Arial" panose="020B0604020202020204" pitchFamily="34" charset="0"/>
              </a:rPr>
              <a:t>Quy luật về sự phù hợp của quan hệ sản xuất với trình độ phát triển của lực lượng sản xuất </a:t>
            </a:r>
            <a:br>
              <a:rPr lang="en-US" altLang="en-US" sz="2400" dirty="0">
                <a:solidFill>
                  <a:srgbClr val="0000FF"/>
                </a:solidFill>
                <a:latin typeface="Arial" panose="020B0604020202020204" pitchFamily="34" charset="0"/>
                <a:ea typeface="Times New Roman" panose="02020603050405020304" pitchFamily="18"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84900" y="3003476"/>
            <a:ext cx="5903470" cy="2897139"/>
          </a:xfrm>
        </p:spPr>
        <p:txBody>
          <a:bodyPr/>
          <a:lstStyle/>
          <a:p>
            <a:pPr marL="0" lvl="0" indent="0" algn="just">
              <a:lnSpc>
                <a:spcPct val="150000"/>
              </a:lnSpc>
              <a:buNone/>
            </a:pPr>
            <a:r>
              <a:rPr lang="en-US" altLang="en-US" sz="2400" b="1" i="1" dirty="0">
                <a:latin typeface="Arial" panose="020B0604020202020204" pitchFamily="34" charset="0"/>
                <a:cs typeface="Arial" panose="020B0604020202020204" pitchFamily="34" charset="0"/>
              </a:rPr>
              <a:t>T</a:t>
            </a:r>
            <a:r>
              <a:rPr lang="vi-VN" altLang="en-US" sz="2400" b="1" i="1" dirty="0">
                <a:latin typeface="Arial" panose="020B0604020202020204" pitchFamily="34" charset="0"/>
                <a:cs typeface="Arial" panose="020B0604020202020204" pitchFamily="34" charset="0"/>
              </a:rPr>
              <a:t>rình độ của lực lượng sản xuất</a:t>
            </a:r>
            <a:r>
              <a:rPr lang="en-US" altLang="en-US" sz="2400" b="1" i="1"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a:t>
            </a: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trình độ phát triển khoa học v</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công nghệ, công cụ lao động, phân công lao động v</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người lao động</a:t>
            </a: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buNone/>
            </a:pPr>
            <a:endParaRPr lang="en-US" sz="2400" dirty="0">
              <a:latin typeface="Arial" panose="020B0604020202020204" pitchFamily="34" charset="0"/>
              <a:cs typeface="Arial" panose="020B0604020202020204" pitchFamily="34" charset="0"/>
            </a:endParaRPr>
          </a:p>
        </p:txBody>
      </p:sp>
      <p:pic>
        <p:nvPicPr>
          <p:cNvPr id="14" name="Picture 3" descr="D:\Mr Quynh\E Quynh\VIEC GIANG DAY\Thao Giang 2014\Thao Giang\hinh anh\images329480_7.jpg"/>
          <p:cNvPicPr>
            <a:picLocks noGrp="1" noChangeAspect="1"/>
          </p:cNvPicPr>
          <p:nvPr>
            <p:ph sz="quarter" idx="4"/>
          </p:nvPr>
        </p:nvPicPr>
        <p:blipFill>
          <a:blip r:embed="rId2"/>
          <a:stretch>
            <a:fillRect/>
          </a:stretch>
        </p:blipFill>
        <p:spPr>
          <a:xfrm>
            <a:off x="7134884" y="2161596"/>
            <a:ext cx="4084854" cy="3895327"/>
          </a:xfrm>
          <a:prstGeom prst="round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2495499" y="926110"/>
            <a:ext cx="7374467" cy="461665"/>
          </a:xfrm>
          <a:prstGeom prst="rect">
            <a:avLst/>
          </a:prstGeom>
          <a:noFill/>
          <a:ln w="25400" cap="flat" cmpd="sng">
            <a:solidFill>
              <a:srgbClr val="FF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en-US" sz="2400" b="1" dirty="0">
                <a:solidFill>
                  <a:srgbClr val="0000FF"/>
                </a:solidFill>
                <a:latin typeface="Arial" panose="020B0604020202020204" pitchFamily="34" charset="0"/>
                <a:cs typeface="Arial" panose="020B0604020202020204" pitchFamily="34" charset="0"/>
              </a:rPr>
              <a:t>LLSX quyết định QHSX</a:t>
            </a:r>
            <a:endParaRPr lang="en-US" altLang="en-US" sz="2400" b="1" dirty="0">
              <a:solidFill>
                <a:srgbClr val="0000FF"/>
              </a:solidFill>
              <a:latin typeface="Arial" panose="020B0604020202020204" pitchFamily="34" charset="0"/>
              <a:ea typeface="Arial" panose="020B0604020202020204" pitchFamily="34" charset="0"/>
              <a:cs typeface="Arial" panose="020B0604020202020204" pitchFamily="34" charset="0"/>
            </a:endParaRPr>
          </a:p>
        </p:txBody>
      </p:sp>
      <p:sp>
        <p:nvSpPr>
          <p:cNvPr id="110601" name="TextBox 7"/>
          <p:cNvSpPr txBox="1"/>
          <p:nvPr/>
        </p:nvSpPr>
        <p:spPr>
          <a:xfrm>
            <a:off x="1474833" y="1523161"/>
            <a:ext cx="9356293" cy="1131848"/>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eaLnBrk="1" hangingPunct="1">
              <a:lnSpc>
                <a:spcPct val="150000"/>
              </a:lnSpc>
              <a:spcBef>
                <a:spcPct val="0"/>
              </a:spcBef>
              <a:buNone/>
            </a:pPr>
            <a:r>
              <a:rPr lang="en-US" altLang="en-US" sz="2400" dirty="0">
                <a:latin typeface="Arial" panose="020B0604020202020204" pitchFamily="34" charset="0"/>
                <a:cs typeface="Arial" panose="020B0604020202020204" pitchFamily="34" charset="0"/>
              </a:rPr>
              <a:t>+ LLSX như thế n</a:t>
            </a:r>
            <a:r>
              <a:rPr lang="en-US" altLang="en-US" sz="2400" dirty="0">
                <a:latin typeface="Arial" panose="020B0604020202020204" pitchFamily="34" charset="0"/>
                <a:ea typeface="Times New Roman" panose="02020603050405020304" pitchFamily="18" charset="0"/>
                <a:cs typeface="Arial" panose="020B0604020202020204" pitchFamily="34" charset="0"/>
              </a:rPr>
              <a:t>à</a:t>
            </a:r>
            <a:r>
              <a:rPr lang="en-US" altLang="en-US" sz="2400" dirty="0">
                <a:latin typeface="Arial" panose="020B0604020202020204" pitchFamily="34" charset="0"/>
                <a:cs typeface="Arial" panose="020B0604020202020204" pitchFamily="34" charset="0"/>
              </a:rPr>
              <a:t>o về trình độ thì QHSX phải phù hợp như thế ấy</a:t>
            </a:r>
          </a:p>
          <a:p>
            <a:pPr marL="0" lvl="0" indent="0" eaLnBrk="1" hangingPunct="1">
              <a:lnSpc>
                <a:spcPct val="150000"/>
              </a:lnSpc>
              <a:spcBef>
                <a:spcPct val="0"/>
              </a:spcBef>
              <a:buNone/>
            </a:pPr>
            <a:r>
              <a:rPr lang="en-US" altLang="en-US" sz="2400" dirty="0">
                <a:latin typeface="Arial" panose="020B0604020202020204" pitchFamily="34" charset="0"/>
                <a:cs typeface="Arial" panose="020B0604020202020204" pitchFamily="34" charset="0"/>
              </a:rPr>
              <a:t>+ LLSX thay đổi về trình độ thì QHSX cũng thay đổi theo</a:t>
            </a: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p:txBody>
      </p:sp>
      <p:sp>
        <p:nvSpPr>
          <p:cNvPr id="8" name="TextBox 7"/>
          <p:cNvSpPr txBox="1">
            <a:spLocks noChangeArrowheads="1"/>
          </p:cNvSpPr>
          <p:nvPr/>
        </p:nvSpPr>
        <p:spPr bwMode="auto">
          <a:xfrm>
            <a:off x="2495500" y="3198799"/>
            <a:ext cx="7374467" cy="461665"/>
          </a:xfrm>
          <a:prstGeom prst="rect">
            <a:avLst/>
          </a:prstGeom>
          <a:noFill/>
          <a:ln w="25400">
            <a:solidFill>
              <a:srgbClr val="002060"/>
            </a:solidFill>
            <a:miter lim="800000"/>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0" algn="ctr" eaLnBrk="1" hangingPunct="1">
              <a:spcBef>
                <a:spcPct val="0"/>
              </a:spcBef>
              <a:buNone/>
            </a:pPr>
            <a:r>
              <a:rPr lang="en-US" altLang="x-none" sz="2400" b="1" dirty="0">
                <a:solidFill>
                  <a:srgbClr val="0000FF"/>
                </a:solidFill>
                <a:latin typeface="Arial" panose="020B0604020202020204" pitchFamily="34" charset="0"/>
                <a:cs typeface="Arial" panose="020B0604020202020204" pitchFamily="34" charset="0"/>
              </a:rPr>
              <a:t>QHSX tác động trở lại LLSX</a:t>
            </a:r>
            <a:endParaRPr lang="en-US" altLang="x-none" sz="2400" b="1" dirty="0">
              <a:solidFill>
                <a:srgbClr val="0000FF"/>
              </a:solidFill>
              <a:latin typeface="Arial" panose="020B0604020202020204" pitchFamily="34" charset="0"/>
              <a:ea typeface="Arial" panose="020B0604020202020204" pitchFamily="34" charset="0"/>
              <a:cs typeface="Arial" panose="020B0604020202020204" pitchFamily="34" charset="0"/>
            </a:endParaRPr>
          </a:p>
        </p:txBody>
      </p:sp>
      <p:sp>
        <p:nvSpPr>
          <p:cNvPr id="2" name="TextBox 1"/>
          <p:cNvSpPr txBox="1"/>
          <p:nvPr/>
        </p:nvSpPr>
        <p:spPr>
          <a:xfrm>
            <a:off x="1474833" y="3795850"/>
            <a:ext cx="8960978" cy="2793842"/>
          </a:xfrm>
          <a:prstGeom prst="rect">
            <a:avLst/>
          </a:prstGeom>
          <a:noFill/>
        </p:spPr>
        <p:txBody>
          <a:bodyPr wrap="square" rtlCol="0">
            <a:spAutoFit/>
          </a:bodyPr>
          <a:lstStyle/>
          <a:p>
            <a:pPr marL="288925" lvl="0" indent="-288925">
              <a:lnSpc>
                <a:spcPct val="150000"/>
              </a:lnSpc>
            </a:pPr>
            <a:r>
              <a:rPr lang="en-US" altLang="en-US" sz="2400" dirty="0">
                <a:latin typeface="Arial" panose="020B0604020202020204" pitchFamily="34" charset="0"/>
                <a:cs typeface="Arial" panose="020B0604020202020204" pitchFamily="34" charset="0"/>
              </a:rPr>
              <a:t>+ Q</a:t>
            </a:r>
            <a:r>
              <a:rPr lang="vi-VN" altLang="en-US" sz="2400" dirty="0">
                <a:latin typeface="Arial" panose="020B0604020202020204" pitchFamily="34" charset="0"/>
                <a:cs typeface="Arial" panose="020B0604020202020204" pitchFamily="34" charset="0"/>
              </a:rPr>
              <a:t>uan hệ sản xuất </a:t>
            </a:r>
            <a:r>
              <a:rPr lang="vi-VN" altLang="en-US" sz="2400" dirty="0">
                <a:solidFill>
                  <a:srgbClr val="FF0000"/>
                </a:solidFill>
                <a:latin typeface="Arial" panose="020B0604020202020204" pitchFamily="34" charset="0"/>
                <a:cs typeface="Arial" panose="020B0604020202020204" pitchFamily="34" charset="0"/>
              </a:rPr>
              <a:t>phù hợp </a:t>
            </a:r>
            <a:r>
              <a:rPr lang="vi-VN" altLang="en-US" sz="2400" dirty="0">
                <a:latin typeface="Arial" panose="020B0604020202020204" pitchFamily="34" charset="0"/>
                <a:cs typeface="Arial" panose="020B0604020202020204" pitchFamily="34" charset="0"/>
              </a:rPr>
              <a:t>với trình độ của lực lượng sản xuất thì nó thúc đẩy lực lượng sản xuất phát triển. </a:t>
            </a:r>
            <a:endParaRPr lang="en-US" altLang="en-US" sz="2400" dirty="0">
              <a:latin typeface="Arial" panose="020B0604020202020204" pitchFamily="34" charset="0"/>
              <a:cs typeface="Arial" panose="020B0604020202020204" pitchFamily="34" charset="0"/>
            </a:endParaRPr>
          </a:p>
          <a:p>
            <a:pPr marL="288925" lvl="0" indent="-288925">
              <a:lnSpc>
                <a:spcPct val="150000"/>
              </a:lnSpc>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Quan hệ sản xuất </a:t>
            </a:r>
            <a:r>
              <a:rPr lang="vi-VN" altLang="en-US" sz="2400" u="sng" dirty="0">
                <a:solidFill>
                  <a:srgbClr val="FF0000"/>
                </a:solidFill>
                <a:latin typeface="Arial" panose="020B0604020202020204" pitchFamily="34" charset="0"/>
                <a:cs typeface="Arial" panose="020B0604020202020204" pitchFamily="34" charset="0"/>
              </a:rPr>
              <a:t>không phù hợp </a:t>
            </a:r>
            <a:r>
              <a:rPr lang="vi-VN" altLang="en-US" sz="2400" dirty="0">
                <a:latin typeface="Arial" panose="020B0604020202020204" pitchFamily="34" charset="0"/>
                <a:cs typeface="Arial" panose="020B0604020202020204" pitchFamily="34" charset="0"/>
              </a:rPr>
              <a:t>thì nó kìm hãm, thậm chí phá vỡ lực lượng sản xuất</a:t>
            </a: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a:p>
            <a:pPr>
              <a:lnSpc>
                <a:spcPct val="150000"/>
              </a:lnSpc>
            </a:pPr>
            <a:endParaRPr 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0601"/>
                                        </p:tgtEl>
                                        <p:attrNameLst>
                                          <p:attrName>style.visibility</p:attrName>
                                        </p:attrNameLst>
                                      </p:cBhvr>
                                      <p:to>
                                        <p:strVal val="visible"/>
                                      </p:to>
                                    </p:set>
                                    <p:animEffect transition="in" filter="fade">
                                      <p:cBhvr>
                                        <p:cTn id="13" dur="1000"/>
                                        <p:tgtEl>
                                          <p:spTgt spid="110601"/>
                                        </p:tgtEl>
                                      </p:cBhvr>
                                    </p:animEffect>
                                    <p:anim calcmode="lin" valueType="num">
                                      <p:cBhvr>
                                        <p:cTn id="14" dur="1000" fill="hold"/>
                                        <p:tgtEl>
                                          <p:spTgt spid="110601"/>
                                        </p:tgtEl>
                                        <p:attrNameLst>
                                          <p:attrName>ppt_x</p:attrName>
                                        </p:attrNameLst>
                                      </p:cBhvr>
                                      <p:tavLst>
                                        <p:tav tm="0">
                                          <p:val>
                                            <p:strVal val="#ppt_x"/>
                                          </p:val>
                                        </p:tav>
                                        <p:tav tm="100000">
                                          <p:val>
                                            <p:strVal val="#ppt_x"/>
                                          </p:val>
                                        </p:tav>
                                      </p:tavLst>
                                    </p:anim>
                                    <p:anim calcmode="lin" valueType="num">
                                      <p:cBhvr>
                                        <p:cTn id="15" dur="1000" fill="hold"/>
                                        <p:tgtEl>
                                          <p:spTgt spid="110601"/>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1000"/>
                                        <p:tgtEl>
                                          <p:spTgt spid="2"/>
                                        </p:tgtEl>
                                      </p:cBhvr>
                                    </p:animEffect>
                                    <p:anim calcmode="lin" valueType="num">
                                      <p:cBhvr>
                                        <p:cTn id="26" dur="1000" fill="hold"/>
                                        <p:tgtEl>
                                          <p:spTgt spid="2"/>
                                        </p:tgtEl>
                                        <p:attrNameLst>
                                          <p:attrName>ppt_x</p:attrName>
                                        </p:attrNameLst>
                                      </p:cBhvr>
                                      <p:tavLst>
                                        <p:tav tm="0">
                                          <p:val>
                                            <p:strVal val="#ppt_x"/>
                                          </p:val>
                                        </p:tav>
                                        <p:tav tm="100000">
                                          <p:val>
                                            <p:strVal val="#ppt_x"/>
                                          </p:val>
                                        </p:tav>
                                      </p:tavLst>
                                    </p:anim>
                                    <p:anim calcmode="lin" valueType="num">
                                      <p:cBhvr>
                                        <p:cTn id="2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0601" grpId="0"/>
      <p:bldP spid="8" grpId="0" animBg="1"/>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itle 1"/>
          <p:cNvSpPr>
            <a:spLocks noGrp="1"/>
          </p:cNvSpPr>
          <p:nvPr>
            <p:ph type="title"/>
          </p:nvPr>
        </p:nvSpPr>
        <p:spPr>
          <a:xfrm>
            <a:off x="1573938" y="1185737"/>
            <a:ext cx="10515600" cy="1325563"/>
          </a:xfrm>
        </p:spPr>
        <p:txBody>
          <a:bodyPr vert="horz" wrap="square" lIns="121920" tIns="60960" rIns="121920" bIns="60960" anchor="ctr">
            <a:normAutofit/>
          </a:bodyPr>
          <a:lstStyle/>
          <a:p>
            <a:r>
              <a:rPr lang="pt-BR" altLang="en-US" sz="2400" i="1" dirty="0">
                <a:solidFill>
                  <a:srgbClr val="0000FF"/>
                </a:solidFill>
                <a:latin typeface="Arial" panose="020B0604020202020204" pitchFamily="34" charset="0"/>
                <a:cs typeface="Arial" panose="020B0604020202020204" pitchFamily="34" charset="0"/>
              </a:rPr>
              <a:t>-</a:t>
            </a:r>
            <a:r>
              <a:rPr lang="pt-BR" altLang="en-US" sz="2400" i="1" dirty="0">
                <a:latin typeface="Arial" panose="020B0604020202020204" pitchFamily="34" charset="0"/>
                <a:cs typeface="Arial" panose="020B0604020202020204" pitchFamily="34" charset="0"/>
              </a:rPr>
              <a:t> </a:t>
            </a:r>
            <a:r>
              <a:rPr lang="pt-BR" altLang="en-US" sz="2400" b="1" i="1" dirty="0">
                <a:solidFill>
                  <a:srgbClr val="0000FF"/>
                </a:solidFill>
                <a:latin typeface="Arial" panose="020B0604020202020204" pitchFamily="34" charset="0"/>
                <a:cs typeface="Arial" panose="020B0604020202020204" pitchFamily="34" charset="0"/>
              </a:rPr>
              <a:t>Ý nghĩa của vấn đề</a:t>
            </a:r>
            <a:endParaRPr lang="en-US" altLang="en-US" sz="2400" b="1" dirty="0">
              <a:solidFill>
                <a:srgbClr val="0000FF"/>
              </a:solidFill>
              <a:latin typeface="Arial" panose="020B0604020202020204" pitchFamily="34" charset="0"/>
              <a:cs typeface="Arial" panose="020B0604020202020204" pitchFamily="34" charset="0"/>
            </a:endParaRPr>
          </a:p>
        </p:txBody>
      </p:sp>
      <p:sp>
        <p:nvSpPr>
          <p:cNvPr id="112643" name="Content Placeholder 2"/>
          <p:cNvSpPr>
            <a:spLocks noGrp="1"/>
          </p:cNvSpPr>
          <p:nvPr>
            <p:ph idx="1"/>
          </p:nvPr>
        </p:nvSpPr>
        <p:spPr>
          <a:xfrm>
            <a:off x="1573938" y="2377521"/>
            <a:ext cx="9044123" cy="2806336"/>
          </a:xfrm>
        </p:spPr>
        <p:txBody>
          <a:bodyPr vert="horz" wrap="square" lIns="121920" tIns="60960" rIns="121920" bIns="60960" anchor="t"/>
          <a:lstStyle/>
          <a:p>
            <a:pPr algn="just">
              <a:lnSpc>
                <a:spcPct val="150000"/>
              </a:lnSpc>
              <a:buNone/>
            </a:pPr>
            <a:r>
              <a:rPr lang="pt-BR" altLang="en-US" sz="2400" dirty="0">
                <a:latin typeface="Arial" panose="020B0604020202020204" pitchFamily="34" charset="0"/>
                <a:cs typeface="Arial" panose="020B0604020202020204" pitchFamily="34" charset="0"/>
              </a:rPr>
              <a:t>+ Muốn phát triển xã hội phải phát triển lực lượng sản xuất</a:t>
            </a:r>
          </a:p>
          <a:p>
            <a:pPr algn="just">
              <a:lnSpc>
                <a:spcPct val="150000"/>
              </a:lnSpc>
              <a:buNone/>
            </a:pPr>
            <a:r>
              <a:rPr lang="pt-BR" altLang="en-US" sz="2400" dirty="0">
                <a:latin typeface="Arial" panose="020B0604020202020204" pitchFamily="34" charset="0"/>
                <a:cs typeface="Arial" panose="020B0604020202020204" pitchFamily="34" charset="0"/>
              </a:rPr>
              <a:t>+ Phải l</a:t>
            </a:r>
            <a:r>
              <a:rPr lang="pt-BR" altLang="en-US" sz="2400" dirty="0">
                <a:latin typeface="Arial" panose="020B0604020202020204" pitchFamily="34" charset="0"/>
                <a:ea typeface="Times New Roman" panose="02020603050405020304" pitchFamily="18" charset="0"/>
                <a:cs typeface="Arial" panose="020B0604020202020204" pitchFamily="34" charset="0"/>
              </a:rPr>
              <a:t>à</a:t>
            </a:r>
            <a:r>
              <a:rPr lang="pt-BR" altLang="en-US" sz="2400" dirty="0">
                <a:latin typeface="Arial" panose="020B0604020202020204" pitchFamily="34" charset="0"/>
                <a:cs typeface="Arial" panose="020B0604020202020204" pitchFamily="34" charset="0"/>
              </a:rPr>
              <a:t>m rõ các quan hệ sở hữu, cách thức tổ chức quản lý quá trình sản xuất v</a:t>
            </a:r>
            <a:r>
              <a:rPr lang="pt-BR" altLang="en-US" sz="2400" dirty="0">
                <a:latin typeface="Arial" panose="020B0604020202020204" pitchFamily="34" charset="0"/>
                <a:ea typeface="Times New Roman" panose="02020603050405020304" pitchFamily="18" charset="0"/>
                <a:cs typeface="Arial" panose="020B0604020202020204" pitchFamily="34" charset="0"/>
              </a:rPr>
              <a:t>à</a:t>
            </a:r>
            <a:r>
              <a:rPr lang="pt-BR" altLang="en-US" sz="2400" dirty="0">
                <a:latin typeface="Arial" panose="020B0604020202020204" pitchFamily="34" charset="0"/>
                <a:cs typeface="Arial" panose="020B0604020202020204" pitchFamily="34" charset="0"/>
              </a:rPr>
              <a:t> các hình thức phân phối phù hợp mới thúc đẩy lực lượng sản xuất phát triển.</a:t>
            </a:r>
            <a:endParaRPr lang="en-US" altLang="en-US" sz="2400" dirty="0">
              <a:latin typeface="Arial" panose="020B0604020202020204" pitchFamily="34" charset="0"/>
              <a:cs typeface="Arial" panose="020B0604020202020204" pitchFamily="34" charset="0"/>
            </a:endParaRPr>
          </a:p>
          <a:p>
            <a:pPr algn="just">
              <a:lnSpc>
                <a:spcPct val="150000"/>
              </a:lnSpc>
              <a:buNone/>
            </a:pPr>
            <a:endParaRPr lang="en-US" altLang="en-US" sz="2400"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2642"/>
                                        </p:tgtEl>
                                        <p:attrNameLst>
                                          <p:attrName>style.visibility</p:attrName>
                                        </p:attrNameLst>
                                      </p:cBhvr>
                                      <p:to>
                                        <p:strVal val="visible"/>
                                      </p:to>
                                    </p:set>
                                    <p:animEffect transition="in" filter="fade">
                                      <p:cBhvr>
                                        <p:cTn id="7" dur="1000"/>
                                        <p:tgtEl>
                                          <p:spTgt spid="112642"/>
                                        </p:tgtEl>
                                      </p:cBhvr>
                                    </p:animEffect>
                                    <p:anim calcmode="lin" valueType="num">
                                      <p:cBhvr>
                                        <p:cTn id="8" dur="1000" fill="hold"/>
                                        <p:tgtEl>
                                          <p:spTgt spid="112642"/>
                                        </p:tgtEl>
                                        <p:attrNameLst>
                                          <p:attrName>ppt_x</p:attrName>
                                        </p:attrNameLst>
                                      </p:cBhvr>
                                      <p:tavLst>
                                        <p:tav tm="0">
                                          <p:val>
                                            <p:strVal val="#ppt_x"/>
                                          </p:val>
                                        </p:tav>
                                        <p:tav tm="100000">
                                          <p:val>
                                            <p:strVal val="#ppt_x"/>
                                          </p:val>
                                        </p:tav>
                                      </p:tavLst>
                                    </p:anim>
                                    <p:anim calcmode="lin" valueType="num">
                                      <p:cBhvr>
                                        <p:cTn id="9" dur="1000" fill="hold"/>
                                        <p:tgtEl>
                                          <p:spTgt spid="11264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2643">
                                            <p:txEl>
                                              <p:pRg st="0" end="0"/>
                                            </p:txEl>
                                          </p:spTgt>
                                        </p:tgtEl>
                                        <p:attrNameLst>
                                          <p:attrName>style.visibility</p:attrName>
                                        </p:attrNameLst>
                                      </p:cBhvr>
                                      <p:to>
                                        <p:strVal val="visible"/>
                                      </p:to>
                                    </p:set>
                                    <p:animEffect transition="in" filter="fade">
                                      <p:cBhvr>
                                        <p:cTn id="13" dur="1000"/>
                                        <p:tgtEl>
                                          <p:spTgt spid="112643">
                                            <p:txEl>
                                              <p:pRg st="0" end="0"/>
                                            </p:txEl>
                                          </p:spTgt>
                                        </p:tgtEl>
                                      </p:cBhvr>
                                    </p:animEffect>
                                    <p:anim calcmode="lin" valueType="num">
                                      <p:cBhvr>
                                        <p:cTn id="14" dur="1000" fill="hold"/>
                                        <p:tgtEl>
                                          <p:spTgt spid="11264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12643">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2643">
                                            <p:txEl>
                                              <p:pRg st="1" end="1"/>
                                            </p:txEl>
                                          </p:spTgt>
                                        </p:tgtEl>
                                        <p:attrNameLst>
                                          <p:attrName>style.visibility</p:attrName>
                                        </p:attrNameLst>
                                      </p:cBhvr>
                                      <p:to>
                                        <p:strVal val="visible"/>
                                      </p:to>
                                    </p:set>
                                    <p:animEffect transition="in" filter="fade">
                                      <p:cBhvr>
                                        <p:cTn id="19" dur="1000"/>
                                        <p:tgtEl>
                                          <p:spTgt spid="112643">
                                            <p:txEl>
                                              <p:pRg st="1" end="1"/>
                                            </p:txEl>
                                          </p:spTgt>
                                        </p:tgtEl>
                                      </p:cBhvr>
                                    </p:animEffect>
                                    <p:anim calcmode="lin" valueType="num">
                                      <p:cBhvr>
                                        <p:cTn id="20" dur="1000" fill="hold"/>
                                        <p:tgtEl>
                                          <p:spTgt spid="11264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1264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2" grpId="0"/>
      <p:bldP spid="11264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itle 1"/>
          <p:cNvSpPr>
            <a:spLocks noGrp="1"/>
          </p:cNvSpPr>
          <p:nvPr>
            <p:ph type="title"/>
          </p:nvPr>
        </p:nvSpPr>
        <p:spPr>
          <a:xfrm>
            <a:off x="527167" y="960063"/>
            <a:ext cx="11137665" cy="1212588"/>
          </a:xfrm>
        </p:spPr>
        <p:txBody>
          <a:bodyPr vert="horz" wrap="square" lIns="121920" tIns="60960" rIns="121920" bIns="60960" anchor="ctr">
            <a:normAutofit/>
          </a:bodyPr>
          <a:lstStyle/>
          <a:p>
            <a:pPr marL="457200" indent="-457200">
              <a:buFont typeface="Wingdings" panose="05000000000000000000" pitchFamily="2" charset="2"/>
              <a:buChar char="v"/>
            </a:pPr>
            <a:r>
              <a:rPr lang="en-US" altLang="en-US" sz="2400" b="1" i="1" dirty="0">
                <a:solidFill>
                  <a:srgbClr val="FF0000"/>
                </a:solidFill>
                <a:latin typeface="Arial" panose="020B0604020202020204" pitchFamily="34" charset="0"/>
                <a:cs typeface="Arial" panose="020B0604020202020204" pitchFamily="34" charset="0"/>
              </a:rPr>
              <a:t> </a:t>
            </a:r>
            <a:r>
              <a:rPr lang="vi-VN" altLang="en-US" sz="2400" b="1" i="1" dirty="0">
                <a:solidFill>
                  <a:srgbClr val="FF0000"/>
                </a:solidFill>
                <a:latin typeface="Arial" panose="020B0604020202020204" pitchFamily="34" charset="0"/>
                <a:cs typeface="Arial" panose="020B0604020202020204" pitchFamily="34" charset="0"/>
              </a:rPr>
              <a:t>Quy luật về mối quan hệ biện chứng giữa cơ sở hạ tầng v</a:t>
            </a:r>
            <a:r>
              <a:rPr lang="vi-VN" altLang="en-US" sz="2400" b="1" i="1" dirty="0">
                <a:solidFill>
                  <a:srgbClr val="FF0000"/>
                </a:solidFill>
                <a:latin typeface="Arial" panose="020B0604020202020204" pitchFamily="34" charset="0"/>
                <a:ea typeface="Times New Roman" panose="02020603050405020304" pitchFamily="18" charset="0"/>
                <a:cs typeface="Arial" panose="020B0604020202020204" pitchFamily="34" charset="0"/>
              </a:rPr>
              <a:t>à</a:t>
            </a:r>
            <a:r>
              <a:rPr lang="vi-VN" altLang="en-US" sz="2400" b="1" i="1" dirty="0">
                <a:solidFill>
                  <a:srgbClr val="FF0000"/>
                </a:solidFill>
                <a:latin typeface="Arial" panose="020B0604020202020204" pitchFamily="34" charset="0"/>
                <a:cs typeface="Arial" panose="020B0604020202020204" pitchFamily="34" charset="0"/>
              </a:rPr>
              <a:t> kiến trúc thượng tầng</a:t>
            </a:r>
            <a:endParaRPr lang="en-US" altLang="en-US" sz="2400" b="1" i="1" dirty="0">
              <a:solidFill>
                <a:srgbClr val="FF0000"/>
              </a:solidFill>
              <a:latin typeface="Arial" panose="020B0604020202020204" pitchFamily="34" charset="0"/>
              <a:cs typeface="Arial" panose="020B0604020202020204" pitchFamily="34" charset="0"/>
            </a:endParaRPr>
          </a:p>
        </p:txBody>
      </p:sp>
      <p:sp>
        <p:nvSpPr>
          <p:cNvPr id="113667" name="Content Placeholder 2"/>
          <p:cNvSpPr>
            <a:spLocks noGrp="1"/>
          </p:cNvSpPr>
          <p:nvPr>
            <p:ph idx="1"/>
          </p:nvPr>
        </p:nvSpPr>
        <p:spPr>
          <a:xfrm>
            <a:off x="527167" y="2189774"/>
            <a:ext cx="11137665" cy="3786317"/>
          </a:xfrm>
        </p:spPr>
        <p:txBody>
          <a:bodyPr vert="horz" wrap="square" lIns="121920" tIns="60960" rIns="121920" bIns="60960" anchor="t">
            <a:normAutofit/>
          </a:bodyPr>
          <a:lstStyle/>
          <a:p>
            <a:pPr marL="0" indent="0" algn="just">
              <a:lnSpc>
                <a:spcPct val="150000"/>
              </a:lnSpc>
              <a:buNone/>
            </a:pPr>
            <a:r>
              <a:rPr lang="vi-VN" altLang="en-US" sz="2400" b="1" i="1" u="sng" dirty="0">
                <a:latin typeface="Arial" panose="020B0604020202020204" pitchFamily="34" charset="0"/>
                <a:cs typeface="Arial" panose="020B0604020202020204" pitchFamily="34" charset="0"/>
              </a:rPr>
              <a:t>Cơ sở hạ tầng</a:t>
            </a:r>
            <a:r>
              <a:rPr lang="vi-VN" altLang="en-US" sz="2400" b="1" u="sng"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to</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n bộ những quan hệ sản xuất hợp th</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nh cơ cấu kinh tế của một hình thái kinh tế- xã hội nhất định</a:t>
            </a:r>
            <a:r>
              <a:rPr lang="en-US" altLang="en-US" sz="2400" dirty="0">
                <a:latin typeface="Arial" panose="020B0604020202020204" pitchFamily="34" charset="0"/>
                <a:cs typeface="Arial" panose="020B0604020202020204" pitchFamily="34" charset="0"/>
              </a:rPr>
              <a:t>.</a:t>
            </a:r>
          </a:p>
          <a:p>
            <a:pPr marL="0" indent="0" algn="just">
              <a:lnSpc>
                <a:spcPct val="150000"/>
              </a:lnSpc>
              <a:buNone/>
            </a:pPr>
            <a:r>
              <a:rPr lang="vi-VN" sz="2400" b="1" i="1" u="sng" dirty="0">
                <a:latin typeface="Arial" panose="020B0604020202020204" pitchFamily="34" charset="0"/>
                <a:cs typeface="Arial" panose="020B0604020202020204" pitchFamily="34" charset="0"/>
              </a:rPr>
              <a:t>Kiến trúc thượng tầng</a:t>
            </a:r>
            <a:r>
              <a:rPr lang="vi-VN" sz="2400" b="1" u="sng"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l</a:t>
            </a:r>
            <a:r>
              <a:rPr lang="vi-VN" sz="2400" dirty="0">
                <a:latin typeface="Arial" panose="020B0604020202020204" pitchFamily="34" charset="0"/>
                <a:ea typeface="Times New Roman" panose="02020603050405020304" pitchFamily="18" charset="0"/>
                <a:cs typeface="Arial" panose="020B0604020202020204" pitchFamily="34" charset="0"/>
              </a:rPr>
              <a:t>à</a:t>
            </a:r>
            <a:r>
              <a:rPr lang="vi-VN" sz="2400" dirty="0">
                <a:latin typeface="Arial" panose="020B0604020202020204" pitchFamily="34" charset="0"/>
                <a:cs typeface="Arial" panose="020B0604020202020204" pitchFamily="34" charset="0"/>
              </a:rPr>
              <a:t> to</a:t>
            </a:r>
            <a:r>
              <a:rPr lang="vi-VN" sz="2400" dirty="0">
                <a:latin typeface="Arial" panose="020B0604020202020204" pitchFamily="34" charset="0"/>
                <a:ea typeface="Times New Roman" panose="02020603050405020304" pitchFamily="18" charset="0"/>
                <a:cs typeface="Arial" panose="020B0604020202020204" pitchFamily="34" charset="0"/>
              </a:rPr>
              <a:t>à</a:t>
            </a:r>
            <a:r>
              <a:rPr lang="vi-VN" sz="2400" dirty="0">
                <a:latin typeface="Arial" panose="020B0604020202020204" pitchFamily="34" charset="0"/>
                <a:cs typeface="Arial" panose="020B0604020202020204" pitchFamily="34" charset="0"/>
              </a:rPr>
              <a:t>n bộ những quan điểm tư tưởng chính trị pháp quyền, đạo đức, nghệ thuật, tôn giáo, triết học... v</a:t>
            </a:r>
            <a:r>
              <a:rPr lang="vi-VN" sz="2400" dirty="0">
                <a:latin typeface="Arial" panose="020B0604020202020204" pitchFamily="34" charset="0"/>
                <a:ea typeface="Times New Roman" panose="02020603050405020304" pitchFamily="18" charset="0"/>
                <a:cs typeface="Arial" panose="020B0604020202020204" pitchFamily="34" charset="0"/>
              </a:rPr>
              <a:t>à</a:t>
            </a:r>
            <a:r>
              <a:rPr lang="vi-VN" sz="2400" dirty="0">
                <a:latin typeface="Arial" panose="020B0604020202020204" pitchFamily="34" charset="0"/>
                <a:cs typeface="Arial" panose="020B0604020202020204" pitchFamily="34" charset="0"/>
              </a:rPr>
              <a:t> những thiết chế tương ứng như </a:t>
            </a:r>
            <a:r>
              <a:rPr lang="vi-VN" sz="2400" dirty="0">
                <a:solidFill>
                  <a:srgbClr val="FF0000"/>
                </a:solidFill>
                <a:latin typeface="Arial" panose="020B0604020202020204" pitchFamily="34" charset="0"/>
                <a:cs typeface="Arial" panose="020B0604020202020204" pitchFamily="34" charset="0"/>
              </a:rPr>
              <a:t>nh</a:t>
            </a:r>
            <a:r>
              <a:rPr lang="vi-VN" sz="2400" dirty="0">
                <a:solidFill>
                  <a:srgbClr val="FF0000"/>
                </a:solidFill>
                <a:latin typeface="Arial" panose="020B0604020202020204" pitchFamily="34" charset="0"/>
                <a:ea typeface="Times New Roman" panose="02020603050405020304" pitchFamily="18" charset="0"/>
                <a:cs typeface="Arial" panose="020B0604020202020204" pitchFamily="34" charset="0"/>
              </a:rPr>
              <a:t>à</a:t>
            </a:r>
            <a:r>
              <a:rPr lang="vi-VN" sz="2400" dirty="0">
                <a:solidFill>
                  <a:srgbClr val="FF0000"/>
                </a:solidFill>
                <a:latin typeface="Arial" panose="020B0604020202020204" pitchFamily="34" charset="0"/>
                <a:cs typeface="Arial" panose="020B0604020202020204" pitchFamily="34" charset="0"/>
              </a:rPr>
              <a:t> nước</a:t>
            </a:r>
            <a:r>
              <a:rPr lang="vi-VN" sz="2400" dirty="0">
                <a:latin typeface="Arial" panose="020B0604020202020204" pitchFamily="34" charset="0"/>
                <a:cs typeface="Arial" panose="020B0604020202020204" pitchFamily="34" charset="0"/>
              </a:rPr>
              <a:t>, đảng phái, giáo hội, các tổ chức quần chúng..., được hình th</a:t>
            </a:r>
            <a:r>
              <a:rPr lang="vi-VN" sz="2400" dirty="0">
                <a:latin typeface="Arial" panose="020B0604020202020204" pitchFamily="34" charset="0"/>
                <a:ea typeface="Times New Roman" panose="02020603050405020304" pitchFamily="18" charset="0"/>
                <a:cs typeface="Arial" panose="020B0604020202020204" pitchFamily="34" charset="0"/>
              </a:rPr>
              <a:t>à</a:t>
            </a:r>
            <a:r>
              <a:rPr lang="vi-VN" sz="2400" dirty="0">
                <a:latin typeface="Arial" panose="020B0604020202020204" pitchFamily="34" charset="0"/>
                <a:cs typeface="Arial" panose="020B0604020202020204" pitchFamily="34" charset="0"/>
              </a:rPr>
              <a:t>nh trên cơ sở hạ tầng nhất định v</a:t>
            </a:r>
            <a:r>
              <a:rPr lang="vi-VN" sz="2400" dirty="0">
                <a:latin typeface="Arial" panose="020B0604020202020204" pitchFamily="34" charset="0"/>
                <a:ea typeface="Times New Roman" panose="02020603050405020304" pitchFamily="18" charset="0"/>
                <a:cs typeface="Arial" panose="020B0604020202020204" pitchFamily="34" charset="0"/>
              </a:rPr>
              <a:t>à</a:t>
            </a:r>
            <a:r>
              <a:rPr lang="vi-VN" sz="2400" dirty="0">
                <a:latin typeface="Arial" panose="020B0604020202020204" pitchFamily="34" charset="0"/>
                <a:cs typeface="Arial" panose="020B0604020202020204" pitchFamily="34" charset="0"/>
              </a:rPr>
              <a:t> phản ánh cơ sở hạ tầng đó.</a:t>
            </a:r>
          </a:p>
          <a:p>
            <a:pPr marL="0" indent="0" algn="just">
              <a:lnSpc>
                <a:spcPct val="150000"/>
              </a:lnSpc>
              <a:buNone/>
            </a:pP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3666"/>
                                        </p:tgtEl>
                                        <p:attrNameLst>
                                          <p:attrName>style.visibility</p:attrName>
                                        </p:attrNameLst>
                                      </p:cBhvr>
                                      <p:to>
                                        <p:strVal val="visible"/>
                                      </p:to>
                                    </p:set>
                                    <p:animEffect transition="in" filter="fade">
                                      <p:cBhvr>
                                        <p:cTn id="7" dur="1000"/>
                                        <p:tgtEl>
                                          <p:spTgt spid="113666"/>
                                        </p:tgtEl>
                                      </p:cBhvr>
                                    </p:animEffect>
                                    <p:anim calcmode="lin" valueType="num">
                                      <p:cBhvr>
                                        <p:cTn id="8" dur="1000" fill="hold"/>
                                        <p:tgtEl>
                                          <p:spTgt spid="113666"/>
                                        </p:tgtEl>
                                        <p:attrNameLst>
                                          <p:attrName>ppt_x</p:attrName>
                                        </p:attrNameLst>
                                      </p:cBhvr>
                                      <p:tavLst>
                                        <p:tav tm="0">
                                          <p:val>
                                            <p:strVal val="#ppt_x"/>
                                          </p:val>
                                        </p:tav>
                                        <p:tav tm="100000">
                                          <p:val>
                                            <p:strVal val="#ppt_x"/>
                                          </p:val>
                                        </p:tav>
                                      </p:tavLst>
                                    </p:anim>
                                    <p:anim calcmode="lin" valueType="num">
                                      <p:cBhvr>
                                        <p:cTn id="9" dur="1000" fill="hold"/>
                                        <p:tgtEl>
                                          <p:spTgt spid="11366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13667">
                                            <p:txEl>
                                              <p:pRg st="0" end="0"/>
                                            </p:txEl>
                                          </p:spTgt>
                                        </p:tgtEl>
                                        <p:attrNameLst>
                                          <p:attrName>style.visibility</p:attrName>
                                        </p:attrNameLst>
                                      </p:cBhvr>
                                      <p:to>
                                        <p:strVal val="visible"/>
                                      </p:to>
                                    </p:set>
                                    <p:animEffect transition="in" filter="fade">
                                      <p:cBhvr>
                                        <p:cTn id="13" dur="1000"/>
                                        <p:tgtEl>
                                          <p:spTgt spid="113667">
                                            <p:txEl>
                                              <p:pRg st="0" end="0"/>
                                            </p:txEl>
                                          </p:spTgt>
                                        </p:tgtEl>
                                      </p:cBhvr>
                                    </p:animEffect>
                                    <p:anim calcmode="lin" valueType="num">
                                      <p:cBhvr>
                                        <p:cTn id="14" dur="1000" fill="hold"/>
                                        <p:tgtEl>
                                          <p:spTgt spid="113667">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113667">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13667">
                                            <p:txEl>
                                              <p:pRg st="1" end="1"/>
                                            </p:txEl>
                                          </p:spTgt>
                                        </p:tgtEl>
                                        <p:attrNameLst>
                                          <p:attrName>style.visibility</p:attrName>
                                        </p:attrNameLst>
                                      </p:cBhvr>
                                      <p:to>
                                        <p:strVal val="visible"/>
                                      </p:to>
                                    </p:set>
                                    <p:animEffect transition="in" filter="fade">
                                      <p:cBhvr>
                                        <p:cTn id="19" dur="1000"/>
                                        <p:tgtEl>
                                          <p:spTgt spid="113667">
                                            <p:txEl>
                                              <p:pRg st="1" end="1"/>
                                            </p:txEl>
                                          </p:spTgt>
                                        </p:tgtEl>
                                      </p:cBhvr>
                                    </p:animEffect>
                                    <p:anim calcmode="lin" valueType="num">
                                      <p:cBhvr>
                                        <p:cTn id="20" dur="1000" fill="hold"/>
                                        <p:tgtEl>
                                          <p:spTgt spid="11366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1366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6" grpId="0"/>
      <p:bldP spid="113667"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itle 1"/>
          <p:cNvSpPr>
            <a:spLocks noGrp="1"/>
          </p:cNvSpPr>
          <p:nvPr>
            <p:ph type="title"/>
          </p:nvPr>
        </p:nvSpPr>
        <p:spPr>
          <a:xfrm>
            <a:off x="0" y="502358"/>
            <a:ext cx="12191999" cy="831565"/>
          </a:xfrm>
        </p:spPr>
        <p:txBody>
          <a:bodyPr vert="horz" wrap="square" lIns="121920" tIns="60960" rIns="121920" bIns="60960" anchor="ctr">
            <a:normAutofit/>
          </a:bodyPr>
          <a:lstStyle/>
          <a:p>
            <a:pPr algn="ctr"/>
            <a:r>
              <a:rPr lang="en-US" altLang="en-US" sz="2400" b="1" dirty="0">
                <a:solidFill>
                  <a:srgbClr val="FF0000"/>
                </a:solidFill>
                <a:latin typeface="Arial" panose="020B0604020202020204" pitchFamily="34" charset="0"/>
                <a:cs typeface="Arial" panose="020B0604020202020204" pitchFamily="34" charset="0"/>
              </a:rPr>
              <a:t>Mối quan hệ biện chứng giữa cơ sở hạ tầng v</a:t>
            </a:r>
            <a:r>
              <a:rPr lang="en-US" alt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rPr>
              <a:t>à</a:t>
            </a:r>
            <a:r>
              <a:rPr lang="en-US" altLang="en-US" sz="2400" b="1" dirty="0">
                <a:solidFill>
                  <a:srgbClr val="FF0000"/>
                </a:solidFill>
                <a:latin typeface="Arial" panose="020B0604020202020204" pitchFamily="34" charset="0"/>
                <a:cs typeface="Arial" panose="020B0604020202020204" pitchFamily="34" charset="0"/>
              </a:rPr>
              <a:t> kiến trúc thượng tầng</a:t>
            </a:r>
            <a:endParaRPr lang="en-US" altLang="en-US" sz="2400" b="1" dirty="0">
              <a:solidFill>
                <a:srgbClr val="FF0000"/>
              </a:solidFill>
              <a:latin typeface="Arial" panose="020B0604020202020204" pitchFamily="34" charset="0"/>
              <a:ea typeface="Times New Roman" panose="02020603050405020304" pitchFamily="18" charset="0"/>
              <a:cs typeface="Arial" panose="020B0604020202020204" pitchFamily="34" charset="0"/>
            </a:endParaRPr>
          </a:p>
        </p:txBody>
      </p:sp>
      <p:sp>
        <p:nvSpPr>
          <p:cNvPr id="115715" name="Content Placeholder 2"/>
          <p:cNvSpPr>
            <a:spLocks noGrp="1"/>
          </p:cNvSpPr>
          <p:nvPr>
            <p:ph idx="1"/>
          </p:nvPr>
        </p:nvSpPr>
        <p:spPr>
          <a:xfrm>
            <a:off x="968378" y="1007995"/>
            <a:ext cx="6242422" cy="5373270"/>
          </a:xfrm>
        </p:spPr>
        <p:txBody>
          <a:bodyPr vert="horz" wrap="square" lIns="121920" tIns="60960" rIns="121920" bIns="60960" anchor="t">
            <a:normAutofit lnSpcReduction="10000"/>
          </a:bodyPr>
          <a:lstStyle/>
          <a:p>
            <a:pPr marL="288925" indent="-288925" algn="just">
              <a:lnSpc>
                <a:spcPct val="160000"/>
              </a:lnSpc>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Cơ sở hạ tầng như thế n</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o thì kiến trúc thượng tầng xây dựng trên đó phải như thế ấy.</a:t>
            </a:r>
            <a:endParaRPr lang="en-US" altLang="en-US" sz="2400" dirty="0">
              <a:latin typeface="Arial" panose="020B0604020202020204" pitchFamily="34" charset="0"/>
              <a:cs typeface="Arial" panose="020B0604020202020204" pitchFamily="34" charset="0"/>
            </a:endParaRPr>
          </a:p>
          <a:p>
            <a:pPr marL="288925" indent="-288925" algn="just">
              <a:lnSpc>
                <a:spcPct val="160000"/>
              </a:lnSpc>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Khi cơ sở hạ tầng biến đổi đòi hỏi kiến trúc thượng tầng cũng phải biến đổi theo.</a:t>
            </a:r>
            <a:endParaRPr lang="en-US" altLang="en-US" sz="2400" dirty="0">
              <a:latin typeface="Arial" panose="020B0604020202020204" pitchFamily="34" charset="0"/>
              <a:cs typeface="Arial" panose="020B0604020202020204" pitchFamily="34" charset="0"/>
            </a:endParaRPr>
          </a:p>
          <a:p>
            <a:pPr marL="288925" indent="-288925" algn="just">
              <a:lnSpc>
                <a:spcPct val="160000"/>
              </a:lnSpc>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Khi cơ sở hạ tầng cũ mất đi, cơ sở hạ tầng mới ra đời thì sớm muộn kiến trúc thượng tầng cũ cũng mất đi v</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kiến trúc thượng tầng mới ra đời. </a:t>
            </a:r>
            <a:endParaRPr lang="en-US" altLang="en-US" sz="2400" dirty="0">
              <a:latin typeface="Arial" panose="020B0604020202020204" pitchFamily="34" charset="0"/>
              <a:cs typeface="Arial" panose="020B0604020202020204" pitchFamily="34" charset="0"/>
            </a:endParaRPr>
          </a:p>
          <a:p>
            <a:pPr marL="288925" indent="-288925" algn="just">
              <a:lnSpc>
                <a:spcPct val="160000"/>
              </a:lnSpc>
              <a:buNone/>
            </a:pPr>
            <a:endParaRPr lang="en-US" altLang="en-US" sz="2400" dirty="0">
              <a:latin typeface="Arial" panose="020B0604020202020204" pitchFamily="34" charset="0"/>
              <a:cs typeface="Arial" panose="020B0604020202020204" pitchFamily="34" charset="0"/>
            </a:endParaRPr>
          </a:p>
        </p:txBody>
      </p:sp>
      <p:pic>
        <p:nvPicPr>
          <p:cNvPr id="13314" name="Picture 2" descr="img.loigiaihay.com/picture/article/2014/0806/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4100" y="3883082"/>
            <a:ext cx="3342181" cy="2309143"/>
          </a:xfrm>
          <a:prstGeom prst="roundRect">
            <a:avLst/>
          </a:prstGeom>
          <a:noFill/>
          <a:extLst>
            <a:ext uri="{909E8E84-426E-40DD-AFC4-6F175D3DCCD1}">
              <a14:hiddenFill xmlns:a14="http://schemas.microsoft.com/office/drawing/2010/main">
                <a:solidFill>
                  <a:srgbClr val="FFFFFF"/>
                </a:solidFill>
              </a14:hiddenFill>
            </a:ext>
          </a:extLst>
        </p:spPr>
      </p:pic>
      <p:sp>
        <p:nvSpPr>
          <p:cNvPr id="2" name="AutoShape 4" descr="Hình ảnh người nông dân trong xã hội phong kiến xư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2400">
              <a:latin typeface="Arial" panose="020B0604020202020204" pitchFamily="34" charset="0"/>
              <a:cs typeface="Arial" panose="020B0604020202020204" pitchFamily="34" charset="0"/>
            </a:endParaRPr>
          </a:p>
        </p:txBody>
      </p:sp>
      <p:pic>
        <p:nvPicPr>
          <p:cNvPr id="13318" name="Picture 6" descr="Suy nghĩ vụn cuối năm | Tiếng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099" y="1159878"/>
            <a:ext cx="3342181" cy="2517777"/>
          </a:xfrm>
          <a:prstGeom prst="round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fade">
                                      <p:cBhvr>
                                        <p:cTn id="7" dur="1000"/>
                                        <p:tgtEl>
                                          <p:spTgt spid="115714"/>
                                        </p:tgtEl>
                                      </p:cBhvr>
                                    </p:animEffect>
                                    <p:anim calcmode="lin" valueType="num">
                                      <p:cBhvr>
                                        <p:cTn id="8" dur="1000" fill="hold"/>
                                        <p:tgtEl>
                                          <p:spTgt spid="115714"/>
                                        </p:tgtEl>
                                        <p:attrNameLst>
                                          <p:attrName>ppt_x</p:attrName>
                                        </p:attrNameLst>
                                      </p:cBhvr>
                                      <p:tavLst>
                                        <p:tav tm="0">
                                          <p:val>
                                            <p:strVal val="#ppt_x"/>
                                          </p:val>
                                        </p:tav>
                                        <p:tav tm="100000">
                                          <p:val>
                                            <p:strVal val="#ppt_x"/>
                                          </p:val>
                                        </p:tav>
                                      </p:tavLst>
                                    </p:anim>
                                    <p:anim calcmode="lin" valueType="num">
                                      <p:cBhvr>
                                        <p:cTn id="9" dur="1000" fill="hold"/>
                                        <p:tgtEl>
                                          <p:spTgt spid="1157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3318"/>
                                        </p:tgtEl>
                                        <p:attrNameLst>
                                          <p:attrName>style.visibility</p:attrName>
                                        </p:attrNameLst>
                                      </p:cBhvr>
                                      <p:to>
                                        <p:strVal val="visible"/>
                                      </p:to>
                                    </p:set>
                                    <p:animEffect transition="in" filter="fade">
                                      <p:cBhvr>
                                        <p:cTn id="13" dur="1000"/>
                                        <p:tgtEl>
                                          <p:spTgt spid="13318"/>
                                        </p:tgtEl>
                                      </p:cBhvr>
                                    </p:animEffect>
                                    <p:anim calcmode="lin" valueType="num">
                                      <p:cBhvr>
                                        <p:cTn id="14" dur="1000" fill="hold"/>
                                        <p:tgtEl>
                                          <p:spTgt spid="13318"/>
                                        </p:tgtEl>
                                        <p:attrNameLst>
                                          <p:attrName>ppt_x</p:attrName>
                                        </p:attrNameLst>
                                      </p:cBhvr>
                                      <p:tavLst>
                                        <p:tav tm="0">
                                          <p:val>
                                            <p:strVal val="#ppt_x"/>
                                          </p:val>
                                        </p:tav>
                                        <p:tav tm="100000">
                                          <p:val>
                                            <p:strVal val="#ppt_x"/>
                                          </p:val>
                                        </p:tav>
                                      </p:tavLst>
                                    </p:anim>
                                    <p:anim calcmode="lin" valueType="num">
                                      <p:cBhvr>
                                        <p:cTn id="15" dur="1000" fill="hold"/>
                                        <p:tgtEl>
                                          <p:spTgt spid="13318"/>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15715">
                                            <p:txEl>
                                              <p:pRg st="0" end="0"/>
                                            </p:txEl>
                                          </p:spTgt>
                                        </p:tgtEl>
                                        <p:attrNameLst>
                                          <p:attrName>style.visibility</p:attrName>
                                        </p:attrNameLst>
                                      </p:cBhvr>
                                      <p:to>
                                        <p:strVal val="visible"/>
                                      </p:to>
                                    </p:set>
                                    <p:animEffect transition="in" filter="fade">
                                      <p:cBhvr>
                                        <p:cTn id="18" dur="1000"/>
                                        <p:tgtEl>
                                          <p:spTgt spid="115715">
                                            <p:txEl>
                                              <p:pRg st="0" end="0"/>
                                            </p:txEl>
                                          </p:spTgt>
                                        </p:tgtEl>
                                      </p:cBhvr>
                                    </p:animEffect>
                                    <p:anim calcmode="lin" valueType="num">
                                      <p:cBhvr>
                                        <p:cTn id="19" dur="1000" fill="hold"/>
                                        <p:tgtEl>
                                          <p:spTgt spid="115715">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115715">
                                            <p:txEl>
                                              <p:pRg st="0" end="0"/>
                                            </p:txEl>
                                          </p:spTgt>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15715">
                                            <p:txEl>
                                              <p:pRg st="1" end="1"/>
                                            </p:txEl>
                                          </p:spTgt>
                                        </p:tgtEl>
                                        <p:attrNameLst>
                                          <p:attrName>style.visibility</p:attrName>
                                        </p:attrNameLst>
                                      </p:cBhvr>
                                      <p:to>
                                        <p:strVal val="visible"/>
                                      </p:to>
                                    </p:set>
                                    <p:animEffect transition="in" filter="fade">
                                      <p:cBhvr>
                                        <p:cTn id="24" dur="1000"/>
                                        <p:tgtEl>
                                          <p:spTgt spid="115715">
                                            <p:txEl>
                                              <p:pRg st="1" end="1"/>
                                            </p:txEl>
                                          </p:spTgt>
                                        </p:tgtEl>
                                      </p:cBhvr>
                                    </p:animEffect>
                                    <p:anim calcmode="lin" valueType="num">
                                      <p:cBhvr>
                                        <p:cTn id="25" dur="1000" fill="hold"/>
                                        <p:tgtEl>
                                          <p:spTgt spid="115715">
                                            <p:txEl>
                                              <p:pRg st="1" end="1"/>
                                            </p:txEl>
                                          </p:spTgt>
                                        </p:tgtEl>
                                        <p:attrNameLst>
                                          <p:attrName>ppt_x</p:attrName>
                                        </p:attrNameLst>
                                      </p:cBhvr>
                                      <p:tavLst>
                                        <p:tav tm="0">
                                          <p:val>
                                            <p:strVal val="#ppt_x"/>
                                          </p:val>
                                        </p:tav>
                                        <p:tav tm="100000">
                                          <p:val>
                                            <p:strVal val="#ppt_x"/>
                                          </p:val>
                                        </p:tav>
                                      </p:tavLst>
                                    </p:anim>
                                    <p:anim calcmode="lin" valueType="num">
                                      <p:cBhvr>
                                        <p:cTn id="26" dur="1000" fill="hold"/>
                                        <p:tgtEl>
                                          <p:spTgt spid="115715">
                                            <p:txEl>
                                              <p:pRg st="1" end="1"/>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314"/>
                                        </p:tgtEl>
                                        <p:attrNameLst>
                                          <p:attrName>style.visibility</p:attrName>
                                        </p:attrNameLst>
                                      </p:cBhvr>
                                      <p:to>
                                        <p:strVal val="visible"/>
                                      </p:to>
                                    </p:set>
                                    <p:animEffect transition="in" filter="fade">
                                      <p:cBhvr>
                                        <p:cTn id="29" dur="1000"/>
                                        <p:tgtEl>
                                          <p:spTgt spid="13314"/>
                                        </p:tgtEl>
                                      </p:cBhvr>
                                    </p:animEffect>
                                    <p:anim calcmode="lin" valueType="num">
                                      <p:cBhvr>
                                        <p:cTn id="30" dur="1000" fill="hold"/>
                                        <p:tgtEl>
                                          <p:spTgt spid="13314"/>
                                        </p:tgtEl>
                                        <p:attrNameLst>
                                          <p:attrName>ppt_x</p:attrName>
                                        </p:attrNameLst>
                                      </p:cBhvr>
                                      <p:tavLst>
                                        <p:tav tm="0">
                                          <p:val>
                                            <p:strVal val="#ppt_x"/>
                                          </p:val>
                                        </p:tav>
                                        <p:tav tm="100000">
                                          <p:val>
                                            <p:strVal val="#ppt_x"/>
                                          </p:val>
                                        </p:tav>
                                      </p:tavLst>
                                    </p:anim>
                                    <p:anim calcmode="lin" valueType="num">
                                      <p:cBhvr>
                                        <p:cTn id="31" dur="1000" fill="hold"/>
                                        <p:tgtEl>
                                          <p:spTgt spid="13314"/>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115715">
                                            <p:txEl>
                                              <p:pRg st="2" end="2"/>
                                            </p:txEl>
                                          </p:spTgt>
                                        </p:tgtEl>
                                        <p:attrNameLst>
                                          <p:attrName>style.visibility</p:attrName>
                                        </p:attrNameLst>
                                      </p:cBhvr>
                                      <p:to>
                                        <p:strVal val="visible"/>
                                      </p:to>
                                    </p:set>
                                    <p:animEffect transition="in" filter="fade">
                                      <p:cBhvr>
                                        <p:cTn id="35" dur="1000"/>
                                        <p:tgtEl>
                                          <p:spTgt spid="115715">
                                            <p:txEl>
                                              <p:pRg st="2" end="2"/>
                                            </p:txEl>
                                          </p:spTgt>
                                        </p:tgtEl>
                                      </p:cBhvr>
                                    </p:animEffect>
                                    <p:anim calcmode="lin" valueType="num">
                                      <p:cBhvr>
                                        <p:cTn id="36" dur="1000" fill="hold"/>
                                        <p:tgtEl>
                                          <p:spTgt spid="115715">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11571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5" grpId="0" uiExpand="1"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41" name="WordArt 36"/>
          <p:cNvSpPr>
            <a:spLocks noTextEdit="1"/>
          </p:cNvSpPr>
          <p:nvPr/>
        </p:nvSpPr>
        <p:spPr>
          <a:xfrm>
            <a:off x="334433" y="7234767"/>
            <a:ext cx="11425767" cy="717454"/>
          </a:xfrm>
          <a:prstGeom prst="rect">
            <a:avLst/>
          </a:prstGeom>
        </p:spPr>
        <p:txBody>
          <a:bodyPr wrap="none" fromWordArt="1">
            <a:prstTxWarp prst="textPlain">
              <a:avLst>
                <a:gd name="adj" fmla="val 50000"/>
              </a:avLst>
            </a:prstTxWarp>
            <a:normAutofit fontScale="52500" lnSpcReduction="20000"/>
          </a:bodyPr>
          <a:lstStyle/>
          <a:p>
            <a:pPr algn="ctr"/>
            <a:r>
              <a:rPr lang="en-US" sz="4800" b="1">
                <a:solidFill>
                  <a:srgbClr val="FF0000"/>
                </a:solidFill>
                <a:latin typeface="Times New Roman" panose="02020603050405020304" pitchFamily="18" charset="0"/>
                <a:ea typeface="Times New Roman" panose="02020603050405020304" pitchFamily="18" charset="0"/>
              </a:rPr>
              <a:t>CÁC NHÂN TỐ CỦA KTTT THƯỜNG XUYÊN TÁC ĐỘNG TRỞ LẠI CSHT</a:t>
            </a:r>
          </a:p>
          <a:p>
            <a:pPr algn="ctr"/>
            <a:r>
              <a:rPr lang="en-US" sz="4800" b="1">
                <a:solidFill>
                  <a:srgbClr val="FF0000"/>
                </a:solidFill>
                <a:latin typeface="Times New Roman" panose="02020603050405020304" pitchFamily="18" charset="0"/>
                <a:ea typeface="Times New Roman" panose="02020603050405020304" pitchFamily="18" charset="0"/>
              </a:rPr>
              <a:t> BẰNG NHIỀU PHƯƠNG THỨC, ĐẶC BIỆT  QUAN TRỌNG LÀ NHÂN TỐ NHÀ NƯỚC</a:t>
            </a:r>
          </a:p>
        </p:txBody>
      </p:sp>
      <p:sp>
        <p:nvSpPr>
          <p:cNvPr id="116751" name="Rectangle 20"/>
          <p:cNvSpPr/>
          <p:nvPr/>
        </p:nvSpPr>
        <p:spPr>
          <a:xfrm>
            <a:off x="1601783" y="-1082675"/>
            <a:ext cx="7595669" cy="577850"/>
          </a:xfrm>
          <a:prstGeom prst="rect">
            <a:avLst/>
          </a:prstGeom>
          <a:noFill/>
          <a:ln w="9525">
            <a:noFill/>
          </a:ln>
        </p:spPr>
        <p:txBody>
          <a:bodyPr wrap="none" anchor="ct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stStyle>
          <a:p>
            <a:pPr marL="0" lvl="0" indent="360680" algn="just" defTabSz="0">
              <a:lnSpc>
                <a:spcPct val="150000"/>
              </a:lnSpc>
              <a:spcBef>
                <a:spcPct val="0"/>
              </a:spcBef>
              <a:tabLst>
                <a:tab pos="180975" algn="l"/>
              </a:tabLst>
            </a:pPr>
            <a:r>
              <a:rPr lang="vi-VN" altLang="en-US" sz="2400" i="1" dirty="0">
                <a:latin typeface="Arial" panose="020B0604020202020204" pitchFamily="34" charset="0"/>
                <a:cs typeface="Arial" panose="020B0604020202020204" pitchFamily="34" charset="0"/>
              </a:rPr>
              <a:t>Kiến trúc thượng tầng tác động trở lại cơ sở hạ tầng</a:t>
            </a:r>
            <a:endParaRPr lang="vi-VN" altLang="en-US" sz="2400" dirty="0">
              <a:latin typeface="Arial" panose="020B0604020202020204" pitchFamily="34" charset="0"/>
              <a:ea typeface="Times New Roman" panose="02020603050405020304" pitchFamily="18" charset="0"/>
              <a:cs typeface="Arial" panose="020B0604020202020204" pitchFamily="34" charset="0"/>
            </a:endParaRPr>
          </a:p>
        </p:txBody>
      </p:sp>
      <p:sp>
        <p:nvSpPr>
          <p:cNvPr id="5" name="Content Placeholder 4"/>
          <p:cNvSpPr>
            <a:spLocks noGrp="1"/>
          </p:cNvSpPr>
          <p:nvPr>
            <p:ph idx="1"/>
          </p:nvPr>
        </p:nvSpPr>
        <p:spPr>
          <a:xfrm>
            <a:off x="1431128" y="1640052"/>
            <a:ext cx="9329743" cy="5081179"/>
          </a:xfrm>
        </p:spPr>
        <p:txBody>
          <a:bodyPr/>
          <a:lstStyle/>
          <a:p>
            <a:pPr marL="288925" lvl="0" indent="-288925"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Kiến trúc thượng tầng bảo vệ cơ sở hạ tầng đã sinh ra nó. </a:t>
            </a:r>
            <a:endParaRPr lang="en-US" altLang="en-US" sz="2400" dirty="0">
              <a:latin typeface="Arial" panose="020B0604020202020204" pitchFamily="34" charset="0"/>
              <a:cs typeface="Arial" panose="020B0604020202020204" pitchFamily="34" charset="0"/>
            </a:endParaRPr>
          </a:p>
          <a:p>
            <a:pPr marL="288925" lvl="0" indent="-288925"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Nếu</a:t>
            </a:r>
            <a:r>
              <a:rPr lang="en-US" altLang="en-US" sz="2400" dirty="0">
                <a:latin typeface="Arial" panose="020B0604020202020204" pitchFamily="34" charset="0"/>
                <a:cs typeface="Arial" panose="020B0604020202020204" pitchFamily="34" charset="0"/>
              </a:rPr>
              <a:t> k</a:t>
            </a:r>
            <a:r>
              <a:rPr lang="vi-VN" altLang="en-US" sz="2400" dirty="0">
                <a:latin typeface="Arial" panose="020B0604020202020204" pitchFamily="34" charset="0"/>
                <a:cs typeface="Arial" panose="020B0604020202020204" pitchFamily="34" charset="0"/>
              </a:rPr>
              <a:t>iến trúc thượng tầng </a:t>
            </a:r>
            <a:r>
              <a:rPr lang="vi-VN" altLang="en-US" sz="2400" dirty="0">
                <a:solidFill>
                  <a:srgbClr val="FF0000"/>
                </a:solidFill>
                <a:latin typeface="Arial" panose="020B0604020202020204" pitchFamily="34" charset="0"/>
                <a:cs typeface="Arial" panose="020B0604020202020204" pitchFamily="34" charset="0"/>
              </a:rPr>
              <a:t>tiên tiến </a:t>
            </a:r>
            <a:r>
              <a:rPr lang="vi-VN" altLang="en-US" sz="2400" dirty="0">
                <a:latin typeface="Arial" panose="020B0604020202020204" pitchFamily="34" charset="0"/>
                <a:cs typeface="Arial" panose="020B0604020202020204" pitchFamily="34" charset="0"/>
              </a:rPr>
              <a:t>thì nó tác động thúc đẩy</a:t>
            </a: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 cơ sở hạ tầng phát triển.</a:t>
            </a:r>
            <a:r>
              <a:rPr lang="en-US" altLang="en-US" sz="2400" dirty="0">
                <a:latin typeface="Arial" panose="020B0604020202020204" pitchFamily="34" charset="0"/>
                <a:cs typeface="Arial" panose="020B0604020202020204" pitchFamily="34" charset="0"/>
              </a:rPr>
              <a:t> </a:t>
            </a:r>
          </a:p>
          <a:p>
            <a:pPr marL="288925" lvl="0" indent="-288925" algn="just" defTabSz="0">
              <a:lnSpc>
                <a:spcPct val="150000"/>
              </a:lnSpc>
              <a:spcBef>
                <a:spcPct val="0"/>
              </a:spcBef>
              <a:buNone/>
              <a:tabLst>
                <a:tab pos="180975" algn="l"/>
              </a:tabLst>
            </a:pPr>
            <a:r>
              <a:rPr lang="en-US" altLang="en-US" sz="2400" dirty="0">
                <a:latin typeface="Arial" panose="020B0604020202020204" pitchFamily="34" charset="0"/>
                <a:cs typeface="Arial" panose="020B0604020202020204" pitchFamily="34" charset="0"/>
              </a:rPr>
              <a:t>+ N</a:t>
            </a:r>
            <a:r>
              <a:rPr lang="vi-VN" altLang="en-US" sz="2400" dirty="0">
                <a:latin typeface="Arial" panose="020B0604020202020204" pitchFamily="34" charset="0"/>
                <a:cs typeface="Arial" panose="020B0604020202020204" pitchFamily="34" charset="0"/>
              </a:rPr>
              <a:t>ếu kiến trúc hạ tầng </a:t>
            </a:r>
            <a:r>
              <a:rPr lang="vi-VN" altLang="en-US" sz="2400" dirty="0">
                <a:solidFill>
                  <a:srgbClr val="FF0000"/>
                </a:solidFill>
                <a:latin typeface="Arial" panose="020B0604020202020204" pitchFamily="34" charset="0"/>
                <a:cs typeface="Arial" panose="020B0604020202020204" pitchFamily="34" charset="0"/>
              </a:rPr>
              <a:t>bảo thủ, lạc hậu </a:t>
            </a:r>
            <a:r>
              <a:rPr lang="vi-VN" altLang="en-US" sz="2400" dirty="0">
                <a:latin typeface="Arial" panose="020B0604020202020204" pitchFamily="34" charset="0"/>
                <a:cs typeface="Arial" panose="020B0604020202020204" pitchFamily="34" charset="0"/>
              </a:rPr>
              <a:t>sẽ tác động kìm hãm sự phát triển cơ sở hạ tầng. Nhưng sự kìm hãm đó chỉ l</a:t>
            </a:r>
            <a:r>
              <a:rPr lang="vi-VN" altLang="en-US" sz="2400" dirty="0">
                <a:latin typeface="Arial" panose="020B0604020202020204" pitchFamily="34" charset="0"/>
                <a:ea typeface="Times New Roman" panose="02020603050405020304" pitchFamily="18" charset="0"/>
                <a:cs typeface="Arial" panose="020B0604020202020204" pitchFamily="34" charset="0"/>
              </a:rPr>
              <a:t>à</a:t>
            </a:r>
            <a:r>
              <a:rPr lang="vi-VN" altLang="en-US" sz="2400" dirty="0">
                <a:latin typeface="Arial" panose="020B0604020202020204" pitchFamily="34" charset="0"/>
                <a:cs typeface="Arial" panose="020B0604020202020204" pitchFamily="34" charset="0"/>
              </a:rPr>
              <a:t> nhất thời, sớm muộn cũng tất yếu thay thế bằng kiến trúc thượng tầng mới.</a:t>
            </a:r>
            <a:endParaRPr lang="vi-VN" altLang="en-US" sz="2400" dirty="0">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ChangeArrowheads="1"/>
          </p:cNvSpPr>
          <p:nvPr/>
        </p:nvSpPr>
        <p:spPr bwMode="auto">
          <a:xfrm>
            <a:off x="666750" y="1662151"/>
            <a:ext cx="10858500" cy="2793842"/>
          </a:xfrm>
          <a:prstGeom prst="rect">
            <a:avLst/>
          </a:prstGeom>
          <a:noFill/>
          <a:ln w="9525">
            <a:noFill/>
            <a:miter lim="800000"/>
          </a:ln>
          <a:effectLst>
            <a:prstShdw prst="shdw17" dist="17961" dir="2700000">
              <a:schemeClr val="accent1">
                <a:gamma/>
                <a:shade val="60000"/>
                <a:invGamma/>
              </a:schemeClr>
            </a:prstShdw>
          </a:effectLst>
        </p:spPr>
        <p:txBody>
          <a:bodyPr anchor="ctr">
            <a:spAutoFit/>
          </a:bodyPr>
          <a:lstStyle/>
          <a:p>
            <a:pPr algn="ctr" defTabSz="0">
              <a:lnSpc>
                <a:spcPct val="150000"/>
              </a:lnSpc>
              <a:tabLst>
                <a:tab pos="5257800" algn="l"/>
              </a:tabLst>
            </a:pPr>
            <a:r>
              <a:rPr lang="pt-BR" altLang="x-none" sz="2400" b="1" i="1" dirty="0">
                <a:solidFill>
                  <a:srgbClr val="0000FF"/>
                </a:solidFill>
                <a:latin typeface="Arial" panose="020B0604020202020204" pitchFamily="34" charset="0"/>
                <a:cs typeface="Arial" panose="020B0604020202020204" pitchFamily="34" charset="0"/>
              </a:rPr>
              <a:t>Ý nghĩa của vấn đề:</a:t>
            </a:r>
          </a:p>
          <a:p>
            <a:pPr algn="ctr" defTabSz="0">
              <a:lnSpc>
                <a:spcPct val="150000"/>
              </a:lnSpc>
              <a:tabLst>
                <a:tab pos="5257800" algn="l"/>
              </a:tabLst>
            </a:pPr>
            <a:endParaRPr lang="pt-BR" altLang="x-none" sz="2400" i="1" dirty="0">
              <a:latin typeface="Arial" panose="020B0604020202020204" pitchFamily="34" charset="0"/>
              <a:cs typeface="Arial" panose="020B0604020202020204" pitchFamily="34" charset="0"/>
            </a:endParaRPr>
          </a:p>
          <a:p>
            <a:pPr algn="ctr" defTabSz="0">
              <a:lnSpc>
                <a:spcPct val="150000"/>
              </a:lnSpc>
              <a:tabLst>
                <a:tab pos="5257800" algn="l"/>
              </a:tabLst>
            </a:pPr>
            <a:r>
              <a:rPr lang="pt-BR" altLang="x-none" sz="2400" dirty="0">
                <a:latin typeface="Arial" panose="020B0604020202020204" pitchFamily="34" charset="0"/>
                <a:cs typeface="Arial" panose="020B0604020202020204" pitchFamily="34" charset="0"/>
              </a:rPr>
              <a:t> Kinh tế quyết định chính trị, muốn hiểu các hiện tượng, quá trình xã hội phải xem xét cơ sở kinh tế nảy sinh các hiện tượng xã hội đó. Nhưng chính trị l</a:t>
            </a:r>
            <a:r>
              <a:rPr lang="pt-BR" altLang="x-none" sz="2400" dirty="0">
                <a:latin typeface="Arial" panose="020B0604020202020204" pitchFamily="34" charset="0"/>
                <a:ea typeface="Times New Roman" panose="02020603050405020304" pitchFamily="18" charset="0"/>
                <a:cs typeface="Arial" panose="020B0604020202020204" pitchFamily="34" charset="0"/>
              </a:rPr>
              <a:t>à</a:t>
            </a:r>
            <a:r>
              <a:rPr lang="pt-BR" altLang="x-none" sz="2400" dirty="0">
                <a:latin typeface="Arial" panose="020B0604020202020204" pitchFamily="34" charset="0"/>
                <a:cs typeface="Arial" panose="020B0604020202020204" pitchFamily="34" charset="0"/>
              </a:rPr>
              <a:t> biểu hiện tập trung của kinh tế, có khả năng thúc đẩy, phát triển kinh tế.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0402"/>
                                        </p:tgtEl>
                                        <p:attrNameLst>
                                          <p:attrName>style.visibility</p:attrName>
                                        </p:attrNameLst>
                                      </p:cBhvr>
                                      <p:to>
                                        <p:strVal val="visible"/>
                                      </p:to>
                                    </p:set>
                                    <p:animEffect transition="in" filter="fade">
                                      <p:cBhvr>
                                        <p:cTn id="7" dur="1000"/>
                                        <p:tgtEl>
                                          <p:spTgt spid="230402"/>
                                        </p:tgtEl>
                                      </p:cBhvr>
                                    </p:animEffect>
                                    <p:anim calcmode="lin" valueType="num">
                                      <p:cBhvr>
                                        <p:cTn id="8" dur="1000" fill="hold"/>
                                        <p:tgtEl>
                                          <p:spTgt spid="230402"/>
                                        </p:tgtEl>
                                        <p:attrNameLst>
                                          <p:attrName>ppt_x</p:attrName>
                                        </p:attrNameLst>
                                      </p:cBhvr>
                                      <p:tavLst>
                                        <p:tav tm="0">
                                          <p:val>
                                            <p:strVal val="#ppt_x"/>
                                          </p:val>
                                        </p:tav>
                                        <p:tav tm="100000">
                                          <p:val>
                                            <p:strVal val="#ppt_x"/>
                                          </p:val>
                                        </p:tav>
                                      </p:tavLst>
                                    </p:anim>
                                    <p:anim calcmode="lin" valueType="num">
                                      <p:cBhvr>
                                        <p:cTn id="9" dur="1000" fill="hold"/>
                                        <p:tgtEl>
                                          <p:spTgt spid="23040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2" grpId="0"/>
    </p:bld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16618&quot;&gt;&lt;property id=&quot;20148&quot; value=&quot;5&quot;/&gt;&lt;property id=&quot;20300&quot; value=&quot;Slide 1&quot;/&gt;&lt;property id=&quot;20307&quot; value=&quot;613&quot;/&gt;&lt;/object&gt;&lt;object type=&quot;3&quot; unique_id=&quot;16619&quot;&gt;&lt;property id=&quot;20148&quot; value=&quot;5&quot;/&gt;&lt;property id=&quot;20300&quot; value=&quot;Slide 2&quot;/&gt;&lt;property id=&quot;20307&quot; value=&quot;1110&quot;/&gt;&lt;/object&gt;&lt;object type=&quot;3&quot; unique_id=&quot;16620&quot;&gt;&lt;property id=&quot;20148&quot; value=&quot;5&quot;/&gt;&lt;property id=&quot;20300&quot; value=&quot;Slide 3&quot;/&gt;&lt;property id=&quot;20307&quot; value=&quot;1030&quot;/&gt;&lt;/object&gt;&lt;object type=&quot;3&quot; unique_id=&quot;16621&quot;&gt;&lt;property id=&quot;20148&quot; value=&quot;5&quot;/&gt;&lt;property id=&quot;20300&quot; value=&quot;Slide 4 - &amp;quot;1.1. Khái niệm và nguồn gốc hình thành 1.1.1. Khái niệm&amp;quot;&quot;/&gt;&lt;property id=&quot;20307&quot; value=&quot;1031&quot;/&gt;&lt;/object&gt;&lt;object type=&quot;3&quot; unique_id=&quot;16622&quot;&gt;&lt;property id=&quot;20148&quot; value=&quot;5&quot;/&gt;&lt;property id=&quot;20300&quot; value=&quot;Slide 5&quot;/&gt;&lt;property id=&quot;20307&quot; value=&quot;1032&quot;/&gt;&lt;/object&gt;&lt;object type=&quot;3&quot; unique_id=&quot;16623&quot;&gt;&lt;property id=&quot;20148&quot; value=&quot;5&quot;/&gt;&lt;property id=&quot;20300&quot; value=&quot;Slide 6&quot;/&gt;&lt;property id=&quot;20307&quot; value=&quot;1060&quot;/&gt;&lt;/object&gt;&lt;object type=&quot;3&quot; unique_id=&quot;16624&quot;&gt;&lt;property id=&quot;20148&quot; value=&quot;5&quot;/&gt;&lt;property id=&quot;20300&quot; value=&quot;Slide 7&quot;/&gt;&lt;property id=&quot;20307&quot; value=&quot;1061&quot;/&gt;&lt;/object&gt;&lt;object type=&quot;3&quot; unique_id=&quot;16625&quot;&gt;&lt;property id=&quot;20148&quot; value=&quot;5&quot;/&gt;&lt;property id=&quot;20300&quot; value=&quot;Slide 8&quot;/&gt;&lt;property id=&quot;20307&quot; value=&quot;1062&quot;/&gt;&lt;/object&gt;&lt;object type=&quot;3&quot; unique_id=&quot;16626&quot;&gt;&lt;property id=&quot;20148&quot; value=&quot;5&quot;/&gt;&lt;property id=&quot;20300&quot; value=&quot;Slide 9&quot;/&gt;&lt;property id=&quot;20307&quot; value=&quot;1063&quot;/&gt;&lt;/object&gt;&lt;object type=&quot;3&quot; unique_id=&quot;16627&quot;&gt;&lt;property id=&quot;20148&quot; value=&quot;5&quot;/&gt;&lt;property id=&quot;20300&quot; value=&quot;Slide 10&quot;/&gt;&lt;property id=&quot;20307&quot; value=&quot;1064&quot;/&gt;&lt;/object&gt;&lt;object type=&quot;3&quot; unique_id=&quot;16628&quot;&gt;&lt;property id=&quot;20148&quot; value=&quot;5&quot;/&gt;&lt;property id=&quot;20300&quot; value=&quot;Slide 11&quot;/&gt;&lt;property id=&quot;20307&quot; value=&quot;1066&quot;/&gt;&lt;/object&gt;&lt;object type=&quot;3&quot; unique_id=&quot;16629&quot;&gt;&lt;property id=&quot;20148&quot; value=&quot;5&quot;/&gt;&lt;property id=&quot;20300&quot; value=&quot;Slide 12&quot;/&gt;&lt;property id=&quot;20307&quot; value=&quot;1067&quot;/&gt;&lt;/object&gt;&lt;object type=&quot;3&quot; unique_id=&quot;16630&quot;&gt;&lt;property id=&quot;20148&quot; value=&quot;5&quot;/&gt;&lt;property id=&quot;20300&quot; value=&quot;Slide 13&quot;/&gt;&lt;property id=&quot;20307&quot; value=&quot;1068&quot;/&gt;&lt;/object&gt;&lt;object type=&quot;3&quot; unique_id=&quot;16631&quot;&gt;&lt;property id=&quot;20148&quot; value=&quot;5&quot;/&gt;&lt;property id=&quot;20300&quot; value=&quot;Slide 14&quot;/&gt;&lt;property id=&quot;20307&quot; value=&quot;1069&quot;/&gt;&lt;/object&gt;&lt;object type=&quot;3&quot; unique_id=&quot;16632&quot;&gt;&lt;property id=&quot;20148&quot; value=&quot;5&quot;/&gt;&lt;property id=&quot;20300&quot; value=&quot;Slide 15&quot;/&gt;&lt;property id=&quot;20307&quot; value=&quot;989&quot;/&gt;&lt;/object&gt;&lt;object type=&quot;3&quot; unique_id=&quot;16633&quot;&gt;&lt;property id=&quot;20148&quot; value=&quot;5&quot;/&gt;&lt;property id=&quot;20300&quot; value=&quot;Slide 16&quot;/&gt;&lt;property id=&quot;20307&quot; value=&quot;990&quot;/&gt;&lt;/object&gt;&lt;object type=&quot;3&quot; unique_id=&quot;16634&quot;&gt;&lt;property id=&quot;20148&quot; value=&quot;5&quot;/&gt;&lt;property id=&quot;20300&quot; value=&quot;Slide 17 - &amp;quot;2. MỘT SỐ NỘI DUNG CƠ BẢN CỦA CHỦ NGHĨA MÁC - LÊNIN&amp;quot;&quot;/&gt;&lt;property id=&quot;20307&quot; value=&quot;1022&quot;/&gt;&lt;/object&gt;&lt;object type=&quot;3&quot; unique_id=&quot;16635&quot;&gt;&lt;property id=&quot;20148&quot; value=&quot;5&quot;/&gt;&lt;property id=&quot;20300&quot; value=&quot;Slide 18&quot;/&gt;&lt;property id=&quot;20307&quot; value=&quot;434&quot;/&gt;&lt;/object&gt;&lt;object type=&quot;3&quot; unique_id=&quot;16636&quot;&gt;&lt;property id=&quot;20148&quot; value=&quot;5&quot;/&gt;&lt;property id=&quot;20300&quot; value=&quot;Slide 19&quot;/&gt;&lt;property id=&quot;20307&quot; value=&quot;1054&quot;/&gt;&lt;/object&gt;&lt;object type=&quot;3&quot; unique_id=&quot;16637&quot;&gt;&lt;property id=&quot;20148&quot; value=&quot;5&quot;/&gt;&lt;property id=&quot;20300&quot; value=&quot;Slide 20&quot;/&gt;&lt;property id=&quot;20307&quot; value=&quot;437&quot;/&gt;&lt;/object&gt;&lt;object type=&quot;3&quot; unique_id=&quot;16638&quot;&gt;&lt;property id=&quot;20148&quot; value=&quot;5&quot;/&gt;&lt;property id=&quot;20300&quot; value=&quot;Slide 21&quot;/&gt;&lt;property id=&quot;20307&quot; value=&quot;1029&quot;/&gt;&lt;/object&gt;&lt;object type=&quot;3&quot; unique_id=&quot;16639&quot;&gt;&lt;property id=&quot;20148&quot; value=&quot;5&quot;/&gt;&lt;property id=&quot;20300&quot; value=&quot;Slide 22&quot;/&gt;&lt;property id=&quot;20307&quot; value=&quot;440&quot;/&gt;&lt;/object&gt;&lt;object type=&quot;3&quot; unique_id=&quot;16640&quot;&gt;&lt;property id=&quot;20148&quot; value=&quot;5&quot;/&gt;&lt;property id=&quot;20300&quot; value=&quot;Slide 23&quot;/&gt;&lt;property id=&quot;20307&quot; value=&quot;441&quot;/&gt;&lt;/object&gt;&lt;object type=&quot;3&quot; unique_id=&quot;16641&quot;&gt;&lt;property id=&quot;20148&quot; value=&quot;5&quot;/&gt;&lt;property id=&quot;20300&quot; value=&quot;Slide 24&quot;/&gt;&lt;property id=&quot;20307&quot; value=&quot;442&quot;/&gt;&lt;/object&gt;&lt;object type=&quot;3&quot; unique_id=&quot;16642&quot;&gt;&lt;property id=&quot;20148&quot; value=&quot;5&quot;/&gt;&lt;property id=&quot;20300&quot; value=&quot;Slide 25 - &amp;quot;PH. ĂNGGHEN CHIA VẬN ĐỘNG THÀNH 5 HÌNH THỨC CƠ BẢN &amp;quot;&quot;/&gt;&lt;property id=&quot;20307&quot; value=&quot;747&quot;/&gt;&lt;/object&gt;&lt;object type=&quot;3&quot; unique_id=&quot;16643&quot;&gt;&lt;property id=&quot;20148&quot; value=&quot;5&quot;/&gt;&lt;property id=&quot;20300&quot; value=&quot;Slide 26&quot;/&gt;&lt;property id=&quot;20307&quot; value=&quot;450&quot;/&gt;&lt;/object&gt;&lt;object type=&quot;3&quot; unique_id=&quot;16644&quot;&gt;&lt;property id=&quot;20148&quot; value=&quot;5&quot;/&gt;&lt;property id=&quot;20300&quot; value=&quot;Slide 27 - &amp;quot;QUAN ĐIỂM CỦA CHỦ NGHĨA DUY VẬT BIỆN CHỨNG VỀ Ý THỨC&amp;quot;&quot;/&gt;&lt;property id=&quot;20307&quot; value=&quot;616&quot;/&gt;&lt;/object&gt;&lt;object type=&quot;3&quot; unique_id=&quot;16645&quot;&gt;&lt;property id=&quot;20148&quot; value=&quot;5&quot;/&gt;&lt;property id=&quot;20300&quot; value=&quot;Slide 28&quot;/&gt;&lt;property id=&quot;20307&quot; value=&quot;617&quot;/&gt;&lt;/object&gt;&lt;object type=&quot;3&quot; unique_id=&quot;16646&quot;&gt;&lt;property id=&quot;20148&quot; value=&quot;5&quot;/&gt;&lt;property id=&quot;20300&quot; value=&quot;Slide 29&quot;/&gt;&lt;property id=&quot;20307&quot; value=&quot;923&quot;/&gt;&lt;/object&gt;&lt;object type=&quot;3&quot; unique_id=&quot;16647&quot;&gt;&lt;property id=&quot;20148&quot; value=&quot;5&quot;/&gt;&lt;property id=&quot;20300&quot; value=&quot;Slide 30 - &amp;quot;Ý thức tác động trở lại vật chất&amp;quot;&quot;/&gt;&lt;property id=&quot;20307&quot; value=&quot;924&quot;/&gt;&lt;/object&gt;&lt;object type=&quot;3&quot; unique_id=&quot;16648&quot;&gt;&lt;property id=&quot;20148&quot; value=&quot;5&quot;/&gt;&lt;property id=&quot;20300&quot; value=&quot;Slide 31&quot;/&gt;&lt;property id=&quot;20307&quot; value=&quot;1077&quot;/&gt;&lt;/object&gt;&lt;object type=&quot;3&quot; unique_id=&quot;16649&quot;&gt;&lt;property id=&quot;20148&quot; value=&quot;5&quot;/&gt;&lt;property id=&quot;20300&quot; value=&quot;Slide 32&quot;/&gt;&lt;property id=&quot;20307&quot; value=&quot;1033&quot;/&gt;&lt;/object&gt;&lt;object type=&quot;3&quot; unique_id=&quot;16650&quot;&gt;&lt;property id=&quot;20148&quot; value=&quot;5&quot;/&gt;&lt;property id=&quot;20300&quot; value=&quot;Slide 33&quot;/&gt;&lt;property id=&quot;20307&quot; value=&quot;618&quot;/&gt;&lt;/object&gt;&lt;object type=&quot;3&quot; unique_id=&quot;16651&quot;&gt;&lt;property id=&quot;20148&quot; value=&quot;5&quot;/&gt;&lt;property id=&quot;20300&quot; value=&quot;Slide 34&quot;/&gt;&lt;property id=&quot;20307&quot; value=&quot;925&quot;/&gt;&lt;/object&gt;&lt;object type=&quot;3&quot; unique_id=&quot;16652&quot;&gt;&lt;property id=&quot;20148&quot; value=&quot;5&quot;/&gt;&lt;property id=&quot;20300&quot; value=&quot;Slide 35&quot;/&gt;&lt;property id=&quot;20307&quot; value=&quot;435&quot;/&gt;&lt;/object&gt;&lt;object type=&quot;3&quot; unique_id=&quot;16653&quot;&gt;&lt;property id=&quot;20148&quot; value=&quot;5&quot;/&gt;&lt;property id=&quot;20300&quot; value=&quot;Slide 36 - &amp;quot;HAI NGUYÊN LÝ CƠ BẢN CỦA PHÉP BIỆN CHỨNG DUY VẬT&amp;quot;&quot;/&gt;&lt;property id=&quot;20307&quot; value=&quot;1034&quot;/&gt;&lt;/object&gt;&lt;object type=&quot;3&quot; unique_id=&quot;16654&quot;&gt;&lt;property id=&quot;20148&quot; value=&quot;5&quot;/&gt;&lt;property id=&quot;20300&quot; value=&quot;Slide 37&quot;/&gt;&lt;property id=&quot;20307&quot; value=&quot;1036&quot;/&gt;&lt;/object&gt;&lt;object type=&quot;3&quot; unique_id=&quot;16655&quot;&gt;&lt;property id=&quot;20148&quot; value=&quot;5&quot;/&gt;&lt;property id=&quot;20300&quot; value=&quot;Slide 38 - &amp;quot; Quy luật từ sự thay đổi về lượng dẫn đến sự thay đổi về chất và ngược lại&amp;quot;&quot;/&gt;&lt;property id=&quot;20307&quot; value=&quot;1037&quot;/&gt;&lt;/object&gt;&lt;object type=&quot;3&quot; unique_id=&quot;16656&quot;&gt;&lt;property id=&quot;20148&quot; value=&quot;5&quot;/&gt;&lt;property id=&quot;20300&quot; value=&quot;Slide 39&quot;/&gt;&lt;property id=&quot;20307&quot; value=&quot;1038&quot;/&gt;&lt;/object&gt;&lt;object type=&quot;3&quot; unique_id=&quot;16657&quot;&gt;&lt;property id=&quot;20148&quot; value=&quot;5&quot;/&gt;&lt;property id=&quot;20300&quot; value=&quot;Slide 40 - &amp;quot; Mối quan hệ biện chứng giữa lượng và chất: &amp;quot;&quot;/&gt;&lt;property id=&quot;20307&quot; value=&quot;1039&quot;/&gt;&lt;/object&gt;&lt;object type=&quot;3&quot; unique_id=&quot;16658&quot;&gt;&lt;property id=&quot;20148&quot; value=&quot;5&quot;/&gt;&lt;property id=&quot;20300&quot; value=&quot;Slide 41 - &amp;quot;Ý nghĩa của quy luật: &amp;quot;&quot;/&gt;&lt;property id=&quot;20307&quot; value=&quot;1040&quot;/&gt;&lt;/object&gt;&lt;object type=&quot;3&quot; unique_id=&quot;16659&quot;&gt;&lt;property id=&quot;20148&quot; value=&quot;5&quot;/&gt;&lt;property id=&quot;20300&quot; value=&quot;Slide 42 - &amp;quot; Quy luật thống nhất và đấu tranh của các mặt đối lập&amp;quot;&quot;/&gt;&lt;property id=&quot;20307&quot; value=&quot;1041&quot;/&gt;&lt;/object&gt;&lt;object type=&quot;3&quot; unique_id=&quot;16660&quot;&gt;&lt;property id=&quot;20148&quot; value=&quot;5&quot;/&gt;&lt;property id=&quot;20300&quot; value=&quot;Slide 43&quot;/&gt;&lt;property id=&quot;20307&quot; value=&quot;1042&quot;/&gt;&lt;/object&gt;&lt;object type=&quot;3&quot; unique_id=&quot;16661&quot;&gt;&lt;property id=&quot;20148&quot; value=&quot;5&quot;/&gt;&lt;property id=&quot;20300&quot; value=&quot;Slide 44&quot;/&gt;&lt;property id=&quot;20307&quot; value=&quot;1043&quot;/&gt;&lt;/object&gt;&lt;object type=&quot;3&quot; unique_id=&quot;16662&quot;&gt;&lt;property id=&quot;20148&quot; value=&quot;5&quot;/&gt;&lt;property id=&quot;20300&quot; value=&quot;Slide 45&quot;/&gt;&lt;property id=&quot;20307&quot; value=&quot;1044&quot;/&gt;&lt;/object&gt;&lt;object type=&quot;3&quot; unique_id=&quot;16663&quot;&gt;&lt;property id=&quot;20148&quot; value=&quot;5&quot;/&gt;&lt;property id=&quot;20300&quot; value=&quot;Slide 46&quot;/&gt;&lt;property id=&quot;20307&quot; value=&quot;1045&quot;/&gt;&lt;/object&gt;&lt;object type=&quot;3&quot; unique_id=&quot;16664&quot;&gt;&lt;property id=&quot;20148&quot; value=&quot;5&quot;/&gt;&lt;property id=&quot;20300&quot; value=&quot;Slide 47&quot;/&gt;&lt;property id=&quot;20307&quot; value=&quot;1088&quot;/&gt;&lt;/object&gt;&lt;object type=&quot;3&quot; unique_id=&quot;16665&quot;&gt;&lt;property id=&quot;20148&quot; value=&quot;5&quot;/&gt;&lt;property id=&quot;20300&quot; value=&quot;Slide 48&quot;/&gt;&lt;property id=&quot;20307&quot; value=&quot;1089&quot;/&gt;&lt;/object&gt;&lt;object type=&quot;3&quot; unique_id=&quot;16666&quot;&gt;&lt;property id=&quot;20148&quot; value=&quot;5&quot;/&gt;&lt;property id=&quot;20300&quot; value=&quot;Slide 49&quot;/&gt;&lt;property id=&quot;20307&quot; value=&quot;1090&quot;/&gt;&lt;/object&gt;&lt;object type=&quot;3&quot; unique_id=&quot;16667&quot;&gt;&lt;property id=&quot;20148&quot; value=&quot;5&quot;/&gt;&lt;property id=&quot;20300&quot; value=&quot;Slide 50&quot;/&gt;&lt;property id=&quot;20307&quot; value=&quot;1091&quot;/&gt;&lt;/object&gt;&lt;object type=&quot;3&quot; unique_id=&quot;16668&quot;&gt;&lt;property id=&quot;20148&quot; value=&quot;5&quot;/&gt;&lt;property id=&quot;20300&quot; value=&quot;Slide 51&quot;/&gt;&lt;property id=&quot;20307&quot; value=&quot;1092&quot;/&gt;&lt;/object&gt;&lt;object type=&quot;3&quot; unique_id=&quot;16669&quot;&gt;&lt;property id=&quot;20148&quot; value=&quot;5&quot;/&gt;&lt;property id=&quot;20300&quot; value=&quot;Slide 52&quot;/&gt;&lt;property id=&quot;20307&quot; value=&quot;1093&quot;/&gt;&lt;/object&gt;&lt;object type=&quot;3&quot; unique_id=&quot;16670&quot;&gt;&lt;property id=&quot;20148&quot; value=&quot;5&quot;/&gt;&lt;property id=&quot;20300&quot; value=&quot;Slide 53&quot;/&gt;&lt;property id=&quot;20307&quot; value=&quot;1094&quot;/&gt;&lt;/object&gt;&lt;object type=&quot;3&quot; unique_id=&quot;16671&quot;&gt;&lt;property id=&quot;20148&quot; value=&quot;5&quot;/&gt;&lt;property id=&quot;20300&quot; value=&quot;Slide 54&quot;/&gt;&lt;property id=&quot;20307&quot; value=&quot;1095&quot;/&gt;&lt;/object&gt;&lt;object type=&quot;3&quot; unique_id=&quot;16672&quot;&gt;&lt;property id=&quot;20148&quot; value=&quot;5&quot;/&gt;&lt;property id=&quot;20300&quot; value=&quot;Slide 55&quot;/&gt;&lt;property id=&quot;20307&quot; value=&quot;1096&quot;/&gt;&lt;/object&gt;&lt;object type=&quot;3&quot; unique_id=&quot;16673&quot;&gt;&lt;property id=&quot;20148&quot; value=&quot;5&quot;/&gt;&lt;property id=&quot;20300&quot; value=&quot;Slide 56 - &amp;quot;Vai trò của thực tiễn đối với nhận thức&amp;quot;&quot;/&gt;&lt;property id=&quot;20307&quot; value=&quot;1098&quot;/&gt;&lt;/object&gt;&lt;object type=&quot;3&quot; unique_id=&quot;16674&quot;&gt;&lt;property id=&quot;20148&quot; value=&quot;5&quot;/&gt;&lt;property id=&quot;20300&quot; value=&quot;Slide 57&quot;/&gt;&lt;property id=&quot;20307&quot; value=&quot;1099&quot;/&gt;&lt;/object&gt;&lt;object type=&quot;3&quot; unique_id=&quot;16675&quot;&gt;&lt;property id=&quot;20148&quot; value=&quot;5&quot;/&gt;&lt;property id=&quot;20300&quot; value=&quot;Slide 58&quot;/&gt;&lt;property id=&quot;20307&quot; value=&quot;1100&quot;/&gt;&lt;/object&gt;&lt;object type=&quot;3&quot; unique_id=&quot;16676&quot;&gt;&lt;property id=&quot;20148&quot; value=&quot;5&quot;/&gt;&lt;property id=&quot;20300&quot; value=&quot;Slide 59&quot;/&gt;&lt;property id=&quot;20307&quot; value=&quot;1101&quot;/&gt;&lt;/object&gt;&lt;object type=&quot;3&quot; unique_id=&quot;16677&quot;&gt;&lt;property id=&quot;20148&quot; value=&quot;5&quot;/&gt;&lt;property id=&quot;20300&quot; value=&quot;Slide 60&quot;/&gt;&lt;property id=&quot;20307&quot; value=&quot;1102&quot;/&gt;&lt;/object&gt;&lt;object type=&quot;3&quot; unique_id=&quot;16678&quot;&gt;&lt;property id=&quot;20148&quot; value=&quot;5&quot;/&gt;&lt;property id=&quot;20300&quot; value=&quot;Slide 61&quot;/&gt;&lt;property id=&quot;20307&quot; value=&quot;1103&quot;/&gt;&lt;/object&gt;&lt;object type=&quot;3&quot; unique_id=&quot;16679&quot;&gt;&lt;property id=&quot;20148&quot; value=&quot;5&quot;/&gt;&lt;property id=&quot;20300&quot; value=&quot;Slide 62&quot;/&gt;&lt;property id=&quot;20307&quot; value=&quot;1104&quot;/&gt;&lt;/object&gt;&lt;object type=&quot;3&quot; unique_id=&quot;16680&quot;&gt;&lt;property id=&quot;20148&quot; value=&quot;5&quot;/&gt;&lt;property id=&quot;20300&quot; value=&quot;Slide 63&quot;/&gt;&lt;property id=&quot;20307&quot; value=&quot;1105&quot;/&gt;&lt;/object&gt;&lt;object type=&quot;3&quot; unique_id=&quot;16681&quot;&gt;&lt;property id=&quot;20148&quot; value=&quot;5&quot;/&gt;&lt;property id=&quot;20300&quot; value=&quot;Slide 64&quot;/&gt;&lt;property id=&quot;20307&quot; value=&quot;1106&quot;/&gt;&lt;/object&gt;&lt;object type=&quot;3&quot; unique_id=&quot;16682&quot;&gt;&lt;property id=&quot;20148&quot; value=&quot;5&quot;/&gt;&lt;property id=&quot;20300&quot; value=&quot;Slide 65&quot;/&gt;&lt;property id=&quot;20307&quot; value=&quot;1107&quot;/&gt;&lt;/object&gt;&lt;object type=&quot;3&quot; unique_id=&quot;16683&quot;&gt;&lt;property id=&quot;20148&quot; value=&quot;5&quot;/&gt;&lt;property id=&quot;20300&quot; value=&quot;Slide 66&quot;/&gt;&lt;property id=&quot;20307&quot; value=&quot;1108&quot;/&gt;&lt;/object&gt;&lt;object type=&quot;3&quot; unique_id=&quot;16684&quot;&gt;&lt;property id=&quot;20148&quot; value=&quot;5&quot;/&gt;&lt;property id=&quot;20300&quot; value=&quot;Slide 67&quot;/&gt;&lt;property id=&quot;20307&quot; value=&quot;1109&quot;/&gt;&lt;/object&gt;&lt;object type=&quot;3&quot; unique_id=&quot;16685&quot;&gt;&lt;property id=&quot;20148&quot; value=&quot;5&quot;/&gt;&lt;property id=&quot;20300&quot; value=&quot;Slide 68 - &amp;quot; 2.1.2. Chủ nghĩa duy vật lịch sử Vai trò của sản xuất và phương thức sản xuất trong đời sống xã hội&amp;quot;&quot;/&gt;&lt;property id=&quot;20307&quot; value=&quot;507&quot;/&gt;&lt;/object&gt;&lt;object type=&quot;3&quot; unique_id=&quot;16686&quot;&gt;&lt;property id=&quot;20148&quot; value=&quot;5&quot;/&gt;&lt;property id=&quot;20300&quot; value=&quot;Slide 69 - &amp;quot;-   Vai trò của phương thức sản xuất&amp;quot;&quot;/&gt;&lt;property id=&quot;20307&quot; value=&quot;930&quot;/&gt;&lt;/object&gt;&lt;object type=&quot;3&quot; unique_id=&quot;16687&quot;&gt;&lt;property id=&quot;20148&quot; value=&quot;5&quot;/&gt;&lt;property id=&quot;20300&quot; value=&quot;Slide 70&quot;/&gt;&lt;property id=&quot;20307&quot; value=&quot;511&quot;/&gt;&lt;/object&gt;&lt;object type=&quot;3&quot; unique_id=&quot;16688&quot;&gt;&lt;property id=&quot;20148&quot; value=&quot;5&quot;/&gt;&lt;property id=&quot;20300&quot; value=&quot;Slide 71 - &amp;quot;Quan hệ sản xuất là mối quan hệ giữa người với người trong quá trình sản xuất, là mặt xã hội của phương thức sản x&quot;/&gt;&lt;property id=&quot;20307&quot; value=&quot;931&quot;/&gt;&lt;/object&gt;&lt;object type=&quot;3&quot; unique_id=&quot;16689&quot;&gt;&lt;property id=&quot;20148&quot; value=&quot;5&quot;/&gt;&lt;property id=&quot;20300&quot; value=&quot;Slide 72&quot;/&gt;&lt;property id=&quot;20307&quot; value=&quot;513&quot;/&gt;&lt;/object&gt;&lt;object type=&quot;3&quot; unique_id=&quot;16690&quot;&gt;&lt;property id=&quot;20148&quot; value=&quot;5&quot;/&gt;&lt;property id=&quot;20300&quot; value=&quot;Slide 73 - &amp;quot;Những quy luật cơ bản của sự vận động và phát triển xã hội Quy luật về sự phù hợp của quan hệ sản xuất với trình đ&quot;/&gt;&lt;property id=&quot;20307&quot; value=&quot;514&quot;/&gt;&lt;/object&gt;&lt;object type=&quot;3&quot; unique_id=&quot;16691&quot;&gt;&lt;property id=&quot;20148&quot; value=&quot;5&quot;/&gt;&lt;property id=&quot;20300&quot; value=&quot;Slide 74&quot;/&gt;&lt;property id=&quot;20307&quot; value=&quot;515&quot;/&gt;&lt;/object&gt;&lt;object type=&quot;3&quot; unique_id=&quot;16692&quot;&gt;&lt;property id=&quot;20148&quot; value=&quot;5&quot;/&gt;&lt;property id=&quot;20300&quot; value=&quot;Slide 75 - &amp;quot;- Ý nghĩa của vấn đề&amp;quot;&quot;/&gt;&lt;property id=&quot;20307&quot; value=&quot;518&quot;/&gt;&lt;/object&gt;&lt;object type=&quot;3&quot; unique_id=&quot;16693&quot;&gt;&lt;property id=&quot;20148&quot; value=&quot;5&quot;/&gt;&lt;property id=&quot;20300&quot; value=&quot;Slide 76 - &amp;quot; Quy luật về mối quan hệ biện chứng giữa cơ sở hạ tầng và kiến trúc thượng tầng&amp;quot;&quot;/&gt;&lt;property id=&quot;20307&quot; value=&quot;581&quot;/&gt;&lt;/object&gt;&lt;object type=&quot;3&quot; unique_id=&quot;16694&quot;&gt;&lt;property id=&quot;20148&quot; value=&quot;5&quot;/&gt;&lt;property id=&quot;20300&quot; value=&quot;Slide 77 - &amp;quot;Mối quan hệ biện chứng giữa cơ sở hạ tầng và kiến trúc thượng tầng&amp;quot;&quot;/&gt;&lt;property id=&quot;20307&quot; value=&quot;582&quot;/&gt;&lt;/object&gt;&lt;object type=&quot;3&quot; unique_id=&quot;16695&quot;&gt;&lt;property id=&quot;20148&quot; value=&quot;5&quot;/&gt;&lt;property id=&quot;20300&quot; value=&quot;Slide 78&quot;/&gt;&lt;property id=&quot;20307&quot; value=&quot;522&quot;/&gt;&lt;/object&gt;&lt;object type=&quot;3&quot; unique_id=&quot;16696&quot;&gt;&lt;property id=&quot;20148&quot; value=&quot;5&quot;/&gt;&lt;property id=&quot;20300&quot; value=&quot;Slide 79&quot;/&gt;&lt;property id=&quot;20307&quot; value=&quot;523&quot;/&gt;&lt;/object&gt;&lt;object type=&quot;3&quot; unique_id=&quot;16697&quot;&gt;&lt;property id=&quot;20148&quot; value=&quot;5&quot;/&gt;&lt;property id=&quot;20300&quot; value=&quot;Slide 80 - &amp;quot;2. 2. Kinh tế chính trị Mác - Lênin 2.2.1. Học thuyết giá trị và giá trị thặng dư&amp;quot;&quot;/&gt;&lt;property id=&quot;20307&quot; value=&quot;583&quot;/&gt;&lt;/object&gt;&lt;object type=&quot;3&quot; unique_id=&quot;16698&quot;&gt;&lt;property id=&quot;20148&quot; value=&quot;5&quot;/&gt;&lt;property id=&quot;20300&quot; value=&quot;Slide 81&quot;/&gt;&lt;property id=&quot;20307&quot; value=&quot;584&quot;/&gt;&lt;/object&gt;&lt;object type=&quot;3&quot; unique_id=&quot;16699&quot;&gt;&lt;property id=&quot;20148&quot; value=&quot;5&quot;/&gt;&lt;property id=&quot;20300&quot; value=&quot;Slide 82&quot;/&gt;&lt;property id=&quot;20307&quot; value=&quot;585&quot;/&gt;&lt;/object&gt;&lt;object type=&quot;3&quot; unique_id=&quot;16700&quot;&gt;&lt;property id=&quot;20148&quot; value=&quot;5&quot;/&gt;&lt;property id=&quot;20300&quot; value=&quot;Slide 83 - &amp;quot;Giá trị của hàng hóa là lao động xã hội cần thiết của người sản xuất hàng hóa kết tinh trong hàng hóa.  &amp;quot;&quot;/&gt;&lt;property id=&quot;20307&quot; value=&quot;933&quot;/&gt;&lt;/object&gt;&lt;object type=&quot;3&quot; unique_id=&quot;16701&quot;&gt;&lt;property id=&quot;20148&quot; value=&quot;5&quot;/&gt;&lt;property id=&quot;20300&quot; value=&quot;Slide 84 - &amp;quot;QUY LUẬT GIÁ TRỊ &amp;quot;&quot;/&gt;&lt;property id=&quot;20307&quot; value=&quot;590&quot;/&gt;&lt;/object&gt;&lt;object type=&quot;3&quot; unique_id=&quot;16702&quot;&gt;&lt;property id=&quot;20148&quot; value=&quot;5&quot;/&gt;&lt;property id=&quot;20300&quot; value=&quot;Slide 85 - &amp;quot;- Nội dung của quy luật &amp;quot;&quot;/&gt;&lt;property id=&quot;20307&quot; value=&quot;934&quot;/&gt;&lt;/object&gt;&lt;object type=&quot;3&quot; unique_id=&quot;16703&quot;&gt;&lt;property id=&quot;20148&quot; value=&quot;5&quot;/&gt;&lt;property id=&quot;20300&quot; value=&quot;Slide 86&quot;/&gt;&lt;property id=&quot;20307&quot; value=&quot;935&quot;/&gt;&lt;/object&gt;&lt;object type=&quot;3&quot; unique_id=&quot;16704&quot;&gt;&lt;property id=&quot;20148&quot; value=&quot;5&quot;/&gt;&lt;property id=&quot;20300&quot; value=&quot;Slide 87&quot;/&gt;&lt;property id=&quot;20307&quot; value=&quot;1070&quot;/&gt;&lt;/object&gt;&lt;object type=&quot;3&quot; unique_id=&quot;16705&quot;&gt;&lt;property id=&quot;20148&quot; value=&quot;5&quot;/&gt;&lt;property id=&quot;20300&quot; value=&quot;Slide 88&quot;/&gt;&lt;property id=&quot;20307&quot; value=&quot;1071&quot;/&gt;&lt;/object&gt;&lt;object type=&quot;3&quot; unique_id=&quot;16706&quot;&gt;&lt;property id=&quot;20148&quot; value=&quot;5&quot;/&gt;&lt;property id=&quot;20300&quot; value=&quot;Slide 89&quot;/&gt;&lt;property id=&quot;20307&quot; value=&quot;1112&quot;/&gt;&lt;/object&gt;&lt;object type=&quot;3&quot; unique_id=&quot;16707&quot;&gt;&lt;property id=&quot;20148&quot; value=&quot;5&quot;/&gt;&lt;property id=&quot;20300&quot; value=&quot;Slide 90&quot;/&gt;&lt;property id=&quot;20307&quot; value=&quot;1073&quot;/&gt;&lt;/object&gt;&lt;object type=&quot;3&quot; unique_id=&quot;16708&quot;&gt;&lt;property id=&quot;20148&quot; value=&quot;5&quot;/&gt;&lt;property id=&quot;20300&quot; value=&quot;Slide 91 - &amp;quot;Bản chất của chủ nghĩa tư bản chính là quan hệ bóc lột của tư bản đối với công nhân làm thuê nhằm chiếm đoạt giá t&quot;/&gt;&lt;property id=&quot;20307&quot; value=&quot;1074&quot;/&gt;&lt;/object&gt;&lt;object type=&quot;3&quot; unique_id=&quot;16709&quot;&gt;&lt;property id=&quot;20148&quot; value=&quot;5&quot;/&gt;&lt;property id=&quot;20300&quot; value=&quot;Slide 92 - &amp;quot;Ý nghĩa của học thuyết &amp;quot;&quot;/&gt;&lt;property id=&quot;20307&quot; value=&quot;1075&quot;/&gt;&lt;/object&gt;&lt;object type=&quot;3&quot; unique_id=&quot;16710&quot;&gt;&lt;property id=&quot;20148&quot; value=&quot;5&quot;/&gt;&lt;property id=&quot;20300&quot; value=&quot;Slide 93 - &amp;quot;2.2.2. Về chủ nghĩa tư bản độc quyền&amp;quot;&quot;/&gt;&lt;property id=&quot;20307&quot; value=&quot;1076&quot;/&gt;&lt;/object&gt;&lt;object type=&quot;3&quot; unique_id=&quot;16711&quot;&gt;&lt;property id=&quot;20148&quot; value=&quot;5&quot;/&gt;&lt;property id=&quot;20300&quot; value=&quot;Slide 94 - &amp;quot;2.3. Chủ nghĩa xã hội khoa học 2.3.1 Sứ mệnh lịch sử của giai cấp công nhân&amp;quot;&quot;/&gt;&lt;property id=&quot;20307&quot; value=&quot;610&quot;/&gt;&lt;/object&gt;&lt;object type=&quot;3&quot; unique_id=&quot;16712&quot;&gt;&lt;property id=&quot;20148&quot; value=&quot;5&quot;/&gt;&lt;property id=&quot;20300&quot; value=&quot;Slide 95&quot;/&gt;&lt;property id=&quot;20307&quot; value=&quot;942&quot;/&gt;&lt;/object&gt;&lt;object type=&quot;3&quot; unique_id=&quot;16713&quot;&gt;&lt;property id=&quot;20148&quot; value=&quot;5&quot;/&gt;&lt;property id=&quot;20300&quot; value=&quot;Slide 96 - &amp;quot;- Về đặc điểm chính trị - xã hội của giai cấp công nhân&amp;quot;&quot;/&gt;&lt;property id=&quot;20307&quot; value=&quot;598&quot;/&gt;&lt;/object&gt;&lt;object type=&quot;3&quot; unique_id=&quot;16714&quot;&gt;&lt;property id=&quot;20148&quot; value=&quot;5&quot;/&gt;&lt;property id=&quot;20300&quot; value=&quot;Slide 97 - &amp;quot;Thứ hai, giai cấp công nhân là giai cấp có tinh thần cách mạng triệt để&amp;quot;&quot;/&gt;&lt;property id=&quot;20307&quot; value=&quot;599&quot;/&gt;&lt;/object&gt;&lt;object type=&quot;3&quot; unique_id=&quot;16715&quot;&gt;&lt;property id=&quot;20148&quot; value=&quot;5&quot;/&gt;&lt;property id=&quot;20300&quot; value=&quot;Slide 98 - &amp;quot;Thứ ba, giai cấp công nhân là giai cấp có ý thức tổ chức kỷ luật cao&amp;quot;&quot;/&gt;&lt;property id=&quot;20307&quot; value=&quot;600&quot;/&gt;&lt;/object&gt;&lt;object type=&quot;3&quot; unique_id=&quot;16716&quot;&gt;&lt;property id=&quot;20148&quot; value=&quot;5&quot;/&gt;&lt;property id=&quot;20300&quot; value=&quot;Slide 99 - &amp;quot;Thứ tư,  giai cấp công nhân có bản chất quốc tế&amp;quot;&quot;/&gt;&lt;property id=&quot;20307&quot; value=&quot;601&quot;/&gt;&lt;/object&gt;&lt;object type=&quot;3&quot; unique_id=&quot;16717&quot;&gt;&lt;property id=&quot;20148&quot; value=&quot;5&quot;/&gt;&lt;property id=&quot;20300&quot; value=&quot;Slide 100&quot;/&gt;&lt;property id=&quot;20307&quot; value=&quot;943&quot;/&gt;&lt;/object&gt;&lt;object type=&quot;3&quot; unique_id=&quot;16718&quot;&gt;&lt;property id=&quot;20148&quot; value=&quot;5&quot;/&gt;&lt;property id=&quot;20300&quot; value=&quot;Slide 101&quot;/&gt;&lt;property id=&quot;20307&quot; value=&quot;1023&quot;/&gt;&lt;/object&gt;&lt;object type=&quot;3&quot; unique_id=&quot;16719&quot;&gt;&lt;property id=&quot;20148&quot; value=&quot;5&quot;/&gt;&lt;property id=&quot;20300&quot; value=&quot;Slide 102&quot;/&gt;&lt;property id=&quot;20307&quot; value=&quot;1024&quot;/&gt;&lt;/object&gt;&lt;object type=&quot;3&quot; unique_id=&quot;16720&quot;&gt;&lt;property id=&quot;20148&quot; value=&quot;5&quot;/&gt;&lt;property id=&quot;20300&quot; value=&quot;Slide 103&quot;/&gt;&lt;property id=&quot;20307&quot; value=&quot;608&quot;/&gt;&lt;/object&gt;&lt;object type=&quot;3&quot; unique_id=&quot;16721&quot;&gt;&lt;property id=&quot;20148&quot; value=&quot;5&quot;/&gt;&lt;property id=&quot;20300&quot; value=&quot;Slide 104&quot;/&gt;&lt;property id=&quot;20307&quot; value=&quot;609&quot;/&gt;&lt;/object&gt;&lt;object type=&quot;3&quot; unique_id=&quot;16722&quot;&gt;&lt;property id=&quot;20148&quot; value=&quot;5&quot;/&gt;&lt;property id=&quot;20300&quot; value=&quot;Slide 105 - &amp;quot;+ Đặc điểm của thời kỳ quá độ: tồn tại đan xen những yếu tố của xã hội cũ và những nhân tố của xã hội mới. &amp;quot;&quot;/&gt;&lt;property id=&quot;20307&quot; value=&quot;944&quot;/&gt;&lt;/object&gt;&lt;object type=&quot;3&quot; unique_id=&quot;16723&quot;&gt;&lt;property id=&quot;20148&quot; value=&quot;5&quot;/&gt;&lt;property id=&quot;20300&quot; value=&quot;Slide 106&quot;/&gt;&lt;property id=&quot;20307&quot; value=&quot;948&quot;/&gt;&lt;/object&gt;&lt;object type=&quot;3&quot; unique_id=&quot;16724&quot;&gt;&lt;property id=&quot;20148&quot; value=&quot;5&quot;/&gt;&lt;property id=&quot;20300&quot; value=&quot;Slide 107&quot;/&gt;&lt;property id=&quot;20307&quot; value=&quot;949&quot;/&gt;&lt;/object&gt;&lt;object type=&quot;3&quot; unique_id=&quot;16725&quot;&gt;&lt;property id=&quot;20148&quot; value=&quot;5&quot;/&gt;&lt;property id=&quot;20300&quot; value=&quot;Slide 108&quot;/&gt;&lt;property id=&quot;20307&quot; value=&quot;1111&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6599</TotalTime>
  <Words>2727</Words>
  <Application>Microsoft Office PowerPoint</Application>
  <PresentationFormat>Widescreen</PresentationFormat>
  <Paragraphs>194</Paragraphs>
  <Slides>48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Arial </vt:lpstr>
      <vt:lpstr>Calibri</vt:lpstr>
      <vt:lpstr>Times New Roman</vt:lpstr>
      <vt:lpstr>Wingdings</vt:lpstr>
      <vt:lpstr>Office Theme</vt:lpstr>
      <vt:lpstr>PowerPoint Presentation</vt:lpstr>
      <vt:lpstr>PowerPoint Presentation</vt:lpstr>
      <vt:lpstr>PowerPoint Presentation</vt:lpstr>
      <vt:lpstr>PowerPoint Presentation</vt:lpstr>
      <vt:lpstr>HAI NGUYÊN LÝ CƠ BẢN CỦA PHÉP BIỆN CHỨNG DUY VẬT</vt:lpstr>
      <vt:lpstr>PowerPoint Presentation</vt:lpstr>
      <vt:lpstr> Quy luật từ sự thay đổi về lượng dẫn đến sự thay đổi về chất và ngược lại</vt:lpstr>
      <vt:lpstr>PowerPoint Presentation</vt:lpstr>
      <vt:lpstr> Mối quan hệ biện chứng giữa lượng và chất: </vt:lpstr>
      <vt:lpstr>Ý nghĩa của quy luật: </vt:lpstr>
      <vt:lpstr> Quy luật thống nhất và đấu tranh của các mặt đối lập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Vai trò của thực tiễn đối với nhận thức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2.1.2. Chủ nghĩa duy vật lịch sử Vai trò của sản xuất và phương thức sản xuất trong đời sống xã hội</vt:lpstr>
      <vt:lpstr>-   Vai trò của phương thức sản xuất</vt:lpstr>
      <vt:lpstr>PowerPoint Presentation</vt:lpstr>
      <vt:lpstr>Quan hệ sản xuất là mối quan hệ giữa người với người trong quá trình sản xuất, là mặt xã hội của phương thức sản xuất</vt:lpstr>
      <vt:lpstr>PowerPoint Presentation</vt:lpstr>
      <vt:lpstr>Những quy luật cơ bản của sự vận động và phát triển xã hội Quy luật về sự phù hợp của quan hệ sản xuất với trình độ phát triển của lực lượng sản xuất  </vt:lpstr>
      <vt:lpstr>PowerPoint Presentation</vt:lpstr>
      <vt:lpstr>- Ý nghĩa của vấn đề</vt:lpstr>
      <vt:lpstr> Quy luật về mối quan hệ biện chứng giữa cơ sở hạ tầng và kiến trúc thượng tầng</vt:lpstr>
      <vt:lpstr>Mối quan hệ biện chứng giữa cơ sở hạ tầng và kiến trúc thượng tầng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Dinh Thi Huyen</cp:lastModifiedBy>
  <cp:revision>39</cp:revision>
  <dcterms:created xsi:type="dcterms:W3CDTF">2022-10-06T03:12:05Z</dcterms:created>
  <dcterms:modified xsi:type="dcterms:W3CDTF">2024-09-01T01:15:33Z</dcterms:modified>
</cp:coreProperties>
</file>