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51"/>
  </p:notesMasterIdLst>
  <p:sldIdLst>
    <p:sldId id="536" r:id="rId3"/>
    <p:sldId id="524" r:id="rId4"/>
    <p:sldId id="535" r:id="rId5"/>
    <p:sldId id="523" r:id="rId6"/>
    <p:sldId id="383" r:id="rId7"/>
    <p:sldId id="537" r:id="rId8"/>
    <p:sldId id="408" r:id="rId9"/>
    <p:sldId id="538" r:id="rId10"/>
    <p:sldId id="421" r:id="rId11"/>
    <p:sldId id="413" r:id="rId12"/>
    <p:sldId id="485" r:id="rId13"/>
    <p:sldId id="486" r:id="rId14"/>
    <p:sldId id="412" r:id="rId15"/>
    <p:sldId id="487" r:id="rId16"/>
    <p:sldId id="488" r:id="rId17"/>
    <p:sldId id="489" r:id="rId18"/>
    <p:sldId id="490" r:id="rId19"/>
    <p:sldId id="491" r:id="rId20"/>
    <p:sldId id="365" r:id="rId21"/>
    <p:sldId id="366" r:id="rId22"/>
    <p:sldId id="395" r:id="rId23"/>
    <p:sldId id="367" r:id="rId24"/>
    <p:sldId id="526" r:id="rId25"/>
    <p:sldId id="527" r:id="rId26"/>
    <p:sldId id="528" r:id="rId27"/>
    <p:sldId id="396" r:id="rId28"/>
    <p:sldId id="370" r:id="rId29"/>
    <p:sldId id="428" r:id="rId30"/>
    <p:sldId id="364" r:id="rId31"/>
    <p:sldId id="397" r:id="rId32"/>
    <p:sldId id="372" r:id="rId33"/>
    <p:sldId id="534" r:id="rId34"/>
    <p:sldId id="374" r:id="rId35"/>
    <p:sldId id="466" r:id="rId36"/>
    <p:sldId id="529" r:id="rId37"/>
    <p:sldId id="446" r:id="rId38"/>
    <p:sldId id="448" r:id="rId39"/>
    <p:sldId id="530" r:id="rId40"/>
    <p:sldId id="450" r:id="rId41"/>
    <p:sldId id="452" r:id="rId42"/>
    <p:sldId id="453" r:id="rId43"/>
    <p:sldId id="532" r:id="rId44"/>
    <p:sldId id="514" r:id="rId45"/>
    <p:sldId id="375" r:id="rId46"/>
    <p:sldId id="497" r:id="rId47"/>
    <p:sldId id="498" r:id="rId48"/>
    <p:sldId id="533" r:id="rId49"/>
    <p:sldId id="273" r:id="rId50"/>
  </p:sldIdLst>
  <p:sldSz cx="12192000" cy="6858000"/>
  <p:notesSz cx="6858000" cy="9144000"/>
  <p:custDataLst>
    <p:tags r:id="rId5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1"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A6BB0"/>
    <a:srgbClr val="DF311D"/>
    <a:srgbClr val="EC6224"/>
    <a:srgbClr val="D01517"/>
    <a:srgbClr val="F4962C"/>
    <a:srgbClr val="FFBFBF"/>
    <a:srgbClr val="BFBFBF"/>
    <a:srgbClr val="9B1320"/>
    <a:srgbClr val="AC375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73" autoAdjust="0"/>
    <p:restoredTop sz="94660"/>
  </p:normalViewPr>
  <p:slideViewPr>
    <p:cSldViewPr snapToGrid="0">
      <p:cViewPr varScale="1">
        <p:scale>
          <a:sx n="64" d="100"/>
          <a:sy n="64" d="100"/>
        </p:scale>
        <p:origin x="1230" y="45"/>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ommentAuthors" Target="commentAuthor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29/08/2024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0BFF5B5F-D1A6-62B8-E75D-90AD6E6CFC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33B347C9-6B73-7E73-A59E-A56F8FCD08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64516" name="Slide Number Placeholder 3">
            <a:extLst>
              <a:ext uri="{FF2B5EF4-FFF2-40B4-BE49-F238E27FC236}">
                <a16:creationId xmlns:a16="http://schemas.microsoft.com/office/drawing/2014/main" id="{301A2B03-32EC-B9C2-2F47-261727E1959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E86EF30-54C3-4212-8AB3-25525B33A77D}" type="slidenum">
              <a:rPr lang="en-US" altLang="en-US" smtClean="0"/>
              <a:pPr/>
              <a:t>14</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a:extLst>
              <a:ext uri="{FF2B5EF4-FFF2-40B4-BE49-F238E27FC236}">
                <a16:creationId xmlns:a16="http://schemas.microsoft.com/office/drawing/2014/main" id="{F6887C40-784F-038E-D017-2A63F83333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a:extLst>
              <a:ext uri="{FF2B5EF4-FFF2-40B4-BE49-F238E27FC236}">
                <a16:creationId xmlns:a16="http://schemas.microsoft.com/office/drawing/2014/main" id="{7F61F588-2E4E-0E8A-96B1-F16171C2405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07524" name="Slide Number Placeholder 3">
            <a:extLst>
              <a:ext uri="{FF2B5EF4-FFF2-40B4-BE49-F238E27FC236}">
                <a16:creationId xmlns:a16="http://schemas.microsoft.com/office/drawing/2014/main" id="{BACCDA76-12F8-3123-57BB-A11A4B3B7EE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2C2294-6653-4873-A375-CA2901F8379D}" type="slidenum">
              <a:rPr lang="en-US" altLang="en-US" smtClean="0"/>
              <a:pPr/>
              <a:t>46</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extLst>
      <p:ext uri="{BB962C8B-B14F-4D97-AF65-F5344CB8AC3E}">
        <p14:creationId xmlns:p14="http://schemas.microsoft.com/office/powerpoint/2010/main" val="20132651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8/29/2024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BA1F1988-FBA3-EB55-0432-C1383908548D}"/>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7">
            <a:extLst>
              <a:ext uri="{FF2B5EF4-FFF2-40B4-BE49-F238E27FC236}">
                <a16:creationId xmlns:a16="http://schemas.microsoft.com/office/drawing/2014/main" id="{9660AF7A-7D1F-6540-D647-B7639CC2F0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4147" y="2500067"/>
            <a:ext cx="6363705" cy="3595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E7AD79D1-DE7A-D8DF-40C8-71FD3576934B}"/>
              </a:ext>
            </a:extLst>
          </p:cNvPr>
          <p:cNvSpPr>
            <a:spLocks noChangeArrowheads="1"/>
          </p:cNvSpPr>
          <p:nvPr/>
        </p:nvSpPr>
        <p:spPr bwMode="auto">
          <a:xfrm>
            <a:off x="3644346" y="1757535"/>
            <a:ext cx="4903305" cy="46166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5800">
              <a:spcBef>
                <a:spcPct val="20000"/>
              </a:spcBef>
              <a:spcAft>
                <a:spcPts val="600"/>
              </a:spcAft>
              <a:buClr>
                <a:schemeClr val="accent1"/>
              </a:buClr>
              <a:buSzPct val="115000"/>
              <a:buFont typeface="Arial" panose="020B0604020202020204" pitchFamily="34" charset="0"/>
              <a:buChar char="•"/>
              <a:tabLst>
                <a:tab pos="201613" algn="l"/>
              </a:tabLst>
              <a:defRPr sz="2400">
                <a:solidFill>
                  <a:srgbClr val="262626"/>
                </a:solidFill>
                <a:latin typeface="Garamond" panose="02020404030301010803" pitchFamily="18" charset="0"/>
              </a:defRPr>
            </a:lvl1pPr>
            <a:lvl2pPr marL="742950" indent="-285750" defTabSz="685800">
              <a:spcBef>
                <a:spcPct val="20000"/>
              </a:spcBef>
              <a:spcAft>
                <a:spcPts val="600"/>
              </a:spcAft>
              <a:buClr>
                <a:schemeClr val="accent1"/>
              </a:buClr>
              <a:buSzPct val="115000"/>
              <a:buFont typeface="Arial" panose="020B0604020202020204" pitchFamily="34" charset="0"/>
              <a:buChar char="•"/>
              <a:tabLst>
                <a:tab pos="201613" algn="l"/>
              </a:tabLst>
              <a:defRPr sz="2000">
                <a:solidFill>
                  <a:srgbClr val="262626"/>
                </a:solidFill>
                <a:latin typeface="Garamond" panose="02020404030301010803" pitchFamily="18" charset="0"/>
              </a:defRPr>
            </a:lvl2pPr>
            <a:lvl3pPr marL="1143000" indent="-228600" defTabSz="685800">
              <a:spcBef>
                <a:spcPct val="20000"/>
              </a:spcBef>
              <a:spcAft>
                <a:spcPts val="600"/>
              </a:spcAft>
              <a:buClr>
                <a:schemeClr val="accent1"/>
              </a:buClr>
              <a:buSzPct val="115000"/>
              <a:buFont typeface="Arial" panose="020B0604020202020204" pitchFamily="34" charset="0"/>
              <a:buChar char="•"/>
              <a:tabLst>
                <a:tab pos="201613" algn="l"/>
              </a:tabLst>
              <a:defRPr>
                <a:solidFill>
                  <a:srgbClr val="262626"/>
                </a:solidFill>
                <a:latin typeface="Garamond" panose="02020404030301010803" pitchFamily="18" charset="0"/>
              </a:defRPr>
            </a:lvl3pPr>
            <a:lvl4pPr marL="1600200" indent="-228600" defTabSz="685800">
              <a:spcBef>
                <a:spcPct val="20000"/>
              </a:spcBef>
              <a:spcAft>
                <a:spcPts val="600"/>
              </a:spcAft>
              <a:buClr>
                <a:schemeClr val="accent1"/>
              </a:buClr>
              <a:buSzPct val="115000"/>
              <a:buFont typeface="Arial" panose="020B0604020202020204" pitchFamily="34" charset="0"/>
              <a:buChar char="•"/>
              <a:tabLst>
                <a:tab pos="201613" algn="l"/>
              </a:tabLst>
              <a:defRPr sz="1600">
                <a:solidFill>
                  <a:srgbClr val="262626"/>
                </a:solidFill>
                <a:latin typeface="Garamond" panose="02020404030301010803" pitchFamily="18" charset="0"/>
              </a:defRPr>
            </a:lvl4pPr>
            <a:lvl5pPr marL="2057400" indent="-228600" defTabSz="685800">
              <a:spcBef>
                <a:spcPct val="20000"/>
              </a:spcBef>
              <a:spcAft>
                <a:spcPts val="600"/>
              </a:spcAft>
              <a:buClr>
                <a:schemeClr val="accent1"/>
              </a:buClr>
              <a:buSzPct val="115000"/>
              <a:buFont typeface="Arial" panose="020B0604020202020204" pitchFamily="34" charset="0"/>
              <a:buChar char="•"/>
              <a:tabLst>
                <a:tab pos="201613" algn="l"/>
              </a:tabLst>
              <a:defRPr sz="1400">
                <a:solidFill>
                  <a:srgbClr val="262626"/>
                </a:solidFill>
                <a:latin typeface="Garamond" panose="02020404030301010803" pitchFamily="18" charset="0"/>
              </a:defRPr>
            </a:lvl5pPr>
            <a:lvl6pPr marL="2514600" indent="-228600" defTabSz="685800" eaLnBrk="0" fontAlgn="base" hangingPunct="0">
              <a:spcBef>
                <a:spcPct val="20000"/>
              </a:spcBef>
              <a:spcAft>
                <a:spcPts val="600"/>
              </a:spcAft>
              <a:buClr>
                <a:schemeClr val="accent1"/>
              </a:buClr>
              <a:buSzPct val="115000"/>
              <a:buFont typeface="Arial" panose="020B0604020202020204" pitchFamily="34" charset="0"/>
              <a:buChar char="•"/>
              <a:tabLst>
                <a:tab pos="201613" algn="l"/>
              </a:tabLst>
              <a:defRPr sz="1400">
                <a:solidFill>
                  <a:srgbClr val="262626"/>
                </a:solidFill>
                <a:latin typeface="Garamond" panose="02020404030301010803" pitchFamily="18" charset="0"/>
              </a:defRPr>
            </a:lvl6pPr>
            <a:lvl7pPr marL="2971800" indent="-228600" defTabSz="685800" eaLnBrk="0" fontAlgn="base" hangingPunct="0">
              <a:spcBef>
                <a:spcPct val="20000"/>
              </a:spcBef>
              <a:spcAft>
                <a:spcPts val="600"/>
              </a:spcAft>
              <a:buClr>
                <a:schemeClr val="accent1"/>
              </a:buClr>
              <a:buSzPct val="115000"/>
              <a:buFont typeface="Arial" panose="020B0604020202020204" pitchFamily="34" charset="0"/>
              <a:buChar char="•"/>
              <a:tabLst>
                <a:tab pos="201613" algn="l"/>
              </a:tabLst>
              <a:defRPr sz="1400">
                <a:solidFill>
                  <a:srgbClr val="262626"/>
                </a:solidFill>
                <a:latin typeface="Garamond" panose="02020404030301010803" pitchFamily="18" charset="0"/>
              </a:defRPr>
            </a:lvl7pPr>
            <a:lvl8pPr marL="3429000" indent="-228600" defTabSz="685800" eaLnBrk="0" fontAlgn="base" hangingPunct="0">
              <a:spcBef>
                <a:spcPct val="20000"/>
              </a:spcBef>
              <a:spcAft>
                <a:spcPts val="600"/>
              </a:spcAft>
              <a:buClr>
                <a:schemeClr val="accent1"/>
              </a:buClr>
              <a:buSzPct val="115000"/>
              <a:buFont typeface="Arial" panose="020B0604020202020204" pitchFamily="34" charset="0"/>
              <a:buChar char="•"/>
              <a:tabLst>
                <a:tab pos="201613" algn="l"/>
              </a:tabLst>
              <a:defRPr sz="1400">
                <a:solidFill>
                  <a:srgbClr val="262626"/>
                </a:solidFill>
                <a:latin typeface="Garamond" panose="02020404030301010803" pitchFamily="18" charset="0"/>
              </a:defRPr>
            </a:lvl8pPr>
            <a:lvl9pPr marL="3886200" indent="-228600" defTabSz="685800" eaLnBrk="0" fontAlgn="base" hangingPunct="0">
              <a:spcBef>
                <a:spcPct val="20000"/>
              </a:spcBef>
              <a:spcAft>
                <a:spcPts val="600"/>
              </a:spcAft>
              <a:buClr>
                <a:schemeClr val="accent1"/>
              </a:buClr>
              <a:buSzPct val="115000"/>
              <a:buFont typeface="Arial" panose="020B0604020202020204" pitchFamily="34" charset="0"/>
              <a:buChar char="•"/>
              <a:tabLst>
                <a:tab pos="201613" algn="l"/>
              </a:tabLst>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US" altLang="en-US" b="1" dirty="0">
                <a:solidFill>
                  <a:srgbClr val="FFFFFF"/>
                </a:solidFill>
                <a:latin typeface="Arial" panose="020B0604020202020204" pitchFamily="34" charset="0"/>
                <a:cs typeface="Arial" panose="020B0604020202020204" pitchFamily="34" charset="0"/>
              </a:rPr>
              <a:t>Môn: GIÁO DỤC CHÍNH TRỊ</a:t>
            </a:r>
            <a:endParaRPr lang="en-US" altLang="en-US" dirty="0">
              <a:solidFill>
                <a:srgbClr val="FFFFFF"/>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C879C35F-33F4-9145-6D19-54194E66D8BB}"/>
              </a:ext>
            </a:extLst>
          </p:cNvPr>
          <p:cNvSpPr/>
          <p:nvPr/>
        </p:nvSpPr>
        <p:spPr>
          <a:xfrm>
            <a:off x="1256563" y="761968"/>
            <a:ext cx="9527860" cy="87698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r>
              <a:rPr lang="en-US" altLang="en-US" sz="2400" b="1" dirty="0">
                <a:solidFill>
                  <a:srgbClr val="FFFFFF"/>
                </a:solidFill>
                <a:latin typeface="Arial" panose="020B0604020202020204" pitchFamily="34" charset="0"/>
                <a:ea typeface="Calibri" pitchFamily="34" charset="0"/>
                <a:cs typeface="Arial" panose="020B0604020202020204" pitchFamily="34" charset="0"/>
              </a:rPr>
              <a:t>TRƯỜNG CAO ĐẲNG LÝ TỰ TRỌNG TP. HỒ CHÍ MINH</a:t>
            </a:r>
          </a:p>
          <a:p>
            <a:pPr algn="ctr" defTabSz="685800">
              <a:defRPr/>
            </a:pPr>
            <a:r>
              <a:rPr lang="en-US" altLang="en-US" sz="2400" b="1" dirty="0">
                <a:solidFill>
                  <a:srgbClr val="FFFFFF"/>
                </a:solidFill>
                <a:latin typeface="Arial" panose="020B0604020202020204" pitchFamily="34" charset="0"/>
                <a:ea typeface="Calibri" pitchFamily="34" charset="0"/>
                <a:cs typeface="Arial" panose="020B0604020202020204" pitchFamily="34" charset="0"/>
              </a:rPr>
              <a:t>KHOA LÝ LUẬN CHÍNH TRỊ</a:t>
            </a:r>
            <a:endParaRPr lang="en-US" altLang="en-US" sz="2400" dirty="0">
              <a:solidFill>
                <a:srgbClr val="FFFFFF"/>
              </a:solidFill>
              <a:latin typeface="Arial" panose="020B0604020202020204" pitchFamily="34" charset="0"/>
              <a:ea typeface="Calibri" pitchFamily="34" charset="0"/>
              <a:cs typeface="Arial" panose="020B0604020202020204" pitchFamily="34" charset="0"/>
            </a:endParaRPr>
          </a:p>
        </p:txBody>
      </p:sp>
    </p:spTree>
    <p:extLst>
      <p:ext uri="{BB962C8B-B14F-4D97-AF65-F5344CB8AC3E}">
        <p14:creationId xmlns:p14="http://schemas.microsoft.com/office/powerpoint/2010/main" val="473743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1" presetClass="emph" presetSubtype="2" fill="hold" nodeType="withEffect">
                                  <p:stCondLst>
                                    <p:cond delay="0"/>
                                  </p:stCondLst>
                                  <p:childTnLst>
                                    <p:animClr clrSpc="rgb" dir="cw">
                                      <p:cBhvr>
                                        <p:cTn id="11" dur="2000" fill="hold"/>
                                        <p:tgtEl>
                                          <p:spTgt spid="6"/>
                                        </p:tgtEl>
                                        <p:attrNameLst>
                                          <p:attrName>fillcolor</p:attrName>
                                        </p:attrNameLst>
                                      </p:cBhvr>
                                      <p:to>
                                        <a:schemeClr val="accent2"/>
                                      </p:to>
                                    </p:animClr>
                                    <p:set>
                                      <p:cBhvr>
                                        <p:cTn id="12" dur="2000" fill="hold"/>
                                        <p:tgtEl>
                                          <p:spTgt spid="6"/>
                                        </p:tgtEl>
                                        <p:attrNameLst>
                                          <p:attrName>fill.type</p:attrName>
                                        </p:attrNameLst>
                                      </p:cBhvr>
                                      <p:to>
                                        <p:strVal val="solid"/>
                                      </p:to>
                                    </p:set>
                                    <p:set>
                                      <p:cBhvr>
                                        <p:cTn id="13" dur="2000" fill="hold"/>
                                        <p:tgtEl>
                                          <p:spTgt spid="6"/>
                                        </p:tgtEl>
                                        <p:attrNameLst>
                                          <p:attrName>fill.on</p:attrName>
                                        </p:attrNameLst>
                                      </p:cBhvr>
                                      <p:to>
                                        <p:strVal val="true"/>
                                      </p:to>
                                    </p:set>
                                  </p:childTnLst>
                                </p:cTn>
                              </p:par>
                            </p:childTnLst>
                          </p:cTn>
                        </p:par>
                      </p:childTnLst>
                    </p:cTn>
                  </p:par>
                  <p:par>
                    <p:cTn id="14" fill="hold">
                      <p:stCondLst>
                        <p:cond delay="indefinite"/>
                      </p:stCondLst>
                      <p:childTnLst>
                        <p:par>
                          <p:cTn id="15" fill="hold">
                            <p:stCondLst>
                              <p:cond delay="0"/>
                            </p:stCondLst>
                            <p:childTnLst>
                              <p:par>
                                <p:cTn id="16" presetID="21" presetClass="emph" presetSubtype="0" fill="hold" nodeType="clickEffect">
                                  <p:stCondLst>
                                    <p:cond delay="0"/>
                                  </p:stCondLst>
                                  <p:childTnLst>
                                    <p:animClr clrSpc="hsl" dir="cw">
                                      <p:cBhvr override="childStyle">
                                        <p:cTn id="17" dur="1750" fill="hold"/>
                                        <p:tgtEl>
                                          <p:spTgt spid="6"/>
                                        </p:tgtEl>
                                        <p:attrNameLst>
                                          <p:attrName>style.color</p:attrName>
                                        </p:attrNameLst>
                                      </p:cBhvr>
                                      <p:by>
                                        <p:hsl h="7200000" s="0" l="0"/>
                                      </p:by>
                                    </p:animClr>
                                    <p:animClr clrSpc="hsl" dir="cw">
                                      <p:cBhvr>
                                        <p:cTn id="18" dur="1750" fill="hold"/>
                                        <p:tgtEl>
                                          <p:spTgt spid="6"/>
                                        </p:tgtEl>
                                        <p:attrNameLst>
                                          <p:attrName>fillcolor</p:attrName>
                                        </p:attrNameLst>
                                      </p:cBhvr>
                                      <p:by>
                                        <p:hsl h="7200000" s="0" l="0"/>
                                      </p:by>
                                    </p:animClr>
                                    <p:animClr clrSpc="hsl" dir="cw">
                                      <p:cBhvr>
                                        <p:cTn id="19" dur="1750" fill="hold"/>
                                        <p:tgtEl>
                                          <p:spTgt spid="6"/>
                                        </p:tgtEl>
                                        <p:attrNameLst>
                                          <p:attrName>stroke.color</p:attrName>
                                        </p:attrNameLst>
                                      </p:cBhvr>
                                      <p:by>
                                        <p:hsl h="7200000" s="0" l="0"/>
                                      </p:by>
                                    </p:animClr>
                                    <p:set>
                                      <p:cBhvr>
                                        <p:cTn id="20" dur="175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2ABFC17B-7E00-D468-00BF-50E94FC76FCF}"/>
              </a:ext>
            </a:extLst>
          </p:cNvPr>
          <p:cNvGrpSpPr/>
          <p:nvPr/>
        </p:nvGrpSpPr>
        <p:grpSpPr>
          <a:xfrm>
            <a:off x="1728190" y="823301"/>
            <a:ext cx="9603333" cy="4938774"/>
            <a:chOff x="1728190" y="823301"/>
            <a:chExt cx="9603333" cy="4938774"/>
          </a:xfrm>
        </p:grpSpPr>
        <p:sp>
          <p:nvSpPr>
            <p:cNvPr id="3" name="Hộp Văn bản 2">
              <a:extLst>
                <a:ext uri="{FF2B5EF4-FFF2-40B4-BE49-F238E27FC236}">
                  <a16:creationId xmlns:a16="http://schemas.microsoft.com/office/drawing/2014/main" id="{A34171C3-2899-4429-3501-69043C325296}"/>
                </a:ext>
              </a:extLst>
            </p:cNvPr>
            <p:cNvSpPr txBox="1"/>
            <p:nvPr/>
          </p:nvSpPr>
          <p:spPr>
            <a:xfrm>
              <a:off x="1728190" y="3274575"/>
              <a:ext cx="7858938" cy="1131848"/>
            </a:xfrm>
            <a:prstGeom prst="rect">
              <a:avLst/>
            </a:prstGeom>
            <a:noFill/>
          </p:spPr>
          <p:txBody>
            <a:bodyPr wrap="square">
              <a:spAutoFit/>
            </a:bodyPr>
            <a:lstStyle/>
            <a:p>
              <a:pPr marL="344488" lvl="0" indent="-344488">
                <a:lnSpc>
                  <a:spcPct val="150000"/>
                </a:lnSpc>
              </a:pPr>
              <a:r>
                <a:rPr lang="en-US" sz="2400" b="1" dirty="0">
                  <a:solidFill>
                    <a:srgbClr val="0070C0"/>
                  </a:solidFill>
                  <a:latin typeface="Arial" panose="020B0604020202020204" pitchFamily="34" charset="0"/>
                  <a:cs typeface="Arial" panose="020B0604020202020204" pitchFamily="34" charset="0"/>
                </a:rPr>
                <a:t>1. </a:t>
              </a:r>
              <a:r>
                <a:rPr lang="vi-VN" sz="2400" b="1" dirty="0">
                  <a:solidFill>
                    <a:srgbClr val="0070C0"/>
                  </a:solidFill>
                  <a:latin typeface="Arial" panose="020B0604020202020204" pitchFamily="34" charset="0"/>
                  <a:cs typeface="Arial" panose="020B0604020202020204" pitchFamily="34" charset="0"/>
                </a:rPr>
                <a:t>BẢN CHẤT VÀ ĐẶC TRƯNG CỦA NHÀ NƯỚC PHÁP QUYỀN XÃ HỘI CHỦ NGHĨA VIỆT NAM</a:t>
              </a:r>
              <a:endParaRPr lang="en-US" sz="2400" b="1" dirty="0">
                <a:solidFill>
                  <a:srgbClr val="0070C0"/>
                </a:solidFill>
                <a:latin typeface="Arial" panose="020B0604020202020204" pitchFamily="34" charset="0"/>
                <a:cs typeface="Arial" panose="020B0604020202020204" pitchFamily="34" charset="0"/>
              </a:endParaRPr>
            </a:p>
          </p:txBody>
        </p:sp>
        <p:sp>
          <p:nvSpPr>
            <p:cNvPr id="5" name="Hộp Văn bản 4">
              <a:extLst>
                <a:ext uri="{FF2B5EF4-FFF2-40B4-BE49-F238E27FC236}">
                  <a16:creationId xmlns:a16="http://schemas.microsoft.com/office/drawing/2014/main" id="{811E2AF7-2237-EA76-6B49-7526634FCE80}"/>
                </a:ext>
              </a:extLst>
            </p:cNvPr>
            <p:cNvSpPr txBox="1"/>
            <p:nvPr/>
          </p:nvSpPr>
          <p:spPr>
            <a:xfrm>
              <a:off x="1805908" y="4630227"/>
              <a:ext cx="9525615" cy="1131848"/>
            </a:xfrm>
            <a:prstGeom prst="rect">
              <a:avLst/>
            </a:prstGeom>
            <a:noFill/>
          </p:spPr>
          <p:txBody>
            <a:bodyPr wrap="square">
              <a:spAutoFit/>
            </a:bodyPr>
            <a:lstStyle/>
            <a:p>
              <a:pPr marL="344488" lvl="0" indent="-344488">
                <a:lnSpc>
                  <a:spcPct val="150000"/>
                </a:lnSpc>
              </a:pPr>
              <a:r>
                <a:rPr lang="en-US" sz="2400" b="1" dirty="0">
                  <a:solidFill>
                    <a:srgbClr val="0070C0"/>
                  </a:solidFill>
                  <a:latin typeface="Arial" panose="020B0604020202020204" pitchFamily="34" charset="0"/>
                  <a:cs typeface="Arial" panose="020B0604020202020204" pitchFamily="34" charset="0"/>
                </a:rPr>
                <a:t>2</a:t>
              </a:r>
              <a:r>
                <a:rPr lang="vi-VN" sz="2400" b="1" dirty="0">
                  <a:solidFill>
                    <a:srgbClr val="0070C0"/>
                  </a:solidFill>
                  <a:latin typeface="Arial" panose="020B0604020202020204" pitchFamily="34" charset="0"/>
                  <a:cs typeface="Arial" panose="020B0604020202020204" pitchFamily="34" charset="0"/>
                </a:rPr>
                <a:t>. PHƯƠNG HƯỚNG, NHIỆM VỤ XÂY DỰNG VÀ HOÀN THIỆN NHÀ NƯỚC PHÁP QUYỀN XÃ HỘI CHỦ NGHĨA VIỆT NAM</a:t>
              </a:r>
              <a:endParaRPr lang="en-US" sz="2400" b="1" dirty="0">
                <a:solidFill>
                  <a:srgbClr val="0070C0"/>
                </a:solidFill>
                <a:latin typeface="Arial" panose="020B0604020202020204" pitchFamily="34" charset="0"/>
                <a:cs typeface="Arial" panose="020B0604020202020204" pitchFamily="34" charset="0"/>
              </a:endParaRPr>
            </a:p>
          </p:txBody>
        </p:sp>
        <p:sp>
          <p:nvSpPr>
            <p:cNvPr id="4" name="WordArt 5" descr="Green marble">
              <a:extLst>
                <a:ext uri="{FF2B5EF4-FFF2-40B4-BE49-F238E27FC236}">
                  <a16:creationId xmlns:a16="http://schemas.microsoft.com/office/drawing/2014/main" id="{BE05110C-6B52-8760-BB9A-266A92263844}"/>
                </a:ext>
              </a:extLst>
            </p:cNvPr>
            <p:cNvSpPr>
              <a:spLocks noChangeArrowheads="1" noChangeShapeType="1" noTextEdit="1"/>
            </p:cNvSpPr>
            <p:nvPr/>
          </p:nvSpPr>
          <p:spPr bwMode="auto">
            <a:xfrm>
              <a:off x="5050492" y="823301"/>
              <a:ext cx="2091016" cy="30914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b="1" kern="10" dirty="0">
                  <a:blipFill dpi="0" rotWithShape="0">
                    <a:blip r:embed="rId2"/>
                    <a:srcRect/>
                    <a:tile tx="0" ty="0" sx="100000" sy="100000" flip="none" algn="tl"/>
                  </a:blipFill>
                  <a:effectLst>
                    <a:outerShdw dist="35921" dir="2700000" algn="ctr" rotWithShape="0">
                      <a:srgbClr val="C0C0C0">
                        <a:alpha val="79999"/>
                      </a:srgbClr>
                    </a:outerShdw>
                  </a:effectLst>
                  <a:latin typeface="Arial" panose="020B0604020202020204" pitchFamily="34" charset="0"/>
                  <a:cs typeface="Arial" panose="020B0604020202020204" pitchFamily="34" charset="0"/>
                </a:rPr>
                <a:t>CHƯƠNG 5</a:t>
              </a:r>
            </a:p>
          </p:txBody>
        </p:sp>
        <p:sp>
          <p:nvSpPr>
            <p:cNvPr id="2" name="Rectangle 1"/>
            <p:cNvSpPr/>
            <p:nvPr/>
          </p:nvSpPr>
          <p:spPr>
            <a:xfrm>
              <a:off x="1967345" y="1605579"/>
              <a:ext cx="8257309" cy="1131848"/>
            </a:xfrm>
            <a:prstGeom prst="rect">
              <a:avLst/>
            </a:prstGeom>
          </p:spPr>
          <p:txBody>
            <a:bodyPr wrap="square">
              <a:spAutoFit/>
            </a:bodyPr>
            <a:lstStyle/>
            <a:p>
              <a:pPr algn="ctr">
                <a:lnSpc>
                  <a:spcPct val="150000"/>
                </a:lnSpc>
                <a:defRPr/>
              </a:pPr>
              <a:r>
                <a:rPr lang="en-US" sz="2400" b="1" dirty="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XÂY DỰNG VÀ HOÀN THIỆN NHÀ N</a:t>
              </a:r>
              <a:r>
                <a:rPr lang="vi-VN" sz="2400" b="1" dirty="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Ư</a:t>
              </a:r>
              <a:r>
                <a:rPr lang="en-US" sz="2400" b="1" dirty="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ỚC PHÁP QUYỀN XÃ HỘI CHỦ NGHĨA VIỆT NAM</a:t>
              </a:r>
            </a:p>
          </p:txBody>
        </p:sp>
      </p:grpSp>
    </p:spTree>
    <p:extLst>
      <p:ext uri="{BB962C8B-B14F-4D97-AF65-F5344CB8AC3E}">
        <p14:creationId xmlns:p14="http://schemas.microsoft.com/office/powerpoint/2010/main" val="1725658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63986B-C418-7ED3-7D82-C17DCE99A944}"/>
              </a:ext>
            </a:extLst>
          </p:cNvPr>
          <p:cNvSpPr txBox="1"/>
          <p:nvPr/>
        </p:nvSpPr>
        <p:spPr>
          <a:xfrm>
            <a:off x="553616" y="872531"/>
            <a:ext cx="11084767" cy="5112938"/>
          </a:xfrm>
          <a:prstGeom prst="rect">
            <a:avLst/>
          </a:prstGeom>
          <a:noFill/>
        </p:spPr>
        <p:txBody>
          <a:bodyPr wrap="square">
            <a:spAutoFit/>
          </a:bodyPr>
          <a:lstStyle/>
          <a:p>
            <a:pPr algn="ctr">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Về kiến thức: </a:t>
            </a:r>
            <a:r>
              <a:rPr lang="vi-VN" sz="2400" dirty="0">
                <a:effectLst/>
                <a:latin typeface="Arial" panose="020B0604020202020204" pitchFamily="34" charset="0"/>
                <a:ea typeface="Times New Roman" panose="02020603050405020304" pitchFamily="18" charset="0"/>
                <a:cs typeface="Arial" panose="020B0604020202020204" pitchFamily="34" charset="0"/>
              </a:rPr>
              <a:t>Trình bày được bản chất, đặc trưng, phương hướng và nhiệm vụ xây dựng và hoàn thiện Nhà nước pháp quyền xã hội chủ nghĩa Việt Nam</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a:p>
            <a:pPr algn="just">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Về kỹ năng: </a:t>
            </a:r>
            <a:r>
              <a:rPr lang="pl-PL" sz="2400" dirty="0">
                <a:effectLst/>
                <a:latin typeface="Arial" panose="020B0604020202020204" pitchFamily="34" charset="0"/>
                <a:ea typeface="Times New Roman" panose="02020603050405020304" pitchFamily="18" charset="0"/>
                <a:cs typeface="Arial" panose="020B0604020202020204" pitchFamily="34" charset="0"/>
              </a:rPr>
              <a:t>Vận dụng được các kiến thức đã học để giải thích về những vấn đề liên quan đến hoạt động của bộ máy nhà nước, từ đó có khả năng nhận diên và phản bác những luận điểm xuyên tạc về nhà nước ta hiện nay.</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Về năng lực tự chủ và trách nhiệm:</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dirty="0">
                <a:effectLst/>
                <a:latin typeface="Arial" panose="020B0604020202020204" pitchFamily="34" charset="0"/>
                <a:ea typeface="Times New Roman" panose="02020603050405020304" pitchFamily="18" charset="0"/>
                <a:cs typeface="Arial" panose="020B0604020202020204" pitchFamily="34" charset="0"/>
              </a:rPr>
              <a:t>Có lập trường, tư tưởng chính trị vững vàng, thái độ tích cực trong đấu tranh nhằm bảo vệ Nhà nước, bảo vệ tính nghiêm minh của pháp luật, đấu tranh chống tham nhũng tiêu cực.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293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4AABA56D-8D19-72CA-FDB6-B86385FADB58}"/>
              </a:ext>
            </a:extLst>
          </p:cNvPr>
          <p:cNvGrpSpPr/>
          <p:nvPr/>
        </p:nvGrpSpPr>
        <p:grpSpPr>
          <a:xfrm>
            <a:off x="216647" y="1204851"/>
            <a:ext cx="11758705" cy="3890099"/>
            <a:chOff x="216647" y="1204851"/>
            <a:chExt cx="11758705" cy="3890099"/>
          </a:xfrm>
        </p:grpSpPr>
        <p:sp>
          <p:nvSpPr>
            <p:cNvPr id="2" name="AutoShape 4">
              <a:extLst>
                <a:ext uri="{FF2B5EF4-FFF2-40B4-BE49-F238E27FC236}">
                  <a16:creationId xmlns:a16="http://schemas.microsoft.com/office/drawing/2014/main" id="{25417AC4-936A-F6E7-BDCA-8869552E8A45}"/>
                </a:ext>
              </a:extLst>
            </p:cNvPr>
            <p:cNvSpPr>
              <a:spLocks noChangeArrowheads="1"/>
            </p:cNvSpPr>
            <p:nvPr/>
          </p:nvSpPr>
          <p:spPr bwMode="auto">
            <a:xfrm>
              <a:off x="216647" y="1204851"/>
              <a:ext cx="11758705" cy="895350"/>
            </a:xfrm>
            <a:prstGeom prst="bevel">
              <a:avLst>
                <a:gd name="adj" fmla="val 12500"/>
              </a:avLst>
            </a:prstGeom>
            <a:solidFill>
              <a:srgbClr val="000066"/>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b="1" dirty="0">
                  <a:solidFill>
                    <a:schemeClr val="bg1"/>
                  </a:solidFill>
                  <a:cs typeface="Arial" panose="020B0604020202020204" pitchFamily="34" charset="0"/>
                </a:rPr>
                <a:t>1. Bản chất và đặc trưng của Nhà nước pháp quyền xã hội chủ nghĩa Việt Nam</a:t>
              </a:r>
              <a:endParaRPr lang="en-US" altLang="en-US" sz="2400" dirty="0">
                <a:solidFill>
                  <a:schemeClr val="bg1"/>
                </a:solidFill>
                <a:cs typeface="Arial" panose="020B0604020202020204" pitchFamily="34" charset="0"/>
              </a:endParaRPr>
            </a:p>
          </p:txBody>
        </p:sp>
        <p:sp>
          <p:nvSpPr>
            <p:cNvPr id="4" name="Hộp Văn bản 3">
              <a:extLst>
                <a:ext uri="{FF2B5EF4-FFF2-40B4-BE49-F238E27FC236}">
                  <a16:creationId xmlns:a16="http://schemas.microsoft.com/office/drawing/2014/main" id="{AA467D51-C5AF-379B-31DE-04FA7A2E22E8}"/>
                </a:ext>
              </a:extLst>
            </p:cNvPr>
            <p:cNvSpPr txBox="1"/>
            <p:nvPr/>
          </p:nvSpPr>
          <p:spPr>
            <a:xfrm>
              <a:off x="730526" y="2641265"/>
              <a:ext cx="11198087" cy="1685846"/>
            </a:xfrm>
            <a:prstGeom prst="rect">
              <a:avLst/>
            </a:prstGeom>
            <a:noFill/>
          </p:spPr>
          <p:txBody>
            <a:bodyPr wrap="square">
              <a:spAutoFit/>
            </a:bodyPr>
            <a:lstStyle/>
            <a:p>
              <a:pPr lvl="0" algn="just">
                <a:lnSpc>
                  <a:spcPct val="150000"/>
                </a:lnSpc>
              </a:pPr>
              <a:r>
                <a:rPr lang="en-US" sz="2400" b="1" dirty="0">
                  <a:latin typeface="Arial" panose="020B0604020202020204" pitchFamily="34" charset="0"/>
                  <a:cs typeface="Arial" panose="020B0604020202020204" pitchFamily="34" charset="0"/>
                </a:rPr>
                <a:t>1.1.</a:t>
              </a:r>
              <a:r>
                <a:rPr lang="vi-VN" sz="2400" b="1" dirty="0">
                  <a:latin typeface="Arial" panose="020B0604020202020204" pitchFamily="34" charset="0"/>
                  <a:cs typeface="Arial" panose="020B0604020202020204" pitchFamily="34" charset="0"/>
                </a:rPr>
                <a:t> Bản chất của Nhà nước pháp quyền xã hội chủ nghĩa Việt Nam</a:t>
              </a:r>
              <a:endParaRPr lang="en-US" sz="2400" b="1" dirty="0">
                <a:latin typeface="Arial" panose="020B0604020202020204" pitchFamily="34" charset="0"/>
                <a:cs typeface="Arial" panose="020B0604020202020204" pitchFamily="34" charset="0"/>
              </a:endParaRPr>
            </a:p>
            <a:p>
              <a:pPr lvl="1" algn="just">
                <a:lnSpc>
                  <a:spcPct val="150000"/>
                </a:lnSpc>
              </a:pPr>
              <a:r>
                <a:rPr lang="nl-NL" sz="2400" b="1" i="1" dirty="0">
                  <a:latin typeface="Arial" panose="020B0604020202020204" pitchFamily="34" charset="0"/>
                  <a:cs typeface="Arial" panose="020B0604020202020204" pitchFamily="34" charset="0"/>
                </a:rPr>
                <a:t>1.1.1. Khái niệm và bản chất nhà nước pháp quyền xã hội chủ</a:t>
              </a:r>
              <a:r>
                <a:rPr lang="vi-VN" sz="2400" b="1" i="1" dirty="0">
                  <a:latin typeface="Arial" panose="020B0604020202020204" pitchFamily="34" charset="0"/>
                  <a:cs typeface="Arial" panose="020B0604020202020204" pitchFamily="34" charset="0"/>
                </a:rPr>
                <a:t> nghĩa</a:t>
              </a:r>
              <a:endParaRPr lang="en-US" sz="2400" dirty="0">
                <a:latin typeface="Arial" panose="020B0604020202020204" pitchFamily="34" charset="0"/>
                <a:cs typeface="Arial" panose="020B0604020202020204" pitchFamily="34" charset="0"/>
              </a:endParaRPr>
            </a:p>
            <a:p>
              <a:pPr lvl="1">
                <a:lnSpc>
                  <a:spcPct val="150000"/>
                </a:lnSpc>
              </a:pPr>
              <a:r>
                <a:rPr lang="nl-NL" sz="2400" b="1" i="1" dirty="0">
                  <a:latin typeface="Arial" panose="020B0604020202020204" pitchFamily="34" charset="0"/>
                  <a:cs typeface="Arial" panose="020B0604020202020204" pitchFamily="34" charset="0"/>
                </a:rPr>
                <a:t>1.1.2. Bản chất của Nhà nước </a:t>
              </a:r>
              <a:r>
                <a:rPr lang="vi-VN" sz="2400" b="1" i="1" dirty="0">
                  <a:latin typeface="Arial" panose="020B0604020202020204" pitchFamily="34" charset="0"/>
                  <a:cs typeface="Arial" panose="020B0604020202020204" pitchFamily="34" charset="0"/>
                </a:rPr>
                <a:t>pháp</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quyền</a:t>
              </a:r>
              <a:r>
                <a:rPr lang="vi-VN" sz="2400" b="1" i="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6" name="Hộp Văn bản 5">
              <a:extLst>
                <a:ext uri="{FF2B5EF4-FFF2-40B4-BE49-F238E27FC236}">
                  <a16:creationId xmlns:a16="http://schemas.microsoft.com/office/drawing/2014/main" id="{1543FBEC-894E-C11B-3EB6-8EAF731A8D18}"/>
                </a:ext>
              </a:extLst>
            </p:cNvPr>
            <p:cNvSpPr txBox="1"/>
            <p:nvPr/>
          </p:nvSpPr>
          <p:spPr>
            <a:xfrm>
              <a:off x="730526" y="4633285"/>
              <a:ext cx="10730948" cy="461665"/>
            </a:xfrm>
            <a:prstGeom prst="rect">
              <a:avLst/>
            </a:prstGeom>
            <a:noFill/>
          </p:spPr>
          <p:txBody>
            <a:bodyPr wrap="square">
              <a:spAutoFit/>
            </a:bodyPr>
            <a:lstStyle/>
            <a:p>
              <a:pPr lvl="0"/>
              <a:r>
                <a:rPr lang="en-US" sz="2400" b="1" dirty="0">
                  <a:latin typeface="Arial" panose="020B0604020202020204" pitchFamily="34" charset="0"/>
                  <a:cs typeface="Arial" panose="020B0604020202020204" pitchFamily="34" charset="0"/>
                </a:rPr>
                <a:t>1.2</a:t>
              </a:r>
              <a:r>
                <a:rPr lang="vi-VN" sz="2400" b="1" dirty="0">
                  <a:latin typeface="Arial" panose="020B0604020202020204" pitchFamily="34" charset="0"/>
                  <a:cs typeface="Arial" panose="020B0604020202020204" pitchFamily="34" charset="0"/>
                </a:rPr>
                <a:t>. Đặc trưng của Nhà nước pháp quyền xã hội chủ nghĩa Việt Nam</a:t>
              </a:r>
              <a:endParaRPr lang="en-US" sz="2400" b="1"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776281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itle 3">
            <a:extLst>
              <a:ext uri="{FF2B5EF4-FFF2-40B4-BE49-F238E27FC236}">
                <a16:creationId xmlns:a16="http://schemas.microsoft.com/office/drawing/2014/main" id="{684A3BDF-0A0E-9077-B76B-8166C1DBBDD1}"/>
              </a:ext>
            </a:extLst>
          </p:cNvPr>
          <p:cNvSpPr>
            <a:spLocks noGrp="1"/>
          </p:cNvSpPr>
          <p:nvPr>
            <p:ph type="title"/>
          </p:nvPr>
        </p:nvSpPr>
        <p:spPr>
          <a:xfrm>
            <a:off x="960782" y="845340"/>
            <a:ext cx="10270436" cy="503237"/>
          </a:xfrm>
          <a:solidFill>
            <a:srgbClr val="FF3399"/>
          </a:solidFill>
        </p:spPr>
        <p:txBody>
          <a:bodyPr rtlCol="0">
            <a:noAutofit/>
          </a:bodyPr>
          <a:lstStyle/>
          <a:p>
            <a:pPr>
              <a:defRPr/>
            </a:pPr>
            <a:br>
              <a:rPr lang="nl-NL" altLang="en-US" sz="2400" b="1" i="1" dirty="0">
                <a:solidFill>
                  <a:schemeClr val="bg1"/>
                </a:solidFill>
                <a:latin typeface="Arial" panose="020B0604020202020204" pitchFamily="34" charset="0"/>
                <a:cs typeface="Arial" panose="020B0604020202020204" pitchFamily="34" charset="0"/>
              </a:rPr>
            </a:br>
            <a:r>
              <a:rPr lang="nl-NL" altLang="en-US" sz="2400" b="1" i="1" dirty="0">
                <a:solidFill>
                  <a:schemeClr val="bg1"/>
                </a:solidFill>
                <a:latin typeface="Arial" panose="020B0604020202020204" pitchFamily="34" charset="0"/>
                <a:cs typeface="Arial" panose="020B0604020202020204" pitchFamily="34" charset="0"/>
              </a:rPr>
              <a:t> </a:t>
            </a:r>
            <a:r>
              <a:rPr lang="nl-NL" altLang="en-US" sz="2400" b="1" i="1" dirty="0">
                <a:latin typeface="Arial" panose="020B0604020202020204" pitchFamily="34" charset="0"/>
                <a:cs typeface="Arial" panose="020B0604020202020204" pitchFamily="34" charset="0"/>
              </a:rPr>
              <a:t>1.1.Bản chất của Nhà nước pháp quyền XHCN Việt Nam</a:t>
            </a:r>
            <a:br>
              <a:rPr lang="en-US" altLang="en-US" sz="2400" dirty="0">
                <a:latin typeface="Arial" panose="020B0604020202020204" pitchFamily="34" charset="0"/>
                <a:cs typeface="Arial" panose="020B0604020202020204" pitchFamily="34" charset="0"/>
              </a:rPr>
            </a:br>
            <a:endParaRPr lang="en-US" altLang="en-US"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1F1C9BF-B5AC-D9E7-05E0-D1C9F4A0594E}"/>
              </a:ext>
            </a:extLst>
          </p:cNvPr>
          <p:cNvSpPr>
            <a:spLocks noGrp="1"/>
          </p:cNvSpPr>
          <p:nvPr>
            <p:ph idx="1"/>
          </p:nvPr>
        </p:nvSpPr>
        <p:spPr>
          <a:xfrm>
            <a:off x="960781" y="1482325"/>
            <a:ext cx="10257181" cy="533400"/>
          </a:xfrm>
          <a:ln w="28575">
            <a:solidFill>
              <a:srgbClr val="FF0000"/>
            </a:solidFill>
            <a:miter lim="800000"/>
            <a:headEnd/>
            <a:tailEnd/>
          </a:ln>
        </p:spPr>
        <p:txBody>
          <a:bodyPr/>
          <a:lstStyle/>
          <a:p>
            <a:pPr marL="0" indent="0" eaLnBrk="1" hangingPunct="1">
              <a:buNone/>
            </a:pPr>
            <a:r>
              <a:rPr lang="nl-NL" altLang="en-US" sz="2400" b="1" i="1" dirty="0">
                <a:latin typeface="Arial" panose="020B0604020202020204" pitchFamily="34" charset="0"/>
                <a:cs typeface="Arial" panose="020B0604020202020204" pitchFamily="34" charset="0"/>
              </a:rPr>
              <a:t>1.1.1. Khái niệm và bản chất nhà nước pháp quyền xã hội chủ</a:t>
            </a:r>
            <a:r>
              <a:rPr lang="vi-VN" altLang="en-US" sz="2400" b="1" i="1" dirty="0">
                <a:latin typeface="Arial" panose="020B0604020202020204" pitchFamily="34" charset="0"/>
                <a:cs typeface="Arial" panose="020B0604020202020204" pitchFamily="34" charset="0"/>
              </a:rPr>
              <a:t> nghĩa</a:t>
            </a:r>
            <a:endParaRPr lang="en-US" altLang="en-US" sz="2400" dirty="0">
              <a:latin typeface="Arial" panose="020B0604020202020204" pitchFamily="34" charset="0"/>
              <a:cs typeface="Arial" panose="020B0604020202020204" pitchFamily="34" charset="0"/>
            </a:endParaRPr>
          </a:p>
          <a:p>
            <a:pPr eaLnBrk="1" hangingPunct="1"/>
            <a:endParaRPr lang="en-US" altLang="en-US" sz="24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900FEA90-C8B8-0785-2302-17BE87AB9AF5}"/>
              </a:ext>
            </a:extLst>
          </p:cNvPr>
          <p:cNvSpPr txBox="1">
            <a:spLocks noChangeArrowheads="1"/>
          </p:cNvSpPr>
          <p:nvPr/>
        </p:nvSpPr>
        <p:spPr>
          <a:xfrm>
            <a:off x="960781" y="2444027"/>
            <a:ext cx="10257181" cy="115625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marL="285750" indent="-285750" algn="just">
              <a:lnSpc>
                <a:spcPct val="150000"/>
              </a:lnSpc>
              <a:buFont typeface="Arial" panose="020B0604020202020204" pitchFamily="34" charset="0"/>
              <a:buChar char="•"/>
            </a:pPr>
            <a:r>
              <a:rPr lang="vi-VN" altLang="en-US" sz="2400" b="1" i="1" dirty="0">
                <a:solidFill>
                  <a:srgbClr val="FF0000"/>
                </a:solidFill>
                <a:latin typeface="Arial" panose="020B0604020202020204" pitchFamily="34" charset="0"/>
                <a:cs typeface="Arial" panose="020B0604020202020204" pitchFamily="34" charset="0"/>
              </a:rPr>
              <a:t>Nhà nước pháp quyền</a:t>
            </a:r>
            <a:r>
              <a:rPr lang="vi-VN" altLang="en-US" sz="2400" dirty="0">
                <a:latin typeface="Arial" panose="020B0604020202020204" pitchFamily="34" charset="0"/>
                <a:cs typeface="Arial" panose="020B0604020202020204" pitchFamily="34" charset="0"/>
              </a:rPr>
              <a:t>: nhà nước được xây dựng, tổ chức và hoạt động trên cơ sở pháp luật, trong đó mọi chủ thể đều phải tuân thủ theo pháp luật</a:t>
            </a:r>
          </a:p>
        </p:txBody>
      </p:sp>
      <p:sp>
        <p:nvSpPr>
          <p:cNvPr id="4" name="Text Placeholder 2">
            <a:extLst>
              <a:ext uri="{FF2B5EF4-FFF2-40B4-BE49-F238E27FC236}">
                <a16:creationId xmlns:a16="http://schemas.microsoft.com/office/drawing/2014/main" id="{3010A596-9A9F-16DF-91DA-47145A493C46}"/>
              </a:ext>
            </a:extLst>
          </p:cNvPr>
          <p:cNvSpPr txBox="1">
            <a:spLocks noChangeArrowheads="1"/>
          </p:cNvSpPr>
          <p:nvPr/>
        </p:nvSpPr>
        <p:spPr>
          <a:xfrm>
            <a:off x="960781" y="3927913"/>
            <a:ext cx="10257180" cy="1589569"/>
          </a:xfr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ct val="0"/>
              </a:spcBef>
            </a:pPr>
            <a:r>
              <a:rPr lang="en-US" altLang="en-US" sz="2400" b="1" i="1" dirty="0" err="1">
                <a:solidFill>
                  <a:srgbClr val="FF0000"/>
                </a:solidFill>
                <a:latin typeface="Arial" panose="020B0604020202020204" pitchFamily="34" charset="0"/>
                <a:cs typeface="Arial" panose="020B0604020202020204" pitchFamily="34" charset="0"/>
              </a:rPr>
              <a:t>Nhà</a:t>
            </a:r>
            <a:r>
              <a:rPr lang="en-US" altLang="en-US" sz="2400" b="1" i="1" dirty="0">
                <a:solidFill>
                  <a:srgbClr val="FF0000"/>
                </a:solidFill>
                <a:latin typeface="Arial" panose="020B0604020202020204" pitchFamily="34" charset="0"/>
                <a:cs typeface="Arial" panose="020B0604020202020204" pitchFamily="34" charset="0"/>
              </a:rPr>
              <a:t> </a:t>
            </a:r>
            <a:r>
              <a:rPr lang="en-US" altLang="en-US" sz="2400" b="1" i="1" dirty="0" err="1">
                <a:solidFill>
                  <a:srgbClr val="FF0000"/>
                </a:solidFill>
                <a:latin typeface="Arial" panose="020B0604020202020204" pitchFamily="34" charset="0"/>
                <a:cs typeface="Arial" panose="020B0604020202020204" pitchFamily="34" charset="0"/>
              </a:rPr>
              <a:t>nước</a:t>
            </a:r>
            <a:r>
              <a:rPr lang="en-US" altLang="en-US" sz="2400" b="1" i="1" dirty="0">
                <a:solidFill>
                  <a:srgbClr val="FF0000"/>
                </a:solidFill>
                <a:latin typeface="Arial" panose="020B0604020202020204" pitchFamily="34" charset="0"/>
                <a:cs typeface="Arial" panose="020B0604020202020204" pitchFamily="34" charset="0"/>
              </a:rPr>
              <a:t> </a:t>
            </a:r>
            <a:r>
              <a:rPr lang="en-US" altLang="en-US" sz="2400" b="1" i="1" dirty="0" err="1">
                <a:solidFill>
                  <a:srgbClr val="FF0000"/>
                </a:solidFill>
                <a:latin typeface="Arial" panose="020B0604020202020204" pitchFamily="34" charset="0"/>
                <a:cs typeface="Arial" panose="020B0604020202020204" pitchFamily="34" charset="0"/>
              </a:rPr>
              <a:t>pháp</a:t>
            </a:r>
            <a:r>
              <a:rPr lang="en-US" altLang="en-US" sz="2400" b="1" i="1" dirty="0">
                <a:solidFill>
                  <a:srgbClr val="FF0000"/>
                </a:solidFill>
                <a:latin typeface="Arial" panose="020B0604020202020204" pitchFamily="34" charset="0"/>
                <a:cs typeface="Arial" panose="020B0604020202020204" pitchFamily="34" charset="0"/>
              </a:rPr>
              <a:t> </a:t>
            </a:r>
            <a:r>
              <a:rPr lang="en-US" altLang="en-US" sz="2400" b="1" i="1" dirty="0" err="1">
                <a:solidFill>
                  <a:srgbClr val="FF0000"/>
                </a:solidFill>
                <a:latin typeface="Arial" panose="020B0604020202020204" pitchFamily="34" charset="0"/>
                <a:cs typeface="Arial" panose="020B0604020202020204" pitchFamily="34" charset="0"/>
              </a:rPr>
              <a:t>quyền</a:t>
            </a:r>
            <a:r>
              <a:rPr lang="en-US" altLang="en-US" sz="2400" b="1" i="1" dirty="0">
                <a:solidFill>
                  <a:srgbClr val="FF0000"/>
                </a:solidFill>
                <a:latin typeface="Arial" panose="020B0604020202020204" pitchFamily="34" charset="0"/>
                <a:cs typeface="Arial" panose="020B0604020202020204" pitchFamily="34" charset="0"/>
              </a:rPr>
              <a:t> XHCN: </a:t>
            </a:r>
            <a:r>
              <a:rPr lang="en-US" altLang="en-US" sz="2400" dirty="0" err="1">
                <a:latin typeface="Arial" panose="020B0604020202020204" pitchFamily="34" charset="0"/>
                <a:cs typeface="Arial" panose="020B0604020202020204" pitchFamily="34" charset="0"/>
              </a:rPr>
              <a:t>Nhà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lý</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bằng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luật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nghĩa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người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được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hưởng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mọi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quyền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có</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quyền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tự</a:t>
            </a:r>
            <a:r>
              <a:rPr lang="en-US" altLang="en-US" sz="2400" dirty="0">
                <a:latin typeface="Arial" panose="020B0604020202020204" pitchFamily="34" charset="0"/>
                <a:cs typeface="Arial" panose="020B0604020202020204" pitchFamily="34" charset="0"/>
              </a:rPr>
              <a:t> do </a:t>
            </a:r>
            <a:r>
              <a:rPr lang="en-US" altLang="en-US" sz="2400" dirty="0" err="1">
                <a:latin typeface="Arial" panose="020B0604020202020204" pitchFamily="34" charset="0"/>
                <a:cs typeface="Arial" panose="020B0604020202020204" pitchFamily="34" charset="0"/>
              </a:rPr>
              <a:t>sống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việc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theo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mình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phạm</a:t>
            </a:r>
            <a:r>
              <a:rPr lang="en-US" altLang="en-US" sz="2400" dirty="0">
                <a:latin typeface="Arial" panose="020B0604020202020204" pitchFamily="34" charset="0"/>
                <a:cs typeface="Arial" panose="020B0604020202020204" pitchFamily="34" charset="0"/>
              </a:rPr>
              <a:t> vi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luật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1630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5539"/>
                                        </p:tgtEl>
                                        <p:attrNameLst>
                                          <p:attrName>style.visibility</p:attrName>
                                        </p:attrNameLst>
                                      </p:cBhvr>
                                      <p:to>
                                        <p:strVal val="visible"/>
                                      </p:to>
                                    </p:set>
                                    <p:animEffect transition="in" filter="wipe(up)">
                                      <p:cBhvr>
                                        <p:cTn id="7" dur="500"/>
                                        <p:tgtEl>
                                          <p:spTgt spid="65539"/>
                                        </p:tgtEl>
                                      </p:cBhvr>
                                    </p:animEffect>
                                  </p:childTnLst>
                                </p:cTn>
                              </p:par>
                            </p:childTnLst>
                          </p:cTn>
                        </p:par>
                        <p:par>
                          <p:cTn id="8" fill="hold">
                            <p:stCondLst>
                              <p:cond delay="500"/>
                            </p:stCondLst>
                            <p:childTnLst>
                              <p:par>
                                <p:cTn id="9" presetID="22" presetClass="entr" presetSubtype="1" fill="hold" grpId="1"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animBg="1"/>
      <p:bldP spid="3" grpId="0" build="p" animBg="1"/>
      <p:bldP spid="3" grpId="1" animBg="1"/>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itle 3">
            <a:extLst>
              <a:ext uri="{FF2B5EF4-FFF2-40B4-BE49-F238E27FC236}">
                <a16:creationId xmlns:a16="http://schemas.microsoft.com/office/drawing/2014/main" id="{684A3BDF-0A0E-9077-B76B-8166C1DBBDD1}"/>
              </a:ext>
            </a:extLst>
          </p:cNvPr>
          <p:cNvSpPr>
            <a:spLocks noGrp="1"/>
          </p:cNvSpPr>
          <p:nvPr>
            <p:ph type="title"/>
          </p:nvPr>
        </p:nvSpPr>
        <p:spPr>
          <a:xfrm>
            <a:off x="960782" y="845340"/>
            <a:ext cx="10270436" cy="503237"/>
          </a:xfrm>
          <a:solidFill>
            <a:srgbClr val="FF3399"/>
          </a:solidFill>
        </p:spPr>
        <p:txBody>
          <a:bodyPr rtlCol="0">
            <a:noAutofit/>
          </a:bodyPr>
          <a:lstStyle/>
          <a:p>
            <a:pPr>
              <a:defRPr/>
            </a:pPr>
            <a:br>
              <a:rPr lang="nl-NL" altLang="en-US" sz="2400" b="1" i="1" dirty="0">
                <a:solidFill>
                  <a:schemeClr val="bg1"/>
                </a:solidFill>
                <a:latin typeface="Arial" panose="020B0604020202020204" pitchFamily="34" charset="0"/>
                <a:cs typeface="Arial" panose="020B0604020202020204" pitchFamily="34" charset="0"/>
              </a:rPr>
            </a:br>
            <a:r>
              <a:rPr lang="nl-NL" altLang="en-US" sz="2400" b="1" i="1" dirty="0">
                <a:solidFill>
                  <a:schemeClr val="bg1"/>
                </a:solidFill>
                <a:latin typeface="Arial" panose="020B0604020202020204" pitchFamily="34" charset="0"/>
                <a:cs typeface="Arial" panose="020B0604020202020204" pitchFamily="34" charset="0"/>
              </a:rPr>
              <a:t> </a:t>
            </a:r>
            <a:r>
              <a:rPr lang="nl-NL" altLang="en-US" sz="2400" b="1" i="1" dirty="0">
                <a:latin typeface="Arial" panose="020B0604020202020204" pitchFamily="34" charset="0"/>
                <a:cs typeface="Arial" panose="020B0604020202020204" pitchFamily="34" charset="0"/>
              </a:rPr>
              <a:t>1.1.Bản chất của Nhà nước pháp quyền XHCN Việt Nam</a:t>
            </a:r>
            <a:br>
              <a:rPr lang="en-US" altLang="en-US" sz="2400" dirty="0">
                <a:latin typeface="Arial" panose="020B0604020202020204" pitchFamily="34" charset="0"/>
                <a:cs typeface="Arial" panose="020B0604020202020204" pitchFamily="34" charset="0"/>
              </a:rPr>
            </a:br>
            <a:endParaRPr lang="en-US" altLang="en-US"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1F1C9BF-B5AC-D9E7-05E0-D1C9F4A0594E}"/>
              </a:ext>
            </a:extLst>
          </p:cNvPr>
          <p:cNvSpPr>
            <a:spLocks noGrp="1"/>
          </p:cNvSpPr>
          <p:nvPr>
            <p:ph idx="1"/>
          </p:nvPr>
        </p:nvSpPr>
        <p:spPr>
          <a:xfrm>
            <a:off x="960781" y="1482325"/>
            <a:ext cx="10257181" cy="533400"/>
          </a:xfrm>
          <a:ln w="28575">
            <a:solidFill>
              <a:srgbClr val="FF0000"/>
            </a:solidFill>
            <a:miter lim="800000"/>
            <a:headEnd/>
            <a:tailEnd/>
          </a:ln>
        </p:spPr>
        <p:txBody>
          <a:bodyPr/>
          <a:lstStyle/>
          <a:p>
            <a:pPr marL="0" indent="0" eaLnBrk="1" hangingPunct="1">
              <a:buNone/>
            </a:pPr>
            <a:r>
              <a:rPr lang="nl-NL" altLang="en-US" sz="2400" b="1" i="1" dirty="0">
                <a:latin typeface="Arial" panose="020B0604020202020204" pitchFamily="34" charset="0"/>
                <a:cs typeface="Arial" panose="020B0604020202020204" pitchFamily="34" charset="0"/>
              </a:rPr>
              <a:t>1.1.1. Khái niệm và bản chất nhà nước pháp quyền xã hội chủ</a:t>
            </a:r>
            <a:r>
              <a:rPr lang="vi-VN" altLang="en-US" sz="2400" b="1" i="1" dirty="0">
                <a:latin typeface="Arial" panose="020B0604020202020204" pitchFamily="34" charset="0"/>
                <a:cs typeface="Arial" panose="020B0604020202020204" pitchFamily="34" charset="0"/>
              </a:rPr>
              <a:t> nghĩa</a:t>
            </a:r>
            <a:endParaRPr lang="en-US" altLang="en-US" sz="2400" dirty="0">
              <a:latin typeface="Arial" panose="020B0604020202020204" pitchFamily="34" charset="0"/>
              <a:cs typeface="Arial" panose="020B0604020202020204" pitchFamily="34" charset="0"/>
            </a:endParaRPr>
          </a:p>
          <a:p>
            <a:pPr eaLnBrk="1" hangingPunct="1"/>
            <a:endParaRPr lang="en-US" altLang="en-US" sz="2400" dirty="0">
              <a:latin typeface="Arial" panose="020B0604020202020204" pitchFamily="34" charset="0"/>
              <a:cs typeface="Arial" panose="020B0604020202020204" pitchFamily="34" charset="0"/>
            </a:endParaRPr>
          </a:p>
        </p:txBody>
      </p:sp>
      <p:grpSp>
        <p:nvGrpSpPr>
          <p:cNvPr id="5" name="Nhóm 5">
            <a:extLst>
              <a:ext uri="{FF2B5EF4-FFF2-40B4-BE49-F238E27FC236}">
                <a16:creationId xmlns:a16="http://schemas.microsoft.com/office/drawing/2014/main" id="{874223F3-2CF9-5A05-C795-555390F5AD6D}"/>
              </a:ext>
            </a:extLst>
          </p:cNvPr>
          <p:cNvGrpSpPr/>
          <p:nvPr/>
        </p:nvGrpSpPr>
        <p:grpSpPr>
          <a:xfrm>
            <a:off x="1604962" y="2359498"/>
            <a:ext cx="8979911" cy="3698413"/>
            <a:chOff x="2081287" y="2186818"/>
            <a:chExt cx="8979911" cy="3698413"/>
          </a:xfrm>
        </p:grpSpPr>
        <p:sp>
          <p:nvSpPr>
            <p:cNvPr id="6" name="Hình tự do: Hình 7">
              <a:extLst>
                <a:ext uri="{FF2B5EF4-FFF2-40B4-BE49-F238E27FC236}">
                  <a16:creationId xmlns:a16="http://schemas.microsoft.com/office/drawing/2014/main" id="{172DFBDF-7C32-5F6B-26DE-D7B3A948BC18}"/>
                </a:ext>
              </a:extLst>
            </p:cNvPr>
            <p:cNvSpPr/>
            <p:nvPr/>
          </p:nvSpPr>
          <p:spPr>
            <a:xfrm>
              <a:off x="2081288" y="2186818"/>
              <a:ext cx="8979910" cy="984066"/>
            </a:xfrm>
            <a:custGeom>
              <a:avLst/>
              <a:gdLst>
                <a:gd name="connsiteX0" fmla="*/ 0 w 7908346"/>
                <a:gd name="connsiteY0" fmla="*/ 162860 h 977138"/>
                <a:gd name="connsiteX1" fmla="*/ 162860 w 7908346"/>
                <a:gd name="connsiteY1" fmla="*/ 0 h 977138"/>
                <a:gd name="connsiteX2" fmla="*/ 7745486 w 7908346"/>
                <a:gd name="connsiteY2" fmla="*/ 0 h 977138"/>
                <a:gd name="connsiteX3" fmla="*/ 7908346 w 7908346"/>
                <a:gd name="connsiteY3" fmla="*/ 162860 h 977138"/>
                <a:gd name="connsiteX4" fmla="*/ 7908346 w 7908346"/>
                <a:gd name="connsiteY4" fmla="*/ 814278 h 977138"/>
                <a:gd name="connsiteX5" fmla="*/ 7745486 w 7908346"/>
                <a:gd name="connsiteY5" fmla="*/ 977138 h 977138"/>
                <a:gd name="connsiteX6" fmla="*/ 162860 w 7908346"/>
                <a:gd name="connsiteY6" fmla="*/ 977138 h 977138"/>
                <a:gd name="connsiteX7" fmla="*/ 0 w 7908346"/>
                <a:gd name="connsiteY7" fmla="*/ 814278 h 977138"/>
                <a:gd name="connsiteX8" fmla="*/ 0 w 7908346"/>
                <a:gd name="connsiteY8" fmla="*/ 162860 h 977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08346" h="977138">
                  <a:moveTo>
                    <a:pt x="0" y="162860"/>
                  </a:moveTo>
                  <a:cubicBezTo>
                    <a:pt x="0" y="72915"/>
                    <a:pt x="72915" y="0"/>
                    <a:pt x="162860" y="0"/>
                  </a:cubicBezTo>
                  <a:lnTo>
                    <a:pt x="7745486" y="0"/>
                  </a:lnTo>
                  <a:cubicBezTo>
                    <a:pt x="7835431" y="0"/>
                    <a:pt x="7908346" y="72915"/>
                    <a:pt x="7908346" y="162860"/>
                  </a:cubicBezTo>
                  <a:lnTo>
                    <a:pt x="7908346" y="814278"/>
                  </a:lnTo>
                  <a:cubicBezTo>
                    <a:pt x="7908346" y="904223"/>
                    <a:pt x="7835431" y="977138"/>
                    <a:pt x="7745486" y="977138"/>
                  </a:cubicBezTo>
                  <a:lnTo>
                    <a:pt x="162860" y="977138"/>
                  </a:lnTo>
                  <a:cubicBezTo>
                    <a:pt x="72915" y="977138"/>
                    <a:pt x="0" y="904223"/>
                    <a:pt x="0" y="814278"/>
                  </a:cubicBezTo>
                  <a:lnTo>
                    <a:pt x="0" y="162860"/>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7458" tIns="47700" rIns="267458" bIns="47700" numCol="1" spcCol="1270" anchor="ctr" anchorCtr="0">
              <a:noAutofit/>
            </a:bodyPr>
            <a:lstStyle/>
            <a:p>
              <a:pPr marL="0" lvl="0" indent="0" algn="just" defTabSz="1066800">
                <a:lnSpc>
                  <a:spcPct val="90000"/>
                </a:lnSpc>
                <a:spcBef>
                  <a:spcPct val="0"/>
                </a:spcBef>
                <a:spcAft>
                  <a:spcPct val="35000"/>
                </a:spcAft>
                <a:buNone/>
              </a:pPr>
              <a:r>
                <a:rPr lang="nl-NL" sz="2400" kern="1200" dirty="0">
                  <a:latin typeface="Arial "/>
                </a:rPr>
                <a:t>Lần đầu tiên thuật ngữ xây dựng nhà nước pháp quyền được đề cập tại Hội nghị Trung ương 2 khóa VII (năm 1991). </a:t>
              </a:r>
              <a:endParaRPr lang="en-US" sz="2400" kern="1200" dirty="0">
                <a:latin typeface="Arial "/>
              </a:endParaRPr>
            </a:p>
          </p:txBody>
        </p:sp>
        <p:sp>
          <p:nvSpPr>
            <p:cNvPr id="7" name="Hình tự do: Hình 9">
              <a:extLst>
                <a:ext uri="{FF2B5EF4-FFF2-40B4-BE49-F238E27FC236}">
                  <a16:creationId xmlns:a16="http://schemas.microsoft.com/office/drawing/2014/main" id="{8E058FAF-ECB5-6203-A661-A2E3DF9F2E6D}"/>
                </a:ext>
              </a:extLst>
            </p:cNvPr>
            <p:cNvSpPr/>
            <p:nvPr/>
          </p:nvSpPr>
          <p:spPr>
            <a:xfrm>
              <a:off x="2081287" y="3468203"/>
              <a:ext cx="8952201" cy="857225"/>
            </a:xfrm>
            <a:custGeom>
              <a:avLst/>
              <a:gdLst>
                <a:gd name="connsiteX0" fmla="*/ 0 w 7908346"/>
                <a:gd name="connsiteY0" fmla="*/ 142683 h 856080"/>
                <a:gd name="connsiteX1" fmla="*/ 142683 w 7908346"/>
                <a:gd name="connsiteY1" fmla="*/ 0 h 856080"/>
                <a:gd name="connsiteX2" fmla="*/ 7765663 w 7908346"/>
                <a:gd name="connsiteY2" fmla="*/ 0 h 856080"/>
                <a:gd name="connsiteX3" fmla="*/ 7908346 w 7908346"/>
                <a:gd name="connsiteY3" fmla="*/ 142683 h 856080"/>
                <a:gd name="connsiteX4" fmla="*/ 7908346 w 7908346"/>
                <a:gd name="connsiteY4" fmla="*/ 713397 h 856080"/>
                <a:gd name="connsiteX5" fmla="*/ 7765663 w 7908346"/>
                <a:gd name="connsiteY5" fmla="*/ 856080 h 856080"/>
                <a:gd name="connsiteX6" fmla="*/ 142683 w 7908346"/>
                <a:gd name="connsiteY6" fmla="*/ 856080 h 856080"/>
                <a:gd name="connsiteX7" fmla="*/ 0 w 7908346"/>
                <a:gd name="connsiteY7" fmla="*/ 713397 h 856080"/>
                <a:gd name="connsiteX8" fmla="*/ 0 w 7908346"/>
                <a:gd name="connsiteY8" fmla="*/ 142683 h 8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08346" h="856080">
                  <a:moveTo>
                    <a:pt x="0" y="142683"/>
                  </a:moveTo>
                  <a:cubicBezTo>
                    <a:pt x="0" y="63881"/>
                    <a:pt x="63881" y="0"/>
                    <a:pt x="142683" y="0"/>
                  </a:cubicBezTo>
                  <a:lnTo>
                    <a:pt x="7765663" y="0"/>
                  </a:lnTo>
                  <a:cubicBezTo>
                    <a:pt x="7844465" y="0"/>
                    <a:pt x="7908346" y="63881"/>
                    <a:pt x="7908346" y="142683"/>
                  </a:cubicBezTo>
                  <a:lnTo>
                    <a:pt x="7908346" y="713397"/>
                  </a:lnTo>
                  <a:cubicBezTo>
                    <a:pt x="7908346" y="792199"/>
                    <a:pt x="7844465" y="856080"/>
                    <a:pt x="7765663" y="856080"/>
                  </a:cubicBezTo>
                  <a:lnTo>
                    <a:pt x="142683" y="856080"/>
                  </a:lnTo>
                  <a:cubicBezTo>
                    <a:pt x="63881" y="856080"/>
                    <a:pt x="0" y="792199"/>
                    <a:pt x="0" y="713397"/>
                  </a:cubicBezTo>
                  <a:lnTo>
                    <a:pt x="0" y="142683"/>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1548" tIns="41790" rIns="261548" bIns="41790" numCol="1" spcCol="1270" anchor="ctr" anchorCtr="0">
              <a:noAutofit/>
            </a:bodyPr>
            <a:lstStyle/>
            <a:p>
              <a:pPr marL="0" lvl="0" indent="0" algn="l" defTabSz="1066800">
                <a:lnSpc>
                  <a:spcPct val="90000"/>
                </a:lnSpc>
                <a:spcBef>
                  <a:spcPct val="0"/>
                </a:spcBef>
                <a:spcAft>
                  <a:spcPct val="35000"/>
                </a:spcAft>
                <a:buNone/>
              </a:pPr>
              <a:r>
                <a:rPr lang="nl-NL" sz="2400" kern="1200" dirty="0">
                  <a:latin typeface="Arial "/>
                </a:rPr>
                <a:t>Đảng khẳng định và thừa nhận Nhà nước pháp quyền là một tất yếu lịch sử</a:t>
              </a:r>
              <a:endParaRPr lang="en-US" sz="2400" kern="1200" dirty="0">
                <a:latin typeface="Arial "/>
              </a:endParaRPr>
            </a:p>
          </p:txBody>
        </p:sp>
        <p:sp>
          <p:nvSpPr>
            <p:cNvPr id="8" name="Hình tự do: Hình 11">
              <a:extLst>
                <a:ext uri="{FF2B5EF4-FFF2-40B4-BE49-F238E27FC236}">
                  <a16:creationId xmlns:a16="http://schemas.microsoft.com/office/drawing/2014/main" id="{4A39EB55-49A5-5FD3-114D-3D8B81B8EBB2}"/>
                </a:ext>
              </a:extLst>
            </p:cNvPr>
            <p:cNvSpPr/>
            <p:nvPr/>
          </p:nvSpPr>
          <p:spPr>
            <a:xfrm>
              <a:off x="2081288" y="4639465"/>
              <a:ext cx="8970673" cy="1245766"/>
            </a:xfrm>
            <a:custGeom>
              <a:avLst/>
              <a:gdLst>
                <a:gd name="connsiteX0" fmla="*/ 0 w 7908346"/>
                <a:gd name="connsiteY0" fmla="*/ 209454 h 1256699"/>
                <a:gd name="connsiteX1" fmla="*/ 209454 w 7908346"/>
                <a:gd name="connsiteY1" fmla="*/ 0 h 1256699"/>
                <a:gd name="connsiteX2" fmla="*/ 7698892 w 7908346"/>
                <a:gd name="connsiteY2" fmla="*/ 0 h 1256699"/>
                <a:gd name="connsiteX3" fmla="*/ 7908346 w 7908346"/>
                <a:gd name="connsiteY3" fmla="*/ 209454 h 1256699"/>
                <a:gd name="connsiteX4" fmla="*/ 7908346 w 7908346"/>
                <a:gd name="connsiteY4" fmla="*/ 1047245 h 1256699"/>
                <a:gd name="connsiteX5" fmla="*/ 7698892 w 7908346"/>
                <a:gd name="connsiteY5" fmla="*/ 1256699 h 1256699"/>
                <a:gd name="connsiteX6" fmla="*/ 209454 w 7908346"/>
                <a:gd name="connsiteY6" fmla="*/ 1256699 h 1256699"/>
                <a:gd name="connsiteX7" fmla="*/ 0 w 7908346"/>
                <a:gd name="connsiteY7" fmla="*/ 1047245 h 1256699"/>
                <a:gd name="connsiteX8" fmla="*/ 0 w 7908346"/>
                <a:gd name="connsiteY8" fmla="*/ 209454 h 1256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08346" h="1256699">
                  <a:moveTo>
                    <a:pt x="0" y="209454"/>
                  </a:moveTo>
                  <a:cubicBezTo>
                    <a:pt x="0" y="93776"/>
                    <a:pt x="93776" y="0"/>
                    <a:pt x="209454" y="0"/>
                  </a:cubicBezTo>
                  <a:lnTo>
                    <a:pt x="7698892" y="0"/>
                  </a:lnTo>
                  <a:cubicBezTo>
                    <a:pt x="7814570" y="0"/>
                    <a:pt x="7908346" y="93776"/>
                    <a:pt x="7908346" y="209454"/>
                  </a:cubicBezTo>
                  <a:lnTo>
                    <a:pt x="7908346" y="1047245"/>
                  </a:lnTo>
                  <a:cubicBezTo>
                    <a:pt x="7908346" y="1162923"/>
                    <a:pt x="7814570" y="1256699"/>
                    <a:pt x="7698892" y="1256699"/>
                  </a:cubicBezTo>
                  <a:lnTo>
                    <a:pt x="209454" y="1256699"/>
                  </a:lnTo>
                  <a:cubicBezTo>
                    <a:pt x="93776" y="1256699"/>
                    <a:pt x="0" y="1162923"/>
                    <a:pt x="0" y="1047245"/>
                  </a:cubicBezTo>
                  <a:lnTo>
                    <a:pt x="0" y="209454"/>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1105" tIns="61347" rIns="281105" bIns="61347" numCol="1" spcCol="1270" anchor="ctr" anchorCtr="0">
              <a:noAutofit/>
            </a:bodyPr>
            <a:lstStyle/>
            <a:p>
              <a:pPr marL="0" lvl="0" indent="0" algn="l" defTabSz="1066800">
                <a:lnSpc>
                  <a:spcPct val="90000"/>
                </a:lnSpc>
                <a:spcBef>
                  <a:spcPct val="0"/>
                </a:spcBef>
                <a:spcAft>
                  <a:spcPct val="35000"/>
                </a:spcAft>
                <a:buNone/>
              </a:pPr>
              <a:r>
                <a:rPr lang="nl-NL" sz="2400" kern="1200" dirty="0">
                  <a:latin typeface="Arial "/>
                </a:rPr>
                <a:t>Đại hội VIII, IX, X, XI và XII, Đảng tiếp tục khẳng định nhiệm vụ xây dựng Nhà nước pháp quyền xã hội chủ nghĩa Việt Nam và làm rõ thêm các nội dung về Nhà nước pháp quyền</a:t>
              </a:r>
              <a:endParaRPr lang="en-US" sz="2400" kern="1200" dirty="0">
                <a:latin typeface="Arial "/>
              </a:endParaRPr>
            </a:p>
          </p:txBody>
        </p:sp>
      </p:grpSp>
    </p:spTree>
    <p:extLst>
      <p:ext uri="{BB962C8B-B14F-4D97-AF65-F5344CB8AC3E}">
        <p14:creationId xmlns:p14="http://schemas.microsoft.com/office/powerpoint/2010/main" val="2151816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5539"/>
                                        </p:tgtEl>
                                        <p:attrNameLst>
                                          <p:attrName>style.visibility</p:attrName>
                                        </p:attrNameLst>
                                      </p:cBhvr>
                                      <p:to>
                                        <p:strVal val="visible"/>
                                      </p:to>
                                    </p:set>
                                    <p:animEffect transition="in" filter="wipe(up)">
                                      <p:cBhvr>
                                        <p:cTn id="7" dur="500"/>
                                        <p:tgtEl>
                                          <p:spTgt spid="65539"/>
                                        </p:tgtEl>
                                      </p:cBhvr>
                                    </p:animEffect>
                                  </p:childTnLst>
                                </p:cTn>
                              </p:par>
                              <p:par>
                                <p:cTn id="8" presetID="22" presetClass="entr" presetSubtype="1" fill="hold" grpId="1"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ipe(up)">
                                      <p:cBhvr>
                                        <p:cTn id="10" dur="500"/>
                                        <p:tgtEl>
                                          <p:spTgt spid="3">
                                            <p:bg/>
                                          </p:spTgt>
                                        </p:tgtEl>
                                      </p:cBhvr>
                                    </p:animEffect>
                                  </p:childTnLst>
                                </p:cTn>
                              </p:par>
                              <p:par>
                                <p:cTn id="11" presetID="22" presetClass="entr" presetSubtype="1" fill="hold" grpId="1"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up)">
                                      <p:cBhvr>
                                        <p:cTn id="13" dur="500"/>
                                        <p:tgtEl>
                                          <p:spTgt spid="3">
                                            <p:txEl>
                                              <p:pRg st="0" end="0"/>
                                            </p:txEl>
                                          </p:spTgt>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animBg="1"/>
      <p:bldP spid="3" grpId="0" build="p" animBg="1"/>
      <p:bldP spid="3" grpId="1"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CBD50C92-98EE-C77B-2D0B-A29212245F25}"/>
              </a:ext>
            </a:extLst>
          </p:cNvPr>
          <p:cNvSpPr>
            <a:spLocks noGrp="1"/>
          </p:cNvSpPr>
          <p:nvPr>
            <p:ph type="subTitle" idx="1"/>
          </p:nvPr>
        </p:nvSpPr>
        <p:spPr>
          <a:xfrm>
            <a:off x="1583635" y="2532133"/>
            <a:ext cx="9024729" cy="1885122"/>
          </a:xfrm>
        </p:spPr>
        <p:txBody>
          <a:bodyPr/>
          <a:lstStyle/>
          <a:p>
            <a:pPr algn="just">
              <a:lnSpc>
                <a:spcPct val="150000"/>
              </a:lnSpc>
              <a:defRPr/>
            </a:pPr>
            <a:r>
              <a:rPr lang="nl-NL" b="1"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a:t>
            </a:r>
            <a:r>
              <a:rPr lang="nl-NL" b="1" i="1"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a:t>
            </a:r>
            <a:r>
              <a:rPr lang="nl-NL" b="1"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 </a:t>
            </a:r>
            <a:r>
              <a:rPr lang="nl-NL" b="1" dirty="0">
                <a:solidFill>
                  <a:schemeClr val="bg2"/>
                </a:solidFill>
                <a:highlight>
                  <a:srgbClr val="FFFFFF"/>
                </a:highlight>
                <a:latin typeface="Arial" panose="020B0604020202020204" pitchFamily="34" charset="0"/>
                <a:ea typeface="Calibri" panose="020F0502020204030204" pitchFamily="34" charset="0"/>
                <a:cs typeface="Arial" panose="020B0604020202020204" pitchFamily="34" charset="0"/>
              </a:rPr>
              <a:t>(Cương lĩnh xd đất nước trong thời kỳ quá độ lên CNXH)</a:t>
            </a:r>
            <a:endParaRPr lang="en-US" b="1" dirty="0">
              <a:solidFill>
                <a:schemeClr val="bg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BB01EAC-320D-DFA6-7790-8ED42A3A0EB8}"/>
              </a:ext>
            </a:extLst>
          </p:cNvPr>
          <p:cNvSpPr txBox="1">
            <a:spLocks/>
          </p:cNvSpPr>
          <p:nvPr/>
        </p:nvSpPr>
        <p:spPr>
          <a:xfrm>
            <a:off x="960781" y="1482325"/>
            <a:ext cx="10257181" cy="533400"/>
          </a:xfrm>
          <a:prstGeom prst="rect">
            <a:avLst/>
          </a:prstGeom>
          <a:ln w="28575">
            <a:solidFill>
              <a:srgbClr val="FF0000"/>
            </a:solidFill>
            <a:miter lim="800000"/>
            <a:headEnd/>
            <a:tailEnd/>
          </a:ln>
        </p:spPr>
        <p:txBody>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Arial "/>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nl-NL" altLang="en-US" b="1" i="1" dirty="0">
                <a:latin typeface="Arial" panose="020B0604020202020204" pitchFamily="34" charset="0"/>
                <a:cs typeface="Arial" panose="020B0604020202020204" pitchFamily="34" charset="0"/>
              </a:rPr>
              <a:t>1.1.2. Bản chất nhà nước pháp quyền xã hội chủ nghĩa</a:t>
            </a:r>
            <a:endParaRPr lang="en-US" altLang="en-US" dirty="0">
              <a:latin typeface="Arial" panose="020B0604020202020204" pitchFamily="34" charset="0"/>
              <a:cs typeface="Arial" panose="020B0604020202020204" pitchFamily="34" charset="0"/>
            </a:endParaRPr>
          </a:p>
          <a:p>
            <a:endParaRPr lang="en-US" altLang="en-US" dirty="0">
              <a:latin typeface="Arial" panose="020B0604020202020204" pitchFamily="34" charset="0"/>
              <a:cs typeface="Arial" panose="020B0604020202020204" pitchFamily="34" charset="0"/>
            </a:endParaRPr>
          </a:p>
        </p:txBody>
      </p:sp>
      <p:sp>
        <p:nvSpPr>
          <p:cNvPr id="6" name="Title 3">
            <a:extLst>
              <a:ext uri="{FF2B5EF4-FFF2-40B4-BE49-F238E27FC236}">
                <a16:creationId xmlns:a16="http://schemas.microsoft.com/office/drawing/2014/main" id="{44B7AC9C-20A6-A899-9BF1-1220837803A9}"/>
              </a:ext>
            </a:extLst>
          </p:cNvPr>
          <p:cNvSpPr txBox="1">
            <a:spLocks/>
          </p:cNvSpPr>
          <p:nvPr/>
        </p:nvSpPr>
        <p:spPr>
          <a:xfrm>
            <a:off x="960782" y="845340"/>
            <a:ext cx="10270436" cy="503237"/>
          </a:xfrm>
          <a:prstGeom prst="rect">
            <a:avLst/>
          </a:prstGeom>
          <a:solidFill>
            <a:srgbClr val="FF3399"/>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b="0" i="0" u="none" kern="1200">
                <a:solidFill>
                  <a:schemeClr val="tx1"/>
                </a:solidFill>
                <a:latin typeface="Arial "/>
                <a:ea typeface="+mj-ea"/>
                <a:cs typeface="+mj-cs"/>
              </a:defRPr>
            </a:lvl1pPr>
          </a:lstStyle>
          <a:p>
            <a:pPr>
              <a:defRPr/>
            </a:pPr>
            <a:br>
              <a:rPr lang="nl-NL" altLang="en-US" sz="2400" b="1" i="1" dirty="0">
                <a:solidFill>
                  <a:schemeClr val="bg1"/>
                </a:solidFill>
                <a:latin typeface="Arial" panose="020B0604020202020204" pitchFamily="34" charset="0"/>
                <a:cs typeface="Arial" panose="020B0604020202020204" pitchFamily="34" charset="0"/>
              </a:rPr>
            </a:br>
            <a:r>
              <a:rPr lang="nl-NL" altLang="en-US" sz="2400" b="1" i="1" dirty="0">
                <a:solidFill>
                  <a:schemeClr val="bg1"/>
                </a:solidFill>
                <a:latin typeface="Arial" panose="020B0604020202020204" pitchFamily="34" charset="0"/>
                <a:cs typeface="Arial" panose="020B0604020202020204" pitchFamily="34" charset="0"/>
              </a:rPr>
              <a:t> </a:t>
            </a:r>
            <a:r>
              <a:rPr lang="nl-NL" altLang="en-US" sz="2400" b="1" i="1" dirty="0">
                <a:latin typeface="Arial" panose="020B0604020202020204" pitchFamily="34" charset="0"/>
                <a:cs typeface="Arial" panose="020B0604020202020204" pitchFamily="34" charset="0"/>
              </a:rPr>
              <a:t>1.1.Bản chất của Nhà nước pháp quyền XHCN Việt Nam</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1"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wipe(up)">
                                      <p:cBhvr>
                                        <p:cTn id="15" dur="1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animBg="1"/>
      <p:bldP spid="3"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B01EAC-320D-DFA6-7790-8ED42A3A0EB8}"/>
              </a:ext>
            </a:extLst>
          </p:cNvPr>
          <p:cNvSpPr txBox="1">
            <a:spLocks/>
          </p:cNvSpPr>
          <p:nvPr/>
        </p:nvSpPr>
        <p:spPr>
          <a:xfrm>
            <a:off x="960781" y="1229103"/>
            <a:ext cx="10257181" cy="533400"/>
          </a:xfrm>
          <a:prstGeom prst="rect">
            <a:avLst/>
          </a:prstGeom>
          <a:ln w="28575">
            <a:solidFill>
              <a:srgbClr val="FF0000"/>
            </a:solidFill>
            <a:miter lim="800000"/>
            <a:headEnd/>
            <a:tailEnd/>
          </a:ln>
        </p:spPr>
        <p:txBody>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Arial "/>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nl-NL" altLang="en-US" b="1" i="1" dirty="0">
                <a:latin typeface="Arial" panose="020B0604020202020204" pitchFamily="34" charset="0"/>
                <a:cs typeface="Arial" panose="020B0604020202020204" pitchFamily="34" charset="0"/>
              </a:rPr>
              <a:t>1.1.2. Bản chất nhà nước pháp quyền xã hội chủ nghĩa</a:t>
            </a:r>
            <a:endParaRPr lang="en-US" altLang="en-US" dirty="0">
              <a:latin typeface="Arial" panose="020B0604020202020204" pitchFamily="34" charset="0"/>
              <a:cs typeface="Arial" panose="020B0604020202020204" pitchFamily="34" charset="0"/>
            </a:endParaRPr>
          </a:p>
          <a:p>
            <a:endParaRPr lang="en-US" altLang="en-US" dirty="0">
              <a:latin typeface="Arial" panose="020B0604020202020204" pitchFamily="34" charset="0"/>
              <a:cs typeface="Arial" panose="020B0604020202020204" pitchFamily="34" charset="0"/>
            </a:endParaRPr>
          </a:p>
        </p:txBody>
      </p:sp>
      <p:sp>
        <p:nvSpPr>
          <p:cNvPr id="6" name="Title 3">
            <a:extLst>
              <a:ext uri="{FF2B5EF4-FFF2-40B4-BE49-F238E27FC236}">
                <a16:creationId xmlns:a16="http://schemas.microsoft.com/office/drawing/2014/main" id="{44B7AC9C-20A6-A899-9BF1-1220837803A9}"/>
              </a:ext>
            </a:extLst>
          </p:cNvPr>
          <p:cNvSpPr txBox="1">
            <a:spLocks/>
          </p:cNvSpPr>
          <p:nvPr/>
        </p:nvSpPr>
        <p:spPr>
          <a:xfrm>
            <a:off x="960782" y="648390"/>
            <a:ext cx="10270436" cy="503237"/>
          </a:xfrm>
          <a:prstGeom prst="rect">
            <a:avLst/>
          </a:prstGeom>
          <a:solidFill>
            <a:srgbClr val="FF3399"/>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b="0" i="0" u="none" kern="1200">
                <a:solidFill>
                  <a:schemeClr val="tx1"/>
                </a:solidFill>
                <a:latin typeface="Arial "/>
                <a:ea typeface="+mj-ea"/>
                <a:cs typeface="+mj-cs"/>
              </a:defRPr>
            </a:lvl1pPr>
          </a:lstStyle>
          <a:p>
            <a:pPr>
              <a:defRPr/>
            </a:pPr>
            <a:br>
              <a:rPr lang="nl-NL" altLang="en-US" sz="2400" b="1" i="1" dirty="0">
                <a:solidFill>
                  <a:schemeClr val="bg1"/>
                </a:solidFill>
                <a:latin typeface="Arial" panose="020B0604020202020204" pitchFamily="34" charset="0"/>
                <a:cs typeface="Arial" panose="020B0604020202020204" pitchFamily="34" charset="0"/>
              </a:rPr>
            </a:br>
            <a:r>
              <a:rPr lang="nl-NL" altLang="en-US" sz="2400" b="1" i="1" dirty="0">
                <a:solidFill>
                  <a:schemeClr val="bg1"/>
                </a:solidFill>
                <a:latin typeface="Arial" panose="020B0604020202020204" pitchFamily="34" charset="0"/>
                <a:cs typeface="Arial" panose="020B0604020202020204" pitchFamily="34" charset="0"/>
              </a:rPr>
              <a:t> </a:t>
            </a:r>
            <a:r>
              <a:rPr lang="nl-NL" altLang="en-US" sz="2400" b="1" i="1" dirty="0">
                <a:latin typeface="Arial" panose="020B0604020202020204" pitchFamily="34" charset="0"/>
                <a:cs typeface="Arial" panose="020B0604020202020204" pitchFamily="34" charset="0"/>
              </a:rPr>
              <a:t>1.1.Bản chất của Nhà nước pháp quyền XHCN Việt Nam</a:t>
            </a:r>
            <a:endParaRPr lang="en-US" altLang="en-US" sz="2400" dirty="0">
              <a:latin typeface="Arial" panose="020B0604020202020204" pitchFamily="34" charset="0"/>
              <a:cs typeface="Arial" panose="020B0604020202020204" pitchFamily="34" charset="0"/>
            </a:endParaRPr>
          </a:p>
        </p:txBody>
      </p:sp>
      <p:sp>
        <p:nvSpPr>
          <p:cNvPr id="4" name="Freeform: Shape 3">
            <a:extLst>
              <a:ext uri="{FF2B5EF4-FFF2-40B4-BE49-F238E27FC236}">
                <a16:creationId xmlns:a16="http://schemas.microsoft.com/office/drawing/2014/main" id="{308AAFE8-EB1D-C717-D159-BAF0EF9AA7E4}"/>
              </a:ext>
            </a:extLst>
          </p:cNvPr>
          <p:cNvSpPr/>
          <p:nvPr/>
        </p:nvSpPr>
        <p:spPr>
          <a:xfrm>
            <a:off x="24083" y="1813083"/>
            <a:ext cx="12143834" cy="533872"/>
          </a:xfrm>
          <a:custGeom>
            <a:avLst/>
            <a:gdLst>
              <a:gd name="connsiteX0" fmla="*/ 0 w 12143834"/>
              <a:gd name="connsiteY0" fmla="*/ 142598 h 855569"/>
              <a:gd name="connsiteX1" fmla="*/ 142598 w 12143834"/>
              <a:gd name="connsiteY1" fmla="*/ 0 h 855569"/>
              <a:gd name="connsiteX2" fmla="*/ 12001236 w 12143834"/>
              <a:gd name="connsiteY2" fmla="*/ 0 h 855569"/>
              <a:gd name="connsiteX3" fmla="*/ 12143834 w 12143834"/>
              <a:gd name="connsiteY3" fmla="*/ 142598 h 855569"/>
              <a:gd name="connsiteX4" fmla="*/ 12143834 w 12143834"/>
              <a:gd name="connsiteY4" fmla="*/ 712971 h 855569"/>
              <a:gd name="connsiteX5" fmla="*/ 12001236 w 12143834"/>
              <a:gd name="connsiteY5" fmla="*/ 855569 h 855569"/>
              <a:gd name="connsiteX6" fmla="*/ 142598 w 12143834"/>
              <a:gd name="connsiteY6" fmla="*/ 855569 h 855569"/>
              <a:gd name="connsiteX7" fmla="*/ 0 w 12143834"/>
              <a:gd name="connsiteY7" fmla="*/ 712971 h 855569"/>
              <a:gd name="connsiteX8" fmla="*/ 0 w 12143834"/>
              <a:gd name="connsiteY8" fmla="*/ 142598 h 855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43834" h="855569">
                <a:moveTo>
                  <a:pt x="0" y="142598"/>
                </a:moveTo>
                <a:cubicBezTo>
                  <a:pt x="0" y="63843"/>
                  <a:pt x="63843" y="0"/>
                  <a:pt x="142598" y="0"/>
                </a:cubicBezTo>
                <a:lnTo>
                  <a:pt x="12001236" y="0"/>
                </a:lnTo>
                <a:cubicBezTo>
                  <a:pt x="12079991" y="0"/>
                  <a:pt x="12143834" y="63843"/>
                  <a:pt x="12143834" y="142598"/>
                </a:cubicBezTo>
                <a:lnTo>
                  <a:pt x="12143834" y="712971"/>
                </a:lnTo>
                <a:cubicBezTo>
                  <a:pt x="12143834" y="791726"/>
                  <a:pt x="12079991" y="855569"/>
                  <a:pt x="12001236" y="855569"/>
                </a:cubicBezTo>
                <a:lnTo>
                  <a:pt x="142598" y="855569"/>
                </a:lnTo>
                <a:cubicBezTo>
                  <a:pt x="63843" y="855569"/>
                  <a:pt x="0" y="791726"/>
                  <a:pt x="0" y="712971"/>
                </a:cubicBezTo>
                <a:lnTo>
                  <a:pt x="0" y="142598"/>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33205" tIns="133205" rIns="133205" bIns="133205" numCol="1" spcCol="1270" anchor="ctr" anchorCtr="0">
            <a:noAutofit/>
          </a:bodyPr>
          <a:lstStyle/>
          <a:p>
            <a:pPr marL="0" lvl="0" indent="0" algn="l" defTabSz="1066800">
              <a:lnSpc>
                <a:spcPct val="90000"/>
              </a:lnSpc>
              <a:spcBef>
                <a:spcPct val="0"/>
              </a:spcBef>
              <a:spcAft>
                <a:spcPct val="35000"/>
              </a:spcAft>
              <a:buNone/>
            </a:pPr>
            <a:r>
              <a:rPr lang="nl-NL" sz="2400" i="1" kern="1200" dirty="0">
                <a:latin typeface="Arial "/>
              </a:rPr>
              <a:t>Một là, </a:t>
            </a:r>
            <a:r>
              <a:rPr lang="nl-NL" sz="2400" kern="1200" dirty="0">
                <a:latin typeface="Arial "/>
              </a:rPr>
              <a:t>nhân dân là chủ thể tối cao của quyền lực nhà nước</a:t>
            </a:r>
            <a:endParaRPr lang="en-US" sz="2400" kern="1200" dirty="0">
              <a:latin typeface="Arial "/>
            </a:endParaRPr>
          </a:p>
        </p:txBody>
      </p:sp>
      <p:sp>
        <p:nvSpPr>
          <p:cNvPr id="5" name="Freeform: Shape 4">
            <a:extLst>
              <a:ext uri="{FF2B5EF4-FFF2-40B4-BE49-F238E27FC236}">
                <a16:creationId xmlns:a16="http://schemas.microsoft.com/office/drawing/2014/main" id="{F7FBD46C-A087-C6E1-395D-3C0467119E59}"/>
              </a:ext>
            </a:extLst>
          </p:cNvPr>
          <p:cNvSpPr/>
          <p:nvPr/>
        </p:nvSpPr>
        <p:spPr>
          <a:xfrm>
            <a:off x="24083" y="2374487"/>
            <a:ext cx="12143834" cy="1161076"/>
          </a:xfrm>
          <a:custGeom>
            <a:avLst/>
            <a:gdLst>
              <a:gd name="connsiteX0" fmla="*/ 0 w 12143834"/>
              <a:gd name="connsiteY0" fmla="*/ 167453 h 1004696"/>
              <a:gd name="connsiteX1" fmla="*/ 167453 w 12143834"/>
              <a:gd name="connsiteY1" fmla="*/ 0 h 1004696"/>
              <a:gd name="connsiteX2" fmla="*/ 11976381 w 12143834"/>
              <a:gd name="connsiteY2" fmla="*/ 0 h 1004696"/>
              <a:gd name="connsiteX3" fmla="*/ 12143834 w 12143834"/>
              <a:gd name="connsiteY3" fmla="*/ 167453 h 1004696"/>
              <a:gd name="connsiteX4" fmla="*/ 12143834 w 12143834"/>
              <a:gd name="connsiteY4" fmla="*/ 837243 h 1004696"/>
              <a:gd name="connsiteX5" fmla="*/ 11976381 w 12143834"/>
              <a:gd name="connsiteY5" fmla="*/ 1004696 h 1004696"/>
              <a:gd name="connsiteX6" fmla="*/ 167453 w 12143834"/>
              <a:gd name="connsiteY6" fmla="*/ 1004696 h 1004696"/>
              <a:gd name="connsiteX7" fmla="*/ 0 w 12143834"/>
              <a:gd name="connsiteY7" fmla="*/ 837243 h 1004696"/>
              <a:gd name="connsiteX8" fmla="*/ 0 w 12143834"/>
              <a:gd name="connsiteY8" fmla="*/ 167453 h 1004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43834" h="1004696">
                <a:moveTo>
                  <a:pt x="0" y="167453"/>
                </a:moveTo>
                <a:cubicBezTo>
                  <a:pt x="0" y="74971"/>
                  <a:pt x="74971" y="0"/>
                  <a:pt x="167453" y="0"/>
                </a:cubicBezTo>
                <a:lnTo>
                  <a:pt x="11976381" y="0"/>
                </a:lnTo>
                <a:cubicBezTo>
                  <a:pt x="12068863" y="0"/>
                  <a:pt x="12143834" y="74971"/>
                  <a:pt x="12143834" y="167453"/>
                </a:cubicBezTo>
                <a:lnTo>
                  <a:pt x="12143834" y="837243"/>
                </a:lnTo>
                <a:cubicBezTo>
                  <a:pt x="12143834" y="929725"/>
                  <a:pt x="12068863" y="1004696"/>
                  <a:pt x="11976381" y="1004696"/>
                </a:cubicBezTo>
                <a:lnTo>
                  <a:pt x="167453" y="1004696"/>
                </a:lnTo>
                <a:cubicBezTo>
                  <a:pt x="74971" y="1004696"/>
                  <a:pt x="0" y="929725"/>
                  <a:pt x="0" y="837243"/>
                </a:cubicBezTo>
                <a:lnTo>
                  <a:pt x="0" y="167453"/>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40485" tIns="140485" rIns="140485" bIns="140485" numCol="1" spcCol="1270" anchor="ctr" anchorCtr="0">
            <a:noAutofit/>
          </a:bodyPr>
          <a:lstStyle/>
          <a:p>
            <a:pPr marL="0" lvl="0" indent="0" algn="just" defTabSz="1066800">
              <a:lnSpc>
                <a:spcPct val="150000"/>
              </a:lnSpc>
              <a:spcBef>
                <a:spcPct val="0"/>
              </a:spcBef>
              <a:spcAft>
                <a:spcPct val="35000"/>
              </a:spcAft>
              <a:buNone/>
            </a:pPr>
            <a:r>
              <a:rPr lang="nl-NL" sz="2400" i="1" kern="1200" dirty="0">
                <a:latin typeface="Arial "/>
              </a:rPr>
              <a:t>Hai là, </a:t>
            </a:r>
            <a:r>
              <a:rPr lang="nl-NL" sz="2400" kern="1200" dirty="0">
                <a:latin typeface="Arial "/>
              </a:rPr>
              <a:t>Nhà nước Cộng hoà xã hội chủ nghĩa Việt Nam là Nhà nước của tất cả các dân tộc trên lãnh thổ Việt Nam, là biểu hiện tập trung của khối đại đoàn kết toàn dân tộc</a:t>
            </a:r>
            <a:r>
              <a:rPr lang="vi-VN" sz="2400" kern="1200" dirty="0">
                <a:latin typeface="Arial "/>
              </a:rPr>
              <a:t>. </a:t>
            </a:r>
            <a:endParaRPr lang="en-US" sz="2400" kern="1200" dirty="0">
              <a:latin typeface="Arial "/>
            </a:endParaRPr>
          </a:p>
        </p:txBody>
      </p:sp>
      <p:sp>
        <p:nvSpPr>
          <p:cNvPr id="8" name="Freeform: Shape 7">
            <a:extLst>
              <a:ext uri="{FF2B5EF4-FFF2-40B4-BE49-F238E27FC236}">
                <a16:creationId xmlns:a16="http://schemas.microsoft.com/office/drawing/2014/main" id="{2697F3A2-C6C5-9BFA-D62E-30FF8ABFB55D}"/>
              </a:ext>
            </a:extLst>
          </p:cNvPr>
          <p:cNvSpPr/>
          <p:nvPr/>
        </p:nvSpPr>
        <p:spPr>
          <a:xfrm>
            <a:off x="35169" y="3589123"/>
            <a:ext cx="12122803" cy="1532843"/>
          </a:xfrm>
          <a:custGeom>
            <a:avLst/>
            <a:gdLst>
              <a:gd name="connsiteX0" fmla="*/ 0 w 12143834"/>
              <a:gd name="connsiteY0" fmla="*/ 154570 h 927402"/>
              <a:gd name="connsiteX1" fmla="*/ 154570 w 12143834"/>
              <a:gd name="connsiteY1" fmla="*/ 0 h 927402"/>
              <a:gd name="connsiteX2" fmla="*/ 11989264 w 12143834"/>
              <a:gd name="connsiteY2" fmla="*/ 0 h 927402"/>
              <a:gd name="connsiteX3" fmla="*/ 12143834 w 12143834"/>
              <a:gd name="connsiteY3" fmla="*/ 154570 h 927402"/>
              <a:gd name="connsiteX4" fmla="*/ 12143834 w 12143834"/>
              <a:gd name="connsiteY4" fmla="*/ 772832 h 927402"/>
              <a:gd name="connsiteX5" fmla="*/ 11989264 w 12143834"/>
              <a:gd name="connsiteY5" fmla="*/ 927402 h 927402"/>
              <a:gd name="connsiteX6" fmla="*/ 154570 w 12143834"/>
              <a:gd name="connsiteY6" fmla="*/ 927402 h 927402"/>
              <a:gd name="connsiteX7" fmla="*/ 0 w 12143834"/>
              <a:gd name="connsiteY7" fmla="*/ 772832 h 927402"/>
              <a:gd name="connsiteX8" fmla="*/ 0 w 12143834"/>
              <a:gd name="connsiteY8" fmla="*/ 154570 h 927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43834" h="927402">
                <a:moveTo>
                  <a:pt x="0" y="154570"/>
                </a:moveTo>
                <a:cubicBezTo>
                  <a:pt x="0" y="69203"/>
                  <a:pt x="69203" y="0"/>
                  <a:pt x="154570" y="0"/>
                </a:cubicBezTo>
                <a:lnTo>
                  <a:pt x="11989264" y="0"/>
                </a:lnTo>
                <a:cubicBezTo>
                  <a:pt x="12074631" y="0"/>
                  <a:pt x="12143834" y="69203"/>
                  <a:pt x="12143834" y="154570"/>
                </a:cubicBezTo>
                <a:lnTo>
                  <a:pt x="12143834" y="772832"/>
                </a:lnTo>
                <a:cubicBezTo>
                  <a:pt x="12143834" y="858199"/>
                  <a:pt x="12074631" y="927402"/>
                  <a:pt x="11989264" y="927402"/>
                </a:cubicBezTo>
                <a:lnTo>
                  <a:pt x="154570" y="927402"/>
                </a:lnTo>
                <a:cubicBezTo>
                  <a:pt x="69203" y="927402"/>
                  <a:pt x="0" y="858199"/>
                  <a:pt x="0" y="772832"/>
                </a:cubicBezTo>
                <a:lnTo>
                  <a:pt x="0" y="154570"/>
                </a:lnTo>
                <a:close/>
              </a:path>
            </a:pathLst>
          </a:custGeom>
          <a:solidFill>
            <a:srgbClr val="7030A0"/>
          </a:solidFill>
          <a:ln>
            <a:solidFill>
              <a:srgbClr val="7030A0"/>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36712" tIns="136712" rIns="136712" bIns="136712" numCol="1" spcCol="1270" anchor="ctr" anchorCtr="0">
            <a:noAutofit/>
          </a:bodyPr>
          <a:lstStyle/>
          <a:p>
            <a:pPr marL="0" lvl="0" indent="0" algn="l" defTabSz="1066800">
              <a:lnSpc>
                <a:spcPct val="150000"/>
              </a:lnSpc>
              <a:spcBef>
                <a:spcPct val="0"/>
              </a:spcBef>
              <a:spcAft>
                <a:spcPct val="35000"/>
              </a:spcAft>
              <a:buNone/>
            </a:pPr>
            <a:r>
              <a:rPr lang="nl-NL" sz="2400" i="1" kern="1200" dirty="0">
                <a:latin typeface="Arial "/>
              </a:rPr>
              <a:t>Ba là,</a:t>
            </a:r>
            <a:r>
              <a:rPr lang="nl-NL" sz="2400" kern="1200" dirty="0">
                <a:latin typeface="Arial "/>
              </a:rPr>
              <a:t> Nhà nước Cộng hoà xã hội chủ nghĩa Việt Nam tôn trọng và bảo vệ quyền con người, các quyền của công dân, giữ vững mối liên hệ giữa Nhà nước và công dân, giữa Nhà nước và xã hội</a:t>
            </a:r>
            <a:endParaRPr lang="en-US" sz="2400" kern="1200" dirty="0">
              <a:latin typeface="Arial "/>
            </a:endParaRPr>
          </a:p>
        </p:txBody>
      </p:sp>
      <p:sp>
        <p:nvSpPr>
          <p:cNvPr id="9" name="Freeform: Shape 8">
            <a:extLst>
              <a:ext uri="{FF2B5EF4-FFF2-40B4-BE49-F238E27FC236}">
                <a16:creationId xmlns:a16="http://schemas.microsoft.com/office/drawing/2014/main" id="{F2BA199C-C0FC-9A10-A1AB-F557E028EF55}"/>
              </a:ext>
            </a:extLst>
          </p:cNvPr>
          <p:cNvSpPr/>
          <p:nvPr/>
        </p:nvSpPr>
        <p:spPr>
          <a:xfrm>
            <a:off x="20768" y="5172545"/>
            <a:ext cx="12137205" cy="536438"/>
          </a:xfrm>
          <a:custGeom>
            <a:avLst/>
            <a:gdLst>
              <a:gd name="connsiteX0" fmla="*/ 0 w 12143834"/>
              <a:gd name="connsiteY0" fmla="*/ 109299 h 655778"/>
              <a:gd name="connsiteX1" fmla="*/ 109299 w 12143834"/>
              <a:gd name="connsiteY1" fmla="*/ 0 h 655778"/>
              <a:gd name="connsiteX2" fmla="*/ 12034535 w 12143834"/>
              <a:gd name="connsiteY2" fmla="*/ 0 h 655778"/>
              <a:gd name="connsiteX3" fmla="*/ 12143834 w 12143834"/>
              <a:gd name="connsiteY3" fmla="*/ 109299 h 655778"/>
              <a:gd name="connsiteX4" fmla="*/ 12143834 w 12143834"/>
              <a:gd name="connsiteY4" fmla="*/ 546479 h 655778"/>
              <a:gd name="connsiteX5" fmla="*/ 12034535 w 12143834"/>
              <a:gd name="connsiteY5" fmla="*/ 655778 h 655778"/>
              <a:gd name="connsiteX6" fmla="*/ 109299 w 12143834"/>
              <a:gd name="connsiteY6" fmla="*/ 655778 h 655778"/>
              <a:gd name="connsiteX7" fmla="*/ 0 w 12143834"/>
              <a:gd name="connsiteY7" fmla="*/ 546479 h 655778"/>
              <a:gd name="connsiteX8" fmla="*/ 0 w 12143834"/>
              <a:gd name="connsiteY8" fmla="*/ 109299 h 65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43834" h="655778">
                <a:moveTo>
                  <a:pt x="0" y="109299"/>
                </a:moveTo>
                <a:cubicBezTo>
                  <a:pt x="0" y="48935"/>
                  <a:pt x="48935" y="0"/>
                  <a:pt x="109299" y="0"/>
                </a:cubicBezTo>
                <a:lnTo>
                  <a:pt x="12034535" y="0"/>
                </a:lnTo>
                <a:cubicBezTo>
                  <a:pt x="12094899" y="0"/>
                  <a:pt x="12143834" y="48935"/>
                  <a:pt x="12143834" y="109299"/>
                </a:cubicBezTo>
                <a:lnTo>
                  <a:pt x="12143834" y="546479"/>
                </a:lnTo>
                <a:cubicBezTo>
                  <a:pt x="12143834" y="606843"/>
                  <a:pt x="12094899" y="655778"/>
                  <a:pt x="12034535" y="655778"/>
                </a:cubicBezTo>
                <a:lnTo>
                  <a:pt x="109299" y="655778"/>
                </a:lnTo>
                <a:cubicBezTo>
                  <a:pt x="48935" y="655778"/>
                  <a:pt x="0" y="606843"/>
                  <a:pt x="0" y="546479"/>
                </a:cubicBezTo>
                <a:lnTo>
                  <a:pt x="0" y="109299"/>
                </a:lnTo>
                <a:close/>
              </a:path>
            </a:pathLst>
          </a:custGeom>
          <a:solidFill>
            <a:schemeClr val="accent2">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23452" tIns="123452" rIns="123452" bIns="123452" numCol="1" spcCol="1270" anchor="ctr" anchorCtr="0">
            <a:noAutofit/>
          </a:bodyPr>
          <a:lstStyle/>
          <a:p>
            <a:pPr marL="0" lvl="0" indent="0" algn="l" defTabSz="1066800">
              <a:lnSpc>
                <a:spcPct val="90000"/>
              </a:lnSpc>
              <a:spcBef>
                <a:spcPct val="0"/>
              </a:spcBef>
              <a:spcAft>
                <a:spcPct val="35000"/>
              </a:spcAft>
              <a:buNone/>
            </a:pPr>
            <a:r>
              <a:rPr lang="nl-NL" sz="2400" i="1" kern="1200" dirty="0">
                <a:latin typeface="Arial "/>
              </a:rPr>
              <a:t>Bốn là, </a:t>
            </a:r>
            <a:r>
              <a:rPr lang="nl-NL" sz="2400" kern="1200" dirty="0">
                <a:latin typeface="Arial "/>
              </a:rPr>
              <a:t>Nhà nước Cộng hoà xã hội chủ nghĩa Việt Nam mang bản chất dân chủ rộng rãi </a:t>
            </a:r>
            <a:endParaRPr lang="en-US" sz="2400" kern="1200" dirty="0">
              <a:latin typeface="Arial "/>
            </a:endParaRPr>
          </a:p>
        </p:txBody>
      </p:sp>
      <p:sp>
        <p:nvSpPr>
          <p:cNvPr id="10" name="Freeform: Shape 9">
            <a:extLst>
              <a:ext uri="{FF2B5EF4-FFF2-40B4-BE49-F238E27FC236}">
                <a16:creationId xmlns:a16="http://schemas.microsoft.com/office/drawing/2014/main" id="{CAB204D2-5C69-4C61-BC14-75E3BB0AACF9}"/>
              </a:ext>
            </a:extLst>
          </p:cNvPr>
          <p:cNvSpPr/>
          <p:nvPr/>
        </p:nvSpPr>
        <p:spPr>
          <a:xfrm>
            <a:off x="24082" y="5762543"/>
            <a:ext cx="12143834" cy="536438"/>
          </a:xfrm>
          <a:custGeom>
            <a:avLst/>
            <a:gdLst>
              <a:gd name="connsiteX0" fmla="*/ 0 w 12143834"/>
              <a:gd name="connsiteY0" fmla="*/ 89408 h 536438"/>
              <a:gd name="connsiteX1" fmla="*/ 89408 w 12143834"/>
              <a:gd name="connsiteY1" fmla="*/ 0 h 536438"/>
              <a:gd name="connsiteX2" fmla="*/ 12054426 w 12143834"/>
              <a:gd name="connsiteY2" fmla="*/ 0 h 536438"/>
              <a:gd name="connsiteX3" fmla="*/ 12143834 w 12143834"/>
              <a:gd name="connsiteY3" fmla="*/ 89408 h 536438"/>
              <a:gd name="connsiteX4" fmla="*/ 12143834 w 12143834"/>
              <a:gd name="connsiteY4" fmla="*/ 447030 h 536438"/>
              <a:gd name="connsiteX5" fmla="*/ 12054426 w 12143834"/>
              <a:gd name="connsiteY5" fmla="*/ 536438 h 536438"/>
              <a:gd name="connsiteX6" fmla="*/ 89408 w 12143834"/>
              <a:gd name="connsiteY6" fmla="*/ 536438 h 536438"/>
              <a:gd name="connsiteX7" fmla="*/ 0 w 12143834"/>
              <a:gd name="connsiteY7" fmla="*/ 447030 h 536438"/>
              <a:gd name="connsiteX8" fmla="*/ 0 w 12143834"/>
              <a:gd name="connsiteY8" fmla="*/ 89408 h 536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43834" h="536438">
                <a:moveTo>
                  <a:pt x="0" y="89408"/>
                </a:moveTo>
                <a:cubicBezTo>
                  <a:pt x="0" y="40029"/>
                  <a:pt x="40029" y="0"/>
                  <a:pt x="89408" y="0"/>
                </a:cubicBezTo>
                <a:lnTo>
                  <a:pt x="12054426" y="0"/>
                </a:lnTo>
                <a:cubicBezTo>
                  <a:pt x="12103805" y="0"/>
                  <a:pt x="12143834" y="40029"/>
                  <a:pt x="12143834" y="89408"/>
                </a:cubicBezTo>
                <a:lnTo>
                  <a:pt x="12143834" y="447030"/>
                </a:lnTo>
                <a:cubicBezTo>
                  <a:pt x="12143834" y="496409"/>
                  <a:pt x="12103805" y="536438"/>
                  <a:pt x="12054426" y="536438"/>
                </a:cubicBezTo>
                <a:lnTo>
                  <a:pt x="89408" y="536438"/>
                </a:lnTo>
                <a:cubicBezTo>
                  <a:pt x="40029" y="536438"/>
                  <a:pt x="0" y="496409"/>
                  <a:pt x="0" y="447030"/>
                </a:cubicBezTo>
                <a:lnTo>
                  <a:pt x="0" y="89408"/>
                </a:lnTo>
                <a:close/>
              </a:path>
            </a:pathLst>
          </a:cu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17627" tIns="117627" rIns="117627" bIns="117627" numCol="1" spcCol="1270" anchor="ctr" anchorCtr="0">
            <a:noAutofit/>
          </a:bodyPr>
          <a:lstStyle/>
          <a:p>
            <a:pPr marL="0" lvl="0" indent="0" algn="l" defTabSz="1066800">
              <a:lnSpc>
                <a:spcPct val="90000"/>
              </a:lnSpc>
              <a:spcBef>
                <a:spcPct val="0"/>
              </a:spcBef>
              <a:spcAft>
                <a:spcPct val="35000"/>
              </a:spcAft>
              <a:buNone/>
            </a:pPr>
            <a:r>
              <a:rPr lang="nl-NL" sz="2400" i="1" kern="1200" dirty="0">
                <a:latin typeface="Arial "/>
              </a:rPr>
              <a:t>Năm là,</a:t>
            </a:r>
            <a:r>
              <a:rPr lang="vi-VN" sz="2400" i="1" kern="1200" dirty="0">
                <a:latin typeface="Arial "/>
              </a:rPr>
              <a:t>  </a:t>
            </a:r>
            <a:r>
              <a:rPr lang="nl-NL" sz="2400" kern="1200" dirty="0">
                <a:latin typeface="Arial "/>
              </a:rPr>
              <a:t>Đảng Cộng sản Việt Nam lãnh đạo Nhà nước</a:t>
            </a:r>
            <a:endParaRPr lang="en-US" sz="2400" kern="1200" dirty="0">
              <a:latin typeface="Arial "/>
            </a:endParaRPr>
          </a:p>
        </p:txBody>
      </p:sp>
    </p:spTree>
    <p:extLst>
      <p:ext uri="{BB962C8B-B14F-4D97-AF65-F5344CB8AC3E}">
        <p14:creationId xmlns:p14="http://schemas.microsoft.com/office/powerpoint/2010/main" val="2467149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1"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anim calcmode="lin" valueType="num">
                                      <p:cBhvr>
                                        <p:cTn id="32" dur="500" fill="hold"/>
                                        <p:tgtEl>
                                          <p:spTgt spid="8"/>
                                        </p:tgtEl>
                                        <p:attrNameLst>
                                          <p:attrName>ppt_x</p:attrName>
                                        </p:attrNameLst>
                                      </p:cBhvr>
                                      <p:tavLst>
                                        <p:tav tm="0">
                                          <p:val>
                                            <p:strVal val="#ppt_x"/>
                                          </p:val>
                                        </p:tav>
                                        <p:tav tm="100000">
                                          <p:val>
                                            <p:strVal val="#ppt_x"/>
                                          </p:val>
                                        </p:tav>
                                      </p:tavLst>
                                    </p:anim>
                                    <p:anim calcmode="lin" valueType="num">
                                      <p:cBhvr>
                                        <p:cTn id="33" dur="500" fill="hold"/>
                                        <p:tgtEl>
                                          <p:spTgt spid="8"/>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anim calcmode="lin" valueType="num">
                                      <p:cBhvr>
                                        <p:cTn id="38" dur="500" fill="hold"/>
                                        <p:tgtEl>
                                          <p:spTgt spid="9"/>
                                        </p:tgtEl>
                                        <p:attrNameLst>
                                          <p:attrName>ppt_x</p:attrName>
                                        </p:attrNameLst>
                                      </p:cBhvr>
                                      <p:tavLst>
                                        <p:tav tm="0">
                                          <p:val>
                                            <p:strVal val="#ppt_x"/>
                                          </p:val>
                                        </p:tav>
                                        <p:tav tm="100000">
                                          <p:val>
                                            <p:strVal val="#ppt_x"/>
                                          </p:val>
                                        </p:tav>
                                      </p:tavLst>
                                    </p:anim>
                                    <p:anim calcmode="lin" valueType="num">
                                      <p:cBhvr>
                                        <p:cTn id="39" dur="50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anim calcmode="lin" valueType="num">
                                      <p:cBhvr>
                                        <p:cTn id="44" dur="500" fill="hold"/>
                                        <p:tgtEl>
                                          <p:spTgt spid="10"/>
                                        </p:tgtEl>
                                        <p:attrNameLst>
                                          <p:attrName>ppt_x</p:attrName>
                                        </p:attrNameLst>
                                      </p:cBhvr>
                                      <p:tavLst>
                                        <p:tav tm="0">
                                          <p:val>
                                            <p:strVal val="#ppt_x"/>
                                          </p:val>
                                        </p:tav>
                                        <p:tav tm="100000">
                                          <p:val>
                                            <p:strVal val="#ppt_x"/>
                                          </p:val>
                                        </p:tav>
                                      </p:tavLst>
                                    </p:anim>
                                    <p:anim calcmode="lin" valueType="num">
                                      <p:cBhvr>
                                        <p:cTn id="45"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3" grpId="1" animBg="1"/>
      <p:bldP spid="6" grpId="0" animBg="1"/>
      <p:bldP spid="4" grpId="0" animBg="1"/>
      <p:bldP spid="5"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54F250F-1860-BF30-5D41-836664013EB5}"/>
              </a:ext>
            </a:extLst>
          </p:cNvPr>
          <p:cNvGrpSpPr/>
          <p:nvPr/>
        </p:nvGrpSpPr>
        <p:grpSpPr>
          <a:xfrm>
            <a:off x="433389" y="319385"/>
            <a:ext cx="11215743" cy="5886036"/>
            <a:chOff x="433389" y="319385"/>
            <a:chExt cx="11215743" cy="5886036"/>
          </a:xfrm>
        </p:grpSpPr>
        <p:sp>
          <p:nvSpPr>
            <p:cNvPr id="2" name="Cloud Callout 1">
              <a:extLst>
                <a:ext uri="{FF2B5EF4-FFF2-40B4-BE49-F238E27FC236}">
                  <a16:creationId xmlns:a16="http://schemas.microsoft.com/office/drawing/2014/main" id="{3938795C-86B1-2112-28A8-BFB47223D263}"/>
                </a:ext>
              </a:extLst>
            </p:cNvPr>
            <p:cNvSpPr/>
            <p:nvPr/>
          </p:nvSpPr>
          <p:spPr>
            <a:xfrm>
              <a:off x="3367231" y="998537"/>
              <a:ext cx="5457536" cy="2660652"/>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nb-NO" sz="2400" i="1" dirty="0">
                  <a:latin typeface="Arial" panose="020B0604020202020204" pitchFamily="34" charset="0"/>
                </a:rPr>
                <a:t> </a:t>
              </a:r>
              <a:r>
                <a:rPr lang="nl-NL" sz="2400" dirty="0">
                  <a:latin typeface="Arial" panose="020B0604020202020204" pitchFamily="34" charset="0"/>
                </a:rPr>
                <a:t>Nhà nước pháp quyền xã hội chủ nghĩa Việt Nam mang bản chất giai cấp công nhân. </a:t>
              </a:r>
              <a:endParaRPr lang="en-US" sz="2400" dirty="0">
                <a:latin typeface="Arial" panose="020B0604020202020204" pitchFamily="34" charset="0"/>
              </a:endParaRPr>
            </a:p>
          </p:txBody>
        </p:sp>
        <p:pic>
          <p:nvPicPr>
            <p:cNvPr id="58371" name="Picture 2" descr="Image result for dấu hỏi">
              <a:extLst>
                <a:ext uri="{FF2B5EF4-FFF2-40B4-BE49-F238E27FC236}">
                  <a16:creationId xmlns:a16="http://schemas.microsoft.com/office/drawing/2014/main" id="{4F03B8D6-2BAD-D1C6-B691-BA3DE42923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76" y="1755862"/>
              <a:ext cx="2114550"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2" name="Picture 4" descr="Related image">
              <a:extLst>
                <a:ext uri="{FF2B5EF4-FFF2-40B4-BE49-F238E27FC236}">
                  <a16:creationId xmlns:a16="http://schemas.microsoft.com/office/drawing/2014/main" id="{B9C6DF7E-BD0D-C4CA-43E5-A96849CFC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4572" y="1412083"/>
              <a:ext cx="1828800" cy="1600200"/>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Picture 6" descr="Image result for dấu hỏi">
              <a:extLst>
                <a:ext uri="{FF2B5EF4-FFF2-40B4-BE49-F238E27FC236}">
                  <a16:creationId xmlns:a16="http://schemas.microsoft.com/office/drawing/2014/main" id="{5F01B76E-9182-0A85-F081-520CD3D282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389" y="4251267"/>
              <a:ext cx="2228850" cy="1668463"/>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4" name="Picture 8" descr="Image result for dấu hỏi">
              <a:extLst>
                <a:ext uri="{FF2B5EF4-FFF2-40B4-BE49-F238E27FC236}">
                  <a16:creationId xmlns:a16="http://schemas.microsoft.com/office/drawing/2014/main" id="{2D6BD63C-C591-094D-9E4D-5D0EADD6C7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3182" y="4148457"/>
              <a:ext cx="1885950"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5" name="Rectangle 6">
              <a:extLst>
                <a:ext uri="{FF2B5EF4-FFF2-40B4-BE49-F238E27FC236}">
                  <a16:creationId xmlns:a16="http://schemas.microsoft.com/office/drawing/2014/main" id="{4CEC8B33-4D5B-5299-2FE0-C0DC5D7E6D3C}"/>
                </a:ext>
              </a:extLst>
            </p:cNvPr>
            <p:cNvSpPr>
              <a:spLocks noChangeArrowheads="1"/>
            </p:cNvSpPr>
            <p:nvPr/>
          </p:nvSpPr>
          <p:spPr bwMode="auto">
            <a:xfrm>
              <a:off x="2662239" y="3965577"/>
              <a:ext cx="686752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nl-NL" altLang="en-US" sz="2400" dirty="0"/>
                <a:t>Hoạt động của Nhà nước thể hiện quan điểm của Đảng Cộng sản Việt Nam, thực hiện ý chí, nguyện vọng và phục vụ lợi ích của giai cấp công nhân, nhân dân lao động và của cả dân tộc. </a:t>
              </a:r>
              <a:endParaRPr lang="en-US" altLang="en-US" sz="2400" dirty="0"/>
            </a:p>
          </p:txBody>
        </p:sp>
        <p:sp>
          <p:nvSpPr>
            <p:cNvPr id="58376" name="Rectangle 7">
              <a:extLst>
                <a:ext uri="{FF2B5EF4-FFF2-40B4-BE49-F238E27FC236}">
                  <a16:creationId xmlns:a16="http://schemas.microsoft.com/office/drawing/2014/main" id="{965C4F72-65D4-F561-3BDB-055AE4F6CDB8}"/>
                </a:ext>
              </a:extLst>
            </p:cNvPr>
            <p:cNvSpPr>
              <a:spLocks noChangeArrowheads="1"/>
            </p:cNvSpPr>
            <p:nvPr/>
          </p:nvSpPr>
          <p:spPr bwMode="auto">
            <a:xfrm>
              <a:off x="2322945" y="319385"/>
              <a:ext cx="8230755" cy="46166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err="1"/>
                <a:t>Nhân</a:t>
              </a:r>
              <a:r>
                <a:rPr lang="en-US" altLang="en-US" sz="2400" b="1" dirty="0"/>
                <a:t> </a:t>
              </a:r>
              <a:r>
                <a:rPr lang="en-US" altLang="en-US" sz="2400" b="1" dirty="0" err="1"/>
                <a:t>dân</a:t>
              </a:r>
              <a:r>
                <a:rPr lang="en-US" altLang="en-US" sz="2400" b="1" dirty="0"/>
                <a:t> </a:t>
              </a:r>
              <a:r>
                <a:rPr lang="en-US" altLang="en-US" sz="2400" b="1" dirty="0" err="1"/>
                <a:t>là</a:t>
              </a:r>
              <a:r>
                <a:rPr lang="en-US" altLang="en-US" sz="2400" b="1" dirty="0"/>
                <a:t> </a:t>
              </a:r>
              <a:r>
                <a:rPr lang="en-US" altLang="en-US" sz="2400" b="1" dirty="0" err="1"/>
                <a:t>chủ</a:t>
              </a:r>
              <a:r>
                <a:rPr lang="en-US" altLang="en-US" sz="2400" b="1" dirty="0"/>
                <a:t> </a:t>
              </a:r>
              <a:r>
                <a:rPr lang="en-US" altLang="en-US" sz="2400" b="1" dirty="0" err="1"/>
                <a:t>thể</a:t>
              </a:r>
              <a:r>
                <a:rPr lang="en-US" altLang="en-US" sz="2400" b="1" dirty="0"/>
                <a:t> </a:t>
              </a:r>
              <a:r>
                <a:rPr lang="en-US" altLang="en-US" sz="2400" b="1" dirty="0" err="1"/>
                <a:t>tối</a:t>
              </a:r>
              <a:r>
                <a:rPr lang="en-US" altLang="en-US" sz="2400" b="1" dirty="0"/>
                <a:t> </a:t>
              </a:r>
              <a:r>
                <a:rPr lang="en-US" altLang="en-US" sz="2400" b="1" dirty="0" err="1"/>
                <a:t>cao</a:t>
              </a:r>
              <a:r>
                <a:rPr lang="en-US" altLang="en-US" sz="2400" b="1" dirty="0"/>
                <a:t> </a:t>
              </a:r>
              <a:r>
                <a:rPr lang="en-US" altLang="en-US" sz="2400" b="1" dirty="0" err="1"/>
                <a:t>của</a:t>
              </a:r>
              <a:r>
                <a:rPr lang="en-US" altLang="en-US" sz="2400" b="1" dirty="0"/>
                <a:t> </a:t>
              </a:r>
              <a:r>
                <a:rPr lang="en-US" altLang="en-US" sz="2400" b="1" dirty="0" err="1"/>
                <a:t>quyền</a:t>
              </a:r>
              <a:r>
                <a:rPr lang="en-US" altLang="en-US" sz="2400" b="1" dirty="0"/>
                <a:t> </a:t>
              </a:r>
              <a:r>
                <a:rPr lang="en-US" altLang="en-US" sz="2400" b="1" dirty="0" err="1"/>
                <a:t>lực</a:t>
              </a:r>
              <a:r>
                <a:rPr lang="en-US" altLang="en-US" sz="2400" b="1" dirty="0"/>
                <a:t> </a:t>
              </a:r>
              <a:r>
                <a:rPr lang="en-US" altLang="en-US" sz="2400" b="1" dirty="0" err="1"/>
                <a:t>Nhà</a:t>
              </a:r>
              <a:r>
                <a:rPr lang="en-US" altLang="en-US" sz="2400" b="1" dirty="0"/>
                <a:t> </a:t>
              </a:r>
              <a:r>
                <a:rPr lang="en-US" altLang="en-US" sz="2400" b="1" dirty="0" err="1"/>
                <a:t>nước</a:t>
              </a:r>
              <a:endParaRPr lang="en-US" altLang="en-US" sz="2400" b="1" dirty="0"/>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6136F70-6D13-A2CD-3037-7C2DFF7F8903}"/>
              </a:ext>
            </a:extLst>
          </p:cNvPr>
          <p:cNvGrpSpPr/>
          <p:nvPr/>
        </p:nvGrpSpPr>
        <p:grpSpPr>
          <a:xfrm>
            <a:off x="1086863" y="414111"/>
            <a:ext cx="10146189" cy="5561680"/>
            <a:chOff x="1086863" y="414111"/>
            <a:chExt cx="10146189" cy="5561680"/>
          </a:xfrm>
        </p:grpSpPr>
        <p:sp>
          <p:nvSpPr>
            <p:cNvPr id="59396" name="AutoShape 22">
              <a:extLst>
                <a:ext uri="{FF2B5EF4-FFF2-40B4-BE49-F238E27FC236}">
                  <a16:creationId xmlns:a16="http://schemas.microsoft.com/office/drawing/2014/main" id="{F1DE1B43-EF68-E6B5-E3EB-A31B780364F5}"/>
                </a:ext>
              </a:extLst>
            </p:cNvPr>
            <p:cNvSpPr>
              <a:spLocks/>
            </p:cNvSpPr>
            <p:nvPr/>
          </p:nvSpPr>
          <p:spPr bwMode="blackWhite">
            <a:xfrm>
              <a:off x="4955910" y="414111"/>
              <a:ext cx="5865092" cy="1241158"/>
            </a:xfrm>
            <a:prstGeom prst="callout2">
              <a:avLst>
                <a:gd name="adj1" fmla="val 52050"/>
                <a:gd name="adj2" fmla="val 1073"/>
                <a:gd name="adj3" fmla="val 121811"/>
                <a:gd name="adj4" fmla="val -10516"/>
                <a:gd name="adj5" fmla="val 198990"/>
                <a:gd name="adj6" fmla="val -22655"/>
              </a:avLst>
            </a:prstGeom>
            <a:noFill/>
            <a:ln w="9525">
              <a:solidFill>
                <a:srgbClr val="CC6600"/>
              </a:solidFill>
              <a:miter lim="800000"/>
              <a:headEnd type="diamond" w="med" len="me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50000"/>
                </a:lnSpc>
              </a:pPr>
              <a:r>
                <a:rPr lang="nl-NL" altLang="en-US" sz="2400" dirty="0"/>
                <a:t>Tất cả các hoạt động của Nhà nước đều thể hiện quan điểm của Đảng CSVN</a:t>
              </a:r>
              <a:endParaRPr lang="en-US" altLang="en-US" sz="2400" dirty="0"/>
            </a:p>
          </p:txBody>
        </p:sp>
        <p:sp>
          <p:nvSpPr>
            <p:cNvPr id="59397" name="AutoShape 23">
              <a:extLst>
                <a:ext uri="{FF2B5EF4-FFF2-40B4-BE49-F238E27FC236}">
                  <a16:creationId xmlns:a16="http://schemas.microsoft.com/office/drawing/2014/main" id="{02C6917D-7C3E-3F3A-FE8A-1A29BF9949E0}"/>
                </a:ext>
              </a:extLst>
            </p:cNvPr>
            <p:cNvSpPr>
              <a:spLocks/>
            </p:cNvSpPr>
            <p:nvPr/>
          </p:nvSpPr>
          <p:spPr bwMode="blackWhite">
            <a:xfrm>
              <a:off x="4749648" y="1718547"/>
              <a:ext cx="6483404" cy="826426"/>
            </a:xfrm>
            <a:prstGeom prst="callout2">
              <a:avLst>
                <a:gd name="adj1" fmla="val 50424"/>
                <a:gd name="adj2" fmla="val 1472"/>
                <a:gd name="adj3" fmla="val 121773"/>
                <a:gd name="adj4" fmla="val -10525"/>
                <a:gd name="adj5" fmla="val 200306"/>
                <a:gd name="adj6" fmla="val -22060"/>
              </a:avLst>
            </a:prstGeom>
            <a:noFill/>
            <a:ln w="9525">
              <a:solidFill>
                <a:srgbClr val="7030A0"/>
              </a:solidFill>
              <a:miter lim="800000"/>
              <a:headEnd type="diamond" w="med" len="me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50000"/>
                </a:lnSpc>
              </a:pPr>
              <a:r>
                <a:rPr lang="nl-NL" altLang="en-US" sz="2400" dirty="0"/>
                <a:t>Thực hiện ý chí và nguyện vọng của nhân dân</a:t>
              </a:r>
              <a:endParaRPr lang="en-US" altLang="en-US" sz="2400" dirty="0"/>
            </a:p>
          </p:txBody>
        </p:sp>
        <p:sp>
          <p:nvSpPr>
            <p:cNvPr id="59398" name="AutoShape 24">
              <a:extLst>
                <a:ext uri="{FF2B5EF4-FFF2-40B4-BE49-F238E27FC236}">
                  <a16:creationId xmlns:a16="http://schemas.microsoft.com/office/drawing/2014/main" id="{33E60DC0-70C5-833D-D67F-99CE1BF79CC2}"/>
                </a:ext>
              </a:extLst>
            </p:cNvPr>
            <p:cNvSpPr>
              <a:spLocks/>
            </p:cNvSpPr>
            <p:nvPr/>
          </p:nvSpPr>
          <p:spPr bwMode="blackWhite">
            <a:xfrm>
              <a:off x="4867422" y="2750370"/>
              <a:ext cx="5519507" cy="980655"/>
            </a:xfrm>
            <a:prstGeom prst="callout2">
              <a:avLst>
                <a:gd name="adj1" fmla="val 47594"/>
                <a:gd name="adj2" fmla="val 2649"/>
                <a:gd name="adj3" fmla="val 46658"/>
                <a:gd name="adj4" fmla="val -12666"/>
                <a:gd name="adj5" fmla="val 45241"/>
                <a:gd name="adj6" fmla="val -24736"/>
              </a:avLst>
            </a:prstGeom>
            <a:noFill/>
            <a:ln w="9525">
              <a:solidFill>
                <a:srgbClr val="000099"/>
              </a:solidFill>
              <a:miter lim="800000"/>
              <a:headEnd type="diamond" w="med" len="me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nl-NL" altLang="en-US" sz="2400" dirty="0"/>
                <a:t>Phục vụ lợi ích của giai cấp công nhân, nhân dân lao động và của cả dân tộc.</a:t>
              </a:r>
              <a:endParaRPr lang="en-US" altLang="en-US" sz="2400" dirty="0"/>
            </a:p>
          </p:txBody>
        </p:sp>
        <p:sp>
          <p:nvSpPr>
            <p:cNvPr id="59400" name="Rectangle 1">
              <a:extLst>
                <a:ext uri="{FF2B5EF4-FFF2-40B4-BE49-F238E27FC236}">
                  <a16:creationId xmlns:a16="http://schemas.microsoft.com/office/drawing/2014/main" id="{CA33D34B-C9B4-4786-82D3-2867969F6829}"/>
                </a:ext>
              </a:extLst>
            </p:cNvPr>
            <p:cNvSpPr>
              <a:spLocks noChangeArrowheads="1"/>
            </p:cNvSpPr>
            <p:nvPr/>
          </p:nvSpPr>
          <p:spPr bwMode="auto">
            <a:xfrm>
              <a:off x="1541957" y="4313028"/>
              <a:ext cx="9108086" cy="1662763"/>
            </a:xfrm>
            <a:prstGeom prst="rect">
              <a:avLst/>
            </a:prstGeom>
            <a:solidFill>
              <a:srgbClr val="0033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pPr>
              <a:r>
                <a:rPr lang="nl-NL" altLang="en-US" sz="2400" dirty="0">
                  <a:solidFill>
                    <a:schemeClr val="bg1"/>
                  </a:solidFill>
                  <a:ea typeface="Calibri" panose="020F0502020204030204" pitchFamily="34" charset="0"/>
                  <a:cs typeface="Times New Roman" panose="02020603050405020304" pitchFamily="18" charset="0"/>
                </a:rPr>
                <a:t>Bản chất giai cấp công nhân, tính dân tộc và tính nhân dân của Nhà nước được quán triệt, cụ thể hóa, thể chế hóa và thực hiện trên mọi lĩnh vực, mọi tổ chức, hoạt động của Nhà nước.</a:t>
              </a:r>
              <a:endParaRPr lang="nl-NL" altLang="en-US" sz="2400" dirty="0">
                <a:solidFill>
                  <a:schemeClr val="bg1"/>
                </a:solidFill>
                <a:ea typeface="Calibri" panose="020F0502020204030204" pitchFamily="34" charset="0"/>
                <a:cs typeface="Arial" panose="020B0604020202020204" pitchFamily="34" charset="0"/>
              </a:endParaRPr>
            </a:p>
          </p:txBody>
        </p:sp>
        <p:grpSp>
          <p:nvGrpSpPr>
            <p:cNvPr id="59395" name="Group 5">
              <a:extLst>
                <a:ext uri="{FF2B5EF4-FFF2-40B4-BE49-F238E27FC236}">
                  <a16:creationId xmlns:a16="http://schemas.microsoft.com/office/drawing/2014/main" id="{70D8EE0C-7CED-4817-71FF-F5C509CB567E}"/>
                </a:ext>
              </a:extLst>
            </p:cNvPr>
            <p:cNvGrpSpPr>
              <a:grpSpLocks/>
            </p:cNvGrpSpPr>
            <p:nvPr/>
          </p:nvGrpSpPr>
          <p:grpSpPr bwMode="auto">
            <a:xfrm>
              <a:off x="1089176" y="2536070"/>
              <a:ext cx="2665551" cy="1375710"/>
              <a:chOff x="862" y="713"/>
              <a:chExt cx="3780" cy="3490"/>
            </a:xfrm>
          </p:grpSpPr>
          <p:grpSp>
            <p:nvGrpSpPr>
              <p:cNvPr id="59401" name="Group 6">
                <a:extLst>
                  <a:ext uri="{FF2B5EF4-FFF2-40B4-BE49-F238E27FC236}">
                    <a16:creationId xmlns:a16="http://schemas.microsoft.com/office/drawing/2014/main" id="{16F73343-B709-A4D8-C75A-71600D211EBD}"/>
                  </a:ext>
                </a:extLst>
              </p:cNvPr>
              <p:cNvGrpSpPr>
                <a:grpSpLocks/>
              </p:cNvGrpSpPr>
              <p:nvPr/>
            </p:nvGrpSpPr>
            <p:grpSpPr bwMode="auto">
              <a:xfrm>
                <a:off x="1082" y="2210"/>
                <a:ext cx="3406" cy="1993"/>
                <a:chOff x="1082" y="2355"/>
                <a:chExt cx="3406" cy="1993"/>
              </a:xfrm>
            </p:grpSpPr>
            <p:sp>
              <p:nvSpPr>
                <p:cNvPr id="59414" name="Freeform 7">
                  <a:extLst>
                    <a:ext uri="{FF2B5EF4-FFF2-40B4-BE49-F238E27FC236}">
                      <a16:creationId xmlns:a16="http://schemas.microsoft.com/office/drawing/2014/main" id="{7F99F33E-59D3-80E3-63F3-60162878DE2D}"/>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808080"/>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5" name="Freeform 8">
                  <a:extLst>
                    <a:ext uri="{FF2B5EF4-FFF2-40B4-BE49-F238E27FC236}">
                      <a16:creationId xmlns:a16="http://schemas.microsoft.com/office/drawing/2014/main" id="{DC54F6BA-6F18-7441-84B8-3D16DE0B11DC}"/>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hlink"/>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6" name="Freeform 9">
                  <a:extLst>
                    <a:ext uri="{FF2B5EF4-FFF2-40B4-BE49-F238E27FC236}">
                      <a16:creationId xmlns:a16="http://schemas.microsoft.com/office/drawing/2014/main" id="{8AE19C05-B6EB-9762-24CE-4D405E6901D9}"/>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nvGrpSpPr>
              <p:cNvPr id="59402" name="Group 10">
                <a:extLst>
                  <a:ext uri="{FF2B5EF4-FFF2-40B4-BE49-F238E27FC236}">
                    <a16:creationId xmlns:a16="http://schemas.microsoft.com/office/drawing/2014/main" id="{38198EDF-739C-6A9B-40F5-FE612202AD54}"/>
                  </a:ext>
                </a:extLst>
              </p:cNvPr>
              <p:cNvGrpSpPr>
                <a:grpSpLocks/>
              </p:cNvGrpSpPr>
              <p:nvPr/>
            </p:nvGrpSpPr>
            <p:grpSpPr bwMode="auto">
              <a:xfrm>
                <a:off x="1009" y="1723"/>
                <a:ext cx="3527" cy="1993"/>
                <a:chOff x="1082" y="2355"/>
                <a:chExt cx="3406" cy="1993"/>
              </a:xfrm>
            </p:grpSpPr>
            <p:sp>
              <p:nvSpPr>
                <p:cNvPr id="59411" name="Freeform 11">
                  <a:extLst>
                    <a:ext uri="{FF2B5EF4-FFF2-40B4-BE49-F238E27FC236}">
                      <a16:creationId xmlns:a16="http://schemas.microsoft.com/office/drawing/2014/main" id="{83E8569B-63D2-7BE7-7A5D-76F54A2863E7}"/>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B2B2B2"/>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2" name="Freeform 12">
                  <a:extLst>
                    <a:ext uri="{FF2B5EF4-FFF2-40B4-BE49-F238E27FC236}">
                      <a16:creationId xmlns:a16="http://schemas.microsoft.com/office/drawing/2014/main" id="{3BECE4CC-A152-49C1-2AF3-09CB255BF4C3}"/>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3" name="Freeform 13">
                  <a:extLst>
                    <a:ext uri="{FF2B5EF4-FFF2-40B4-BE49-F238E27FC236}">
                      <a16:creationId xmlns:a16="http://schemas.microsoft.com/office/drawing/2014/main" id="{D3EF0623-C23C-BEAF-C663-C3271F032D4C}"/>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solidFill>
                  <a:srgbClr val="B4B4B4"/>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nvGrpSpPr>
              <p:cNvPr id="59403" name="Group 14">
                <a:extLst>
                  <a:ext uri="{FF2B5EF4-FFF2-40B4-BE49-F238E27FC236}">
                    <a16:creationId xmlns:a16="http://schemas.microsoft.com/office/drawing/2014/main" id="{5B6DF9C6-7C5C-3E30-3D33-A58A02C36764}"/>
                  </a:ext>
                </a:extLst>
              </p:cNvPr>
              <p:cNvGrpSpPr>
                <a:grpSpLocks/>
              </p:cNvGrpSpPr>
              <p:nvPr/>
            </p:nvGrpSpPr>
            <p:grpSpPr bwMode="auto">
              <a:xfrm>
                <a:off x="935" y="1219"/>
                <a:ext cx="3653" cy="1993"/>
                <a:chOff x="1082" y="2355"/>
                <a:chExt cx="3406" cy="1993"/>
              </a:xfrm>
            </p:grpSpPr>
            <p:sp>
              <p:nvSpPr>
                <p:cNvPr id="59408" name="Freeform 15">
                  <a:extLst>
                    <a:ext uri="{FF2B5EF4-FFF2-40B4-BE49-F238E27FC236}">
                      <a16:creationId xmlns:a16="http://schemas.microsoft.com/office/drawing/2014/main" id="{74C229A3-83DD-62AE-E2FC-DBC78874ACDB}"/>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C0C0C0"/>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09" name="Freeform 16">
                  <a:extLst>
                    <a:ext uri="{FF2B5EF4-FFF2-40B4-BE49-F238E27FC236}">
                      <a16:creationId xmlns:a16="http://schemas.microsoft.com/office/drawing/2014/main" id="{5035B038-2FB4-7EAB-5A2C-BB2406A90F83}"/>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folHlink"/>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0" name="Freeform 17">
                  <a:extLst>
                    <a:ext uri="{FF2B5EF4-FFF2-40B4-BE49-F238E27FC236}">
                      <a16:creationId xmlns:a16="http://schemas.microsoft.com/office/drawing/2014/main" id="{A2698B13-C0D1-D3F8-12FC-98B9AEF7CD28}"/>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solidFill>
                  <a:srgbClr val="DDDDDD"/>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nvGrpSpPr>
              <p:cNvPr id="59404" name="Group 18">
                <a:extLst>
                  <a:ext uri="{FF2B5EF4-FFF2-40B4-BE49-F238E27FC236}">
                    <a16:creationId xmlns:a16="http://schemas.microsoft.com/office/drawing/2014/main" id="{793307C7-05CF-76DA-0306-48A7A7C68572}"/>
                  </a:ext>
                </a:extLst>
              </p:cNvPr>
              <p:cNvGrpSpPr>
                <a:grpSpLocks/>
              </p:cNvGrpSpPr>
              <p:nvPr/>
            </p:nvGrpSpPr>
            <p:grpSpPr bwMode="auto">
              <a:xfrm>
                <a:off x="862" y="713"/>
                <a:ext cx="3780" cy="1993"/>
                <a:chOff x="1082" y="2355"/>
                <a:chExt cx="3406" cy="1993"/>
              </a:xfrm>
            </p:grpSpPr>
            <p:sp>
              <p:nvSpPr>
                <p:cNvPr id="59405" name="Freeform 19">
                  <a:extLst>
                    <a:ext uri="{FF2B5EF4-FFF2-40B4-BE49-F238E27FC236}">
                      <a16:creationId xmlns:a16="http://schemas.microsoft.com/office/drawing/2014/main" id="{54F26951-25E1-A5CC-60BA-8CD047EA1A8F}"/>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DDDDDD"/>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06" name="Freeform 20">
                  <a:extLst>
                    <a:ext uri="{FF2B5EF4-FFF2-40B4-BE49-F238E27FC236}">
                      <a16:creationId xmlns:a16="http://schemas.microsoft.com/office/drawing/2014/main" id="{0E376C7C-5B45-2D44-2658-5C851BC0C361}"/>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accent2"/>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07" name="Freeform 21">
                  <a:extLst>
                    <a:ext uri="{FF2B5EF4-FFF2-40B4-BE49-F238E27FC236}">
                      <a16:creationId xmlns:a16="http://schemas.microsoft.com/office/drawing/2014/main" id="{4EEBBD81-5FBD-9B5C-317C-C908FA404BFA}"/>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D6D6D6"/>
                    </a:gs>
                    <a:gs pos="100000">
                      <a:srgbClr val="F8F8F8"/>
                    </a:gs>
                  </a:gsLst>
                  <a:lin ang="5400000" scaled="1"/>
                </a:gra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sp>
          <p:nvSpPr>
            <p:cNvPr id="59399" name="Rectangle 39">
              <a:extLst>
                <a:ext uri="{FF2B5EF4-FFF2-40B4-BE49-F238E27FC236}">
                  <a16:creationId xmlns:a16="http://schemas.microsoft.com/office/drawing/2014/main" id="{CC073C0D-3954-BCEA-DDCF-EFDA1C33AB04}"/>
                </a:ext>
              </a:extLst>
            </p:cNvPr>
            <p:cNvSpPr>
              <a:spLocks noChangeArrowheads="1"/>
            </p:cNvSpPr>
            <p:nvPr/>
          </p:nvSpPr>
          <p:spPr bwMode="auto">
            <a:xfrm>
              <a:off x="1086863" y="1814373"/>
              <a:ext cx="2667864" cy="113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nl-NL" altLang="en-US" sz="2400" b="1" dirty="0"/>
                <a:t>Bản chất giai cấp công nhân</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id="{D70124D5-0B86-7BE6-1698-689945C80ACD}"/>
              </a:ext>
            </a:extLst>
          </p:cNvPr>
          <p:cNvGrpSpPr>
            <a:grpSpLocks/>
          </p:cNvGrpSpPr>
          <p:nvPr/>
        </p:nvGrpSpPr>
        <p:grpSpPr bwMode="auto">
          <a:xfrm>
            <a:off x="6127751" y="4460875"/>
            <a:ext cx="1204913" cy="1028700"/>
            <a:chOff x="5909734" y="4804833"/>
            <a:chExt cx="1606551" cy="1371600"/>
          </a:xfrm>
        </p:grpSpPr>
        <p:sp>
          <p:nvSpPr>
            <p:cNvPr id="61472" name="AutoShape 3">
              <a:extLst>
                <a:ext uri="{FF2B5EF4-FFF2-40B4-BE49-F238E27FC236}">
                  <a16:creationId xmlns:a16="http://schemas.microsoft.com/office/drawing/2014/main" id="{3BCB81FF-C5FB-6E8C-D968-939937B9362C}"/>
                </a:ext>
              </a:extLst>
            </p:cNvPr>
            <p:cNvSpPr>
              <a:spLocks/>
            </p:cNvSpPr>
            <p:nvPr/>
          </p:nvSpPr>
          <p:spPr bwMode="auto">
            <a:xfrm>
              <a:off x="5909734" y="4804833"/>
              <a:ext cx="1606551" cy="13716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73" name="AutoShape 4">
              <a:extLst>
                <a:ext uri="{FF2B5EF4-FFF2-40B4-BE49-F238E27FC236}">
                  <a16:creationId xmlns:a16="http://schemas.microsoft.com/office/drawing/2014/main" id="{5F192853-756C-C12D-D94B-2C5FA1E13B73}"/>
                </a:ext>
              </a:extLst>
            </p:cNvPr>
            <p:cNvSpPr>
              <a:spLocks/>
            </p:cNvSpPr>
            <p:nvPr/>
          </p:nvSpPr>
          <p:spPr bwMode="auto">
            <a:xfrm>
              <a:off x="6402918" y="5266266"/>
              <a:ext cx="476249" cy="503767"/>
            </a:xfrm>
            <a:custGeom>
              <a:avLst/>
              <a:gdLst>
                <a:gd name="T0" fmla="*/ 2147483646 w 21104"/>
                <a:gd name="T1" fmla="*/ 2147483646 h 21600"/>
                <a:gd name="T2" fmla="*/ 2147483646 w 21104"/>
                <a:gd name="T3" fmla="*/ 2147483646 h 21600"/>
                <a:gd name="T4" fmla="*/ 2147483646 w 21104"/>
                <a:gd name="T5" fmla="*/ 2147483646 h 21600"/>
                <a:gd name="T6" fmla="*/ 2147483646 w 21104"/>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3" name="Group 7">
            <a:extLst>
              <a:ext uri="{FF2B5EF4-FFF2-40B4-BE49-F238E27FC236}">
                <a16:creationId xmlns:a16="http://schemas.microsoft.com/office/drawing/2014/main" id="{E2BDEBEA-1317-5520-2D9C-F3E6C2986AAD}"/>
              </a:ext>
            </a:extLst>
          </p:cNvPr>
          <p:cNvGrpSpPr>
            <a:grpSpLocks/>
          </p:cNvGrpSpPr>
          <p:nvPr/>
        </p:nvGrpSpPr>
        <p:grpSpPr bwMode="auto">
          <a:xfrm>
            <a:off x="4821238" y="2555876"/>
            <a:ext cx="1200150" cy="1025525"/>
            <a:chOff x="4167717" y="2264834"/>
            <a:chExt cx="1600200" cy="1367367"/>
          </a:xfrm>
        </p:grpSpPr>
        <p:sp>
          <p:nvSpPr>
            <p:cNvPr id="61470" name="AutoShape 1">
              <a:extLst>
                <a:ext uri="{FF2B5EF4-FFF2-40B4-BE49-F238E27FC236}">
                  <a16:creationId xmlns:a16="http://schemas.microsoft.com/office/drawing/2014/main" id="{3C2C3EFA-119B-E477-FD43-18484CECD2F4}"/>
                </a:ext>
              </a:extLst>
            </p:cNvPr>
            <p:cNvSpPr>
              <a:spLocks/>
            </p:cNvSpPr>
            <p:nvPr/>
          </p:nvSpPr>
          <p:spPr bwMode="auto">
            <a:xfrm>
              <a:off x="4167717" y="2264834"/>
              <a:ext cx="1600200" cy="136736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71" name="AutoShape 7">
              <a:extLst>
                <a:ext uri="{FF2B5EF4-FFF2-40B4-BE49-F238E27FC236}">
                  <a16:creationId xmlns:a16="http://schemas.microsoft.com/office/drawing/2014/main" id="{534CC6DD-076E-38CB-B8DB-7FF6F19A5711}"/>
                </a:ext>
              </a:extLst>
            </p:cNvPr>
            <p:cNvSpPr>
              <a:spLocks/>
            </p:cNvSpPr>
            <p:nvPr/>
          </p:nvSpPr>
          <p:spPr bwMode="auto">
            <a:xfrm>
              <a:off x="4819650" y="2686051"/>
              <a:ext cx="436033" cy="4318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4" name="Group 6">
            <a:extLst>
              <a:ext uri="{FF2B5EF4-FFF2-40B4-BE49-F238E27FC236}">
                <a16:creationId xmlns:a16="http://schemas.microsoft.com/office/drawing/2014/main" id="{F4DADD7E-B942-BB9F-5E56-28A904F0E851}"/>
              </a:ext>
            </a:extLst>
          </p:cNvPr>
          <p:cNvGrpSpPr>
            <a:grpSpLocks/>
          </p:cNvGrpSpPr>
          <p:nvPr/>
        </p:nvGrpSpPr>
        <p:grpSpPr bwMode="auto">
          <a:xfrm>
            <a:off x="4603751" y="3359151"/>
            <a:ext cx="727075" cy="1357313"/>
            <a:chOff x="3877734" y="3335867"/>
            <a:chExt cx="969433" cy="1809751"/>
          </a:xfrm>
        </p:grpSpPr>
        <p:sp>
          <p:nvSpPr>
            <p:cNvPr id="61468" name="AutoShape 8">
              <a:extLst>
                <a:ext uri="{FF2B5EF4-FFF2-40B4-BE49-F238E27FC236}">
                  <a16:creationId xmlns:a16="http://schemas.microsoft.com/office/drawing/2014/main" id="{47380324-8908-80E3-8A79-905B3589FB33}"/>
                </a:ext>
              </a:extLst>
            </p:cNvPr>
            <p:cNvSpPr>
              <a:spLocks/>
            </p:cNvSpPr>
            <p:nvPr/>
          </p:nvSpPr>
          <p:spPr bwMode="auto">
            <a:xfrm>
              <a:off x="3877734" y="3335867"/>
              <a:ext cx="969433" cy="1809751"/>
            </a:xfrm>
            <a:custGeom>
              <a:avLst/>
              <a:gdLst>
                <a:gd name="T0" fmla="*/ 2147483646 w 20023"/>
                <a:gd name="T1" fmla="*/ 2147483646 h 21600"/>
                <a:gd name="T2" fmla="*/ 2147483646 w 20023"/>
                <a:gd name="T3" fmla="*/ 2147483646 h 21600"/>
                <a:gd name="T4" fmla="*/ 2147483646 w 20023"/>
                <a:gd name="T5" fmla="*/ 2147483646 h 21600"/>
                <a:gd name="T6" fmla="*/ 2147483646 w 20023"/>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9" name="AutoShape 10">
              <a:extLst>
                <a:ext uri="{FF2B5EF4-FFF2-40B4-BE49-F238E27FC236}">
                  <a16:creationId xmlns:a16="http://schemas.microsoft.com/office/drawing/2014/main" id="{8F9F97A5-4FBF-B6B0-0A80-BCF1B5096084}"/>
                </a:ext>
              </a:extLst>
            </p:cNvPr>
            <p:cNvSpPr>
              <a:spLocks/>
            </p:cNvSpPr>
            <p:nvPr/>
          </p:nvSpPr>
          <p:spPr bwMode="auto">
            <a:xfrm>
              <a:off x="4116918" y="4108451"/>
              <a:ext cx="357716" cy="29633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5" name="Group 2">
            <a:extLst>
              <a:ext uri="{FF2B5EF4-FFF2-40B4-BE49-F238E27FC236}">
                <a16:creationId xmlns:a16="http://schemas.microsoft.com/office/drawing/2014/main" id="{5A1277BD-B704-D541-5678-48391E85C364}"/>
              </a:ext>
            </a:extLst>
          </p:cNvPr>
          <p:cNvGrpSpPr>
            <a:grpSpLocks/>
          </p:cNvGrpSpPr>
          <p:nvPr/>
        </p:nvGrpSpPr>
        <p:grpSpPr bwMode="auto">
          <a:xfrm>
            <a:off x="6119814" y="2555876"/>
            <a:ext cx="1203325" cy="1019175"/>
            <a:chOff x="5899152" y="2264834"/>
            <a:chExt cx="1604433" cy="1358900"/>
          </a:xfrm>
        </p:grpSpPr>
        <p:sp>
          <p:nvSpPr>
            <p:cNvPr id="61466" name="AutoShape 5">
              <a:extLst>
                <a:ext uri="{FF2B5EF4-FFF2-40B4-BE49-F238E27FC236}">
                  <a16:creationId xmlns:a16="http://schemas.microsoft.com/office/drawing/2014/main" id="{88351177-F77A-4527-C659-A7A1F12CE7AE}"/>
                </a:ext>
              </a:extLst>
            </p:cNvPr>
            <p:cNvSpPr>
              <a:spLocks/>
            </p:cNvSpPr>
            <p:nvPr/>
          </p:nvSpPr>
          <p:spPr bwMode="auto">
            <a:xfrm>
              <a:off x="5899152" y="2264834"/>
              <a:ext cx="1604433" cy="13589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7" name="AutoShape 11">
              <a:extLst>
                <a:ext uri="{FF2B5EF4-FFF2-40B4-BE49-F238E27FC236}">
                  <a16:creationId xmlns:a16="http://schemas.microsoft.com/office/drawing/2014/main" id="{25148C69-E46A-2F0A-457E-E29EF3F6E19C}"/>
                </a:ext>
              </a:extLst>
            </p:cNvPr>
            <p:cNvSpPr>
              <a:spLocks/>
            </p:cNvSpPr>
            <p:nvPr/>
          </p:nvSpPr>
          <p:spPr bwMode="auto">
            <a:xfrm>
              <a:off x="6479119" y="2785534"/>
              <a:ext cx="357716" cy="298451"/>
            </a:xfrm>
            <a:custGeom>
              <a:avLst/>
              <a:gdLst>
                <a:gd name="T0" fmla="*/ 2147483646 w 21600"/>
                <a:gd name="T1" fmla="*/ 2147483646 h 21579"/>
                <a:gd name="T2" fmla="*/ 2147483646 w 21600"/>
                <a:gd name="T3" fmla="*/ 2147483646 h 21579"/>
                <a:gd name="T4" fmla="*/ 2147483646 w 21600"/>
                <a:gd name="T5" fmla="*/ 2147483646 h 21579"/>
                <a:gd name="T6" fmla="*/ 2147483646 w 21600"/>
                <a:gd name="T7" fmla="*/ 2147483646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6" name="Group 3">
            <a:extLst>
              <a:ext uri="{FF2B5EF4-FFF2-40B4-BE49-F238E27FC236}">
                <a16:creationId xmlns:a16="http://schemas.microsoft.com/office/drawing/2014/main" id="{E7BDD126-192E-7F87-E1F7-862EA60D00E5}"/>
              </a:ext>
            </a:extLst>
          </p:cNvPr>
          <p:cNvGrpSpPr>
            <a:grpSpLocks/>
          </p:cNvGrpSpPr>
          <p:nvPr/>
        </p:nvGrpSpPr>
        <p:grpSpPr bwMode="auto">
          <a:xfrm>
            <a:off x="6821489" y="3344864"/>
            <a:ext cx="725487" cy="1355725"/>
            <a:chOff x="6834718" y="3316818"/>
            <a:chExt cx="967316" cy="1807633"/>
          </a:xfrm>
        </p:grpSpPr>
        <p:sp>
          <p:nvSpPr>
            <p:cNvPr id="61464" name="AutoShape 2">
              <a:extLst>
                <a:ext uri="{FF2B5EF4-FFF2-40B4-BE49-F238E27FC236}">
                  <a16:creationId xmlns:a16="http://schemas.microsoft.com/office/drawing/2014/main" id="{43D4F137-37F9-FD33-25AE-5A2288E15459}"/>
                </a:ext>
              </a:extLst>
            </p:cNvPr>
            <p:cNvSpPr>
              <a:spLocks/>
            </p:cNvSpPr>
            <p:nvPr/>
          </p:nvSpPr>
          <p:spPr bwMode="auto">
            <a:xfrm>
              <a:off x="6834718" y="3316818"/>
              <a:ext cx="967316" cy="1807633"/>
            </a:xfrm>
            <a:custGeom>
              <a:avLst/>
              <a:gdLst>
                <a:gd name="T0" fmla="*/ 2147483646 w 20053"/>
                <a:gd name="T1" fmla="*/ 2147483646 h 21600"/>
                <a:gd name="T2" fmla="*/ 2147483646 w 20053"/>
                <a:gd name="T3" fmla="*/ 2147483646 h 21600"/>
                <a:gd name="T4" fmla="*/ 2147483646 w 20053"/>
                <a:gd name="T5" fmla="*/ 2147483646 h 21600"/>
                <a:gd name="T6" fmla="*/ 2147483646 w 20053"/>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5" name="AutoShape 12">
              <a:extLst>
                <a:ext uri="{FF2B5EF4-FFF2-40B4-BE49-F238E27FC236}">
                  <a16:creationId xmlns:a16="http://schemas.microsoft.com/office/drawing/2014/main" id="{E5DC2ED4-5031-EC9E-89C0-512DA0F2FA28}"/>
                </a:ext>
              </a:extLst>
            </p:cNvPr>
            <p:cNvSpPr>
              <a:spLocks/>
            </p:cNvSpPr>
            <p:nvPr/>
          </p:nvSpPr>
          <p:spPr bwMode="auto">
            <a:xfrm>
              <a:off x="7209367" y="4051301"/>
              <a:ext cx="357717" cy="35771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7" name="Group 5">
            <a:extLst>
              <a:ext uri="{FF2B5EF4-FFF2-40B4-BE49-F238E27FC236}">
                <a16:creationId xmlns:a16="http://schemas.microsoft.com/office/drawing/2014/main" id="{6FF676DF-AAAE-05D0-A2EE-1F0D161E5C9B}"/>
              </a:ext>
            </a:extLst>
          </p:cNvPr>
          <p:cNvGrpSpPr>
            <a:grpSpLocks/>
          </p:cNvGrpSpPr>
          <p:nvPr/>
        </p:nvGrpSpPr>
        <p:grpSpPr bwMode="auto">
          <a:xfrm>
            <a:off x="4849814" y="4484688"/>
            <a:ext cx="1203325" cy="1009650"/>
            <a:chOff x="4205818" y="4836584"/>
            <a:chExt cx="1604433" cy="1346200"/>
          </a:xfrm>
        </p:grpSpPr>
        <p:sp>
          <p:nvSpPr>
            <p:cNvPr id="61462" name="AutoShape 6">
              <a:extLst>
                <a:ext uri="{FF2B5EF4-FFF2-40B4-BE49-F238E27FC236}">
                  <a16:creationId xmlns:a16="http://schemas.microsoft.com/office/drawing/2014/main" id="{2525A258-264E-4CAD-4DC8-40C931085E44}"/>
                </a:ext>
              </a:extLst>
            </p:cNvPr>
            <p:cNvSpPr>
              <a:spLocks/>
            </p:cNvSpPr>
            <p:nvPr/>
          </p:nvSpPr>
          <p:spPr bwMode="auto">
            <a:xfrm>
              <a:off x="4205818" y="4836584"/>
              <a:ext cx="1604433" cy="13462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3" name="AutoShape 13">
              <a:extLst>
                <a:ext uri="{FF2B5EF4-FFF2-40B4-BE49-F238E27FC236}">
                  <a16:creationId xmlns:a16="http://schemas.microsoft.com/office/drawing/2014/main" id="{599CDEC4-424E-652F-2671-AE03C7ACDC0C}"/>
                </a:ext>
              </a:extLst>
            </p:cNvPr>
            <p:cNvSpPr>
              <a:spLocks/>
            </p:cNvSpPr>
            <p:nvPr/>
          </p:nvSpPr>
          <p:spPr bwMode="auto">
            <a:xfrm>
              <a:off x="4957234" y="5397500"/>
              <a:ext cx="355600" cy="3556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sp>
        <p:nvSpPr>
          <p:cNvPr id="51214" name="AutoShape 14">
            <a:extLst>
              <a:ext uri="{FF2B5EF4-FFF2-40B4-BE49-F238E27FC236}">
                <a16:creationId xmlns:a16="http://schemas.microsoft.com/office/drawing/2014/main" id="{727369F1-26A7-2BE0-6CEF-692E37DA8DBE}"/>
              </a:ext>
            </a:extLst>
          </p:cNvPr>
          <p:cNvSpPr>
            <a:spLocks/>
          </p:cNvSpPr>
          <p:nvPr/>
        </p:nvSpPr>
        <p:spPr bwMode="auto">
          <a:xfrm>
            <a:off x="156387" y="1827762"/>
            <a:ext cx="5025269" cy="982236"/>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cs typeface="Arial" panose="020B0604020202020204" pitchFamily="34" charset="0"/>
              </a:rPr>
              <a:t>Kết hợp đúng đắn chủ nghĩa yêu nước chân chính với chủ nghĩa quốc tế trong sáng của giai cấp công nhân</a:t>
            </a:r>
            <a:endParaRPr lang="en-US" altLang="en-US" sz="2400" dirty="0">
              <a:cs typeface="Arial" panose="020B0604020202020204" pitchFamily="34" charset="0"/>
            </a:endParaRPr>
          </a:p>
          <a:p>
            <a:pPr algn="ctr">
              <a:spcBef>
                <a:spcPts val="600"/>
              </a:spcBef>
            </a:pP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a:p>
            <a:pPr algn="ctr">
              <a:spcBef>
                <a:spcPts val="600"/>
              </a:spcBef>
            </a:pP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51215" name="AutoShape 15">
            <a:extLst>
              <a:ext uri="{FF2B5EF4-FFF2-40B4-BE49-F238E27FC236}">
                <a16:creationId xmlns:a16="http://schemas.microsoft.com/office/drawing/2014/main" id="{31579111-EACF-9DE2-FD7A-8EEBE7E528BE}"/>
              </a:ext>
            </a:extLst>
          </p:cNvPr>
          <p:cNvSpPr>
            <a:spLocks/>
          </p:cNvSpPr>
          <p:nvPr/>
        </p:nvSpPr>
        <p:spPr bwMode="auto">
          <a:xfrm>
            <a:off x="353296" y="3609977"/>
            <a:ext cx="4116531" cy="7296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p:spPr>
        <p:txBody>
          <a:bodyPr lIns="0" tIns="0" rIns="0" bIns="0"/>
          <a:lstStyle/>
          <a:p>
            <a:pPr algn="ctr">
              <a:spcBef>
                <a:spcPts val="600"/>
              </a:spcBef>
              <a:defRPr/>
            </a:pPr>
            <a:r>
              <a:rPr lang="nl-NL" sz="2400" dirty="0">
                <a:latin typeface="Arial" panose="020B0604020202020204" pitchFamily="34" charset="0"/>
                <a:cs typeface="Arial" panose="020B0604020202020204" pitchFamily="34" charset="0"/>
              </a:rPr>
              <a:t>Giữ vững độc lập, tự chủ trong trong quan hệ đối ngoại</a:t>
            </a:r>
            <a:endParaRPr lang="es-ES" sz="2400" dirty="0">
              <a:solidFill>
                <a:srgbClr val="FF0000"/>
              </a:solidFill>
              <a:latin typeface="Arial" panose="020B0604020202020204" pitchFamily="34" charset="0"/>
              <a:ea typeface="ＭＳ Ｐゴシック" charset="0"/>
              <a:cs typeface="Arial" panose="020B0604020202020204" pitchFamily="34" charset="0"/>
              <a:sym typeface="Calibri" charset="0"/>
            </a:endParaRPr>
          </a:p>
        </p:txBody>
      </p:sp>
      <p:sp>
        <p:nvSpPr>
          <p:cNvPr id="51216" name="AutoShape 16">
            <a:extLst>
              <a:ext uri="{FF2B5EF4-FFF2-40B4-BE49-F238E27FC236}">
                <a16:creationId xmlns:a16="http://schemas.microsoft.com/office/drawing/2014/main" id="{D8FFC2F1-E515-398C-AAF3-71615AD58037}"/>
              </a:ext>
            </a:extLst>
          </p:cNvPr>
          <p:cNvSpPr>
            <a:spLocks/>
          </p:cNvSpPr>
          <p:nvPr/>
        </p:nvSpPr>
        <p:spPr bwMode="auto">
          <a:xfrm>
            <a:off x="336624" y="4989513"/>
            <a:ext cx="4689329" cy="90444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Đoàn kết toàn dân là đường lối chiến lược và động lực to lớn để xây dựng và bảo vệ Tổ quốc</a:t>
            </a:r>
            <a:endParaRPr lang="es-ES" altLang="en-US" sz="2400" dirty="0">
              <a:solidFill>
                <a:srgbClr val="996633"/>
              </a:solidFill>
              <a:ea typeface="MS PGothic" panose="020B0600070205080204" pitchFamily="34" charset="-128"/>
              <a:cs typeface="Arial" panose="020B0604020202020204" pitchFamily="34" charset="0"/>
              <a:sym typeface="Calibri" panose="020F0502020204030204" pitchFamily="34" charset="0"/>
            </a:endParaRPr>
          </a:p>
        </p:txBody>
      </p:sp>
      <p:sp>
        <p:nvSpPr>
          <p:cNvPr id="51220" name="AutoShape 20">
            <a:extLst>
              <a:ext uri="{FF2B5EF4-FFF2-40B4-BE49-F238E27FC236}">
                <a16:creationId xmlns:a16="http://schemas.microsoft.com/office/drawing/2014/main" id="{66064E3B-4D1B-7882-B03F-F22B998CEE2A}"/>
              </a:ext>
            </a:extLst>
          </p:cNvPr>
          <p:cNvSpPr>
            <a:spLocks/>
          </p:cNvSpPr>
          <p:nvPr/>
        </p:nvSpPr>
        <p:spPr bwMode="auto">
          <a:xfrm>
            <a:off x="6854826" y="1892410"/>
            <a:ext cx="4659580" cy="90805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Kế thừa và phát huy những truyền thống, bản sắc tốt đẹp của dân tộc và con người Việt Nam</a:t>
            </a: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51221" name="AutoShape 21">
            <a:extLst>
              <a:ext uri="{FF2B5EF4-FFF2-40B4-BE49-F238E27FC236}">
                <a16:creationId xmlns:a16="http://schemas.microsoft.com/office/drawing/2014/main" id="{ABE1D245-3D32-6341-1855-048F021A3EDB}"/>
              </a:ext>
            </a:extLst>
          </p:cNvPr>
          <p:cNvSpPr>
            <a:spLocks/>
          </p:cNvSpPr>
          <p:nvPr/>
        </p:nvSpPr>
        <p:spPr bwMode="auto">
          <a:xfrm>
            <a:off x="7696201" y="3701730"/>
            <a:ext cx="3713883" cy="5461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Có chính sách dân tộc đúng đắn</a:t>
            </a: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51222" name="AutoShape 22">
            <a:extLst>
              <a:ext uri="{FF2B5EF4-FFF2-40B4-BE49-F238E27FC236}">
                <a16:creationId xmlns:a16="http://schemas.microsoft.com/office/drawing/2014/main" id="{02ED6E81-01F8-EF28-B634-773793D3C7B6}"/>
              </a:ext>
            </a:extLst>
          </p:cNvPr>
          <p:cNvSpPr>
            <a:spLocks/>
          </p:cNvSpPr>
          <p:nvPr/>
        </p:nvSpPr>
        <p:spPr bwMode="auto">
          <a:xfrm>
            <a:off x="7332664" y="4997450"/>
            <a:ext cx="3880572" cy="9239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Chăm lo lợi ích mọi mặt cho các dân tộc trong cộng đồng Việt Nam</a:t>
            </a: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61455" name="Rectangle 36">
            <a:extLst>
              <a:ext uri="{FF2B5EF4-FFF2-40B4-BE49-F238E27FC236}">
                <a16:creationId xmlns:a16="http://schemas.microsoft.com/office/drawing/2014/main" id="{48D173C1-7E67-5718-AF33-7CFCC04E64FE}"/>
              </a:ext>
            </a:extLst>
          </p:cNvPr>
          <p:cNvSpPr>
            <a:spLocks noChangeArrowheads="1"/>
          </p:cNvSpPr>
          <p:nvPr/>
        </p:nvSpPr>
        <p:spPr bwMode="auto">
          <a:xfrm>
            <a:off x="1898797" y="680730"/>
            <a:ext cx="8600785" cy="830997"/>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b="1" dirty="0">
                <a:cs typeface="Arial" panose="020B0604020202020204" pitchFamily="34" charset="0"/>
              </a:rPr>
              <a:t>Nhà nước của tất cả các dân tộc trên lãnh thổ Việt Nam, là biểu hiện tập trung của khối đại đoàn kết toàn dân tộc</a:t>
            </a:r>
            <a:endParaRPr lang="en-US" altLang="en-US" sz="2400" b="1" dirty="0">
              <a:cs typeface="Arial" panose="020B0604020202020204" pitchFamily="34" charset="0"/>
            </a:endParaRPr>
          </a:p>
        </p:txBody>
      </p:sp>
      <p:sp>
        <p:nvSpPr>
          <p:cNvPr id="61456" name="TextBox 37">
            <a:extLst>
              <a:ext uri="{FF2B5EF4-FFF2-40B4-BE49-F238E27FC236}">
                <a16:creationId xmlns:a16="http://schemas.microsoft.com/office/drawing/2014/main" id="{0ED98C62-8F60-DA3C-8F0D-E78E3F2C0730}"/>
              </a:ext>
            </a:extLst>
          </p:cNvPr>
          <p:cNvSpPr txBox="1">
            <a:spLocks noChangeArrowheads="1"/>
          </p:cNvSpPr>
          <p:nvPr/>
        </p:nvSpPr>
        <p:spPr bwMode="auto">
          <a:xfrm>
            <a:off x="5370514" y="3508586"/>
            <a:ext cx="152558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err="1">
                <a:cs typeface="Arial" panose="020B0604020202020204" pitchFamily="34" charset="0"/>
              </a:rPr>
              <a:t>Tính</a:t>
            </a:r>
            <a:r>
              <a:rPr lang="en-US" altLang="en-US" sz="2400" b="1" dirty="0">
                <a:cs typeface="Arial" panose="020B0604020202020204" pitchFamily="34" charset="0"/>
              </a:rPr>
              <a:t> </a:t>
            </a:r>
            <a:r>
              <a:rPr lang="en-US" altLang="en-US" sz="2400" b="1" dirty="0" err="1">
                <a:cs typeface="Arial" panose="020B0604020202020204" pitchFamily="34" charset="0"/>
              </a:rPr>
              <a:t>dân</a:t>
            </a:r>
            <a:r>
              <a:rPr lang="en-US" altLang="en-US" sz="2400" b="1" dirty="0">
                <a:cs typeface="Arial" panose="020B0604020202020204" pitchFamily="34" charset="0"/>
              </a:rPr>
              <a:t> </a:t>
            </a:r>
            <a:r>
              <a:rPr lang="en-US" altLang="en-US" sz="2400" b="1" dirty="0" err="1">
                <a:cs typeface="Arial" panose="020B0604020202020204" pitchFamily="34" charset="0"/>
              </a:rPr>
              <a:t>tộc</a:t>
            </a:r>
            <a:r>
              <a:rPr lang="en-US" altLang="en-US" sz="2400" b="1" dirty="0">
                <a:cs typeface="Arial" panose="020B0604020202020204" pitchFamily="34" charset="0"/>
              </a:rPr>
              <a:t> </a:t>
            </a:r>
          </a:p>
        </p:txBody>
      </p:sp>
    </p:spTree>
    <p:extLst>
      <p:ext uri="{BB962C8B-B14F-4D97-AF65-F5344CB8AC3E}">
        <p14:creationId xmlns:p14="http://schemas.microsoft.com/office/powerpoint/2010/main" val="857480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55"/>
                                        </p:tgtEl>
                                        <p:attrNameLst>
                                          <p:attrName>style.visibility</p:attrName>
                                        </p:attrNameLst>
                                      </p:cBhvr>
                                      <p:to>
                                        <p:strVal val="visible"/>
                                      </p:to>
                                    </p:set>
                                    <p:animEffect transition="in" filter="fade">
                                      <p:cBhvr>
                                        <p:cTn id="7" dur="500"/>
                                        <p:tgtEl>
                                          <p:spTgt spid="61455"/>
                                        </p:tgtEl>
                                      </p:cBhvr>
                                    </p:animEffect>
                                  </p:childTnLst>
                                </p:cTn>
                              </p:par>
                              <p:par>
                                <p:cTn id="8" presetID="23" presetClass="entr" presetSubtype="528" fill="hold" nodeType="withEffect">
                                  <p:stCondLst>
                                    <p:cond delay="100"/>
                                  </p:stCondLst>
                                  <p:childTnLst>
                                    <p:set>
                                      <p:cBhvr>
                                        <p:cTn id="9" dur="1" fill="hold">
                                          <p:stCondLst>
                                            <p:cond delay="0"/>
                                          </p:stCondLst>
                                        </p:cTn>
                                        <p:tgtEl>
                                          <p:spTgt spid="5"/>
                                        </p:tgtEl>
                                        <p:attrNameLst>
                                          <p:attrName>style.visibility</p:attrName>
                                        </p:attrNameLst>
                                      </p:cBhvr>
                                      <p:to>
                                        <p:strVal val="visible"/>
                                      </p:to>
                                    </p:set>
                                    <p:anim calcmode="lin" valueType="num">
                                      <p:cBhvr>
                                        <p:cTn id="10" dur="750" fill="hold"/>
                                        <p:tgtEl>
                                          <p:spTgt spid="5"/>
                                        </p:tgtEl>
                                        <p:attrNameLst>
                                          <p:attrName>ppt_w</p:attrName>
                                        </p:attrNameLst>
                                      </p:cBhvr>
                                      <p:tavLst>
                                        <p:tav tm="0">
                                          <p:val>
                                            <p:fltVal val="0"/>
                                          </p:val>
                                        </p:tav>
                                        <p:tav tm="100000">
                                          <p:val>
                                            <p:strVal val="#ppt_w"/>
                                          </p:val>
                                        </p:tav>
                                      </p:tavLst>
                                    </p:anim>
                                    <p:anim calcmode="lin" valueType="num">
                                      <p:cBhvr>
                                        <p:cTn id="11" dur="750" fill="hold"/>
                                        <p:tgtEl>
                                          <p:spTgt spid="5"/>
                                        </p:tgtEl>
                                        <p:attrNameLst>
                                          <p:attrName>ppt_h</p:attrName>
                                        </p:attrNameLst>
                                      </p:cBhvr>
                                      <p:tavLst>
                                        <p:tav tm="0">
                                          <p:val>
                                            <p:fltVal val="0"/>
                                          </p:val>
                                        </p:tav>
                                        <p:tav tm="100000">
                                          <p:val>
                                            <p:strVal val="#ppt_h"/>
                                          </p:val>
                                        </p:tav>
                                      </p:tavLst>
                                    </p:anim>
                                    <p:anim calcmode="lin" valueType="num">
                                      <p:cBhvr>
                                        <p:cTn id="12" dur="750" fill="hold"/>
                                        <p:tgtEl>
                                          <p:spTgt spid="5"/>
                                        </p:tgtEl>
                                        <p:attrNameLst>
                                          <p:attrName>ppt_x</p:attrName>
                                        </p:attrNameLst>
                                      </p:cBhvr>
                                      <p:tavLst>
                                        <p:tav tm="0">
                                          <p:val>
                                            <p:fltVal val="0.5"/>
                                          </p:val>
                                        </p:tav>
                                        <p:tav tm="100000">
                                          <p:val>
                                            <p:strVal val="#ppt_x"/>
                                          </p:val>
                                        </p:tav>
                                      </p:tavLst>
                                    </p:anim>
                                    <p:anim calcmode="lin" valueType="num">
                                      <p:cBhvr>
                                        <p:cTn id="13" dur="75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200"/>
                                  </p:stCondLst>
                                  <p:childTnLst>
                                    <p:set>
                                      <p:cBhvr>
                                        <p:cTn id="15" dur="1" fill="hold">
                                          <p:stCondLst>
                                            <p:cond delay="0"/>
                                          </p:stCondLst>
                                        </p:cTn>
                                        <p:tgtEl>
                                          <p:spTgt spid="51220"/>
                                        </p:tgtEl>
                                        <p:attrNameLst>
                                          <p:attrName>style.visibility</p:attrName>
                                        </p:attrNameLst>
                                      </p:cBhvr>
                                      <p:to>
                                        <p:strVal val="visible"/>
                                      </p:to>
                                    </p:set>
                                    <p:anim calcmode="lin" valueType="num">
                                      <p:cBhvr>
                                        <p:cTn id="16" dur="750" fill="hold"/>
                                        <p:tgtEl>
                                          <p:spTgt spid="51220"/>
                                        </p:tgtEl>
                                        <p:attrNameLst>
                                          <p:attrName>ppt_w</p:attrName>
                                        </p:attrNameLst>
                                      </p:cBhvr>
                                      <p:tavLst>
                                        <p:tav tm="0">
                                          <p:val>
                                            <p:fltVal val="0"/>
                                          </p:val>
                                        </p:tav>
                                        <p:tav tm="100000">
                                          <p:val>
                                            <p:strVal val="#ppt_w"/>
                                          </p:val>
                                        </p:tav>
                                      </p:tavLst>
                                    </p:anim>
                                    <p:anim calcmode="lin" valueType="num">
                                      <p:cBhvr>
                                        <p:cTn id="17" dur="750" fill="hold"/>
                                        <p:tgtEl>
                                          <p:spTgt spid="51220"/>
                                        </p:tgtEl>
                                        <p:attrNameLst>
                                          <p:attrName>ppt_h</p:attrName>
                                        </p:attrNameLst>
                                      </p:cBhvr>
                                      <p:tavLst>
                                        <p:tav tm="0">
                                          <p:val>
                                            <p:fltVal val="0"/>
                                          </p:val>
                                        </p:tav>
                                        <p:tav tm="100000">
                                          <p:val>
                                            <p:strVal val="#ppt_h"/>
                                          </p:val>
                                        </p:tav>
                                      </p:tavLst>
                                    </p:anim>
                                    <p:anim calcmode="lin" valueType="num">
                                      <p:cBhvr>
                                        <p:cTn id="18" dur="750" fill="hold"/>
                                        <p:tgtEl>
                                          <p:spTgt spid="51220"/>
                                        </p:tgtEl>
                                        <p:attrNameLst>
                                          <p:attrName>ppt_x</p:attrName>
                                        </p:attrNameLst>
                                      </p:cBhvr>
                                      <p:tavLst>
                                        <p:tav tm="0">
                                          <p:val>
                                            <p:fltVal val="0.5"/>
                                          </p:val>
                                        </p:tav>
                                        <p:tav tm="100000">
                                          <p:val>
                                            <p:strVal val="#ppt_x"/>
                                          </p:val>
                                        </p:tav>
                                      </p:tavLst>
                                    </p:anim>
                                    <p:anim calcmode="lin" valueType="num">
                                      <p:cBhvr>
                                        <p:cTn id="19" dur="750" fill="hold"/>
                                        <p:tgtEl>
                                          <p:spTgt spid="51220"/>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400"/>
                                  </p:stCondLst>
                                  <p:childTnLst>
                                    <p:set>
                                      <p:cBhvr>
                                        <p:cTn id="21" dur="1" fill="hold">
                                          <p:stCondLst>
                                            <p:cond delay="0"/>
                                          </p:stCondLst>
                                        </p:cTn>
                                        <p:tgtEl>
                                          <p:spTgt spid="51221"/>
                                        </p:tgtEl>
                                        <p:attrNameLst>
                                          <p:attrName>style.visibility</p:attrName>
                                        </p:attrNameLst>
                                      </p:cBhvr>
                                      <p:to>
                                        <p:strVal val="visible"/>
                                      </p:to>
                                    </p:set>
                                    <p:anim calcmode="lin" valueType="num">
                                      <p:cBhvr>
                                        <p:cTn id="22" dur="750" fill="hold"/>
                                        <p:tgtEl>
                                          <p:spTgt spid="51221"/>
                                        </p:tgtEl>
                                        <p:attrNameLst>
                                          <p:attrName>ppt_w</p:attrName>
                                        </p:attrNameLst>
                                      </p:cBhvr>
                                      <p:tavLst>
                                        <p:tav tm="0">
                                          <p:val>
                                            <p:fltVal val="0"/>
                                          </p:val>
                                        </p:tav>
                                        <p:tav tm="100000">
                                          <p:val>
                                            <p:strVal val="#ppt_w"/>
                                          </p:val>
                                        </p:tav>
                                      </p:tavLst>
                                    </p:anim>
                                    <p:anim calcmode="lin" valueType="num">
                                      <p:cBhvr>
                                        <p:cTn id="23" dur="750" fill="hold"/>
                                        <p:tgtEl>
                                          <p:spTgt spid="51221"/>
                                        </p:tgtEl>
                                        <p:attrNameLst>
                                          <p:attrName>ppt_h</p:attrName>
                                        </p:attrNameLst>
                                      </p:cBhvr>
                                      <p:tavLst>
                                        <p:tav tm="0">
                                          <p:val>
                                            <p:fltVal val="0"/>
                                          </p:val>
                                        </p:tav>
                                        <p:tav tm="100000">
                                          <p:val>
                                            <p:strVal val="#ppt_h"/>
                                          </p:val>
                                        </p:tav>
                                      </p:tavLst>
                                    </p:anim>
                                    <p:anim calcmode="lin" valueType="num">
                                      <p:cBhvr>
                                        <p:cTn id="24" dur="750" fill="hold"/>
                                        <p:tgtEl>
                                          <p:spTgt spid="51221"/>
                                        </p:tgtEl>
                                        <p:attrNameLst>
                                          <p:attrName>ppt_x</p:attrName>
                                        </p:attrNameLst>
                                      </p:cBhvr>
                                      <p:tavLst>
                                        <p:tav tm="0">
                                          <p:val>
                                            <p:fltVal val="0.5"/>
                                          </p:val>
                                        </p:tav>
                                        <p:tav tm="100000">
                                          <p:val>
                                            <p:strVal val="#ppt_x"/>
                                          </p:val>
                                        </p:tav>
                                      </p:tavLst>
                                    </p:anim>
                                    <p:anim calcmode="lin" valueType="num">
                                      <p:cBhvr>
                                        <p:cTn id="25" dur="750" fill="hold"/>
                                        <p:tgtEl>
                                          <p:spTgt spid="5122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600"/>
                                  </p:stCondLst>
                                  <p:childTnLst>
                                    <p:set>
                                      <p:cBhvr>
                                        <p:cTn id="27" dur="1" fill="hold">
                                          <p:stCondLst>
                                            <p:cond delay="0"/>
                                          </p:stCondLst>
                                        </p:cTn>
                                        <p:tgtEl>
                                          <p:spTgt spid="51222"/>
                                        </p:tgtEl>
                                        <p:attrNameLst>
                                          <p:attrName>style.visibility</p:attrName>
                                        </p:attrNameLst>
                                      </p:cBhvr>
                                      <p:to>
                                        <p:strVal val="visible"/>
                                      </p:to>
                                    </p:set>
                                    <p:anim calcmode="lin" valueType="num">
                                      <p:cBhvr>
                                        <p:cTn id="28" dur="750" fill="hold"/>
                                        <p:tgtEl>
                                          <p:spTgt spid="51222"/>
                                        </p:tgtEl>
                                        <p:attrNameLst>
                                          <p:attrName>ppt_w</p:attrName>
                                        </p:attrNameLst>
                                      </p:cBhvr>
                                      <p:tavLst>
                                        <p:tav tm="0">
                                          <p:val>
                                            <p:fltVal val="0"/>
                                          </p:val>
                                        </p:tav>
                                        <p:tav tm="100000">
                                          <p:val>
                                            <p:strVal val="#ppt_w"/>
                                          </p:val>
                                        </p:tav>
                                      </p:tavLst>
                                    </p:anim>
                                    <p:anim calcmode="lin" valueType="num">
                                      <p:cBhvr>
                                        <p:cTn id="29" dur="750" fill="hold"/>
                                        <p:tgtEl>
                                          <p:spTgt spid="51222"/>
                                        </p:tgtEl>
                                        <p:attrNameLst>
                                          <p:attrName>ppt_h</p:attrName>
                                        </p:attrNameLst>
                                      </p:cBhvr>
                                      <p:tavLst>
                                        <p:tav tm="0">
                                          <p:val>
                                            <p:fltVal val="0"/>
                                          </p:val>
                                        </p:tav>
                                        <p:tav tm="100000">
                                          <p:val>
                                            <p:strVal val="#ppt_h"/>
                                          </p:val>
                                        </p:tav>
                                      </p:tavLst>
                                    </p:anim>
                                    <p:anim calcmode="lin" valueType="num">
                                      <p:cBhvr>
                                        <p:cTn id="30" dur="750" fill="hold"/>
                                        <p:tgtEl>
                                          <p:spTgt spid="51222"/>
                                        </p:tgtEl>
                                        <p:attrNameLst>
                                          <p:attrName>ppt_x</p:attrName>
                                        </p:attrNameLst>
                                      </p:cBhvr>
                                      <p:tavLst>
                                        <p:tav tm="0">
                                          <p:val>
                                            <p:fltVal val="0.5"/>
                                          </p:val>
                                        </p:tav>
                                        <p:tav tm="100000">
                                          <p:val>
                                            <p:strVal val="#ppt_x"/>
                                          </p:val>
                                        </p:tav>
                                      </p:tavLst>
                                    </p:anim>
                                    <p:anim calcmode="lin" valueType="num">
                                      <p:cBhvr>
                                        <p:cTn id="31" dur="750" fill="hold"/>
                                        <p:tgtEl>
                                          <p:spTgt spid="5122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900"/>
                                  </p:stCondLst>
                                  <p:childTnLst>
                                    <p:set>
                                      <p:cBhvr>
                                        <p:cTn id="33" dur="1" fill="hold">
                                          <p:stCondLst>
                                            <p:cond delay="0"/>
                                          </p:stCondLst>
                                        </p:cTn>
                                        <p:tgtEl>
                                          <p:spTgt spid="51216"/>
                                        </p:tgtEl>
                                        <p:attrNameLst>
                                          <p:attrName>style.visibility</p:attrName>
                                        </p:attrNameLst>
                                      </p:cBhvr>
                                      <p:to>
                                        <p:strVal val="visible"/>
                                      </p:to>
                                    </p:set>
                                    <p:anim calcmode="lin" valueType="num">
                                      <p:cBhvr>
                                        <p:cTn id="34" dur="750" fill="hold"/>
                                        <p:tgtEl>
                                          <p:spTgt spid="51216"/>
                                        </p:tgtEl>
                                        <p:attrNameLst>
                                          <p:attrName>ppt_w</p:attrName>
                                        </p:attrNameLst>
                                      </p:cBhvr>
                                      <p:tavLst>
                                        <p:tav tm="0">
                                          <p:val>
                                            <p:fltVal val="0"/>
                                          </p:val>
                                        </p:tav>
                                        <p:tav tm="100000">
                                          <p:val>
                                            <p:strVal val="#ppt_w"/>
                                          </p:val>
                                        </p:tav>
                                      </p:tavLst>
                                    </p:anim>
                                    <p:anim calcmode="lin" valueType="num">
                                      <p:cBhvr>
                                        <p:cTn id="35" dur="750" fill="hold"/>
                                        <p:tgtEl>
                                          <p:spTgt spid="51216"/>
                                        </p:tgtEl>
                                        <p:attrNameLst>
                                          <p:attrName>ppt_h</p:attrName>
                                        </p:attrNameLst>
                                      </p:cBhvr>
                                      <p:tavLst>
                                        <p:tav tm="0">
                                          <p:val>
                                            <p:fltVal val="0"/>
                                          </p:val>
                                        </p:tav>
                                        <p:tav tm="100000">
                                          <p:val>
                                            <p:strVal val="#ppt_h"/>
                                          </p:val>
                                        </p:tav>
                                      </p:tavLst>
                                    </p:anim>
                                    <p:anim calcmode="lin" valueType="num">
                                      <p:cBhvr>
                                        <p:cTn id="36" dur="750" fill="hold"/>
                                        <p:tgtEl>
                                          <p:spTgt spid="51216"/>
                                        </p:tgtEl>
                                        <p:attrNameLst>
                                          <p:attrName>ppt_x</p:attrName>
                                        </p:attrNameLst>
                                      </p:cBhvr>
                                      <p:tavLst>
                                        <p:tav tm="0">
                                          <p:val>
                                            <p:fltVal val="0.5"/>
                                          </p:val>
                                        </p:tav>
                                        <p:tav tm="100000">
                                          <p:val>
                                            <p:strVal val="#ppt_x"/>
                                          </p:val>
                                        </p:tav>
                                      </p:tavLst>
                                    </p:anim>
                                    <p:anim calcmode="lin" valueType="num">
                                      <p:cBhvr>
                                        <p:cTn id="37" dur="750" fill="hold"/>
                                        <p:tgtEl>
                                          <p:spTgt spid="51216"/>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1100"/>
                                  </p:stCondLst>
                                  <p:childTnLst>
                                    <p:set>
                                      <p:cBhvr>
                                        <p:cTn id="39" dur="1" fill="hold">
                                          <p:stCondLst>
                                            <p:cond delay="0"/>
                                          </p:stCondLst>
                                        </p:cTn>
                                        <p:tgtEl>
                                          <p:spTgt spid="51215"/>
                                        </p:tgtEl>
                                        <p:attrNameLst>
                                          <p:attrName>style.visibility</p:attrName>
                                        </p:attrNameLst>
                                      </p:cBhvr>
                                      <p:to>
                                        <p:strVal val="visible"/>
                                      </p:to>
                                    </p:set>
                                    <p:anim calcmode="lin" valueType="num">
                                      <p:cBhvr>
                                        <p:cTn id="40" dur="750" fill="hold"/>
                                        <p:tgtEl>
                                          <p:spTgt spid="51215"/>
                                        </p:tgtEl>
                                        <p:attrNameLst>
                                          <p:attrName>ppt_w</p:attrName>
                                        </p:attrNameLst>
                                      </p:cBhvr>
                                      <p:tavLst>
                                        <p:tav tm="0">
                                          <p:val>
                                            <p:fltVal val="0"/>
                                          </p:val>
                                        </p:tav>
                                        <p:tav tm="100000">
                                          <p:val>
                                            <p:strVal val="#ppt_w"/>
                                          </p:val>
                                        </p:tav>
                                      </p:tavLst>
                                    </p:anim>
                                    <p:anim calcmode="lin" valueType="num">
                                      <p:cBhvr>
                                        <p:cTn id="41" dur="750" fill="hold"/>
                                        <p:tgtEl>
                                          <p:spTgt spid="51215"/>
                                        </p:tgtEl>
                                        <p:attrNameLst>
                                          <p:attrName>ppt_h</p:attrName>
                                        </p:attrNameLst>
                                      </p:cBhvr>
                                      <p:tavLst>
                                        <p:tav tm="0">
                                          <p:val>
                                            <p:fltVal val="0"/>
                                          </p:val>
                                        </p:tav>
                                        <p:tav tm="100000">
                                          <p:val>
                                            <p:strVal val="#ppt_h"/>
                                          </p:val>
                                        </p:tav>
                                      </p:tavLst>
                                    </p:anim>
                                    <p:anim calcmode="lin" valueType="num">
                                      <p:cBhvr>
                                        <p:cTn id="42" dur="750" fill="hold"/>
                                        <p:tgtEl>
                                          <p:spTgt spid="51215"/>
                                        </p:tgtEl>
                                        <p:attrNameLst>
                                          <p:attrName>ppt_x</p:attrName>
                                        </p:attrNameLst>
                                      </p:cBhvr>
                                      <p:tavLst>
                                        <p:tav tm="0">
                                          <p:val>
                                            <p:fltVal val="0.5"/>
                                          </p:val>
                                        </p:tav>
                                        <p:tav tm="100000">
                                          <p:val>
                                            <p:strVal val="#ppt_x"/>
                                          </p:val>
                                        </p:tav>
                                      </p:tavLst>
                                    </p:anim>
                                    <p:anim calcmode="lin" valueType="num">
                                      <p:cBhvr>
                                        <p:cTn id="43" dur="750" fill="hold"/>
                                        <p:tgtEl>
                                          <p:spTgt spid="51215"/>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1300"/>
                                  </p:stCondLst>
                                  <p:childTnLst>
                                    <p:set>
                                      <p:cBhvr>
                                        <p:cTn id="45" dur="1" fill="hold">
                                          <p:stCondLst>
                                            <p:cond delay="0"/>
                                          </p:stCondLst>
                                        </p:cTn>
                                        <p:tgtEl>
                                          <p:spTgt spid="51214"/>
                                        </p:tgtEl>
                                        <p:attrNameLst>
                                          <p:attrName>style.visibility</p:attrName>
                                        </p:attrNameLst>
                                      </p:cBhvr>
                                      <p:to>
                                        <p:strVal val="visible"/>
                                      </p:to>
                                    </p:set>
                                    <p:anim calcmode="lin" valueType="num">
                                      <p:cBhvr>
                                        <p:cTn id="46" dur="750" fill="hold"/>
                                        <p:tgtEl>
                                          <p:spTgt spid="51214"/>
                                        </p:tgtEl>
                                        <p:attrNameLst>
                                          <p:attrName>ppt_w</p:attrName>
                                        </p:attrNameLst>
                                      </p:cBhvr>
                                      <p:tavLst>
                                        <p:tav tm="0">
                                          <p:val>
                                            <p:fltVal val="0"/>
                                          </p:val>
                                        </p:tav>
                                        <p:tav tm="100000">
                                          <p:val>
                                            <p:strVal val="#ppt_w"/>
                                          </p:val>
                                        </p:tav>
                                      </p:tavLst>
                                    </p:anim>
                                    <p:anim calcmode="lin" valueType="num">
                                      <p:cBhvr>
                                        <p:cTn id="47" dur="750" fill="hold"/>
                                        <p:tgtEl>
                                          <p:spTgt spid="51214"/>
                                        </p:tgtEl>
                                        <p:attrNameLst>
                                          <p:attrName>ppt_h</p:attrName>
                                        </p:attrNameLst>
                                      </p:cBhvr>
                                      <p:tavLst>
                                        <p:tav tm="0">
                                          <p:val>
                                            <p:fltVal val="0"/>
                                          </p:val>
                                        </p:tav>
                                        <p:tav tm="100000">
                                          <p:val>
                                            <p:strVal val="#ppt_h"/>
                                          </p:val>
                                        </p:tav>
                                      </p:tavLst>
                                    </p:anim>
                                    <p:anim calcmode="lin" valueType="num">
                                      <p:cBhvr>
                                        <p:cTn id="48" dur="750" fill="hold"/>
                                        <p:tgtEl>
                                          <p:spTgt spid="51214"/>
                                        </p:tgtEl>
                                        <p:attrNameLst>
                                          <p:attrName>ppt_x</p:attrName>
                                        </p:attrNameLst>
                                      </p:cBhvr>
                                      <p:tavLst>
                                        <p:tav tm="0">
                                          <p:val>
                                            <p:fltVal val="0.5"/>
                                          </p:val>
                                        </p:tav>
                                        <p:tav tm="100000">
                                          <p:val>
                                            <p:strVal val="#ppt_x"/>
                                          </p:val>
                                        </p:tav>
                                      </p:tavLst>
                                    </p:anim>
                                    <p:anim calcmode="lin" valueType="num">
                                      <p:cBhvr>
                                        <p:cTn id="49" dur="750" fill="hold"/>
                                        <p:tgtEl>
                                          <p:spTgt spid="51214"/>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200"/>
                                  </p:stCondLst>
                                  <p:childTnLst>
                                    <p:set>
                                      <p:cBhvr>
                                        <p:cTn id="51" dur="1" fill="hold">
                                          <p:stCondLst>
                                            <p:cond delay="0"/>
                                          </p:stCondLst>
                                        </p:cTn>
                                        <p:tgtEl>
                                          <p:spTgt spid="6"/>
                                        </p:tgtEl>
                                        <p:attrNameLst>
                                          <p:attrName>style.visibility</p:attrName>
                                        </p:attrNameLst>
                                      </p:cBhvr>
                                      <p:to>
                                        <p:strVal val="visible"/>
                                      </p:to>
                                    </p:set>
                                    <p:anim calcmode="lin" valueType="num">
                                      <p:cBhvr>
                                        <p:cTn id="52" dur="750" fill="hold"/>
                                        <p:tgtEl>
                                          <p:spTgt spid="6"/>
                                        </p:tgtEl>
                                        <p:attrNameLst>
                                          <p:attrName>ppt_w</p:attrName>
                                        </p:attrNameLst>
                                      </p:cBhvr>
                                      <p:tavLst>
                                        <p:tav tm="0">
                                          <p:val>
                                            <p:fltVal val="0"/>
                                          </p:val>
                                        </p:tav>
                                        <p:tav tm="100000">
                                          <p:val>
                                            <p:strVal val="#ppt_w"/>
                                          </p:val>
                                        </p:tav>
                                      </p:tavLst>
                                    </p:anim>
                                    <p:anim calcmode="lin" valueType="num">
                                      <p:cBhvr>
                                        <p:cTn id="53" dur="750" fill="hold"/>
                                        <p:tgtEl>
                                          <p:spTgt spid="6"/>
                                        </p:tgtEl>
                                        <p:attrNameLst>
                                          <p:attrName>ppt_h</p:attrName>
                                        </p:attrNameLst>
                                      </p:cBhvr>
                                      <p:tavLst>
                                        <p:tav tm="0">
                                          <p:val>
                                            <p:fltVal val="0"/>
                                          </p:val>
                                        </p:tav>
                                        <p:tav tm="100000">
                                          <p:val>
                                            <p:strVal val="#ppt_h"/>
                                          </p:val>
                                        </p:tav>
                                      </p:tavLst>
                                    </p:anim>
                                    <p:anim calcmode="lin" valueType="num">
                                      <p:cBhvr>
                                        <p:cTn id="54" dur="750" fill="hold"/>
                                        <p:tgtEl>
                                          <p:spTgt spid="6"/>
                                        </p:tgtEl>
                                        <p:attrNameLst>
                                          <p:attrName>ppt_x</p:attrName>
                                        </p:attrNameLst>
                                      </p:cBhvr>
                                      <p:tavLst>
                                        <p:tav tm="0">
                                          <p:val>
                                            <p:fltVal val="0.5"/>
                                          </p:val>
                                        </p:tav>
                                        <p:tav tm="100000">
                                          <p:val>
                                            <p:strVal val="#ppt_x"/>
                                          </p:val>
                                        </p:tav>
                                      </p:tavLst>
                                    </p:anim>
                                    <p:anim calcmode="lin" valueType="num">
                                      <p:cBhvr>
                                        <p:cTn id="55" dur="750" fill="hold"/>
                                        <p:tgtEl>
                                          <p:spTgt spid="6"/>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300"/>
                                  </p:stCondLst>
                                  <p:childTnLst>
                                    <p:set>
                                      <p:cBhvr>
                                        <p:cTn id="57" dur="1" fill="hold">
                                          <p:stCondLst>
                                            <p:cond delay="0"/>
                                          </p:stCondLst>
                                        </p:cTn>
                                        <p:tgtEl>
                                          <p:spTgt spid="2"/>
                                        </p:tgtEl>
                                        <p:attrNameLst>
                                          <p:attrName>style.visibility</p:attrName>
                                        </p:attrNameLst>
                                      </p:cBhvr>
                                      <p:to>
                                        <p:strVal val="visible"/>
                                      </p:to>
                                    </p:set>
                                    <p:anim calcmode="lin" valueType="num">
                                      <p:cBhvr>
                                        <p:cTn id="58" dur="750" fill="hold"/>
                                        <p:tgtEl>
                                          <p:spTgt spid="2"/>
                                        </p:tgtEl>
                                        <p:attrNameLst>
                                          <p:attrName>ppt_w</p:attrName>
                                        </p:attrNameLst>
                                      </p:cBhvr>
                                      <p:tavLst>
                                        <p:tav tm="0">
                                          <p:val>
                                            <p:fltVal val="0"/>
                                          </p:val>
                                        </p:tav>
                                        <p:tav tm="100000">
                                          <p:val>
                                            <p:strVal val="#ppt_w"/>
                                          </p:val>
                                        </p:tav>
                                      </p:tavLst>
                                    </p:anim>
                                    <p:anim calcmode="lin" valueType="num">
                                      <p:cBhvr>
                                        <p:cTn id="59" dur="750" fill="hold"/>
                                        <p:tgtEl>
                                          <p:spTgt spid="2"/>
                                        </p:tgtEl>
                                        <p:attrNameLst>
                                          <p:attrName>ppt_h</p:attrName>
                                        </p:attrNameLst>
                                      </p:cBhvr>
                                      <p:tavLst>
                                        <p:tav tm="0">
                                          <p:val>
                                            <p:fltVal val="0"/>
                                          </p:val>
                                        </p:tav>
                                        <p:tav tm="100000">
                                          <p:val>
                                            <p:strVal val="#ppt_h"/>
                                          </p:val>
                                        </p:tav>
                                      </p:tavLst>
                                    </p:anim>
                                    <p:anim calcmode="lin" valueType="num">
                                      <p:cBhvr>
                                        <p:cTn id="60" dur="750" fill="hold"/>
                                        <p:tgtEl>
                                          <p:spTgt spid="2"/>
                                        </p:tgtEl>
                                        <p:attrNameLst>
                                          <p:attrName>ppt_x</p:attrName>
                                        </p:attrNameLst>
                                      </p:cBhvr>
                                      <p:tavLst>
                                        <p:tav tm="0">
                                          <p:val>
                                            <p:fltVal val="0.5"/>
                                          </p:val>
                                        </p:tav>
                                        <p:tav tm="100000">
                                          <p:val>
                                            <p:strVal val="#ppt_x"/>
                                          </p:val>
                                        </p:tav>
                                      </p:tavLst>
                                    </p:anim>
                                    <p:anim calcmode="lin" valueType="num">
                                      <p:cBhvr>
                                        <p:cTn id="61" dur="750" fill="hold"/>
                                        <p:tgtEl>
                                          <p:spTgt spid="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40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ppt_w</p:attrName>
                                        </p:attrNameLst>
                                      </p:cBhvr>
                                      <p:tavLst>
                                        <p:tav tm="0">
                                          <p:val>
                                            <p:fltVal val="0"/>
                                          </p:val>
                                        </p:tav>
                                        <p:tav tm="100000">
                                          <p:val>
                                            <p:strVal val="#ppt_w"/>
                                          </p:val>
                                        </p:tav>
                                      </p:tavLst>
                                    </p:anim>
                                    <p:anim calcmode="lin" valueType="num">
                                      <p:cBhvr>
                                        <p:cTn id="65" dur="750" fill="hold"/>
                                        <p:tgtEl>
                                          <p:spTgt spid="7"/>
                                        </p:tgtEl>
                                        <p:attrNameLst>
                                          <p:attrName>ppt_h</p:attrName>
                                        </p:attrNameLst>
                                      </p:cBhvr>
                                      <p:tavLst>
                                        <p:tav tm="0">
                                          <p:val>
                                            <p:fltVal val="0"/>
                                          </p:val>
                                        </p:tav>
                                        <p:tav tm="100000">
                                          <p:val>
                                            <p:strVal val="#ppt_h"/>
                                          </p:val>
                                        </p:tav>
                                      </p:tavLst>
                                    </p:anim>
                                    <p:anim calcmode="lin" valueType="num">
                                      <p:cBhvr>
                                        <p:cTn id="66" dur="750" fill="hold"/>
                                        <p:tgtEl>
                                          <p:spTgt spid="7"/>
                                        </p:tgtEl>
                                        <p:attrNameLst>
                                          <p:attrName>ppt_x</p:attrName>
                                        </p:attrNameLst>
                                      </p:cBhvr>
                                      <p:tavLst>
                                        <p:tav tm="0">
                                          <p:val>
                                            <p:fltVal val="0.5"/>
                                          </p:val>
                                        </p:tav>
                                        <p:tav tm="100000">
                                          <p:val>
                                            <p:strVal val="#ppt_x"/>
                                          </p:val>
                                        </p:tav>
                                      </p:tavLst>
                                    </p:anim>
                                    <p:anim calcmode="lin" valueType="num">
                                      <p:cBhvr>
                                        <p:cTn id="67" dur="750" fill="hold"/>
                                        <p:tgtEl>
                                          <p:spTgt spid="7"/>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500"/>
                                  </p:stCondLst>
                                  <p:childTnLst>
                                    <p:set>
                                      <p:cBhvr>
                                        <p:cTn id="69" dur="1" fill="hold">
                                          <p:stCondLst>
                                            <p:cond delay="0"/>
                                          </p:stCondLst>
                                        </p:cTn>
                                        <p:tgtEl>
                                          <p:spTgt spid="4"/>
                                        </p:tgtEl>
                                        <p:attrNameLst>
                                          <p:attrName>style.visibility</p:attrName>
                                        </p:attrNameLst>
                                      </p:cBhvr>
                                      <p:to>
                                        <p:strVal val="visible"/>
                                      </p:to>
                                    </p:set>
                                    <p:anim calcmode="lin" valueType="num">
                                      <p:cBhvr>
                                        <p:cTn id="70" dur="750" fill="hold"/>
                                        <p:tgtEl>
                                          <p:spTgt spid="4"/>
                                        </p:tgtEl>
                                        <p:attrNameLst>
                                          <p:attrName>ppt_w</p:attrName>
                                        </p:attrNameLst>
                                      </p:cBhvr>
                                      <p:tavLst>
                                        <p:tav tm="0">
                                          <p:val>
                                            <p:fltVal val="0"/>
                                          </p:val>
                                        </p:tav>
                                        <p:tav tm="100000">
                                          <p:val>
                                            <p:strVal val="#ppt_w"/>
                                          </p:val>
                                        </p:tav>
                                      </p:tavLst>
                                    </p:anim>
                                    <p:anim calcmode="lin" valueType="num">
                                      <p:cBhvr>
                                        <p:cTn id="71" dur="750" fill="hold"/>
                                        <p:tgtEl>
                                          <p:spTgt spid="4"/>
                                        </p:tgtEl>
                                        <p:attrNameLst>
                                          <p:attrName>ppt_h</p:attrName>
                                        </p:attrNameLst>
                                      </p:cBhvr>
                                      <p:tavLst>
                                        <p:tav tm="0">
                                          <p:val>
                                            <p:fltVal val="0"/>
                                          </p:val>
                                        </p:tav>
                                        <p:tav tm="100000">
                                          <p:val>
                                            <p:strVal val="#ppt_h"/>
                                          </p:val>
                                        </p:tav>
                                      </p:tavLst>
                                    </p:anim>
                                    <p:anim calcmode="lin" valueType="num">
                                      <p:cBhvr>
                                        <p:cTn id="72" dur="750" fill="hold"/>
                                        <p:tgtEl>
                                          <p:spTgt spid="4"/>
                                        </p:tgtEl>
                                        <p:attrNameLst>
                                          <p:attrName>ppt_x</p:attrName>
                                        </p:attrNameLst>
                                      </p:cBhvr>
                                      <p:tavLst>
                                        <p:tav tm="0">
                                          <p:val>
                                            <p:fltVal val="0.5"/>
                                          </p:val>
                                        </p:tav>
                                        <p:tav tm="100000">
                                          <p:val>
                                            <p:strVal val="#ppt_x"/>
                                          </p:val>
                                        </p:tav>
                                      </p:tavLst>
                                    </p:anim>
                                    <p:anim calcmode="lin" valueType="num">
                                      <p:cBhvr>
                                        <p:cTn id="73" dur="750" fill="hold"/>
                                        <p:tgtEl>
                                          <p:spTgt spid="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600"/>
                                  </p:stCondLst>
                                  <p:childTnLst>
                                    <p:set>
                                      <p:cBhvr>
                                        <p:cTn id="75" dur="1" fill="hold">
                                          <p:stCondLst>
                                            <p:cond delay="0"/>
                                          </p:stCondLst>
                                        </p:cTn>
                                        <p:tgtEl>
                                          <p:spTgt spid="3"/>
                                        </p:tgtEl>
                                        <p:attrNameLst>
                                          <p:attrName>style.visibility</p:attrName>
                                        </p:attrNameLst>
                                      </p:cBhvr>
                                      <p:to>
                                        <p:strVal val="visible"/>
                                      </p:to>
                                    </p:set>
                                    <p:anim calcmode="lin" valueType="num">
                                      <p:cBhvr>
                                        <p:cTn id="76" dur="750" fill="hold"/>
                                        <p:tgtEl>
                                          <p:spTgt spid="3"/>
                                        </p:tgtEl>
                                        <p:attrNameLst>
                                          <p:attrName>ppt_w</p:attrName>
                                        </p:attrNameLst>
                                      </p:cBhvr>
                                      <p:tavLst>
                                        <p:tav tm="0">
                                          <p:val>
                                            <p:fltVal val="0"/>
                                          </p:val>
                                        </p:tav>
                                        <p:tav tm="100000">
                                          <p:val>
                                            <p:strVal val="#ppt_w"/>
                                          </p:val>
                                        </p:tav>
                                      </p:tavLst>
                                    </p:anim>
                                    <p:anim calcmode="lin" valueType="num">
                                      <p:cBhvr>
                                        <p:cTn id="77" dur="750" fill="hold"/>
                                        <p:tgtEl>
                                          <p:spTgt spid="3"/>
                                        </p:tgtEl>
                                        <p:attrNameLst>
                                          <p:attrName>ppt_h</p:attrName>
                                        </p:attrNameLst>
                                      </p:cBhvr>
                                      <p:tavLst>
                                        <p:tav tm="0">
                                          <p:val>
                                            <p:fltVal val="0"/>
                                          </p:val>
                                        </p:tav>
                                        <p:tav tm="100000">
                                          <p:val>
                                            <p:strVal val="#ppt_h"/>
                                          </p:val>
                                        </p:tav>
                                      </p:tavLst>
                                    </p:anim>
                                    <p:anim calcmode="lin" valueType="num">
                                      <p:cBhvr>
                                        <p:cTn id="78" dur="750" fill="hold"/>
                                        <p:tgtEl>
                                          <p:spTgt spid="3"/>
                                        </p:tgtEl>
                                        <p:attrNameLst>
                                          <p:attrName>ppt_x</p:attrName>
                                        </p:attrNameLst>
                                      </p:cBhvr>
                                      <p:tavLst>
                                        <p:tav tm="0">
                                          <p:val>
                                            <p:fltVal val="0.5"/>
                                          </p:val>
                                        </p:tav>
                                        <p:tav tm="100000">
                                          <p:val>
                                            <p:strVal val="#ppt_x"/>
                                          </p:val>
                                        </p:tav>
                                      </p:tavLst>
                                    </p:anim>
                                    <p:anim calcmode="lin" valueType="num">
                                      <p:cBhvr>
                                        <p:cTn id="79" dur="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P spid="614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Box 1">
            <a:extLst>
              <a:ext uri="{FF2B5EF4-FFF2-40B4-BE49-F238E27FC236}">
                <a16:creationId xmlns:a16="http://schemas.microsoft.com/office/drawing/2014/main" id="{6CB1850D-DC73-0824-46EA-CB4917538213}"/>
              </a:ext>
            </a:extLst>
          </p:cNvPr>
          <p:cNvSpPr txBox="1">
            <a:spLocks noChangeArrowheads="1"/>
          </p:cNvSpPr>
          <p:nvPr/>
        </p:nvSpPr>
        <p:spPr bwMode="auto">
          <a:xfrm>
            <a:off x="4326902" y="646177"/>
            <a:ext cx="35433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a:latin typeface="Arial "/>
              </a:rPr>
              <a:t>TÍNH DÂN TỘC </a:t>
            </a:r>
          </a:p>
        </p:txBody>
      </p:sp>
      <p:sp>
        <p:nvSpPr>
          <p:cNvPr id="4" name="Rectangle 3">
            <a:extLst>
              <a:ext uri="{FF2B5EF4-FFF2-40B4-BE49-F238E27FC236}">
                <a16:creationId xmlns:a16="http://schemas.microsoft.com/office/drawing/2014/main" id="{D3534666-0007-67D1-972C-736B9A85D585}"/>
              </a:ext>
            </a:extLst>
          </p:cNvPr>
          <p:cNvSpPr/>
          <p:nvPr/>
        </p:nvSpPr>
        <p:spPr>
          <a:xfrm>
            <a:off x="2615538" y="2251255"/>
            <a:ext cx="2003483" cy="142875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latin typeface="Arial "/>
              </a:rPr>
              <a:t>V</a:t>
            </a:r>
            <a:r>
              <a:rPr lang="en-US" sz="2400" b="1" dirty="0" err="1">
                <a:latin typeface="Arial "/>
                <a:cs typeface="Times New Roman" pitchFamily="18" charset="0"/>
              </a:rPr>
              <a:t>ừa</a:t>
            </a:r>
            <a:r>
              <a:rPr lang="en-US" sz="2400" b="1" dirty="0">
                <a:latin typeface="Arial "/>
                <a:cs typeface="Times New Roman" pitchFamily="18" charset="0"/>
              </a:rPr>
              <a:t> </a:t>
            </a:r>
            <a:r>
              <a:rPr lang="en-US" sz="2400" b="1" dirty="0" err="1">
                <a:latin typeface="Arial "/>
                <a:cs typeface="Times New Roman" pitchFamily="18" charset="0"/>
              </a:rPr>
              <a:t>là</a:t>
            </a:r>
            <a:endParaRPr lang="en-US" sz="2400" b="1" dirty="0">
              <a:latin typeface="Arial "/>
              <a:cs typeface="Times New Roman" pitchFamily="18" charset="0"/>
            </a:endParaRPr>
          </a:p>
          <a:p>
            <a:pPr algn="ctr">
              <a:defRPr/>
            </a:pPr>
            <a:r>
              <a:rPr lang="en-US" sz="2400" b="1" dirty="0" err="1">
                <a:latin typeface="Arial "/>
                <a:cs typeface="Times New Roman" pitchFamily="18" charset="0"/>
              </a:rPr>
              <a:t>bản</a:t>
            </a:r>
            <a:r>
              <a:rPr lang="en-US" sz="2400" b="1" dirty="0">
                <a:latin typeface="Arial "/>
                <a:cs typeface="Times New Roman" pitchFamily="18" charset="0"/>
              </a:rPr>
              <a:t> </a:t>
            </a:r>
            <a:r>
              <a:rPr lang="en-US" sz="2400" b="1" dirty="0" err="1">
                <a:latin typeface="Arial "/>
                <a:cs typeface="Times New Roman" pitchFamily="18" charset="0"/>
              </a:rPr>
              <a:t>chất</a:t>
            </a:r>
            <a:endParaRPr lang="en-US" sz="2400" b="1" dirty="0">
              <a:latin typeface="Arial "/>
            </a:endParaRPr>
          </a:p>
        </p:txBody>
      </p:sp>
      <p:sp>
        <p:nvSpPr>
          <p:cNvPr id="6" name="Rectangle 5">
            <a:extLst>
              <a:ext uri="{FF2B5EF4-FFF2-40B4-BE49-F238E27FC236}">
                <a16:creationId xmlns:a16="http://schemas.microsoft.com/office/drawing/2014/main" id="{D33C4136-AD74-2850-A706-D43361719ADF}"/>
              </a:ext>
            </a:extLst>
          </p:cNvPr>
          <p:cNvSpPr/>
          <p:nvPr/>
        </p:nvSpPr>
        <p:spPr>
          <a:xfrm>
            <a:off x="5059462" y="2228850"/>
            <a:ext cx="2078181" cy="142875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b="1" dirty="0">
                <a:latin typeface="Arial "/>
                <a:cs typeface="Times New Roman" pitchFamily="18" charset="0"/>
              </a:rPr>
              <a:t>vừa là truyền thống</a:t>
            </a:r>
            <a:endParaRPr lang="en-US" sz="2400" b="1" dirty="0">
              <a:latin typeface="Arial "/>
              <a:cs typeface="Times New Roman" pitchFamily="18" charset="0"/>
            </a:endParaRPr>
          </a:p>
        </p:txBody>
      </p:sp>
      <p:sp>
        <p:nvSpPr>
          <p:cNvPr id="7" name="Rectangle 6">
            <a:extLst>
              <a:ext uri="{FF2B5EF4-FFF2-40B4-BE49-F238E27FC236}">
                <a16:creationId xmlns:a16="http://schemas.microsoft.com/office/drawing/2014/main" id="{75EBFC60-C699-1B2C-507B-C30E09082FFB}"/>
              </a:ext>
            </a:extLst>
          </p:cNvPr>
          <p:cNvSpPr/>
          <p:nvPr/>
        </p:nvSpPr>
        <p:spPr>
          <a:xfrm>
            <a:off x="7496274" y="2228850"/>
            <a:ext cx="2246024" cy="142875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b="1" dirty="0">
                <a:latin typeface="Arial "/>
                <a:cs typeface="Times New Roman" pitchFamily="18" charset="0"/>
              </a:rPr>
              <a:t>là nguồn gốc sức mạnh </a:t>
            </a:r>
            <a:endParaRPr lang="en-US" sz="2400" b="1" dirty="0">
              <a:latin typeface="Arial "/>
              <a:cs typeface="Times New Roman" pitchFamily="18" charset="0"/>
            </a:endParaRPr>
          </a:p>
        </p:txBody>
      </p:sp>
      <p:sp>
        <p:nvSpPr>
          <p:cNvPr id="9" name="Curved Up Arrow 8">
            <a:extLst>
              <a:ext uri="{FF2B5EF4-FFF2-40B4-BE49-F238E27FC236}">
                <a16:creationId xmlns:a16="http://schemas.microsoft.com/office/drawing/2014/main" id="{82BB6B99-700B-493B-7FCD-29B4C5785307}"/>
              </a:ext>
            </a:extLst>
          </p:cNvPr>
          <p:cNvSpPr/>
          <p:nvPr/>
        </p:nvSpPr>
        <p:spPr>
          <a:xfrm>
            <a:off x="2514843" y="4602410"/>
            <a:ext cx="7167418" cy="457200"/>
          </a:xfrm>
          <a:prstGeom prst="curvedUpArrow">
            <a:avLst>
              <a:gd name="adj1" fmla="val 50000"/>
              <a:gd name="adj2" fmla="val 44117"/>
              <a:gd name="adj3" fmla="val 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Arial" panose="020B0604020202020204" pitchFamily="34" charset="0"/>
            </a:endParaRPr>
          </a:p>
        </p:txBody>
      </p:sp>
      <p:sp>
        <p:nvSpPr>
          <p:cNvPr id="62471" name="Rectangle 9">
            <a:extLst>
              <a:ext uri="{FF2B5EF4-FFF2-40B4-BE49-F238E27FC236}">
                <a16:creationId xmlns:a16="http://schemas.microsoft.com/office/drawing/2014/main" id="{402ECD22-439E-874C-AE59-0BE766572D8E}"/>
              </a:ext>
            </a:extLst>
          </p:cNvPr>
          <p:cNvSpPr>
            <a:spLocks noChangeArrowheads="1"/>
          </p:cNvSpPr>
          <p:nvPr/>
        </p:nvSpPr>
        <p:spPr bwMode="auto">
          <a:xfrm>
            <a:off x="3650488" y="4003943"/>
            <a:ext cx="489612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latin typeface="Arial "/>
              </a:rPr>
              <a:t>của Nhà nước Cộng hòa xã hội chủ nghĩa Việt Nam. </a:t>
            </a:r>
            <a:endParaRPr lang="en-US" altLang="en-US" sz="2400" dirty="0">
              <a:latin typeface="Arial "/>
            </a:endParaRPr>
          </a:p>
        </p:txBody>
      </p:sp>
      <p:cxnSp>
        <p:nvCxnSpPr>
          <p:cNvPr id="12" name="Straight Arrow Connector 11">
            <a:extLst>
              <a:ext uri="{FF2B5EF4-FFF2-40B4-BE49-F238E27FC236}">
                <a16:creationId xmlns:a16="http://schemas.microsoft.com/office/drawing/2014/main" id="{235F9F10-71E0-4AE0-3E14-02F53541F35B}"/>
              </a:ext>
            </a:extLst>
          </p:cNvPr>
          <p:cNvCxnSpPr>
            <a:cxnSpLocks/>
            <a:stCxn id="62466" idx="2"/>
            <a:endCxn id="4" idx="0"/>
          </p:cNvCxnSpPr>
          <p:nvPr/>
        </p:nvCxnSpPr>
        <p:spPr>
          <a:xfrm flipH="1">
            <a:off x="3617280" y="1107842"/>
            <a:ext cx="2481272" cy="11434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057D59C-3B21-2230-6A8E-BB857F0AA668}"/>
              </a:ext>
            </a:extLst>
          </p:cNvPr>
          <p:cNvCxnSpPr>
            <a:cxnSpLocks/>
            <a:stCxn id="62466" idx="2"/>
            <a:endCxn id="7" idx="0"/>
          </p:cNvCxnSpPr>
          <p:nvPr/>
        </p:nvCxnSpPr>
        <p:spPr>
          <a:xfrm>
            <a:off x="6098552" y="1107842"/>
            <a:ext cx="2520734" cy="1121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70886518-E376-0E4F-63C4-D0742A968E47}"/>
              </a:ext>
            </a:extLst>
          </p:cNvPr>
          <p:cNvCxnSpPr>
            <a:cxnSpLocks/>
            <a:stCxn id="62466" idx="2"/>
            <a:endCxn id="6" idx="0"/>
          </p:cNvCxnSpPr>
          <p:nvPr/>
        </p:nvCxnSpPr>
        <p:spPr>
          <a:xfrm>
            <a:off x="6098552" y="1107842"/>
            <a:ext cx="1" cy="1121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2475" name="Rectangle 1">
            <a:extLst>
              <a:ext uri="{FF2B5EF4-FFF2-40B4-BE49-F238E27FC236}">
                <a16:creationId xmlns:a16="http://schemas.microsoft.com/office/drawing/2014/main" id="{CFB91F18-82D7-3D49-9DAE-49A60623D546}"/>
              </a:ext>
            </a:extLst>
          </p:cNvPr>
          <p:cNvSpPr>
            <a:spLocks noChangeArrowheads="1"/>
          </p:cNvSpPr>
          <p:nvPr/>
        </p:nvSpPr>
        <p:spPr bwMode="auto">
          <a:xfrm>
            <a:off x="2219740" y="5254120"/>
            <a:ext cx="7757622" cy="80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indent="0" algn="ctr" eaLnBrk="1" hangingPunct="1"/>
            <a:r>
              <a:rPr lang="nl-NL" altLang="en-US" sz="2400" dirty="0">
                <a:solidFill>
                  <a:srgbClr val="000000"/>
                </a:solidFill>
                <a:latin typeface="Arial "/>
                <a:ea typeface="Calibri" panose="020F0502020204030204" pitchFamily="34" charset="0"/>
                <a:cs typeface="Times New Roman" panose="02020603050405020304" pitchFamily="18" charset="0"/>
              </a:rPr>
              <a:t>Tính dân tộc của Nhà nước được tăng cường nhờ kết hợp với tính giai cấp, tính nhân dân. </a:t>
            </a:r>
            <a:endParaRPr lang="nl-NL" altLang="en-US" sz="2400" dirty="0">
              <a:latin typeface="Arial "/>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7783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wipe(up)">
                                      <p:cBhvr>
                                        <p:cTn id="7" dur="500"/>
                                        <p:tgtEl>
                                          <p:spTgt spid="6246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up)">
                                      <p:cBhvr>
                                        <p:cTn id="14" dur="500"/>
                                        <p:tgtEl>
                                          <p:spTgt spid="19"/>
                                        </p:tgtEl>
                                      </p:cBhvr>
                                    </p:animEffect>
                                  </p:childTnLst>
                                </p:cTn>
                              </p:par>
                              <p:par>
                                <p:cTn id="15" presetID="22" presetClass="entr" presetSubtype="1"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up)">
                                      <p:cBhvr>
                                        <p:cTn id="21" dur="500"/>
                                        <p:tgtEl>
                                          <p:spTgt spid="4"/>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childTnLst>
                          </p:cTn>
                        </p:par>
                        <p:par>
                          <p:cTn id="28" fill="hold">
                            <p:stCondLst>
                              <p:cond delay="1500"/>
                            </p:stCondLst>
                            <p:childTnLst>
                              <p:par>
                                <p:cTn id="29" presetID="22" presetClass="entr" presetSubtype="1" fill="hold" grpId="0" nodeType="afterEffect">
                                  <p:stCondLst>
                                    <p:cond delay="0"/>
                                  </p:stCondLst>
                                  <p:childTnLst>
                                    <p:set>
                                      <p:cBhvr>
                                        <p:cTn id="30" dur="1" fill="hold">
                                          <p:stCondLst>
                                            <p:cond delay="0"/>
                                          </p:stCondLst>
                                        </p:cTn>
                                        <p:tgtEl>
                                          <p:spTgt spid="62471"/>
                                        </p:tgtEl>
                                        <p:attrNameLst>
                                          <p:attrName>style.visibility</p:attrName>
                                        </p:attrNameLst>
                                      </p:cBhvr>
                                      <p:to>
                                        <p:strVal val="visible"/>
                                      </p:to>
                                    </p:set>
                                    <p:animEffect transition="in" filter="wipe(up)">
                                      <p:cBhvr>
                                        <p:cTn id="31" dur="500"/>
                                        <p:tgtEl>
                                          <p:spTgt spid="62471"/>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62475"/>
                                        </p:tgtEl>
                                        <p:attrNameLst>
                                          <p:attrName>style.visibility</p:attrName>
                                        </p:attrNameLst>
                                      </p:cBhvr>
                                      <p:to>
                                        <p:strVal val="visible"/>
                                      </p:to>
                                    </p:set>
                                    <p:animEffect transition="in" filter="wipe(up)">
                                      <p:cBhvr>
                                        <p:cTn id="39" dur="500"/>
                                        <p:tgtEl>
                                          <p:spTgt spid="624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P spid="4" grpId="0" animBg="1"/>
      <p:bldP spid="6" grpId="0" animBg="1"/>
      <p:bldP spid="7" grpId="0" animBg="1"/>
      <p:bldP spid="9" grpId="0" animBg="1"/>
      <p:bldP spid="62471" grpId="0"/>
      <p:bldP spid="624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8" name="Rectangle 1">
            <a:extLst>
              <a:ext uri="{FF2B5EF4-FFF2-40B4-BE49-F238E27FC236}">
                <a16:creationId xmlns:a16="http://schemas.microsoft.com/office/drawing/2014/main" id="{8F905EBD-3961-6C46-DEEC-2FECBAF04C11}"/>
              </a:ext>
            </a:extLst>
          </p:cNvPr>
          <p:cNvSpPr>
            <a:spLocks noChangeArrowheads="1"/>
          </p:cNvSpPr>
          <p:nvPr/>
        </p:nvSpPr>
        <p:spPr bwMode="auto">
          <a:xfrm>
            <a:off x="1262495" y="4457901"/>
            <a:ext cx="9667009" cy="1662763"/>
          </a:xfrm>
          <a:prstGeom prst="rect">
            <a:avLst/>
          </a:prstGeom>
          <a:solidFill>
            <a:srgbClr val="0033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indent="0" algn="ctr" eaLnBrk="1" hangingPunct="1">
              <a:lnSpc>
                <a:spcPct val="150000"/>
              </a:lnSpc>
            </a:pPr>
            <a:r>
              <a:rPr lang="nl-NL" altLang="en-US" sz="2400" dirty="0">
                <a:solidFill>
                  <a:schemeClr val="bg1"/>
                </a:solidFill>
                <a:latin typeface="Arial "/>
                <a:ea typeface="Calibri" panose="020F0502020204030204" pitchFamily="34" charset="0"/>
                <a:cs typeface="Times New Roman" panose="02020603050405020304" pitchFamily="18" charset="0"/>
              </a:rPr>
              <a:t>Cán bộ, công chức Nhà nước là công bộc của dân, tận tụy phục vụ nhân dân. Nhân dân với tư cách là chủ thể tối cao của quyền lực nhà nước, thực hiện quyền lực nhà nước với nhiều hình thức khác nhau. </a:t>
            </a:r>
            <a:endParaRPr lang="nl-NL" altLang="en-US" sz="2400" dirty="0">
              <a:solidFill>
                <a:schemeClr val="bg1"/>
              </a:solidFill>
              <a:latin typeface="Arial "/>
              <a:ea typeface="Calibri" panose="020F050202020403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808B134F-D50F-64AC-91DA-A1D180A317E4}"/>
              </a:ext>
            </a:extLst>
          </p:cNvPr>
          <p:cNvGrpSpPr/>
          <p:nvPr/>
        </p:nvGrpSpPr>
        <p:grpSpPr>
          <a:xfrm>
            <a:off x="1006764" y="1069037"/>
            <a:ext cx="10312414" cy="3116134"/>
            <a:chOff x="1006764" y="1069037"/>
            <a:chExt cx="10312414" cy="3116134"/>
          </a:xfrm>
        </p:grpSpPr>
        <p:grpSp>
          <p:nvGrpSpPr>
            <p:cNvPr id="60418" name="Group 74">
              <a:extLst>
                <a:ext uri="{FF2B5EF4-FFF2-40B4-BE49-F238E27FC236}">
                  <a16:creationId xmlns:a16="http://schemas.microsoft.com/office/drawing/2014/main" id="{E370CE44-807A-8C0E-44A1-A40198C67702}"/>
                </a:ext>
              </a:extLst>
            </p:cNvPr>
            <p:cNvGrpSpPr>
              <a:grpSpLocks/>
            </p:cNvGrpSpPr>
            <p:nvPr/>
          </p:nvGrpSpPr>
          <p:grpSpPr bwMode="auto">
            <a:xfrm rot="3394332">
              <a:off x="4568568" y="1070379"/>
              <a:ext cx="3116134" cy="3113450"/>
              <a:chOff x="1352" y="1125"/>
              <a:chExt cx="2727" cy="2618"/>
            </a:xfrm>
          </p:grpSpPr>
          <p:sp>
            <p:nvSpPr>
              <p:cNvPr id="3" name="AutoShape 75">
                <a:extLst>
                  <a:ext uri="{FF2B5EF4-FFF2-40B4-BE49-F238E27FC236}">
                    <a16:creationId xmlns:a16="http://schemas.microsoft.com/office/drawing/2014/main" id="{2CBC2E10-BDA9-892B-77A1-0B8904059171}"/>
                  </a:ext>
                </a:extLst>
              </p:cNvPr>
              <p:cNvSpPr>
                <a:spLocks noChangeArrowheads="1"/>
              </p:cNvSpPr>
              <p:nvPr/>
            </p:nvSpPr>
            <p:spPr bwMode="gray">
              <a:xfrm rot="15973147">
                <a:off x="1445" y="1289"/>
                <a:ext cx="2552" cy="2356"/>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pPr>
                  <a:defRPr/>
                </a:pPr>
                <a:endParaRPr lang="en-US" sz="2400" dirty="0">
                  <a:latin typeface="Arial" panose="020B0604020202020204" pitchFamily="34" charset="0"/>
                </a:endParaRPr>
              </a:p>
            </p:txBody>
          </p:sp>
          <p:sp>
            <p:nvSpPr>
              <p:cNvPr id="4" name="AutoShape 76">
                <a:extLst>
                  <a:ext uri="{FF2B5EF4-FFF2-40B4-BE49-F238E27FC236}">
                    <a16:creationId xmlns:a16="http://schemas.microsoft.com/office/drawing/2014/main" id="{7EEE417F-1DED-1F32-ADC6-67A5848CBAAB}"/>
                  </a:ext>
                </a:extLst>
              </p:cNvPr>
              <p:cNvSpPr>
                <a:spLocks noChangeArrowheads="1"/>
              </p:cNvSpPr>
              <p:nvPr/>
            </p:nvSpPr>
            <p:spPr bwMode="gray">
              <a:xfrm rot="23284065">
                <a:off x="1347" y="1127"/>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pPr>
                  <a:defRPr/>
                </a:pPr>
                <a:endParaRPr lang="en-US" sz="2400" dirty="0">
                  <a:latin typeface="Arial" panose="020B0604020202020204" pitchFamily="34" charset="0"/>
                </a:endParaRPr>
              </a:p>
            </p:txBody>
          </p:sp>
          <p:sp>
            <p:nvSpPr>
              <p:cNvPr id="5" name="AutoShape 77">
                <a:extLst>
                  <a:ext uri="{FF2B5EF4-FFF2-40B4-BE49-F238E27FC236}">
                    <a16:creationId xmlns:a16="http://schemas.microsoft.com/office/drawing/2014/main" id="{ECC4C0FE-C1F2-3449-12FA-12A3BCC4E9C1}"/>
                  </a:ext>
                </a:extLst>
              </p:cNvPr>
              <p:cNvSpPr>
                <a:spLocks noChangeArrowheads="1"/>
              </p:cNvSpPr>
              <p:nvPr/>
            </p:nvSpPr>
            <p:spPr bwMode="gray">
              <a:xfrm rot="30352628">
                <a:off x="1528" y="1124"/>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pPr>
                  <a:defRPr/>
                </a:pPr>
                <a:endParaRPr lang="en-US" sz="2400" dirty="0">
                  <a:latin typeface="Arial" panose="020B0604020202020204" pitchFamily="34" charset="0"/>
                </a:endParaRPr>
              </a:p>
            </p:txBody>
          </p:sp>
        </p:grpSp>
        <p:sp>
          <p:nvSpPr>
            <p:cNvPr id="60419" name="Line 88">
              <a:extLst>
                <a:ext uri="{FF2B5EF4-FFF2-40B4-BE49-F238E27FC236}">
                  <a16:creationId xmlns:a16="http://schemas.microsoft.com/office/drawing/2014/main" id="{05FA8BBE-0E94-B859-8BAD-FBF327EA2BEC}"/>
                </a:ext>
              </a:extLst>
            </p:cNvPr>
            <p:cNvSpPr>
              <a:spLocks noChangeShapeType="1"/>
            </p:cNvSpPr>
            <p:nvPr/>
          </p:nvSpPr>
          <p:spPr bwMode="auto">
            <a:xfrm>
              <a:off x="3492500" y="1085850"/>
              <a:ext cx="1917700" cy="0"/>
            </a:xfrm>
            <a:prstGeom prst="line">
              <a:avLst/>
            </a:prstGeom>
            <a:noFill/>
            <a:ln w="19050">
              <a:solidFill>
                <a:schemeClr val="accent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60420" name="Line 90">
              <a:extLst>
                <a:ext uri="{FF2B5EF4-FFF2-40B4-BE49-F238E27FC236}">
                  <a16:creationId xmlns:a16="http://schemas.microsoft.com/office/drawing/2014/main" id="{BAA9E1DB-478F-241A-69B1-14E2822F0FBC}"/>
                </a:ext>
              </a:extLst>
            </p:cNvPr>
            <p:cNvSpPr>
              <a:spLocks noChangeShapeType="1"/>
            </p:cNvSpPr>
            <p:nvPr/>
          </p:nvSpPr>
          <p:spPr bwMode="auto">
            <a:xfrm flipH="1">
              <a:off x="7641304" y="2072987"/>
              <a:ext cx="1803400" cy="0"/>
            </a:xfrm>
            <a:prstGeom prst="line">
              <a:avLst/>
            </a:prstGeom>
            <a:noFill/>
            <a:ln w="190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60421" name="Line 89">
              <a:extLst>
                <a:ext uri="{FF2B5EF4-FFF2-40B4-BE49-F238E27FC236}">
                  <a16:creationId xmlns:a16="http://schemas.microsoft.com/office/drawing/2014/main" id="{4E6E549E-FE9B-BB7B-F3E0-0330492157F1}"/>
                </a:ext>
              </a:extLst>
            </p:cNvPr>
            <p:cNvSpPr>
              <a:spLocks noChangeShapeType="1"/>
            </p:cNvSpPr>
            <p:nvPr/>
          </p:nvSpPr>
          <p:spPr bwMode="auto">
            <a:xfrm flipH="1">
              <a:off x="7218892" y="3675131"/>
              <a:ext cx="1803400" cy="0"/>
            </a:xfrm>
            <a:prstGeom prst="line">
              <a:avLst/>
            </a:prstGeom>
            <a:noFill/>
            <a:ln w="19050">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10" name="Rectangle 9">
              <a:extLst>
                <a:ext uri="{FF2B5EF4-FFF2-40B4-BE49-F238E27FC236}">
                  <a16:creationId xmlns:a16="http://schemas.microsoft.com/office/drawing/2014/main" id="{C2501946-7E9D-8015-4915-FA01E106951B}"/>
                </a:ext>
              </a:extLst>
            </p:cNvPr>
            <p:cNvSpPr/>
            <p:nvPr/>
          </p:nvSpPr>
          <p:spPr>
            <a:xfrm>
              <a:off x="1110833" y="1085851"/>
              <a:ext cx="3827882" cy="1200329"/>
            </a:xfrm>
            <a:prstGeom prst="rect">
              <a:avLst/>
            </a:prstGeom>
          </p:spPr>
          <p:txBody>
            <a:bodyPr wrap="square">
              <a:spAutoFit/>
            </a:bodyPr>
            <a:lstStyle/>
            <a:p>
              <a:pPr marL="214313" indent="-214313" algn="ctr">
                <a:buFont typeface="Wingdings" panose="05000000000000000000" pitchFamily="2" charset="2"/>
                <a:buChar char="§"/>
                <a:defRPr/>
              </a:pPr>
              <a:r>
                <a:rPr lang="nl-NL" sz="2400" dirty="0">
                  <a:latin typeface="Arial "/>
                </a:rPr>
                <a:t>Nhà nước thể hiện ý chí, lợi ích và nguyện vọng của nhân dân</a:t>
              </a:r>
              <a:endParaRPr lang="en-US" sz="2400" dirty="0">
                <a:solidFill>
                  <a:srgbClr val="CC6600"/>
                </a:solidFill>
                <a:latin typeface="Arial "/>
              </a:endParaRPr>
            </a:p>
          </p:txBody>
        </p:sp>
        <p:sp>
          <p:nvSpPr>
            <p:cNvPr id="11" name="Rectangle 10">
              <a:extLst>
                <a:ext uri="{FF2B5EF4-FFF2-40B4-BE49-F238E27FC236}">
                  <a16:creationId xmlns:a16="http://schemas.microsoft.com/office/drawing/2014/main" id="{00A81FCF-39D3-3C43-4D40-9500D0D3E2A0}"/>
                </a:ext>
              </a:extLst>
            </p:cNvPr>
            <p:cNvSpPr/>
            <p:nvPr/>
          </p:nvSpPr>
          <p:spPr>
            <a:xfrm>
              <a:off x="6884074" y="1107802"/>
              <a:ext cx="4276436" cy="830997"/>
            </a:xfrm>
            <a:prstGeom prst="rect">
              <a:avLst/>
            </a:prstGeom>
          </p:spPr>
          <p:txBody>
            <a:bodyPr wrap="square">
              <a:spAutoFit/>
            </a:bodyPr>
            <a:lstStyle/>
            <a:p>
              <a:pPr marL="257175" indent="-257175" algn="ctr">
                <a:buFont typeface="Wingdings" panose="05000000000000000000" pitchFamily="2" charset="2"/>
                <a:buChar char="§"/>
                <a:defRPr/>
              </a:pPr>
              <a:r>
                <a:rPr lang="nl-NL" sz="2400" dirty="0">
                  <a:latin typeface="Arial "/>
                </a:rPr>
                <a:t>T</a:t>
              </a:r>
              <a:r>
                <a:rPr lang="pl-PL" sz="2400" dirty="0">
                  <a:latin typeface="Arial "/>
                </a:rPr>
                <a:t>ất cả quyền lực nhà nước thuộc về nhân dân </a:t>
              </a:r>
              <a:endParaRPr lang="en-US" sz="2400" dirty="0">
                <a:latin typeface="Arial "/>
              </a:endParaRPr>
            </a:p>
          </p:txBody>
        </p:sp>
        <p:sp>
          <p:nvSpPr>
            <p:cNvPr id="12" name="Rectangle 11">
              <a:extLst>
                <a:ext uri="{FF2B5EF4-FFF2-40B4-BE49-F238E27FC236}">
                  <a16:creationId xmlns:a16="http://schemas.microsoft.com/office/drawing/2014/main" id="{B115A8C4-E367-87D4-7F3E-B24C5C557AAA}"/>
                </a:ext>
              </a:extLst>
            </p:cNvPr>
            <p:cNvSpPr/>
            <p:nvPr/>
          </p:nvSpPr>
          <p:spPr>
            <a:xfrm>
              <a:off x="7570229" y="2728110"/>
              <a:ext cx="3748949" cy="830997"/>
            </a:xfrm>
            <a:prstGeom prst="rect">
              <a:avLst/>
            </a:prstGeom>
          </p:spPr>
          <p:txBody>
            <a:bodyPr wrap="square">
              <a:spAutoFit/>
            </a:bodyPr>
            <a:lstStyle/>
            <a:p>
              <a:pPr marL="257175" indent="-257175" algn="ctr">
                <a:buFont typeface="Wingdings" panose="05000000000000000000" pitchFamily="2" charset="2"/>
                <a:buChar char="§"/>
                <a:defRPr/>
              </a:pPr>
              <a:r>
                <a:rPr lang="en-US" sz="2400" dirty="0">
                  <a:latin typeface="Arial "/>
                </a:rPr>
                <a:t>T</a:t>
              </a:r>
              <a:r>
                <a:rPr lang="pl-PL" sz="2400" dirty="0">
                  <a:latin typeface="Arial "/>
                </a:rPr>
                <a:t>hể hiện </a:t>
              </a:r>
              <a:r>
                <a:rPr lang="nl-NL" sz="2400" dirty="0">
                  <a:latin typeface="Arial "/>
                </a:rPr>
                <a:t>quyền lực ở nơi dân</a:t>
              </a:r>
              <a:r>
                <a:rPr lang="nl-NL" sz="2400" dirty="0">
                  <a:solidFill>
                    <a:srgbClr val="3333CC"/>
                  </a:solidFill>
                  <a:latin typeface="Arial "/>
                  <a:ea typeface="Times New Roman" panose="02020603050405020304" pitchFamily="18" charset="0"/>
                </a:rPr>
                <a:t>. </a:t>
              </a:r>
              <a:endParaRPr lang="en-US" sz="2400" dirty="0">
                <a:solidFill>
                  <a:srgbClr val="3333CC"/>
                </a:solidFill>
                <a:latin typeface="Arial "/>
              </a:endParaRPr>
            </a:p>
          </p:txBody>
        </p:sp>
        <p:sp>
          <p:nvSpPr>
            <p:cNvPr id="60426" name="Rectangle 12">
              <a:extLst>
                <a:ext uri="{FF2B5EF4-FFF2-40B4-BE49-F238E27FC236}">
                  <a16:creationId xmlns:a16="http://schemas.microsoft.com/office/drawing/2014/main" id="{247AA3FD-087D-8C47-407C-0E5C63615B6C}"/>
                </a:ext>
              </a:extLst>
            </p:cNvPr>
            <p:cNvSpPr>
              <a:spLocks noChangeArrowheads="1"/>
            </p:cNvSpPr>
            <p:nvPr/>
          </p:nvSpPr>
          <p:spPr bwMode="auto">
            <a:xfrm>
              <a:off x="1006764" y="3143250"/>
              <a:ext cx="400338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Font typeface="Wingdings" panose="05000000000000000000" pitchFamily="2" charset="2"/>
                <a:buChar char="§"/>
              </a:pPr>
              <a:r>
                <a:rPr lang="nl-NL" altLang="en-US" sz="2400" dirty="0">
                  <a:latin typeface="Arial "/>
                </a:rPr>
                <a:t> Chính quyền do nhân dân lập nên và tham gia quản lý</a:t>
              </a:r>
              <a:endParaRPr lang="en-US" altLang="en-US" sz="2400" dirty="0">
                <a:latin typeface="Arial "/>
              </a:endParaRPr>
            </a:p>
          </p:txBody>
        </p:sp>
        <p:sp>
          <p:nvSpPr>
            <p:cNvPr id="60427" name="Line 88">
              <a:extLst>
                <a:ext uri="{FF2B5EF4-FFF2-40B4-BE49-F238E27FC236}">
                  <a16:creationId xmlns:a16="http://schemas.microsoft.com/office/drawing/2014/main" id="{E41081CF-6E75-043D-CBE5-5A7C2B4239F2}"/>
                </a:ext>
              </a:extLst>
            </p:cNvPr>
            <p:cNvSpPr>
              <a:spLocks noChangeShapeType="1"/>
            </p:cNvSpPr>
            <p:nvPr/>
          </p:nvSpPr>
          <p:spPr bwMode="auto">
            <a:xfrm>
              <a:off x="2883291" y="3079066"/>
              <a:ext cx="1917700" cy="0"/>
            </a:xfrm>
            <a:prstGeom prst="line">
              <a:avLst/>
            </a:prstGeom>
            <a:noFill/>
            <a:ln w="19050">
              <a:solidFill>
                <a:schemeClr val="accent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2" name="Hộp Văn bản 1">
              <a:extLst>
                <a:ext uri="{FF2B5EF4-FFF2-40B4-BE49-F238E27FC236}">
                  <a16:creationId xmlns:a16="http://schemas.microsoft.com/office/drawing/2014/main" id="{74C367CE-6F57-A02B-164B-C4A17C458CAF}"/>
                </a:ext>
              </a:extLst>
            </p:cNvPr>
            <p:cNvSpPr txBox="1"/>
            <p:nvPr/>
          </p:nvSpPr>
          <p:spPr>
            <a:xfrm>
              <a:off x="5767589" y="1882974"/>
              <a:ext cx="1342825" cy="1569660"/>
            </a:xfrm>
            <a:prstGeom prst="rect">
              <a:avLst/>
            </a:prstGeom>
            <a:noFill/>
          </p:spPr>
          <p:txBody>
            <a:bodyPr wrap="square" rtlCol="0">
              <a:spAutoFit/>
            </a:bodyPr>
            <a:lstStyle/>
            <a:p>
              <a:r>
                <a:rPr lang="en-US" sz="2400" b="1" dirty="0" err="1">
                  <a:latin typeface="Arial" panose="020B0604020202020204" pitchFamily="34" charset="0"/>
                  <a:cs typeface="Arial" panose="020B0604020202020204" pitchFamily="34" charset="0"/>
                </a:rPr>
                <a:t>Bản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chất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nhân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dân</a:t>
              </a:r>
              <a:endParaRPr lang="en-US" sz="2400" b="1"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15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0428"/>
                                        </p:tgtEl>
                                        <p:attrNameLst>
                                          <p:attrName>style.visibility</p:attrName>
                                        </p:attrNameLst>
                                      </p:cBhvr>
                                      <p:to>
                                        <p:strVal val="visible"/>
                                      </p:to>
                                    </p:set>
                                    <p:animEffect transition="in" filter="barn(outVertical)">
                                      <p:cBhvr>
                                        <p:cTn id="10" dur="1500"/>
                                        <p:tgtEl>
                                          <p:spTgt spid="60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9F8B6C5-5AE9-2BB1-A214-5A1939DC5328}"/>
              </a:ext>
            </a:extLst>
          </p:cNvPr>
          <p:cNvGrpSpPr/>
          <p:nvPr/>
        </p:nvGrpSpPr>
        <p:grpSpPr>
          <a:xfrm>
            <a:off x="621146" y="750875"/>
            <a:ext cx="10831945" cy="5453553"/>
            <a:chOff x="621146" y="750875"/>
            <a:chExt cx="10831945" cy="5453553"/>
          </a:xfrm>
        </p:grpSpPr>
        <p:sp>
          <p:nvSpPr>
            <p:cNvPr id="63490" name="Rectangle 1">
              <a:extLst>
                <a:ext uri="{FF2B5EF4-FFF2-40B4-BE49-F238E27FC236}">
                  <a16:creationId xmlns:a16="http://schemas.microsoft.com/office/drawing/2014/main" id="{7C4273DE-8D31-8C96-E1EF-7B93FBE73A4A}"/>
                </a:ext>
              </a:extLst>
            </p:cNvPr>
            <p:cNvSpPr>
              <a:spLocks noChangeArrowheads="1"/>
            </p:cNvSpPr>
            <p:nvPr/>
          </p:nvSpPr>
          <p:spPr bwMode="auto">
            <a:xfrm>
              <a:off x="1413164" y="750875"/>
              <a:ext cx="9365672" cy="1200329"/>
            </a:xfrm>
            <a:prstGeom prst="rect">
              <a:avLst/>
            </a:prstGeom>
            <a:noFill/>
            <a:ln w="38100">
              <a:solidFill>
                <a:srgbClr val="66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cs typeface="Arial" panose="020B0604020202020204" pitchFamily="34" charset="0"/>
                </a:rPr>
                <a:t>Nhà nước Cộng hoà xã hội chủ nghĩa Việt Nam tôn trọng và bảo vệ quyền con người, các quyền của công dân, giữ vững mối liên hệ giữa Nhà nước và công dân, giữa Nhà nước và xã hội </a:t>
              </a:r>
              <a:endParaRPr lang="en-US" altLang="en-US" sz="2400" dirty="0">
                <a:cs typeface="Arial" panose="020B0604020202020204" pitchFamily="34" charset="0"/>
              </a:endParaRPr>
            </a:p>
          </p:txBody>
        </p:sp>
        <p:sp>
          <p:nvSpPr>
            <p:cNvPr id="121857" name="Rectangle 1">
              <a:extLst>
                <a:ext uri="{FF2B5EF4-FFF2-40B4-BE49-F238E27FC236}">
                  <a16:creationId xmlns:a16="http://schemas.microsoft.com/office/drawing/2014/main" id="{70E6F0C4-6DB8-E92D-B498-2F1E55D793E8}"/>
                </a:ext>
              </a:extLst>
            </p:cNvPr>
            <p:cNvSpPr>
              <a:spLocks noChangeArrowheads="1"/>
            </p:cNvSpPr>
            <p:nvPr/>
          </p:nvSpPr>
          <p:spPr bwMode="auto">
            <a:xfrm>
              <a:off x="3577935" y="2260339"/>
              <a:ext cx="7875155" cy="1546577"/>
            </a:xfrm>
            <a:prstGeom prst="rect">
              <a:avLst/>
            </a:prstGeom>
            <a:solidFill>
              <a:srgbClr val="FFFFFF"/>
            </a:solidFill>
            <a:ln w="9525">
              <a:solidFill>
                <a:srgbClr val="FF0000"/>
              </a:solidFill>
              <a:miter lim="800000"/>
              <a:headEnd/>
              <a:tailEnd/>
            </a:ln>
            <a:effectLst>
              <a:glow rad="101600">
                <a:schemeClr val="accent2">
                  <a:satMod val="175000"/>
                  <a:alpha val="40000"/>
                </a:schemeClr>
              </a:glow>
            </a:effectLst>
          </p:spPr>
          <p:txBody>
            <a:bodyPr wrap="square" lIns="68580" tIns="34290" rIns="68580" bIns="34290" anchor="ctr">
              <a:spAutoFit/>
            </a:bodyPr>
            <a:lstStyle/>
            <a:p>
              <a:pPr indent="342900" algn="just" defTabSz="685800">
                <a:defRPr/>
              </a:pPr>
              <a:r>
                <a:rPr lang="nl-NL" sz="2400" dirty="0">
                  <a:solidFill>
                    <a:srgbClr val="000000"/>
                  </a:solidFill>
                  <a:latin typeface="Arial" panose="020B0604020202020204" pitchFamily="34" charset="0"/>
                  <a:ea typeface="Calibri" pitchFamily="34" charset="0"/>
                  <a:cs typeface="Times New Roman" pitchFamily="18" charset="0"/>
                </a:rPr>
                <a:t>“Ở nước Cộng hòa xã hội chủ nghĩa Việt Nam, các quyền con người, quyền công dân về chính trị, dân sự, kinh tế, văn hóa, xã hội được công nhận, tôn trọng, bảo vệ, bảo đảm theo Hiến pháp và pháp luật”</a:t>
              </a:r>
              <a:endParaRPr lang="en-US" sz="2400" dirty="0">
                <a:latin typeface="Arial" panose="020B0604020202020204" pitchFamily="34" charset="0"/>
                <a:cs typeface="Arial" pitchFamily="34" charset="0"/>
              </a:endParaRPr>
            </a:p>
          </p:txBody>
        </p:sp>
        <p:sp>
          <p:nvSpPr>
            <p:cNvPr id="63494" name="AutoShape 5">
              <a:extLst>
                <a:ext uri="{FF2B5EF4-FFF2-40B4-BE49-F238E27FC236}">
                  <a16:creationId xmlns:a16="http://schemas.microsoft.com/office/drawing/2014/main" id="{0D22F90A-BFF4-94E4-402C-CFE6E6B0BA2F}"/>
                </a:ext>
              </a:extLst>
            </p:cNvPr>
            <p:cNvSpPr>
              <a:spLocks noChangeArrowheads="1"/>
            </p:cNvSpPr>
            <p:nvPr/>
          </p:nvSpPr>
          <p:spPr bwMode="gray">
            <a:xfrm>
              <a:off x="654627" y="2547852"/>
              <a:ext cx="2680854" cy="971550"/>
            </a:xfrm>
            <a:prstGeom prst="homePlate">
              <a:avLst>
                <a:gd name="adj" fmla="val 42800"/>
              </a:avLst>
            </a:prstGeom>
            <a:solidFill>
              <a:srgbClr val="FFFF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Điều 14 </a:t>
              </a:r>
            </a:p>
            <a:p>
              <a:pPr algn="ctr"/>
              <a:r>
                <a:rPr lang="nl-NL" altLang="en-US" sz="2400" dirty="0"/>
                <a:t>Hiến pháp 2013 </a:t>
              </a:r>
              <a:endParaRPr lang="en-US" altLang="en-US" sz="2400" b="1" dirty="0">
                <a:solidFill>
                  <a:schemeClr val="bg1"/>
                </a:solidFill>
              </a:endParaRPr>
            </a:p>
          </p:txBody>
        </p:sp>
        <p:sp>
          <p:nvSpPr>
            <p:cNvPr id="63495" name="Rectangle 6">
              <a:extLst>
                <a:ext uri="{FF2B5EF4-FFF2-40B4-BE49-F238E27FC236}">
                  <a16:creationId xmlns:a16="http://schemas.microsoft.com/office/drawing/2014/main" id="{72E30F99-9C15-B830-6529-23E9356ABA55}"/>
                </a:ext>
              </a:extLst>
            </p:cNvPr>
            <p:cNvSpPr>
              <a:spLocks noChangeArrowheads="1"/>
            </p:cNvSpPr>
            <p:nvPr/>
          </p:nvSpPr>
          <p:spPr bwMode="auto">
            <a:xfrm>
              <a:off x="621146" y="4623702"/>
              <a:ext cx="2747817"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Coi Nhân dân là chủ thể tối cao của quyền lực Nhà nước</a:t>
              </a:r>
              <a:endParaRPr lang="en-US" altLang="en-US" sz="2400" dirty="0"/>
            </a:p>
          </p:txBody>
        </p:sp>
        <p:sp>
          <p:nvSpPr>
            <p:cNvPr id="63496" name="Rectangle 7">
              <a:extLst>
                <a:ext uri="{FF2B5EF4-FFF2-40B4-BE49-F238E27FC236}">
                  <a16:creationId xmlns:a16="http://schemas.microsoft.com/office/drawing/2014/main" id="{3C54490D-52DB-FDE5-6A65-0840A04F2F24}"/>
                </a:ext>
              </a:extLst>
            </p:cNvPr>
            <p:cNvSpPr>
              <a:spLocks noChangeArrowheads="1"/>
            </p:cNvSpPr>
            <p:nvPr/>
          </p:nvSpPr>
          <p:spPr bwMode="auto">
            <a:xfrm>
              <a:off x="3577936" y="4634768"/>
              <a:ext cx="4978400"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Quyền con người, quyền và nghĩa vụ cơ bản của công dân được xác định ở vị trí trang trọng hàng đầu trong Hiến pháp</a:t>
              </a:r>
              <a:endParaRPr lang="en-US" altLang="en-US" sz="2400" dirty="0"/>
            </a:p>
          </p:txBody>
        </p:sp>
        <p:sp>
          <p:nvSpPr>
            <p:cNvPr id="63497" name="Rectangle 8">
              <a:extLst>
                <a:ext uri="{FF2B5EF4-FFF2-40B4-BE49-F238E27FC236}">
                  <a16:creationId xmlns:a16="http://schemas.microsoft.com/office/drawing/2014/main" id="{68A97E55-31B6-D333-3A4F-C8335383CEC3}"/>
                </a:ext>
              </a:extLst>
            </p:cNvPr>
            <p:cNvSpPr>
              <a:spLocks noChangeArrowheads="1"/>
            </p:cNvSpPr>
            <p:nvPr/>
          </p:nvSpPr>
          <p:spPr bwMode="auto">
            <a:xfrm>
              <a:off x="8857673" y="4623701"/>
              <a:ext cx="2595418"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 Thể hiện nhất quán đường lối của Đảng và Nhà nước </a:t>
              </a:r>
              <a:endParaRPr lang="en-US" altLang="en-US" sz="2400" dirty="0"/>
            </a:p>
          </p:txBody>
        </p:sp>
        <p:sp>
          <p:nvSpPr>
            <p:cNvPr id="10" name="Curved Right Arrow 9">
              <a:extLst>
                <a:ext uri="{FF2B5EF4-FFF2-40B4-BE49-F238E27FC236}">
                  <a16:creationId xmlns:a16="http://schemas.microsoft.com/office/drawing/2014/main" id="{8D5DF204-72FE-4FFC-D038-E0922C1DA627}"/>
                </a:ext>
              </a:extLst>
            </p:cNvPr>
            <p:cNvSpPr/>
            <p:nvPr/>
          </p:nvSpPr>
          <p:spPr>
            <a:xfrm>
              <a:off x="1608335" y="3674131"/>
              <a:ext cx="457200" cy="9144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1AE686F-559A-356F-2AE3-56E6770BC9D3}"/>
              </a:ext>
            </a:extLst>
          </p:cNvPr>
          <p:cNvGrpSpPr/>
          <p:nvPr/>
        </p:nvGrpSpPr>
        <p:grpSpPr>
          <a:xfrm>
            <a:off x="1283152" y="880567"/>
            <a:ext cx="9729353" cy="5043153"/>
            <a:chOff x="1283152" y="880567"/>
            <a:chExt cx="9729353" cy="5043153"/>
          </a:xfrm>
        </p:grpSpPr>
        <p:sp>
          <p:nvSpPr>
            <p:cNvPr id="65538" name="Rectangle 1">
              <a:extLst>
                <a:ext uri="{FF2B5EF4-FFF2-40B4-BE49-F238E27FC236}">
                  <a16:creationId xmlns:a16="http://schemas.microsoft.com/office/drawing/2014/main" id="{63025578-5AB0-B66F-2387-DF33FD32F862}"/>
                </a:ext>
              </a:extLst>
            </p:cNvPr>
            <p:cNvSpPr>
              <a:spLocks noChangeArrowheads="1"/>
            </p:cNvSpPr>
            <p:nvPr/>
          </p:nvSpPr>
          <p:spPr bwMode="auto">
            <a:xfrm>
              <a:off x="2236138" y="880567"/>
              <a:ext cx="7719723" cy="807913"/>
            </a:xfrm>
            <a:prstGeom prst="rect">
              <a:avLst/>
            </a:prstGeom>
            <a:noFill/>
            <a:ln w="38100">
              <a:solidFill>
                <a:srgbClr val="6600CC"/>
              </a:solidFill>
              <a:miter lim="800000"/>
              <a:headEnd/>
              <a:tailEnd/>
            </a:ln>
            <a:extLst>
              <a:ext uri="{909E8E84-426E-40DD-AFC4-6F175D3DCCD1}">
                <a14:hiddenFill xmlns:a14="http://schemas.microsoft.com/office/drawing/2010/main">
                  <a:solidFill>
                    <a:srgbClr val="FFFFFF"/>
                  </a:solidFill>
                </a14:hiddenFill>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altLang="en-US" sz="2400" dirty="0">
                  <a:solidFill>
                    <a:srgbClr val="000000"/>
                  </a:solidFill>
                  <a:ea typeface="Calibri" panose="020F0502020204030204" pitchFamily="34" charset="0"/>
                  <a:cs typeface="Times New Roman" panose="02020603050405020304" pitchFamily="18" charset="0"/>
                </a:rPr>
                <a:t>-  Nhà nước Cộng hoà xã hội chủ nghĩa Việt Nam mang bản chất dân chủ rộng rãi </a:t>
              </a:r>
              <a:endParaRPr lang="nl-NL" altLang="en-US" sz="2400" dirty="0">
                <a:ea typeface="Calibri" panose="020F0502020204030204" pitchFamily="34" charset="0"/>
                <a:cs typeface="Arial" panose="020B0604020202020204" pitchFamily="34" charset="0"/>
              </a:endParaRPr>
            </a:p>
          </p:txBody>
        </p:sp>
        <p:sp>
          <p:nvSpPr>
            <p:cNvPr id="65539" name="AutoShape 4" descr="Khát vọng Dân chủ | Việt Tân">
              <a:extLst>
                <a:ext uri="{FF2B5EF4-FFF2-40B4-BE49-F238E27FC236}">
                  <a16:creationId xmlns:a16="http://schemas.microsoft.com/office/drawing/2014/main" id="{8C527BF6-BF60-AF89-F829-664ED0B38BBE}"/>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5540" name="AutoShape 6" descr="Khát vọng Dân chủ | Việt Tân">
              <a:extLst>
                <a:ext uri="{FF2B5EF4-FFF2-40B4-BE49-F238E27FC236}">
                  <a16:creationId xmlns:a16="http://schemas.microsoft.com/office/drawing/2014/main" id="{4DE014C3-3943-D85B-D9A0-3B6D72A3724D}"/>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5541" name="AutoShape 8" descr="Dân chủ và việc thực hiện quyền dân chủ">
              <a:extLst>
                <a:ext uri="{FF2B5EF4-FFF2-40B4-BE49-F238E27FC236}">
                  <a16:creationId xmlns:a16="http://schemas.microsoft.com/office/drawing/2014/main" id="{3B3419AE-91F8-ABF6-18BE-D4FA07DC96F1}"/>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5542" name="AutoShape 10" descr="Dân chủ và việc thực hiện quyền dân chủ">
              <a:extLst>
                <a:ext uri="{FF2B5EF4-FFF2-40B4-BE49-F238E27FC236}">
                  <a16:creationId xmlns:a16="http://schemas.microsoft.com/office/drawing/2014/main" id="{C555E329-2557-5DAD-DED6-F99A06A01628}"/>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pic>
          <p:nvPicPr>
            <p:cNvPr id="65543" name="Picture 12" descr="hình-thức-dân-chủ-trực-tiếp-và-dân-chủ-đại-diện.jpg">
              <a:extLst>
                <a:ext uri="{FF2B5EF4-FFF2-40B4-BE49-F238E27FC236}">
                  <a16:creationId xmlns:a16="http://schemas.microsoft.com/office/drawing/2014/main" id="{561794CF-FFAE-635E-F795-AB8B2E6F96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451" y="2034450"/>
              <a:ext cx="3403455" cy="2119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4" name="Rectangle 8">
              <a:extLst>
                <a:ext uri="{FF2B5EF4-FFF2-40B4-BE49-F238E27FC236}">
                  <a16:creationId xmlns:a16="http://schemas.microsoft.com/office/drawing/2014/main" id="{E620935F-C9BE-3F9F-2CF1-C931341750FC}"/>
                </a:ext>
              </a:extLst>
            </p:cNvPr>
            <p:cNvSpPr>
              <a:spLocks noChangeArrowheads="1"/>
            </p:cNvSpPr>
            <p:nvPr/>
          </p:nvSpPr>
          <p:spPr bwMode="auto">
            <a:xfrm>
              <a:off x="1397452" y="4277714"/>
              <a:ext cx="3403456" cy="83099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t>Thực chất của dân chủ xã hội chủ nghĩa là:</a:t>
              </a:r>
              <a:endParaRPr lang="en-US" altLang="en-US" sz="2400" dirty="0"/>
            </a:p>
          </p:txBody>
        </p:sp>
        <p:sp>
          <p:nvSpPr>
            <p:cNvPr id="65545" name="Rectangle 9">
              <a:extLst>
                <a:ext uri="{FF2B5EF4-FFF2-40B4-BE49-F238E27FC236}">
                  <a16:creationId xmlns:a16="http://schemas.microsoft.com/office/drawing/2014/main" id="{2146F807-F6DE-F616-FBC8-75A7792EB560}"/>
                </a:ext>
              </a:extLst>
            </p:cNvPr>
            <p:cNvSpPr>
              <a:spLocks noChangeArrowheads="1"/>
            </p:cNvSpPr>
            <p:nvPr/>
          </p:nvSpPr>
          <p:spPr bwMode="auto">
            <a:xfrm>
              <a:off x="5512452" y="3119549"/>
              <a:ext cx="550005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Thu hút những người lao động tham gia một cách bình đẳng và ngày càng rộng rãi vào quản lý công việc của Nhà nước và của xã hội. </a:t>
              </a:r>
              <a:endParaRPr lang="en-US" altLang="en-US" sz="2400" dirty="0"/>
            </a:p>
          </p:txBody>
        </p:sp>
        <p:cxnSp>
          <p:nvCxnSpPr>
            <p:cNvPr id="4" name="Đường kết nối Mũi tên Thẳng 3">
              <a:extLst>
                <a:ext uri="{FF2B5EF4-FFF2-40B4-BE49-F238E27FC236}">
                  <a16:creationId xmlns:a16="http://schemas.microsoft.com/office/drawing/2014/main" id="{963CF6CE-AB9F-353F-B752-C7CECD667AFC}"/>
                </a:ext>
              </a:extLst>
            </p:cNvPr>
            <p:cNvCxnSpPr>
              <a:cxnSpLocks/>
            </p:cNvCxnSpPr>
            <p:nvPr/>
          </p:nvCxnSpPr>
          <p:spPr>
            <a:xfrm>
              <a:off x="4800908" y="4914826"/>
              <a:ext cx="711545" cy="4933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Đường kết nối Mũi tên Thẳng 8">
              <a:extLst>
                <a:ext uri="{FF2B5EF4-FFF2-40B4-BE49-F238E27FC236}">
                  <a16:creationId xmlns:a16="http://schemas.microsoft.com/office/drawing/2014/main" id="{C735CBD5-7CB6-7658-6A7C-1576A37BC20F}"/>
                </a:ext>
              </a:extLst>
            </p:cNvPr>
            <p:cNvCxnSpPr>
              <a:cxnSpLocks/>
            </p:cNvCxnSpPr>
            <p:nvPr/>
          </p:nvCxnSpPr>
          <p:spPr>
            <a:xfrm flipV="1">
              <a:off x="4800908" y="3714497"/>
              <a:ext cx="711545" cy="5632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Hộp Văn bản 14">
              <a:extLst>
                <a:ext uri="{FF2B5EF4-FFF2-40B4-BE49-F238E27FC236}">
                  <a16:creationId xmlns:a16="http://schemas.microsoft.com/office/drawing/2014/main" id="{36A3A173-DA54-7A2E-FC76-984D866F3512}"/>
                </a:ext>
              </a:extLst>
            </p:cNvPr>
            <p:cNvSpPr txBox="1"/>
            <p:nvPr/>
          </p:nvSpPr>
          <p:spPr>
            <a:xfrm>
              <a:off x="5478977" y="5092723"/>
              <a:ext cx="5533527" cy="830997"/>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Cụ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tưởng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endParaRPr lang="en-US" sz="2400"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1592048-0674-EC07-0C10-88A48CE35636}"/>
              </a:ext>
            </a:extLst>
          </p:cNvPr>
          <p:cNvGrpSpPr/>
          <p:nvPr/>
        </p:nvGrpSpPr>
        <p:grpSpPr>
          <a:xfrm>
            <a:off x="1431637" y="752042"/>
            <a:ext cx="9716654" cy="5214808"/>
            <a:chOff x="1431637" y="752042"/>
            <a:chExt cx="9716654" cy="5214808"/>
          </a:xfrm>
        </p:grpSpPr>
        <p:sp>
          <p:nvSpPr>
            <p:cNvPr id="66562" name="Rectangle 1">
              <a:extLst>
                <a:ext uri="{FF2B5EF4-FFF2-40B4-BE49-F238E27FC236}">
                  <a16:creationId xmlns:a16="http://schemas.microsoft.com/office/drawing/2014/main" id="{6C761701-CE39-D949-E130-98399E350519}"/>
                </a:ext>
              </a:extLst>
            </p:cNvPr>
            <p:cNvSpPr>
              <a:spLocks noChangeArrowheads="1"/>
            </p:cNvSpPr>
            <p:nvPr/>
          </p:nvSpPr>
          <p:spPr bwMode="auto">
            <a:xfrm>
              <a:off x="2530221" y="800700"/>
              <a:ext cx="7131558" cy="461665"/>
            </a:xfrm>
            <a:prstGeom prst="rect">
              <a:avLst/>
            </a:prstGeom>
            <a:noFill/>
            <a:ln w="38100">
              <a:solidFill>
                <a:srgbClr val="66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 Đảng Cộng sản Việt Nam lãnh đạo Nhà nước</a:t>
              </a:r>
              <a:endParaRPr lang="en-US" altLang="en-US" sz="2400" dirty="0"/>
            </a:p>
          </p:txBody>
        </p:sp>
        <p:sp>
          <p:nvSpPr>
            <p:cNvPr id="66563" name="AutoShape 2" descr="Thực hiện cơ chế Đảng lãnh đạo, Nhà nước quản lý, nhân dân làm chủ trong  tình hình mới">
              <a:extLst>
                <a:ext uri="{FF2B5EF4-FFF2-40B4-BE49-F238E27FC236}">
                  <a16:creationId xmlns:a16="http://schemas.microsoft.com/office/drawing/2014/main" id="{2B3CFD23-925E-522C-37E4-3702F68B8440}"/>
                </a:ext>
              </a:extLst>
            </p:cNvPr>
            <p:cNvSpPr>
              <a:spLocks noChangeAspect="1" noChangeArrowheads="1"/>
            </p:cNvSpPr>
            <p:nvPr/>
          </p:nvSpPr>
          <p:spPr bwMode="auto">
            <a:xfrm>
              <a:off x="1639888" y="752042"/>
              <a:ext cx="225857" cy="225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6564" name="AutoShape 4" descr="Thực hiện cơ chế Đảng lãnh đạo, Nhà nước quản lý, nhân dân làm chủ trong  tình hình mới">
              <a:extLst>
                <a:ext uri="{FF2B5EF4-FFF2-40B4-BE49-F238E27FC236}">
                  <a16:creationId xmlns:a16="http://schemas.microsoft.com/office/drawing/2014/main" id="{290CF723-8E51-564F-14D0-7D2EF8AE6378}"/>
                </a:ext>
              </a:extLst>
            </p:cNvPr>
            <p:cNvSpPr>
              <a:spLocks noChangeAspect="1" noChangeArrowheads="1"/>
            </p:cNvSpPr>
            <p:nvPr/>
          </p:nvSpPr>
          <p:spPr bwMode="auto">
            <a:xfrm>
              <a:off x="1639888" y="752042"/>
              <a:ext cx="225857" cy="225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pic>
          <p:nvPicPr>
            <p:cNvPr id="66566" name="Picture 8" descr="Thực hiện cơ chế Đảng lãnh đạo, Nhà nước quản lý, nhân dân làm chủ trong  tình hình mới">
              <a:extLst>
                <a:ext uri="{FF2B5EF4-FFF2-40B4-BE49-F238E27FC236}">
                  <a16:creationId xmlns:a16="http://schemas.microsoft.com/office/drawing/2014/main" id="{470A9277-05CA-12A7-FE29-5E6C36CE07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3060" y="2118444"/>
              <a:ext cx="2435806" cy="1893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7" name="Rectangle 6">
              <a:extLst>
                <a:ext uri="{FF2B5EF4-FFF2-40B4-BE49-F238E27FC236}">
                  <a16:creationId xmlns:a16="http://schemas.microsoft.com/office/drawing/2014/main" id="{228CBCCC-1B9E-11B5-A327-A11FEC124BF5}"/>
                </a:ext>
              </a:extLst>
            </p:cNvPr>
            <p:cNvSpPr>
              <a:spLocks noChangeArrowheads="1"/>
            </p:cNvSpPr>
            <p:nvPr/>
          </p:nvSpPr>
          <p:spPr bwMode="auto">
            <a:xfrm>
              <a:off x="3952875" y="1520521"/>
              <a:ext cx="64933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a:cs typeface="Arial" panose="020B0604020202020204" pitchFamily="34" charset="0"/>
                </a:rPr>
                <a:t>Sự lãnh đạo của Đảng đối với Nhà nước là tất yếu khách quan</a:t>
              </a:r>
              <a:endParaRPr lang="en-US" altLang="en-US" sz="2400">
                <a:cs typeface="Arial" panose="020B0604020202020204" pitchFamily="34" charset="0"/>
              </a:endParaRPr>
            </a:p>
          </p:txBody>
        </p:sp>
        <p:sp>
          <p:nvSpPr>
            <p:cNvPr id="66568" name="Rectangle 7">
              <a:extLst>
                <a:ext uri="{FF2B5EF4-FFF2-40B4-BE49-F238E27FC236}">
                  <a16:creationId xmlns:a16="http://schemas.microsoft.com/office/drawing/2014/main" id="{91897288-6F76-D4E8-73B5-78E863220CFB}"/>
                </a:ext>
              </a:extLst>
            </p:cNvPr>
            <p:cNvSpPr>
              <a:spLocks noChangeArrowheads="1"/>
            </p:cNvSpPr>
            <p:nvPr/>
          </p:nvSpPr>
          <p:spPr bwMode="auto">
            <a:xfrm>
              <a:off x="4778121" y="2811237"/>
              <a:ext cx="2411276" cy="120032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a:t>Giữ vững được bản chất giai cấp công nhân</a:t>
              </a:r>
              <a:endParaRPr lang="en-US" altLang="en-US" sz="2400"/>
            </a:p>
          </p:txBody>
        </p:sp>
        <p:sp>
          <p:nvSpPr>
            <p:cNvPr id="66569" name="Rectangle 8">
              <a:extLst>
                <a:ext uri="{FF2B5EF4-FFF2-40B4-BE49-F238E27FC236}">
                  <a16:creationId xmlns:a16="http://schemas.microsoft.com/office/drawing/2014/main" id="{B5278396-9FD2-0A5A-0ED8-D0045D91BAC7}"/>
                </a:ext>
              </a:extLst>
            </p:cNvPr>
            <p:cNvSpPr>
              <a:spLocks noChangeArrowheads="1"/>
            </p:cNvSpPr>
            <p:nvPr/>
          </p:nvSpPr>
          <p:spPr bwMode="auto">
            <a:xfrm>
              <a:off x="7696201" y="2811237"/>
              <a:ext cx="2454563" cy="120032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a:t>Đảm bảo quyền lực thuộc về nhân dân</a:t>
              </a:r>
              <a:endParaRPr lang="en-US" altLang="en-US" sz="2400"/>
            </a:p>
          </p:txBody>
        </p:sp>
        <p:sp>
          <p:nvSpPr>
            <p:cNvPr id="66570" name="Rectangle 9">
              <a:extLst>
                <a:ext uri="{FF2B5EF4-FFF2-40B4-BE49-F238E27FC236}">
                  <a16:creationId xmlns:a16="http://schemas.microsoft.com/office/drawing/2014/main" id="{4EEF35B2-0EEE-4C39-117D-A4D397361701}"/>
                </a:ext>
              </a:extLst>
            </p:cNvPr>
            <p:cNvSpPr>
              <a:spLocks noChangeArrowheads="1"/>
            </p:cNvSpPr>
            <p:nvPr/>
          </p:nvSpPr>
          <p:spPr bwMode="auto">
            <a:xfrm>
              <a:off x="1431637" y="4397190"/>
              <a:ext cx="971665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i="1" dirty="0"/>
                <a:t>Đảng Cộng sản Việt Nam là đội tiên phong của giai cấp công nhân, đồng thời là đội tiên phong của nhân dân lao động và của cả dân tộc Việt Nam, là người lãnh đạo để thực hiện quyền lực của nhân dân. Đó chính là tính chất giai cấp của Nhà nước ta</a:t>
              </a:r>
              <a:endParaRPr lang="en-US" altLang="en-US" sz="2400" i="1" dirty="0"/>
            </a:p>
          </p:txBody>
        </p:sp>
        <p:sp>
          <p:nvSpPr>
            <p:cNvPr id="11" name="Curved Right Arrow 10">
              <a:extLst>
                <a:ext uri="{FF2B5EF4-FFF2-40B4-BE49-F238E27FC236}">
                  <a16:creationId xmlns:a16="http://schemas.microsoft.com/office/drawing/2014/main" id="{ADB73751-C6E0-18A8-66C0-16BAC50509AA}"/>
                </a:ext>
              </a:extLst>
            </p:cNvPr>
            <p:cNvSpPr/>
            <p:nvPr/>
          </p:nvSpPr>
          <p:spPr>
            <a:xfrm>
              <a:off x="4495800" y="2321792"/>
              <a:ext cx="282321" cy="70715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Arial" panose="020B0604020202020204" pitchFamily="34" charset="0"/>
              </a:endParaRPr>
            </a:p>
          </p:txBody>
        </p:sp>
        <p:sp>
          <p:nvSpPr>
            <p:cNvPr id="13" name="Plus 12">
              <a:extLst>
                <a:ext uri="{FF2B5EF4-FFF2-40B4-BE49-F238E27FC236}">
                  <a16:creationId xmlns:a16="http://schemas.microsoft.com/office/drawing/2014/main" id="{96CA24F3-1787-30C2-6C8A-668009CC7871}"/>
                </a:ext>
              </a:extLst>
            </p:cNvPr>
            <p:cNvSpPr/>
            <p:nvPr/>
          </p:nvSpPr>
          <p:spPr>
            <a:xfrm>
              <a:off x="7273406" y="2894140"/>
              <a:ext cx="338786" cy="252556"/>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latin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3426A48-6B6E-7132-F352-199FE1A983F5}"/>
              </a:ext>
            </a:extLst>
          </p:cNvPr>
          <p:cNvGrpSpPr/>
          <p:nvPr/>
        </p:nvGrpSpPr>
        <p:grpSpPr>
          <a:xfrm>
            <a:off x="1093638" y="898561"/>
            <a:ext cx="9953050" cy="2583019"/>
            <a:chOff x="1093638" y="898561"/>
            <a:chExt cx="9953050" cy="2583019"/>
          </a:xfrm>
        </p:grpSpPr>
        <p:sp>
          <p:nvSpPr>
            <p:cNvPr id="67586" name="Rectangle 1">
              <a:extLst>
                <a:ext uri="{FF2B5EF4-FFF2-40B4-BE49-F238E27FC236}">
                  <a16:creationId xmlns:a16="http://schemas.microsoft.com/office/drawing/2014/main" id="{A4F368C8-5BBB-D5F2-52D8-6C8552223994}"/>
                </a:ext>
              </a:extLst>
            </p:cNvPr>
            <p:cNvSpPr>
              <a:spLocks noChangeArrowheads="1"/>
            </p:cNvSpPr>
            <p:nvPr/>
          </p:nvSpPr>
          <p:spPr bwMode="auto">
            <a:xfrm>
              <a:off x="1093638" y="1771261"/>
              <a:ext cx="1747695" cy="1200329"/>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solidFill>
                    <a:schemeClr val="bg1"/>
                  </a:solidFill>
                </a:rPr>
                <a:t>Đảng lãnh đạo Nhà nước để: </a:t>
              </a:r>
              <a:endParaRPr lang="en-US" altLang="en-US" sz="2400" dirty="0">
                <a:solidFill>
                  <a:schemeClr val="bg1"/>
                </a:solidFill>
              </a:endParaRPr>
            </a:p>
          </p:txBody>
        </p:sp>
        <p:sp>
          <p:nvSpPr>
            <p:cNvPr id="67587" name="Rectangle 2">
              <a:extLst>
                <a:ext uri="{FF2B5EF4-FFF2-40B4-BE49-F238E27FC236}">
                  <a16:creationId xmlns:a16="http://schemas.microsoft.com/office/drawing/2014/main" id="{2898ED16-584F-A5B6-5596-1F0BF2798027}"/>
                </a:ext>
              </a:extLst>
            </p:cNvPr>
            <p:cNvSpPr>
              <a:spLocks noChangeArrowheads="1"/>
            </p:cNvSpPr>
            <p:nvPr/>
          </p:nvSpPr>
          <p:spPr bwMode="auto">
            <a:xfrm>
              <a:off x="3383968" y="898561"/>
              <a:ext cx="7662720" cy="830997"/>
            </a:xfrm>
            <a:prstGeom prst="rect">
              <a:avLst/>
            </a:prstGeom>
            <a:noFill/>
            <a:ln w="9525">
              <a:solidFill>
                <a:srgbClr val="CC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t>Phát huy trách nhiệm, tính chủ động, sắc bén và hiệu lực trong quản lý, điều hành của Nhà nước</a:t>
              </a:r>
              <a:endParaRPr lang="en-US" altLang="en-US" sz="2400" dirty="0"/>
            </a:p>
          </p:txBody>
        </p:sp>
        <p:sp>
          <p:nvSpPr>
            <p:cNvPr id="67588" name="Rectangle 3">
              <a:extLst>
                <a:ext uri="{FF2B5EF4-FFF2-40B4-BE49-F238E27FC236}">
                  <a16:creationId xmlns:a16="http://schemas.microsoft.com/office/drawing/2014/main" id="{BA38FDFD-B00C-6F7E-133A-49ED03100A47}"/>
                </a:ext>
              </a:extLst>
            </p:cNvPr>
            <p:cNvSpPr>
              <a:spLocks noChangeArrowheads="1"/>
            </p:cNvSpPr>
            <p:nvPr/>
          </p:nvSpPr>
          <p:spPr bwMode="auto">
            <a:xfrm>
              <a:off x="3383968" y="1969052"/>
              <a:ext cx="7662720" cy="461665"/>
            </a:xfrm>
            <a:prstGeom prst="rect">
              <a:avLst/>
            </a:prstGeom>
            <a:noFill/>
            <a:ln w="9525">
              <a:solidFill>
                <a:srgbClr val="CC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Đảm bảo thực hiện đường lối của Đảng trong thực tiễn</a:t>
              </a:r>
              <a:endParaRPr lang="en-US" altLang="en-US" sz="2400" dirty="0"/>
            </a:p>
          </p:txBody>
        </p:sp>
        <p:sp>
          <p:nvSpPr>
            <p:cNvPr id="67589" name="Rectangle 4">
              <a:extLst>
                <a:ext uri="{FF2B5EF4-FFF2-40B4-BE49-F238E27FC236}">
                  <a16:creationId xmlns:a16="http://schemas.microsoft.com/office/drawing/2014/main" id="{B01AAB45-CDDD-28EB-6F1E-9D4BAF27F51E}"/>
                </a:ext>
              </a:extLst>
            </p:cNvPr>
            <p:cNvSpPr>
              <a:spLocks noChangeArrowheads="1"/>
            </p:cNvSpPr>
            <p:nvPr/>
          </p:nvSpPr>
          <p:spPr bwMode="auto">
            <a:xfrm>
              <a:off x="3383968" y="2650583"/>
              <a:ext cx="7662720" cy="830997"/>
            </a:xfrm>
            <a:prstGeom prst="rect">
              <a:avLst/>
            </a:prstGeom>
            <a:noFill/>
            <a:ln w="9525">
              <a:solidFill>
                <a:srgbClr val="CC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t>Lãnh đạo xây dựng Nhà nước thực sự là công cụ chủ yếu để thực hiện quyền làm chủ của nhân dân.</a:t>
              </a:r>
              <a:endParaRPr lang="en-US" altLang="en-US" sz="2400" dirty="0"/>
            </a:p>
          </p:txBody>
        </p:sp>
        <p:sp>
          <p:nvSpPr>
            <p:cNvPr id="6" name="Left Brace 5">
              <a:extLst>
                <a:ext uri="{FF2B5EF4-FFF2-40B4-BE49-F238E27FC236}">
                  <a16:creationId xmlns:a16="http://schemas.microsoft.com/office/drawing/2014/main" id="{0ED85D44-6D64-1837-171E-5FC8626B3190}"/>
                </a:ext>
              </a:extLst>
            </p:cNvPr>
            <p:cNvSpPr/>
            <p:nvPr/>
          </p:nvSpPr>
          <p:spPr>
            <a:xfrm>
              <a:off x="2955634" y="1314060"/>
              <a:ext cx="400050" cy="177165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2400" dirty="0">
                <a:latin typeface="Arial" panose="020B0604020202020204" pitchFamily="34" charset="0"/>
              </a:endParaRPr>
            </a:p>
          </p:txBody>
        </p:sp>
      </p:grpSp>
      <p:sp>
        <p:nvSpPr>
          <p:cNvPr id="67591" name="Rectangle 6">
            <a:extLst>
              <a:ext uri="{FF2B5EF4-FFF2-40B4-BE49-F238E27FC236}">
                <a16:creationId xmlns:a16="http://schemas.microsoft.com/office/drawing/2014/main" id="{3C60FA2C-637D-9E37-934B-C14DF64B6FD9}"/>
              </a:ext>
            </a:extLst>
          </p:cNvPr>
          <p:cNvSpPr>
            <a:spLocks noChangeArrowheads="1"/>
          </p:cNvSpPr>
          <p:nvPr/>
        </p:nvSpPr>
        <p:spPr bwMode="auto">
          <a:xfrm>
            <a:off x="1250659" y="3918528"/>
            <a:ext cx="9796029"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150000"/>
              </a:lnSpc>
              <a:buFont typeface="Wingdings" panose="05000000000000000000" pitchFamily="2" charset="2"/>
              <a:buChar char="Ø"/>
            </a:pPr>
            <a:r>
              <a:rPr lang="nl-NL" altLang="en-US" sz="2400" i="1" dirty="0"/>
              <a:t>Đảng phát huy vai trò trách nhiệm của Mặt trận Tổ quốc, các đoàn thể, các tổ chức xã hội và nhân dân trong việc tham gia xây dựng, kiểm tra giám sát hoạt động và bảo vệ Nhà nước.</a:t>
            </a:r>
            <a:endParaRPr lang="en-US" altLang="en-US" sz="2400" i="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7591"/>
                                        </p:tgtEl>
                                        <p:attrNameLst>
                                          <p:attrName>style.visibility</p:attrName>
                                        </p:attrNameLst>
                                      </p:cBhvr>
                                      <p:to>
                                        <p:strVal val="visible"/>
                                      </p:to>
                                    </p:set>
                                    <p:animEffect transition="in" filter="wipe(left)">
                                      <p:cBhvr>
                                        <p:cTn id="10" dur="1500"/>
                                        <p:tgtEl>
                                          <p:spTgt spid="67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F917FA7-BE72-B26E-CF3D-7BBEB79D40DC}"/>
              </a:ext>
            </a:extLst>
          </p:cNvPr>
          <p:cNvGrpSpPr/>
          <p:nvPr/>
        </p:nvGrpSpPr>
        <p:grpSpPr>
          <a:xfrm>
            <a:off x="563418" y="1107173"/>
            <a:ext cx="11139054" cy="4630628"/>
            <a:chOff x="563418" y="1107173"/>
            <a:chExt cx="11139054" cy="4630628"/>
          </a:xfrm>
        </p:grpSpPr>
        <p:grpSp>
          <p:nvGrpSpPr>
            <p:cNvPr id="68610" name="Group 74">
              <a:extLst>
                <a:ext uri="{FF2B5EF4-FFF2-40B4-BE49-F238E27FC236}">
                  <a16:creationId xmlns:a16="http://schemas.microsoft.com/office/drawing/2014/main" id="{5D1E0F9E-1FF3-E65F-A937-A89A7922A761}"/>
                </a:ext>
              </a:extLst>
            </p:cNvPr>
            <p:cNvGrpSpPr>
              <a:grpSpLocks/>
            </p:cNvGrpSpPr>
            <p:nvPr/>
          </p:nvGrpSpPr>
          <p:grpSpPr bwMode="auto">
            <a:xfrm rot="3394332">
              <a:off x="4556616" y="2005828"/>
              <a:ext cx="2965489" cy="2846340"/>
              <a:chOff x="1352" y="1125"/>
              <a:chExt cx="2727" cy="2618"/>
            </a:xfrm>
          </p:grpSpPr>
          <p:sp>
            <p:nvSpPr>
              <p:cNvPr id="3" name="AutoShape 75">
                <a:extLst>
                  <a:ext uri="{FF2B5EF4-FFF2-40B4-BE49-F238E27FC236}">
                    <a16:creationId xmlns:a16="http://schemas.microsoft.com/office/drawing/2014/main" id="{2B78FAFD-1AB1-2C90-575D-C0A6A10FEE2C}"/>
                  </a:ext>
                </a:extLst>
              </p:cNvPr>
              <p:cNvSpPr>
                <a:spLocks noChangeArrowheads="1"/>
              </p:cNvSpPr>
              <p:nvPr/>
            </p:nvSpPr>
            <p:spPr bwMode="gray">
              <a:xfrm rot="15973147">
                <a:off x="1445" y="1289"/>
                <a:ext cx="2552" cy="2356"/>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pPr>
                  <a:defRPr/>
                </a:pPr>
                <a:endParaRPr lang="en-US" sz="2400" dirty="0">
                  <a:latin typeface="Arial" panose="020B0604020202020204" pitchFamily="34" charset="0"/>
                </a:endParaRPr>
              </a:p>
            </p:txBody>
          </p:sp>
          <p:sp>
            <p:nvSpPr>
              <p:cNvPr id="4" name="AutoShape 76">
                <a:extLst>
                  <a:ext uri="{FF2B5EF4-FFF2-40B4-BE49-F238E27FC236}">
                    <a16:creationId xmlns:a16="http://schemas.microsoft.com/office/drawing/2014/main" id="{88D983F7-C8A4-30DF-80A9-D9BF22BCAE5F}"/>
                  </a:ext>
                </a:extLst>
              </p:cNvPr>
              <p:cNvSpPr>
                <a:spLocks noChangeArrowheads="1"/>
              </p:cNvSpPr>
              <p:nvPr/>
            </p:nvSpPr>
            <p:spPr bwMode="gray">
              <a:xfrm rot="23284065">
                <a:off x="1347" y="1127"/>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pPr>
                  <a:defRPr/>
                </a:pPr>
                <a:endParaRPr lang="en-US" sz="2400" dirty="0">
                  <a:latin typeface="Arial" panose="020B0604020202020204" pitchFamily="34" charset="0"/>
                </a:endParaRPr>
              </a:p>
            </p:txBody>
          </p:sp>
          <p:sp>
            <p:nvSpPr>
              <p:cNvPr id="5" name="AutoShape 77">
                <a:extLst>
                  <a:ext uri="{FF2B5EF4-FFF2-40B4-BE49-F238E27FC236}">
                    <a16:creationId xmlns:a16="http://schemas.microsoft.com/office/drawing/2014/main" id="{A79596D2-F3A8-9B87-11D5-8AB937008C6D}"/>
                  </a:ext>
                </a:extLst>
              </p:cNvPr>
              <p:cNvSpPr>
                <a:spLocks noChangeArrowheads="1"/>
              </p:cNvSpPr>
              <p:nvPr/>
            </p:nvSpPr>
            <p:spPr bwMode="gray">
              <a:xfrm rot="30352628">
                <a:off x="1528" y="1124"/>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pPr>
                  <a:defRPr/>
                </a:pPr>
                <a:endParaRPr lang="en-US" sz="2400" dirty="0">
                  <a:latin typeface="Arial" panose="020B0604020202020204" pitchFamily="34" charset="0"/>
                </a:endParaRPr>
              </a:p>
            </p:txBody>
          </p:sp>
        </p:grpSp>
        <p:sp>
          <p:nvSpPr>
            <p:cNvPr id="68611" name="TextBox 5">
              <a:extLst>
                <a:ext uri="{FF2B5EF4-FFF2-40B4-BE49-F238E27FC236}">
                  <a16:creationId xmlns:a16="http://schemas.microsoft.com/office/drawing/2014/main" id="{CC52F688-2698-0826-B67C-2F4789150881}"/>
                </a:ext>
              </a:extLst>
            </p:cNvPr>
            <p:cNvSpPr txBox="1">
              <a:spLocks noChangeArrowheads="1"/>
            </p:cNvSpPr>
            <p:nvPr/>
          </p:nvSpPr>
          <p:spPr bwMode="auto">
            <a:xfrm>
              <a:off x="5458270" y="2792034"/>
              <a:ext cx="136693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000" b="1" dirty="0" err="1">
                  <a:solidFill>
                    <a:srgbClr val="FF0000"/>
                  </a:solidFill>
                </a:rPr>
                <a:t>Đảng</a:t>
              </a:r>
              <a:r>
                <a:rPr lang="en-US" altLang="en-US" sz="2000" b="1" dirty="0">
                  <a:solidFill>
                    <a:srgbClr val="FF0000"/>
                  </a:solidFill>
                </a:rPr>
                <a:t> </a:t>
              </a:r>
              <a:r>
                <a:rPr lang="en-US" altLang="en-US" sz="2000" b="1" dirty="0" err="1">
                  <a:solidFill>
                    <a:srgbClr val="FF0000"/>
                  </a:solidFill>
                </a:rPr>
                <a:t>lãnh</a:t>
              </a:r>
              <a:r>
                <a:rPr lang="en-US" altLang="en-US" sz="2000" b="1" dirty="0">
                  <a:solidFill>
                    <a:srgbClr val="FF0000"/>
                  </a:solidFill>
                </a:rPr>
                <a:t> </a:t>
              </a:r>
              <a:r>
                <a:rPr lang="en-US" altLang="en-US" sz="2000" b="1" dirty="0" err="1">
                  <a:solidFill>
                    <a:srgbClr val="FF0000"/>
                  </a:solidFill>
                </a:rPr>
                <a:t>đạo</a:t>
              </a:r>
              <a:r>
                <a:rPr lang="en-US" altLang="en-US" sz="2000" b="1" dirty="0">
                  <a:solidFill>
                    <a:srgbClr val="FF0000"/>
                  </a:solidFill>
                </a:rPr>
                <a:t> </a:t>
              </a:r>
              <a:r>
                <a:rPr lang="en-US" altLang="en-US" sz="2000" b="1" dirty="0" err="1">
                  <a:solidFill>
                    <a:srgbClr val="FF0000"/>
                  </a:solidFill>
                </a:rPr>
                <a:t>Nhà</a:t>
              </a:r>
              <a:r>
                <a:rPr lang="en-US" altLang="en-US" sz="2000" b="1" dirty="0">
                  <a:solidFill>
                    <a:srgbClr val="FF0000"/>
                  </a:solidFill>
                </a:rPr>
                <a:t> </a:t>
              </a:r>
              <a:r>
                <a:rPr lang="en-US" altLang="en-US" sz="2000" b="1" dirty="0" err="1">
                  <a:solidFill>
                    <a:srgbClr val="FF0000"/>
                  </a:solidFill>
                </a:rPr>
                <a:t>nước</a:t>
              </a:r>
              <a:endParaRPr lang="en-US" altLang="en-US" sz="2000" b="1" dirty="0">
                <a:solidFill>
                  <a:srgbClr val="FF0000"/>
                </a:solidFill>
              </a:endParaRPr>
            </a:p>
          </p:txBody>
        </p:sp>
        <p:sp>
          <p:nvSpPr>
            <p:cNvPr id="68612" name="Rectangle 6">
              <a:extLst>
                <a:ext uri="{FF2B5EF4-FFF2-40B4-BE49-F238E27FC236}">
                  <a16:creationId xmlns:a16="http://schemas.microsoft.com/office/drawing/2014/main" id="{AEDC194A-D593-963C-7288-45B61CE85189}"/>
                </a:ext>
              </a:extLst>
            </p:cNvPr>
            <p:cNvSpPr>
              <a:spLocks noChangeArrowheads="1"/>
            </p:cNvSpPr>
            <p:nvPr/>
          </p:nvSpPr>
          <p:spPr bwMode="auto">
            <a:xfrm>
              <a:off x="7460600" y="1107173"/>
              <a:ext cx="4241872" cy="156966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đề ra đường lối, chủ trương, chính sách lớn cho sự phát triển đất nước trong từng thời kỳ</a:t>
              </a:r>
              <a:endParaRPr lang="en-US" altLang="en-US" sz="2400" dirty="0"/>
            </a:p>
          </p:txBody>
        </p:sp>
        <p:sp>
          <p:nvSpPr>
            <p:cNvPr id="68613" name="Rectangle 7">
              <a:extLst>
                <a:ext uri="{FF2B5EF4-FFF2-40B4-BE49-F238E27FC236}">
                  <a16:creationId xmlns:a16="http://schemas.microsoft.com/office/drawing/2014/main" id="{19659506-57CF-6EB2-A977-29300C4A761F}"/>
                </a:ext>
              </a:extLst>
            </p:cNvPr>
            <p:cNvSpPr>
              <a:spLocks noChangeArrowheads="1"/>
            </p:cNvSpPr>
            <p:nvPr/>
          </p:nvSpPr>
          <p:spPr bwMode="auto">
            <a:xfrm>
              <a:off x="7460600" y="3798809"/>
              <a:ext cx="4241872" cy="193899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lãnh đạo Nhà nước thể chế hóa, cụ thể hóa đường lối, chủ trương, chính sách của Đảng thành Hiến pháp, pháp luật, chính sách cụ thể </a:t>
              </a:r>
              <a:endParaRPr lang="en-US" altLang="en-US" sz="2400" dirty="0"/>
            </a:p>
          </p:txBody>
        </p:sp>
        <p:sp>
          <p:nvSpPr>
            <p:cNvPr id="68614" name="Rectangle 8">
              <a:extLst>
                <a:ext uri="{FF2B5EF4-FFF2-40B4-BE49-F238E27FC236}">
                  <a16:creationId xmlns:a16="http://schemas.microsoft.com/office/drawing/2014/main" id="{0AE6C3CA-AA54-616E-0372-1278CC55AC3A}"/>
                </a:ext>
              </a:extLst>
            </p:cNvPr>
            <p:cNvSpPr>
              <a:spLocks noChangeArrowheads="1"/>
            </p:cNvSpPr>
            <p:nvPr/>
          </p:nvSpPr>
          <p:spPr bwMode="auto">
            <a:xfrm>
              <a:off x="563418" y="3798809"/>
              <a:ext cx="4275281" cy="193899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lãnh đạo xây dựng tổ chức bộ máy tinh gọn và xây dựng đội ngũ cán bộ, công chức có phẩm chất, năng lực và trí tuệ</a:t>
              </a:r>
              <a:endParaRPr lang="en-US" altLang="en-US" sz="2400" dirty="0"/>
            </a:p>
          </p:txBody>
        </p:sp>
        <p:sp>
          <p:nvSpPr>
            <p:cNvPr id="68615" name="Rectangle 9">
              <a:extLst>
                <a:ext uri="{FF2B5EF4-FFF2-40B4-BE49-F238E27FC236}">
                  <a16:creationId xmlns:a16="http://schemas.microsoft.com/office/drawing/2014/main" id="{1D80677B-17FB-4A82-E424-AD6AF10FE800}"/>
                </a:ext>
              </a:extLst>
            </p:cNvPr>
            <p:cNvSpPr>
              <a:spLocks noChangeArrowheads="1"/>
            </p:cNvSpPr>
            <p:nvPr/>
          </p:nvSpPr>
          <p:spPr bwMode="auto">
            <a:xfrm>
              <a:off x="563418" y="1107173"/>
              <a:ext cx="4446731" cy="156966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lãnh đạo bằng công tác kiểm tra việc quán triệt, tổ chức thực hiện đường lối của Đảng và pháp luật của Nhà nước</a:t>
              </a:r>
              <a:endParaRPr lang="en-US" altLang="en-US" sz="2400" dirty="0"/>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264DB06-42B6-E583-534D-59C79D5EED13}"/>
              </a:ext>
            </a:extLst>
          </p:cNvPr>
          <p:cNvGrpSpPr/>
          <p:nvPr/>
        </p:nvGrpSpPr>
        <p:grpSpPr>
          <a:xfrm>
            <a:off x="787166" y="748159"/>
            <a:ext cx="10654611" cy="5106983"/>
            <a:chOff x="787166" y="748159"/>
            <a:chExt cx="10654611" cy="5106983"/>
          </a:xfrm>
        </p:grpSpPr>
        <p:sp>
          <p:nvSpPr>
            <p:cNvPr id="9" name="Rectangle 8">
              <a:extLst>
                <a:ext uri="{FF2B5EF4-FFF2-40B4-BE49-F238E27FC236}">
                  <a16:creationId xmlns:a16="http://schemas.microsoft.com/office/drawing/2014/main" id="{A247B1AC-B5B0-9E6C-A21F-B06ACB87B6EF}"/>
                </a:ext>
              </a:extLst>
            </p:cNvPr>
            <p:cNvSpPr/>
            <p:nvPr/>
          </p:nvSpPr>
          <p:spPr>
            <a:xfrm>
              <a:off x="787166" y="748159"/>
              <a:ext cx="10654611"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1.2.</a:t>
              </a:r>
              <a:r>
                <a:rPr lang="vi-VN" sz="2400" b="1" dirty="0">
                  <a:ln/>
                  <a:solidFill>
                    <a:srgbClr val="FF0000"/>
                  </a:solidFill>
                  <a:effectLst>
                    <a:outerShdw blurRad="38100" dist="19050" dir="2700000" algn="tl" rotWithShape="0">
                      <a:schemeClr val="dk1">
                        <a:lumMod val="50000"/>
                        <a:alpha val="40000"/>
                      </a:schemeClr>
                    </a:outerShdw>
                  </a:effectLst>
                </a:rPr>
                <a:t> Đặc trưng của Nhà nước pháp quyền xã hội chủ nghĩa Việt Nam</a:t>
              </a:r>
              <a:endPar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endParaRPr>
            </a:p>
          </p:txBody>
        </p:sp>
        <p:sp>
          <p:nvSpPr>
            <p:cNvPr id="10" name="Right Arrow 10">
              <a:extLst>
                <a:ext uri="{FF2B5EF4-FFF2-40B4-BE49-F238E27FC236}">
                  <a16:creationId xmlns:a16="http://schemas.microsoft.com/office/drawing/2014/main" id="{319AF659-7966-0F97-1F71-6C29C5F9937D}"/>
                </a:ext>
              </a:extLst>
            </p:cNvPr>
            <p:cNvSpPr/>
            <p:nvPr/>
          </p:nvSpPr>
          <p:spPr>
            <a:xfrm>
              <a:off x="1240528" y="1632383"/>
              <a:ext cx="2514600" cy="16764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hangingPunct="1">
                <a:buFont typeface="Arial" panose="020B0604020202020204" pitchFamily="34" charset="0"/>
                <a:buChar char="•"/>
                <a:defRPr/>
              </a:pPr>
              <a:r>
                <a:rPr lang="en-US" sz="2400" b="1" dirty="0" err="1">
                  <a:solidFill>
                    <a:srgbClr val="002060"/>
                  </a:solidFill>
                  <a:latin typeface="Arial" panose="020B0604020202020204" pitchFamily="34" charset="0"/>
                  <a:cs typeface="Arial" panose="020B0604020202020204" pitchFamily="34" charset="0"/>
                </a:rPr>
                <a:t>Thứ</a:t>
              </a:r>
              <a:r>
                <a:rPr lang="en-US" sz="2400" b="1" dirty="0">
                  <a:solidFill>
                    <a:srgbClr val="002060"/>
                  </a:solidFill>
                  <a:latin typeface="Arial" panose="020B0604020202020204" pitchFamily="34" charset="0"/>
                  <a:cs typeface="Arial" panose="020B0604020202020204" pitchFamily="34" charset="0"/>
                </a:rPr>
                <a:t> </a:t>
              </a:r>
              <a:r>
                <a:rPr lang="en-US" sz="2400" b="1" dirty="0" err="1">
                  <a:solidFill>
                    <a:srgbClr val="002060"/>
                  </a:solidFill>
                  <a:latin typeface="Arial" panose="020B0604020202020204" pitchFamily="34" charset="0"/>
                  <a:cs typeface="Arial" panose="020B0604020202020204" pitchFamily="34" charset="0"/>
                </a:rPr>
                <a:t>nhất</a:t>
              </a:r>
              <a:endParaRPr lang="en-US" sz="2400" b="1" dirty="0">
                <a:solidFill>
                  <a:srgbClr val="002060"/>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8D5481C2-6019-A940-4E1D-D503A9799B26}"/>
                </a:ext>
              </a:extLst>
            </p:cNvPr>
            <p:cNvSpPr/>
            <p:nvPr/>
          </p:nvSpPr>
          <p:spPr>
            <a:xfrm>
              <a:off x="3776230" y="1870418"/>
              <a:ext cx="7201081" cy="1200329"/>
            </a:xfrm>
            <a:prstGeom prst="rect">
              <a:avLst/>
            </a:prstGeom>
            <a:ln w="38100">
              <a:solidFill>
                <a:srgbClr val="FF0000"/>
              </a:solidFill>
            </a:ln>
          </p:spPr>
          <p:txBody>
            <a:bodyPr wrap="square">
              <a:spAutoFit/>
            </a:bodyPr>
            <a:lstStyle/>
            <a:p>
              <a:pPr algn="just">
                <a:defRPr/>
              </a:pPr>
              <a:r>
                <a:rPr lang="vi-VN" sz="2400" i="1" dirty="0"/>
                <a:t>Nhà nước pháp quyền xã hội chủ nghĩa là nhà nước của dân, do dân, vì dân. Tất cả quyền lực nhà nước đều thuộc về nhân dân.</a:t>
              </a:r>
              <a:endParaRPr lang="en-US" sz="2400" i="1" dirty="0">
                <a:latin typeface="Arial" panose="020B0604020202020204" pitchFamily="34" charset="0"/>
              </a:endParaRPr>
            </a:p>
          </p:txBody>
        </p:sp>
        <p:sp>
          <p:nvSpPr>
            <p:cNvPr id="56326" name="Rectangle 2">
              <a:extLst>
                <a:ext uri="{FF2B5EF4-FFF2-40B4-BE49-F238E27FC236}">
                  <a16:creationId xmlns:a16="http://schemas.microsoft.com/office/drawing/2014/main" id="{619E3E64-0709-0567-6797-66FE40333FA0}"/>
                </a:ext>
              </a:extLst>
            </p:cNvPr>
            <p:cNvSpPr>
              <a:spLocks noChangeArrowheads="1"/>
            </p:cNvSpPr>
            <p:nvPr/>
          </p:nvSpPr>
          <p:spPr bwMode="auto">
            <a:xfrm>
              <a:off x="1261630" y="3546818"/>
              <a:ext cx="98220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Ø"/>
              </a:pPr>
              <a:r>
                <a:rPr lang="vi-VN" altLang="en-US" sz="2400" dirty="0">
                  <a:latin typeface="Arial" panose="020B0604020202020204" pitchFamily="34" charset="0"/>
                </a:rPr>
                <a:t>Nhân dân sử dụng quyền lực Nhà nước thông qua Quốc hội và Hội đồng nhân dân </a:t>
              </a:r>
              <a:endParaRPr lang="en-US" altLang="en-US" sz="2400" dirty="0">
                <a:latin typeface="Arial" panose="020B0604020202020204" pitchFamily="34" charset="0"/>
              </a:endParaRPr>
            </a:p>
            <a:p>
              <a:pPr marL="0" indent="0" algn="just">
                <a:lnSpc>
                  <a:spcPct val="100000"/>
                </a:lnSpc>
                <a:spcBef>
                  <a:spcPct val="0"/>
                </a:spcBef>
                <a:buNone/>
              </a:pPr>
              <a:endParaRPr lang="en-US" altLang="en-US" sz="2400" dirty="0">
                <a:latin typeface="Arial" panose="020B0604020202020204" pitchFamily="34" charset="0"/>
              </a:endParaRPr>
            </a:p>
            <a:p>
              <a:pPr algn="just">
                <a:lnSpc>
                  <a:spcPct val="100000"/>
                </a:lnSpc>
                <a:spcBef>
                  <a:spcPct val="0"/>
                </a:spcBef>
                <a:buFont typeface="Wingdings" panose="05000000000000000000" pitchFamily="2" charset="2"/>
                <a:buChar char="Ø"/>
              </a:pPr>
              <a:r>
                <a:rPr lang="vi-VN" altLang="en-US" sz="2400" dirty="0">
                  <a:latin typeface="Arial" panose="020B0604020202020204" pitchFamily="34" charset="0"/>
                </a:rPr>
                <a:t>Nhân dân có quyền giám sát, yêu cầu các đại biểu và cơ quan do nhân dân lập ra trả lời những vấn đề của nhân dân đặt ra trong việc thực thi chức năng, nhiệm vụ, đảm bảo quyền lợi của nhân dân.</a:t>
              </a:r>
              <a:endParaRPr lang="en-US" altLang="en-US" sz="2400" dirty="0">
                <a:latin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5632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C4289E6-B49D-7902-5758-19CB7C54E48D}"/>
              </a:ext>
            </a:extLst>
          </p:cNvPr>
          <p:cNvGrpSpPr/>
          <p:nvPr/>
        </p:nvGrpSpPr>
        <p:grpSpPr>
          <a:xfrm>
            <a:off x="1356309" y="648618"/>
            <a:ext cx="9709864" cy="5713866"/>
            <a:chOff x="1356309" y="648618"/>
            <a:chExt cx="9709864" cy="5713866"/>
          </a:xfrm>
        </p:grpSpPr>
        <p:sp>
          <p:nvSpPr>
            <p:cNvPr id="9" name="Rectangle 8">
              <a:extLst>
                <a:ext uri="{FF2B5EF4-FFF2-40B4-BE49-F238E27FC236}">
                  <a16:creationId xmlns:a16="http://schemas.microsoft.com/office/drawing/2014/main" id="{2902A67A-EA48-D3E2-14ED-709A8B21FF1A}"/>
                </a:ext>
              </a:extLst>
            </p:cNvPr>
            <p:cNvSpPr/>
            <p:nvPr/>
          </p:nvSpPr>
          <p:spPr>
            <a:xfrm>
              <a:off x="1384445" y="648618"/>
              <a:ext cx="9403628"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
                </a:rPr>
                <a:t> tr</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a:ln/>
                  <a:solidFill>
                    <a:srgbClr val="FF0000"/>
                  </a:solidFill>
                  <a:effectLst>
                    <a:outerShdw blurRad="38100" dist="19050" dir="2700000" algn="tl" rotWithShape="0">
                      <a:schemeClr val="dk1">
                        <a:lumMod val="50000"/>
                        <a:alpha val="40000"/>
                      </a:schemeClr>
                    </a:outerShdw>
                  </a:effectLst>
                  <a:latin typeface="Arial "/>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
                </a:rPr>
                <a:t> n</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ớc</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xã</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
                </a:rPr>
                <a:t> Nam</a:t>
              </a:r>
            </a:p>
          </p:txBody>
        </p:sp>
        <p:sp>
          <p:nvSpPr>
            <p:cNvPr id="10" name="Right Arrow 10">
              <a:extLst>
                <a:ext uri="{FF2B5EF4-FFF2-40B4-BE49-F238E27FC236}">
                  <a16:creationId xmlns:a16="http://schemas.microsoft.com/office/drawing/2014/main" id="{C13EE395-57DA-7579-EA69-253DA1489048}"/>
                </a:ext>
              </a:extLst>
            </p:cNvPr>
            <p:cNvSpPr/>
            <p:nvPr/>
          </p:nvSpPr>
          <p:spPr>
            <a:xfrm>
              <a:off x="1356309" y="1487054"/>
              <a:ext cx="2303173" cy="152382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hai</a:t>
              </a:r>
              <a:endParaRPr lang="en-US" sz="2400" b="1" dirty="0">
                <a:solidFill>
                  <a:srgbClr val="002060"/>
                </a:solidFill>
                <a:latin typeface="Arial "/>
                <a:cs typeface="Times New Roman" pitchFamily="18" charset="0"/>
              </a:endParaRPr>
            </a:p>
          </p:txBody>
        </p:sp>
        <p:sp>
          <p:nvSpPr>
            <p:cNvPr id="11" name="Rectangle 10">
              <a:extLst>
                <a:ext uri="{FF2B5EF4-FFF2-40B4-BE49-F238E27FC236}">
                  <a16:creationId xmlns:a16="http://schemas.microsoft.com/office/drawing/2014/main" id="{100226FA-C6B2-B662-AD41-B99E730C494E}"/>
                </a:ext>
              </a:extLst>
            </p:cNvPr>
            <p:cNvSpPr>
              <a:spLocks noChangeArrowheads="1"/>
            </p:cNvSpPr>
            <p:nvPr/>
          </p:nvSpPr>
          <p:spPr bwMode="auto">
            <a:xfrm>
              <a:off x="3687618" y="1369434"/>
              <a:ext cx="7378555" cy="1938992"/>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dirty="0">
                  <a:latin typeface="Arial "/>
                </a:rPr>
                <a:t>Nhà nước pháp quyền xã hội chủ nghĩa Việt Nam được tổ chức và hoạt động trên cơ sở Hiến pháp, pháp luật; tôn trọng bảo vệ và coi Hiến pháp, pháp luật giữ vị trí tối thượng trong việc điều chỉnh tất cả các quan hệ xã hội</a:t>
              </a:r>
              <a:endParaRPr lang="en-US" altLang="en-US" sz="2400" dirty="0">
                <a:latin typeface="Arial "/>
                <a:cs typeface="Times New Roman" panose="02020603050405020304" pitchFamily="18" charset="0"/>
              </a:endParaRPr>
            </a:p>
          </p:txBody>
        </p:sp>
        <p:pic>
          <p:nvPicPr>
            <p:cNvPr id="70662" name="Picture 4">
              <a:extLst>
                <a:ext uri="{FF2B5EF4-FFF2-40B4-BE49-F238E27FC236}">
                  <a16:creationId xmlns:a16="http://schemas.microsoft.com/office/drawing/2014/main" id="{BC5F4ADD-4CE5-F9CC-346F-79F78F4D65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79274" y="3567577"/>
              <a:ext cx="6659418" cy="2794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90991A4A-0D41-1C63-5066-A800D8BC3F37}"/>
              </a:ext>
            </a:extLst>
          </p:cNvPr>
          <p:cNvSpPr/>
          <p:nvPr/>
        </p:nvSpPr>
        <p:spPr>
          <a:xfrm>
            <a:off x="771378" y="556227"/>
            <a:ext cx="10649243" cy="2173334"/>
          </a:xfrm>
          <a:custGeom>
            <a:avLst/>
            <a:gdLst>
              <a:gd name="connsiteX0" fmla="*/ 0 w 8561329"/>
              <a:gd name="connsiteY0" fmla="*/ 274026 h 1644122"/>
              <a:gd name="connsiteX1" fmla="*/ 274026 w 8561329"/>
              <a:gd name="connsiteY1" fmla="*/ 0 h 1644122"/>
              <a:gd name="connsiteX2" fmla="*/ 8287303 w 8561329"/>
              <a:gd name="connsiteY2" fmla="*/ 0 h 1644122"/>
              <a:gd name="connsiteX3" fmla="*/ 8561329 w 8561329"/>
              <a:gd name="connsiteY3" fmla="*/ 274026 h 1644122"/>
              <a:gd name="connsiteX4" fmla="*/ 8561329 w 8561329"/>
              <a:gd name="connsiteY4" fmla="*/ 1370096 h 1644122"/>
              <a:gd name="connsiteX5" fmla="*/ 8287303 w 8561329"/>
              <a:gd name="connsiteY5" fmla="*/ 1644122 h 1644122"/>
              <a:gd name="connsiteX6" fmla="*/ 274026 w 8561329"/>
              <a:gd name="connsiteY6" fmla="*/ 1644122 h 1644122"/>
              <a:gd name="connsiteX7" fmla="*/ 0 w 8561329"/>
              <a:gd name="connsiteY7" fmla="*/ 1370096 h 1644122"/>
              <a:gd name="connsiteX8" fmla="*/ 0 w 8561329"/>
              <a:gd name="connsiteY8" fmla="*/ 274026 h 164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1329" h="1644122">
                <a:moveTo>
                  <a:pt x="0" y="274026"/>
                </a:moveTo>
                <a:cubicBezTo>
                  <a:pt x="0" y="122686"/>
                  <a:pt x="122686" y="0"/>
                  <a:pt x="274026" y="0"/>
                </a:cubicBezTo>
                <a:lnTo>
                  <a:pt x="8287303" y="0"/>
                </a:lnTo>
                <a:cubicBezTo>
                  <a:pt x="8438643" y="0"/>
                  <a:pt x="8561329" y="122686"/>
                  <a:pt x="8561329" y="274026"/>
                </a:cubicBezTo>
                <a:lnTo>
                  <a:pt x="8561329" y="1370096"/>
                </a:lnTo>
                <a:cubicBezTo>
                  <a:pt x="8561329" y="1521436"/>
                  <a:pt x="8438643" y="1644122"/>
                  <a:pt x="8287303" y="1644122"/>
                </a:cubicBezTo>
                <a:lnTo>
                  <a:pt x="274026" y="1644122"/>
                </a:lnTo>
                <a:cubicBezTo>
                  <a:pt x="122686" y="1644122"/>
                  <a:pt x="0" y="1521436"/>
                  <a:pt x="0" y="1370096"/>
                </a:cubicBezTo>
                <a:lnTo>
                  <a:pt x="0" y="274026"/>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18162" tIns="80259" rIns="318162" bIns="80259"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
              </a:rPr>
              <a:t>Trong nhà nước ý chí của nhân dân được xác lập đầy đủ và cao nhất bằng Hiến pháp. Hiến pháp là Đạo luật cơ bản của Nhà nước, có hiệu lực pháp lý cao nhất; là điều kiện quan trọng nhất bảo đảm sự ổn định xã hội và sự an toàn của người dân.</a:t>
            </a:r>
            <a:endParaRPr lang="en-US" sz="2400" kern="1200" dirty="0">
              <a:latin typeface="Arial "/>
            </a:endParaRPr>
          </a:p>
        </p:txBody>
      </p:sp>
      <p:sp>
        <p:nvSpPr>
          <p:cNvPr id="7" name="Freeform: Shape 6">
            <a:extLst>
              <a:ext uri="{FF2B5EF4-FFF2-40B4-BE49-F238E27FC236}">
                <a16:creationId xmlns:a16="http://schemas.microsoft.com/office/drawing/2014/main" id="{57E83C91-CECD-CB1D-E17B-5CB6817C4FFD}"/>
              </a:ext>
            </a:extLst>
          </p:cNvPr>
          <p:cNvSpPr/>
          <p:nvPr/>
        </p:nvSpPr>
        <p:spPr>
          <a:xfrm>
            <a:off x="771378" y="2775036"/>
            <a:ext cx="10649243" cy="1740631"/>
          </a:xfrm>
          <a:custGeom>
            <a:avLst/>
            <a:gdLst>
              <a:gd name="connsiteX0" fmla="*/ 0 w 8561329"/>
              <a:gd name="connsiteY0" fmla="*/ 226353 h 1358092"/>
              <a:gd name="connsiteX1" fmla="*/ 226353 w 8561329"/>
              <a:gd name="connsiteY1" fmla="*/ 0 h 1358092"/>
              <a:gd name="connsiteX2" fmla="*/ 8334976 w 8561329"/>
              <a:gd name="connsiteY2" fmla="*/ 0 h 1358092"/>
              <a:gd name="connsiteX3" fmla="*/ 8561329 w 8561329"/>
              <a:gd name="connsiteY3" fmla="*/ 226353 h 1358092"/>
              <a:gd name="connsiteX4" fmla="*/ 8561329 w 8561329"/>
              <a:gd name="connsiteY4" fmla="*/ 1131739 h 1358092"/>
              <a:gd name="connsiteX5" fmla="*/ 8334976 w 8561329"/>
              <a:gd name="connsiteY5" fmla="*/ 1358092 h 1358092"/>
              <a:gd name="connsiteX6" fmla="*/ 226353 w 8561329"/>
              <a:gd name="connsiteY6" fmla="*/ 1358092 h 1358092"/>
              <a:gd name="connsiteX7" fmla="*/ 0 w 8561329"/>
              <a:gd name="connsiteY7" fmla="*/ 1131739 h 1358092"/>
              <a:gd name="connsiteX8" fmla="*/ 0 w 8561329"/>
              <a:gd name="connsiteY8" fmla="*/ 226353 h 135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1329" h="1358092">
                <a:moveTo>
                  <a:pt x="0" y="226353"/>
                </a:moveTo>
                <a:cubicBezTo>
                  <a:pt x="0" y="101342"/>
                  <a:pt x="101342" y="0"/>
                  <a:pt x="226353" y="0"/>
                </a:cubicBezTo>
                <a:lnTo>
                  <a:pt x="8334976" y="0"/>
                </a:lnTo>
                <a:cubicBezTo>
                  <a:pt x="8459987" y="0"/>
                  <a:pt x="8561329" y="101342"/>
                  <a:pt x="8561329" y="226353"/>
                </a:cubicBezTo>
                <a:lnTo>
                  <a:pt x="8561329" y="1131739"/>
                </a:lnTo>
                <a:cubicBezTo>
                  <a:pt x="8561329" y="1256750"/>
                  <a:pt x="8459987" y="1358092"/>
                  <a:pt x="8334976" y="1358092"/>
                </a:cubicBezTo>
                <a:lnTo>
                  <a:pt x="226353" y="1358092"/>
                </a:lnTo>
                <a:cubicBezTo>
                  <a:pt x="101342" y="1358092"/>
                  <a:pt x="0" y="1256750"/>
                  <a:pt x="0" y="1131739"/>
                </a:cubicBezTo>
                <a:lnTo>
                  <a:pt x="0" y="226353"/>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4200" tIns="66297" rIns="304200" bIns="66297"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
              </a:rPr>
              <a:t>Pháp luật bảo đảm thực hiện trách nhiệm hai chiều giữa Nhà nước và công dân, quyền của công dân là trách nhiệm nghĩa vụ của nhà nước và nghĩa vụ của công dân là quyền của nhà nước</a:t>
            </a:r>
            <a:endParaRPr lang="en-US" sz="2400" kern="1200" dirty="0">
              <a:latin typeface="Arial "/>
            </a:endParaRPr>
          </a:p>
        </p:txBody>
      </p:sp>
      <p:sp>
        <p:nvSpPr>
          <p:cNvPr id="9" name="Freeform: Shape 8">
            <a:extLst>
              <a:ext uri="{FF2B5EF4-FFF2-40B4-BE49-F238E27FC236}">
                <a16:creationId xmlns:a16="http://schemas.microsoft.com/office/drawing/2014/main" id="{0DD7CEDE-A3EB-276E-A535-3472E80B7CC9}"/>
              </a:ext>
            </a:extLst>
          </p:cNvPr>
          <p:cNvSpPr/>
          <p:nvPr/>
        </p:nvSpPr>
        <p:spPr>
          <a:xfrm>
            <a:off x="771378" y="4561142"/>
            <a:ext cx="10649243" cy="1740631"/>
          </a:xfrm>
          <a:custGeom>
            <a:avLst/>
            <a:gdLst>
              <a:gd name="connsiteX0" fmla="*/ 0 w 8561329"/>
              <a:gd name="connsiteY0" fmla="*/ 189357 h 1136121"/>
              <a:gd name="connsiteX1" fmla="*/ 189357 w 8561329"/>
              <a:gd name="connsiteY1" fmla="*/ 0 h 1136121"/>
              <a:gd name="connsiteX2" fmla="*/ 8371972 w 8561329"/>
              <a:gd name="connsiteY2" fmla="*/ 0 h 1136121"/>
              <a:gd name="connsiteX3" fmla="*/ 8561329 w 8561329"/>
              <a:gd name="connsiteY3" fmla="*/ 189357 h 1136121"/>
              <a:gd name="connsiteX4" fmla="*/ 8561329 w 8561329"/>
              <a:gd name="connsiteY4" fmla="*/ 946764 h 1136121"/>
              <a:gd name="connsiteX5" fmla="*/ 8371972 w 8561329"/>
              <a:gd name="connsiteY5" fmla="*/ 1136121 h 1136121"/>
              <a:gd name="connsiteX6" fmla="*/ 189357 w 8561329"/>
              <a:gd name="connsiteY6" fmla="*/ 1136121 h 1136121"/>
              <a:gd name="connsiteX7" fmla="*/ 0 w 8561329"/>
              <a:gd name="connsiteY7" fmla="*/ 946764 h 1136121"/>
              <a:gd name="connsiteX8" fmla="*/ 0 w 8561329"/>
              <a:gd name="connsiteY8" fmla="*/ 189357 h 1136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1329" h="1136121">
                <a:moveTo>
                  <a:pt x="0" y="189357"/>
                </a:moveTo>
                <a:cubicBezTo>
                  <a:pt x="0" y="84778"/>
                  <a:pt x="84778" y="0"/>
                  <a:pt x="189357" y="0"/>
                </a:cubicBezTo>
                <a:lnTo>
                  <a:pt x="8371972" y="0"/>
                </a:lnTo>
                <a:cubicBezTo>
                  <a:pt x="8476551" y="0"/>
                  <a:pt x="8561329" y="84778"/>
                  <a:pt x="8561329" y="189357"/>
                </a:cubicBezTo>
                <a:lnTo>
                  <a:pt x="8561329" y="946764"/>
                </a:lnTo>
                <a:cubicBezTo>
                  <a:pt x="8561329" y="1051343"/>
                  <a:pt x="8476551" y="1136121"/>
                  <a:pt x="8371972" y="1136121"/>
                </a:cubicBezTo>
                <a:lnTo>
                  <a:pt x="189357" y="1136121"/>
                </a:lnTo>
                <a:cubicBezTo>
                  <a:pt x="84778" y="1136121"/>
                  <a:pt x="0" y="1051343"/>
                  <a:pt x="0" y="946764"/>
                </a:cubicBezTo>
                <a:lnTo>
                  <a:pt x="0" y="189357"/>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93364" tIns="55461" rIns="293364" bIns="55461"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
              </a:rPr>
              <a:t>Thực hiện tốt các cơ chế làm chủ của nhân dân: làm chủ thông qua đại diện là cơ quan dân cử và các đoàn thể; làm chủ trực tiếp bằng các hình thức nhân dân tự quản </a:t>
            </a:r>
            <a:endParaRPr lang="en-US" sz="2400" kern="1200" dirty="0">
              <a:latin typeface="Arial "/>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3E8BCB3-9E63-20CD-8CEC-3FFB27A7BD81}"/>
              </a:ext>
            </a:extLst>
          </p:cNvPr>
          <p:cNvGrpSpPr/>
          <p:nvPr/>
        </p:nvGrpSpPr>
        <p:grpSpPr>
          <a:xfrm>
            <a:off x="1241713" y="1442354"/>
            <a:ext cx="9708573" cy="3124208"/>
            <a:chOff x="977899" y="992188"/>
            <a:chExt cx="9708573" cy="3124208"/>
          </a:xfrm>
        </p:grpSpPr>
        <p:sp>
          <p:nvSpPr>
            <p:cNvPr id="9" name="Rectangle 8">
              <a:extLst>
                <a:ext uri="{FF2B5EF4-FFF2-40B4-BE49-F238E27FC236}">
                  <a16:creationId xmlns:a16="http://schemas.microsoft.com/office/drawing/2014/main" id="{D8C0B17D-678A-7AC9-C5DA-82BC4009BED6}"/>
                </a:ext>
              </a:extLst>
            </p:cNvPr>
            <p:cNvSpPr/>
            <p:nvPr/>
          </p:nvSpPr>
          <p:spPr>
            <a:xfrm>
              <a:off x="977899" y="992188"/>
              <a:ext cx="9708573"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
                </a:rPr>
                <a:t> tr</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a:ln/>
                  <a:solidFill>
                    <a:srgbClr val="FF0000"/>
                  </a:solidFill>
                  <a:effectLst>
                    <a:outerShdw blurRad="38100" dist="19050" dir="2700000" algn="tl" rotWithShape="0">
                      <a:schemeClr val="dk1">
                        <a:lumMod val="50000"/>
                        <a:alpha val="40000"/>
                      </a:schemeClr>
                    </a:outerShdw>
                  </a:effectLst>
                  <a:latin typeface="Arial "/>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
                </a:rPr>
                <a:t> n</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ớc</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xã</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
                </a:rPr>
                <a:t> Nam</a:t>
              </a:r>
            </a:p>
          </p:txBody>
        </p:sp>
        <p:sp>
          <p:nvSpPr>
            <p:cNvPr id="10" name="Right Arrow 10">
              <a:extLst>
                <a:ext uri="{FF2B5EF4-FFF2-40B4-BE49-F238E27FC236}">
                  <a16:creationId xmlns:a16="http://schemas.microsoft.com/office/drawing/2014/main" id="{386673E9-BFCC-E902-377C-B250466D2465}"/>
                </a:ext>
              </a:extLst>
            </p:cNvPr>
            <p:cNvSpPr/>
            <p:nvPr/>
          </p:nvSpPr>
          <p:spPr>
            <a:xfrm>
              <a:off x="1155167" y="2612385"/>
              <a:ext cx="2162463" cy="1438363"/>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ba</a:t>
              </a:r>
              <a:endParaRPr lang="en-US" sz="2400" b="1" dirty="0">
                <a:solidFill>
                  <a:srgbClr val="002060"/>
                </a:solidFill>
                <a:latin typeface="Arial "/>
                <a:cs typeface="Times New Roman" pitchFamily="18" charset="0"/>
              </a:endParaRPr>
            </a:p>
          </p:txBody>
        </p:sp>
        <p:sp>
          <p:nvSpPr>
            <p:cNvPr id="11" name="Rectangle 10">
              <a:extLst>
                <a:ext uri="{FF2B5EF4-FFF2-40B4-BE49-F238E27FC236}">
                  <a16:creationId xmlns:a16="http://schemas.microsoft.com/office/drawing/2014/main" id="{CE56439F-F020-DD34-DB3B-6FE98F5F4710}"/>
                </a:ext>
              </a:extLst>
            </p:cNvPr>
            <p:cNvSpPr>
              <a:spLocks noChangeArrowheads="1"/>
            </p:cNvSpPr>
            <p:nvPr/>
          </p:nvSpPr>
          <p:spPr bwMode="auto">
            <a:xfrm>
              <a:off x="3352800" y="2546736"/>
              <a:ext cx="7333672" cy="156966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dirty="0">
                  <a:latin typeface="Arial "/>
                </a:rPr>
                <a:t>Quyền lực nhà nước là thống nhất, nhưng có sự phân công, phối hợp chặt chẽ giữa các cơ quan nhà nước  trong việc thực hiện các quyền lập pháp, hành pháp và tư pháp.</a:t>
              </a:r>
              <a:endParaRPr lang="en-US" altLang="en-US" sz="2400" dirty="0">
                <a:latin typeface="Arial "/>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o-may-nha-nuoc-viet-nam-2_1702155608">
            <a:extLst>
              <a:ext uri="{FF2B5EF4-FFF2-40B4-BE49-F238E27FC236}">
                <a16:creationId xmlns:a16="http://schemas.microsoft.com/office/drawing/2014/main" id="{FEC1A334-EFBD-E8F9-0424-3ADDFCE9A7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33"/>
          <a:stretch/>
        </p:blipFill>
        <p:spPr bwMode="auto">
          <a:xfrm>
            <a:off x="0" y="717452"/>
            <a:ext cx="12192000" cy="5615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2626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B33A648-755B-BC3F-1495-33BEC24CEABC}"/>
              </a:ext>
            </a:extLst>
          </p:cNvPr>
          <p:cNvGrpSpPr/>
          <p:nvPr/>
        </p:nvGrpSpPr>
        <p:grpSpPr>
          <a:xfrm>
            <a:off x="665021" y="333075"/>
            <a:ext cx="10466057" cy="5920347"/>
            <a:chOff x="665021" y="333075"/>
            <a:chExt cx="10466057" cy="5920347"/>
          </a:xfrm>
        </p:grpSpPr>
        <p:sp>
          <p:nvSpPr>
            <p:cNvPr id="3" name="Google Shape;1006;p46">
              <a:extLst>
                <a:ext uri="{FF2B5EF4-FFF2-40B4-BE49-F238E27FC236}">
                  <a16:creationId xmlns:a16="http://schemas.microsoft.com/office/drawing/2014/main" id="{77DEA272-E022-8152-1421-C29021DECCFB}"/>
                </a:ext>
              </a:extLst>
            </p:cNvPr>
            <p:cNvSpPr/>
            <p:nvPr/>
          </p:nvSpPr>
          <p:spPr>
            <a:xfrm>
              <a:off x="1528989" y="1366339"/>
              <a:ext cx="5134435"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 </a:t>
              </a:r>
              <a:r>
                <a:rPr lang="en" sz="2400" kern="0" dirty="0" err="1">
                  <a:solidFill>
                    <a:srgbClr val="2E3030"/>
                  </a:solidFill>
                  <a:latin typeface="Arial" panose="020B0604020202020204" pitchFamily="34" charset="0"/>
                  <a:ea typeface="Arimo"/>
                  <a:cs typeface="Arial" panose="020B0604020202020204" pitchFamily="34" charset="0"/>
                  <a:sym typeface="Arimo"/>
                </a:rPr>
                <a:t>Thường</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vụ</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Quốc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4" name="Google Shape;1009;p46">
              <a:extLst>
                <a:ext uri="{FF2B5EF4-FFF2-40B4-BE49-F238E27FC236}">
                  <a16:creationId xmlns:a16="http://schemas.microsoft.com/office/drawing/2014/main" id="{44F03E89-279D-1F58-69A2-E7142766215F}"/>
                </a:ext>
              </a:extLst>
            </p:cNvPr>
            <p:cNvSpPr/>
            <p:nvPr/>
          </p:nvSpPr>
          <p:spPr>
            <a:xfrm>
              <a:off x="8095869" y="1364434"/>
              <a:ext cx="3035208"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Chủ</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tịch</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Quốc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5" name="Google Shape;1010;p46">
              <a:extLst>
                <a:ext uri="{FF2B5EF4-FFF2-40B4-BE49-F238E27FC236}">
                  <a16:creationId xmlns:a16="http://schemas.microsoft.com/office/drawing/2014/main" id="{6DC4B44D-E2D1-9A82-CA9E-32AA2A769FE3}"/>
                </a:ext>
              </a:extLst>
            </p:cNvPr>
            <p:cNvSpPr/>
            <p:nvPr/>
          </p:nvSpPr>
          <p:spPr>
            <a:xfrm>
              <a:off x="8095871" y="2313830"/>
              <a:ext cx="3035207" cy="1160845"/>
            </a:xfrm>
            <a:prstGeom prst="rect">
              <a:avLst/>
            </a:prstGeom>
            <a:noFill/>
            <a:ln w="19050" cap="flat" cmpd="sng">
              <a:solidFill>
                <a:schemeClr val="accent1"/>
              </a:solidFill>
              <a:prstDash val="solid"/>
              <a:round/>
              <a:headEnd type="none" w="sm" len="sm"/>
              <a:tailEnd type="none" w="sm" len="sm"/>
            </a:ln>
          </p:spPr>
          <p:txBody>
            <a:bodyPr spcFirstLastPara="1" wrap="square" lIns="0" tIns="0" rIns="0" bIns="0" anchor="ctr" anchorCtr="0">
              <a:noAutofit/>
            </a:bodyPr>
            <a:lstStyle/>
            <a:p>
              <a:pPr algn="ctr" defTabSz="1219170">
                <a:lnSpc>
                  <a:spcPct val="150000"/>
                </a:lnSpc>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Phó</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Chủ</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tịch</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Quốc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6" name="Google Shape;1011;p46">
              <a:extLst>
                <a:ext uri="{FF2B5EF4-FFF2-40B4-BE49-F238E27FC236}">
                  <a16:creationId xmlns:a16="http://schemas.microsoft.com/office/drawing/2014/main" id="{C02E33F5-1BA9-D5E1-83E6-A5AE99F7653E}"/>
                </a:ext>
              </a:extLst>
            </p:cNvPr>
            <p:cNvSpPr/>
            <p:nvPr/>
          </p:nvSpPr>
          <p:spPr>
            <a:xfrm>
              <a:off x="8095870" y="3761745"/>
              <a:ext cx="3035207"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viên</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7" name="Google Shape;1012;p46">
              <a:extLst>
                <a:ext uri="{FF2B5EF4-FFF2-40B4-BE49-F238E27FC236}">
                  <a16:creationId xmlns:a16="http://schemas.microsoft.com/office/drawing/2014/main" id="{59BD649A-CA66-D13C-1CFC-95B4E95D10C0}"/>
                </a:ext>
              </a:extLst>
            </p:cNvPr>
            <p:cNvSpPr/>
            <p:nvPr/>
          </p:nvSpPr>
          <p:spPr>
            <a:xfrm>
              <a:off x="1528990" y="3287046"/>
              <a:ext cx="5134431"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cơ</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quan</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chuyên</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môn</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cxnSp>
          <p:nvCxnSpPr>
            <p:cNvPr id="8" name="Google Shape;1016;p46">
              <a:extLst>
                <a:ext uri="{FF2B5EF4-FFF2-40B4-BE49-F238E27FC236}">
                  <a16:creationId xmlns:a16="http://schemas.microsoft.com/office/drawing/2014/main" id="{EC113213-E6AC-5D38-A8BE-A9D34E80B9BE}"/>
                </a:ext>
              </a:extLst>
            </p:cNvPr>
            <p:cNvCxnSpPr>
              <a:cxnSpLocks/>
              <a:stCxn id="3" idx="2"/>
              <a:endCxn id="7" idx="0"/>
            </p:cNvCxnSpPr>
            <p:nvPr/>
          </p:nvCxnSpPr>
          <p:spPr>
            <a:xfrm rot="5400000">
              <a:off x="3467018" y="2657856"/>
              <a:ext cx="1258380" cy="1"/>
            </a:xfrm>
            <a:prstGeom prst="bentConnector3">
              <a:avLst>
                <a:gd name="adj1" fmla="val 50000"/>
              </a:avLst>
            </a:prstGeom>
            <a:noFill/>
            <a:ln w="19050" cap="flat" cmpd="sng">
              <a:solidFill>
                <a:schemeClr val="dk1"/>
              </a:solidFill>
              <a:prstDash val="solid"/>
              <a:round/>
              <a:headEnd type="none" w="med" len="med"/>
              <a:tailEnd type="none" w="med" len="med"/>
            </a:ln>
          </p:spPr>
        </p:cxnSp>
        <p:sp>
          <p:nvSpPr>
            <p:cNvPr id="9" name="TextBox 10">
              <a:extLst>
                <a:ext uri="{FF2B5EF4-FFF2-40B4-BE49-F238E27FC236}">
                  <a16:creationId xmlns:a16="http://schemas.microsoft.com/office/drawing/2014/main" id="{6B402019-D50D-E363-3C33-BC87E5D1D177}"/>
                </a:ext>
              </a:extLst>
            </p:cNvPr>
            <p:cNvSpPr txBox="1"/>
            <p:nvPr/>
          </p:nvSpPr>
          <p:spPr>
            <a:xfrm>
              <a:off x="2947274" y="333075"/>
              <a:ext cx="6297452" cy="485518"/>
            </a:xfrm>
            <a:prstGeom prst="rect">
              <a:avLst/>
            </a:prstGeom>
          </p:spPr>
          <p:txBody>
            <a:bodyPr wrap="square" lIns="0" tIns="0" rIns="0" bIns="0" rtlCol="0" anchor="t">
              <a:spAutoFit/>
            </a:bodyPr>
            <a:lstStyle/>
            <a:p>
              <a:pPr algn="ctr" defTabSz="1219170">
                <a:lnSpc>
                  <a:spcPct val="150000"/>
                </a:lnSpc>
                <a:buClr>
                  <a:srgbClr val="000000"/>
                </a:buClr>
              </a:pPr>
              <a:r>
                <a:rPr lang="en-US" sz="2400" b="1" kern="0" dirty="0">
                  <a:solidFill>
                    <a:srgbClr val="2E3030"/>
                  </a:solidFill>
                  <a:latin typeface="Arial" panose="020B0604020202020204" pitchFamily="34" charset="0"/>
                  <a:cs typeface="Arial" panose="020B0604020202020204" pitchFamily="34" charset="0"/>
                  <a:sym typeface="Arial"/>
                </a:rPr>
                <a:t>CƠ CẤU TỔ CHỨC VÀ HOẠT ĐỘNG</a:t>
              </a:r>
            </a:p>
          </p:txBody>
        </p:sp>
        <p:sp>
          <p:nvSpPr>
            <p:cNvPr id="10" name="TextBox 14">
              <a:extLst>
                <a:ext uri="{FF2B5EF4-FFF2-40B4-BE49-F238E27FC236}">
                  <a16:creationId xmlns:a16="http://schemas.microsoft.com/office/drawing/2014/main" id="{56B7D113-9C28-E441-0FF0-CCED36B631AA}"/>
                </a:ext>
              </a:extLst>
            </p:cNvPr>
            <p:cNvSpPr txBox="1"/>
            <p:nvPr/>
          </p:nvSpPr>
          <p:spPr>
            <a:xfrm>
              <a:off x="5077250" y="675485"/>
              <a:ext cx="2406761" cy="577850"/>
            </a:xfrm>
            <a:prstGeom prst="rect">
              <a:avLst/>
            </a:prstGeom>
            <a:noFill/>
          </p:spPr>
          <p:txBody>
            <a:bodyPr wrap="square">
              <a:spAutoFit/>
            </a:bodyPr>
            <a:lstStyle/>
            <a:p>
              <a:pPr marL="457189" indent="-457189" algn="just" defTabSz="1219170">
                <a:lnSpc>
                  <a:spcPct val="150000"/>
                </a:lnSpc>
                <a:spcBef>
                  <a:spcPts val="400"/>
                </a:spcBef>
                <a:spcAft>
                  <a:spcPts val="400"/>
                </a:spcAft>
                <a:buClr>
                  <a:srgbClr val="000000"/>
                </a:buClr>
                <a:buFont typeface=".Apple Color Emoji UI"/>
                <a:buChar char="📍"/>
              </a:pPr>
              <a:r>
                <a:rPr lang="vi-VN" sz="2400" kern="0" dirty="0">
                  <a:solidFill>
                    <a:srgbClr val="E54034"/>
                  </a:solidFill>
                  <a:latin typeface="Arial" panose="020B0604020202020204" pitchFamily="34" charset="0"/>
                  <a:ea typeface="Arial" panose="020B0604020202020204" pitchFamily="34" charset="0"/>
                  <a:cs typeface="Arial" panose="020B0604020202020204" pitchFamily="34" charset="0"/>
                  <a:sym typeface="Arial"/>
                </a:rPr>
                <a:t>Cơ cấu</a:t>
              </a:r>
              <a:endParaRPr lang="en-VN" sz="2400" kern="0" dirty="0">
                <a:solidFill>
                  <a:srgbClr val="2E3030"/>
                </a:solidFill>
                <a:latin typeface="Arial" panose="020B0604020202020204" pitchFamily="34" charset="0"/>
                <a:ea typeface="Arial" panose="020B0604020202020204" pitchFamily="34" charset="0"/>
                <a:cs typeface="Arial" panose="020B0604020202020204" pitchFamily="34" charset="0"/>
                <a:sym typeface="Arial"/>
              </a:endParaRPr>
            </a:p>
          </p:txBody>
        </p:sp>
        <p:cxnSp>
          <p:nvCxnSpPr>
            <p:cNvPr id="11" name="Straight Connector 21">
              <a:extLst>
                <a:ext uri="{FF2B5EF4-FFF2-40B4-BE49-F238E27FC236}">
                  <a16:creationId xmlns:a16="http://schemas.microsoft.com/office/drawing/2014/main" id="{4BE127E5-4AD3-0C1D-000E-EB35DE5C0DC4}"/>
                </a:ext>
              </a:extLst>
            </p:cNvPr>
            <p:cNvCxnSpPr>
              <a:stCxn id="3" idx="3"/>
              <a:endCxn id="4" idx="1"/>
            </p:cNvCxnSpPr>
            <p:nvPr/>
          </p:nvCxnSpPr>
          <p:spPr>
            <a:xfrm flipV="1">
              <a:off x="6663424" y="1695598"/>
              <a:ext cx="1432445" cy="1905"/>
            </a:xfrm>
            <a:prstGeom prst="line">
              <a:avLst/>
            </a:prstGeom>
            <a:ln w="28575">
              <a:solidFill>
                <a:srgbClr val="2E3030"/>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23">
              <a:extLst>
                <a:ext uri="{FF2B5EF4-FFF2-40B4-BE49-F238E27FC236}">
                  <a16:creationId xmlns:a16="http://schemas.microsoft.com/office/drawing/2014/main" id="{6855ECAE-F048-DCA6-71CA-22CD8C1264B6}"/>
                </a:ext>
              </a:extLst>
            </p:cNvPr>
            <p:cNvCxnSpPr>
              <a:stCxn id="4" idx="2"/>
              <a:endCxn id="5" idx="0"/>
            </p:cNvCxnSpPr>
            <p:nvPr/>
          </p:nvCxnSpPr>
          <p:spPr>
            <a:xfrm>
              <a:off x="9613474" y="2026760"/>
              <a:ext cx="1" cy="287069"/>
            </a:xfrm>
            <a:prstGeom prst="straightConnector1">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25">
              <a:extLst>
                <a:ext uri="{FF2B5EF4-FFF2-40B4-BE49-F238E27FC236}">
                  <a16:creationId xmlns:a16="http://schemas.microsoft.com/office/drawing/2014/main" id="{119DF8A0-4920-91B9-6069-864DE8348D69}"/>
                </a:ext>
              </a:extLst>
            </p:cNvPr>
            <p:cNvCxnSpPr>
              <a:stCxn id="5" idx="2"/>
              <a:endCxn id="6" idx="0"/>
            </p:cNvCxnSpPr>
            <p:nvPr/>
          </p:nvCxnSpPr>
          <p:spPr>
            <a:xfrm flipH="1">
              <a:off x="9613474" y="3474675"/>
              <a:ext cx="1" cy="287069"/>
            </a:xfrm>
            <a:prstGeom prst="straightConnector1">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sp>
          <p:nvSpPr>
            <p:cNvPr id="14" name="Google Shape;1012;p46">
              <a:extLst>
                <a:ext uri="{FF2B5EF4-FFF2-40B4-BE49-F238E27FC236}">
                  <a16:creationId xmlns:a16="http://schemas.microsoft.com/office/drawing/2014/main" id="{0B5B60D2-7063-977A-6147-B756E9CF00D8}"/>
                </a:ext>
              </a:extLst>
            </p:cNvPr>
            <p:cNvSpPr/>
            <p:nvPr/>
          </p:nvSpPr>
          <p:spPr>
            <a:xfrm>
              <a:off x="665021" y="4519459"/>
              <a:ext cx="3201344"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a:solidFill>
                    <a:srgbClr val="2E3030"/>
                  </a:solidFill>
                  <a:latin typeface="Arial" panose="020B0604020202020204" pitchFamily="34" charset="0"/>
                  <a:ea typeface="Arimo"/>
                  <a:cs typeface="Arial" panose="020B0604020202020204" pitchFamily="34" charset="0"/>
                  <a:sym typeface="Arimo"/>
                </a:rPr>
                <a:t>1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đồng</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Dân</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tộc</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15" name="Google Shape;1012;p46">
              <a:extLst>
                <a:ext uri="{FF2B5EF4-FFF2-40B4-BE49-F238E27FC236}">
                  <a16:creationId xmlns:a16="http://schemas.microsoft.com/office/drawing/2014/main" id="{22F347D6-B3AD-0CC0-A259-14F563B8E0E6}"/>
                </a:ext>
              </a:extLst>
            </p:cNvPr>
            <p:cNvSpPr/>
            <p:nvPr/>
          </p:nvSpPr>
          <p:spPr>
            <a:xfrm>
              <a:off x="4326046" y="4521794"/>
              <a:ext cx="2337375"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cxnSp>
          <p:nvCxnSpPr>
            <p:cNvPr id="16" name="Elbow Connector 33">
              <a:extLst>
                <a:ext uri="{FF2B5EF4-FFF2-40B4-BE49-F238E27FC236}">
                  <a16:creationId xmlns:a16="http://schemas.microsoft.com/office/drawing/2014/main" id="{C879C90C-A4FB-6E6B-E0F2-E3B5405D9D87}"/>
                </a:ext>
              </a:extLst>
            </p:cNvPr>
            <p:cNvCxnSpPr>
              <a:cxnSpLocks/>
              <a:stCxn id="7" idx="2"/>
              <a:endCxn id="14" idx="0"/>
            </p:cNvCxnSpPr>
            <p:nvPr/>
          </p:nvCxnSpPr>
          <p:spPr>
            <a:xfrm rot="5400000">
              <a:off x="2895907" y="3319159"/>
              <a:ext cx="570087" cy="1830512"/>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35">
              <a:extLst>
                <a:ext uri="{FF2B5EF4-FFF2-40B4-BE49-F238E27FC236}">
                  <a16:creationId xmlns:a16="http://schemas.microsoft.com/office/drawing/2014/main" id="{D8AC182D-C78E-78B2-36F7-26EABA89C591}"/>
                </a:ext>
              </a:extLst>
            </p:cNvPr>
            <p:cNvCxnSpPr>
              <a:stCxn id="7" idx="2"/>
              <a:endCxn id="15" idx="0"/>
            </p:cNvCxnSpPr>
            <p:nvPr/>
          </p:nvCxnSpPr>
          <p:spPr>
            <a:xfrm rot="16200000" flipH="1">
              <a:off x="4509259" y="3536319"/>
              <a:ext cx="572421" cy="1398528"/>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sp>
          <p:nvSpPr>
            <p:cNvPr id="18" name="Google Shape;1012;p46">
              <a:extLst>
                <a:ext uri="{FF2B5EF4-FFF2-40B4-BE49-F238E27FC236}">
                  <a16:creationId xmlns:a16="http://schemas.microsoft.com/office/drawing/2014/main" id="{3B89BCDC-F8BF-010B-E8CB-9437A5167880}"/>
                </a:ext>
              </a:extLst>
            </p:cNvPr>
            <p:cNvSpPr/>
            <p:nvPr/>
          </p:nvSpPr>
          <p:spPr>
            <a:xfrm>
              <a:off x="2527422" y="5591095"/>
              <a:ext cx="2677887"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 </a:t>
              </a:r>
              <a:r>
                <a:rPr lang="en" sz="2400" kern="0" dirty="0" err="1">
                  <a:solidFill>
                    <a:srgbClr val="2E3030"/>
                  </a:solidFill>
                  <a:latin typeface="Arial" panose="020B0604020202020204" pitchFamily="34" charset="0"/>
                  <a:ea typeface="Arimo"/>
                  <a:cs typeface="Arial" panose="020B0604020202020204" pitchFamily="34" charset="0"/>
                  <a:sym typeface="Arimo"/>
                </a:rPr>
                <a:t>lâm</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thời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19" name="Google Shape;1012;p46">
              <a:extLst>
                <a:ext uri="{FF2B5EF4-FFF2-40B4-BE49-F238E27FC236}">
                  <a16:creationId xmlns:a16="http://schemas.microsoft.com/office/drawing/2014/main" id="{3C2A4C4A-5398-A7B7-6CFC-A3C52A7A0AC2}"/>
                </a:ext>
              </a:extLst>
            </p:cNvPr>
            <p:cNvSpPr/>
            <p:nvPr/>
          </p:nvSpPr>
          <p:spPr>
            <a:xfrm>
              <a:off x="5775803" y="5591094"/>
              <a:ext cx="3298924"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 </a:t>
              </a:r>
              <a:r>
                <a:rPr lang="en" sz="2400" kern="0" dirty="0" err="1">
                  <a:solidFill>
                    <a:srgbClr val="2E3030"/>
                  </a:solidFill>
                  <a:latin typeface="Arial" panose="020B0604020202020204" pitchFamily="34" charset="0"/>
                  <a:ea typeface="Arimo"/>
                  <a:cs typeface="Arial" panose="020B0604020202020204" pitchFamily="34" charset="0"/>
                  <a:sym typeface="Arimo"/>
                </a:rPr>
                <a:t>thường</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trực</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cxnSp>
          <p:nvCxnSpPr>
            <p:cNvPr id="20" name="Elbow Connector 6">
              <a:extLst>
                <a:ext uri="{FF2B5EF4-FFF2-40B4-BE49-F238E27FC236}">
                  <a16:creationId xmlns:a16="http://schemas.microsoft.com/office/drawing/2014/main" id="{5EC6D2E0-3E67-3DFA-656C-CD4F7B32CB48}"/>
                </a:ext>
              </a:extLst>
            </p:cNvPr>
            <p:cNvCxnSpPr>
              <a:stCxn id="15" idx="2"/>
              <a:endCxn id="18" idx="0"/>
            </p:cNvCxnSpPr>
            <p:nvPr/>
          </p:nvCxnSpPr>
          <p:spPr>
            <a:xfrm rot="5400000">
              <a:off x="4477063" y="4573423"/>
              <a:ext cx="406975" cy="1628368"/>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8">
              <a:extLst>
                <a:ext uri="{FF2B5EF4-FFF2-40B4-BE49-F238E27FC236}">
                  <a16:creationId xmlns:a16="http://schemas.microsoft.com/office/drawing/2014/main" id="{979145EA-570B-AD6D-D579-E34A1F6A8165}"/>
                </a:ext>
              </a:extLst>
            </p:cNvPr>
            <p:cNvCxnSpPr>
              <a:stCxn id="15" idx="2"/>
              <a:endCxn id="19" idx="0"/>
            </p:cNvCxnSpPr>
            <p:nvPr/>
          </p:nvCxnSpPr>
          <p:spPr>
            <a:xfrm rot="16200000" flipH="1">
              <a:off x="6256512" y="4422341"/>
              <a:ext cx="406973" cy="1930532"/>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9927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854427F-BB91-1EF6-889E-CB7BF3E0D58F}"/>
              </a:ext>
            </a:extLst>
          </p:cNvPr>
          <p:cNvGrpSpPr/>
          <p:nvPr/>
        </p:nvGrpSpPr>
        <p:grpSpPr>
          <a:xfrm>
            <a:off x="793008" y="1610291"/>
            <a:ext cx="10605983" cy="3076592"/>
            <a:chOff x="605357" y="1321904"/>
            <a:chExt cx="10605983" cy="3076592"/>
          </a:xfrm>
        </p:grpSpPr>
        <p:sp>
          <p:nvSpPr>
            <p:cNvPr id="30" name="Rectangle 11">
              <a:extLst>
                <a:ext uri="{FF2B5EF4-FFF2-40B4-BE49-F238E27FC236}">
                  <a16:creationId xmlns:a16="http://schemas.microsoft.com/office/drawing/2014/main" id="{34764878-E970-200C-E6F1-E2DCB8CF367B}"/>
                </a:ext>
              </a:extLst>
            </p:cNvPr>
            <p:cNvSpPr/>
            <p:nvPr/>
          </p:nvSpPr>
          <p:spPr>
            <a:xfrm>
              <a:off x="605357" y="1321904"/>
              <a:ext cx="10605983" cy="461665"/>
            </a:xfrm>
            <a:prstGeom prst="rect">
              <a:avLst/>
            </a:prstGeom>
            <a:noFill/>
          </p:spPr>
          <p:txBody>
            <a:bodyPr wrap="square">
              <a:spAutoFit/>
            </a:bodyPr>
            <a:lstStyle/>
            <a:p>
              <a:pPr algn="ctr" eaLnBrk="1" hangingPunct="1">
                <a:defRPr/>
              </a:pP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1.2.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Đặc</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tr</a:t>
              </a:r>
              <a:r>
                <a:rPr lang="vi-VN"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ư</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ng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của</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n</a:t>
              </a:r>
              <a:r>
                <a:rPr lang="vi-VN"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ư</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ớc</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pháp</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quyền</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xã</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hội</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chủ</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nghĩa</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Việt</a:t>
              </a:r>
              <a:r>
                <a:rPr lang="en-US" sz="2400" b="1" dirty="0">
                  <a:ln/>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Nam</a:t>
              </a:r>
            </a:p>
          </p:txBody>
        </p:sp>
        <p:sp>
          <p:nvSpPr>
            <p:cNvPr id="31" name="Right Arrow 10">
              <a:extLst>
                <a:ext uri="{FF2B5EF4-FFF2-40B4-BE49-F238E27FC236}">
                  <a16:creationId xmlns:a16="http://schemas.microsoft.com/office/drawing/2014/main" id="{994C6F54-33AA-1810-6321-D9B93B275CD4}"/>
                </a:ext>
              </a:extLst>
            </p:cNvPr>
            <p:cNvSpPr/>
            <p:nvPr/>
          </p:nvSpPr>
          <p:spPr>
            <a:xfrm>
              <a:off x="1145414" y="2739540"/>
              <a:ext cx="1839933" cy="1378920"/>
            </a:xfrm>
            <a:prstGeom prst="rightArrow">
              <a:avLst>
                <a:gd name="adj1" fmla="val 49975"/>
                <a:gd name="adj2" fmla="val 6057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tư</a:t>
              </a:r>
              <a:endParaRPr lang="en-US" sz="2400" b="1" dirty="0">
                <a:solidFill>
                  <a:srgbClr val="002060"/>
                </a:solidFill>
                <a:latin typeface="Arial "/>
                <a:cs typeface="Times New Roman" pitchFamily="18" charset="0"/>
              </a:endParaRPr>
            </a:p>
          </p:txBody>
        </p:sp>
        <p:sp>
          <p:nvSpPr>
            <p:cNvPr id="32" name="Rectangle 15">
              <a:extLst>
                <a:ext uri="{FF2B5EF4-FFF2-40B4-BE49-F238E27FC236}">
                  <a16:creationId xmlns:a16="http://schemas.microsoft.com/office/drawing/2014/main" id="{D72BBC72-FF6C-70CA-63FA-506CF1948E5D}"/>
                </a:ext>
              </a:extLst>
            </p:cNvPr>
            <p:cNvSpPr>
              <a:spLocks noChangeArrowheads="1"/>
            </p:cNvSpPr>
            <p:nvPr/>
          </p:nvSpPr>
          <p:spPr bwMode="auto">
            <a:xfrm>
              <a:off x="3013483" y="2459504"/>
              <a:ext cx="7359343" cy="1938992"/>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dirty="0">
                  <a:latin typeface="Arial" panose="020B0604020202020204" pitchFamily="34" charset="0"/>
                </a:rPr>
                <a:t>Nhà nước pháp quyền xã hội chủ nghĩa Việt Nam tôn trọng và bảo đảm quyền con người, quyền công dân, nâng cao trách nhiệm pháp lý giữa nhà nước và công dân, thực hành dân chủ đồng thời tăng cường kỷ luật, kỷ cương.</a:t>
              </a:r>
              <a:endParaRPr lang="en-US" altLang="en-US" sz="24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006951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Nhóm 2">
            <a:extLst>
              <a:ext uri="{FF2B5EF4-FFF2-40B4-BE49-F238E27FC236}">
                <a16:creationId xmlns:a16="http://schemas.microsoft.com/office/drawing/2014/main" id="{F78AF4AF-6A23-0D90-CE36-3BFF9AF239B1}"/>
              </a:ext>
            </a:extLst>
          </p:cNvPr>
          <p:cNvGrpSpPr/>
          <p:nvPr/>
        </p:nvGrpSpPr>
        <p:grpSpPr>
          <a:xfrm>
            <a:off x="576369" y="670690"/>
            <a:ext cx="11353033" cy="1870977"/>
            <a:chOff x="576369" y="633046"/>
            <a:chExt cx="11353033" cy="1870977"/>
          </a:xfrm>
        </p:grpSpPr>
        <p:sp>
          <p:nvSpPr>
            <p:cNvPr id="9" name="Hình tự do: Hình 8">
              <a:extLst>
                <a:ext uri="{FF2B5EF4-FFF2-40B4-BE49-F238E27FC236}">
                  <a16:creationId xmlns:a16="http://schemas.microsoft.com/office/drawing/2014/main" id="{B7509C68-FA78-F7D3-B00F-BB7860724F2E}"/>
                </a:ext>
              </a:extLst>
            </p:cNvPr>
            <p:cNvSpPr/>
            <p:nvPr/>
          </p:nvSpPr>
          <p:spPr>
            <a:xfrm>
              <a:off x="1166251" y="633046"/>
              <a:ext cx="10763151" cy="1870977"/>
            </a:xfrm>
            <a:custGeom>
              <a:avLst/>
              <a:gdLst>
                <a:gd name="connsiteX0" fmla="*/ 0 w 8049937"/>
                <a:gd name="connsiteY0" fmla="*/ 0 h 1005834"/>
                <a:gd name="connsiteX1" fmla="*/ 8049937 w 8049937"/>
                <a:gd name="connsiteY1" fmla="*/ 0 h 1005834"/>
                <a:gd name="connsiteX2" fmla="*/ 8049937 w 8049937"/>
                <a:gd name="connsiteY2" fmla="*/ 1005834 h 1005834"/>
                <a:gd name="connsiteX3" fmla="*/ 0 w 8049937"/>
                <a:gd name="connsiteY3" fmla="*/ 1005834 h 1005834"/>
                <a:gd name="connsiteX4" fmla="*/ 0 w 8049937"/>
                <a:gd name="connsiteY4" fmla="*/ 0 h 1005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9937" h="1005834">
                  <a:moveTo>
                    <a:pt x="0" y="0"/>
                  </a:moveTo>
                  <a:lnTo>
                    <a:pt x="8049937" y="0"/>
                  </a:lnTo>
                  <a:lnTo>
                    <a:pt x="8049937" y="1005834"/>
                  </a:lnTo>
                  <a:lnTo>
                    <a:pt x="0" y="1005834"/>
                  </a:lnTo>
                  <a:lnTo>
                    <a:pt x="0" y="0"/>
                  </a:lnTo>
                  <a:close/>
                </a:path>
              </a:pathLst>
            </a:cu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749998" tIns="45720" rIns="45720" bIns="45720" numCol="1" spcCol="1270" anchor="ctr" anchorCtr="0">
              <a:noAutofit/>
            </a:bodyPr>
            <a:lstStyle/>
            <a:p>
              <a:pPr marL="0" lvl="0" indent="0" algn="l" defTabSz="800100">
                <a:lnSpc>
                  <a:spcPct val="150000"/>
                </a:lnSpc>
                <a:spcBef>
                  <a:spcPct val="0"/>
                </a:spcBef>
                <a:spcAft>
                  <a:spcPct val="35000"/>
                </a:spcAft>
                <a:buNone/>
              </a:pPr>
              <a:r>
                <a:rPr lang="en-US" sz="2400" kern="1200" dirty="0" err="1">
                  <a:latin typeface="Arial "/>
                </a:rPr>
                <a:t>Nhà</a:t>
              </a:r>
              <a:r>
                <a:rPr lang="en-US" sz="2400" kern="1200" dirty="0">
                  <a:latin typeface="Arial "/>
                </a:rPr>
                <a:t> </a:t>
              </a:r>
              <a:r>
                <a:rPr lang="en-US" sz="2400" kern="1200" dirty="0" err="1">
                  <a:latin typeface="Arial "/>
                </a:rPr>
                <a:t>nước</a:t>
              </a:r>
              <a:r>
                <a:rPr lang="en-US" sz="2400" kern="1200" dirty="0">
                  <a:latin typeface="Arial "/>
                </a:rPr>
                <a:t> </a:t>
              </a:r>
              <a:r>
                <a:rPr lang="en-US" sz="2400" kern="1200" dirty="0" err="1">
                  <a:latin typeface="Arial "/>
                </a:rPr>
                <a:t>bảo</a:t>
              </a:r>
              <a:r>
                <a:rPr lang="en-US" sz="2400" kern="1200" dirty="0">
                  <a:latin typeface="Arial "/>
                </a:rPr>
                <a:t> </a:t>
              </a:r>
              <a:r>
                <a:rPr lang="en-US" sz="2400" kern="1200" dirty="0" err="1">
                  <a:latin typeface="Arial "/>
                </a:rPr>
                <a:t>đảm</a:t>
              </a:r>
              <a:r>
                <a:rPr lang="en-US" sz="2400" kern="1200" dirty="0">
                  <a:latin typeface="Arial "/>
                </a:rPr>
                <a:t> </a:t>
              </a:r>
              <a:r>
                <a:rPr lang="en-US" sz="2400" kern="1200" dirty="0" err="1">
                  <a:latin typeface="Arial "/>
                </a:rPr>
                <a:t>và</a:t>
              </a:r>
              <a:r>
                <a:rPr lang="en-US" sz="2400" kern="1200" dirty="0">
                  <a:latin typeface="Arial "/>
                </a:rPr>
                <a:t> </a:t>
              </a:r>
              <a:r>
                <a:rPr lang="en-US" sz="2400" kern="1200" dirty="0" err="1">
                  <a:latin typeface="Arial "/>
                </a:rPr>
                <a:t>phát</a:t>
              </a:r>
              <a:r>
                <a:rPr lang="en-US" sz="2400" kern="1200" dirty="0">
                  <a:latin typeface="Arial "/>
                </a:rPr>
                <a:t> </a:t>
              </a:r>
              <a:r>
                <a:rPr lang="en-US" sz="2400" kern="1200" dirty="0" err="1">
                  <a:latin typeface="Arial "/>
                </a:rPr>
                <a:t>huy</a:t>
              </a:r>
              <a:r>
                <a:rPr lang="en-US" sz="2400" kern="1200" dirty="0">
                  <a:latin typeface="Arial "/>
                </a:rPr>
                <a:t> </a:t>
              </a:r>
              <a:r>
                <a:rPr lang="en-US" sz="2400" kern="1200" dirty="0" err="1">
                  <a:latin typeface="Arial "/>
                </a:rPr>
                <a:t>quyền</a:t>
              </a:r>
              <a:r>
                <a:rPr lang="en-US" sz="2400" kern="1200" dirty="0">
                  <a:latin typeface="Arial "/>
                </a:rPr>
                <a:t> </a:t>
              </a:r>
              <a:r>
                <a:rPr lang="en-US" sz="2400" kern="1200" dirty="0" err="1">
                  <a:latin typeface="Arial "/>
                </a:rPr>
                <a:t>làm</a:t>
              </a:r>
              <a:r>
                <a:rPr lang="en-US" sz="2400" kern="1200" dirty="0">
                  <a:latin typeface="Arial "/>
                </a:rPr>
                <a:t> </a:t>
              </a:r>
              <a:r>
                <a:rPr lang="en-US" sz="2400" kern="1200" dirty="0" err="1">
                  <a:latin typeface="Arial "/>
                </a:rPr>
                <a:t>chủ</a:t>
              </a:r>
              <a:r>
                <a:rPr lang="en-US" sz="2400" kern="1200" dirty="0">
                  <a:latin typeface="Arial "/>
                </a:rPr>
                <a:t> </a:t>
              </a:r>
              <a:r>
                <a:rPr lang="en-US" sz="2400" kern="1200" dirty="0" err="1">
                  <a:latin typeface="Arial "/>
                </a:rPr>
                <a:t>của</a:t>
              </a:r>
              <a:r>
                <a:rPr lang="en-US" sz="2400" kern="1200" dirty="0">
                  <a:latin typeface="Arial "/>
                </a:rPr>
                <a:t> </a:t>
              </a:r>
              <a:r>
                <a:rPr lang="en-US" sz="2400" kern="1200" dirty="0" err="1">
                  <a:latin typeface="Arial "/>
                </a:rPr>
                <a:t>nhân</a:t>
              </a:r>
              <a:r>
                <a:rPr lang="en-US" sz="2400" kern="1200" dirty="0">
                  <a:latin typeface="Arial "/>
                </a:rPr>
                <a:t> </a:t>
              </a:r>
              <a:r>
                <a:rPr lang="en-US" sz="2400" kern="1200" dirty="0" err="1">
                  <a:latin typeface="Arial "/>
                </a:rPr>
                <a:t>dân</a:t>
              </a:r>
              <a:r>
                <a:rPr lang="en-US" sz="2400" kern="1200" dirty="0">
                  <a:latin typeface="Arial "/>
                </a:rPr>
                <a:t>, </a:t>
              </a:r>
              <a:r>
                <a:rPr lang="en-US" sz="2400" kern="1200" dirty="0" err="1">
                  <a:latin typeface="Arial "/>
                </a:rPr>
                <a:t>công</a:t>
              </a:r>
              <a:r>
                <a:rPr lang="en-US" sz="2400" kern="1200" dirty="0">
                  <a:latin typeface="Arial "/>
                </a:rPr>
                <a:t> </a:t>
              </a:r>
              <a:r>
                <a:rPr lang="en-US" sz="2400" kern="1200" dirty="0" err="1">
                  <a:latin typeface="Arial "/>
                </a:rPr>
                <a:t>nhận</a:t>
              </a:r>
              <a:r>
                <a:rPr lang="en-US" sz="2400" dirty="0">
                  <a:latin typeface="Arial "/>
                </a:rPr>
                <a:t>, </a:t>
              </a:r>
              <a:r>
                <a:rPr lang="en-US" sz="2400" dirty="0" err="1">
                  <a:latin typeface="Arial "/>
                </a:rPr>
                <a:t>tôn</a:t>
              </a:r>
              <a:r>
                <a:rPr lang="en-US" sz="2400" dirty="0">
                  <a:latin typeface="Arial "/>
                </a:rPr>
                <a:t> </a:t>
              </a:r>
              <a:r>
                <a:rPr lang="en-US" sz="2400" dirty="0" err="1">
                  <a:latin typeface="Arial "/>
                </a:rPr>
                <a:t>trọng</a:t>
              </a:r>
              <a:r>
                <a:rPr lang="en-US" sz="2400" dirty="0">
                  <a:latin typeface="Arial "/>
                </a:rPr>
                <a:t>, </a:t>
              </a:r>
              <a:r>
                <a:rPr lang="en-US" sz="2400" dirty="0" err="1">
                  <a:latin typeface="Arial "/>
                </a:rPr>
                <a:t>bảo</a:t>
              </a:r>
              <a:r>
                <a:rPr lang="en-US" sz="2400" dirty="0">
                  <a:latin typeface="Arial "/>
                </a:rPr>
                <a:t> </a:t>
              </a:r>
              <a:r>
                <a:rPr lang="en-US" sz="2400" dirty="0" err="1">
                  <a:latin typeface="Arial "/>
                </a:rPr>
                <a:t>vệ</a:t>
              </a:r>
              <a:r>
                <a:rPr lang="en-US" sz="2400" dirty="0">
                  <a:latin typeface="Arial "/>
                </a:rPr>
                <a:t> </a:t>
              </a:r>
              <a:r>
                <a:rPr lang="en-US" sz="2400" dirty="0" err="1">
                  <a:latin typeface="Arial "/>
                </a:rPr>
                <a:t>và</a:t>
              </a:r>
              <a:r>
                <a:rPr lang="en-US" sz="2400" dirty="0">
                  <a:latin typeface="Arial "/>
                </a:rPr>
                <a:t> </a:t>
              </a:r>
              <a:r>
                <a:rPr lang="en-US" sz="2400" dirty="0" err="1">
                  <a:latin typeface="Arial "/>
                </a:rPr>
                <a:t>bảo</a:t>
              </a:r>
              <a:r>
                <a:rPr lang="en-US" sz="2400" dirty="0">
                  <a:latin typeface="Arial "/>
                </a:rPr>
                <a:t> </a:t>
              </a:r>
              <a:r>
                <a:rPr lang="en-US" sz="2400" dirty="0" err="1">
                  <a:latin typeface="Arial "/>
                </a:rPr>
                <a:t>đảm</a:t>
              </a:r>
              <a:r>
                <a:rPr lang="en-US" sz="2400" dirty="0">
                  <a:latin typeface="Arial "/>
                </a:rPr>
                <a:t> </a:t>
              </a:r>
              <a:r>
                <a:rPr lang="en-US" sz="2400" dirty="0" err="1">
                  <a:latin typeface="Arial "/>
                </a:rPr>
                <a:t>quyền</a:t>
              </a:r>
              <a:r>
                <a:rPr lang="en-US" sz="2400" dirty="0">
                  <a:latin typeface="Arial "/>
                </a:rPr>
                <a:t> con </a:t>
              </a:r>
              <a:r>
                <a:rPr lang="en-US" sz="2400" dirty="0" err="1">
                  <a:latin typeface="Arial "/>
                </a:rPr>
                <a:t>người</a:t>
              </a:r>
              <a:r>
                <a:rPr lang="en-US" sz="2400" dirty="0">
                  <a:latin typeface="Arial "/>
                </a:rPr>
                <a:t> </a:t>
              </a:r>
              <a:r>
                <a:rPr lang="en-US" sz="2400" dirty="0" err="1">
                  <a:latin typeface="Arial "/>
                </a:rPr>
                <a:t>và</a:t>
              </a:r>
              <a:r>
                <a:rPr lang="en-US" sz="2400" dirty="0">
                  <a:latin typeface="Arial "/>
                </a:rPr>
                <a:t> </a:t>
              </a:r>
              <a:r>
                <a:rPr lang="en-US" sz="2400" dirty="0" err="1">
                  <a:latin typeface="Arial "/>
                </a:rPr>
                <a:t>quyền</a:t>
              </a:r>
              <a:r>
                <a:rPr lang="en-US" sz="2400" dirty="0">
                  <a:latin typeface="Arial "/>
                </a:rPr>
                <a:t> </a:t>
              </a:r>
              <a:r>
                <a:rPr lang="en-US" sz="2400" dirty="0" err="1">
                  <a:latin typeface="Arial "/>
                </a:rPr>
                <a:t>công</a:t>
              </a:r>
              <a:r>
                <a:rPr lang="en-US" sz="2400" dirty="0">
                  <a:latin typeface="Arial "/>
                </a:rPr>
                <a:t> </a:t>
              </a:r>
              <a:r>
                <a:rPr lang="en-US" sz="2400" dirty="0" err="1">
                  <a:latin typeface="Arial "/>
                </a:rPr>
                <a:t>dân</a:t>
              </a:r>
              <a:r>
                <a:rPr lang="en-US" sz="2400" dirty="0">
                  <a:latin typeface="Arial "/>
                </a:rPr>
                <a:t>, </a:t>
              </a:r>
              <a:r>
                <a:rPr lang="en-US" sz="2400" dirty="0" err="1">
                  <a:latin typeface="Arial "/>
                </a:rPr>
                <a:t>thực</a:t>
              </a:r>
              <a:r>
                <a:rPr lang="en-US" sz="2400" dirty="0">
                  <a:latin typeface="Arial "/>
                </a:rPr>
                <a:t> </a:t>
              </a:r>
              <a:r>
                <a:rPr lang="en-US" sz="2400" dirty="0" err="1">
                  <a:latin typeface="Arial "/>
                </a:rPr>
                <a:t>hiện</a:t>
              </a:r>
              <a:r>
                <a:rPr lang="en-US" sz="2400" dirty="0">
                  <a:latin typeface="Arial "/>
                </a:rPr>
                <a:t> </a:t>
              </a:r>
              <a:r>
                <a:rPr lang="en-US" sz="2400" dirty="0" err="1">
                  <a:latin typeface="Arial "/>
                </a:rPr>
                <a:t>mục</a:t>
              </a:r>
              <a:r>
                <a:rPr lang="en-US" sz="2400" dirty="0">
                  <a:latin typeface="Arial "/>
                </a:rPr>
                <a:t> </a:t>
              </a:r>
              <a:r>
                <a:rPr lang="en-US" sz="2400" dirty="0" err="1">
                  <a:latin typeface="Arial "/>
                </a:rPr>
                <a:t>tiêu</a:t>
              </a:r>
              <a:r>
                <a:rPr lang="en-US" sz="2400" dirty="0">
                  <a:latin typeface="Arial "/>
                </a:rPr>
                <a:t> </a:t>
              </a:r>
              <a:r>
                <a:rPr lang="en-US" sz="2400" dirty="0" err="1">
                  <a:latin typeface="Arial "/>
                </a:rPr>
                <a:t>dân</a:t>
              </a:r>
              <a:r>
                <a:rPr lang="en-US" sz="2400" dirty="0">
                  <a:latin typeface="Arial "/>
                </a:rPr>
                <a:t> </a:t>
              </a:r>
              <a:r>
                <a:rPr lang="en-US" sz="2400" dirty="0" err="1">
                  <a:latin typeface="Arial "/>
                </a:rPr>
                <a:t>giàu</a:t>
              </a:r>
              <a:r>
                <a:rPr lang="en-US" sz="2400" dirty="0">
                  <a:latin typeface="Arial "/>
                </a:rPr>
                <a:t>, </a:t>
              </a:r>
              <a:r>
                <a:rPr lang="en-US" sz="2400" dirty="0" err="1">
                  <a:latin typeface="Arial "/>
                </a:rPr>
                <a:t>nước</a:t>
              </a:r>
              <a:r>
                <a:rPr lang="en-US" sz="2400" dirty="0">
                  <a:latin typeface="Arial "/>
                </a:rPr>
                <a:t> </a:t>
              </a:r>
              <a:r>
                <a:rPr lang="en-US" sz="2400" dirty="0" err="1">
                  <a:latin typeface="Arial "/>
                </a:rPr>
                <a:t>mạnh</a:t>
              </a:r>
              <a:r>
                <a:rPr lang="en-US" sz="2400" dirty="0">
                  <a:latin typeface="Arial "/>
                </a:rPr>
                <a:t>, </a:t>
              </a:r>
              <a:r>
                <a:rPr lang="en-US" sz="2400" dirty="0" err="1">
                  <a:latin typeface="Arial "/>
                </a:rPr>
                <a:t>dân</a:t>
              </a:r>
              <a:r>
                <a:rPr lang="en-US" sz="2400" dirty="0">
                  <a:latin typeface="Arial "/>
                </a:rPr>
                <a:t> </a:t>
              </a:r>
              <a:r>
                <a:rPr lang="en-US" sz="2400" dirty="0" err="1">
                  <a:latin typeface="Arial "/>
                </a:rPr>
                <a:t>chủ</a:t>
              </a:r>
              <a:r>
                <a:rPr lang="en-US" sz="2400" dirty="0">
                  <a:latin typeface="Arial "/>
                </a:rPr>
                <a:t>, </a:t>
              </a:r>
              <a:r>
                <a:rPr lang="en-US" sz="2400" dirty="0" err="1">
                  <a:latin typeface="Arial "/>
                </a:rPr>
                <a:t>công</a:t>
              </a:r>
              <a:r>
                <a:rPr lang="en-US" sz="2400" dirty="0">
                  <a:latin typeface="Arial "/>
                </a:rPr>
                <a:t> </a:t>
              </a:r>
              <a:r>
                <a:rPr lang="en-US" sz="2400" dirty="0" err="1">
                  <a:latin typeface="Arial "/>
                </a:rPr>
                <a:t>bằng</a:t>
              </a:r>
              <a:r>
                <a:rPr lang="en-US" sz="2400" dirty="0">
                  <a:latin typeface="Arial "/>
                </a:rPr>
                <a:t>, </a:t>
              </a:r>
              <a:r>
                <a:rPr lang="en-US" sz="2400" dirty="0" err="1">
                  <a:latin typeface="Arial "/>
                </a:rPr>
                <a:t>văn</a:t>
              </a:r>
              <a:r>
                <a:rPr lang="en-US" sz="2400" dirty="0">
                  <a:latin typeface="Arial "/>
                </a:rPr>
                <a:t> </a:t>
              </a:r>
              <a:r>
                <a:rPr lang="en-US" sz="2400" dirty="0" err="1">
                  <a:latin typeface="Arial "/>
                </a:rPr>
                <a:t>minh</a:t>
              </a:r>
              <a:endParaRPr lang="en-US" sz="2400" kern="1200" dirty="0">
                <a:latin typeface="Arial "/>
              </a:endParaRPr>
            </a:p>
          </p:txBody>
        </p:sp>
        <p:sp>
          <p:nvSpPr>
            <p:cNvPr id="6" name="Hình Bầu dục 5">
              <a:extLst>
                <a:ext uri="{FF2B5EF4-FFF2-40B4-BE49-F238E27FC236}">
                  <a16:creationId xmlns:a16="http://schemas.microsoft.com/office/drawing/2014/main" id="{187E3F1B-EDE7-EE10-96C5-8063DEA94A54}"/>
                </a:ext>
              </a:extLst>
            </p:cNvPr>
            <p:cNvSpPr/>
            <p:nvPr/>
          </p:nvSpPr>
          <p:spPr>
            <a:xfrm>
              <a:off x="576369" y="991970"/>
              <a:ext cx="1179763" cy="1153128"/>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2" name="Nhóm 11">
            <a:extLst>
              <a:ext uri="{FF2B5EF4-FFF2-40B4-BE49-F238E27FC236}">
                <a16:creationId xmlns:a16="http://schemas.microsoft.com/office/drawing/2014/main" id="{4F6EC521-C735-0157-2A42-760F75057191}"/>
              </a:ext>
            </a:extLst>
          </p:cNvPr>
          <p:cNvGrpSpPr/>
          <p:nvPr/>
        </p:nvGrpSpPr>
        <p:grpSpPr>
          <a:xfrm>
            <a:off x="575033" y="2899611"/>
            <a:ext cx="11354369" cy="1190217"/>
            <a:chOff x="575033" y="2899611"/>
            <a:chExt cx="11354369" cy="1190217"/>
          </a:xfrm>
        </p:grpSpPr>
        <p:sp>
          <p:nvSpPr>
            <p:cNvPr id="5" name="Hình tự do: Hình 4">
              <a:extLst>
                <a:ext uri="{FF2B5EF4-FFF2-40B4-BE49-F238E27FC236}">
                  <a16:creationId xmlns:a16="http://schemas.microsoft.com/office/drawing/2014/main" id="{3A187AA9-D05B-B40C-AF5A-0DD64C9BD7AB}"/>
                </a:ext>
              </a:extLst>
            </p:cNvPr>
            <p:cNvSpPr/>
            <p:nvPr/>
          </p:nvSpPr>
          <p:spPr>
            <a:xfrm>
              <a:off x="1166252" y="2899611"/>
              <a:ext cx="10763150" cy="1181099"/>
            </a:xfrm>
            <a:custGeom>
              <a:avLst/>
              <a:gdLst>
                <a:gd name="connsiteX0" fmla="*/ 0 w 8049937"/>
                <a:gd name="connsiteY0" fmla="*/ 0 h 1005843"/>
                <a:gd name="connsiteX1" fmla="*/ 8049937 w 8049937"/>
                <a:gd name="connsiteY1" fmla="*/ 0 h 1005843"/>
                <a:gd name="connsiteX2" fmla="*/ 8049937 w 8049937"/>
                <a:gd name="connsiteY2" fmla="*/ 1005843 h 1005843"/>
                <a:gd name="connsiteX3" fmla="*/ 0 w 8049937"/>
                <a:gd name="connsiteY3" fmla="*/ 1005843 h 1005843"/>
                <a:gd name="connsiteX4" fmla="*/ 0 w 8049937"/>
                <a:gd name="connsiteY4" fmla="*/ 0 h 1005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9937" h="1005843">
                  <a:moveTo>
                    <a:pt x="0" y="0"/>
                  </a:moveTo>
                  <a:lnTo>
                    <a:pt x="8049937" y="0"/>
                  </a:lnTo>
                  <a:lnTo>
                    <a:pt x="8049937" y="1005843"/>
                  </a:lnTo>
                  <a:lnTo>
                    <a:pt x="0" y="1005843"/>
                  </a:lnTo>
                  <a:lnTo>
                    <a:pt x="0" y="0"/>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749998" tIns="45720" rIns="45720" bIns="45720" numCol="1" spcCol="1270" anchor="ctr" anchorCtr="0">
              <a:noAutofit/>
            </a:bodyPr>
            <a:lstStyle/>
            <a:p>
              <a:pPr marL="0" lvl="0" indent="0" algn="l" defTabSz="800100">
                <a:lnSpc>
                  <a:spcPct val="150000"/>
                </a:lnSpc>
                <a:spcBef>
                  <a:spcPct val="0"/>
                </a:spcBef>
                <a:spcAft>
                  <a:spcPct val="35000"/>
                </a:spcAft>
                <a:buNone/>
              </a:pPr>
              <a:r>
                <a:rPr lang="nl-NL" sz="2400" kern="1200" dirty="0">
                  <a:latin typeface="Arial "/>
                </a:rPr>
                <a:t>Nhà nước thể chế hoá đường lối, chính sách của Đảng Cộng sản Việt Nam trên tất cả các </a:t>
              </a:r>
              <a:r>
                <a:rPr lang="nl-NL" sz="2400" dirty="0">
                  <a:latin typeface="Arial "/>
                </a:rPr>
                <a:t>lĩnh vực</a:t>
              </a:r>
              <a:endParaRPr lang="en-US" sz="2400" kern="1200" dirty="0">
                <a:latin typeface="Arial "/>
              </a:endParaRPr>
            </a:p>
          </p:txBody>
        </p:sp>
        <p:sp>
          <p:nvSpPr>
            <p:cNvPr id="8" name="Hình Bầu dục 7">
              <a:extLst>
                <a:ext uri="{FF2B5EF4-FFF2-40B4-BE49-F238E27FC236}">
                  <a16:creationId xmlns:a16="http://schemas.microsoft.com/office/drawing/2014/main" id="{61291DB6-BC03-F161-F673-D9039C3461B7}"/>
                </a:ext>
              </a:extLst>
            </p:cNvPr>
            <p:cNvSpPr/>
            <p:nvPr/>
          </p:nvSpPr>
          <p:spPr>
            <a:xfrm>
              <a:off x="575033" y="2908729"/>
              <a:ext cx="1181099" cy="1181099"/>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3" name="Nhóm 12">
            <a:extLst>
              <a:ext uri="{FF2B5EF4-FFF2-40B4-BE49-F238E27FC236}">
                <a16:creationId xmlns:a16="http://schemas.microsoft.com/office/drawing/2014/main" id="{DDC5CCAD-5B92-697B-ECF8-1B88572A1C67}"/>
              </a:ext>
            </a:extLst>
          </p:cNvPr>
          <p:cNvGrpSpPr/>
          <p:nvPr/>
        </p:nvGrpSpPr>
        <p:grpSpPr>
          <a:xfrm>
            <a:off x="575032" y="4446928"/>
            <a:ext cx="11354370" cy="1775911"/>
            <a:chOff x="575031" y="4181756"/>
            <a:chExt cx="11354370" cy="1775911"/>
          </a:xfrm>
        </p:grpSpPr>
        <p:sp>
          <p:nvSpPr>
            <p:cNvPr id="7" name="Hình tự do: Hình 6">
              <a:extLst>
                <a:ext uri="{FF2B5EF4-FFF2-40B4-BE49-F238E27FC236}">
                  <a16:creationId xmlns:a16="http://schemas.microsoft.com/office/drawing/2014/main" id="{A2ABB24F-F585-1DD5-68A8-0683589C1A22}"/>
                </a:ext>
              </a:extLst>
            </p:cNvPr>
            <p:cNvSpPr/>
            <p:nvPr/>
          </p:nvSpPr>
          <p:spPr>
            <a:xfrm>
              <a:off x="1166252" y="4181756"/>
              <a:ext cx="10763149" cy="1775911"/>
            </a:xfrm>
            <a:custGeom>
              <a:avLst/>
              <a:gdLst>
                <a:gd name="connsiteX0" fmla="*/ 0 w 7706137"/>
                <a:gd name="connsiteY0" fmla="*/ 0 h 1371606"/>
                <a:gd name="connsiteX1" fmla="*/ 7706137 w 7706137"/>
                <a:gd name="connsiteY1" fmla="*/ 0 h 1371606"/>
                <a:gd name="connsiteX2" fmla="*/ 7706137 w 7706137"/>
                <a:gd name="connsiteY2" fmla="*/ 1371606 h 1371606"/>
                <a:gd name="connsiteX3" fmla="*/ 0 w 7706137"/>
                <a:gd name="connsiteY3" fmla="*/ 1371606 h 1371606"/>
                <a:gd name="connsiteX4" fmla="*/ 0 w 7706137"/>
                <a:gd name="connsiteY4" fmla="*/ 0 h 13716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6137" h="1371606">
                  <a:moveTo>
                    <a:pt x="0" y="0"/>
                  </a:moveTo>
                  <a:lnTo>
                    <a:pt x="7706137" y="0"/>
                  </a:lnTo>
                  <a:lnTo>
                    <a:pt x="7706137" y="1371606"/>
                  </a:lnTo>
                  <a:lnTo>
                    <a:pt x="0" y="1371606"/>
                  </a:lnTo>
                  <a:lnTo>
                    <a:pt x="0" y="0"/>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749998" tIns="45720" rIns="45720" bIns="45720" numCol="1" spcCol="1270" anchor="ctr" anchorCtr="0">
              <a:noAutofit/>
            </a:bodyPr>
            <a:lstStyle/>
            <a:p>
              <a:pPr marL="0" lvl="0" indent="0" algn="l" defTabSz="800100">
                <a:lnSpc>
                  <a:spcPct val="150000"/>
                </a:lnSpc>
                <a:spcBef>
                  <a:spcPct val="0"/>
                </a:spcBef>
                <a:spcAft>
                  <a:spcPct val="35000"/>
                </a:spcAft>
                <a:buNone/>
              </a:pPr>
              <a:r>
                <a:rPr lang="nl-NL" sz="2400" kern="1200" dirty="0">
                  <a:latin typeface="Arial "/>
                </a:rPr>
                <a:t>Nhà nước pháp quyền đặt ra nhiệm vụ phải có một hệ thống pháp luật cần và đủ để điều chỉnh các quan hệ xã hội, làm cơ sở cho sự tồn tại một trật tự pháp luật và kỷ luật</a:t>
              </a:r>
              <a:endParaRPr lang="en-US" sz="2400" kern="1200" dirty="0">
                <a:latin typeface="Arial "/>
              </a:endParaRPr>
            </a:p>
          </p:txBody>
        </p:sp>
        <p:sp>
          <p:nvSpPr>
            <p:cNvPr id="10" name="Hình Bầu dục 9">
              <a:extLst>
                <a:ext uri="{FF2B5EF4-FFF2-40B4-BE49-F238E27FC236}">
                  <a16:creationId xmlns:a16="http://schemas.microsoft.com/office/drawing/2014/main" id="{3A407417-9275-70BF-4E64-5B0D39008C82}"/>
                </a:ext>
              </a:extLst>
            </p:cNvPr>
            <p:cNvSpPr/>
            <p:nvPr/>
          </p:nvSpPr>
          <p:spPr>
            <a:xfrm>
              <a:off x="575031" y="4479161"/>
              <a:ext cx="1181099" cy="1181099"/>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750"/>
                                        <p:tgtEl>
                                          <p:spTgt spid="13"/>
                                        </p:tgtEl>
                                      </p:cBhvr>
                                    </p:animEffect>
                                    <p:anim calcmode="lin" valueType="num">
                                      <p:cBhvr>
                                        <p:cTn id="20" dur="750" fill="hold"/>
                                        <p:tgtEl>
                                          <p:spTgt spid="13"/>
                                        </p:tgtEl>
                                        <p:attrNameLst>
                                          <p:attrName>ppt_x</p:attrName>
                                        </p:attrNameLst>
                                      </p:cBhvr>
                                      <p:tavLst>
                                        <p:tav tm="0">
                                          <p:val>
                                            <p:strVal val="#ppt_x"/>
                                          </p:val>
                                        </p:tav>
                                        <p:tav tm="100000">
                                          <p:val>
                                            <p:strVal val="#ppt_x"/>
                                          </p:val>
                                        </p:tav>
                                      </p:tavLst>
                                    </p:anim>
                                    <p:anim calcmode="lin" valueType="num">
                                      <p:cBhvr>
                                        <p:cTn id="21"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0B0DF1E-8A08-C98A-FC33-83C0318DCA6F}"/>
              </a:ext>
            </a:extLst>
          </p:cNvPr>
          <p:cNvGrpSpPr/>
          <p:nvPr/>
        </p:nvGrpSpPr>
        <p:grpSpPr>
          <a:xfrm>
            <a:off x="1093354" y="892682"/>
            <a:ext cx="10081579" cy="5249078"/>
            <a:chOff x="1093354" y="892682"/>
            <a:chExt cx="10081579" cy="5249078"/>
          </a:xfrm>
        </p:grpSpPr>
        <p:grpSp>
          <p:nvGrpSpPr>
            <p:cNvPr id="7" name="Group 6">
              <a:extLst>
                <a:ext uri="{FF2B5EF4-FFF2-40B4-BE49-F238E27FC236}">
                  <a16:creationId xmlns:a16="http://schemas.microsoft.com/office/drawing/2014/main" id="{26A1A031-DB8C-7887-E887-61AD1C28AFBE}"/>
                </a:ext>
              </a:extLst>
            </p:cNvPr>
            <p:cNvGrpSpPr/>
            <p:nvPr/>
          </p:nvGrpSpPr>
          <p:grpSpPr>
            <a:xfrm>
              <a:off x="1162714" y="1883116"/>
              <a:ext cx="9856894" cy="1549401"/>
              <a:chOff x="547254" y="1810326"/>
              <a:chExt cx="9856894" cy="1549401"/>
            </a:xfrm>
          </p:grpSpPr>
          <p:sp>
            <p:nvSpPr>
              <p:cNvPr id="10" name="Right Arrow 10">
                <a:extLst>
                  <a:ext uri="{FF2B5EF4-FFF2-40B4-BE49-F238E27FC236}">
                    <a16:creationId xmlns:a16="http://schemas.microsoft.com/office/drawing/2014/main" id="{5CAFD45F-C875-F3EB-9E56-31BDE10B0650}"/>
                  </a:ext>
                </a:extLst>
              </p:cNvPr>
              <p:cNvSpPr/>
              <p:nvPr/>
            </p:nvSpPr>
            <p:spPr>
              <a:xfrm>
                <a:off x="547254" y="1810326"/>
                <a:ext cx="2445328" cy="154940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năm</a:t>
                </a:r>
                <a:endParaRPr lang="en-US" sz="2400" b="1" dirty="0">
                  <a:solidFill>
                    <a:srgbClr val="002060"/>
                  </a:solidFill>
                  <a:latin typeface="Arial "/>
                  <a:cs typeface="Times New Roman" pitchFamily="18" charset="0"/>
                </a:endParaRPr>
              </a:p>
            </p:txBody>
          </p:sp>
          <p:sp>
            <p:nvSpPr>
              <p:cNvPr id="11" name="Rectangle 10">
                <a:extLst>
                  <a:ext uri="{FF2B5EF4-FFF2-40B4-BE49-F238E27FC236}">
                    <a16:creationId xmlns:a16="http://schemas.microsoft.com/office/drawing/2014/main" id="{61B5D9C6-184C-F4B3-4CB8-68D273ED61F4}"/>
                  </a:ext>
                </a:extLst>
              </p:cNvPr>
              <p:cNvSpPr>
                <a:spLocks noChangeArrowheads="1"/>
              </p:cNvSpPr>
              <p:nvPr/>
            </p:nvSpPr>
            <p:spPr bwMode="auto">
              <a:xfrm>
                <a:off x="3061854" y="2105603"/>
                <a:ext cx="7342294"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en-US" altLang="en-US" sz="2400" i="1" dirty="0" err="1">
                    <a:latin typeface="Arial "/>
                    <a:cs typeface="Times New Roman" panose="02020603050405020304" pitchFamily="18" charset="0"/>
                  </a:rPr>
                  <a:t>Nhà</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nước</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pháp</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quyền</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xã</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hội</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chủ</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nghĩa</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Việt</a:t>
                </a:r>
                <a:r>
                  <a:rPr lang="en-US" altLang="en-US" sz="2400" i="1" dirty="0">
                    <a:latin typeface="Arial "/>
                    <a:cs typeface="Times New Roman" panose="02020603050405020304" pitchFamily="18" charset="0"/>
                  </a:rPr>
                  <a:t> Nam </a:t>
                </a:r>
                <a:r>
                  <a:rPr lang="en-US" altLang="en-US" sz="2400" i="1" dirty="0" err="1">
                    <a:latin typeface="Arial "/>
                    <a:cs typeface="Times New Roman" panose="02020603050405020304" pitchFamily="18" charset="0"/>
                  </a:rPr>
                  <a:t>là</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Nhà</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nước</a:t>
                </a:r>
                <a:r>
                  <a:rPr lang="en-US" altLang="en-US" sz="2400" i="1" dirty="0">
                    <a:latin typeface="Arial "/>
                    <a:cs typeface="Times New Roman" panose="02020603050405020304" pitchFamily="18" charset="0"/>
                  </a:rPr>
                  <a:t> do </a:t>
                </a:r>
                <a:r>
                  <a:rPr lang="en-US" altLang="en-US" sz="2400" i="1" dirty="0" err="1">
                    <a:latin typeface="Arial "/>
                    <a:cs typeface="Times New Roman" panose="02020603050405020304" pitchFamily="18" charset="0"/>
                  </a:rPr>
                  <a:t>Đảng</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Cộng</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sản</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Việt</a:t>
                </a:r>
                <a:r>
                  <a:rPr lang="en-US" altLang="en-US" sz="2400" i="1" dirty="0">
                    <a:latin typeface="Arial "/>
                    <a:cs typeface="Times New Roman" panose="02020603050405020304" pitchFamily="18" charset="0"/>
                  </a:rPr>
                  <a:t> Nam </a:t>
                </a:r>
                <a:r>
                  <a:rPr lang="en-US" altLang="en-US" sz="2400" i="1" dirty="0" err="1">
                    <a:latin typeface="Arial "/>
                    <a:cs typeface="Times New Roman" panose="02020603050405020304" pitchFamily="18" charset="0"/>
                  </a:rPr>
                  <a:t>lãnh</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đạo</a:t>
                </a:r>
                <a:endParaRPr lang="en-US" altLang="en-US" sz="2400" dirty="0">
                  <a:latin typeface="Arial "/>
                  <a:cs typeface="Times New Roman" panose="02020603050405020304" pitchFamily="18" charset="0"/>
                </a:endParaRPr>
              </a:p>
            </p:txBody>
          </p:sp>
        </p:grpSp>
        <p:sp>
          <p:nvSpPr>
            <p:cNvPr id="9" name="Rectangle 8">
              <a:extLst>
                <a:ext uri="{FF2B5EF4-FFF2-40B4-BE49-F238E27FC236}">
                  <a16:creationId xmlns:a16="http://schemas.microsoft.com/office/drawing/2014/main" id="{4D89EBC4-6B65-34CE-D8AC-4D3A370309C6}"/>
                </a:ext>
              </a:extLst>
            </p:cNvPr>
            <p:cNvSpPr/>
            <p:nvPr/>
          </p:nvSpPr>
          <p:spPr>
            <a:xfrm>
              <a:off x="1162714" y="892682"/>
              <a:ext cx="10012219"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
                </a:rPr>
                <a:t> tr</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a:ln/>
                  <a:solidFill>
                    <a:srgbClr val="FF0000"/>
                  </a:solidFill>
                  <a:effectLst>
                    <a:outerShdw blurRad="38100" dist="19050" dir="2700000" algn="tl" rotWithShape="0">
                      <a:schemeClr val="dk1">
                        <a:lumMod val="50000"/>
                        <a:alpha val="40000"/>
                      </a:schemeClr>
                    </a:outerShdw>
                  </a:effectLst>
                  <a:latin typeface="Arial "/>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
                </a:rPr>
                <a:t> n</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ớc</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xã</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
                </a:rPr>
                <a:t> Nam</a:t>
              </a:r>
            </a:p>
          </p:txBody>
        </p:sp>
        <p:sp>
          <p:nvSpPr>
            <p:cNvPr id="79878" name="TextBox 6">
              <a:extLst>
                <a:ext uri="{FF2B5EF4-FFF2-40B4-BE49-F238E27FC236}">
                  <a16:creationId xmlns:a16="http://schemas.microsoft.com/office/drawing/2014/main" id="{0F2BF396-B973-1BCC-89D8-5364F184F87A}"/>
                </a:ext>
              </a:extLst>
            </p:cNvPr>
            <p:cNvSpPr txBox="1">
              <a:spLocks noChangeArrowheads="1"/>
            </p:cNvSpPr>
            <p:nvPr/>
          </p:nvSpPr>
          <p:spPr bwMode="auto">
            <a:xfrm>
              <a:off x="1093354" y="3833436"/>
              <a:ext cx="1000529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en-US" altLang="en-US" sz="2400" b="1" dirty="0">
                  <a:solidFill>
                    <a:srgbClr val="FF3300"/>
                  </a:solidFill>
                  <a:latin typeface="Arial "/>
                  <a:cs typeface="Times New Roman" panose="02020603050405020304" pitchFamily="18" charset="0"/>
                </a:rPr>
                <a:t>	</a:t>
              </a:r>
              <a:r>
                <a:rPr lang="en-US" altLang="en-US" sz="2400" b="1" dirty="0" err="1">
                  <a:solidFill>
                    <a:srgbClr val="FF3300"/>
                  </a:solidFill>
                  <a:latin typeface="Arial "/>
                  <a:cs typeface="Times New Roman" panose="02020603050405020304" pitchFamily="18" charset="0"/>
                </a:rPr>
                <a:t>Điều</a:t>
              </a:r>
              <a:r>
                <a:rPr lang="en-US" altLang="en-US" sz="2400" b="1" dirty="0">
                  <a:solidFill>
                    <a:srgbClr val="FF3300"/>
                  </a:solidFill>
                  <a:latin typeface="Arial "/>
                  <a:cs typeface="Times New Roman" panose="02020603050405020304" pitchFamily="18" charset="0"/>
                </a:rPr>
                <a:t> 4 (HP2013): </a:t>
              </a:r>
              <a:r>
                <a:rPr lang="vi-VN" altLang="en-US" sz="2400" dirty="0">
                  <a:solidFill>
                    <a:srgbClr val="000000"/>
                  </a:solidFill>
                  <a:latin typeface="Arial "/>
                  <a:cs typeface="Times New Roman" panose="02020603050405020304" pitchFamily="18" charset="0"/>
                </a:rPr>
                <a:t>Đảng Cộng sản Việt Nam - Đội tiên phong của giai cấp công nhân, đồng thời là đội tiên phong của nhân dân lao động và của dân tộc Việt Nam,</a:t>
              </a:r>
              <a:r>
                <a:rPr lang="en-US" altLang="en-US" sz="2400" dirty="0">
                  <a:solidFill>
                    <a:srgbClr val="000000"/>
                  </a:solidFill>
                  <a:latin typeface="Arial "/>
                  <a:cs typeface="Times New Roman" panose="02020603050405020304" pitchFamily="18" charset="0"/>
                </a:rPr>
                <a:t> </a:t>
              </a:r>
              <a:r>
                <a:rPr lang="vi-VN" altLang="en-US" sz="2400" dirty="0">
                  <a:solidFill>
                    <a:srgbClr val="000000"/>
                  </a:solidFill>
                  <a:latin typeface="Arial "/>
                  <a:cs typeface="Times New Roman" panose="02020603050405020304" pitchFamily="18" charset="0"/>
                </a:rPr>
                <a:t>đại biểu trung thành lợi ích của giai cấp công nhân, nhân dân lao động và của cả dân tộc, lấy chủ nghĩa Mác - Lênin và tư tưởng Hồ Chí Minh làm nền tảng tư tưởng, là lực lượng lãnh đạo Nhà nước và xã hội.</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1">
            <a:extLst>
              <a:ext uri="{FF2B5EF4-FFF2-40B4-BE49-F238E27FC236}">
                <a16:creationId xmlns:a16="http://schemas.microsoft.com/office/drawing/2014/main" id="{E95352E4-585E-1C60-C4AD-EAC4CECA8CBE}"/>
              </a:ext>
            </a:extLst>
          </p:cNvPr>
          <p:cNvSpPr>
            <a:spLocks noChangeArrowheads="1"/>
          </p:cNvSpPr>
          <p:nvPr/>
        </p:nvSpPr>
        <p:spPr bwMode="auto">
          <a:xfrm>
            <a:off x="1866900" y="916080"/>
            <a:ext cx="8458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marL="344488" indent="-344488" eaLnBrk="1" hangingPunct="1"/>
            <a:r>
              <a:rPr lang="nl-NL" altLang="en-US" sz="2400" b="1" dirty="0"/>
              <a:t>2. Phương hướng, nhiệm vụ xây dựng và hoàn thiện    Nhà nước pháp quyền xã hội chủ nghĩa Việt Nam </a:t>
            </a:r>
            <a:endParaRPr lang="en-US" altLang="en-US" sz="2400" dirty="0"/>
          </a:p>
          <a:p>
            <a:pPr algn="ctr" eaLnBrk="1" hangingPunct="1"/>
            <a:endParaRPr lang="en-US" altLang="en-US" sz="2400" i="1" dirty="0">
              <a:solidFill>
                <a:srgbClr val="3333CC"/>
              </a:solidFill>
              <a:latin typeface=".VnTime"/>
            </a:endParaRPr>
          </a:p>
        </p:txBody>
      </p:sp>
      <p:grpSp>
        <p:nvGrpSpPr>
          <p:cNvPr id="6" name="Group 5">
            <a:extLst>
              <a:ext uri="{FF2B5EF4-FFF2-40B4-BE49-F238E27FC236}">
                <a16:creationId xmlns:a16="http://schemas.microsoft.com/office/drawing/2014/main" id="{1A762AF6-CC1F-E63F-9E8E-2B2D5E414475}"/>
              </a:ext>
            </a:extLst>
          </p:cNvPr>
          <p:cNvGrpSpPr/>
          <p:nvPr/>
        </p:nvGrpSpPr>
        <p:grpSpPr>
          <a:xfrm>
            <a:off x="1187809" y="2545643"/>
            <a:ext cx="9816381" cy="2792703"/>
            <a:chOff x="1111402" y="2559711"/>
            <a:chExt cx="9816381" cy="2792703"/>
          </a:xfrm>
        </p:grpSpPr>
        <p:sp>
          <p:nvSpPr>
            <p:cNvPr id="82948" name="AutoShape 2">
              <a:extLst>
                <a:ext uri="{FF2B5EF4-FFF2-40B4-BE49-F238E27FC236}">
                  <a16:creationId xmlns:a16="http://schemas.microsoft.com/office/drawing/2014/main" id="{6040F29D-72F6-1E65-4BDE-9F144ADEC584}"/>
                </a:ext>
              </a:extLst>
            </p:cNvPr>
            <p:cNvSpPr>
              <a:spLocks noChangeArrowheads="1"/>
            </p:cNvSpPr>
            <p:nvPr/>
          </p:nvSpPr>
          <p:spPr bwMode="gray">
            <a:xfrm>
              <a:off x="1545411" y="2681297"/>
              <a:ext cx="9382372" cy="1085850"/>
            </a:xfrm>
            <a:prstGeom prst="roundRect">
              <a:avLst>
                <a:gd name="adj" fmla="val 1028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buClr>
                  <a:srgbClr val="CCCCCC"/>
                </a:buClr>
              </a:pPr>
              <a:r>
                <a:rPr lang="nl-NL" altLang="en-US" sz="2400" b="1" i="1" dirty="0">
                  <a:solidFill>
                    <a:srgbClr val="C44423"/>
                  </a:solidFill>
                </a:rPr>
                <a:t>Phương hướng xây dựng và hoàn thiện Nhà nước </a:t>
              </a:r>
            </a:p>
            <a:p>
              <a:pPr algn="ctr" eaLnBrk="1" hangingPunct="1">
                <a:spcBef>
                  <a:spcPct val="20000"/>
                </a:spcBef>
                <a:buClr>
                  <a:srgbClr val="CCCCCC"/>
                </a:buClr>
              </a:pPr>
              <a:r>
                <a:rPr lang="nl-NL" altLang="en-US" sz="2400" b="1" i="1" dirty="0">
                  <a:solidFill>
                    <a:srgbClr val="C44423"/>
                  </a:solidFill>
                </a:rPr>
                <a:t>pháp quyền xã hội chủ nghĩa Việt Nam</a:t>
              </a:r>
              <a:endParaRPr lang="en-US" altLang="en-US" sz="2400" dirty="0">
                <a:solidFill>
                  <a:srgbClr val="C44423"/>
                </a:solidFill>
              </a:endParaRPr>
            </a:p>
          </p:txBody>
        </p:sp>
        <p:sp>
          <p:nvSpPr>
            <p:cNvPr id="82950" name="AutoShape 8">
              <a:extLst>
                <a:ext uri="{FF2B5EF4-FFF2-40B4-BE49-F238E27FC236}">
                  <a16:creationId xmlns:a16="http://schemas.microsoft.com/office/drawing/2014/main" id="{B70D0798-72E5-5AE7-2CAA-6F649371770C}"/>
                </a:ext>
              </a:extLst>
            </p:cNvPr>
            <p:cNvSpPr>
              <a:spLocks noChangeArrowheads="1"/>
            </p:cNvSpPr>
            <p:nvPr/>
          </p:nvSpPr>
          <p:spPr bwMode="gray">
            <a:xfrm>
              <a:off x="1866900" y="4090997"/>
              <a:ext cx="8106726" cy="1085850"/>
            </a:xfrm>
            <a:custGeom>
              <a:avLst/>
              <a:gdLst>
                <a:gd name="connsiteX0" fmla="*/ 0 w 10451207"/>
                <a:gd name="connsiteY0" fmla="*/ 124927 h 1085850"/>
                <a:gd name="connsiteX1" fmla="*/ 124927 w 10451207"/>
                <a:gd name="connsiteY1" fmla="*/ 0 h 1085850"/>
                <a:gd name="connsiteX2" fmla="*/ 10326280 w 10451207"/>
                <a:gd name="connsiteY2" fmla="*/ 0 h 1085850"/>
                <a:gd name="connsiteX3" fmla="*/ 10451207 w 10451207"/>
                <a:gd name="connsiteY3" fmla="*/ 124927 h 1085850"/>
                <a:gd name="connsiteX4" fmla="*/ 10451207 w 10451207"/>
                <a:gd name="connsiteY4" fmla="*/ 960923 h 1085850"/>
                <a:gd name="connsiteX5" fmla="*/ 10326280 w 10451207"/>
                <a:gd name="connsiteY5" fmla="*/ 1085850 h 1085850"/>
                <a:gd name="connsiteX6" fmla="*/ 124927 w 10451207"/>
                <a:gd name="connsiteY6" fmla="*/ 1085850 h 1085850"/>
                <a:gd name="connsiteX7" fmla="*/ 0 w 10451207"/>
                <a:gd name="connsiteY7" fmla="*/ 960923 h 1085850"/>
                <a:gd name="connsiteX8" fmla="*/ 0 w 10451207"/>
                <a:gd name="connsiteY8" fmla="*/ 124927 h 1085850"/>
                <a:gd name="connsiteX0" fmla="*/ 0 w 10451207"/>
                <a:gd name="connsiteY0" fmla="*/ 151432 h 1112355"/>
                <a:gd name="connsiteX1" fmla="*/ 124927 w 10451207"/>
                <a:gd name="connsiteY1" fmla="*/ 26505 h 1112355"/>
                <a:gd name="connsiteX2" fmla="*/ 10313027 w 10451207"/>
                <a:gd name="connsiteY2" fmla="*/ 0 h 1112355"/>
                <a:gd name="connsiteX3" fmla="*/ 10451207 w 10451207"/>
                <a:gd name="connsiteY3" fmla="*/ 151432 h 1112355"/>
                <a:gd name="connsiteX4" fmla="*/ 10451207 w 10451207"/>
                <a:gd name="connsiteY4" fmla="*/ 987428 h 1112355"/>
                <a:gd name="connsiteX5" fmla="*/ 10326280 w 10451207"/>
                <a:gd name="connsiteY5" fmla="*/ 1112355 h 1112355"/>
                <a:gd name="connsiteX6" fmla="*/ 124927 w 10451207"/>
                <a:gd name="connsiteY6" fmla="*/ 1112355 h 1112355"/>
                <a:gd name="connsiteX7" fmla="*/ 0 w 10451207"/>
                <a:gd name="connsiteY7" fmla="*/ 987428 h 1112355"/>
                <a:gd name="connsiteX8" fmla="*/ 0 w 10451207"/>
                <a:gd name="connsiteY8" fmla="*/ 151432 h 1112355"/>
                <a:gd name="connsiteX0" fmla="*/ 0 w 10451207"/>
                <a:gd name="connsiteY0" fmla="*/ 151432 h 1112355"/>
                <a:gd name="connsiteX1" fmla="*/ 124927 w 10451207"/>
                <a:gd name="connsiteY1" fmla="*/ 26505 h 1112355"/>
                <a:gd name="connsiteX2" fmla="*/ 10313027 w 10451207"/>
                <a:gd name="connsiteY2" fmla="*/ 0 h 1112355"/>
                <a:gd name="connsiteX3" fmla="*/ 9921120 w 10451207"/>
                <a:gd name="connsiteY3" fmla="*/ 336962 h 1112355"/>
                <a:gd name="connsiteX4" fmla="*/ 10451207 w 10451207"/>
                <a:gd name="connsiteY4" fmla="*/ 987428 h 1112355"/>
                <a:gd name="connsiteX5" fmla="*/ 10326280 w 10451207"/>
                <a:gd name="connsiteY5" fmla="*/ 1112355 h 1112355"/>
                <a:gd name="connsiteX6" fmla="*/ 124927 w 10451207"/>
                <a:gd name="connsiteY6" fmla="*/ 1112355 h 1112355"/>
                <a:gd name="connsiteX7" fmla="*/ 0 w 10451207"/>
                <a:gd name="connsiteY7" fmla="*/ 987428 h 1112355"/>
                <a:gd name="connsiteX8" fmla="*/ 0 w 10451207"/>
                <a:gd name="connsiteY8" fmla="*/ 151432 h 1112355"/>
                <a:gd name="connsiteX0" fmla="*/ 0 w 10332970"/>
                <a:gd name="connsiteY0" fmla="*/ 151432 h 1112355"/>
                <a:gd name="connsiteX1" fmla="*/ 124927 w 10332970"/>
                <a:gd name="connsiteY1" fmla="*/ 26505 h 1112355"/>
                <a:gd name="connsiteX2" fmla="*/ 10313027 w 10332970"/>
                <a:gd name="connsiteY2" fmla="*/ 0 h 1112355"/>
                <a:gd name="connsiteX3" fmla="*/ 9921120 w 10332970"/>
                <a:gd name="connsiteY3" fmla="*/ 336962 h 1112355"/>
                <a:gd name="connsiteX4" fmla="*/ 9907868 w 10332970"/>
                <a:gd name="connsiteY4" fmla="*/ 1027184 h 1112355"/>
                <a:gd name="connsiteX5" fmla="*/ 10326280 w 10332970"/>
                <a:gd name="connsiteY5" fmla="*/ 1112355 h 1112355"/>
                <a:gd name="connsiteX6" fmla="*/ 124927 w 10332970"/>
                <a:gd name="connsiteY6" fmla="*/ 1112355 h 1112355"/>
                <a:gd name="connsiteX7" fmla="*/ 0 w 10332970"/>
                <a:gd name="connsiteY7" fmla="*/ 987428 h 1112355"/>
                <a:gd name="connsiteX8" fmla="*/ 0 w 10332970"/>
                <a:gd name="connsiteY8" fmla="*/ 151432 h 1112355"/>
                <a:gd name="connsiteX0" fmla="*/ 0 w 10320066"/>
                <a:gd name="connsiteY0" fmla="*/ 151432 h 1191868"/>
                <a:gd name="connsiteX1" fmla="*/ 124927 w 10320066"/>
                <a:gd name="connsiteY1" fmla="*/ 26505 h 1191868"/>
                <a:gd name="connsiteX2" fmla="*/ 10313027 w 10320066"/>
                <a:gd name="connsiteY2" fmla="*/ 0 h 1191868"/>
                <a:gd name="connsiteX3" fmla="*/ 9921120 w 10320066"/>
                <a:gd name="connsiteY3" fmla="*/ 336962 h 1191868"/>
                <a:gd name="connsiteX4" fmla="*/ 9907868 w 10320066"/>
                <a:gd name="connsiteY4" fmla="*/ 1027184 h 1191868"/>
                <a:gd name="connsiteX5" fmla="*/ 9756437 w 10320066"/>
                <a:gd name="connsiteY5" fmla="*/ 1191868 h 1191868"/>
                <a:gd name="connsiteX6" fmla="*/ 124927 w 10320066"/>
                <a:gd name="connsiteY6" fmla="*/ 1112355 h 1191868"/>
                <a:gd name="connsiteX7" fmla="*/ 0 w 10320066"/>
                <a:gd name="connsiteY7" fmla="*/ 987428 h 1191868"/>
                <a:gd name="connsiteX8" fmla="*/ 0 w 10320066"/>
                <a:gd name="connsiteY8" fmla="*/ 151432 h 1191868"/>
                <a:gd name="connsiteX0" fmla="*/ 0 w 10320066"/>
                <a:gd name="connsiteY0" fmla="*/ 151432 h 1125607"/>
                <a:gd name="connsiteX1" fmla="*/ 124927 w 10320066"/>
                <a:gd name="connsiteY1" fmla="*/ 26505 h 1125607"/>
                <a:gd name="connsiteX2" fmla="*/ 10313027 w 10320066"/>
                <a:gd name="connsiteY2" fmla="*/ 0 h 1125607"/>
                <a:gd name="connsiteX3" fmla="*/ 9921120 w 10320066"/>
                <a:gd name="connsiteY3" fmla="*/ 336962 h 1125607"/>
                <a:gd name="connsiteX4" fmla="*/ 9907868 w 10320066"/>
                <a:gd name="connsiteY4" fmla="*/ 1027184 h 1125607"/>
                <a:gd name="connsiteX5" fmla="*/ 9782941 w 10320066"/>
                <a:gd name="connsiteY5" fmla="*/ 1125607 h 1125607"/>
                <a:gd name="connsiteX6" fmla="*/ 124927 w 10320066"/>
                <a:gd name="connsiteY6" fmla="*/ 1112355 h 1125607"/>
                <a:gd name="connsiteX7" fmla="*/ 0 w 10320066"/>
                <a:gd name="connsiteY7" fmla="*/ 987428 h 1125607"/>
                <a:gd name="connsiteX8" fmla="*/ 0 w 10320066"/>
                <a:gd name="connsiteY8" fmla="*/ 151432 h 1125607"/>
                <a:gd name="connsiteX0" fmla="*/ 0 w 10320066"/>
                <a:gd name="connsiteY0" fmla="*/ 151432 h 1125607"/>
                <a:gd name="connsiteX1" fmla="*/ 124927 w 10320066"/>
                <a:gd name="connsiteY1" fmla="*/ 26505 h 1125607"/>
                <a:gd name="connsiteX2" fmla="*/ 10313027 w 10320066"/>
                <a:gd name="connsiteY2" fmla="*/ 0 h 1125607"/>
                <a:gd name="connsiteX3" fmla="*/ 9921120 w 10320066"/>
                <a:gd name="connsiteY3" fmla="*/ 336962 h 1125607"/>
                <a:gd name="connsiteX4" fmla="*/ 9801850 w 10320066"/>
                <a:gd name="connsiteY4" fmla="*/ 1013932 h 1125607"/>
                <a:gd name="connsiteX5" fmla="*/ 9782941 w 10320066"/>
                <a:gd name="connsiteY5" fmla="*/ 1125607 h 1125607"/>
                <a:gd name="connsiteX6" fmla="*/ 124927 w 10320066"/>
                <a:gd name="connsiteY6" fmla="*/ 1112355 h 1125607"/>
                <a:gd name="connsiteX7" fmla="*/ 0 w 10320066"/>
                <a:gd name="connsiteY7" fmla="*/ 987428 h 1125607"/>
                <a:gd name="connsiteX8" fmla="*/ 0 w 10320066"/>
                <a:gd name="connsiteY8" fmla="*/ 151432 h 1125607"/>
                <a:gd name="connsiteX0" fmla="*/ 0 w 10318726"/>
                <a:gd name="connsiteY0" fmla="*/ 151432 h 1125607"/>
                <a:gd name="connsiteX1" fmla="*/ 124927 w 10318726"/>
                <a:gd name="connsiteY1" fmla="*/ 26505 h 1125607"/>
                <a:gd name="connsiteX2" fmla="*/ 10313027 w 10318726"/>
                <a:gd name="connsiteY2" fmla="*/ 0 h 1125607"/>
                <a:gd name="connsiteX3" fmla="*/ 9801851 w 10318726"/>
                <a:gd name="connsiteY3" fmla="*/ 416475 h 1125607"/>
                <a:gd name="connsiteX4" fmla="*/ 9801850 w 10318726"/>
                <a:gd name="connsiteY4" fmla="*/ 1013932 h 1125607"/>
                <a:gd name="connsiteX5" fmla="*/ 9782941 w 10318726"/>
                <a:gd name="connsiteY5" fmla="*/ 1125607 h 1125607"/>
                <a:gd name="connsiteX6" fmla="*/ 124927 w 10318726"/>
                <a:gd name="connsiteY6" fmla="*/ 1112355 h 1125607"/>
                <a:gd name="connsiteX7" fmla="*/ 0 w 10318726"/>
                <a:gd name="connsiteY7" fmla="*/ 987428 h 1125607"/>
                <a:gd name="connsiteX8" fmla="*/ 0 w 10318726"/>
                <a:gd name="connsiteY8" fmla="*/ 151432 h 1125607"/>
                <a:gd name="connsiteX0" fmla="*/ 0 w 9819412"/>
                <a:gd name="connsiteY0" fmla="*/ 124927 h 1099102"/>
                <a:gd name="connsiteX1" fmla="*/ 124927 w 9819412"/>
                <a:gd name="connsiteY1" fmla="*/ 0 h 1099102"/>
                <a:gd name="connsiteX2" fmla="*/ 9756436 w 9819412"/>
                <a:gd name="connsiteY2" fmla="*/ 13252 h 1099102"/>
                <a:gd name="connsiteX3" fmla="*/ 9801851 w 9819412"/>
                <a:gd name="connsiteY3" fmla="*/ 389970 h 1099102"/>
                <a:gd name="connsiteX4" fmla="*/ 9801850 w 9819412"/>
                <a:gd name="connsiteY4" fmla="*/ 987427 h 1099102"/>
                <a:gd name="connsiteX5" fmla="*/ 9782941 w 9819412"/>
                <a:gd name="connsiteY5" fmla="*/ 1099102 h 1099102"/>
                <a:gd name="connsiteX6" fmla="*/ 124927 w 9819412"/>
                <a:gd name="connsiteY6" fmla="*/ 1085850 h 1099102"/>
                <a:gd name="connsiteX7" fmla="*/ 0 w 9819412"/>
                <a:gd name="connsiteY7" fmla="*/ 960923 h 1099102"/>
                <a:gd name="connsiteX8" fmla="*/ 0 w 9819412"/>
                <a:gd name="connsiteY8" fmla="*/ 124927 h 1099102"/>
                <a:gd name="connsiteX0" fmla="*/ 0 w 9838257"/>
                <a:gd name="connsiteY0" fmla="*/ 124927 h 1099102"/>
                <a:gd name="connsiteX1" fmla="*/ 124927 w 9838257"/>
                <a:gd name="connsiteY1" fmla="*/ 0 h 1099102"/>
                <a:gd name="connsiteX2" fmla="*/ 9756436 w 9838257"/>
                <a:gd name="connsiteY2" fmla="*/ 13252 h 1099102"/>
                <a:gd name="connsiteX3" fmla="*/ 9801851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38257"/>
                <a:gd name="connsiteY0" fmla="*/ 124927 h 1099102"/>
                <a:gd name="connsiteX1" fmla="*/ 124927 w 9838257"/>
                <a:gd name="connsiteY1" fmla="*/ 0 h 1099102"/>
                <a:gd name="connsiteX2" fmla="*/ 9809445 w 9838257"/>
                <a:gd name="connsiteY2" fmla="*/ 0 h 1099102"/>
                <a:gd name="connsiteX3" fmla="*/ 9801851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38257"/>
                <a:gd name="connsiteY0" fmla="*/ 124927 h 1099102"/>
                <a:gd name="connsiteX1" fmla="*/ 124927 w 9838257"/>
                <a:gd name="connsiteY1" fmla="*/ 0 h 1099102"/>
                <a:gd name="connsiteX2" fmla="*/ 9716680 w 9838257"/>
                <a:gd name="connsiteY2" fmla="*/ 0 h 1099102"/>
                <a:gd name="connsiteX3" fmla="*/ 9801851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38257"/>
                <a:gd name="connsiteY0" fmla="*/ 124927 h 1099102"/>
                <a:gd name="connsiteX1" fmla="*/ 124927 w 9838257"/>
                <a:gd name="connsiteY1" fmla="*/ 0 h 1099102"/>
                <a:gd name="connsiteX2" fmla="*/ 9716680 w 9838257"/>
                <a:gd name="connsiteY2" fmla="*/ 0 h 1099102"/>
                <a:gd name="connsiteX3" fmla="*/ 9695833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23408"/>
                <a:gd name="connsiteY0" fmla="*/ 124927 h 1099102"/>
                <a:gd name="connsiteX1" fmla="*/ 124927 w 9823408"/>
                <a:gd name="connsiteY1" fmla="*/ 0 h 1099102"/>
                <a:gd name="connsiteX2" fmla="*/ 9716680 w 9823408"/>
                <a:gd name="connsiteY2" fmla="*/ 0 h 1099102"/>
                <a:gd name="connsiteX3" fmla="*/ 9695833 w 9823408"/>
                <a:gd name="connsiteY3" fmla="*/ 389970 h 1099102"/>
                <a:gd name="connsiteX4" fmla="*/ 9669328 w 9823408"/>
                <a:gd name="connsiteY4" fmla="*/ 987427 h 1099102"/>
                <a:gd name="connsiteX5" fmla="*/ 9809445 w 9823408"/>
                <a:gd name="connsiteY5" fmla="*/ 1099102 h 1099102"/>
                <a:gd name="connsiteX6" fmla="*/ 124927 w 9823408"/>
                <a:gd name="connsiteY6" fmla="*/ 1085850 h 1099102"/>
                <a:gd name="connsiteX7" fmla="*/ 0 w 9823408"/>
                <a:gd name="connsiteY7" fmla="*/ 960923 h 1099102"/>
                <a:gd name="connsiteX8" fmla="*/ 0 w 9823408"/>
                <a:gd name="connsiteY8" fmla="*/ 124927 h 1099102"/>
                <a:gd name="connsiteX0" fmla="*/ 0 w 9742738"/>
                <a:gd name="connsiteY0" fmla="*/ 124927 h 1085850"/>
                <a:gd name="connsiteX1" fmla="*/ 124927 w 9742738"/>
                <a:gd name="connsiteY1" fmla="*/ 0 h 1085850"/>
                <a:gd name="connsiteX2" fmla="*/ 9716680 w 9742738"/>
                <a:gd name="connsiteY2" fmla="*/ 0 h 1085850"/>
                <a:gd name="connsiteX3" fmla="*/ 9695833 w 9742738"/>
                <a:gd name="connsiteY3" fmla="*/ 389970 h 1085850"/>
                <a:gd name="connsiteX4" fmla="*/ 9669328 w 9742738"/>
                <a:gd name="connsiteY4" fmla="*/ 987427 h 1085850"/>
                <a:gd name="connsiteX5" fmla="*/ 9637167 w 9742738"/>
                <a:gd name="connsiteY5" fmla="*/ 1072598 h 1085850"/>
                <a:gd name="connsiteX6" fmla="*/ 124927 w 9742738"/>
                <a:gd name="connsiteY6" fmla="*/ 1085850 h 1085850"/>
                <a:gd name="connsiteX7" fmla="*/ 0 w 9742738"/>
                <a:gd name="connsiteY7" fmla="*/ 960923 h 1085850"/>
                <a:gd name="connsiteX8" fmla="*/ 0 w 9742738"/>
                <a:gd name="connsiteY8" fmla="*/ 124927 h 108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42738" h="1085850">
                  <a:moveTo>
                    <a:pt x="0" y="124927"/>
                  </a:moveTo>
                  <a:cubicBezTo>
                    <a:pt x="0" y="55932"/>
                    <a:pt x="55932" y="0"/>
                    <a:pt x="124927" y="0"/>
                  </a:cubicBezTo>
                  <a:lnTo>
                    <a:pt x="9716680" y="0"/>
                  </a:lnTo>
                  <a:cubicBezTo>
                    <a:pt x="9785675" y="0"/>
                    <a:pt x="9695833" y="320975"/>
                    <a:pt x="9695833" y="389970"/>
                  </a:cubicBezTo>
                  <a:cubicBezTo>
                    <a:pt x="9695833" y="589122"/>
                    <a:pt x="9669328" y="788275"/>
                    <a:pt x="9669328" y="987427"/>
                  </a:cubicBezTo>
                  <a:cubicBezTo>
                    <a:pt x="9669328" y="1056422"/>
                    <a:pt x="9706162" y="1072598"/>
                    <a:pt x="9637167" y="1072598"/>
                  </a:cubicBezTo>
                  <a:lnTo>
                    <a:pt x="124927" y="1085850"/>
                  </a:lnTo>
                  <a:cubicBezTo>
                    <a:pt x="55932" y="1085850"/>
                    <a:pt x="0" y="1029918"/>
                    <a:pt x="0" y="960923"/>
                  </a:cubicBezTo>
                  <a:lnTo>
                    <a:pt x="0" y="124927"/>
                  </a:lnTo>
                  <a:close/>
                </a:path>
              </a:pathLst>
            </a:cu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lvl="3" algn="ctr">
                <a:spcBef>
                  <a:spcPct val="20000"/>
                </a:spcBef>
                <a:buClr>
                  <a:srgbClr val="CCCCCC"/>
                </a:buClr>
              </a:pPr>
              <a:r>
                <a:rPr lang="nl-NL" altLang="en-US" sz="2400" b="1" i="1" dirty="0">
                  <a:solidFill>
                    <a:srgbClr val="008000"/>
                  </a:solidFill>
                </a:rPr>
                <a:t>Nhiệm vụ và giải pháp xây dựng và hoàn thiện Nhà nước </a:t>
              </a:r>
            </a:p>
            <a:p>
              <a:pPr lvl="3" algn="ctr">
                <a:spcBef>
                  <a:spcPct val="20000"/>
                </a:spcBef>
                <a:buClr>
                  <a:srgbClr val="CCCCCC"/>
                </a:buClr>
              </a:pPr>
              <a:r>
                <a:rPr lang="nl-NL" altLang="en-US" sz="2400" b="1" i="1" dirty="0">
                  <a:solidFill>
                    <a:srgbClr val="008000"/>
                  </a:solidFill>
                </a:rPr>
                <a:t>        pháp quyền xã hội chủ nghĩa Việt Nam </a:t>
              </a:r>
              <a:endParaRPr lang="en-US" altLang="en-US" sz="2400" dirty="0">
                <a:solidFill>
                  <a:srgbClr val="008000"/>
                </a:solidFill>
              </a:endParaRPr>
            </a:p>
          </p:txBody>
        </p:sp>
        <p:grpSp>
          <p:nvGrpSpPr>
            <p:cNvPr id="3" name="Nhóm 2">
              <a:extLst>
                <a:ext uri="{FF2B5EF4-FFF2-40B4-BE49-F238E27FC236}">
                  <a16:creationId xmlns:a16="http://schemas.microsoft.com/office/drawing/2014/main" id="{06D3BBFE-2FB1-A6F9-1AE7-4498FE44AF6A}"/>
                </a:ext>
              </a:extLst>
            </p:cNvPr>
            <p:cNvGrpSpPr/>
            <p:nvPr/>
          </p:nvGrpSpPr>
          <p:grpSpPr>
            <a:xfrm>
              <a:off x="1111402" y="4057014"/>
              <a:ext cx="1295400" cy="1295400"/>
              <a:chOff x="1541319" y="3908570"/>
              <a:chExt cx="1295400" cy="1295400"/>
            </a:xfrm>
          </p:grpSpPr>
          <p:pic>
            <p:nvPicPr>
              <p:cNvPr id="82951" name="Picture 11" descr="DP_circle001">
                <a:extLst>
                  <a:ext uri="{FF2B5EF4-FFF2-40B4-BE49-F238E27FC236}">
                    <a16:creationId xmlns:a16="http://schemas.microsoft.com/office/drawing/2014/main" id="{D7BEA966-1A32-BADF-4CDC-86A4DFB759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319" y="3908570"/>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2" name="Rectangle 11">
                <a:extLst>
                  <a:ext uri="{FF2B5EF4-FFF2-40B4-BE49-F238E27FC236}">
                    <a16:creationId xmlns:a16="http://schemas.microsoft.com/office/drawing/2014/main" id="{9F52AD94-B046-38B6-1A5D-AF8C3C79454A}"/>
                  </a:ext>
                </a:extLst>
              </p:cNvPr>
              <p:cNvSpPr>
                <a:spLocks noChangeArrowheads="1"/>
              </p:cNvSpPr>
              <p:nvPr/>
            </p:nvSpPr>
            <p:spPr bwMode="auto">
              <a:xfrm>
                <a:off x="1898904" y="4325437"/>
                <a:ext cx="7232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nl-NL" altLang="en-US" sz="2400" b="1" i="1" dirty="0">
                    <a:solidFill>
                      <a:srgbClr val="008000"/>
                    </a:solidFill>
                    <a:latin typeface="Times New Roman" panose="02020603050405020304" pitchFamily="18" charset="0"/>
                    <a:cs typeface="Times New Roman" panose="02020603050405020304" pitchFamily="18" charset="0"/>
                  </a:rPr>
                  <a:t>2.2. </a:t>
                </a:r>
                <a:endParaRPr lang="en-US" altLang="en-US" sz="2400" dirty="0">
                  <a:solidFill>
                    <a:srgbClr val="008000"/>
                  </a:solidFill>
                </a:endParaRPr>
              </a:p>
            </p:txBody>
          </p:sp>
        </p:grpSp>
        <p:grpSp>
          <p:nvGrpSpPr>
            <p:cNvPr id="2" name="Nhóm 1">
              <a:extLst>
                <a:ext uri="{FF2B5EF4-FFF2-40B4-BE49-F238E27FC236}">
                  <a16:creationId xmlns:a16="http://schemas.microsoft.com/office/drawing/2014/main" id="{2AD4C484-3519-36CC-767A-A241004AF0FA}"/>
                </a:ext>
              </a:extLst>
            </p:cNvPr>
            <p:cNvGrpSpPr/>
            <p:nvPr/>
          </p:nvGrpSpPr>
          <p:grpSpPr>
            <a:xfrm>
              <a:off x="1120927" y="2559711"/>
              <a:ext cx="1285875" cy="1285875"/>
              <a:chOff x="1474248" y="2350290"/>
              <a:chExt cx="1285875" cy="1285875"/>
            </a:xfrm>
          </p:grpSpPr>
          <p:pic>
            <p:nvPicPr>
              <p:cNvPr id="82949" name="Picture 7" descr="DO_circle001">
                <a:extLst>
                  <a:ext uri="{FF2B5EF4-FFF2-40B4-BE49-F238E27FC236}">
                    <a16:creationId xmlns:a16="http://schemas.microsoft.com/office/drawing/2014/main" id="{BA38EF35-1792-6B6E-1E69-529EE0264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4248" y="2350290"/>
                <a:ext cx="1285875"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3" name="Rectangle 12">
                <a:extLst>
                  <a:ext uri="{FF2B5EF4-FFF2-40B4-BE49-F238E27FC236}">
                    <a16:creationId xmlns:a16="http://schemas.microsoft.com/office/drawing/2014/main" id="{392432F7-DE7A-1A02-5B7B-C5A316F1CECB}"/>
                  </a:ext>
                </a:extLst>
              </p:cNvPr>
              <p:cNvSpPr>
                <a:spLocks noChangeArrowheads="1"/>
              </p:cNvSpPr>
              <p:nvPr/>
            </p:nvSpPr>
            <p:spPr bwMode="auto">
              <a:xfrm>
                <a:off x="1822308" y="2762396"/>
                <a:ext cx="7232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nl-NL" altLang="en-US" sz="2400" b="1" i="1" dirty="0">
                    <a:solidFill>
                      <a:srgbClr val="C44423"/>
                    </a:solidFill>
                    <a:latin typeface="Times New Roman" panose="02020603050405020304" pitchFamily="18" charset="0"/>
                    <a:cs typeface="Times New Roman" panose="02020603050405020304" pitchFamily="18" charset="0"/>
                  </a:rPr>
                  <a:t>2.1. </a:t>
                </a:r>
                <a:endParaRPr lang="en-US" altLang="en-US" sz="2400" dirty="0">
                  <a:solidFill>
                    <a:srgbClr val="C44423"/>
                  </a:solidFill>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wipe(up)">
                                      <p:cBhvr>
                                        <p:cTn id="7" dur="1000"/>
                                        <p:tgtEl>
                                          <p:spTgt spid="8294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D630EFC-5D88-B00A-537E-5F40B380C6F4}"/>
              </a:ext>
            </a:extLst>
          </p:cNvPr>
          <p:cNvSpPr/>
          <p:nvPr/>
        </p:nvSpPr>
        <p:spPr>
          <a:xfrm>
            <a:off x="1676400" y="560121"/>
            <a:ext cx="8839200" cy="830997"/>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marL="625475" indent="-625475">
              <a:defRPr/>
            </a:pPr>
            <a:r>
              <a:rPr lang="en-US" sz="2400" b="1" dirty="0">
                <a:ln/>
                <a:solidFill>
                  <a:srgbClr val="0033CC"/>
                </a:solidFill>
                <a:latin typeface="Arial "/>
              </a:rPr>
              <a:t>2.1. Ph</a:t>
            </a:r>
            <a:r>
              <a:rPr lang="vi-VN" sz="2400" b="1" dirty="0">
                <a:ln/>
                <a:solidFill>
                  <a:srgbClr val="0033CC"/>
                </a:solidFill>
                <a:latin typeface="Arial "/>
              </a:rPr>
              <a:t>ư</a:t>
            </a:r>
            <a:r>
              <a:rPr lang="en-US" sz="2400" b="1" dirty="0" err="1">
                <a:ln/>
                <a:solidFill>
                  <a:srgbClr val="0033CC"/>
                </a:solidFill>
                <a:latin typeface="Arial "/>
              </a:rPr>
              <a:t>ơng</a:t>
            </a:r>
            <a:r>
              <a:rPr lang="en-US" sz="2400" b="1" dirty="0">
                <a:ln/>
                <a:solidFill>
                  <a:srgbClr val="0033CC"/>
                </a:solidFill>
                <a:latin typeface="Arial "/>
              </a:rPr>
              <a:t> h</a:t>
            </a:r>
            <a:r>
              <a:rPr lang="vi-VN" sz="2400" b="1" dirty="0">
                <a:ln/>
                <a:solidFill>
                  <a:srgbClr val="0033CC"/>
                </a:solidFill>
                <a:latin typeface="Arial "/>
              </a:rPr>
              <a:t>ư</a:t>
            </a:r>
            <a:r>
              <a:rPr lang="en-US" sz="2400" b="1" dirty="0" err="1">
                <a:ln/>
                <a:solidFill>
                  <a:srgbClr val="0033CC"/>
                </a:solidFill>
                <a:latin typeface="Arial "/>
              </a:rPr>
              <a:t>ớng</a:t>
            </a:r>
            <a:r>
              <a:rPr lang="en-US" sz="2400" b="1" dirty="0">
                <a:ln/>
                <a:solidFill>
                  <a:srgbClr val="0033CC"/>
                </a:solidFill>
                <a:latin typeface="Arial "/>
              </a:rPr>
              <a:t> </a:t>
            </a:r>
            <a:r>
              <a:rPr lang="en-US" sz="2400" b="1" dirty="0" err="1">
                <a:ln/>
                <a:solidFill>
                  <a:srgbClr val="0033CC"/>
                </a:solidFill>
                <a:latin typeface="Arial "/>
              </a:rPr>
              <a:t>xây</a:t>
            </a:r>
            <a:r>
              <a:rPr lang="en-US" sz="2400" b="1" dirty="0">
                <a:ln/>
                <a:solidFill>
                  <a:srgbClr val="0033CC"/>
                </a:solidFill>
                <a:latin typeface="Arial "/>
              </a:rPr>
              <a:t> </a:t>
            </a:r>
            <a:r>
              <a:rPr lang="en-US" sz="2400" b="1" dirty="0" err="1">
                <a:ln/>
                <a:solidFill>
                  <a:srgbClr val="0033CC"/>
                </a:solidFill>
                <a:latin typeface="Arial "/>
              </a:rPr>
              <a:t>dựng</a:t>
            </a:r>
            <a:r>
              <a:rPr lang="en-US" sz="2400" b="1" dirty="0">
                <a:ln/>
                <a:solidFill>
                  <a:srgbClr val="0033CC"/>
                </a:solidFill>
                <a:latin typeface="Arial "/>
              </a:rPr>
              <a:t> </a:t>
            </a:r>
            <a:r>
              <a:rPr lang="en-US" sz="2400" b="1" dirty="0" err="1">
                <a:ln/>
                <a:solidFill>
                  <a:srgbClr val="0033CC"/>
                </a:solidFill>
                <a:latin typeface="Arial "/>
              </a:rPr>
              <a:t>nhà</a:t>
            </a:r>
            <a:r>
              <a:rPr lang="en-US" sz="2400" b="1" dirty="0">
                <a:ln/>
                <a:solidFill>
                  <a:srgbClr val="0033CC"/>
                </a:solidFill>
                <a:latin typeface="Arial "/>
              </a:rPr>
              <a:t> n</a:t>
            </a:r>
            <a:r>
              <a:rPr lang="vi-VN" sz="2400" b="1" dirty="0">
                <a:ln/>
                <a:solidFill>
                  <a:srgbClr val="0033CC"/>
                </a:solidFill>
                <a:latin typeface="Arial "/>
              </a:rPr>
              <a:t>ư</a:t>
            </a:r>
            <a:r>
              <a:rPr lang="en-US" sz="2400" b="1" dirty="0" err="1">
                <a:ln/>
                <a:solidFill>
                  <a:srgbClr val="0033CC"/>
                </a:solidFill>
                <a:latin typeface="Arial "/>
              </a:rPr>
              <a:t>ớc</a:t>
            </a:r>
            <a:r>
              <a:rPr lang="en-US" sz="2400" b="1" dirty="0">
                <a:ln/>
                <a:solidFill>
                  <a:srgbClr val="0033CC"/>
                </a:solidFill>
                <a:latin typeface="Arial "/>
              </a:rPr>
              <a:t> </a:t>
            </a:r>
            <a:r>
              <a:rPr lang="en-US" sz="2400" b="1" dirty="0" err="1">
                <a:ln/>
                <a:solidFill>
                  <a:srgbClr val="0033CC"/>
                </a:solidFill>
                <a:latin typeface="Arial "/>
              </a:rPr>
              <a:t>pháp</a:t>
            </a:r>
            <a:r>
              <a:rPr lang="en-US" sz="2400" b="1" dirty="0">
                <a:ln/>
                <a:solidFill>
                  <a:srgbClr val="0033CC"/>
                </a:solidFill>
                <a:latin typeface="Arial "/>
              </a:rPr>
              <a:t> </a:t>
            </a:r>
            <a:r>
              <a:rPr lang="en-US" sz="2400" b="1" dirty="0" err="1">
                <a:ln/>
                <a:solidFill>
                  <a:srgbClr val="0033CC"/>
                </a:solidFill>
                <a:latin typeface="Arial "/>
              </a:rPr>
              <a:t>quyền</a:t>
            </a:r>
            <a:r>
              <a:rPr lang="en-US" sz="2400" b="1" dirty="0">
                <a:ln/>
                <a:solidFill>
                  <a:srgbClr val="0033CC"/>
                </a:solidFill>
                <a:latin typeface="Arial "/>
              </a:rPr>
              <a:t> </a:t>
            </a:r>
            <a:r>
              <a:rPr lang="en-US" sz="2400" b="1" dirty="0" err="1">
                <a:ln/>
                <a:solidFill>
                  <a:srgbClr val="0033CC"/>
                </a:solidFill>
                <a:latin typeface="Arial "/>
              </a:rPr>
              <a:t>xã</a:t>
            </a:r>
            <a:r>
              <a:rPr lang="en-US" sz="2400" b="1" dirty="0">
                <a:ln/>
                <a:solidFill>
                  <a:srgbClr val="0033CC"/>
                </a:solidFill>
                <a:latin typeface="Arial "/>
              </a:rPr>
              <a:t> </a:t>
            </a:r>
            <a:r>
              <a:rPr lang="en-US" sz="2400" b="1" dirty="0" err="1">
                <a:ln/>
                <a:solidFill>
                  <a:srgbClr val="0033CC"/>
                </a:solidFill>
                <a:latin typeface="Arial "/>
              </a:rPr>
              <a:t>hội</a:t>
            </a:r>
            <a:r>
              <a:rPr lang="en-US" sz="2400" b="1" dirty="0">
                <a:ln/>
                <a:solidFill>
                  <a:srgbClr val="0033CC"/>
                </a:solidFill>
                <a:latin typeface="Arial "/>
              </a:rPr>
              <a:t> </a:t>
            </a:r>
            <a:r>
              <a:rPr lang="en-US" sz="2400" b="1" dirty="0" err="1">
                <a:ln/>
                <a:solidFill>
                  <a:srgbClr val="0033CC"/>
                </a:solidFill>
                <a:latin typeface="Arial "/>
              </a:rPr>
              <a:t>chủ</a:t>
            </a:r>
            <a:r>
              <a:rPr lang="en-US" sz="2400" b="1" dirty="0">
                <a:ln/>
                <a:solidFill>
                  <a:srgbClr val="0033CC"/>
                </a:solidFill>
                <a:latin typeface="Arial "/>
              </a:rPr>
              <a:t> </a:t>
            </a:r>
            <a:r>
              <a:rPr lang="en-US" sz="2400" b="1" dirty="0" err="1">
                <a:ln/>
                <a:solidFill>
                  <a:srgbClr val="0033CC"/>
                </a:solidFill>
                <a:latin typeface="Arial "/>
              </a:rPr>
              <a:t>nghĩa</a:t>
            </a:r>
            <a:r>
              <a:rPr lang="en-US" sz="2400" b="1" dirty="0">
                <a:ln/>
                <a:solidFill>
                  <a:srgbClr val="0033CC"/>
                </a:solidFill>
                <a:latin typeface="Arial "/>
              </a:rPr>
              <a:t> </a:t>
            </a:r>
            <a:r>
              <a:rPr lang="en-US" sz="2400" b="1" dirty="0" err="1">
                <a:ln/>
                <a:solidFill>
                  <a:srgbClr val="0033CC"/>
                </a:solidFill>
                <a:latin typeface="Arial "/>
              </a:rPr>
              <a:t>Việt</a:t>
            </a:r>
            <a:r>
              <a:rPr lang="en-US" sz="2400" b="1" dirty="0">
                <a:ln/>
                <a:solidFill>
                  <a:srgbClr val="0033CC"/>
                </a:solidFill>
                <a:latin typeface="Arial "/>
              </a:rPr>
              <a:t> Nam</a:t>
            </a:r>
          </a:p>
        </p:txBody>
      </p:sp>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1676400" y="1430666"/>
            <a:ext cx="8839200"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746125" indent="-746125">
              <a:lnSpc>
                <a:spcPct val="100000"/>
              </a:lnSpc>
              <a:spcBef>
                <a:spcPct val="0"/>
              </a:spcBef>
              <a:buFontTx/>
              <a:buNone/>
            </a:pPr>
            <a:r>
              <a:rPr lang="nl-NL" altLang="en-US" sz="2400" i="1" dirty="0">
                <a:latin typeface="Arial "/>
              </a:rPr>
              <a:t>2.1.1 Những định hướng lớn xây dựng và hoàn thiện Nhà nước pháp quyền xã hội chủ nghĩa Việt Nam</a:t>
            </a:r>
            <a:endParaRPr lang="en-US" altLang="en-US" sz="2400" dirty="0">
              <a:latin typeface="Arial "/>
            </a:endParaRPr>
          </a:p>
        </p:txBody>
      </p:sp>
      <p:sp>
        <p:nvSpPr>
          <p:cNvPr id="5" name="Freeform: Shape 4">
            <a:extLst>
              <a:ext uri="{FF2B5EF4-FFF2-40B4-BE49-F238E27FC236}">
                <a16:creationId xmlns:a16="http://schemas.microsoft.com/office/drawing/2014/main" id="{6D3A0835-349D-C423-CB39-9D30B15CA21E}"/>
              </a:ext>
            </a:extLst>
          </p:cNvPr>
          <p:cNvSpPr/>
          <p:nvPr/>
        </p:nvSpPr>
        <p:spPr>
          <a:xfrm>
            <a:off x="1309468" y="2321701"/>
            <a:ext cx="9573064" cy="1107299"/>
          </a:xfrm>
          <a:custGeom>
            <a:avLst/>
            <a:gdLst>
              <a:gd name="connsiteX0" fmla="*/ 0 w 8626072"/>
              <a:gd name="connsiteY0" fmla="*/ 149167 h 894984"/>
              <a:gd name="connsiteX1" fmla="*/ 149167 w 8626072"/>
              <a:gd name="connsiteY1" fmla="*/ 0 h 894984"/>
              <a:gd name="connsiteX2" fmla="*/ 8476905 w 8626072"/>
              <a:gd name="connsiteY2" fmla="*/ 0 h 894984"/>
              <a:gd name="connsiteX3" fmla="*/ 8626072 w 8626072"/>
              <a:gd name="connsiteY3" fmla="*/ 149167 h 894984"/>
              <a:gd name="connsiteX4" fmla="*/ 8626072 w 8626072"/>
              <a:gd name="connsiteY4" fmla="*/ 745817 h 894984"/>
              <a:gd name="connsiteX5" fmla="*/ 8476905 w 8626072"/>
              <a:gd name="connsiteY5" fmla="*/ 894984 h 894984"/>
              <a:gd name="connsiteX6" fmla="*/ 149167 w 8626072"/>
              <a:gd name="connsiteY6" fmla="*/ 894984 h 894984"/>
              <a:gd name="connsiteX7" fmla="*/ 0 w 8626072"/>
              <a:gd name="connsiteY7" fmla="*/ 745817 h 894984"/>
              <a:gd name="connsiteX8" fmla="*/ 0 w 862607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26072" h="894984">
                <a:moveTo>
                  <a:pt x="0" y="149167"/>
                </a:moveTo>
                <a:cubicBezTo>
                  <a:pt x="0" y="66784"/>
                  <a:pt x="66784" y="0"/>
                  <a:pt x="149167" y="0"/>
                </a:cubicBezTo>
                <a:lnTo>
                  <a:pt x="8476905" y="0"/>
                </a:lnTo>
                <a:cubicBezTo>
                  <a:pt x="8559288" y="0"/>
                  <a:pt x="8626072" y="66784"/>
                  <a:pt x="8626072" y="149167"/>
                </a:cubicBezTo>
                <a:lnTo>
                  <a:pt x="8626072" y="745817"/>
                </a:lnTo>
                <a:cubicBezTo>
                  <a:pt x="8626072" y="828200"/>
                  <a:pt x="8559288" y="894984"/>
                  <a:pt x="8476905" y="894984"/>
                </a:cubicBezTo>
                <a:lnTo>
                  <a:pt x="149167" y="894984"/>
                </a:lnTo>
                <a:cubicBezTo>
                  <a:pt x="66784" y="894984"/>
                  <a:pt x="0" y="828200"/>
                  <a:pt x="0" y="745817"/>
                </a:cubicBezTo>
                <a:lnTo>
                  <a:pt x="0" y="149167"/>
                </a:lnTo>
                <a:close/>
              </a:path>
            </a:pathLst>
          </a:cu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Nhà nước ban hành pháp luật; tổ chức, quản lý xã hội bằng pháp luật và không ngừng tăng cường pháp chế xã hội chủ nghĩa.</a:t>
            </a:r>
            <a:endParaRPr lang="en-US" sz="2400" kern="1200" dirty="0">
              <a:latin typeface="Arial" panose="020B0604020202020204" pitchFamily="34" charset="0"/>
              <a:cs typeface="Arial" panose="020B0604020202020204" pitchFamily="34" charset="0"/>
            </a:endParaRPr>
          </a:p>
        </p:txBody>
      </p:sp>
      <p:sp>
        <p:nvSpPr>
          <p:cNvPr id="9" name="Freeform: Shape 8">
            <a:extLst>
              <a:ext uri="{FF2B5EF4-FFF2-40B4-BE49-F238E27FC236}">
                <a16:creationId xmlns:a16="http://schemas.microsoft.com/office/drawing/2014/main" id="{A756AF7A-B267-B15E-C96E-8E8B33037041}"/>
              </a:ext>
            </a:extLst>
          </p:cNvPr>
          <p:cNvSpPr/>
          <p:nvPr/>
        </p:nvSpPr>
        <p:spPr>
          <a:xfrm>
            <a:off x="1309468" y="3489038"/>
            <a:ext cx="9573064" cy="1107299"/>
          </a:xfrm>
          <a:custGeom>
            <a:avLst/>
            <a:gdLst>
              <a:gd name="connsiteX0" fmla="*/ 0 w 8592109"/>
              <a:gd name="connsiteY0" fmla="*/ 131816 h 790880"/>
              <a:gd name="connsiteX1" fmla="*/ 131816 w 8592109"/>
              <a:gd name="connsiteY1" fmla="*/ 0 h 790880"/>
              <a:gd name="connsiteX2" fmla="*/ 8460293 w 8592109"/>
              <a:gd name="connsiteY2" fmla="*/ 0 h 790880"/>
              <a:gd name="connsiteX3" fmla="*/ 8592109 w 8592109"/>
              <a:gd name="connsiteY3" fmla="*/ 131816 h 790880"/>
              <a:gd name="connsiteX4" fmla="*/ 8592109 w 8592109"/>
              <a:gd name="connsiteY4" fmla="*/ 659064 h 790880"/>
              <a:gd name="connsiteX5" fmla="*/ 8460293 w 8592109"/>
              <a:gd name="connsiteY5" fmla="*/ 790880 h 790880"/>
              <a:gd name="connsiteX6" fmla="*/ 131816 w 8592109"/>
              <a:gd name="connsiteY6" fmla="*/ 790880 h 790880"/>
              <a:gd name="connsiteX7" fmla="*/ 0 w 8592109"/>
              <a:gd name="connsiteY7" fmla="*/ 659064 h 790880"/>
              <a:gd name="connsiteX8" fmla="*/ 0 w 8592109"/>
              <a:gd name="connsiteY8" fmla="*/ 131816 h 790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790880">
                <a:moveTo>
                  <a:pt x="0" y="131816"/>
                </a:moveTo>
                <a:cubicBezTo>
                  <a:pt x="0" y="59016"/>
                  <a:pt x="59016" y="0"/>
                  <a:pt x="131816" y="0"/>
                </a:cubicBezTo>
                <a:lnTo>
                  <a:pt x="8460293" y="0"/>
                </a:lnTo>
                <a:cubicBezTo>
                  <a:pt x="8533093" y="0"/>
                  <a:pt x="8592109" y="59016"/>
                  <a:pt x="8592109" y="131816"/>
                </a:cubicBezTo>
                <a:lnTo>
                  <a:pt x="8592109" y="659064"/>
                </a:lnTo>
                <a:cubicBezTo>
                  <a:pt x="8592109" y="731864"/>
                  <a:pt x="8533093" y="790880"/>
                  <a:pt x="8460293" y="790880"/>
                </a:cubicBezTo>
                <a:lnTo>
                  <a:pt x="131816" y="790880"/>
                </a:lnTo>
                <a:cubicBezTo>
                  <a:pt x="59016" y="790880"/>
                  <a:pt x="0" y="731864"/>
                  <a:pt x="0" y="659064"/>
                </a:cubicBezTo>
                <a:lnTo>
                  <a:pt x="0" y="131816"/>
                </a:lnTo>
                <a:close/>
              </a:path>
            </a:pathLst>
          </a:cu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7366" tIns="38608" rIns="277366" bIns="38608"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Nhà nước phục vụ nhân dân, gắn bó mật thiết với nhân dân, thực hiện đầy đủ quyền dân chủ của nhân dân</a:t>
            </a:r>
            <a:endParaRPr lang="en-US" sz="2400" kern="1200" dirty="0">
              <a:latin typeface="Arial" panose="020B0604020202020204" pitchFamily="34" charset="0"/>
              <a:cs typeface="Arial" panose="020B0604020202020204" pitchFamily="34" charset="0"/>
            </a:endParaRPr>
          </a:p>
        </p:txBody>
      </p:sp>
      <p:sp>
        <p:nvSpPr>
          <p:cNvPr id="11" name="Freeform: Shape 10">
            <a:extLst>
              <a:ext uri="{FF2B5EF4-FFF2-40B4-BE49-F238E27FC236}">
                <a16:creationId xmlns:a16="http://schemas.microsoft.com/office/drawing/2014/main" id="{FCC289F9-BCEF-5A2F-35F7-4A27FC6F2032}"/>
              </a:ext>
            </a:extLst>
          </p:cNvPr>
          <p:cNvSpPr/>
          <p:nvPr/>
        </p:nvSpPr>
        <p:spPr>
          <a:xfrm>
            <a:off x="1309465" y="4656376"/>
            <a:ext cx="9573065" cy="1641504"/>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Có cơ chế và biện pháp kiểm soát, ngăn ngừa và trừng trị tệ quan liêu, tham nhũng, lãng phí, vô trách nhiệm, lạm quyền, xâm phạm quyền dân chủ</a:t>
            </a:r>
            <a:endParaRPr lang="en-US" sz="2400" kern="12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1"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anim calcmode="lin" valueType="num">
                                      <p:cBhvr>
                                        <p:cTn id="26" dur="500" fill="hold"/>
                                        <p:tgtEl>
                                          <p:spTgt spid="9"/>
                                        </p:tgtEl>
                                        <p:attrNameLst>
                                          <p:attrName>ppt_x</p:attrName>
                                        </p:attrNameLst>
                                      </p:cBhvr>
                                      <p:tavLst>
                                        <p:tav tm="0">
                                          <p:val>
                                            <p:strVal val="#ppt_x"/>
                                          </p:val>
                                        </p:tav>
                                        <p:tav tm="100000">
                                          <p:val>
                                            <p:strVal val="#ppt_x"/>
                                          </p:val>
                                        </p:tav>
                                      </p:tavLst>
                                    </p:anim>
                                    <p:anim calcmode="lin" valueType="num">
                                      <p:cBhvr>
                                        <p:cTn id="27" dur="5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8" grpId="1" animBg="1"/>
      <p:bldP spid="5" grpId="0" animBg="1"/>
      <p:bldP spid="9"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E19252-F5AD-21B2-DC26-A28993D31E3F}"/>
              </a:ext>
            </a:extLst>
          </p:cNvPr>
          <p:cNvSpPr>
            <a:spLocks noChangeArrowheads="1"/>
          </p:cNvSpPr>
          <p:nvPr/>
        </p:nvSpPr>
        <p:spPr bwMode="auto">
          <a:xfrm>
            <a:off x="1771357" y="943241"/>
            <a:ext cx="8649286"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858838" indent="-858838">
              <a:lnSpc>
                <a:spcPct val="100000"/>
              </a:lnSpc>
              <a:spcBef>
                <a:spcPct val="0"/>
              </a:spcBef>
              <a:buFontTx/>
              <a:buNone/>
            </a:pPr>
            <a:r>
              <a:rPr lang="nl-NL" altLang="en-US" sz="2400" b="1" i="1" dirty="0">
                <a:latin typeface="Arial "/>
              </a:rPr>
              <a:t>2.1.2. Phương hướng, nhiệm vụ xây dựng và hoàn thiện Nhà nước pháp quyền xã hội chủ nghĩa Việt Nam</a:t>
            </a:r>
            <a:endParaRPr lang="en-US" altLang="en-US" sz="2400" b="1" dirty="0">
              <a:latin typeface="Arial "/>
            </a:endParaRPr>
          </a:p>
        </p:txBody>
      </p:sp>
      <p:sp>
        <p:nvSpPr>
          <p:cNvPr id="5" name="Freeform: Shape 4">
            <a:extLst>
              <a:ext uri="{FF2B5EF4-FFF2-40B4-BE49-F238E27FC236}">
                <a16:creationId xmlns:a16="http://schemas.microsoft.com/office/drawing/2014/main" id="{D3EF245A-3C0E-4FD8-9323-C2DC8B234724}"/>
              </a:ext>
            </a:extLst>
          </p:cNvPr>
          <p:cNvSpPr/>
          <p:nvPr/>
        </p:nvSpPr>
        <p:spPr>
          <a:xfrm>
            <a:off x="1771358" y="2206141"/>
            <a:ext cx="8649286" cy="1127902"/>
          </a:xfrm>
          <a:custGeom>
            <a:avLst/>
            <a:gdLst>
              <a:gd name="connsiteX0" fmla="*/ 0 w 8198561"/>
              <a:gd name="connsiteY0" fmla="*/ 169474 h 1016823"/>
              <a:gd name="connsiteX1" fmla="*/ 169474 w 8198561"/>
              <a:gd name="connsiteY1" fmla="*/ 0 h 1016823"/>
              <a:gd name="connsiteX2" fmla="*/ 8029087 w 8198561"/>
              <a:gd name="connsiteY2" fmla="*/ 0 h 1016823"/>
              <a:gd name="connsiteX3" fmla="*/ 8198561 w 8198561"/>
              <a:gd name="connsiteY3" fmla="*/ 169474 h 1016823"/>
              <a:gd name="connsiteX4" fmla="*/ 8198561 w 8198561"/>
              <a:gd name="connsiteY4" fmla="*/ 847349 h 1016823"/>
              <a:gd name="connsiteX5" fmla="*/ 8029087 w 8198561"/>
              <a:gd name="connsiteY5" fmla="*/ 1016823 h 1016823"/>
              <a:gd name="connsiteX6" fmla="*/ 169474 w 8198561"/>
              <a:gd name="connsiteY6" fmla="*/ 1016823 h 1016823"/>
              <a:gd name="connsiteX7" fmla="*/ 0 w 8198561"/>
              <a:gd name="connsiteY7" fmla="*/ 847349 h 1016823"/>
              <a:gd name="connsiteX8" fmla="*/ 0 w 8198561"/>
              <a:gd name="connsiteY8" fmla="*/ 169474 h 101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98561" h="1016823">
                <a:moveTo>
                  <a:pt x="0" y="169474"/>
                </a:moveTo>
                <a:cubicBezTo>
                  <a:pt x="0" y="75876"/>
                  <a:pt x="75876" y="0"/>
                  <a:pt x="169474" y="0"/>
                </a:cubicBezTo>
                <a:lnTo>
                  <a:pt x="8029087" y="0"/>
                </a:lnTo>
                <a:cubicBezTo>
                  <a:pt x="8122685" y="0"/>
                  <a:pt x="8198561" y="75876"/>
                  <a:pt x="8198561" y="169474"/>
                </a:cubicBezTo>
                <a:lnTo>
                  <a:pt x="8198561" y="847349"/>
                </a:lnTo>
                <a:cubicBezTo>
                  <a:pt x="8198561" y="940947"/>
                  <a:pt x="8122685" y="1016823"/>
                  <a:pt x="8029087" y="1016823"/>
                </a:cubicBezTo>
                <a:lnTo>
                  <a:pt x="169474" y="1016823"/>
                </a:lnTo>
                <a:cubicBezTo>
                  <a:pt x="75876" y="1016823"/>
                  <a:pt x="0" y="940947"/>
                  <a:pt x="0" y="847349"/>
                </a:cubicBezTo>
                <a:lnTo>
                  <a:pt x="0" y="169474"/>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7459" tIns="49637" rIns="277459" bIns="49637"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Tiếp tục xây dựng và hoàn thiện Nhà nước pháp quyền XHCN Việt Nam của dân, do dân và vì dân</a:t>
            </a:r>
            <a:endParaRPr lang="en-US" sz="2400" kern="1200" dirty="0">
              <a:latin typeface="Arial" panose="020B0604020202020204" pitchFamily="34" charset="0"/>
              <a:cs typeface="Arial" panose="020B0604020202020204" pitchFamily="34" charset="0"/>
            </a:endParaRPr>
          </a:p>
        </p:txBody>
      </p:sp>
      <p:sp>
        <p:nvSpPr>
          <p:cNvPr id="7" name="Freeform: Shape 6">
            <a:extLst>
              <a:ext uri="{FF2B5EF4-FFF2-40B4-BE49-F238E27FC236}">
                <a16:creationId xmlns:a16="http://schemas.microsoft.com/office/drawing/2014/main" id="{CB56E9E2-E927-859F-2D35-FD7BA213EB15}"/>
              </a:ext>
            </a:extLst>
          </p:cNvPr>
          <p:cNvSpPr/>
          <p:nvPr/>
        </p:nvSpPr>
        <p:spPr>
          <a:xfrm>
            <a:off x="1771357" y="3535342"/>
            <a:ext cx="8649286" cy="1127902"/>
          </a:xfrm>
          <a:custGeom>
            <a:avLst/>
            <a:gdLst>
              <a:gd name="connsiteX0" fmla="*/ 0 w 8198561"/>
              <a:gd name="connsiteY0" fmla="*/ 132843 h 797040"/>
              <a:gd name="connsiteX1" fmla="*/ 132843 w 8198561"/>
              <a:gd name="connsiteY1" fmla="*/ 0 h 797040"/>
              <a:gd name="connsiteX2" fmla="*/ 8065718 w 8198561"/>
              <a:gd name="connsiteY2" fmla="*/ 0 h 797040"/>
              <a:gd name="connsiteX3" fmla="*/ 8198561 w 8198561"/>
              <a:gd name="connsiteY3" fmla="*/ 132843 h 797040"/>
              <a:gd name="connsiteX4" fmla="*/ 8198561 w 8198561"/>
              <a:gd name="connsiteY4" fmla="*/ 664197 h 797040"/>
              <a:gd name="connsiteX5" fmla="*/ 8065718 w 8198561"/>
              <a:gd name="connsiteY5" fmla="*/ 797040 h 797040"/>
              <a:gd name="connsiteX6" fmla="*/ 132843 w 8198561"/>
              <a:gd name="connsiteY6" fmla="*/ 797040 h 797040"/>
              <a:gd name="connsiteX7" fmla="*/ 0 w 8198561"/>
              <a:gd name="connsiteY7" fmla="*/ 664197 h 797040"/>
              <a:gd name="connsiteX8" fmla="*/ 0 w 8198561"/>
              <a:gd name="connsiteY8" fmla="*/ 132843 h 797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98561" h="797040">
                <a:moveTo>
                  <a:pt x="0" y="132843"/>
                </a:moveTo>
                <a:cubicBezTo>
                  <a:pt x="0" y="59476"/>
                  <a:pt x="59476" y="0"/>
                  <a:pt x="132843" y="0"/>
                </a:cubicBezTo>
                <a:lnTo>
                  <a:pt x="8065718" y="0"/>
                </a:lnTo>
                <a:cubicBezTo>
                  <a:pt x="8139085" y="0"/>
                  <a:pt x="8198561" y="59476"/>
                  <a:pt x="8198561" y="132843"/>
                </a:cubicBezTo>
                <a:lnTo>
                  <a:pt x="8198561" y="664197"/>
                </a:lnTo>
                <a:cubicBezTo>
                  <a:pt x="8198561" y="737564"/>
                  <a:pt x="8139085" y="797040"/>
                  <a:pt x="8065718" y="797040"/>
                </a:cubicBezTo>
                <a:lnTo>
                  <a:pt x="132843" y="797040"/>
                </a:lnTo>
                <a:cubicBezTo>
                  <a:pt x="59476" y="797040"/>
                  <a:pt x="0" y="737564"/>
                  <a:pt x="0" y="664197"/>
                </a:cubicBezTo>
                <a:lnTo>
                  <a:pt x="0" y="132843"/>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6730" tIns="38908" rIns="266730" bIns="38908"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Tiếp tục đổi mới tổ chức và hoạt động của Quốc hội,   Chính phủ</a:t>
            </a:r>
            <a:endParaRPr lang="en-US"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1C63366D-CF60-76F9-E0FB-4B693D3D5676}"/>
              </a:ext>
            </a:extLst>
          </p:cNvPr>
          <p:cNvSpPr/>
          <p:nvPr/>
        </p:nvSpPr>
        <p:spPr>
          <a:xfrm>
            <a:off x="1771357" y="4864543"/>
            <a:ext cx="8649286" cy="1127902"/>
          </a:xfrm>
          <a:custGeom>
            <a:avLst/>
            <a:gdLst>
              <a:gd name="connsiteX0" fmla="*/ 0 w 8198561"/>
              <a:gd name="connsiteY0" fmla="*/ 173236 h 1039395"/>
              <a:gd name="connsiteX1" fmla="*/ 173236 w 8198561"/>
              <a:gd name="connsiteY1" fmla="*/ 0 h 1039395"/>
              <a:gd name="connsiteX2" fmla="*/ 8025325 w 8198561"/>
              <a:gd name="connsiteY2" fmla="*/ 0 h 1039395"/>
              <a:gd name="connsiteX3" fmla="*/ 8198561 w 8198561"/>
              <a:gd name="connsiteY3" fmla="*/ 173236 h 1039395"/>
              <a:gd name="connsiteX4" fmla="*/ 8198561 w 8198561"/>
              <a:gd name="connsiteY4" fmla="*/ 866159 h 1039395"/>
              <a:gd name="connsiteX5" fmla="*/ 8025325 w 8198561"/>
              <a:gd name="connsiteY5" fmla="*/ 1039395 h 1039395"/>
              <a:gd name="connsiteX6" fmla="*/ 173236 w 8198561"/>
              <a:gd name="connsiteY6" fmla="*/ 1039395 h 1039395"/>
              <a:gd name="connsiteX7" fmla="*/ 0 w 8198561"/>
              <a:gd name="connsiteY7" fmla="*/ 866159 h 1039395"/>
              <a:gd name="connsiteX8" fmla="*/ 0 w 8198561"/>
              <a:gd name="connsiteY8" fmla="*/ 173236 h 1039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98561" h="1039395">
                <a:moveTo>
                  <a:pt x="0" y="173236"/>
                </a:moveTo>
                <a:cubicBezTo>
                  <a:pt x="0" y="77560"/>
                  <a:pt x="77560" y="0"/>
                  <a:pt x="173236" y="0"/>
                </a:cubicBezTo>
                <a:lnTo>
                  <a:pt x="8025325" y="0"/>
                </a:lnTo>
                <a:cubicBezTo>
                  <a:pt x="8121001" y="0"/>
                  <a:pt x="8198561" y="77560"/>
                  <a:pt x="8198561" y="173236"/>
                </a:cubicBezTo>
                <a:lnTo>
                  <a:pt x="8198561" y="866159"/>
                </a:lnTo>
                <a:cubicBezTo>
                  <a:pt x="8198561" y="961835"/>
                  <a:pt x="8121001" y="1039395"/>
                  <a:pt x="8025325" y="1039395"/>
                </a:cubicBezTo>
                <a:lnTo>
                  <a:pt x="173236" y="1039395"/>
                </a:lnTo>
                <a:cubicBezTo>
                  <a:pt x="77560" y="1039395"/>
                  <a:pt x="0" y="961835"/>
                  <a:pt x="0" y="866159"/>
                </a:cubicBezTo>
                <a:lnTo>
                  <a:pt x="0" y="173236"/>
                </a:lnTo>
                <a:close/>
              </a:path>
            </a:pathLst>
          </a:custGeom>
          <a:solidFill>
            <a:schemeClr val="accent3">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8561" tIns="50739" rIns="278561" bIns="50739"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Tiếp tục xây dựng nền tư pháp Việt Nam và hoàn thiện tổ chức chính quyền địa phương phù hợp theo luật định</a:t>
            </a:r>
            <a:endParaRPr lang="en-US" sz="2400" kern="12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7"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A068EE6-27C6-AA93-CB80-2972F1CB3B8B}"/>
              </a:ext>
            </a:extLst>
          </p:cNvPr>
          <p:cNvGrpSpPr/>
          <p:nvPr/>
        </p:nvGrpSpPr>
        <p:grpSpPr>
          <a:xfrm>
            <a:off x="968544" y="487078"/>
            <a:ext cx="10254910" cy="5746335"/>
            <a:chOff x="968544" y="487078"/>
            <a:chExt cx="10254910" cy="5746335"/>
          </a:xfrm>
        </p:grpSpPr>
        <p:sp>
          <p:nvSpPr>
            <p:cNvPr id="4" name="Rectangle 3">
              <a:extLst>
                <a:ext uri="{FF2B5EF4-FFF2-40B4-BE49-F238E27FC236}">
                  <a16:creationId xmlns:a16="http://schemas.microsoft.com/office/drawing/2014/main" id="{3672C7F7-9E46-11BF-9265-D4BB41E76646}"/>
                </a:ext>
              </a:extLst>
            </p:cNvPr>
            <p:cNvSpPr/>
            <p:nvPr/>
          </p:nvSpPr>
          <p:spPr>
            <a:xfrm>
              <a:off x="1676398" y="487078"/>
              <a:ext cx="8839200" cy="1200329"/>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lgn="ctr">
                <a:defRPr/>
              </a:pPr>
              <a:r>
                <a:rPr lang="nl-NL" sz="2400" b="1" dirty="0">
                  <a:latin typeface="Arial" charset="0"/>
                </a:rPr>
                <a:t>2. 2. Nhiệm vụ và giải pháp xây dựng và hoàn thiện Nhà nước pháp quyền xã hội chủ nghĩa Việt Nam</a:t>
              </a:r>
              <a:endParaRPr lang="en-US" sz="2400" b="1" dirty="0">
                <a:latin typeface="Arial" charset="0"/>
              </a:endParaRPr>
            </a:p>
            <a:p>
              <a:pPr algn="just">
                <a:defRPr/>
              </a:pPr>
              <a:endParaRPr lang="en-US" sz="2400" b="1" dirty="0">
                <a:ln/>
                <a:solidFill>
                  <a:schemeClr val="accent5"/>
                </a:solidFill>
                <a:latin typeface="Arial" panose="020B0604020202020204" pitchFamily="34" charset="0"/>
              </a:endParaRPr>
            </a:p>
          </p:txBody>
        </p:sp>
        <p:sp>
          <p:nvSpPr>
            <p:cNvPr id="6" name="Rectangle 5">
              <a:extLst>
                <a:ext uri="{FF2B5EF4-FFF2-40B4-BE49-F238E27FC236}">
                  <a16:creationId xmlns:a16="http://schemas.microsoft.com/office/drawing/2014/main" id="{50AEFDF8-7ABE-7AB1-11D5-23FD40AED02D}"/>
                </a:ext>
              </a:extLst>
            </p:cNvPr>
            <p:cNvSpPr/>
            <p:nvPr/>
          </p:nvSpPr>
          <p:spPr>
            <a:xfrm>
              <a:off x="968545" y="1199727"/>
              <a:ext cx="10254909" cy="2793842"/>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just">
                <a:lnSpc>
                  <a:spcPct val="150000"/>
                </a:lnSpc>
                <a:defRPr/>
              </a:pPr>
              <a:r>
                <a:rPr lang="nl-NL" sz="2400" b="1" i="1" dirty="0">
                  <a:latin typeface="Arial" charset="0"/>
                </a:rPr>
                <a:t>Một là, </a:t>
              </a:r>
              <a:r>
                <a:rPr lang="nl-NL" sz="2400" b="1" dirty="0">
                  <a:latin typeface="Arial" charset="0"/>
                </a:rPr>
                <a:t>xác định rõ hơn vai trò, vị trí, chức năng nhiệm vụ và quyền hạn của các cơ quan nhà nước trong việc thực hiện các quyền lập pháp, hành pháp và tư pháp trên cơ sở các nguyên tắc pháp quyền, bảo đảm quyền lực nhà nước là thống nhất, có sự phân công, phối hợp và tăng cường kiểm soát quyền lực nhà nước.</a:t>
              </a:r>
              <a:endParaRPr lang="en-US" sz="2400" b="1" dirty="0">
                <a:latin typeface="Arial" charset="0"/>
              </a:endParaRPr>
            </a:p>
          </p:txBody>
        </p:sp>
        <p:sp>
          <p:nvSpPr>
            <p:cNvPr id="2" name="Rectangle 5">
              <a:extLst>
                <a:ext uri="{FF2B5EF4-FFF2-40B4-BE49-F238E27FC236}">
                  <a16:creationId xmlns:a16="http://schemas.microsoft.com/office/drawing/2014/main" id="{3CEF2FE2-A583-A3B2-6AE5-CDF9BEDEC63A}"/>
                </a:ext>
              </a:extLst>
            </p:cNvPr>
            <p:cNvSpPr/>
            <p:nvPr/>
          </p:nvSpPr>
          <p:spPr>
            <a:xfrm>
              <a:off x="968544" y="3993569"/>
              <a:ext cx="10254909" cy="2239844"/>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just">
                <a:lnSpc>
                  <a:spcPct val="150000"/>
                </a:lnSpc>
                <a:defRPr/>
              </a:pPr>
              <a:r>
                <a:rPr lang="nl-NL" sz="2400" b="1" i="1" dirty="0">
                  <a:latin typeface="Arial" charset="0"/>
                </a:rPr>
                <a:t>Hai là, </a:t>
              </a:r>
              <a:r>
                <a:rPr lang="nl-NL" sz="2400" b="1" dirty="0">
                  <a:latin typeface="Arial" charset="0"/>
                </a:rPr>
                <a:t>xây dựng hệ thống pháp luật đầy đủ, kịp thời, đồng bộ, thống nhất, khả thi, công khai, minh bạch, ổn định, lấy quyền và lợi ích hợp pháp chính đáng của người dân, doanh nghiệp làm trọng tâm thúc đẩy đổi mới, sáng tạo, bảo đảm yêu cầu phát triển nhanh, bền vững</a:t>
              </a:r>
              <a:r>
                <a:rPr lang="nl-NL" sz="2400" b="1" dirty="0">
                  <a:solidFill>
                    <a:srgbClr val="0070C0"/>
                  </a:solidFill>
                  <a:latin typeface="Arial" charset="0"/>
                </a:rPr>
                <a:t>.</a:t>
              </a:r>
              <a:endParaRPr lang="en-US" sz="2400" b="1" dirty="0">
                <a:solidFill>
                  <a:srgbClr val="0070C0"/>
                </a:solidFill>
                <a:latin typeface="Arial"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Nhóm 1">
            <a:extLst>
              <a:ext uri="{FF2B5EF4-FFF2-40B4-BE49-F238E27FC236}">
                <a16:creationId xmlns:a16="http://schemas.microsoft.com/office/drawing/2014/main" id="{7AD5092B-518E-D7F8-5561-DBA84C7D8A6E}"/>
              </a:ext>
            </a:extLst>
          </p:cNvPr>
          <p:cNvGrpSpPr/>
          <p:nvPr/>
        </p:nvGrpSpPr>
        <p:grpSpPr>
          <a:xfrm>
            <a:off x="2294498" y="302450"/>
            <a:ext cx="7468242" cy="5975939"/>
            <a:chOff x="2294499" y="433875"/>
            <a:chExt cx="7468242" cy="6325269"/>
          </a:xfrm>
        </p:grpSpPr>
        <p:sp>
          <p:nvSpPr>
            <p:cNvPr id="3" name="TextBox 10">
              <a:extLst>
                <a:ext uri="{FF2B5EF4-FFF2-40B4-BE49-F238E27FC236}">
                  <a16:creationId xmlns:a16="http://schemas.microsoft.com/office/drawing/2014/main" id="{E604B256-3C91-EC79-D9E0-218B4A3E4EE8}"/>
                </a:ext>
              </a:extLst>
            </p:cNvPr>
            <p:cNvSpPr txBox="1"/>
            <p:nvPr/>
          </p:nvSpPr>
          <p:spPr>
            <a:xfrm>
              <a:off x="2429260" y="433875"/>
              <a:ext cx="7333481" cy="616503"/>
            </a:xfrm>
            <a:prstGeom prst="rect">
              <a:avLst/>
            </a:prstGeom>
            <a:noFill/>
            <a:ln w="28575">
              <a:noFill/>
              <a:prstDash val="sysDash"/>
            </a:ln>
          </p:spPr>
          <p:txBody>
            <a:bodyPr wrap="square" lIns="0" tIns="0" rIns="0" bIns="96000" rtlCol="0" anchor="t">
              <a:spAutoFit/>
            </a:bodyPr>
            <a:lstStyle/>
            <a:p>
              <a:pPr algn="ctr" defTabSz="1219170">
                <a:lnSpc>
                  <a:spcPct val="150000"/>
                </a:lnSpc>
                <a:buClr>
                  <a:srgbClr val="000000"/>
                </a:buClr>
              </a:pPr>
              <a:r>
                <a:rPr lang="en-US" sz="2400" b="1" kern="0" dirty="0">
                  <a:latin typeface="Arial" panose="020B0604020202020204" pitchFamily="34" charset="0"/>
                  <a:cs typeface="Arial" panose="020B0604020202020204" pitchFamily="34" charset="0"/>
                  <a:sym typeface="Arial"/>
                </a:rPr>
                <a:t> CƠ CẤU TỔ CHỨC VÀ HOẠT ĐỘNG</a:t>
              </a:r>
            </a:p>
          </p:txBody>
        </p:sp>
        <p:pic>
          <p:nvPicPr>
            <p:cNvPr id="4" name="Picture 6">
              <a:extLst>
                <a:ext uri="{FF2B5EF4-FFF2-40B4-BE49-F238E27FC236}">
                  <a16:creationId xmlns:a16="http://schemas.microsoft.com/office/drawing/2014/main" id="{0081CE08-52BC-1B59-A7D8-757F4DCCEE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4499" y="1150767"/>
              <a:ext cx="6736816" cy="5608377"/>
            </a:xfrm>
            <a:prstGeom prst="rect">
              <a:avLst/>
            </a:prstGeom>
          </p:spPr>
        </p:pic>
      </p:grpSp>
    </p:spTree>
    <p:extLst>
      <p:ext uri="{BB962C8B-B14F-4D97-AF65-F5344CB8AC3E}">
        <p14:creationId xmlns:p14="http://schemas.microsoft.com/office/powerpoint/2010/main" val="2680996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C33A6057-2D86-AEE6-70D5-7AAD57C034AF}"/>
              </a:ext>
            </a:extLst>
          </p:cNvPr>
          <p:cNvGrpSpPr/>
          <p:nvPr/>
        </p:nvGrpSpPr>
        <p:grpSpPr>
          <a:xfrm>
            <a:off x="691355" y="478302"/>
            <a:ext cx="10590932" cy="5642364"/>
            <a:chOff x="360765" y="696351"/>
            <a:chExt cx="10590932" cy="5642364"/>
          </a:xfrm>
        </p:grpSpPr>
        <p:sp>
          <p:nvSpPr>
            <p:cNvPr id="7" name="Freeform: Shape 6">
              <a:extLst>
                <a:ext uri="{FF2B5EF4-FFF2-40B4-BE49-F238E27FC236}">
                  <a16:creationId xmlns:a16="http://schemas.microsoft.com/office/drawing/2014/main" id="{527425D6-B60F-D5AC-609F-1A9E3113EE5C}"/>
                </a:ext>
              </a:extLst>
            </p:cNvPr>
            <p:cNvSpPr/>
            <p:nvPr/>
          </p:nvSpPr>
          <p:spPr>
            <a:xfrm>
              <a:off x="2258783" y="696351"/>
              <a:ext cx="8692911" cy="1740569"/>
            </a:xfrm>
            <a:custGeom>
              <a:avLst/>
              <a:gdLst>
                <a:gd name="connsiteX0" fmla="*/ 0 w 8160644"/>
                <a:gd name="connsiteY0" fmla="*/ 173296 h 1039753"/>
                <a:gd name="connsiteX1" fmla="*/ 173296 w 8160644"/>
                <a:gd name="connsiteY1" fmla="*/ 0 h 1039753"/>
                <a:gd name="connsiteX2" fmla="*/ 7987348 w 8160644"/>
                <a:gd name="connsiteY2" fmla="*/ 0 h 1039753"/>
                <a:gd name="connsiteX3" fmla="*/ 8160644 w 8160644"/>
                <a:gd name="connsiteY3" fmla="*/ 173296 h 1039753"/>
                <a:gd name="connsiteX4" fmla="*/ 8160644 w 8160644"/>
                <a:gd name="connsiteY4" fmla="*/ 866457 h 1039753"/>
                <a:gd name="connsiteX5" fmla="*/ 7987348 w 8160644"/>
                <a:gd name="connsiteY5" fmla="*/ 1039753 h 1039753"/>
                <a:gd name="connsiteX6" fmla="*/ 173296 w 8160644"/>
                <a:gd name="connsiteY6" fmla="*/ 1039753 h 1039753"/>
                <a:gd name="connsiteX7" fmla="*/ 0 w 8160644"/>
                <a:gd name="connsiteY7" fmla="*/ 866457 h 1039753"/>
                <a:gd name="connsiteX8" fmla="*/ 0 w 8160644"/>
                <a:gd name="connsiteY8" fmla="*/ 173296 h 1039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0644" h="1039753">
                  <a:moveTo>
                    <a:pt x="0" y="173296"/>
                  </a:moveTo>
                  <a:cubicBezTo>
                    <a:pt x="0" y="77587"/>
                    <a:pt x="77587" y="0"/>
                    <a:pt x="173296" y="0"/>
                  </a:cubicBezTo>
                  <a:lnTo>
                    <a:pt x="7987348" y="0"/>
                  </a:lnTo>
                  <a:cubicBezTo>
                    <a:pt x="8083057" y="0"/>
                    <a:pt x="8160644" y="77587"/>
                    <a:pt x="8160644" y="173296"/>
                  </a:cubicBezTo>
                  <a:lnTo>
                    <a:pt x="8160644" y="866457"/>
                  </a:lnTo>
                  <a:cubicBezTo>
                    <a:pt x="8160644" y="962166"/>
                    <a:pt x="8083057" y="1039753"/>
                    <a:pt x="7987348" y="1039753"/>
                  </a:cubicBezTo>
                  <a:lnTo>
                    <a:pt x="173296" y="1039753"/>
                  </a:lnTo>
                  <a:cubicBezTo>
                    <a:pt x="77587" y="1039753"/>
                    <a:pt x="0" y="962166"/>
                    <a:pt x="0" y="866457"/>
                  </a:cubicBezTo>
                  <a:lnTo>
                    <a:pt x="0" y="173296"/>
                  </a:lnTo>
                  <a:close/>
                </a:path>
              </a:pathLst>
            </a:custGeom>
            <a:solidFill>
              <a:schemeClr val="tx2">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1230" tIns="50757" rIns="281230" bIns="50757" numCol="1" spcCol="1270" anchor="ctr" anchorCtr="0">
              <a:noAutofit/>
            </a:bodyPr>
            <a:lstStyle/>
            <a:p>
              <a:pPr marL="0" lvl="0" indent="0" algn="l" defTabSz="1066800">
                <a:lnSpc>
                  <a:spcPct val="150000"/>
                </a:lnSpc>
                <a:spcBef>
                  <a:spcPct val="0"/>
                </a:spcBef>
                <a:spcAft>
                  <a:spcPct val="35000"/>
                </a:spcAft>
                <a:buNone/>
              </a:pPr>
              <a:r>
                <a:rPr lang="pl-PL" sz="2400" i="1" kern="1200" dirty="0">
                  <a:latin typeface="Arial" panose="020B0604020202020204" pitchFamily="34" charset="0"/>
                  <a:cs typeface="Arial" panose="020B0604020202020204" pitchFamily="34" charset="0"/>
                </a:rPr>
                <a:t>Tiếp tục đổi mới tổ chức và hoạt động của Quốc </a:t>
              </a:r>
              <a:r>
                <a:rPr lang="vi-VN" sz="2400" i="1" kern="1200" dirty="0">
                  <a:latin typeface="Arial" panose="020B0604020202020204" pitchFamily="34" charset="0"/>
                  <a:cs typeface="Arial" panose="020B0604020202020204" pitchFamily="34" charset="0"/>
                </a:rPr>
                <a:t>hội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bảo</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đảm</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Quốc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hội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thực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sự</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là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cơ</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quan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đại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biểu</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cao</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nhất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của</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nhân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dân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cơ</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quan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quyền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lực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nước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cao</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nhất</a:t>
              </a:r>
              <a:endParaRPr lang="en-US"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159BE581-3870-E622-D791-4E4939D97B2B}"/>
                </a:ext>
              </a:extLst>
            </p:cNvPr>
            <p:cNvSpPr/>
            <p:nvPr/>
          </p:nvSpPr>
          <p:spPr>
            <a:xfrm>
              <a:off x="2258784" y="2652232"/>
              <a:ext cx="8692912" cy="1198021"/>
            </a:xfrm>
            <a:custGeom>
              <a:avLst/>
              <a:gdLst>
                <a:gd name="connsiteX0" fmla="*/ 0 w 8160644"/>
                <a:gd name="connsiteY0" fmla="*/ 199674 h 1198021"/>
                <a:gd name="connsiteX1" fmla="*/ 199674 w 8160644"/>
                <a:gd name="connsiteY1" fmla="*/ 0 h 1198021"/>
                <a:gd name="connsiteX2" fmla="*/ 7960970 w 8160644"/>
                <a:gd name="connsiteY2" fmla="*/ 0 h 1198021"/>
                <a:gd name="connsiteX3" fmla="*/ 8160644 w 8160644"/>
                <a:gd name="connsiteY3" fmla="*/ 199674 h 1198021"/>
                <a:gd name="connsiteX4" fmla="*/ 8160644 w 8160644"/>
                <a:gd name="connsiteY4" fmla="*/ 998347 h 1198021"/>
                <a:gd name="connsiteX5" fmla="*/ 7960970 w 8160644"/>
                <a:gd name="connsiteY5" fmla="*/ 1198021 h 1198021"/>
                <a:gd name="connsiteX6" fmla="*/ 199674 w 8160644"/>
                <a:gd name="connsiteY6" fmla="*/ 1198021 h 1198021"/>
                <a:gd name="connsiteX7" fmla="*/ 0 w 8160644"/>
                <a:gd name="connsiteY7" fmla="*/ 998347 h 1198021"/>
                <a:gd name="connsiteX8" fmla="*/ 0 w 8160644"/>
                <a:gd name="connsiteY8" fmla="*/ 199674 h 1198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0644" h="1198021">
                  <a:moveTo>
                    <a:pt x="0" y="199674"/>
                  </a:moveTo>
                  <a:cubicBezTo>
                    <a:pt x="0" y="89397"/>
                    <a:pt x="89397" y="0"/>
                    <a:pt x="199674" y="0"/>
                  </a:cubicBezTo>
                  <a:lnTo>
                    <a:pt x="7960970" y="0"/>
                  </a:lnTo>
                  <a:cubicBezTo>
                    <a:pt x="8071247" y="0"/>
                    <a:pt x="8160644" y="89397"/>
                    <a:pt x="8160644" y="199674"/>
                  </a:cubicBezTo>
                  <a:lnTo>
                    <a:pt x="8160644" y="998347"/>
                  </a:lnTo>
                  <a:cubicBezTo>
                    <a:pt x="8160644" y="1108624"/>
                    <a:pt x="8071247" y="1198021"/>
                    <a:pt x="7960970" y="1198021"/>
                  </a:cubicBezTo>
                  <a:lnTo>
                    <a:pt x="199674" y="1198021"/>
                  </a:lnTo>
                  <a:cubicBezTo>
                    <a:pt x="89397" y="1198021"/>
                    <a:pt x="0" y="1108624"/>
                    <a:pt x="0" y="998347"/>
                  </a:cubicBezTo>
                  <a:lnTo>
                    <a:pt x="0" y="199674"/>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8956" tIns="58483" rIns="288956" bIns="58483" numCol="1" spcCol="1270" anchor="ctr" anchorCtr="0">
              <a:noAutofit/>
            </a:bodyPr>
            <a:lstStyle/>
            <a:p>
              <a:pPr marL="0" lvl="0" indent="0" algn="l" defTabSz="1066800">
                <a:lnSpc>
                  <a:spcPct val="150000"/>
                </a:lnSpc>
                <a:spcBef>
                  <a:spcPct val="0"/>
                </a:spcBef>
                <a:spcAft>
                  <a:spcPct val="35000"/>
                </a:spcAft>
                <a:buNone/>
              </a:pPr>
              <a:r>
                <a:rPr lang="en-US" sz="2400" kern="1200" dirty="0" err="1">
                  <a:latin typeface="Arial" panose="020B0604020202020204" pitchFamily="34" charset="0"/>
                  <a:cs typeface="Arial" panose="020B0604020202020204" pitchFamily="34" charset="0"/>
                </a:rPr>
                <a:t>Đổi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thức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nâng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cao</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chất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lượng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hiệu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quả</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hoạt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hội</a:t>
              </a:r>
              <a:endParaRPr lang="en-US" sz="2400" kern="1200" dirty="0">
                <a:latin typeface="Arial" panose="020B0604020202020204" pitchFamily="34" charset="0"/>
                <a:cs typeface="Arial" panose="020B0604020202020204" pitchFamily="34" charset="0"/>
              </a:endParaRPr>
            </a:p>
          </p:txBody>
        </p:sp>
        <p:sp>
          <p:nvSpPr>
            <p:cNvPr id="12" name="Freeform: Shape 11">
              <a:extLst>
                <a:ext uri="{FF2B5EF4-FFF2-40B4-BE49-F238E27FC236}">
                  <a16:creationId xmlns:a16="http://schemas.microsoft.com/office/drawing/2014/main" id="{6E580A8F-B1A4-4D81-6D2D-7717C6C261A5}"/>
                </a:ext>
              </a:extLst>
            </p:cNvPr>
            <p:cNvSpPr/>
            <p:nvPr/>
          </p:nvSpPr>
          <p:spPr>
            <a:xfrm>
              <a:off x="2258784" y="4065565"/>
              <a:ext cx="8692913" cy="2273150"/>
            </a:xfrm>
            <a:custGeom>
              <a:avLst/>
              <a:gdLst>
                <a:gd name="connsiteX0" fmla="*/ 0 w 8152674"/>
                <a:gd name="connsiteY0" fmla="*/ 240742 h 1444425"/>
                <a:gd name="connsiteX1" fmla="*/ 240742 w 8152674"/>
                <a:gd name="connsiteY1" fmla="*/ 0 h 1444425"/>
                <a:gd name="connsiteX2" fmla="*/ 7911932 w 8152674"/>
                <a:gd name="connsiteY2" fmla="*/ 0 h 1444425"/>
                <a:gd name="connsiteX3" fmla="*/ 8152674 w 8152674"/>
                <a:gd name="connsiteY3" fmla="*/ 240742 h 1444425"/>
                <a:gd name="connsiteX4" fmla="*/ 8152674 w 8152674"/>
                <a:gd name="connsiteY4" fmla="*/ 1203683 h 1444425"/>
                <a:gd name="connsiteX5" fmla="*/ 7911932 w 8152674"/>
                <a:gd name="connsiteY5" fmla="*/ 1444425 h 1444425"/>
                <a:gd name="connsiteX6" fmla="*/ 240742 w 8152674"/>
                <a:gd name="connsiteY6" fmla="*/ 1444425 h 1444425"/>
                <a:gd name="connsiteX7" fmla="*/ 0 w 8152674"/>
                <a:gd name="connsiteY7" fmla="*/ 1203683 h 1444425"/>
                <a:gd name="connsiteX8" fmla="*/ 0 w 8152674"/>
                <a:gd name="connsiteY8" fmla="*/ 240742 h 1444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2674" h="1444425">
                  <a:moveTo>
                    <a:pt x="0" y="240742"/>
                  </a:moveTo>
                  <a:cubicBezTo>
                    <a:pt x="0" y="107784"/>
                    <a:pt x="107784" y="0"/>
                    <a:pt x="240742" y="0"/>
                  </a:cubicBezTo>
                  <a:lnTo>
                    <a:pt x="7911932" y="0"/>
                  </a:lnTo>
                  <a:cubicBezTo>
                    <a:pt x="8044890" y="0"/>
                    <a:pt x="8152674" y="107784"/>
                    <a:pt x="8152674" y="240742"/>
                  </a:cubicBezTo>
                  <a:lnTo>
                    <a:pt x="8152674" y="1203683"/>
                  </a:lnTo>
                  <a:cubicBezTo>
                    <a:pt x="8152674" y="1336641"/>
                    <a:pt x="8044890" y="1444425"/>
                    <a:pt x="7911932" y="1444425"/>
                  </a:cubicBezTo>
                  <a:lnTo>
                    <a:pt x="240742" y="1444425"/>
                  </a:lnTo>
                  <a:cubicBezTo>
                    <a:pt x="107784" y="1444425"/>
                    <a:pt x="0" y="1336641"/>
                    <a:pt x="0" y="1203683"/>
                  </a:cubicBezTo>
                  <a:lnTo>
                    <a:pt x="0" y="240742"/>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0984" tIns="70511" rIns="300984" bIns="70511" numCol="1" spcCol="1270" anchor="ctr" anchorCtr="0">
              <a:noAutofit/>
            </a:bodyPr>
            <a:lstStyle/>
            <a:p>
              <a:pPr marL="0" lvl="0" indent="0" algn="just" defTabSz="1066800">
                <a:lnSpc>
                  <a:spcPct val="150000"/>
                </a:lnSpc>
                <a:spcBef>
                  <a:spcPct val="0"/>
                </a:spcBef>
                <a:spcAft>
                  <a:spcPct val="35000"/>
                </a:spcAft>
                <a:buNone/>
              </a:pPr>
              <a:r>
                <a:rPr lang="pl-PL"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Phát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huy</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dân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chủ</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pháp</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quyền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tăng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tính</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chuyên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nghiệp</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trong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tổ</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chức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và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hoạt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động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của</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Quốc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hội</a:t>
              </a:r>
              <a:r>
                <a:rPr lang="en-US" sz="2400" i="1" kern="1200" dirty="0">
                  <a:latin typeface="Arial" panose="020B0604020202020204" pitchFamily="34" charset="0"/>
                  <a:cs typeface="Arial" panose="020B0604020202020204" pitchFamily="34" charset="0"/>
                </a:rPr>
                <a:t> , </a:t>
              </a:r>
              <a:r>
                <a:rPr lang="en-US" sz="2400" i="1" kern="1200" dirty="0" err="1">
                  <a:latin typeface="Arial" panose="020B0604020202020204" pitchFamily="34" charset="0"/>
                  <a:cs typeface="Arial" panose="020B0604020202020204" pitchFamily="34" charset="0"/>
                </a:rPr>
                <a:t>trong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thực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hiện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chức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năng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lập</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quyết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định</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những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vấn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đề</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quan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trọng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của</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đất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nước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và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giám</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sát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tối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cao</a:t>
              </a:r>
              <a:endParaRPr lang="en-US" sz="2400" kern="1200" dirty="0">
                <a:latin typeface="Arial" panose="020B0604020202020204" pitchFamily="34" charset="0"/>
                <a:cs typeface="Arial" panose="020B0604020202020204" pitchFamily="34" charset="0"/>
              </a:endParaRPr>
            </a:p>
          </p:txBody>
        </p:sp>
        <p:sp>
          <p:nvSpPr>
            <p:cNvPr id="3" name="Hộp Văn bản 2">
              <a:extLst>
                <a:ext uri="{FF2B5EF4-FFF2-40B4-BE49-F238E27FC236}">
                  <a16:creationId xmlns:a16="http://schemas.microsoft.com/office/drawing/2014/main" id="{4FEFB3B3-AB9E-EC91-0E77-214C93E0C5C1}"/>
                </a:ext>
              </a:extLst>
            </p:cNvPr>
            <p:cNvSpPr txBox="1"/>
            <p:nvPr/>
          </p:nvSpPr>
          <p:spPr>
            <a:xfrm>
              <a:off x="360765" y="3084752"/>
              <a:ext cx="874644" cy="400110"/>
            </a:xfrm>
            <a:prstGeom prst="rect">
              <a:avLst/>
            </a:prstGeom>
            <a:noFill/>
          </p:spPr>
          <p:txBody>
            <a:bodyPr wrap="square" rtlCol="0">
              <a:spAutoFit/>
            </a:bodyPr>
            <a:lstStyle/>
            <a:p>
              <a:r>
                <a:rPr lang="en-US" sz="2000" b="1" dirty="0">
                  <a:solidFill>
                    <a:srgbClr val="FF0000"/>
                  </a:solidFill>
                  <a:latin typeface="Arial" panose="020B0604020202020204" pitchFamily="34" charset="0"/>
                  <a:cs typeface="Arial" panose="020B0604020202020204" pitchFamily="34" charset="0"/>
                </a:rPr>
                <a:t>Ba </a:t>
              </a:r>
              <a:r>
                <a:rPr lang="en-US" sz="2000" b="1" dirty="0" err="1">
                  <a:solidFill>
                    <a:srgbClr val="FF0000"/>
                  </a:solidFill>
                  <a:latin typeface="Arial" panose="020B0604020202020204" pitchFamily="34" charset="0"/>
                  <a:cs typeface="Arial" panose="020B0604020202020204" pitchFamily="34" charset="0"/>
                </a:rPr>
                <a:t>là</a:t>
              </a:r>
              <a:endParaRPr lang="en-US" sz="2000" b="1" dirty="0">
                <a:solidFill>
                  <a:srgbClr val="FF0000"/>
                </a:solidFill>
                <a:latin typeface="Arial" panose="020B0604020202020204" pitchFamily="34" charset="0"/>
                <a:cs typeface="Arial" panose="020B0604020202020204" pitchFamily="34" charset="0"/>
              </a:endParaRPr>
            </a:p>
          </p:txBody>
        </p:sp>
        <p:cxnSp>
          <p:nvCxnSpPr>
            <p:cNvPr id="5" name="Đường kết nối Mũi tên Thẳng 4">
              <a:extLst>
                <a:ext uri="{FF2B5EF4-FFF2-40B4-BE49-F238E27FC236}">
                  <a16:creationId xmlns:a16="http://schemas.microsoft.com/office/drawing/2014/main" id="{324DFD68-3C08-2E88-6F2D-85F89F5C679E}"/>
                </a:ext>
              </a:extLst>
            </p:cNvPr>
            <p:cNvCxnSpPr>
              <a:cxnSpLocks/>
            </p:cNvCxnSpPr>
            <p:nvPr/>
          </p:nvCxnSpPr>
          <p:spPr>
            <a:xfrm flipV="1">
              <a:off x="1235409" y="1727754"/>
              <a:ext cx="927652" cy="15535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Đường kết nối Mũi tên Thẳng 7">
              <a:extLst>
                <a:ext uri="{FF2B5EF4-FFF2-40B4-BE49-F238E27FC236}">
                  <a16:creationId xmlns:a16="http://schemas.microsoft.com/office/drawing/2014/main" id="{0121C5A9-BD62-4161-06D7-E9A270FD4666}"/>
                </a:ext>
              </a:extLst>
            </p:cNvPr>
            <p:cNvCxnSpPr>
              <a:cxnSpLocks/>
            </p:cNvCxnSpPr>
            <p:nvPr/>
          </p:nvCxnSpPr>
          <p:spPr>
            <a:xfrm>
              <a:off x="1235409" y="3281289"/>
              <a:ext cx="9276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Đường kết nối Mũi tên Thẳng 12">
              <a:extLst>
                <a:ext uri="{FF2B5EF4-FFF2-40B4-BE49-F238E27FC236}">
                  <a16:creationId xmlns:a16="http://schemas.microsoft.com/office/drawing/2014/main" id="{A9C61A5E-FE12-2642-6AC3-AB6A223057C4}"/>
                </a:ext>
              </a:extLst>
            </p:cNvPr>
            <p:cNvCxnSpPr>
              <a:cxnSpLocks/>
            </p:cNvCxnSpPr>
            <p:nvPr/>
          </p:nvCxnSpPr>
          <p:spPr>
            <a:xfrm>
              <a:off x="1235409" y="3281289"/>
              <a:ext cx="927652" cy="19513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C523759-A599-8CE0-A828-CA5C5827A3E1}"/>
              </a:ext>
            </a:extLst>
          </p:cNvPr>
          <p:cNvGrpSpPr/>
          <p:nvPr/>
        </p:nvGrpSpPr>
        <p:grpSpPr>
          <a:xfrm>
            <a:off x="770347" y="1646645"/>
            <a:ext cx="10130801" cy="3564709"/>
            <a:chOff x="848330" y="1208544"/>
            <a:chExt cx="10130801" cy="3564709"/>
          </a:xfrm>
        </p:grpSpPr>
        <p:sp>
          <p:nvSpPr>
            <p:cNvPr id="5" name="Isosceles Triangle 26">
              <a:extLst>
                <a:ext uri="{FF2B5EF4-FFF2-40B4-BE49-F238E27FC236}">
                  <a16:creationId xmlns:a16="http://schemas.microsoft.com/office/drawing/2014/main" id="{2E37BBE1-BE46-617A-0EC1-93D1B2C30702}"/>
                </a:ext>
              </a:extLst>
            </p:cNvPr>
            <p:cNvSpPr/>
            <p:nvPr/>
          </p:nvSpPr>
          <p:spPr>
            <a:xfrm rot="16200000">
              <a:off x="4723220" y="1441147"/>
              <a:ext cx="1639208" cy="119531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9" name="Isosceles Triangle 49">
              <a:extLst>
                <a:ext uri="{FF2B5EF4-FFF2-40B4-BE49-F238E27FC236}">
                  <a16:creationId xmlns:a16="http://schemas.microsoft.com/office/drawing/2014/main" id="{B72FF3B6-B080-A3B2-9619-18AF23D7C0FA}"/>
                </a:ext>
              </a:extLst>
            </p:cNvPr>
            <p:cNvSpPr/>
            <p:nvPr/>
          </p:nvSpPr>
          <p:spPr>
            <a:xfrm rot="16200000">
              <a:off x="5102710" y="2665863"/>
              <a:ext cx="892933" cy="1182617"/>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ln/>
          </p:spPr>
          <p:style>
            <a:lnRef idx="3">
              <a:schemeClr val="lt1"/>
            </a:lnRef>
            <a:fillRef idx="1">
              <a:schemeClr val="accent2"/>
            </a:fillRef>
            <a:effectRef idx="1">
              <a:schemeClr val="accent2"/>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11" name="Isosceles Triangle 50">
              <a:extLst>
                <a:ext uri="{FF2B5EF4-FFF2-40B4-BE49-F238E27FC236}">
                  <a16:creationId xmlns:a16="http://schemas.microsoft.com/office/drawing/2014/main" id="{3CEFEA96-1D21-961D-E9C4-5A7F8D445166}"/>
                </a:ext>
              </a:extLst>
            </p:cNvPr>
            <p:cNvSpPr/>
            <p:nvPr/>
          </p:nvSpPr>
          <p:spPr>
            <a:xfrm rot="16200000">
              <a:off x="4549368" y="3194836"/>
              <a:ext cx="1974214" cy="1182619"/>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ln/>
          </p:spPr>
          <p:style>
            <a:lnRef idx="3">
              <a:schemeClr val="lt1"/>
            </a:lnRef>
            <a:fillRef idx="1">
              <a:schemeClr val="accent1"/>
            </a:fillRef>
            <a:effectRef idx="1">
              <a:schemeClr val="accent1"/>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34" name="Rounded Rectangle 1">
              <a:extLst>
                <a:ext uri="{FF2B5EF4-FFF2-40B4-BE49-F238E27FC236}">
                  <a16:creationId xmlns:a16="http://schemas.microsoft.com/office/drawing/2014/main" id="{2E5FBEBE-0FB2-76F5-8A53-560550BDD65B}"/>
                </a:ext>
              </a:extLst>
            </p:cNvPr>
            <p:cNvSpPr>
              <a:spLocks noChangeAspect="1"/>
            </p:cNvSpPr>
            <p:nvPr/>
          </p:nvSpPr>
          <p:spPr>
            <a:xfrm>
              <a:off x="6573939" y="3022600"/>
              <a:ext cx="447675" cy="4064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2400" dirty="0">
                <a:solidFill>
                  <a:prstClr val="black"/>
                </a:solidFill>
                <a:latin typeface="Arial" panose="020B0604020202020204" pitchFamily="34" charset="0"/>
                <a:cs typeface="Arial" panose="020B0604020202020204" pitchFamily="34" charset="0"/>
              </a:endParaRPr>
            </a:p>
          </p:txBody>
        </p:sp>
        <p:sp>
          <p:nvSpPr>
            <p:cNvPr id="35" name="Freeform 43">
              <a:extLst>
                <a:ext uri="{FF2B5EF4-FFF2-40B4-BE49-F238E27FC236}">
                  <a16:creationId xmlns:a16="http://schemas.microsoft.com/office/drawing/2014/main" id="{D280361D-33F3-8CE5-227A-CA0144D43586}"/>
                </a:ext>
              </a:extLst>
            </p:cNvPr>
            <p:cNvSpPr>
              <a:spLocks noChangeAspect="1"/>
            </p:cNvSpPr>
            <p:nvPr/>
          </p:nvSpPr>
          <p:spPr>
            <a:xfrm>
              <a:off x="6597750" y="2170114"/>
              <a:ext cx="401638" cy="458787"/>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2400" dirty="0">
                <a:solidFill>
                  <a:prstClr val="black"/>
                </a:solidFill>
                <a:latin typeface="Arial" panose="020B0604020202020204" pitchFamily="34" charset="0"/>
                <a:cs typeface="Arial" panose="020B0604020202020204" pitchFamily="34" charset="0"/>
              </a:endParaRPr>
            </a:p>
          </p:txBody>
        </p:sp>
        <p:sp>
          <p:nvSpPr>
            <p:cNvPr id="36" name="Rounded Rectangle 1">
              <a:extLst>
                <a:ext uri="{FF2B5EF4-FFF2-40B4-BE49-F238E27FC236}">
                  <a16:creationId xmlns:a16="http://schemas.microsoft.com/office/drawing/2014/main" id="{D69DF884-D106-B2AE-23A1-F1DF688BA48B}"/>
                </a:ext>
              </a:extLst>
            </p:cNvPr>
            <p:cNvSpPr>
              <a:spLocks noChangeAspect="1"/>
            </p:cNvSpPr>
            <p:nvPr/>
          </p:nvSpPr>
          <p:spPr>
            <a:xfrm rot="2648398">
              <a:off x="6704113" y="1328739"/>
              <a:ext cx="188912" cy="485775"/>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2400" dirty="0">
                <a:solidFill>
                  <a:prstClr val="black"/>
                </a:solidFill>
                <a:latin typeface="Arial" panose="020B0604020202020204" pitchFamily="34" charset="0"/>
                <a:cs typeface="Arial" panose="020B0604020202020204" pitchFamily="34" charset="0"/>
              </a:endParaRPr>
            </a:p>
          </p:txBody>
        </p:sp>
        <p:grpSp>
          <p:nvGrpSpPr>
            <p:cNvPr id="6" name="Nhóm 5">
              <a:extLst>
                <a:ext uri="{FF2B5EF4-FFF2-40B4-BE49-F238E27FC236}">
                  <a16:creationId xmlns:a16="http://schemas.microsoft.com/office/drawing/2014/main" id="{AD9E1257-B844-64D5-CAD5-E0E722DF8C53}"/>
                </a:ext>
              </a:extLst>
            </p:cNvPr>
            <p:cNvGrpSpPr/>
            <p:nvPr/>
          </p:nvGrpSpPr>
          <p:grpSpPr>
            <a:xfrm>
              <a:off x="6171750" y="1219201"/>
              <a:ext cx="4807381" cy="3520442"/>
              <a:chOff x="6171750" y="1219201"/>
              <a:chExt cx="4807381" cy="3520442"/>
            </a:xfrm>
          </p:grpSpPr>
          <p:grpSp>
            <p:nvGrpSpPr>
              <p:cNvPr id="2" name="Nhóm 1">
                <a:extLst>
                  <a:ext uri="{FF2B5EF4-FFF2-40B4-BE49-F238E27FC236}">
                    <a16:creationId xmlns:a16="http://schemas.microsoft.com/office/drawing/2014/main" id="{42269EB3-5FD0-B205-3716-DD91899453DC}"/>
                  </a:ext>
                </a:extLst>
              </p:cNvPr>
              <p:cNvGrpSpPr/>
              <p:nvPr/>
            </p:nvGrpSpPr>
            <p:grpSpPr>
              <a:xfrm>
                <a:off x="6171750" y="1219201"/>
                <a:ext cx="4807381" cy="2484438"/>
                <a:chOff x="6171750" y="1219201"/>
                <a:chExt cx="4807381" cy="2484438"/>
              </a:xfrm>
            </p:grpSpPr>
            <p:sp>
              <p:nvSpPr>
                <p:cNvPr id="4" name="Rectangle 3">
                  <a:extLst>
                    <a:ext uri="{FF2B5EF4-FFF2-40B4-BE49-F238E27FC236}">
                      <a16:creationId xmlns:a16="http://schemas.microsoft.com/office/drawing/2014/main" id="{E23F1F61-D199-69EE-8F50-44ECD922130A}"/>
                    </a:ext>
                  </a:extLst>
                </p:cNvPr>
                <p:cNvSpPr/>
                <p:nvPr/>
              </p:nvSpPr>
              <p:spPr>
                <a:xfrm>
                  <a:off x="6171750" y="1219201"/>
                  <a:ext cx="4807381" cy="830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07202EAC-CB93-EC6E-BAF3-D740A6030829}"/>
                    </a:ext>
                  </a:extLst>
                </p:cNvPr>
                <p:cNvSpPr/>
                <p:nvPr/>
              </p:nvSpPr>
              <p:spPr>
                <a:xfrm>
                  <a:off x="6171750" y="2873376"/>
                  <a:ext cx="4807381" cy="830263"/>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grpSp>
          <p:sp>
            <p:nvSpPr>
              <p:cNvPr id="10" name="Rectangle 9">
                <a:extLst>
                  <a:ext uri="{FF2B5EF4-FFF2-40B4-BE49-F238E27FC236}">
                    <a16:creationId xmlns:a16="http://schemas.microsoft.com/office/drawing/2014/main" id="{DACDFB56-B736-48F8-6006-CCC9EC4A4DC0}"/>
                  </a:ext>
                </a:extLst>
              </p:cNvPr>
              <p:cNvSpPr/>
              <p:nvPr/>
            </p:nvSpPr>
            <p:spPr>
              <a:xfrm>
                <a:off x="6171750" y="3884033"/>
                <a:ext cx="4807381" cy="855610"/>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grpSp>
        <p:sp>
          <p:nvSpPr>
            <p:cNvPr id="95246" name="Rectangle 45">
              <a:extLst>
                <a:ext uri="{FF2B5EF4-FFF2-40B4-BE49-F238E27FC236}">
                  <a16:creationId xmlns:a16="http://schemas.microsoft.com/office/drawing/2014/main" id="{1EECC657-4BCD-171F-80AA-5CA559F77114}"/>
                </a:ext>
              </a:extLst>
            </p:cNvPr>
            <p:cNvSpPr>
              <a:spLocks noChangeArrowheads="1"/>
            </p:cNvSpPr>
            <p:nvPr/>
          </p:nvSpPr>
          <p:spPr bwMode="auto">
            <a:xfrm>
              <a:off x="848330" y="2258244"/>
              <a:ext cx="43506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nl-NL" altLang="en-US" sz="2400" dirty="0">
                  <a:latin typeface="Arial" panose="020B0604020202020204" pitchFamily="34" charset="0"/>
                  <a:ea typeface="Calibri" panose="020F0502020204030204" pitchFamily="34" charset="0"/>
                  <a:cs typeface="Arial" panose="020B0604020202020204" pitchFamily="34" charset="0"/>
                </a:rPr>
                <a:t> </a:t>
              </a:r>
              <a:r>
                <a:rPr lang="nl-NL" altLang="en-US" sz="2400" i="1" dirty="0">
                  <a:latin typeface="Arial" panose="020B0604020202020204" pitchFamily="34" charset="0"/>
                  <a:ea typeface="Calibri" panose="020F0502020204030204" pitchFamily="34" charset="0"/>
                  <a:cs typeface="Arial" panose="020B0604020202020204" pitchFamily="34" charset="0"/>
                </a:rPr>
                <a:t>Nâng cao chất lượng và    hiệu quả</a:t>
              </a:r>
              <a:r>
                <a:rPr lang="pl-PL" altLang="en-US" sz="2400" i="1" dirty="0">
                  <a:latin typeface="Arial" panose="020B0604020202020204" pitchFamily="34" charset="0"/>
                  <a:ea typeface="Calibri" panose="020F0502020204030204" pitchFamily="34" charset="0"/>
                  <a:cs typeface="Arial" panose="020B0604020202020204" pitchFamily="34" charset="0"/>
                </a:rPr>
                <a:t> hoạt động </a:t>
              </a:r>
              <a:endParaRPr lang="en-US" altLang="en-US" sz="2400" i="1" dirty="0">
                <a:latin typeface="Arial" panose="020B0604020202020204" pitchFamily="34" charset="0"/>
                <a:ea typeface="Calibri" panose="020F0502020204030204" pitchFamily="34" charset="0"/>
                <a:cs typeface="Arial" panose="020B0604020202020204" pitchFamily="34" charset="0"/>
              </a:endParaRPr>
            </a:p>
            <a:p>
              <a:pPr algn="ctr">
                <a:lnSpc>
                  <a:spcPct val="100000"/>
                </a:lnSpc>
                <a:spcBef>
                  <a:spcPct val="0"/>
                </a:spcBef>
                <a:buFontTx/>
                <a:buNone/>
              </a:pPr>
              <a:r>
                <a:rPr lang="en-US" altLang="en-US" sz="2400" i="1" dirty="0" err="1">
                  <a:latin typeface="Arial" panose="020B0604020202020204" pitchFamily="34" charset="0"/>
                  <a:ea typeface="Calibri" panose="020F0502020204030204" pitchFamily="34" charset="0"/>
                  <a:cs typeface="Arial" panose="020B0604020202020204" pitchFamily="34" charset="0"/>
                </a:rPr>
                <a:t>giám</a:t>
              </a:r>
              <a:r>
                <a:rPr lang="en-US" altLang="en-US" sz="2400" i="1" dirty="0">
                  <a:latin typeface="Arial" panose="020B0604020202020204" pitchFamily="34" charset="0"/>
                  <a:ea typeface="Calibri" panose="020F0502020204030204" pitchFamily="34" charset="0"/>
                  <a:cs typeface="Arial" panose="020B0604020202020204" pitchFamily="34" charset="0"/>
                </a:rPr>
                <a:t> </a:t>
              </a:r>
              <a:r>
                <a:rPr lang="en-US" altLang="en-US" sz="2400" i="1" dirty="0" err="1">
                  <a:latin typeface="Arial" panose="020B0604020202020204" pitchFamily="34" charset="0"/>
                  <a:ea typeface="Calibri" panose="020F0502020204030204" pitchFamily="34" charset="0"/>
                  <a:cs typeface="Arial" panose="020B0604020202020204" pitchFamily="34" charset="0"/>
                </a:rPr>
                <a:t>sát</a:t>
              </a:r>
              <a:r>
                <a:rPr lang="en-US" altLang="en-US" sz="2400" i="1" dirty="0">
                  <a:latin typeface="Arial" panose="020B0604020202020204" pitchFamily="34" charset="0"/>
                  <a:ea typeface="Calibri" panose="020F0502020204030204" pitchFamily="34" charset="0"/>
                  <a:cs typeface="Arial" panose="020B0604020202020204" pitchFamily="34" charset="0"/>
                </a:rPr>
                <a:t> </a:t>
              </a:r>
              <a:r>
                <a:rPr lang="pl-PL" altLang="en-US" sz="2400" i="1" dirty="0">
                  <a:latin typeface="Arial" panose="020B0604020202020204" pitchFamily="34" charset="0"/>
                  <a:ea typeface="Calibri" panose="020F0502020204030204" pitchFamily="34" charset="0"/>
                  <a:cs typeface="Arial" panose="020B0604020202020204" pitchFamily="34" charset="0"/>
                </a:rPr>
                <a:t>của Quốc </a:t>
              </a:r>
              <a:r>
                <a:rPr lang="vi-VN" altLang="en-US" sz="2400" i="1" dirty="0">
                  <a:latin typeface="Arial" panose="020B0604020202020204" pitchFamily="34" charset="0"/>
                  <a:ea typeface="Calibri" panose="020F0502020204030204" pitchFamily="34" charset="0"/>
                  <a:cs typeface="Arial" panose="020B0604020202020204" pitchFamily="34" charset="0"/>
                </a:rPr>
                <a:t>hội</a:t>
              </a:r>
              <a:endParaRPr lang="en-US" altLang="en-US" sz="2400" i="1" dirty="0">
                <a:latin typeface="Arial" panose="020B0604020202020204" pitchFamily="34" charset="0"/>
                <a:ea typeface="Calibri" panose="020F050202020403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8F4E47E3-AEE6-C04F-40BB-71D11F83B5DF}"/>
                </a:ext>
              </a:extLst>
            </p:cNvPr>
            <p:cNvSpPr/>
            <p:nvPr/>
          </p:nvSpPr>
          <p:spPr>
            <a:xfrm>
              <a:off x="6629021" y="1208544"/>
              <a:ext cx="3892838" cy="830262"/>
            </a:xfrm>
            <a:prstGeom prst="rect">
              <a:avLst/>
            </a:prstGeom>
          </p:spPr>
          <p:txBody>
            <a:bodyPr wrap="square">
              <a:spAutoFit/>
            </a:bodyPr>
            <a:lstStyle/>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Sử dụng vốn và tài sản của Nhà nước</a:t>
              </a:r>
              <a:endParaRPr lang="en-US" sz="2400" dirty="0">
                <a:solidFill>
                  <a:schemeClr val="bg1"/>
                </a:solidFill>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EAD0D193-1F17-FCC9-BF3D-DC40E96F16D2}"/>
                </a:ext>
              </a:extLst>
            </p:cNvPr>
            <p:cNvSpPr/>
            <p:nvPr/>
          </p:nvSpPr>
          <p:spPr>
            <a:xfrm>
              <a:off x="7021614" y="2890181"/>
              <a:ext cx="3017837" cy="830263"/>
            </a:xfrm>
            <a:prstGeom prst="rect">
              <a:avLst/>
            </a:prstGeom>
          </p:spPr>
          <p:txBody>
            <a:bodyPr>
              <a:spAutoFit/>
            </a:bodyPr>
            <a:lstStyle/>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Chống tham nhũng, quan liêu </a:t>
              </a:r>
              <a:endParaRPr lang="en-US" sz="2400" dirty="0">
                <a:solidFill>
                  <a:schemeClr val="bg1"/>
                </a:solidFill>
                <a:latin typeface="Arial" panose="020B0604020202020204" pitchFamily="34" charset="0"/>
                <a:cs typeface="Arial" panose="020B0604020202020204" pitchFamily="34" charset="0"/>
              </a:endParaRPr>
            </a:p>
          </p:txBody>
        </p:sp>
        <p:sp>
          <p:nvSpPr>
            <p:cNvPr id="49" name="Rectangle 48">
              <a:extLst>
                <a:ext uri="{FF2B5EF4-FFF2-40B4-BE49-F238E27FC236}">
                  <a16:creationId xmlns:a16="http://schemas.microsoft.com/office/drawing/2014/main" id="{185C9560-8113-ED6E-1598-73F21AD752B1}"/>
                </a:ext>
              </a:extLst>
            </p:cNvPr>
            <p:cNvSpPr/>
            <p:nvPr/>
          </p:nvSpPr>
          <p:spPr>
            <a:xfrm>
              <a:off x="6999388" y="3903862"/>
              <a:ext cx="3201881" cy="830997"/>
            </a:xfrm>
            <a:prstGeom prst="rect">
              <a:avLst/>
            </a:prstGeom>
          </p:spPr>
          <p:txBody>
            <a:bodyPr wrap="square">
              <a:spAutoFit/>
            </a:bodyPr>
            <a:lstStyle/>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Vấn đề bắt giam,</a:t>
              </a:r>
            </a:p>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điều tra truy tố, xét xử </a:t>
              </a:r>
              <a:endParaRPr lang="en-US" sz="2400" dirty="0">
                <a:solidFill>
                  <a:schemeClr val="bg1"/>
                </a:solidFill>
                <a:latin typeface="Arial" panose="020B0604020202020204" pitchFamily="34" charset="0"/>
                <a:ea typeface="Calibri" panose="020F050202020403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1676400" y="710122"/>
            <a:ext cx="8839200" cy="1200329"/>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1"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Bốn</a:t>
            </a:r>
            <a:r>
              <a:rPr kumimoji="0" lang="en-US" altLang="en-US" sz="2400" b="0" i="1"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1"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xây</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dựng</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nền</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hành</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chính</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nhà</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nước</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phục</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vụ</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nhân</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dân</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dân</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chủ</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pháp</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quyền</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chuyên</a:t>
            </a:r>
            <a:r>
              <a:rPr kumimoji="0" lang="en-US" altLang="en-US" sz="24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rPr>
              <a:t>nghiệp</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hiện</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đại</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trong</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sạch</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vững</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mạnh</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công</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khai</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minh</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bạch</a:t>
            </a:r>
            <a:endPar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5" name="Hình tự do: Hình 4">
            <a:extLst>
              <a:ext uri="{FF2B5EF4-FFF2-40B4-BE49-F238E27FC236}">
                <a16:creationId xmlns:a16="http://schemas.microsoft.com/office/drawing/2014/main" id="{07A87CC1-9FC4-393D-CDB9-8C8957FF16A6}"/>
              </a:ext>
            </a:extLst>
          </p:cNvPr>
          <p:cNvSpPr/>
          <p:nvPr/>
        </p:nvSpPr>
        <p:spPr>
          <a:xfrm>
            <a:off x="1676400" y="2011761"/>
            <a:ext cx="8839199" cy="1097199"/>
          </a:xfrm>
          <a:custGeom>
            <a:avLst/>
            <a:gdLst>
              <a:gd name="connsiteX0" fmla="*/ 0 w 8683212"/>
              <a:gd name="connsiteY0" fmla="*/ 149167 h 894984"/>
              <a:gd name="connsiteX1" fmla="*/ 149167 w 8683212"/>
              <a:gd name="connsiteY1" fmla="*/ 0 h 894984"/>
              <a:gd name="connsiteX2" fmla="*/ 8534045 w 8683212"/>
              <a:gd name="connsiteY2" fmla="*/ 0 h 894984"/>
              <a:gd name="connsiteX3" fmla="*/ 8683212 w 8683212"/>
              <a:gd name="connsiteY3" fmla="*/ 149167 h 894984"/>
              <a:gd name="connsiteX4" fmla="*/ 8683212 w 8683212"/>
              <a:gd name="connsiteY4" fmla="*/ 745817 h 894984"/>
              <a:gd name="connsiteX5" fmla="*/ 8534045 w 8683212"/>
              <a:gd name="connsiteY5" fmla="*/ 894984 h 894984"/>
              <a:gd name="connsiteX6" fmla="*/ 149167 w 8683212"/>
              <a:gd name="connsiteY6" fmla="*/ 894984 h 894984"/>
              <a:gd name="connsiteX7" fmla="*/ 0 w 8683212"/>
              <a:gd name="connsiteY7" fmla="*/ 745817 h 894984"/>
              <a:gd name="connsiteX8" fmla="*/ 0 w 868321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3212" h="894984">
                <a:moveTo>
                  <a:pt x="0" y="149167"/>
                </a:moveTo>
                <a:cubicBezTo>
                  <a:pt x="0" y="66784"/>
                  <a:pt x="66784" y="0"/>
                  <a:pt x="149167" y="0"/>
                </a:cubicBezTo>
                <a:lnTo>
                  <a:pt x="8534045" y="0"/>
                </a:lnTo>
                <a:cubicBezTo>
                  <a:pt x="8616428" y="0"/>
                  <a:pt x="8683212" y="66784"/>
                  <a:pt x="8683212" y="149167"/>
                </a:cubicBezTo>
                <a:lnTo>
                  <a:pt x="8683212" y="745817"/>
                </a:lnTo>
                <a:cubicBezTo>
                  <a:pt x="8683212" y="828200"/>
                  <a:pt x="8616428" y="894984"/>
                  <a:pt x="8534045" y="894984"/>
                </a:cubicBezTo>
                <a:lnTo>
                  <a:pt x="149167" y="894984"/>
                </a:lnTo>
                <a:cubicBezTo>
                  <a:pt x="66784" y="894984"/>
                  <a:pt x="0" y="828200"/>
                  <a:pt x="0" y="745817"/>
                </a:cubicBezTo>
                <a:lnTo>
                  <a:pt x="0" y="149167"/>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lvl="0" indent="0" algn="l" defTabSz="1066800">
              <a:lnSpc>
                <a:spcPct val="150000"/>
              </a:lnSpc>
              <a:spcBef>
                <a:spcPct val="0"/>
              </a:spcBef>
              <a:spcAft>
                <a:spcPct val="35000"/>
              </a:spcAft>
              <a:buNone/>
            </a:pPr>
            <a:r>
              <a:rPr lang="en-US" sz="2400" kern="1200" dirty="0" err="1">
                <a:latin typeface="Arial" panose="020B0604020202020204" pitchFamily="34" charset="0"/>
                <a:cs typeface="Arial" panose="020B0604020202020204" pitchFamily="34" charset="0"/>
              </a:rPr>
              <a:t>Tiếp</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tục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đổi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hoàn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thiện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cơ</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cấu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Chính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phủ</a:t>
            </a:r>
            <a:r>
              <a:rPr lang="en-US" sz="2400" kern="12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a:t>
            </a:r>
            <a:r>
              <a:rPr lang="en-US" sz="2400" kern="1200" dirty="0" err="1">
                <a:latin typeface="Arial" panose="020B0604020202020204" pitchFamily="34" charset="0"/>
                <a:cs typeface="Arial" panose="020B0604020202020204" pitchFamily="34" charset="0"/>
              </a:rPr>
              <a:t>ộ</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ngành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theo</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hướng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tinh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gọn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hiệu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lực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hiệu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quả</a:t>
            </a:r>
            <a:endParaRPr lang="en-US" sz="2400" kern="1200" dirty="0">
              <a:latin typeface="Arial" panose="020B0604020202020204" pitchFamily="34" charset="0"/>
              <a:cs typeface="Arial" panose="020B0604020202020204" pitchFamily="34" charset="0"/>
            </a:endParaRPr>
          </a:p>
        </p:txBody>
      </p:sp>
      <p:sp>
        <p:nvSpPr>
          <p:cNvPr id="9" name="Hình tự do: Hình 8">
            <a:extLst>
              <a:ext uri="{FF2B5EF4-FFF2-40B4-BE49-F238E27FC236}">
                <a16:creationId xmlns:a16="http://schemas.microsoft.com/office/drawing/2014/main" id="{96D73631-6D3E-F55E-2260-51AF131A8606}"/>
              </a:ext>
            </a:extLst>
          </p:cNvPr>
          <p:cNvSpPr/>
          <p:nvPr/>
        </p:nvSpPr>
        <p:spPr>
          <a:xfrm>
            <a:off x="1676400" y="3120593"/>
            <a:ext cx="8839198" cy="1097199"/>
          </a:xfrm>
          <a:custGeom>
            <a:avLst/>
            <a:gdLst>
              <a:gd name="connsiteX0" fmla="*/ 0 w 8592109"/>
              <a:gd name="connsiteY0" fmla="*/ 131816 h 790880"/>
              <a:gd name="connsiteX1" fmla="*/ 131816 w 8592109"/>
              <a:gd name="connsiteY1" fmla="*/ 0 h 790880"/>
              <a:gd name="connsiteX2" fmla="*/ 8460293 w 8592109"/>
              <a:gd name="connsiteY2" fmla="*/ 0 h 790880"/>
              <a:gd name="connsiteX3" fmla="*/ 8592109 w 8592109"/>
              <a:gd name="connsiteY3" fmla="*/ 131816 h 790880"/>
              <a:gd name="connsiteX4" fmla="*/ 8592109 w 8592109"/>
              <a:gd name="connsiteY4" fmla="*/ 659064 h 790880"/>
              <a:gd name="connsiteX5" fmla="*/ 8460293 w 8592109"/>
              <a:gd name="connsiteY5" fmla="*/ 790880 h 790880"/>
              <a:gd name="connsiteX6" fmla="*/ 131816 w 8592109"/>
              <a:gd name="connsiteY6" fmla="*/ 790880 h 790880"/>
              <a:gd name="connsiteX7" fmla="*/ 0 w 8592109"/>
              <a:gd name="connsiteY7" fmla="*/ 659064 h 790880"/>
              <a:gd name="connsiteX8" fmla="*/ 0 w 8592109"/>
              <a:gd name="connsiteY8" fmla="*/ 131816 h 790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790880">
                <a:moveTo>
                  <a:pt x="0" y="131816"/>
                </a:moveTo>
                <a:cubicBezTo>
                  <a:pt x="0" y="59016"/>
                  <a:pt x="59016" y="0"/>
                  <a:pt x="131816" y="0"/>
                </a:cubicBezTo>
                <a:lnTo>
                  <a:pt x="8460293" y="0"/>
                </a:lnTo>
                <a:cubicBezTo>
                  <a:pt x="8533093" y="0"/>
                  <a:pt x="8592109" y="59016"/>
                  <a:pt x="8592109" y="131816"/>
                </a:cubicBezTo>
                <a:lnTo>
                  <a:pt x="8592109" y="659064"/>
                </a:lnTo>
                <a:cubicBezTo>
                  <a:pt x="8592109" y="731864"/>
                  <a:pt x="8533093" y="790880"/>
                  <a:pt x="8460293" y="790880"/>
                </a:cubicBezTo>
                <a:lnTo>
                  <a:pt x="131816" y="790880"/>
                </a:lnTo>
                <a:cubicBezTo>
                  <a:pt x="59016" y="790880"/>
                  <a:pt x="0" y="731864"/>
                  <a:pt x="0" y="659064"/>
                </a:cubicBezTo>
                <a:lnTo>
                  <a:pt x="0" y="131816"/>
                </a:lnTo>
                <a:close/>
              </a:path>
            </a:pathLst>
          </a:cu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7366" tIns="38608" rIns="277366" bIns="38608" numCol="1" spcCol="1270" anchor="ctr" anchorCtr="0">
            <a:noAutofit/>
          </a:bodyPr>
          <a:lstStyle/>
          <a:p>
            <a:pPr marL="0" lvl="0" indent="0" algn="l" defTabSz="1066800">
              <a:lnSpc>
                <a:spcPct val="150000"/>
              </a:lnSpc>
              <a:spcBef>
                <a:spcPct val="0"/>
              </a:spcBef>
              <a:spcAft>
                <a:spcPct val="35000"/>
              </a:spcAft>
              <a:buNone/>
            </a:pPr>
            <a:r>
              <a:rPr lang="en-US" sz="2400" kern="1200" dirty="0" err="1">
                <a:latin typeface="Arial" panose="020B0604020202020204" pitchFamily="34" charset="0"/>
                <a:cs typeface="Arial" panose="020B0604020202020204" pitchFamily="34" charset="0"/>
              </a:rPr>
              <a:t>Phát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huy</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đầy</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đủ</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vai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trò</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trí</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năng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nhiệm</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vụ</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quyền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hạn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Chính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phủ</a:t>
            </a:r>
            <a:r>
              <a:rPr lang="en-US" sz="2400" kern="1200" dirty="0">
                <a:latin typeface="Arial" panose="020B0604020202020204" pitchFamily="34" charset="0"/>
                <a:cs typeface="Arial" panose="020B0604020202020204" pitchFamily="34" charset="0"/>
              </a:rPr>
              <a:t> </a:t>
            </a:r>
          </a:p>
        </p:txBody>
      </p:sp>
      <p:sp>
        <p:nvSpPr>
          <p:cNvPr id="11" name="Hình tự do: Hình 10">
            <a:extLst>
              <a:ext uri="{FF2B5EF4-FFF2-40B4-BE49-F238E27FC236}">
                <a16:creationId xmlns:a16="http://schemas.microsoft.com/office/drawing/2014/main" id="{953A3D38-7220-02C4-9421-EC02B1E01D9F}"/>
              </a:ext>
            </a:extLst>
          </p:cNvPr>
          <p:cNvSpPr/>
          <p:nvPr/>
        </p:nvSpPr>
        <p:spPr>
          <a:xfrm>
            <a:off x="1676400" y="4229426"/>
            <a:ext cx="8839199" cy="2115103"/>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lvl="0" indent="0" algn="l" defTabSz="1066800">
              <a:lnSpc>
                <a:spcPct val="150000"/>
              </a:lnSpc>
              <a:spcBef>
                <a:spcPct val="0"/>
              </a:spcBef>
              <a:spcAft>
                <a:spcPct val="35000"/>
              </a:spcAft>
              <a:buNone/>
            </a:pPr>
            <a:r>
              <a:rPr lang="en-US" sz="2400" dirty="0" err="1">
                <a:latin typeface="Arial" panose="020B0604020202020204" pitchFamily="34" charset="0"/>
                <a:cs typeface="Arial" panose="020B0604020202020204" pitchFamily="34" charset="0"/>
              </a:rPr>
              <a:t>Đẩy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mạnh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cấp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rõ</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nhiệm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giữa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bộ</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giữa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bộ</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phương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khắc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phục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chéo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nhiệm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hạn</a:t>
            </a:r>
            <a:endParaRPr lang="en-US" sz="2400" kern="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126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C91BBA4-D936-821F-76B1-E1DBB791A71D}"/>
              </a:ext>
            </a:extLst>
          </p:cNvPr>
          <p:cNvGrpSpPr/>
          <p:nvPr/>
        </p:nvGrpSpPr>
        <p:grpSpPr>
          <a:xfrm>
            <a:off x="803563" y="531663"/>
            <a:ext cx="10520217" cy="5749063"/>
            <a:chOff x="803563" y="531663"/>
            <a:chExt cx="10520217" cy="5749063"/>
          </a:xfrm>
        </p:grpSpPr>
        <p:sp>
          <p:nvSpPr>
            <p:cNvPr id="96258" name="Text Box 268">
              <a:extLst>
                <a:ext uri="{FF2B5EF4-FFF2-40B4-BE49-F238E27FC236}">
                  <a16:creationId xmlns:a16="http://schemas.microsoft.com/office/drawing/2014/main" id="{DC51E304-134E-D477-41E3-3456DC090B04}"/>
                </a:ext>
              </a:extLst>
            </p:cNvPr>
            <p:cNvSpPr txBox="1">
              <a:spLocks noChangeArrowheads="1"/>
            </p:cNvSpPr>
            <p:nvPr/>
          </p:nvSpPr>
          <p:spPr bwMode="gray">
            <a:xfrm>
              <a:off x="1641975" y="1030289"/>
              <a:ext cx="3561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b="1">
                  <a:solidFill>
                    <a:srgbClr val="FFFFFF"/>
                  </a:solidFill>
                  <a:latin typeface="Arial" panose="020B0604020202020204" pitchFamily="34" charset="0"/>
                </a:rPr>
                <a:t>2</a:t>
              </a:r>
            </a:p>
          </p:txBody>
        </p:sp>
        <p:sp>
          <p:nvSpPr>
            <p:cNvPr id="96259" name="Rectangle 5">
              <a:extLst>
                <a:ext uri="{FF2B5EF4-FFF2-40B4-BE49-F238E27FC236}">
                  <a16:creationId xmlns:a16="http://schemas.microsoft.com/office/drawing/2014/main" id="{8CAE8E24-6487-12D6-6755-3DE0BCDF40FF}"/>
                </a:ext>
              </a:extLst>
            </p:cNvPr>
            <p:cNvSpPr>
              <a:spLocks noChangeArrowheads="1"/>
            </p:cNvSpPr>
            <p:nvPr/>
          </p:nvSpPr>
          <p:spPr bwMode="auto">
            <a:xfrm>
              <a:off x="803563" y="531663"/>
              <a:ext cx="105202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pl-PL" altLang="en-US" sz="2400" b="1" i="1" dirty="0">
                  <a:latin typeface="Arial "/>
                </a:rPr>
                <a:t>Hoàn thiện cơ cấu tổ chức Chính phủ</a:t>
              </a:r>
              <a:r>
                <a:rPr lang="pl-PL" altLang="en-US" sz="2400" i="1" dirty="0">
                  <a:latin typeface="Arial "/>
                </a:rPr>
                <a:t>.</a:t>
              </a:r>
              <a:r>
                <a:rPr lang="en-US" altLang="en-US" sz="2400" i="1" dirty="0">
                  <a:latin typeface="Arial "/>
                </a:rPr>
                <a:t> </a:t>
              </a:r>
              <a:r>
                <a:rPr lang="nl-NL" altLang="en-US" sz="2400" dirty="0">
                  <a:latin typeface="Arial "/>
                </a:rPr>
                <a:t>Chính phủ là cơ quan hành chính nhà nước cao nhất của nước Cộng hòa xã hội chủ nghĩa Việt Nam</a:t>
              </a:r>
              <a:endParaRPr lang="en-US" altLang="en-US" sz="2400" b="1" dirty="0">
                <a:solidFill>
                  <a:srgbClr val="990000"/>
                </a:solidFill>
                <a:latin typeface="Arial "/>
                <a:ea typeface="Calibri" panose="020F0502020204030204" pitchFamily="34" charset="0"/>
                <a:cs typeface="Times New Roman" panose="02020603050405020304" pitchFamily="18" charset="0"/>
              </a:endParaRPr>
            </a:p>
          </p:txBody>
        </p:sp>
        <p:sp>
          <p:nvSpPr>
            <p:cNvPr id="96260" name="Rectangle 6">
              <a:extLst>
                <a:ext uri="{FF2B5EF4-FFF2-40B4-BE49-F238E27FC236}">
                  <a16:creationId xmlns:a16="http://schemas.microsoft.com/office/drawing/2014/main" id="{54F4D79C-7657-4077-D6A6-323DEA8C3BBB}"/>
                </a:ext>
              </a:extLst>
            </p:cNvPr>
            <p:cNvSpPr>
              <a:spLocks noChangeArrowheads="1"/>
            </p:cNvSpPr>
            <p:nvPr/>
          </p:nvSpPr>
          <p:spPr bwMode="auto">
            <a:xfrm>
              <a:off x="1998163" y="1321240"/>
              <a:ext cx="84105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nl-NL" altLang="en-US" sz="2400" b="1" i="1" dirty="0">
                  <a:latin typeface="Arial "/>
                  <a:cs typeface="Arial" panose="020B0604020202020204" pitchFamily="34" charset="0"/>
                </a:rPr>
                <a:t>Sắp xếp tinh gọn</a:t>
              </a:r>
              <a:r>
                <a:rPr lang="nl-NL" altLang="en-US" sz="2400" b="1" dirty="0">
                  <a:latin typeface="Arial "/>
                  <a:cs typeface="Arial" panose="020B0604020202020204" pitchFamily="34" charset="0"/>
                </a:rPr>
                <a:t> </a:t>
              </a:r>
              <a:r>
                <a:rPr lang="nl-NL" altLang="en-US" sz="2400" dirty="0">
                  <a:latin typeface="Arial "/>
                  <a:cs typeface="Arial" panose="020B0604020202020204" pitchFamily="34" charset="0"/>
                </a:rPr>
                <a:t>các cơ quan thuộc Chính phủ, bộ máy giúp việc của Chính phủ</a:t>
              </a:r>
              <a:endParaRPr lang="en-US" altLang="en-US" sz="2400" dirty="0">
                <a:latin typeface="Arial "/>
              </a:endParaRPr>
            </a:p>
          </p:txBody>
        </p:sp>
        <p:pic>
          <p:nvPicPr>
            <p:cNvPr id="96261" name="Picture 2" descr="Image result for tinh gọn bộ máy chính phủ">
              <a:extLst>
                <a:ext uri="{FF2B5EF4-FFF2-40B4-BE49-F238E27FC236}">
                  <a16:creationId xmlns:a16="http://schemas.microsoft.com/office/drawing/2014/main" id="{81F41DCF-CE63-B804-0B7D-338609BD38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2650" y="2285999"/>
              <a:ext cx="7786676" cy="3994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E87D7C7-6C51-D44D-F79E-FBB319C6E338}"/>
              </a:ext>
            </a:extLst>
          </p:cNvPr>
          <p:cNvGrpSpPr/>
          <p:nvPr/>
        </p:nvGrpSpPr>
        <p:grpSpPr>
          <a:xfrm>
            <a:off x="459942" y="959142"/>
            <a:ext cx="11272115" cy="5114476"/>
            <a:chOff x="459942" y="980244"/>
            <a:chExt cx="11272115" cy="5114476"/>
          </a:xfrm>
        </p:grpSpPr>
        <p:sp>
          <p:nvSpPr>
            <p:cNvPr id="2" name="Rectangle 1">
              <a:extLst>
                <a:ext uri="{FF2B5EF4-FFF2-40B4-BE49-F238E27FC236}">
                  <a16:creationId xmlns:a16="http://schemas.microsoft.com/office/drawing/2014/main" id="{482E2061-F2F8-4990-CA54-E5754E58A329}"/>
                </a:ext>
              </a:extLst>
            </p:cNvPr>
            <p:cNvSpPr/>
            <p:nvPr/>
          </p:nvSpPr>
          <p:spPr>
            <a:xfrm>
              <a:off x="977073" y="980244"/>
              <a:ext cx="10237854" cy="1200329"/>
            </a:xfrm>
            <a:prstGeom prst="rect">
              <a:avLst/>
            </a:prstGeom>
          </p:spPr>
          <p:txBody>
            <a:bodyPr wrap="square">
              <a:spAutoFit/>
            </a:bodyPr>
            <a:lstStyle/>
            <a:p>
              <a:pPr marL="257175" indent="-257175" algn="just">
                <a:defRPr/>
              </a:pPr>
              <a:r>
                <a:rPr lang="pl-PL" sz="2400" dirty="0">
                  <a:latin typeface="Arial" panose="020B0604020202020204" pitchFamily="34" charset="0"/>
                </a:rPr>
                <a:t>Đẩy mạnh thực hiện Chương trình tổng thể cải cách hành chính nhà nước theo hướng xây dựng nền hành chính dân chủ, hiện đại, chuyên nghiệp, năng động, phục vụ nhân dân, hoạt động có hiệu lực, hiệu quả</a:t>
              </a:r>
              <a:endParaRPr lang="en-US" sz="2400" b="1" dirty="0">
                <a:solidFill>
                  <a:srgbClr val="00B050"/>
                </a:solidFill>
                <a:latin typeface="+mj-lt"/>
                <a:ea typeface="Calibri" panose="020F0502020204030204" pitchFamily="34" charset="0"/>
                <a:cs typeface="Times New Roman" panose="02020603050405020304" pitchFamily="18" charset="0"/>
              </a:endParaRPr>
            </a:p>
          </p:txBody>
        </p:sp>
        <p:pic>
          <p:nvPicPr>
            <p:cNvPr id="97283" name="Picture 6" descr="Cải cách bộ máy hành chính Nhà nước: Rút kinh nghiệm mãi sao chưa sửa được?">
              <a:extLst>
                <a:ext uri="{FF2B5EF4-FFF2-40B4-BE49-F238E27FC236}">
                  <a16:creationId xmlns:a16="http://schemas.microsoft.com/office/drawing/2014/main" id="{0242B1C4-E7A1-19E7-F799-09EC16A05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999" y="2362652"/>
              <a:ext cx="5011058" cy="373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4" name="Picture 4" descr="Image result for cải cách bộ máy hành chính Nhà nước">
              <a:extLst>
                <a:ext uri="{FF2B5EF4-FFF2-40B4-BE49-F238E27FC236}">
                  <a16:creationId xmlns:a16="http://schemas.microsoft.com/office/drawing/2014/main" id="{75E0603F-FEBA-F539-228D-0F82CDA9EC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942" y="2362652"/>
              <a:ext cx="6192577" cy="373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1676399" y="735800"/>
            <a:ext cx="8839200" cy="1200329"/>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ltLang="en-US" sz="2400" b="1" i="1" dirty="0" err="1">
                <a:solidFill>
                  <a:prstClr val="black"/>
                </a:solidFill>
                <a:latin typeface="Arial "/>
              </a:rPr>
              <a:t>Năm</a:t>
            </a:r>
            <a:r>
              <a:rPr kumimoji="0" lang="en-US" altLang="en-US" sz="2400" b="1" i="1" u="none" strike="noStrike" kern="1200" cap="none" spc="0" normalizeH="0" baseline="0" noProof="0" dirty="0">
                <a:ln>
                  <a:noFill/>
                </a:ln>
                <a:solidFill>
                  <a:prstClr val="black"/>
                </a:solidFill>
                <a:effectLst/>
                <a:uLnTx/>
                <a:uFillTx/>
                <a:latin typeface="Arial "/>
              </a:rPr>
              <a:t> </a:t>
            </a:r>
            <a:r>
              <a:rPr kumimoji="0" lang="en-US" altLang="en-US" sz="2400" b="1" i="1" u="none" strike="noStrike" kern="1200" cap="none" spc="0" normalizeH="0" baseline="0" noProof="0" dirty="0" err="1">
                <a:ln>
                  <a:noFill/>
                </a:ln>
                <a:solidFill>
                  <a:prstClr val="black"/>
                </a:solidFill>
                <a:effectLst/>
                <a:uLnTx/>
                <a:uFillTx/>
                <a:latin typeface="Arial "/>
              </a:rPr>
              <a:t>là</a:t>
            </a:r>
            <a:r>
              <a:rPr kumimoji="0" lang="en-US" altLang="en-US" sz="2400" b="0" i="0" u="none" strike="noStrike" kern="1200" cap="none" spc="0" normalizeH="0" baseline="0" noProof="0" dirty="0">
                <a:ln>
                  <a:noFill/>
                </a:ln>
                <a:solidFill>
                  <a:prstClr val="black"/>
                </a:solidFill>
                <a:effectLst/>
                <a:uLnTx/>
                <a:uFillTx/>
                <a:latin typeface="Arial "/>
                <a:ea typeface="+mn-ea"/>
                <a:cs typeface="+mn-cs"/>
              </a:rPr>
              <a:t>, </a:t>
            </a:r>
            <a:r>
              <a:rPr kumimoji="0" lang="en-US" altLang="en-US" sz="2400" b="0" i="0" u="none" strike="noStrike" kern="1200" cap="none" spc="0" normalizeH="0" baseline="0" noProof="0" dirty="0" err="1">
                <a:ln>
                  <a:noFill/>
                </a:ln>
                <a:solidFill>
                  <a:prstClr val="black"/>
                </a:solidFill>
                <a:effectLst/>
                <a:uLnTx/>
                <a:uFillTx/>
                <a:latin typeface="Arial "/>
                <a:ea typeface="+mn-ea"/>
                <a:cs typeface="+mn-cs"/>
              </a:rPr>
              <a:t>tiếp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tục</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xây</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dựng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nền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tư</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pháp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chuyên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nghiệp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hiện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đại</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công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bằng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nghiêm</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minh</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liêm</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chính</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phụng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sự</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Tổ</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quốc</a:t>
            </a:r>
            <a:r>
              <a:rPr lang="en-US" altLang="en-US" sz="2400" dirty="0">
                <a:solidFill>
                  <a:prstClr val="black"/>
                </a:solidFill>
                <a:latin typeface="Arial "/>
              </a:rPr>
              <a:t>, </a:t>
            </a:r>
            <a:r>
              <a:rPr lang="en-US" altLang="en-US" sz="2400" dirty="0" err="1">
                <a:solidFill>
                  <a:prstClr val="black"/>
                </a:solidFill>
                <a:latin typeface="Arial "/>
              </a:rPr>
              <a:t>phục</a:t>
            </a:r>
            <a:r>
              <a:rPr lang="en-US" altLang="en-US" sz="2400" dirty="0">
                <a:solidFill>
                  <a:prstClr val="black"/>
                </a:solidFill>
                <a:latin typeface="Arial "/>
              </a:rPr>
              <a:t> </a:t>
            </a:r>
            <a:r>
              <a:rPr lang="en-US" altLang="en-US" sz="2400" dirty="0" err="1">
                <a:solidFill>
                  <a:prstClr val="black"/>
                </a:solidFill>
                <a:latin typeface="Arial "/>
              </a:rPr>
              <a:t>vụ</a:t>
            </a:r>
            <a:r>
              <a:rPr lang="en-US" altLang="en-US" sz="2400" dirty="0">
                <a:solidFill>
                  <a:prstClr val="black"/>
                </a:solidFill>
                <a:latin typeface="Arial "/>
              </a:rPr>
              <a:t> </a:t>
            </a:r>
            <a:r>
              <a:rPr lang="en-US" altLang="en-US" sz="2400" dirty="0" err="1">
                <a:solidFill>
                  <a:prstClr val="black"/>
                </a:solidFill>
                <a:latin typeface="Arial "/>
              </a:rPr>
              <a:t>nhân</a:t>
            </a:r>
            <a:r>
              <a:rPr lang="en-US" altLang="en-US" sz="2400" dirty="0">
                <a:solidFill>
                  <a:prstClr val="black"/>
                </a:solidFill>
                <a:latin typeface="Arial "/>
              </a:rPr>
              <a:t> </a:t>
            </a:r>
            <a:r>
              <a:rPr lang="en-US" altLang="en-US" sz="2400" dirty="0" err="1">
                <a:solidFill>
                  <a:prstClr val="black"/>
                </a:solidFill>
                <a:latin typeface="Arial "/>
              </a:rPr>
              <a:t>dân</a:t>
            </a:r>
            <a:endParaRPr kumimoji="0" lang="en-US" altLang="en-US" sz="2400" b="0" i="0" u="none" strike="noStrike" kern="1200" cap="none" spc="0" normalizeH="0" baseline="0" noProof="0" dirty="0">
              <a:ln>
                <a:noFill/>
              </a:ln>
              <a:solidFill>
                <a:prstClr val="black"/>
              </a:solidFill>
              <a:effectLst/>
              <a:uLnTx/>
              <a:uFillTx/>
              <a:latin typeface="Arial "/>
              <a:ea typeface="+mn-ea"/>
              <a:cs typeface="+mn-cs"/>
            </a:endParaRPr>
          </a:p>
        </p:txBody>
      </p:sp>
      <p:sp>
        <p:nvSpPr>
          <p:cNvPr id="5" name="Hình tự do: Hình 4">
            <a:extLst>
              <a:ext uri="{FF2B5EF4-FFF2-40B4-BE49-F238E27FC236}">
                <a16:creationId xmlns:a16="http://schemas.microsoft.com/office/drawing/2014/main" id="{07A87CC1-9FC4-393D-CDB9-8C8957FF16A6}"/>
              </a:ext>
            </a:extLst>
          </p:cNvPr>
          <p:cNvSpPr/>
          <p:nvPr/>
        </p:nvSpPr>
        <p:spPr>
          <a:xfrm>
            <a:off x="1676400" y="2089053"/>
            <a:ext cx="8839199" cy="2204733"/>
          </a:xfrm>
          <a:custGeom>
            <a:avLst/>
            <a:gdLst>
              <a:gd name="connsiteX0" fmla="*/ 0 w 8683212"/>
              <a:gd name="connsiteY0" fmla="*/ 149167 h 894984"/>
              <a:gd name="connsiteX1" fmla="*/ 149167 w 8683212"/>
              <a:gd name="connsiteY1" fmla="*/ 0 h 894984"/>
              <a:gd name="connsiteX2" fmla="*/ 8534045 w 8683212"/>
              <a:gd name="connsiteY2" fmla="*/ 0 h 894984"/>
              <a:gd name="connsiteX3" fmla="*/ 8683212 w 8683212"/>
              <a:gd name="connsiteY3" fmla="*/ 149167 h 894984"/>
              <a:gd name="connsiteX4" fmla="*/ 8683212 w 8683212"/>
              <a:gd name="connsiteY4" fmla="*/ 745817 h 894984"/>
              <a:gd name="connsiteX5" fmla="*/ 8534045 w 8683212"/>
              <a:gd name="connsiteY5" fmla="*/ 894984 h 894984"/>
              <a:gd name="connsiteX6" fmla="*/ 149167 w 8683212"/>
              <a:gd name="connsiteY6" fmla="*/ 894984 h 894984"/>
              <a:gd name="connsiteX7" fmla="*/ 0 w 8683212"/>
              <a:gd name="connsiteY7" fmla="*/ 745817 h 894984"/>
              <a:gd name="connsiteX8" fmla="*/ 0 w 868321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3212" h="894984">
                <a:moveTo>
                  <a:pt x="0" y="149167"/>
                </a:moveTo>
                <a:cubicBezTo>
                  <a:pt x="0" y="66784"/>
                  <a:pt x="66784" y="0"/>
                  <a:pt x="149167" y="0"/>
                </a:cubicBezTo>
                <a:lnTo>
                  <a:pt x="8534045" y="0"/>
                </a:lnTo>
                <a:cubicBezTo>
                  <a:pt x="8616428" y="0"/>
                  <a:pt x="8683212" y="66784"/>
                  <a:pt x="8683212" y="149167"/>
                </a:cubicBezTo>
                <a:lnTo>
                  <a:pt x="8683212" y="745817"/>
                </a:lnTo>
                <a:cubicBezTo>
                  <a:pt x="8683212" y="828200"/>
                  <a:pt x="8616428" y="894984"/>
                  <a:pt x="8534045" y="894984"/>
                </a:cubicBezTo>
                <a:lnTo>
                  <a:pt x="149167" y="894984"/>
                </a:lnTo>
                <a:cubicBezTo>
                  <a:pt x="66784" y="894984"/>
                  <a:pt x="0" y="828200"/>
                  <a:pt x="0" y="745817"/>
                </a:cubicBezTo>
                <a:lnTo>
                  <a:pt x="0" y="149167"/>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marR="0" lvl="0" indent="0" algn="just" defTabSz="1066800" rtl="0" eaLnBrk="1" fontAlgn="auto" latinLnBrk="0" hangingPunct="1">
              <a:lnSpc>
                <a:spcPct val="15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Tiếp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tục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đổi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mới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chức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nâng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cao</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chất</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lượng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hiệu</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lực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hiệu</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quả</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hoạt</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động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và</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uy</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tín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của</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Tòa</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án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nhân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dân</a:t>
            </a:r>
            <a:r>
              <a:rPr lang="en-US" sz="2400" dirty="0">
                <a:solidFill>
                  <a:prstClr val="white"/>
                </a:solidFill>
                <a:latin typeface="Arial" panose="020B0604020202020204" pitchFamily="34" charset="0"/>
                <a:cs typeface="Arial" panose="020B0604020202020204" pitchFamily="34" charset="0"/>
              </a:rPr>
              <a:t>, VKSND, </a:t>
            </a:r>
            <a:r>
              <a:rPr lang="en-US" sz="2400" dirty="0" err="1">
                <a:solidFill>
                  <a:prstClr val="white"/>
                </a:solidFill>
                <a:latin typeface="Arial" panose="020B0604020202020204" pitchFamily="34" charset="0"/>
                <a:cs typeface="Arial" panose="020B0604020202020204" pitchFamily="34" charset="0"/>
              </a:rPr>
              <a:t>cơ</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quan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điều</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tra</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thi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hành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án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và</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các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cơ</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quan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chức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tham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gia</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vào</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quá</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trình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tố</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tụng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tư</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pháp</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11" name="Hình tự do: Hình 10">
            <a:extLst>
              <a:ext uri="{FF2B5EF4-FFF2-40B4-BE49-F238E27FC236}">
                <a16:creationId xmlns:a16="http://schemas.microsoft.com/office/drawing/2014/main" id="{953A3D38-7220-02C4-9421-EC02B1E01D9F}"/>
              </a:ext>
            </a:extLst>
          </p:cNvPr>
          <p:cNvSpPr/>
          <p:nvPr/>
        </p:nvSpPr>
        <p:spPr>
          <a:xfrm>
            <a:off x="1676400" y="4395014"/>
            <a:ext cx="8839199" cy="1727186"/>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marR="0" lvl="0" indent="0" algn="just" defTabSz="1066800" rtl="0" eaLnBrk="1" fontAlgn="auto" latinLnBrk="0" hangingPunct="1">
              <a:lnSpc>
                <a:spcPct val="15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Phòng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ngừa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đấu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tranh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có</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hiệu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quả</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với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hoạt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động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tội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phạm</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vi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phạm</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pháp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luật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giải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quyết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kịp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thời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đúng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pháp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luật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tăng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cường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khả</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năng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tiếp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cận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pháp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luật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người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dân</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3285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446826F-EABB-7294-4744-331D3CA281F3}"/>
              </a:ext>
            </a:extLst>
          </p:cNvPr>
          <p:cNvGrpSpPr/>
          <p:nvPr/>
        </p:nvGrpSpPr>
        <p:grpSpPr>
          <a:xfrm>
            <a:off x="412461" y="696516"/>
            <a:ext cx="11367078" cy="5464968"/>
            <a:chOff x="412461" y="696516"/>
            <a:chExt cx="11367078" cy="5464968"/>
          </a:xfrm>
        </p:grpSpPr>
        <p:sp>
          <p:nvSpPr>
            <p:cNvPr id="98306" name="Text Box 268">
              <a:extLst>
                <a:ext uri="{FF2B5EF4-FFF2-40B4-BE49-F238E27FC236}">
                  <a16:creationId xmlns:a16="http://schemas.microsoft.com/office/drawing/2014/main" id="{6960C92C-D25C-156E-3CA5-EA68A9E4BC39}"/>
                </a:ext>
              </a:extLst>
            </p:cNvPr>
            <p:cNvSpPr txBox="1">
              <a:spLocks noChangeArrowheads="1"/>
            </p:cNvSpPr>
            <p:nvPr/>
          </p:nvSpPr>
          <p:spPr bwMode="gray">
            <a:xfrm>
              <a:off x="810702" y="1806143"/>
              <a:ext cx="3561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b="1">
                  <a:solidFill>
                    <a:srgbClr val="FFFFFF"/>
                  </a:solidFill>
                  <a:latin typeface="Arial" panose="020B0604020202020204" pitchFamily="34" charset="0"/>
                </a:rPr>
                <a:t>3</a:t>
              </a:r>
            </a:p>
          </p:txBody>
        </p:sp>
        <p:sp>
          <p:nvSpPr>
            <p:cNvPr id="98307" name="Rectangle 5">
              <a:extLst>
                <a:ext uri="{FF2B5EF4-FFF2-40B4-BE49-F238E27FC236}">
                  <a16:creationId xmlns:a16="http://schemas.microsoft.com/office/drawing/2014/main" id="{0BABB3C5-6284-CD80-7911-E2CF9F87FC36}"/>
                </a:ext>
              </a:extLst>
            </p:cNvPr>
            <p:cNvSpPr>
              <a:spLocks noChangeArrowheads="1"/>
            </p:cNvSpPr>
            <p:nvPr/>
          </p:nvSpPr>
          <p:spPr bwMode="auto">
            <a:xfrm>
              <a:off x="893408" y="696516"/>
              <a:ext cx="66944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nl-NL" altLang="en-US" sz="2400" b="1" i="1" dirty="0">
                  <a:solidFill>
                    <a:srgbClr val="CC0066"/>
                  </a:solidFill>
                  <a:latin typeface="Arial "/>
                  <a:ea typeface="Calibri" panose="020F0502020204030204" pitchFamily="34" charset="0"/>
                  <a:cs typeface="Times New Roman" panose="02020603050405020304" pitchFamily="18" charset="0"/>
                </a:rPr>
                <a:t>-  </a:t>
              </a:r>
              <a:r>
                <a:rPr lang="nl-NL" altLang="en-US" sz="2400" b="1" i="1" dirty="0">
                  <a:latin typeface="Arial "/>
                  <a:ea typeface="Calibri" panose="020F0502020204030204" pitchFamily="34" charset="0"/>
                  <a:cs typeface="Times New Roman" panose="02020603050405020304" pitchFamily="18" charset="0"/>
                </a:rPr>
                <a:t>Cải cách và kiện toàn các cơ quan tư pháp</a:t>
              </a:r>
              <a:endParaRPr lang="en-US" altLang="en-US" sz="2400" b="1" dirty="0">
                <a:latin typeface="Arial "/>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BA9834F9-2AA0-9C18-D0D7-7EE1CC292249}"/>
                </a:ext>
              </a:extLst>
            </p:cNvPr>
            <p:cNvSpPr/>
            <p:nvPr/>
          </p:nvSpPr>
          <p:spPr>
            <a:xfrm>
              <a:off x="795336" y="1156601"/>
              <a:ext cx="10503255" cy="1200329"/>
            </a:xfrm>
            <a:prstGeom prst="rect">
              <a:avLst/>
            </a:prstGeom>
          </p:spPr>
          <p:txBody>
            <a:bodyPr wrap="square">
              <a:spAutoFit/>
            </a:bodyPr>
            <a:lstStyle/>
            <a:p>
              <a:pPr marL="344488" indent="-344488" algn="just">
                <a:buFont typeface="Wingdings" panose="05000000000000000000" pitchFamily="2" charset="2"/>
                <a:buChar char="ü"/>
                <a:defRPr/>
              </a:pPr>
              <a:r>
                <a:rPr lang="nl-NL" sz="2400" b="1" dirty="0">
                  <a:solidFill>
                    <a:schemeClr val="tx1">
                      <a:lumMod val="95000"/>
                      <a:lumOff val="5000"/>
                    </a:schemeClr>
                  </a:solidFill>
                  <a:latin typeface="Arial "/>
                  <a:ea typeface="Calibri" panose="020F0502020204030204" pitchFamily="34" charset="0"/>
                  <a:cs typeface="Times New Roman" panose="02020603050405020304" pitchFamily="18" charset="0"/>
                </a:rPr>
                <a:t>Tiếp tục cải cách, kiện toàn, nâng cao </a:t>
              </a:r>
              <a:r>
                <a:rPr lang="nl-NL" sz="2400" dirty="0">
                  <a:solidFill>
                    <a:schemeClr val="tx1">
                      <a:lumMod val="95000"/>
                      <a:lumOff val="5000"/>
                    </a:schemeClr>
                  </a:solidFill>
                  <a:latin typeface="Arial "/>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chemeClr val="tx1">
                    <a:lumMod val="95000"/>
                    <a:lumOff val="5000"/>
                  </a:schemeClr>
                </a:solidFill>
                <a:latin typeface="Arial "/>
                <a:ea typeface="Calibri" panose="020F0502020204030204" pitchFamily="34" charset="0"/>
                <a:cs typeface="Times New Roman" panose="02020603050405020304" pitchFamily="18" charset="0"/>
              </a:endParaRPr>
            </a:p>
          </p:txBody>
        </p:sp>
        <p:grpSp>
          <p:nvGrpSpPr>
            <p:cNvPr id="4" name="Group 3">
              <a:extLst>
                <a:ext uri="{FF2B5EF4-FFF2-40B4-BE49-F238E27FC236}">
                  <a16:creationId xmlns:a16="http://schemas.microsoft.com/office/drawing/2014/main" id="{495BCCDA-10FF-7256-4D24-DD16378A594D}"/>
                </a:ext>
              </a:extLst>
            </p:cNvPr>
            <p:cNvGrpSpPr/>
            <p:nvPr/>
          </p:nvGrpSpPr>
          <p:grpSpPr>
            <a:xfrm>
              <a:off x="412461" y="2575466"/>
              <a:ext cx="11367078" cy="3586018"/>
              <a:chOff x="587085" y="2586182"/>
              <a:chExt cx="11367078" cy="3586018"/>
            </a:xfrm>
          </p:grpSpPr>
          <p:pic>
            <p:nvPicPr>
              <p:cNvPr id="98309" name="Picture 2" descr="Related image">
                <a:extLst>
                  <a:ext uri="{FF2B5EF4-FFF2-40B4-BE49-F238E27FC236}">
                    <a16:creationId xmlns:a16="http://schemas.microsoft.com/office/drawing/2014/main" id="{10C00FC3-717B-0B79-1AA7-41BE7EB96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085" y="2586182"/>
                <a:ext cx="6033233" cy="3586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0" name="Picture 4" descr="Related image">
                <a:extLst>
                  <a:ext uri="{FF2B5EF4-FFF2-40B4-BE49-F238E27FC236}">
                    <a16:creationId xmlns:a16="http://schemas.microsoft.com/office/drawing/2014/main" id="{78BC6D33-4681-4168-12D8-4FF193482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6958" y="2586182"/>
                <a:ext cx="5247205" cy="3586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B73E548-5AD3-24F1-97CE-66EBCADF5606}"/>
              </a:ext>
            </a:extLst>
          </p:cNvPr>
          <p:cNvGrpSpPr/>
          <p:nvPr/>
        </p:nvGrpSpPr>
        <p:grpSpPr>
          <a:xfrm>
            <a:off x="465281" y="773079"/>
            <a:ext cx="11261437" cy="5483306"/>
            <a:chOff x="465281" y="773079"/>
            <a:chExt cx="11261437" cy="5483306"/>
          </a:xfrm>
        </p:grpSpPr>
        <p:sp>
          <p:nvSpPr>
            <p:cNvPr id="2" name="Rectangle 1">
              <a:extLst>
                <a:ext uri="{FF2B5EF4-FFF2-40B4-BE49-F238E27FC236}">
                  <a16:creationId xmlns:a16="http://schemas.microsoft.com/office/drawing/2014/main" id="{E1CFCB53-D44C-31DA-AFAC-8F93A84752B3}"/>
                </a:ext>
              </a:extLst>
            </p:cNvPr>
            <p:cNvSpPr/>
            <p:nvPr/>
          </p:nvSpPr>
          <p:spPr>
            <a:xfrm>
              <a:off x="465281" y="773079"/>
              <a:ext cx="11261437" cy="1200329"/>
            </a:xfrm>
            <a:prstGeom prst="rect">
              <a:avLst/>
            </a:prstGeom>
          </p:spPr>
          <p:txBody>
            <a:bodyPr wrap="square">
              <a:spAutoFit/>
            </a:bodyPr>
            <a:lstStyle/>
            <a:p>
              <a:pPr algn="just">
                <a:defRPr/>
              </a:pPr>
              <a:r>
                <a:rPr lang="nl-NL" sz="2400" dirty="0">
                  <a:solidFill>
                    <a:schemeClr val="tx1">
                      <a:lumMod val="95000"/>
                      <a:lumOff val="5000"/>
                    </a:schemeClr>
                  </a:solidFill>
                  <a:latin typeface="Arial "/>
                  <a:ea typeface="Calibri" panose="020F0502020204030204" pitchFamily="34" charset="0"/>
                  <a:cs typeface="Times New Roman" panose="02020603050405020304" pitchFamily="18" charset="0"/>
                </a:rPr>
                <a:t>Viện kiểm sát nhân dân cần tập trung </a:t>
              </a:r>
              <a:r>
                <a:rPr lang="nl-NL" sz="2400" b="1" dirty="0">
                  <a:solidFill>
                    <a:schemeClr val="tx1">
                      <a:lumMod val="95000"/>
                      <a:lumOff val="5000"/>
                    </a:schemeClr>
                  </a:solidFill>
                  <a:latin typeface="Arial "/>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chemeClr val="tx1">
                      <a:lumMod val="95000"/>
                      <a:lumOff val="5000"/>
                    </a:schemeClr>
                  </a:solidFill>
                  <a:latin typeface="Arial "/>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chemeClr val="tx1">
                    <a:lumMod val="95000"/>
                    <a:lumOff val="5000"/>
                  </a:schemeClr>
                </a:solidFill>
                <a:latin typeface="Arial "/>
                <a:ea typeface="Calibri" panose="020F0502020204030204" pitchFamily="34" charset="0"/>
                <a:cs typeface="Times New Roman" panose="02020603050405020304" pitchFamily="18" charset="0"/>
              </a:endParaRPr>
            </a:p>
          </p:txBody>
        </p:sp>
        <p:pic>
          <p:nvPicPr>
            <p:cNvPr id="99331" name="Picture 2" descr="Image result for chức năng công tố và kiểm sát hoạt động tư pháp">
              <a:extLst>
                <a:ext uri="{FF2B5EF4-FFF2-40B4-BE49-F238E27FC236}">
                  <a16:creationId xmlns:a16="http://schemas.microsoft.com/office/drawing/2014/main" id="{52BF7A7C-5C9C-255E-9AC1-D7E7FC922F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097" y="1908250"/>
              <a:ext cx="3409167" cy="4134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2" name="Picture 10" descr="Image result for các vụ án tham nhũng lớn tại việt nam">
              <a:extLst>
                <a:ext uri="{FF2B5EF4-FFF2-40B4-BE49-F238E27FC236}">
                  <a16:creationId xmlns:a16="http://schemas.microsoft.com/office/drawing/2014/main" id="{CF15699C-5F13-FFE0-F1C5-C281C9C6F7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5308" y="2164507"/>
              <a:ext cx="7444511" cy="362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3" name="Rectangle 4">
              <a:extLst>
                <a:ext uri="{FF2B5EF4-FFF2-40B4-BE49-F238E27FC236}">
                  <a16:creationId xmlns:a16="http://schemas.microsoft.com/office/drawing/2014/main" id="{05F28ECD-5594-4D01-CC4A-2A4B0E88D102}"/>
                </a:ext>
              </a:extLst>
            </p:cNvPr>
            <p:cNvSpPr>
              <a:spLocks noChangeArrowheads="1"/>
            </p:cNvSpPr>
            <p:nvPr/>
          </p:nvSpPr>
          <p:spPr bwMode="auto">
            <a:xfrm>
              <a:off x="942112" y="5856275"/>
              <a:ext cx="101877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vi-VN" altLang="en-US" sz="2000" dirty="0">
                  <a:latin typeface="Arial "/>
                </a:rPr>
                <a:t>Phan Văn Anh Vũ (tức </a:t>
              </a:r>
              <a:r>
                <a:rPr lang="vi-VN" altLang="en-US" sz="2000" b="1" dirty="0">
                  <a:latin typeface="Arial "/>
                </a:rPr>
                <a:t>Vũ "Nhôm"</a:t>
              </a:r>
              <a:r>
                <a:rPr lang="vi-VN" altLang="en-US" sz="2000" dirty="0">
                  <a:latin typeface="Arial "/>
                </a:rPr>
                <a:t>) gây thất thoát cho nhà nước lên đến 22.000 tỷ đồng</a:t>
              </a:r>
              <a:endParaRPr lang="en-US" altLang="en-US" sz="2000" dirty="0">
                <a:latin typeface="Arial "/>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81FA310-565F-2D80-474B-6B18EC811883}"/>
              </a:ext>
            </a:extLst>
          </p:cNvPr>
          <p:cNvGrpSpPr/>
          <p:nvPr/>
        </p:nvGrpSpPr>
        <p:grpSpPr>
          <a:xfrm>
            <a:off x="454891" y="650345"/>
            <a:ext cx="11348827" cy="4991334"/>
            <a:chOff x="454891" y="650345"/>
            <a:chExt cx="11348827" cy="4991334"/>
          </a:xfrm>
        </p:grpSpPr>
        <p:sp>
          <p:nvSpPr>
            <p:cNvPr id="100354" name="Rectangle 1">
              <a:extLst>
                <a:ext uri="{FF2B5EF4-FFF2-40B4-BE49-F238E27FC236}">
                  <a16:creationId xmlns:a16="http://schemas.microsoft.com/office/drawing/2014/main" id="{1A9572BF-EBDA-B0BE-5D2C-7AE40442BA8E}"/>
                </a:ext>
              </a:extLst>
            </p:cNvPr>
            <p:cNvSpPr>
              <a:spLocks noChangeArrowheads="1"/>
            </p:cNvSpPr>
            <p:nvPr/>
          </p:nvSpPr>
          <p:spPr bwMode="auto">
            <a:xfrm>
              <a:off x="454891" y="1067871"/>
              <a:ext cx="499456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ü"/>
              </a:pPr>
              <a:r>
                <a:rPr lang="nl-NL" altLang="en-US" sz="2400" b="1" dirty="0">
                  <a:latin typeface="Arial "/>
                  <a:cs typeface="Arial" panose="020B0604020202020204" pitchFamily="34" charset="0"/>
                </a:rPr>
                <a:t>Sắp xếp </a:t>
              </a:r>
              <a:r>
                <a:rPr lang="nl-NL" altLang="en-US" sz="2400" dirty="0">
                  <a:latin typeface="Arial "/>
                  <a:cs typeface="Arial" panose="020B0604020202020204" pitchFamily="34" charset="0"/>
                </a:rPr>
                <a:t>lại hệ thống Tòa án nhân dân, phân định rõ thẩm quyền một cách hợp lý, tăng cường thẩm phán ở những địa bàn trọng điểm.</a:t>
              </a:r>
              <a:endParaRPr lang="en-US" altLang="en-US" sz="2400" dirty="0">
                <a:latin typeface="Arial "/>
              </a:endParaRPr>
            </a:p>
          </p:txBody>
        </p:sp>
        <p:pic>
          <p:nvPicPr>
            <p:cNvPr id="100355" name="Picture 4" descr="Related image">
              <a:extLst>
                <a:ext uri="{FF2B5EF4-FFF2-40B4-BE49-F238E27FC236}">
                  <a16:creationId xmlns:a16="http://schemas.microsoft.com/office/drawing/2014/main" id="{9118A6B9-E8E3-D859-052B-C13617CEDF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9172" y="650345"/>
              <a:ext cx="6234546" cy="499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F6442F91-A786-DF22-804B-67E2AC1BF31E}"/>
                </a:ext>
              </a:extLst>
            </p:cNvPr>
            <p:cNvSpPr/>
            <p:nvPr/>
          </p:nvSpPr>
          <p:spPr>
            <a:xfrm>
              <a:off x="454891" y="3295463"/>
              <a:ext cx="5064827" cy="1938992"/>
            </a:xfrm>
            <a:prstGeom prst="rect">
              <a:avLst/>
            </a:prstGeom>
          </p:spPr>
          <p:txBody>
            <a:bodyPr wrap="square">
              <a:spAutoFit/>
            </a:bodyPr>
            <a:lstStyle/>
            <a:p>
              <a:pPr marL="257175" indent="-257175" algn="just">
                <a:buFont typeface="Wingdings" panose="05000000000000000000" pitchFamily="2" charset="2"/>
                <a:buChar char="ü"/>
                <a:defRPr/>
              </a:pPr>
              <a:r>
                <a:rPr lang="nl-NL" sz="2400" b="1" dirty="0">
                  <a:latin typeface="Arial" panose="020B0604020202020204" pitchFamily="34" charset="0"/>
                  <a:ea typeface="Calibri" panose="020F0502020204030204" pitchFamily="34" charset="0"/>
                  <a:cs typeface="Arial" panose="020B0604020202020204" pitchFamily="34" charset="0"/>
                </a:rPr>
                <a:t>Tổ chức </a:t>
              </a:r>
              <a:r>
                <a:rPr lang="nl-NL" sz="2400" dirty="0">
                  <a:latin typeface="Arial" panose="020B0604020202020204" pitchFamily="34" charset="0"/>
                  <a:ea typeface="Calibri" panose="020F0502020204030204" pitchFamily="34" charset="0"/>
                  <a:cs typeface="Arial" panose="020B0604020202020204" pitchFamily="34" charset="0"/>
                </a:rPr>
                <a:t>lại các cơ quan điều tra theo nguyên tắc gọn đầu mối, có sự chỉ đạo tập trung thống nhất, kiện toàn cơ quan thi hành án và thành lập cảnh sát tư pháp. </a:t>
              </a:r>
              <a:endParaRPr lang="en-US" sz="2400" dirty="0">
                <a:latin typeface="Arial" panose="020B0604020202020204" pitchFamily="34" charset="0"/>
                <a:ea typeface="Calibri" panose="020F050202020403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1768549" y="991477"/>
            <a:ext cx="8839200" cy="1200329"/>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lvl="0" algn="just">
              <a:lnSpc>
                <a:spcPct val="100000"/>
              </a:lnSpc>
              <a:spcBef>
                <a:spcPct val="0"/>
              </a:spcBef>
              <a:buNone/>
              <a:defRPr/>
            </a:pPr>
            <a:r>
              <a:rPr lang="nl-NL" altLang="en-US" sz="2400" i="1">
                <a:solidFill>
                  <a:prstClr val="black"/>
                </a:solidFill>
                <a:latin typeface="Arial" panose="020B0604020202020204" pitchFamily="34" charset="0"/>
              </a:rPr>
              <a:t>Sáu là</a:t>
            </a:r>
            <a:r>
              <a:rPr lang="nl-NL" altLang="en-US" sz="2400">
                <a:solidFill>
                  <a:prstClr val="black"/>
                </a:solidFill>
                <a:latin typeface="Arial" panose="020B0604020202020204" pitchFamily="34" charset="0"/>
              </a:rPr>
              <a:t>, về chính quyền địa phương: tiếp tục hoàn thiện tổ chức chính quyền địa phương phù hợp với địa bàn nông thôn, đô thị, hải đảo, đơn vị hành chính, kinh tế đặc biệt theo luật định.</a:t>
            </a:r>
            <a:endParaRPr lang="en-US" altLang="en-US" sz="2400" dirty="0">
              <a:solidFill>
                <a:prstClr val="black"/>
              </a:solidFill>
              <a:latin typeface="Times New Roman" panose="02020603050405020304" pitchFamily="18" charset="0"/>
              <a:cs typeface="Times New Roman" panose="02020603050405020304" pitchFamily="18" charset="0"/>
            </a:endParaRPr>
          </a:p>
        </p:txBody>
      </p:sp>
      <p:sp>
        <p:nvSpPr>
          <p:cNvPr id="5" name="Hình tự do: Hình 4">
            <a:extLst>
              <a:ext uri="{FF2B5EF4-FFF2-40B4-BE49-F238E27FC236}">
                <a16:creationId xmlns:a16="http://schemas.microsoft.com/office/drawing/2014/main" id="{07A87CC1-9FC4-393D-CDB9-8C8957FF16A6}"/>
              </a:ext>
            </a:extLst>
          </p:cNvPr>
          <p:cNvSpPr/>
          <p:nvPr/>
        </p:nvSpPr>
        <p:spPr>
          <a:xfrm>
            <a:off x="1768548" y="2458522"/>
            <a:ext cx="8839199" cy="2243797"/>
          </a:xfrm>
          <a:custGeom>
            <a:avLst/>
            <a:gdLst>
              <a:gd name="connsiteX0" fmla="*/ 0 w 8683212"/>
              <a:gd name="connsiteY0" fmla="*/ 149167 h 894984"/>
              <a:gd name="connsiteX1" fmla="*/ 149167 w 8683212"/>
              <a:gd name="connsiteY1" fmla="*/ 0 h 894984"/>
              <a:gd name="connsiteX2" fmla="*/ 8534045 w 8683212"/>
              <a:gd name="connsiteY2" fmla="*/ 0 h 894984"/>
              <a:gd name="connsiteX3" fmla="*/ 8683212 w 8683212"/>
              <a:gd name="connsiteY3" fmla="*/ 149167 h 894984"/>
              <a:gd name="connsiteX4" fmla="*/ 8683212 w 8683212"/>
              <a:gd name="connsiteY4" fmla="*/ 745817 h 894984"/>
              <a:gd name="connsiteX5" fmla="*/ 8534045 w 8683212"/>
              <a:gd name="connsiteY5" fmla="*/ 894984 h 894984"/>
              <a:gd name="connsiteX6" fmla="*/ 149167 w 8683212"/>
              <a:gd name="connsiteY6" fmla="*/ 894984 h 894984"/>
              <a:gd name="connsiteX7" fmla="*/ 0 w 8683212"/>
              <a:gd name="connsiteY7" fmla="*/ 745817 h 894984"/>
              <a:gd name="connsiteX8" fmla="*/ 0 w 868321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3212" h="894984">
                <a:moveTo>
                  <a:pt x="0" y="149167"/>
                </a:moveTo>
                <a:cubicBezTo>
                  <a:pt x="0" y="66784"/>
                  <a:pt x="66784" y="0"/>
                  <a:pt x="149167" y="0"/>
                </a:cubicBezTo>
                <a:lnTo>
                  <a:pt x="8534045" y="0"/>
                </a:lnTo>
                <a:cubicBezTo>
                  <a:pt x="8616428" y="0"/>
                  <a:pt x="8683212" y="66784"/>
                  <a:pt x="8683212" y="149167"/>
                </a:cubicBezTo>
                <a:lnTo>
                  <a:pt x="8683212" y="745817"/>
                </a:lnTo>
                <a:cubicBezTo>
                  <a:pt x="8683212" y="828200"/>
                  <a:pt x="8616428" y="894984"/>
                  <a:pt x="8534045" y="894984"/>
                </a:cubicBezTo>
                <a:lnTo>
                  <a:pt x="149167" y="894984"/>
                </a:lnTo>
                <a:cubicBezTo>
                  <a:pt x="66784" y="894984"/>
                  <a:pt x="0" y="828200"/>
                  <a:pt x="0" y="745817"/>
                </a:cubicBezTo>
                <a:lnTo>
                  <a:pt x="0" y="149167"/>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marR="0" lvl="0" indent="0" algn="l" defTabSz="1066800" rtl="0" eaLnBrk="1" fontAlgn="auto" latinLnBrk="0" hangingPunct="1">
              <a:lnSpc>
                <a:spcPct val="15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Cải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cấp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nhà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nước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theo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hướng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định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rõ</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ràng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lang="en-US" sz="2400" dirty="0">
                <a:solidFill>
                  <a:prstClr val="white"/>
                </a:solidFill>
                <a:latin typeface="Arial" panose="020B0604020202020204" pitchFamily="34" charset="0"/>
                <a:cs typeface="Arial" panose="020B0604020202020204" pitchFamily="34" charset="0"/>
              </a:rPr>
              <a:t>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rung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ương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địa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phương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bảo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đảm</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vai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trò</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đạo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Trung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ương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nâng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cao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tính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động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tự</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địa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phương</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11" name="Hình tự do: Hình 10">
            <a:extLst>
              <a:ext uri="{FF2B5EF4-FFF2-40B4-BE49-F238E27FC236}">
                <a16:creationId xmlns:a16="http://schemas.microsoft.com/office/drawing/2014/main" id="{953A3D38-7220-02C4-9421-EC02B1E01D9F}"/>
              </a:ext>
            </a:extLst>
          </p:cNvPr>
          <p:cNvSpPr/>
          <p:nvPr/>
        </p:nvSpPr>
        <p:spPr>
          <a:xfrm>
            <a:off x="1768548" y="4926831"/>
            <a:ext cx="8839199" cy="1200329"/>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marR="0" lvl="0" indent="0" algn="l" defTabSz="1066800" rtl="0" eaLnBrk="1" fontAlgn="auto" latinLnBrk="0" hangingPunct="1">
              <a:lnSpc>
                <a:spcPct val="15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Gắn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kết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đổi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mới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chức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bộ</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máy</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và</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cơ</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chế</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hoạt</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động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của</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Mặt</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trận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quốc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các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chức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trị</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xã</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hội</a:t>
            </a:r>
            <a:r>
              <a:rPr lang="en-US" sz="2400" dirty="0">
                <a:solidFill>
                  <a:prstClr val="white"/>
                </a:solidFill>
                <a:latin typeface="Arial" panose="020B0604020202020204" pitchFamily="34" charset="0"/>
                <a:cs typeface="Arial" panose="020B0604020202020204" pitchFamily="34" charset="0"/>
              </a:rPr>
              <a:t> ở </a:t>
            </a:r>
            <a:r>
              <a:rPr lang="en-US" sz="2400" dirty="0" err="1">
                <a:solidFill>
                  <a:prstClr val="white"/>
                </a:solidFill>
                <a:latin typeface="Arial" panose="020B0604020202020204" pitchFamily="34" charset="0"/>
                <a:cs typeface="Arial" panose="020B0604020202020204" pitchFamily="34" charset="0"/>
              </a:rPr>
              <a:t>các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cấp</a:t>
            </a:r>
            <a:r>
              <a:rPr lang="en-US" sz="2400" dirty="0">
                <a:solidFill>
                  <a:prstClr val="white"/>
                </a:solidFill>
                <a:latin typeface="Arial" panose="020B0604020202020204" pitchFamily="34" charset="0"/>
                <a:cs typeface="Arial" panose="020B0604020202020204" pitchFamily="34" charset="0"/>
              </a:rPr>
              <a:t>. </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6105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
            <a:extLst>
              <a:ext uri="{FF2B5EF4-FFF2-40B4-BE49-F238E27FC236}">
                <a16:creationId xmlns:a16="http://schemas.microsoft.com/office/drawing/2014/main" id="{C1D7B738-9941-D757-9856-F812F1AF6A7E}"/>
              </a:ext>
            </a:extLst>
          </p:cNvPr>
          <p:cNvSpPr>
            <a:spLocks noChangeArrowheads="1"/>
          </p:cNvSpPr>
          <p:nvPr/>
        </p:nvSpPr>
        <p:spPr bwMode="auto">
          <a:xfrm>
            <a:off x="586935" y="1090390"/>
            <a:ext cx="3541226" cy="4455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50000"/>
              </a:lnSpc>
              <a:spcBef>
                <a:spcPct val="0"/>
              </a:spcBef>
              <a:buFontTx/>
              <a:buNone/>
            </a:pPr>
            <a:r>
              <a:rPr lang="nl-NL" altLang="en-US" sz="2400" b="1" dirty="0">
                <a:solidFill>
                  <a:schemeClr val="tx1">
                    <a:lumMod val="95000"/>
                    <a:lumOff val="5000"/>
                  </a:schemeClr>
                </a:solidFill>
                <a:latin typeface="Arial "/>
                <a:cs typeface="Arial" panose="020B0604020202020204" pitchFamily="34" charset="0"/>
              </a:rPr>
              <a:t>- Về chính quyền địa phương: </a:t>
            </a:r>
            <a:r>
              <a:rPr lang="nl-NL" altLang="en-US" sz="2400" dirty="0">
                <a:latin typeface="Arial "/>
                <a:cs typeface="Arial" panose="020B0604020202020204" pitchFamily="34" charset="0"/>
              </a:rPr>
              <a:t>cần</a:t>
            </a:r>
            <a:r>
              <a:rPr lang="nl-NL" altLang="en-US" sz="2400" dirty="0">
                <a:solidFill>
                  <a:srgbClr val="6600CC"/>
                </a:solidFill>
                <a:latin typeface="Arial "/>
                <a:cs typeface="Arial" panose="020B0604020202020204" pitchFamily="34" charset="0"/>
              </a:rPr>
              <a:t> </a:t>
            </a:r>
            <a:r>
              <a:rPr lang="pl-PL" altLang="en-US" sz="2400" dirty="0">
                <a:latin typeface="Arial "/>
              </a:rPr>
              <a:t>xác định rõ thẩm quyền, trách nhiệm quản lý nhà nước của mỗi cấp chính quyền địa phương theo quy định của Hiến pháp và pháp luật.</a:t>
            </a:r>
            <a:endParaRPr lang="en-US" altLang="en-US" sz="2400" dirty="0">
              <a:latin typeface="Arial "/>
            </a:endParaRPr>
          </a:p>
        </p:txBody>
      </p:sp>
      <p:pic>
        <p:nvPicPr>
          <p:cNvPr id="102403" name="Picture 4" descr="Image result for Sắp xếp lại hệ thống Tòa án nhân dân">
            <a:extLst>
              <a:ext uri="{FF2B5EF4-FFF2-40B4-BE49-F238E27FC236}">
                <a16:creationId xmlns:a16="http://schemas.microsoft.com/office/drawing/2014/main" id="{26BB24DE-0170-D5F7-F549-884613489D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7157" y="627151"/>
            <a:ext cx="7197908" cy="538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2402"/>
                                        </p:tgtEl>
                                        <p:attrNameLst>
                                          <p:attrName>style.visibility</p:attrName>
                                        </p:attrNameLst>
                                      </p:cBhvr>
                                      <p:to>
                                        <p:strVal val="visible"/>
                                      </p:to>
                                    </p:set>
                                    <p:animEffect transition="in" filter="fade">
                                      <p:cBhvr>
                                        <p:cTn id="7" dur="750"/>
                                        <p:tgtEl>
                                          <p:spTgt spid="102402"/>
                                        </p:tgtEl>
                                      </p:cBhvr>
                                    </p:animEffect>
                                    <p:anim calcmode="lin" valueType="num">
                                      <p:cBhvr>
                                        <p:cTn id="8" dur="750" fill="hold"/>
                                        <p:tgtEl>
                                          <p:spTgt spid="102402"/>
                                        </p:tgtEl>
                                        <p:attrNameLst>
                                          <p:attrName>ppt_x</p:attrName>
                                        </p:attrNameLst>
                                      </p:cBhvr>
                                      <p:tavLst>
                                        <p:tav tm="0">
                                          <p:val>
                                            <p:strVal val="#ppt_x"/>
                                          </p:val>
                                        </p:tav>
                                        <p:tav tm="100000">
                                          <p:val>
                                            <p:strVal val="#ppt_x"/>
                                          </p:val>
                                        </p:tav>
                                      </p:tavLst>
                                    </p:anim>
                                    <p:anim calcmode="lin" valueType="num">
                                      <p:cBhvr>
                                        <p:cTn id="9" dur="750" fill="hold"/>
                                        <p:tgtEl>
                                          <p:spTgt spid="10240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02403"/>
                                        </p:tgtEl>
                                        <p:attrNameLst>
                                          <p:attrName>style.visibility</p:attrName>
                                        </p:attrNameLst>
                                      </p:cBhvr>
                                      <p:to>
                                        <p:strVal val="visible"/>
                                      </p:to>
                                    </p:set>
                                    <p:animEffect transition="in" filter="fade">
                                      <p:cBhvr>
                                        <p:cTn id="13" dur="750"/>
                                        <p:tgtEl>
                                          <p:spTgt spid="102403"/>
                                        </p:tgtEl>
                                      </p:cBhvr>
                                    </p:animEffect>
                                    <p:anim calcmode="lin" valueType="num">
                                      <p:cBhvr>
                                        <p:cTn id="14" dur="750" fill="hold"/>
                                        <p:tgtEl>
                                          <p:spTgt spid="102403"/>
                                        </p:tgtEl>
                                        <p:attrNameLst>
                                          <p:attrName>ppt_x</p:attrName>
                                        </p:attrNameLst>
                                      </p:cBhvr>
                                      <p:tavLst>
                                        <p:tav tm="0">
                                          <p:val>
                                            <p:strVal val="#ppt_x"/>
                                          </p:val>
                                        </p:tav>
                                        <p:tav tm="100000">
                                          <p:val>
                                            <p:strVal val="#ppt_x"/>
                                          </p:val>
                                        </p:tav>
                                      </p:tavLst>
                                    </p:anim>
                                    <p:anim calcmode="lin" valueType="num">
                                      <p:cBhvr>
                                        <p:cTn id="15" dur="750" fill="hold"/>
                                        <p:tgtEl>
                                          <p:spTgt spid="1024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4B7CB28-87B1-134F-0CA8-BF8C91754032}"/>
              </a:ext>
            </a:extLst>
          </p:cNvPr>
          <p:cNvSpPr/>
          <p:nvPr/>
        </p:nvSpPr>
        <p:spPr>
          <a:xfrm>
            <a:off x="591128" y="729233"/>
            <a:ext cx="11194472" cy="1815882"/>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ctr">
              <a:defRPr/>
            </a:pPr>
            <a:r>
              <a:rPr lang="vi-VN" sz="2800" b="1" i="1" dirty="0">
                <a:highlight>
                  <a:srgbClr val="FFFFFF"/>
                </a:highlight>
                <a:latin typeface="Arial "/>
                <a:ea typeface="Calibri"/>
              </a:rPr>
              <a:t>Bốn là</a:t>
            </a:r>
            <a:r>
              <a:rPr lang="vi-VN" sz="2800" b="1" dirty="0">
                <a:highlight>
                  <a:srgbClr val="FFFFFF"/>
                </a:highlight>
                <a:latin typeface="Arial "/>
                <a:ea typeface="Calibri"/>
              </a:rPr>
              <a:t>, </a:t>
            </a:r>
            <a:r>
              <a:rPr lang="en-US" sz="2800" b="1" dirty="0" err="1">
                <a:highlight>
                  <a:srgbClr val="FFFFFF"/>
                </a:highlight>
                <a:latin typeface="Arial "/>
                <a:ea typeface="Calibri"/>
              </a:rPr>
              <a:t>về</a:t>
            </a:r>
            <a:r>
              <a:rPr lang="en-US" sz="2800" b="1" dirty="0">
                <a:highlight>
                  <a:srgbClr val="FFFFFF"/>
                </a:highlight>
                <a:latin typeface="Arial "/>
                <a:ea typeface="Calibri"/>
              </a:rPr>
              <a:t> </a:t>
            </a:r>
            <a:r>
              <a:rPr lang="en-US" sz="2800" b="1" dirty="0" err="1">
                <a:highlight>
                  <a:srgbClr val="FFFFFF"/>
                </a:highlight>
                <a:latin typeface="Arial "/>
                <a:ea typeface="Calibri"/>
              </a:rPr>
              <a:t>xây</a:t>
            </a:r>
            <a:r>
              <a:rPr lang="en-US" sz="2800" b="1" dirty="0">
                <a:highlight>
                  <a:srgbClr val="FFFFFF"/>
                </a:highlight>
                <a:latin typeface="Arial "/>
                <a:ea typeface="Calibri"/>
              </a:rPr>
              <a:t> </a:t>
            </a:r>
            <a:r>
              <a:rPr lang="en-US" sz="2800" b="1" dirty="0" err="1">
                <a:highlight>
                  <a:srgbClr val="FFFFFF"/>
                </a:highlight>
                <a:latin typeface="Arial "/>
                <a:ea typeface="Calibri"/>
              </a:rPr>
              <a:t>dựng</a:t>
            </a:r>
            <a:r>
              <a:rPr lang="vi-VN" sz="2800" b="1" dirty="0">
                <a:highlight>
                  <a:srgbClr val="FFFFFF"/>
                </a:highlight>
                <a:latin typeface="Arial "/>
                <a:ea typeface="Calibri"/>
              </a:rPr>
              <a:t> đội ngũ cán bộ, công chức</a:t>
            </a:r>
            <a:r>
              <a:rPr lang="en-US" sz="2800" b="1" dirty="0">
                <a:highlight>
                  <a:srgbClr val="FFFFFF"/>
                </a:highlight>
                <a:latin typeface="Arial "/>
                <a:ea typeface="Calibri"/>
              </a:rPr>
              <a:t>: </a:t>
            </a:r>
            <a:r>
              <a:rPr lang="en-US" sz="2800" b="1" dirty="0" err="1">
                <a:highlight>
                  <a:srgbClr val="FFFFFF"/>
                </a:highlight>
                <a:latin typeface="Arial "/>
                <a:ea typeface="Calibri"/>
              </a:rPr>
              <a:t>Tập</a:t>
            </a:r>
            <a:r>
              <a:rPr lang="en-US" sz="2800" b="1" dirty="0">
                <a:highlight>
                  <a:srgbClr val="FFFFFF"/>
                </a:highlight>
                <a:latin typeface="Arial "/>
                <a:ea typeface="Calibri"/>
              </a:rPr>
              <a:t> </a:t>
            </a:r>
            <a:r>
              <a:rPr lang="en-US" sz="2800" b="1" dirty="0" err="1">
                <a:highlight>
                  <a:srgbClr val="FFFFFF"/>
                </a:highlight>
                <a:latin typeface="Arial "/>
                <a:ea typeface="Calibri"/>
              </a:rPr>
              <a:t>trung</a:t>
            </a:r>
            <a:r>
              <a:rPr lang="en-US" sz="2800" b="1" dirty="0">
                <a:highlight>
                  <a:srgbClr val="FFFFFF"/>
                </a:highlight>
                <a:latin typeface="Arial "/>
                <a:ea typeface="Calibri"/>
              </a:rPr>
              <a:t> </a:t>
            </a:r>
            <a:r>
              <a:rPr lang="en-US" sz="2800" b="1" dirty="0" err="1">
                <a:highlight>
                  <a:srgbClr val="FFFFFF"/>
                </a:highlight>
                <a:latin typeface="Arial "/>
                <a:ea typeface="Calibri"/>
              </a:rPr>
              <a:t>xây</a:t>
            </a:r>
            <a:r>
              <a:rPr lang="en-US" sz="2800" b="1" dirty="0">
                <a:highlight>
                  <a:srgbClr val="FFFFFF"/>
                </a:highlight>
                <a:latin typeface="Arial "/>
                <a:ea typeface="Calibri"/>
              </a:rPr>
              <a:t> </a:t>
            </a:r>
            <a:r>
              <a:rPr lang="en-US" sz="2800" b="1" dirty="0" err="1">
                <a:highlight>
                  <a:srgbClr val="FFFFFF"/>
                </a:highlight>
                <a:latin typeface="Arial "/>
                <a:ea typeface="Calibri"/>
              </a:rPr>
              <a:t>dựng</a:t>
            </a:r>
            <a:r>
              <a:rPr lang="en-US" sz="2800" b="1" dirty="0">
                <a:highlight>
                  <a:srgbClr val="FFFFFF"/>
                </a:highlight>
                <a:latin typeface="Arial "/>
                <a:ea typeface="Calibri"/>
              </a:rPr>
              <a:t> </a:t>
            </a:r>
            <a:r>
              <a:rPr lang="en-US" sz="2800" b="1" dirty="0" err="1">
                <a:highlight>
                  <a:srgbClr val="FFFFFF"/>
                </a:highlight>
                <a:latin typeface="Arial "/>
                <a:ea typeface="Calibri"/>
              </a:rPr>
              <a:t>đội</a:t>
            </a:r>
            <a:r>
              <a:rPr lang="en-US" sz="2800" b="1" dirty="0">
                <a:highlight>
                  <a:srgbClr val="FFFFFF"/>
                </a:highlight>
                <a:latin typeface="Arial "/>
                <a:ea typeface="Calibri"/>
              </a:rPr>
              <a:t> </a:t>
            </a:r>
            <a:r>
              <a:rPr lang="en-US" sz="2800" b="1" dirty="0" err="1">
                <a:highlight>
                  <a:srgbClr val="FFFFFF"/>
                </a:highlight>
                <a:latin typeface="Arial "/>
                <a:ea typeface="Calibri"/>
              </a:rPr>
              <a:t>ngũ</a:t>
            </a:r>
            <a:r>
              <a:rPr lang="en-US" sz="2800" b="1" dirty="0">
                <a:highlight>
                  <a:srgbClr val="FFFFFF"/>
                </a:highlight>
                <a:latin typeface="Arial "/>
                <a:ea typeface="Calibri"/>
              </a:rPr>
              <a:t> </a:t>
            </a:r>
            <a:r>
              <a:rPr lang="en-US" sz="2800" b="1" dirty="0" err="1">
                <a:highlight>
                  <a:srgbClr val="FFFFFF"/>
                </a:highlight>
                <a:latin typeface="Arial "/>
                <a:ea typeface="Calibri"/>
              </a:rPr>
              <a:t>cán</a:t>
            </a:r>
            <a:r>
              <a:rPr lang="en-US" sz="2800" b="1" dirty="0">
                <a:highlight>
                  <a:srgbClr val="FFFFFF"/>
                </a:highlight>
                <a:latin typeface="Arial "/>
                <a:ea typeface="Calibri"/>
              </a:rPr>
              <a:t> </a:t>
            </a:r>
            <a:r>
              <a:rPr lang="en-US" sz="2800" b="1" dirty="0" err="1">
                <a:highlight>
                  <a:srgbClr val="FFFFFF"/>
                </a:highlight>
                <a:latin typeface="Arial "/>
                <a:ea typeface="Calibri"/>
              </a:rPr>
              <a:t>bộ</a:t>
            </a:r>
            <a:r>
              <a:rPr lang="en-US" sz="2800" b="1" dirty="0">
                <a:highlight>
                  <a:srgbClr val="FFFFFF"/>
                </a:highlight>
                <a:latin typeface="Arial "/>
                <a:ea typeface="Calibri"/>
              </a:rPr>
              <a:t> </a:t>
            </a:r>
            <a:r>
              <a:rPr lang="en-US" sz="2800" b="1" dirty="0" err="1">
                <a:highlight>
                  <a:srgbClr val="FFFFFF"/>
                </a:highlight>
                <a:latin typeface="Arial "/>
                <a:ea typeface="Calibri"/>
              </a:rPr>
              <a:t>công</a:t>
            </a:r>
            <a:r>
              <a:rPr lang="en-US" sz="2800" b="1" dirty="0">
                <a:highlight>
                  <a:srgbClr val="FFFFFF"/>
                </a:highlight>
                <a:latin typeface="Arial "/>
                <a:ea typeface="Calibri"/>
              </a:rPr>
              <a:t> </a:t>
            </a:r>
            <a:r>
              <a:rPr lang="en-US" sz="2800" b="1" dirty="0" err="1">
                <a:highlight>
                  <a:srgbClr val="FFFFFF"/>
                </a:highlight>
                <a:latin typeface="Arial "/>
                <a:ea typeface="Calibri"/>
              </a:rPr>
              <a:t>chức</a:t>
            </a:r>
            <a:r>
              <a:rPr lang="en-US" sz="2800" b="1" dirty="0">
                <a:highlight>
                  <a:srgbClr val="FFFFFF"/>
                </a:highlight>
                <a:latin typeface="Arial "/>
                <a:ea typeface="Calibri"/>
              </a:rPr>
              <a:t> </a:t>
            </a:r>
            <a:r>
              <a:rPr lang="en-US" sz="2800" b="1" dirty="0" err="1">
                <a:highlight>
                  <a:srgbClr val="FFFFFF"/>
                </a:highlight>
                <a:latin typeface="Arial "/>
                <a:ea typeface="Calibri"/>
              </a:rPr>
              <a:t>có</a:t>
            </a:r>
            <a:r>
              <a:rPr lang="en-US" sz="2800" b="1" dirty="0">
                <a:highlight>
                  <a:srgbClr val="FFFFFF"/>
                </a:highlight>
                <a:latin typeface="Arial "/>
                <a:ea typeface="Calibri"/>
              </a:rPr>
              <a:t> </a:t>
            </a:r>
            <a:r>
              <a:rPr lang="en-US" sz="2800" b="1" dirty="0" err="1">
                <a:highlight>
                  <a:srgbClr val="FFFFFF"/>
                </a:highlight>
                <a:latin typeface="Arial "/>
                <a:ea typeface="Calibri"/>
              </a:rPr>
              <a:t>đủ</a:t>
            </a:r>
            <a:r>
              <a:rPr lang="en-US" sz="2800" b="1" dirty="0">
                <a:highlight>
                  <a:srgbClr val="FFFFFF"/>
                </a:highlight>
                <a:latin typeface="Arial "/>
                <a:ea typeface="Calibri"/>
              </a:rPr>
              <a:t> </a:t>
            </a:r>
            <a:r>
              <a:rPr lang="en-US" sz="2800" b="1" dirty="0" err="1">
                <a:highlight>
                  <a:srgbClr val="FFFFFF"/>
                </a:highlight>
                <a:latin typeface="Arial "/>
                <a:ea typeface="Calibri"/>
              </a:rPr>
              <a:t>phẩm</a:t>
            </a:r>
            <a:r>
              <a:rPr lang="en-US" sz="2800" b="1" dirty="0">
                <a:highlight>
                  <a:srgbClr val="FFFFFF"/>
                </a:highlight>
                <a:latin typeface="Arial "/>
                <a:ea typeface="Calibri"/>
              </a:rPr>
              <a:t> </a:t>
            </a:r>
            <a:r>
              <a:rPr lang="en-US" sz="2800" b="1" dirty="0" err="1">
                <a:highlight>
                  <a:srgbClr val="FFFFFF"/>
                </a:highlight>
                <a:latin typeface="Arial "/>
                <a:ea typeface="Calibri"/>
              </a:rPr>
              <a:t>chất</a:t>
            </a:r>
            <a:r>
              <a:rPr lang="en-US" sz="2800" b="1" dirty="0">
                <a:highlight>
                  <a:srgbClr val="FFFFFF"/>
                </a:highlight>
                <a:latin typeface="Arial "/>
                <a:ea typeface="Calibri"/>
              </a:rPr>
              <a:t>, </a:t>
            </a:r>
            <a:r>
              <a:rPr lang="en-US" sz="2800" b="1" dirty="0" err="1">
                <a:highlight>
                  <a:srgbClr val="FFFFFF"/>
                </a:highlight>
                <a:latin typeface="Arial "/>
                <a:ea typeface="Calibri"/>
              </a:rPr>
              <a:t>năng</a:t>
            </a:r>
            <a:r>
              <a:rPr lang="en-US" sz="2800" b="1" dirty="0">
                <a:highlight>
                  <a:srgbClr val="FFFFFF"/>
                </a:highlight>
                <a:latin typeface="Arial "/>
                <a:ea typeface="Calibri"/>
              </a:rPr>
              <a:t> </a:t>
            </a:r>
            <a:r>
              <a:rPr lang="en-US" sz="2800" b="1" dirty="0" err="1">
                <a:highlight>
                  <a:srgbClr val="FFFFFF"/>
                </a:highlight>
                <a:latin typeface="Arial "/>
                <a:ea typeface="Calibri"/>
              </a:rPr>
              <a:t>lực</a:t>
            </a:r>
            <a:r>
              <a:rPr lang="en-US" sz="2800" b="1" dirty="0">
                <a:highlight>
                  <a:srgbClr val="FFFFFF"/>
                </a:highlight>
                <a:latin typeface="Arial "/>
                <a:ea typeface="Calibri"/>
              </a:rPr>
              <a:t>, </a:t>
            </a:r>
            <a:r>
              <a:rPr lang="en-US" sz="2800" b="1" dirty="0" err="1">
                <a:highlight>
                  <a:srgbClr val="FFFFFF"/>
                </a:highlight>
                <a:latin typeface="Arial "/>
                <a:ea typeface="Calibri"/>
              </a:rPr>
              <a:t>có</a:t>
            </a:r>
            <a:r>
              <a:rPr lang="en-US" sz="2800" b="1" dirty="0">
                <a:highlight>
                  <a:srgbClr val="FFFFFF"/>
                </a:highlight>
                <a:latin typeface="Arial "/>
                <a:ea typeface="Calibri"/>
              </a:rPr>
              <a:t> </a:t>
            </a:r>
            <a:r>
              <a:rPr lang="en-US" sz="2800" b="1" dirty="0" err="1">
                <a:highlight>
                  <a:srgbClr val="FFFFFF"/>
                </a:highlight>
                <a:latin typeface="Arial "/>
                <a:ea typeface="Calibri"/>
              </a:rPr>
              <a:t>cơ</a:t>
            </a:r>
            <a:r>
              <a:rPr lang="en-US" sz="2800" b="1" dirty="0">
                <a:highlight>
                  <a:srgbClr val="FFFFFF"/>
                </a:highlight>
                <a:latin typeface="Arial "/>
                <a:ea typeface="Calibri"/>
              </a:rPr>
              <a:t> </a:t>
            </a:r>
            <a:r>
              <a:rPr lang="en-US" sz="2800" b="1" dirty="0" err="1">
                <a:highlight>
                  <a:srgbClr val="FFFFFF"/>
                </a:highlight>
                <a:latin typeface="Arial "/>
                <a:ea typeface="Calibri"/>
              </a:rPr>
              <a:t>chế</a:t>
            </a:r>
            <a:r>
              <a:rPr lang="en-US" sz="2800" b="1" dirty="0">
                <a:highlight>
                  <a:srgbClr val="FFFFFF"/>
                </a:highlight>
                <a:latin typeface="Arial "/>
                <a:ea typeface="Calibri"/>
              </a:rPr>
              <a:t> </a:t>
            </a:r>
            <a:r>
              <a:rPr lang="en-US" sz="2800" b="1" dirty="0" err="1">
                <a:highlight>
                  <a:srgbClr val="FFFFFF"/>
                </a:highlight>
                <a:latin typeface="Arial "/>
                <a:ea typeface="Calibri"/>
              </a:rPr>
              <a:t>lựa</a:t>
            </a:r>
            <a:r>
              <a:rPr lang="en-US" sz="2800" b="1" dirty="0">
                <a:highlight>
                  <a:srgbClr val="FFFFFF"/>
                </a:highlight>
                <a:latin typeface="Arial "/>
                <a:ea typeface="Calibri"/>
              </a:rPr>
              <a:t> </a:t>
            </a:r>
            <a:r>
              <a:rPr lang="en-US" sz="2800" b="1" dirty="0" err="1">
                <a:highlight>
                  <a:srgbClr val="FFFFFF"/>
                </a:highlight>
                <a:latin typeface="Arial "/>
                <a:ea typeface="Calibri"/>
              </a:rPr>
              <a:t>chọn</a:t>
            </a:r>
            <a:r>
              <a:rPr lang="en-US" sz="2800" b="1" dirty="0">
                <a:highlight>
                  <a:srgbClr val="FFFFFF"/>
                </a:highlight>
                <a:latin typeface="Arial "/>
                <a:ea typeface="Calibri"/>
              </a:rPr>
              <a:t>, </a:t>
            </a:r>
            <a:r>
              <a:rPr lang="en-US" sz="2800" b="1" dirty="0" err="1">
                <a:highlight>
                  <a:srgbClr val="FFFFFF"/>
                </a:highlight>
                <a:latin typeface="Arial "/>
                <a:ea typeface="Calibri"/>
              </a:rPr>
              <a:t>đào</a:t>
            </a:r>
            <a:r>
              <a:rPr lang="en-US" sz="2800" b="1" dirty="0">
                <a:highlight>
                  <a:srgbClr val="FFFFFF"/>
                </a:highlight>
                <a:latin typeface="Arial "/>
                <a:ea typeface="Calibri"/>
              </a:rPr>
              <a:t> </a:t>
            </a:r>
            <a:r>
              <a:rPr lang="en-US" sz="2800" b="1" dirty="0" err="1">
                <a:highlight>
                  <a:srgbClr val="FFFFFF"/>
                </a:highlight>
                <a:latin typeface="Arial "/>
                <a:ea typeface="Calibri"/>
              </a:rPr>
              <a:t>tạo</a:t>
            </a:r>
            <a:r>
              <a:rPr lang="en-US" sz="2800" b="1" dirty="0">
                <a:highlight>
                  <a:srgbClr val="FFFFFF"/>
                </a:highlight>
                <a:latin typeface="Arial "/>
                <a:ea typeface="Calibri"/>
              </a:rPr>
              <a:t>, </a:t>
            </a:r>
            <a:r>
              <a:rPr lang="en-US" sz="2800" b="1" dirty="0" err="1">
                <a:highlight>
                  <a:srgbClr val="FFFFFF"/>
                </a:highlight>
                <a:latin typeface="Arial "/>
                <a:ea typeface="Calibri"/>
              </a:rPr>
              <a:t>thu</a:t>
            </a:r>
            <a:r>
              <a:rPr lang="en-US" sz="2800" b="1" dirty="0">
                <a:highlight>
                  <a:srgbClr val="FFFFFF"/>
                </a:highlight>
                <a:latin typeface="Arial "/>
                <a:ea typeface="Calibri"/>
              </a:rPr>
              <a:t> </a:t>
            </a:r>
            <a:r>
              <a:rPr lang="en-US" sz="2800" b="1" dirty="0" err="1">
                <a:highlight>
                  <a:srgbClr val="FFFFFF"/>
                </a:highlight>
                <a:latin typeface="Arial "/>
                <a:ea typeface="Calibri"/>
              </a:rPr>
              <a:t>hút</a:t>
            </a:r>
            <a:r>
              <a:rPr lang="en-US" sz="2800" b="1" dirty="0">
                <a:highlight>
                  <a:srgbClr val="FFFFFF"/>
                </a:highlight>
                <a:latin typeface="Arial "/>
                <a:ea typeface="Calibri"/>
              </a:rPr>
              <a:t>, </a:t>
            </a:r>
            <a:r>
              <a:rPr lang="en-US" sz="2800" b="1" dirty="0" err="1">
                <a:highlight>
                  <a:srgbClr val="FFFFFF"/>
                </a:highlight>
                <a:latin typeface="Arial "/>
                <a:ea typeface="Calibri"/>
              </a:rPr>
              <a:t>trọng</a:t>
            </a:r>
            <a:r>
              <a:rPr lang="en-US" sz="2800" b="1" dirty="0">
                <a:highlight>
                  <a:srgbClr val="FFFFFF"/>
                </a:highlight>
                <a:latin typeface="Arial "/>
                <a:ea typeface="Calibri"/>
              </a:rPr>
              <a:t> </a:t>
            </a:r>
            <a:r>
              <a:rPr lang="en-US" sz="2800" b="1" dirty="0" err="1">
                <a:highlight>
                  <a:srgbClr val="FFFFFF"/>
                </a:highlight>
                <a:latin typeface="Arial "/>
                <a:ea typeface="Calibri"/>
              </a:rPr>
              <a:t>dụng</a:t>
            </a:r>
            <a:r>
              <a:rPr lang="en-US" sz="2800" b="1" dirty="0">
                <a:highlight>
                  <a:srgbClr val="FFFFFF"/>
                </a:highlight>
                <a:latin typeface="Arial "/>
                <a:ea typeface="Calibri"/>
              </a:rPr>
              <a:t> </a:t>
            </a:r>
            <a:r>
              <a:rPr lang="en-US" sz="2800" b="1" dirty="0" err="1">
                <a:highlight>
                  <a:srgbClr val="FFFFFF"/>
                </a:highlight>
                <a:latin typeface="Arial "/>
                <a:ea typeface="Calibri"/>
              </a:rPr>
              <a:t>nhân</a:t>
            </a:r>
            <a:r>
              <a:rPr lang="en-US" sz="2800" b="1" dirty="0">
                <a:highlight>
                  <a:srgbClr val="FFFFFF"/>
                </a:highlight>
                <a:latin typeface="Arial "/>
                <a:ea typeface="Calibri"/>
              </a:rPr>
              <a:t> </a:t>
            </a:r>
            <a:r>
              <a:rPr lang="en-US" sz="2800" b="1" dirty="0" err="1">
                <a:highlight>
                  <a:srgbClr val="FFFFFF"/>
                </a:highlight>
                <a:latin typeface="Arial "/>
                <a:ea typeface="Calibri"/>
              </a:rPr>
              <a:t>tài</a:t>
            </a:r>
            <a:r>
              <a:rPr lang="en-US" sz="2800" b="1" dirty="0">
                <a:highlight>
                  <a:srgbClr val="FFFFFF"/>
                </a:highlight>
                <a:latin typeface="Arial "/>
                <a:ea typeface="Calibri"/>
              </a:rPr>
              <a:t>, </a:t>
            </a:r>
            <a:r>
              <a:rPr lang="en-US" sz="2800" b="1" dirty="0" err="1">
                <a:highlight>
                  <a:srgbClr val="FFFFFF"/>
                </a:highlight>
                <a:latin typeface="Arial "/>
                <a:ea typeface="Calibri"/>
              </a:rPr>
              <a:t>khuyến</a:t>
            </a:r>
            <a:r>
              <a:rPr lang="en-US" sz="2800" b="1" dirty="0">
                <a:highlight>
                  <a:srgbClr val="FFFFFF"/>
                </a:highlight>
                <a:latin typeface="Arial "/>
                <a:ea typeface="Calibri"/>
              </a:rPr>
              <a:t> </a:t>
            </a:r>
            <a:r>
              <a:rPr lang="en-US" sz="2800" b="1" dirty="0" err="1">
                <a:highlight>
                  <a:srgbClr val="FFFFFF"/>
                </a:highlight>
                <a:latin typeface="Arial "/>
                <a:ea typeface="Calibri"/>
              </a:rPr>
              <a:t>khích</a:t>
            </a:r>
            <a:r>
              <a:rPr lang="en-US" sz="2800" b="1" dirty="0">
                <a:highlight>
                  <a:srgbClr val="FFFFFF"/>
                </a:highlight>
                <a:latin typeface="Arial "/>
                <a:ea typeface="Calibri"/>
              </a:rPr>
              <a:t>, </a:t>
            </a:r>
            <a:r>
              <a:rPr lang="en-US" sz="2800" b="1" dirty="0" err="1">
                <a:highlight>
                  <a:srgbClr val="FFFFFF"/>
                </a:highlight>
                <a:latin typeface="Arial "/>
                <a:ea typeface="Calibri"/>
              </a:rPr>
              <a:t>bảo</a:t>
            </a:r>
            <a:r>
              <a:rPr lang="en-US" sz="2800" b="1" dirty="0">
                <a:highlight>
                  <a:srgbClr val="FFFFFF"/>
                </a:highlight>
                <a:latin typeface="Arial "/>
                <a:ea typeface="Calibri"/>
              </a:rPr>
              <a:t> </a:t>
            </a:r>
            <a:r>
              <a:rPr lang="en-US" sz="2800" b="1" dirty="0" err="1">
                <a:highlight>
                  <a:srgbClr val="FFFFFF"/>
                </a:highlight>
                <a:latin typeface="Arial "/>
                <a:ea typeface="Calibri"/>
              </a:rPr>
              <a:t>vệ</a:t>
            </a:r>
            <a:r>
              <a:rPr lang="en-US" sz="2800" b="1" dirty="0">
                <a:highlight>
                  <a:srgbClr val="FFFFFF"/>
                </a:highlight>
                <a:latin typeface="Arial "/>
                <a:ea typeface="Calibri"/>
              </a:rPr>
              <a:t> </a:t>
            </a:r>
            <a:r>
              <a:rPr lang="en-US" sz="2800" b="1" dirty="0" err="1">
                <a:highlight>
                  <a:srgbClr val="FFFFFF"/>
                </a:highlight>
                <a:latin typeface="Arial "/>
                <a:ea typeface="Calibri"/>
              </a:rPr>
              <a:t>cán</a:t>
            </a:r>
            <a:r>
              <a:rPr lang="en-US" sz="2800" b="1" dirty="0">
                <a:highlight>
                  <a:srgbClr val="FFFFFF"/>
                </a:highlight>
                <a:latin typeface="Arial "/>
                <a:ea typeface="Calibri"/>
              </a:rPr>
              <a:t> </a:t>
            </a:r>
            <a:r>
              <a:rPr lang="en-US" sz="2800" b="1" dirty="0" err="1">
                <a:highlight>
                  <a:srgbClr val="FFFFFF"/>
                </a:highlight>
                <a:latin typeface="Arial "/>
                <a:ea typeface="Calibri"/>
              </a:rPr>
              <a:t>bộ</a:t>
            </a:r>
            <a:r>
              <a:rPr lang="en-US" sz="2800" b="1" dirty="0">
                <a:highlight>
                  <a:srgbClr val="FFFFFF"/>
                </a:highlight>
                <a:latin typeface="Arial "/>
                <a:ea typeface="Calibri"/>
              </a:rPr>
              <a:t> </a:t>
            </a:r>
            <a:r>
              <a:rPr lang="en-US" sz="2800" b="1" dirty="0" err="1">
                <a:highlight>
                  <a:srgbClr val="FFFFFF"/>
                </a:highlight>
                <a:latin typeface="Arial "/>
                <a:ea typeface="Calibri"/>
              </a:rPr>
              <a:t>dám</a:t>
            </a:r>
            <a:r>
              <a:rPr lang="en-US" sz="2800" b="1" dirty="0">
                <a:highlight>
                  <a:srgbClr val="FFFFFF"/>
                </a:highlight>
                <a:latin typeface="Arial "/>
                <a:ea typeface="Calibri"/>
              </a:rPr>
              <a:t> </a:t>
            </a:r>
            <a:r>
              <a:rPr lang="en-US" sz="2800" b="1" dirty="0" err="1">
                <a:highlight>
                  <a:srgbClr val="FFFFFF"/>
                </a:highlight>
                <a:latin typeface="Arial "/>
                <a:ea typeface="Calibri"/>
              </a:rPr>
              <a:t>nghĩ</a:t>
            </a:r>
            <a:r>
              <a:rPr lang="en-US" sz="2800" b="1" dirty="0">
                <a:highlight>
                  <a:srgbClr val="FFFFFF"/>
                </a:highlight>
                <a:latin typeface="Arial "/>
                <a:ea typeface="Calibri"/>
              </a:rPr>
              <a:t>, </a:t>
            </a:r>
            <a:r>
              <a:rPr lang="en-US" sz="2800" b="1" dirty="0" err="1">
                <a:highlight>
                  <a:srgbClr val="FFFFFF"/>
                </a:highlight>
                <a:latin typeface="Arial "/>
                <a:ea typeface="Calibri"/>
              </a:rPr>
              <a:t>dám</a:t>
            </a:r>
            <a:r>
              <a:rPr lang="en-US" sz="2800" b="1" dirty="0">
                <a:highlight>
                  <a:srgbClr val="FFFFFF"/>
                </a:highlight>
                <a:latin typeface="Arial "/>
                <a:ea typeface="Calibri"/>
              </a:rPr>
              <a:t> </a:t>
            </a:r>
            <a:r>
              <a:rPr lang="en-US" sz="2800" b="1" dirty="0" err="1">
                <a:highlight>
                  <a:srgbClr val="FFFFFF"/>
                </a:highlight>
                <a:latin typeface="Arial "/>
                <a:ea typeface="Calibri"/>
              </a:rPr>
              <a:t>làm</a:t>
            </a:r>
            <a:endParaRPr lang="en-US" sz="2800" b="1" dirty="0">
              <a:ln/>
              <a:latin typeface="Arial "/>
            </a:endParaRPr>
          </a:p>
        </p:txBody>
      </p:sp>
      <p:grpSp>
        <p:nvGrpSpPr>
          <p:cNvPr id="12" name="Nhóm 11">
            <a:extLst>
              <a:ext uri="{FF2B5EF4-FFF2-40B4-BE49-F238E27FC236}">
                <a16:creationId xmlns:a16="http://schemas.microsoft.com/office/drawing/2014/main" id="{7174B789-1CB7-DA0C-301E-0AC77431F483}"/>
              </a:ext>
            </a:extLst>
          </p:cNvPr>
          <p:cNvGrpSpPr/>
          <p:nvPr/>
        </p:nvGrpSpPr>
        <p:grpSpPr>
          <a:xfrm>
            <a:off x="736979" y="2711023"/>
            <a:ext cx="10863618" cy="2800338"/>
            <a:chOff x="2344321" y="3328429"/>
            <a:chExt cx="8031310" cy="2800338"/>
          </a:xfrm>
        </p:grpSpPr>
        <p:sp>
          <p:nvSpPr>
            <p:cNvPr id="10" name="Hình tự do: Hình 9">
              <a:extLst>
                <a:ext uri="{FF2B5EF4-FFF2-40B4-BE49-F238E27FC236}">
                  <a16:creationId xmlns:a16="http://schemas.microsoft.com/office/drawing/2014/main" id="{0C46E90B-AB37-5593-E7AB-AA2E147070B1}"/>
                </a:ext>
              </a:extLst>
            </p:cNvPr>
            <p:cNvSpPr/>
            <p:nvPr/>
          </p:nvSpPr>
          <p:spPr>
            <a:xfrm>
              <a:off x="2344321" y="3328429"/>
              <a:ext cx="8031310" cy="1511268"/>
            </a:xfrm>
            <a:custGeom>
              <a:avLst/>
              <a:gdLst>
                <a:gd name="connsiteX0" fmla="*/ 0 w 8031310"/>
                <a:gd name="connsiteY0" fmla="*/ 0 h 1511268"/>
                <a:gd name="connsiteX1" fmla="*/ 8031310 w 8031310"/>
                <a:gd name="connsiteY1" fmla="*/ 0 h 1511268"/>
                <a:gd name="connsiteX2" fmla="*/ 8031310 w 8031310"/>
                <a:gd name="connsiteY2" fmla="*/ 1511268 h 1511268"/>
                <a:gd name="connsiteX3" fmla="*/ 0 w 8031310"/>
                <a:gd name="connsiteY3" fmla="*/ 1511268 h 1511268"/>
                <a:gd name="connsiteX4" fmla="*/ 0 w 8031310"/>
                <a:gd name="connsiteY4" fmla="*/ 0 h 15112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1310" h="1511268">
                  <a:moveTo>
                    <a:pt x="0" y="0"/>
                  </a:moveTo>
                  <a:lnTo>
                    <a:pt x="8031310" y="0"/>
                  </a:lnTo>
                  <a:lnTo>
                    <a:pt x="8031310" y="1511268"/>
                  </a:lnTo>
                  <a:lnTo>
                    <a:pt x="0" y="1511268"/>
                  </a:lnTo>
                  <a:lnTo>
                    <a:pt x="0" y="0"/>
                  </a:lnTo>
                  <a:close/>
                </a:path>
              </a:pathLst>
            </a:custGeom>
          </p:spPr>
          <p:style>
            <a:lnRef idx="3">
              <a:schemeClr val="lt1"/>
            </a:lnRef>
            <a:fillRef idx="1">
              <a:schemeClr val="accent4"/>
            </a:fillRef>
            <a:effectRef idx="1">
              <a:schemeClr val="accent4"/>
            </a:effectRef>
            <a:fontRef idx="minor">
              <a:schemeClr val="lt1"/>
            </a:fontRef>
          </p:style>
          <p:txBody>
            <a:bodyPr spcFirstLastPara="0" vert="horz" wrap="square" lIns="941651" tIns="60960" rIns="60960" bIns="60960" numCol="1" spcCol="1270" anchor="ctr" anchorCtr="0">
              <a:noAutofit/>
            </a:bodyPr>
            <a:lstStyle/>
            <a:p>
              <a:pPr marL="0" lvl="0" indent="0" algn="l" defTabSz="1066800">
                <a:lnSpc>
                  <a:spcPct val="150000"/>
                </a:lnSpc>
                <a:spcBef>
                  <a:spcPct val="0"/>
                </a:spcBef>
                <a:spcAft>
                  <a:spcPct val="35000"/>
                </a:spcAft>
                <a:buNone/>
              </a:pPr>
              <a:r>
                <a:rPr lang="en-US" sz="2400" kern="1200" dirty="0" err="1">
                  <a:latin typeface="Arial" panose="020B0604020202020204" pitchFamily="34" charset="0"/>
                  <a:cs typeface="Arial" panose="020B0604020202020204" pitchFamily="34" charset="0"/>
                </a:rPr>
                <a:t>Tăng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kỷ</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luật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kỷ</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đôi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cải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tiền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chính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sách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đãi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ngộ</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thúc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đẩy</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đổi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sáng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tạo</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phục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vụ</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phát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triển</a:t>
              </a:r>
              <a:endParaRPr lang="en-US" sz="2400" kern="1200" dirty="0">
                <a:latin typeface="Arial" panose="020B0604020202020204" pitchFamily="34" charset="0"/>
                <a:cs typeface="Arial" panose="020B0604020202020204" pitchFamily="34" charset="0"/>
              </a:endParaRPr>
            </a:p>
          </p:txBody>
        </p:sp>
        <p:sp>
          <p:nvSpPr>
            <p:cNvPr id="11" name="Hình tự do: Hình 10">
              <a:extLst>
                <a:ext uri="{FF2B5EF4-FFF2-40B4-BE49-F238E27FC236}">
                  <a16:creationId xmlns:a16="http://schemas.microsoft.com/office/drawing/2014/main" id="{D5EC98C5-B98A-C7F0-E183-4FC2A29CE6F4}"/>
                </a:ext>
              </a:extLst>
            </p:cNvPr>
            <p:cNvSpPr/>
            <p:nvPr/>
          </p:nvSpPr>
          <p:spPr>
            <a:xfrm>
              <a:off x="2379266" y="4942435"/>
              <a:ext cx="7987459" cy="1186332"/>
            </a:xfrm>
            <a:custGeom>
              <a:avLst/>
              <a:gdLst>
                <a:gd name="connsiteX0" fmla="*/ 0 w 7987459"/>
                <a:gd name="connsiteY0" fmla="*/ 0 h 1186332"/>
                <a:gd name="connsiteX1" fmla="*/ 7987459 w 7987459"/>
                <a:gd name="connsiteY1" fmla="*/ 0 h 1186332"/>
                <a:gd name="connsiteX2" fmla="*/ 7987459 w 7987459"/>
                <a:gd name="connsiteY2" fmla="*/ 1186332 h 1186332"/>
                <a:gd name="connsiteX3" fmla="*/ 0 w 7987459"/>
                <a:gd name="connsiteY3" fmla="*/ 1186332 h 1186332"/>
                <a:gd name="connsiteX4" fmla="*/ 0 w 7987459"/>
                <a:gd name="connsiteY4" fmla="*/ 0 h 1186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7459" h="1186332">
                  <a:moveTo>
                    <a:pt x="0" y="0"/>
                  </a:moveTo>
                  <a:lnTo>
                    <a:pt x="7987459" y="0"/>
                  </a:lnTo>
                  <a:lnTo>
                    <a:pt x="7987459" y="1186332"/>
                  </a:lnTo>
                  <a:lnTo>
                    <a:pt x="0" y="1186332"/>
                  </a:lnTo>
                  <a:lnTo>
                    <a:pt x="0" y="0"/>
                  </a:lnTo>
                  <a:close/>
                </a:path>
              </a:pathLst>
            </a:custGeom>
          </p:spPr>
          <p:style>
            <a:lnRef idx="1">
              <a:schemeClr val="accent1"/>
            </a:lnRef>
            <a:fillRef idx="2">
              <a:schemeClr val="accent1"/>
            </a:fillRef>
            <a:effectRef idx="1">
              <a:schemeClr val="accent1"/>
            </a:effectRef>
            <a:fontRef idx="minor">
              <a:schemeClr val="dk1"/>
            </a:fontRef>
          </p:style>
          <p:txBody>
            <a:bodyPr spcFirstLastPara="0" vert="horz" wrap="square" lIns="941651" tIns="60960" rIns="60960" bIns="60960" numCol="1" spcCol="1270" anchor="ctr" anchorCtr="0">
              <a:noAutofit/>
            </a:bodyPr>
            <a:lstStyle/>
            <a:p>
              <a:pPr marL="0" lvl="0" indent="0" algn="l" defTabSz="1066800">
                <a:lnSpc>
                  <a:spcPct val="150000"/>
                </a:lnSpc>
                <a:spcBef>
                  <a:spcPct val="0"/>
                </a:spcBef>
                <a:spcAft>
                  <a:spcPct val="35000"/>
                </a:spcAft>
                <a:buNone/>
              </a:pPr>
              <a:r>
                <a:rPr lang="en-US" sz="2400" kern="1200" dirty="0" err="1">
                  <a:latin typeface="Arial" panose="020B0604020202020204" pitchFamily="34" charset="0"/>
                  <a:cs typeface="Arial" panose="020B0604020202020204" pitchFamily="34" charset="0"/>
                </a:rPr>
                <a:t>Có</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cơ</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sàng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lọc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thay</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kịp</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thời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những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người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không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hoàn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thành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nhiệm</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vụ</a:t>
              </a:r>
              <a:r>
                <a:rPr lang="en-US" sz="2400" kern="1200" dirty="0">
                  <a:latin typeface="Arial" panose="020B0604020202020204" pitchFamily="34" charset="0"/>
                  <a:cs typeface="Arial" panose="020B0604020202020204" pitchFamily="34" charset="0"/>
                </a:rPr>
                <a:t>, vi </a:t>
              </a:r>
              <a:r>
                <a:rPr lang="en-US" sz="2400" kern="1200" dirty="0" err="1">
                  <a:latin typeface="Arial" panose="020B0604020202020204" pitchFamily="34" charset="0"/>
                  <a:cs typeface="Arial" panose="020B0604020202020204" pitchFamily="34" charset="0"/>
                </a:rPr>
                <a:t>phạm</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pháp</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luật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kỷ</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luật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đạo</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đức</a:t>
              </a:r>
              <a:endParaRPr lang="en-US" sz="2400" kern="1200"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anim calcmode="lin" valueType="num">
                                      <p:cBhvr>
                                        <p:cTn id="8" dur="750" fill="hold"/>
                                        <p:tgtEl>
                                          <p:spTgt spid="6"/>
                                        </p:tgtEl>
                                        <p:attrNameLst>
                                          <p:attrName>ppt_x</p:attrName>
                                        </p:attrNameLst>
                                      </p:cBhvr>
                                      <p:tavLst>
                                        <p:tav tm="0">
                                          <p:val>
                                            <p:strVal val="#ppt_x"/>
                                          </p:val>
                                        </p:tav>
                                        <p:tav tm="100000">
                                          <p:val>
                                            <p:strVal val="#ppt_x"/>
                                          </p:val>
                                        </p:tav>
                                      </p:tavLst>
                                    </p:anim>
                                    <p:anim calcmode="lin" valueType="num">
                                      <p:cBhvr>
                                        <p:cTn id="9" dur="75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4CECB06-BF6D-862C-2E9C-47E09AF22A7A}"/>
              </a:ext>
            </a:extLst>
          </p:cNvPr>
          <p:cNvGrpSpPr/>
          <p:nvPr/>
        </p:nvGrpSpPr>
        <p:grpSpPr>
          <a:xfrm>
            <a:off x="514982" y="787548"/>
            <a:ext cx="10761598" cy="5418076"/>
            <a:chOff x="514982" y="787548"/>
            <a:chExt cx="10761598" cy="5418076"/>
          </a:xfrm>
        </p:grpSpPr>
        <p:sp>
          <p:nvSpPr>
            <p:cNvPr id="105474" name="Rectangle 1">
              <a:extLst>
                <a:ext uri="{FF2B5EF4-FFF2-40B4-BE49-F238E27FC236}">
                  <a16:creationId xmlns:a16="http://schemas.microsoft.com/office/drawing/2014/main" id="{6FFFDEDE-7996-0173-A0D8-214375A130B6}"/>
                </a:ext>
              </a:extLst>
            </p:cNvPr>
            <p:cNvSpPr>
              <a:spLocks noChangeArrowheads="1"/>
            </p:cNvSpPr>
            <p:nvPr/>
          </p:nvSpPr>
          <p:spPr bwMode="auto">
            <a:xfrm>
              <a:off x="877898" y="1486964"/>
              <a:ext cx="3429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
              </a:pPr>
              <a:r>
                <a:rPr lang="nl-NL" altLang="en-US" sz="2400" dirty="0">
                  <a:latin typeface="Arial "/>
                  <a:cs typeface="Arial" panose="020B0604020202020204" pitchFamily="34" charset="0"/>
                </a:rPr>
                <a:t>Cần, kiệm, liêm, chính, chí công vô tư</a:t>
              </a:r>
              <a:endParaRPr lang="en-US" altLang="en-US" sz="2400" dirty="0">
                <a:latin typeface="Arial "/>
              </a:endParaRPr>
            </a:p>
          </p:txBody>
        </p:sp>
        <p:sp>
          <p:nvSpPr>
            <p:cNvPr id="3" name="Rectangle 2">
              <a:extLst>
                <a:ext uri="{FF2B5EF4-FFF2-40B4-BE49-F238E27FC236}">
                  <a16:creationId xmlns:a16="http://schemas.microsoft.com/office/drawing/2014/main" id="{AB50D761-B84E-FAD7-6A37-00ED05783212}"/>
                </a:ext>
              </a:extLst>
            </p:cNvPr>
            <p:cNvSpPr/>
            <p:nvPr/>
          </p:nvSpPr>
          <p:spPr>
            <a:xfrm>
              <a:off x="1285110" y="787548"/>
              <a:ext cx="9496425" cy="523220"/>
            </a:xfrm>
            <a:prstGeom prst="rect">
              <a:avLst/>
            </a:prstGeom>
          </p:spPr>
          <p:txBody>
            <a:bodyPr wrap="square">
              <a:spAutoFit/>
            </a:bodyPr>
            <a:lstStyle/>
            <a:p>
              <a:pPr marL="257175" indent="-257175" algn="ctr">
                <a:buFont typeface="Wingdings" panose="05000000000000000000" pitchFamily="2" charset="2"/>
                <a:buChar char="v"/>
                <a:defRPr/>
              </a:pPr>
              <a:r>
                <a:rPr lang="nl-NL" sz="2800" b="1" dirty="0">
                  <a:solidFill>
                    <a:srgbClr val="FF3399"/>
                  </a:solidFill>
                  <a:latin typeface="Arial "/>
                </a:rPr>
                <a:t> </a:t>
              </a:r>
              <a:r>
                <a:rPr lang="nl-NL" sz="2800" b="1" dirty="0">
                  <a:latin typeface="Arial "/>
                </a:rPr>
                <a:t>Tiêu chuẩn chung của cán bộ trong thời kỳ đổi mới</a:t>
              </a:r>
              <a:r>
                <a:rPr lang="nl-NL" sz="2800" dirty="0">
                  <a:latin typeface="Arial "/>
                </a:rPr>
                <a:t>:</a:t>
              </a:r>
              <a:endParaRPr lang="en-US" sz="2800" dirty="0">
                <a:latin typeface="Arial "/>
              </a:endParaRPr>
            </a:p>
          </p:txBody>
        </p:sp>
        <p:pic>
          <p:nvPicPr>
            <p:cNvPr id="105476" name="Picture 2" descr="Image result for Cần, kiệm, liêm, chính, chí công vô tư">
              <a:extLst>
                <a:ext uri="{FF2B5EF4-FFF2-40B4-BE49-F238E27FC236}">
                  <a16:creationId xmlns:a16="http://schemas.microsoft.com/office/drawing/2014/main" id="{9C866CD1-6C6F-52FA-08AB-BE0BB35A7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544" y="1486964"/>
              <a:ext cx="6918036" cy="4718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7" name="Rectangle 3">
              <a:extLst>
                <a:ext uri="{FF2B5EF4-FFF2-40B4-BE49-F238E27FC236}">
                  <a16:creationId xmlns:a16="http://schemas.microsoft.com/office/drawing/2014/main" id="{2A3F6CD9-EF5D-63F6-A4F8-CE961ACBE0CB}"/>
                </a:ext>
              </a:extLst>
            </p:cNvPr>
            <p:cNvSpPr>
              <a:spLocks noChangeArrowheads="1"/>
            </p:cNvSpPr>
            <p:nvPr/>
          </p:nvSpPr>
          <p:spPr bwMode="auto">
            <a:xfrm>
              <a:off x="877898" y="2386520"/>
              <a:ext cx="3429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14313" indent="-21431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
              </a:pPr>
              <a:r>
                <a:rPr lang="nl-NL" altLang="en-US" sz="2400" dirty="0">
                  <a:latin typeface="Arial "/>
                  <a:cs typeface="Arial" panose="020B0604020202020204" pitchFamily="34" charset="0"/>
                </a:rPr>
                <a:t>Không tham nhũng và kiên quyết đấu tranh chống tham nhũng</a:t>
              </a:r>
              <a:endParaRPr lang="en-US" altLang="en-US" sz="2400" dirty="0">
                <a:latin typeface="Arial "/>
              </a:endParaRPr>
            </a:p>
          </p:txBody>
        </p:sp>
        <p:sp>
          <p:nvSpPr>
            <p:cNvPr id="105478" name="Rectangle 4">
              <a:extLst>
                <a:ext uri="{FF2B5EF4-FFF2-40B4-BE49-F238E27FC236}">
                  <a16:creationId xmlns:a16="http://schemas.microsoft.com/office/drawing/2014/main" id="{5D0A78BA-F81B-6E81-4BFA-D4BB5CC80FAA}"/>
                </a:ext>
              </a:extLst>
            </p:cNvPr>
            <p:cNvSpPr>
              <a:spLocks noChangeArrowheads="1"/>
            </p:cNvSpPr>
            <p:nvPr/>
          </p:nvSpPr>
          <p:spPr bwMode="auto">
            <a:xfrm>
              <a:off x="877898" y="3756294"/>
              <a:ext cx="3429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14313" indent="-21431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
              </a:pPr>
              <a:r>
                <a:rPr lang="nl-NL" altLang="en-US" sz="2400" dirty="0">
                  <a:latin typeface="Arial "/>
                  <a:cs typeface="Arial" panose="020B0604020202020204" pitchFamily="34" charset="0"/>
                </a:rPr>
                <a:t>Có ý thức tổ chức kỷ luật, trung thực</a:t>
              </a:r>
              <a:endParaRPr lang="en-US" altLang="en-US" sz="2400" dirty="0">
                <a:latin typeface="Arial "/>
              </a:endParaRPr>
            </a:p>
          </p:txBody>
        </p:sp>
        <p:sp>
          <p:nvSpPr>
            <p:cNvPr id="6" name="Rectangle 5">
              <a:extLst>
                <a:ext uri="{FF2B5EF4-FFF2-40B4-BE49-F238E27FC236}">
                  <a16:creationId xmlns:a16="http://schemas.microsoft.com/office/drawing/2014/main" id="{A10017DD-A81C-14F8-16E7-CD0500F4EC1F}"/>
                </a:ext>
              </a:extLst>
            </p:cNvPr>
            <p:cNvSpPr/>
            <p:nvPr/>
          </p:nvSpPr>
          <p:spPr>
            <a:xfrm>
              <a:off x="514982" y="4855277"/>
              <a:ext cx="3836366" cy="1200329"/>
            </a:xfrm>
            <a:prstGeom prst="rect">
              <a:avLst/>
            </a:prstGeom>
          </p:spPr>
          <p:txBody>
            <a:bodyPr wrap="square">
              <a:spAutoFit/>
            </a:bodyPr>
            <a:lstStyle/>
            <a:p>
              <a:pPr marL="600075" indent="-257175" algn="just">
                <a:buFont typeface="Wingdings" panose="05000000000000000000" pitchFamily="2" charset="2"/>
                <a:buChar char="§"/>
                <a:defRPr/>
              </a:pPr>
              <a:r>
                <a:rPr lang="nl-NL" sz="2400" dirty="0">
                  <a:latin typeface="Arial "/>
                  <a:ea typeface="Calibri" panose="020F0502020204030204" pitchFamily="34" charset="0"/>
                  <a:cs typeface="Times New Roman" panose="02020603050405020304" pitchFamily="18" charset="0"/>
                </a:rPr>
                <a:t>Gắn bó mật thiết với nhân dân, được nhân dân tín nhiệm. </a:t>
              </a:r>
              <a:endParaRPr lang="en-US" sz="2400" dirty="0">
                <a:latin typeface="Arial "/>
                <a:ea typeface="Calibri" panose="020F0502020204030204" pitchFamily="34" charset="0"/>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BE226FB-991D-CD98-D9DE-88A59E570B12}"/>
              </a:ext>
            </a:extLst>
          </p:cNvPr>
          <p:cNvGrpSpPr/>
          <p:nvPr/>
        </p:nvGrpSpPr>
        <p:grpSpPr>
          <a:xfrm>
            <a:off x="1389351" y="925167"/>
            <a:ext cx="10076705" cy="4715572"/>
            <a:chOff x="1389351" y="925167"/>
            <a:chExt cx="10076705" cy="4715572"/>
          </a:xfrm>
        </p:grpSpPr>
        <p:sp>
          <p:nvSpPr>
            <p:cNvPr id="2" name="Rectangle 1">
              <a:extLst>
                <a:ext uri="{FF2B5EF4-FFF2-40B4-BE49-F238E27FC236}">
                  <a16:creationId xmlns:a16="http://schemas.microsoft.com/office/drawing/2014/main" id="{4AEE010C-3F71-36A7-C0DF-63FEBDAC680E}"/>
                </a:ext>
              </a:extLst>
            </p:cNvPr>
            <p:cNvSpPr/>
            <p:nvPr/>
          </p:nvSpPr>
          <p:spPr>
            <a:xfrm>
              <a:off x="1389351" y="925167"/>
              <a:ext cx="9413297" cy="523220"/>
            </a:xfrm>
            <a:prstGeom prst="rect">
              <a:avLst/>
            </a:prstGeom>
          </p:spPr>
          <p:txBody>
            <a:bodyPr wrap="square">
              <a:spAutoFit/>
            </a:bodyPr>
            <a:lstStyle/>
            <a:p>
              <a:pPr marL="257175" indent="-257175" algn="ctr">
                <a:buFont typeface="Wingdings" panose="05000000000000000000" pitchFamily="2" charset="2"/>
                <a:buChar char="v"/>
                <a:defRPr/>
              </a:pPr>
              <a:r>
                <a:rPr lang="nl-NL" sz="2800" b="1" dirty="0">
                  <a:solidFill>
                    <a:srgbClr val="FF3399"/>
                  </a:solidFill>
                  <a:latin typeface="Arial" panose="020B0604020202020204" pitchFamily="34" charset="0"/>
                </a:rPr>
                <a:t> </a:t>
              </a:r>
              <a:r>
                <a:rPr lang="nl-NL" sz="2800" b="1" dirty="0">
                  <a:latin typeface="Arial" panose="020B0604020202020204" pitchFamily="34" charset="0"/>
                </a:rPr>
                <a:t>Tiêu chuẩn chung của cán bộ trong thời kỳ đổi mới</a:t>
              </a:r>
              <a:endParaRPr lang="en-US" sz="2800" dirty="0">
                <a:latin typeface="+mj-lt"/>
              </a:endParaRPr>
            </a:p>
          </p:txBody>
        </p:sp>
        <p:sp>
          <p:nvSpPr>
            <p:cNvPr id="106499" name="Rectangle 2">
              <a:extLst>
                <a:ext uri="{FF2B5EF4-FFF2-40B4-BE49-F238E27FC236}">
                  <a16:creationId xmlns:a16="http://schemas.microsoft.com/office/drawing/2014/main" id="{FC259D2E-6352-7DA2-24D4-11CD9CDCC244}"/>
                </a:ext>
              </a:extLst>
            </p:cNvPr>
            <p:cNvSpPr>
              <a:spLocks noChangeArrowheads="1"/>
            </p:cNvSpPr>
            <p:nvPr/>
          </p:nvSpPr>
          <p:spPr bwMode="auto">
            <a:xfrm>
              <a:off x="1458336" y="2589357"/>
              <a:ext cx="37978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
              </a:pPr>
              <a:r>
                <a:rPr lang="nl-NL" altLang="en-US" sz="2400" dirty="0">
                  <a:latin typeface="Arial" panose="020B0604020202020204" pitchFamily="34" charset="0"/>
                  <a:cs typeface="Arial" panose="020B0604020202020204" pitchFamily="34" charset="0"/>
                </a:rPr>
                <a:t>Có trình độ, hiểu biết về:</a:t>
              </a:r>
              <a:endParaRPr lang="en-US" altLang="en-US" sz="2400" dirty="0">
                <a:latin typeface="Arial" panose="020B0604020202020204" pitchFamily="34" charset="0"/>
                <a:cs typeface="Arial" panose="020B0604020202020204" pitchFamily="34" charset="0"/>
              </a:endParaRPr>
            </a:p>
          </p:txBody>
        </p:sp>
        <p:sp>
          <p:nvSpPr>
            <p:cNvPr id="106500" name="Rectangle 3">
              <a:extLst>
                <a:ext uri="{FF2B5EF4-FFF2-40B4-BE49-F238E27FC236}">
                  <a16:creationId xmlns:a16="http://schemas.microsoft.com/office/drawing/2014/main" id="{F886DE14-D993-A666-299B-96DE27C71D45}"/>
                </a:ext>
              </a:extLst>
            </p:cNvPr>
            <p:cNvSpPr>
              <a:spLocks noChangeArrowheads="1"/>
            </p:cNvSpPr>
            <p:nvPr/>
          </p:nvSpPr>
          <p:spPr bwMode="auto">
            <a:xfrm>
              <a:off x="5648438" y="2081247"/>
              <a:ext cx="26180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ü"/>
              </a:pPr>
              <a:r>
                <a:rPr lang="nl-NL" altLang="en-US" sz="2400" dirty="0">
                  <a:latin typeface="Arial" panose="020B0604020202020204" pitchFamily="34" charset="0"/>
                  <a:cs typeface="Arial" panose="020B0604020202020204" pitchFamily="34" charset="0"/>
                </a:rPr>
                <a:t>Lý luận chính trị</a:t>
              </a:r>
              <a:endParaRPr lang="en-US" altLang="en-US" sz="2400" dirty="0">
                <a:latin typeface="Arial" panose="020B0604020202020204" pitchFamily="34" charset="0"/>
                <a:cs typeface="Arial" panose="020B0604020202020204" pitchFamily="34" charset="0"/>
              </a:endParaRPr>
            </a:p>
          </p:txBody>
        </p:sp>
        <p:sp>
          <p:nvSpPr>
            <p:cNvPr id="106501" name="Rectangle 4">
              <a:extLst>
                <a:ext uri="{FF2B5EF4-FFF2-40B4-BE49-F238E27FC236}">
                  <a16:creationId xmlns:a16="http://schemas.microsoft.com/office/drawing/2014/main" id="{7B0C7F4F-117C-F6ED-2E2E-5E272A93C75C}"/>
                </a:ext>
              </a:extLst>
            </p:cNvPr>
            <p:cNvSpPr>
              <a:spLocks noChangeArrowheads="1"/>
            </p:cNvSpPr>
            <p:nvPr/>
          </p:nvSpPr>
          <p:spPr bwMode="auto">
            <a:xfrm>
              <a:off x="5648438" y="2590723"/>
              <a:ext cx="48429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ü"/>
              </a:pPr>
              <a:r>
                <a:rPr lang="nl-NL" altLang="en-US" sz="2400" dirty="0">
                  <a:latin typeface="Arial" panose="020B0604020202020204" pitchFamily="34" charset="0"/>
                  <a:cs typeface="Arial" panose="020B0604020202020204" pitchFamily="34" charset="0"/>
                </a:rPr>
                <a:t>Quan điểm, đường lối của Đảng</a:t>
              </a:r>
              <a:endParaRPr lang="en-US" altLang="en-US" sz="2400" dirty="0">
                <a:latin typeface="Arial" panose="020B0604020202020204" pitchFamily="34" charset="0"/>
                <a:cs typeface="Arial" panose="020B0604020202020204" pitchFamily="34" charset="0"/>
              </a:endParaRPr>
            </a:p>
          </p:txBody>
        </p:sp>
        <p:sp>
          <p:nvSpPr>
            <p:cNvPr id="106502" name="Rectangle 5">
              <a:extLst>
                <a:ext uri="{FF2B5EF4-FFF2-40B4-BE49-F238E27FC236}">
                  <a16:creationId xmlns:a16="http://schemas.microsoft.com/office/drawing/2014/main" id="{8102775F-18B0-3E7F-7882-1877F09114BF}"/>
                </a:ext>
              </a:extLst>
            </p:cNvPr>
            <p:cNvSpPr>
              <a:spLocks noChangeArrowheads="1"/>
            </p:cNvSpPr>
            <p:nvPr/>
          </p:nvSpPr>
          <p:spPr bwMode="auto">
            <a:xfrm>
              <a:off x="5648438" y="3145279"/>
              <a:ext cx="58176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ü"/>
              </a:pPr>
              <a:r>
                <a:rPr lang="nl-NL" altLang="en-US" sz="2400" dirty="0">
                  <a:latin typeface="Arial" panose="020B0604020202020204" pitchFamily="34" charset="0"/>
                  <a:cs typeface="Arial" panose="020B0604020202020204" pitchFamily="34" charset="0"/>
                </a:rPr>
                <a:t>Chính sách và pháp luật của Nhà nước</a:t>
              </a:r>
              <a:endParaRPr lang="en-US" altLang="en-US" sz="2400" dirty="0">
                <a:latin typeface="Arial" panose="020B0604020202020204" pitchFamily="34" charset="0"/>
                <a:cs typeface="Arial" panose="020B0604020202020204" pitchFamily="34" charset="0"/>
              </a:endParaRPr>
            </a:p>
          </p:txBody>
        </p:sp>
        <p:sp>
          <p:nvSpPr>
            <p:cNvPr id="106503" name="Rectangle 6">
              <a:extLst>
                <a:ext uri="{FF2B5EF4-FFF2-40B4-BE49-F238E27FC236}">
                  <a16:creationId xmlns:a16="http://schemas.microsoft.com/office/drawing/2014/main" id="{6FD02625-A9AA-8B50-3791-B6C4DDA4C268}"/>
                </a:ext>
              </a:extLst>
            </p:cNvPr>
            <p:cNvSpPr>
              <a:spLocks noChangeArrowheads="1"/>
            </p:cNvSpPr>
            <p:nvPr/>
          </p:nvSpPr>
          <p:spPr bwMode="auto">
            <a:xfrm>
              <a:off x="1458337" y="3760932"/>
              <a:ext cx="37305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
              </a:pPr>
              <a:r>
                <a:rPr lang="nl-NL" altLang="en-US" sz="2400" dirty="0">
                  <a:latin typeface="Arial" panose="020B0604020202020204" pitchFamily="34" charset="0"/>
                  <a:cs typeface="Arial" panose="020B0604020202020204" pitchFamily="34" charset="0"/>
                </a:rPr>
                <a:t>Có trình độ chuyên môn</a:t>
              </a:r>
              <a:endParaRPr lang="en-US" altLang="en-US" sz="24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E5A406C7-77FC-C860-864E-3BB0A6AA62CB}"/>
                </a:ext>
              </a:extLst>
            </p:cNvPr>
            <p:cNvSpPr/>
            <p:nvPr/>
          </p:nvSpPr>
          <p:spPr>
            <a:xfrm>
              <a:off x="1458336" y="4809742"/>
              <a:ext cx="8364537" cy="830997"/>
            </a:xfrm>
            <a:prstGeom prst="rect">
              <a:avLst/>
            </a:prstGeom>
          </p:spPr>
          <p:txBody>
            <a:bodyPr>
              <a:spAutoFit/>
            </a:bodyPr>
            <a:lstStyle/>
            <a:p>
              <a:pPr marL="257175" indent="-257175" algn="just">
                <a:buFont typeface="Wingdings" panose="05000000000000000000" pitchFamily="2" charset="2"/>
                <a:buChar char="§"/>
                <a:defRPr/>
              </a:pPr>
              <a:r>
                <a:rPr lang="nl-NL" sz="2400" dirty="0">
                  <a:latin typeface="Arial" panose="020B0604020202020204" pitchFamily="34" charset="0"/>
                  <a:ea typeface="Calibri" panose="020F0502020204030204" pitchFamily="34" charset="0"/>
                  <a:cs typeface="Arial" panose="020B0604020202020204" pitchFamily="34" charset="0"/>
                </a:rPr>
                <a:t>Đủ năng lực và sức khỏe để làm việc có hiệu quả, đáp ứng nhu cầu và nhiệm vụ được giao.</a:t>
              </a:r>
              <a:endParaRPr lang="en-US" sz="2400" dirty="0">
                <a:latin typeface="Arial" panose="020B0604020202020204" pitchFamily="34" charset="0"/>
                <a:ea typeface="Calibri" panose="020F0502020204030204" pitchFamily="34" charset="0"/>
                <a:cs typeface="Arial" panose="020B0604020202020204" pitchFamily="34" charset="0"/>
              </a:endParaRPr>
            </a:p>
          </p:txBody>
        </p:sp>
        <p:cxnSp>
          <p:nvCxnSpPr>
            <p:cNvPr id="12" name="Straight Arrow Connector 11">
              <a:extLst>
                <a:ext uri="{FF2B5EF4-FFF2-40B4-BE49-F238E27FC236}">
                  <a16:creationId xmlns:a16="http://schemas.microsoft.com/office/drawing/2014/main" id="{554D94E1-5302-8C4D-7B29-B1435F3D8968}"/>
                </a:ext>
              </a:extLst>
            </p:cNvPr>
            <p:cNvCxnSpPr>
              <a:cxnSpLocks/>
              <a:stCxn id="106499" idx="3"/>
              <a:endCxn id="106500" idx="1"/>
            </p:cNvCxnSpPr>
            <p:nvPr/>
          </p:nvCxnSpPr>
          <p:spPr>
            <a:xfrm flipV="1">
              <a:off x="5256171" y="2312080"/>
              <a:ext cx="392267" cy="5081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DA0ED9D-742F-06D0-4DA2-F3099A229C8C}"/>
                </a:ext>
              </a:extLst>
            </p:cNvPr>
            <p:cNvCxnSpPr>
              <a:stCxn id="106499" idx="3"/>
              <a:endCxn id="106502" idx="1"/>
            </p:cNvCxnSpPr>
            <p:nvPr/>
          </p:nvCxnSpPr>
          <p:spPr>
            <a:xfrm>
              <a:off x="5256171" y="2820190"/>
              <a:ext cx="392267" cy="5559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10EA72C8-9544-21B4-1F07-40086F2B5CBC}"/>
                </a:ext>
              </a:extLst>
            </p:cNvPr>
            <p:cNvCxnSpPr>
              <a:stCxn id="106499" idx="3"/>
              <a:endCxn id="106501" idx="1"/>
            </p:cNvCxnSpPr>
            <p:nvPr/>
          </p:nvCxnSpPr>
          <p:spPr>
            <a:xfrm>
              <a:off x="5256171" y="2820190"/>
              <a:ext cx="392267" cy="13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1135148" y="857833"/>
            <a:ext cx="9921704"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ltLang="en-US" sz="2400" i="1" dirty="0" err="1">
                <a:solidFill>
                  <a:prstClr val="black"/>
                </a:solidFill>
                <a:latin typeface="Arial" panose="020B0604020202020204" pitchFamily="34" charset="0"/>
                <a:cs typeface="Arial" panose="020B0604020202020204" pitchFamily="34" charset="0"/>
              </a:rPr>
              <a:t>Tám</a:t>
            </a:r>
            <a:r>
              <a:rPr lang="en-US" altLang="en-US" sz="2400" i="1" dirty="0">
                <a:solidFill>
                  <a:prstClr val="black"/>
                </a:solidFill>
                <a:latin typeface="Arial" panose="020B0604020202020204" pitchFamily="34" charset="0"/>
                <a:cs typeface="Arial" panose="020B0604020202020204" pitchFamily="34" charset="0"/>
              </a:rPr>
              <a:t> </a:t>
            </a:r>
            <a:r>
              <a:rPr kumimoji="0" lang="en-US" altLang="en-US" sz="2400" b="0" i="1"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gắn</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kết</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chặt</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chẽ</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giữa</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xây</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dựng</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pháp</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luật</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và</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thi</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hành</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pháp</a:t>
            </a:r>
            <a:r>
              <a:rPr lang="en-US" altLang="en-US" sz="2400" dirty="0">
                <a:solidFill>
                  <a:prstClr val="black"/>
                </a:solidFill>
                <a:latin typeface="Arial" panose="020B0604020202020204" pitchFamily="34" charset="0"/>
                <a:cs typeface="Arial" panose="020B0604020202020204" pitchFamily="34" charset="0"/>
              </a:rPr>
              <a:t> </a:t>
            </a:r>
            <a:r>
              <a:rPr lang="en-US" altLang="en-US" sz="2400" dirty="0" err="1">
                <a:solidFill>
                  <a:prstClr val="black"/>
                </a:solidFill>
                <a:latin typeface="Arial" panose="020B0604020202020204" pitchFamily="34" charset="0"/>
                <a:cs typeface="Arial" panose="020B0604020202020204" pitchFamily="34" charset="0"/>
              </a:rPr>
              <a:t>luật</a:t>
            </a:r>
            <a:r>
              <a:rPr lang="en-US" altLang="en-US" sz="2400" dirty="0">
                <a:solidFill>
                  <a:prstClr val="black"/>
                </a:solidFill>
                <a:latin typeface="Arial" panose="020B0604020202020204" pitchFamily="34" charset="0"/>
                <a:cs typeface="Arial" panose="020B0604020202020204" pitchFamily="34" charset="0"/>
              </a:rPr>
              <a:t> </a:t>
            </a:r>
            <a:r>
              <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p>
        </p:txBody>
      </p:sp>
      <p:sp>
        <p:nvSpPr>
          <p:cNvPr id="5" name="Hình tự do: Hình 4">
            <a:extLst>
              <a:ext uri="{FF2B5EF4-FFF2-40B4-BE49-F238E27FC236}">
                <a16:creationId xmlns:a16="http://schemas.microsoft.com/office/drawing/2014/main" id="{07A87CC1-9FC4-393D-CDB9-8C8957FF16A6}"/>
              </a:ext>
            </a:extLst>
          </p:cNvPr>
          <p:cNvSpPr/>
          <p:nvPr/>
        </p:nvSpPr>
        <p:spPr>
          <a:xfrm>
            <a:off x="1135148" y="1527274"/>
            <a:ext cx="9978329" cy="1642562"/>
          </a:xfrm>
          <a:custGeom>
            <a:avLst/>
            <a:gdLst>
              <a:gd name="connsiteX0" fmla="*/ 0 w 8683212"/>
              <a:gd name="connsiteY0" fmla="*/ 149167 h 894984"/>
              <a:gd name="connsiteX1" fmla="*/ 149167 w 8683212"/>
              <a:gd name="connsiteY1" fmla="*/ 0 h 894984"/>
              <a:gd name="connsiteX2" fmla="*/ 8534045 w 8683212"/>
              <a:gd name="connsiteY2" fmla="*/ 0 h 894984"/>
              <a:gd name="connsiteX3" fmla="*/ 8683212 w 8683212"/>
              <a:gd name="connsiteY3" fmla="*/ 149167 h 894984"/>
              <a:gd name="connsiteX4" fmla="*/ 8683212 w 8683212"/>
              <a:gd name="connsiteY4" fmla="*/ 745817 h 894984"/>
              <a:gd name="connsiteX5" fmla="*/ 8534045 w 8683212"/>
              <a:gd name="connsiteY5" fmla="*/ 894984 h 894984"/>
              <a:gd name="connsiteX6" fmla="*/ 149167 w 8683212"/>
              <a:gd name="connsiteY6" fmla="*/ 894984 h 894984"/>
              <a:gd name="connsiteX7" fmla="*/ 0 w 8683212"/>
              <a:gd name="connsiteY7" fmla="*/ 745817 h 894984"/>
              <a:gd name="connsiteX8" fmla="*/ 0 w 868321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3212" h="894984">
                <a:moveTo>
                  <a:pt x="0" y="149167"/>
                </a:moveTo>
                <a:cubicBezTo>
                  <a:pt x="0" y="66784"/>
                  <a:pt x="66784" y="0"/>
                  <a:pt x="149167" y="0"/>
                </a:cubicBezTo>
                <a:lnTo>
                  <a:pt x="8534045" y="0"/>
                </a:lnTo>
                <a:cubicBezTo>
                  <a:pt x="8616428" y="0"/>
                  <a:pt x="8683212" y="66784"/>
                  <a:pt x="8683212" y="149167"/>
                </a:cubicBezTo>
                <a:lnTo>
                  <a:pt x="8683212" y="745817"/>
                </a:lnTo>
                <a:cubicBezTo>
                  <a:pt x="8683212" y="828200"/>
                  <a:pt x="8616428" y="894984"/>
                  <a:pt x="8534045" y="894984"/>
                </a:cubicBezTo>
                <a:lnTo>
                  <a:pt x="149167" y="894984"/>
                </a:lnTo>
                <a:cubicBezTo>
                  <a:pt x="66784" y="894984"/>
                  <a:pt x="0" y="828200"/>
                  <a:pt x="0" y="745817"/>
                </a:cubicBezTo>
                <a:lnTo>
                  <a:pt x="0" y="149167"/>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marR="0" lvl="0" indent="0" algn="l" defTabSz="1066800" rtl="0" eaLnBrk="1" fontAlgn="auto" latinLnBrk="0" hangingPunct="1">
              <a:lnSpc>
                <a:spcPct val="150000"/>
              </a:lnSpc>
              <a:spcBef>
                <a:spcPct val="0"/>
              </a:spcBef>
              <a:spcAft>
                <a:spcPct val="35000"/>
              </a:spcAft>
              <a:buClrTx/>
              <a:buSzTx/>
              <a:buFontTx/>
              <a:buNone/>
              <a:tabLst/>
              <a:defRPr/>
            </a:pPr>
            <a:r>
              <a:rPr kumimoji="0" lang="vi-VN"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Tập trung chỉ đạo quyết liệt, đầu tư hợp lý nguồn lực và các điều kiện để thực hiện tốt các nhiệm vụ nâng cao hiệu lực, hiệu quả tổ chức thi hành pháp luật, thanh tra, kiểm tra, xử lý vi phạm pháp luật.</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9" name="Hình tự do: Hình 8">
            <a:extLst>
              <a:ext uri="{FF2B5EF4-FFF2-40B4-BE49-F238E27FC236}">
                <a16:creationId xmlns:a16="http://schemas.microsoft.com/office/drawing/2014/main" id="{96D73631-6D3E-F55E-2260-51AF131A8606}"/>
              </a:ext>
            </a:extLst>
          </p:cNvPr>
          <p:cNvSpPr/>
          <p:nvPr/>
        </p:nvSpPr>
        <p:spPr>
          <a:xfrm>
            <a:off x="1135148" y="3324480"/>
            <a:ext cx="9978330" cy="1123950"/>
          </a:xfrm>
          <a:custGeom>
            <a:avLst/>
            <a:gdLst>
              <a:gd name="connsiteX0" fmla="*/ 0 w 8592109"/>
              <a:gd name="connsiteY0" fmla="*/ 131816 h 790880"/>
              <a:gd name="connsiteX1" fmla="*/ 131816 w 8592109"/>
              <a:gd name="connsiteY1" fmla="*/ 0 h 790880"/>
              <a:gd name="connsiteX2" fmla="*/ 8460293 w 8592109"/>
              <a:gd name="connsiteY2" fmla="*/ 0 h 790880"/>
              <a:gd name="connsiteX3" fmla="*/ 8592109 w 8592109"/>
              <a:gd name="connsiteY3" fmla="*/ 131816 h 790880"/>
              <a:gd name="connsiteX4" fmla="*/ 8592109 w 8592109"/>
              <a:gd name="connsiteY4" fmla="*/ 659064 h 790880"/>
              <a:gd name="connsiteX5" fmla="*/ 8460293 w 8592109"/>
              <a:gd name="connsiteY5" fmla="*/ 790880 h 790880"/>
              <a:gd name="connsiteX6" fmla="*/ 131816 w 8592109"/>
              <a:gd name="connsiteY6" fmla="*/ 790880 h 790880"/>
              <a:gd name="connsiteX7" fmla="*/ 0 w 8592109"/>
              <a:gd name="connsiteY7" fmla="*/ 659064 h 790880"/>
              <a:gd name="connsiteX8" fmla="*/ 0 w 8592109"/>
              <a:gd name="connsiteY8" fmla="*/ 131816 h 790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790880">
                <a:moveTo>
                  <a:pt x="0" y="131816"/>
                </a:moveTo>
                <a:cubicBezTo>
                  <a:pt x="0" y="59016"/>
                  <a:pt x="59016" y="0"/>
                  <a:pt x="131816" y="0"/>
                </a:cubicBezTo>
                <a:lnTo>
                  <a:pt x="8460293" y="0"/>
                </a:lnTo>
                <a:cubicBezTo>
                  <a:pt x="8533093" y="0"/>
                  <a:pt x="8592109" y="59016"/>
                  <a:pt x="8592109" y="131816"/>
                </a:cubicBezTo>
                <a:lnTo>
                  <a:pt x="8592109" y="659064"/>
                </a:lnTo>
                <a:cubicBezTo>
                  <a:pt x="8592109" y="731864"/>
                  <a:pt x="8533093" y="790880"/>
                  <a:pt x="8460293" y="790880"/>
                </a:cubicBezTo>
                <a:lnTo>
                  <a:pt x="131816" y="790880"/>
                </a:lnTo>
                <a:cubicBezTo>
                  <a:pt x="59016" y="790880"/>
                  <a:pt x="0" y="731864"/>
                  <a:pt x="0" y="659064"/>
                </a:cubicBezTo>
                <a:lnTo>
                  <a:pt x="0" y="131816"/>
                </a:lnTo>
                <a:close/>
              </a:path>
            </a:pathLst>
          </a:cu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7366" tIns="38608" rIns="277366" bIns="38608" numCol="1" spcCol="1270" anchor="ctr" anchorCtr="0">
            <a:noAutofit/>
          </a:bodyPr>
          <a:lstStyle/>
          <a:p>
            <a:pPr marL="0" marR="0" lvl="0" indent="0" algn="l" defTabSz="1066800" rtl="0" eaLnBrk="1" fontAlgn="auto" latinLnBrk="0" hangingPunct="1">
              <a:lnSpc>
                <a:spcPct val="15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Cải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tục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hành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chính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kiện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tổ</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chức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tinh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giản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hợp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lý</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đầu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mối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bỏ</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cấp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trung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gian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tinh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giản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biên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chế</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p>
        </p:txBody>
      </p:sp>
      <p:sp>
        <p:nvSpPr>
          <p:cNvPr id="11" name="Hình tự do: Hình 10">
            <a:extLst>
              <a:ext uri="{FF2B5EF4-FFF2-40B4-BE49-F238E27FC236}">
                <a16:creationId xmlns:a16="http://schemas.microsoft.com/office/drawing/2014/main" id="{953A3D38-7220-02C4-9421-EC02B1E01D9F}"/>
              </a:ext>
            </a:extLst>
          </p:cNvPr>
          <p:cNvSpPr/>
          <p:nvPr/>
        </p:nvSpPr>
        <p:spPr>
          <a:xfrm>
            <a:off x="1188721" y="4603074"/>
            <a:ext cx="9868132" cy="1628914"/>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marR="0" lvl="0" indent="0" algn="l" defTabSz="1066800" rtl="0" eaLnBrk="1" fontAlgn="auto" latinLnBrk="0" hangingPunct="1">
              <a:lnSpc>
                <a:spcPct val="150000"/>
              </a:lnSpc>
              <a:spcBef>
                <a:spcPct val="0"/>
              </a:spcBef>
              <a:spcAft>
                <a:spcPct val="35000"/>
              </a:spcAft>
              <a:buClrTx/>
              <a:buSzTx/>
              <a:buFontTx/>
              <a:buNone/>
              <a:tabLst/>
              <a:defRPr/>
            </a:pPr>
            <a:r>
              <a:rPr kumimoji="0" lang="vi-VN"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Tích cực thúc đẩy xây dựng chính quyền điện tử, tăng cường kết nối, trao đổi thông tin thường xuyên giữa chính quyền các cấp, giữa chính quyền với người dân và doanh nghiệp.</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897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9" grpId="0" animBg="1"/>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CD62D2-45E9-B7E8-FC3B-0256FBC55781}"/>
              </a:ext>
            </a:extLst>
          </p:cNvPr>
          <p:cNvSpPr/>
          <p:nvPr/>
        </p:nvSpPr>
        <p:spPr>
          <a:xfrm>
            <a:off x="3784308" y="2505670"/>
            <a:ext cx="4623382" cy="923330"/>
          </a:xfrm>
          <a:prstGeom prst="rect">
            <a:avLst/>
          </a:prstGeom>
          <a:noFill/>
          <a:ln>
            <a:solidFill>
              <a:schemeClr val="bg2"/>
            </a:solidFill>
          </a:ln>
          <a:effectLst>
            <a:outerShdw blurRad="152400" dist="317500" dir="5400000" sx="90000" sy="-19000" rotWithShape="0">
              <a:prstClr val="black">
                <a:alpha val="15000"/>
              </a:prstClr>
            </a:outerShdw>
          </a:effectLst>
        </p:spPr>
        <p:txBody>
          <a:bodyPr wrap="none">
            <a:spAutoFit/>
          </a:bodyPr>
          <a:lstStyle/>
          <a:p>
            <a:pPr algn="ctr" eaLnBrk="1" hangingPunct="1">
              <a:defRPr/>
            </a:pPr>
            <a:r>
              <a:rPr lang="en-US" sz="5400" b="1" dirty="0">
                <a:ln w="12700">
                  <a:solidFill>
                    <a:schemeClr val="accent1"/>
                  </a:solidFill>
                  <a:prstDash val="solid"/>
                </a:ln>
                <a:solidFill>
                  <a:srgbClr val="0070C0"/>
                </a:solidFill>
                <a:effectLst>
                  <a:outerShdw dist="38100" dir="2640000" algn="bl" rotWithShape="0">
                    <a:schemeClr val="accent1"/>
                  </a:outerShdw>
                </a:effectLst>
                <a:latin typeface="Arial" panose="020B0604020202020204" pitchFamily="34" charset="0"/>
              </a:rPr>
              <a:t>XIN CẢM ƠN!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20559&quot;&gt;&lt;property id=&quot;20148&quot; value=&quot;5&quot;/&gt;&lt;property id=&quot;20300&quot; value=&quot;Slide 1&quot;/&gt;&lt;property id=&quot;20307&quot; value=&quot;536&quot;/&gt;&lt;/object&gt;&lt;object type=&quot;3&quot; unique_id=&quot;20560&quot;&gt;&lt;property id=&quot;20148&quot; value=&quot;5&quot;/&gt;&lt;property id=&quot;20300&quot; value=&quot;Slide 2&quot;/&gt;&lt;property id=&quot;20307&quot; value=&quot;524&quot;/&gt;&lt;/object&gt;&lt;object type=&quot;3&quot; unique_id=&quot;20561&quot;&gt;&lt;property id=&quot;20148&quot; value=&quot;5&quot;/&gt;&lt;property id=&quot;20300&quot; value=&quot;Slide 3&quot;/&gt;&lt;property id=&quot;20307&quot; value=&quot;535&quot;/&gt;&lt;/object&gt;&lt;object type=&quot;3&quot; unique_id=&quot;20562&quot;&gt;&lt;property id=&quot;20148&quot; value=&quot;5&quot;/&gt;&lt;property id=&quot;20300&quot; value=&quot;Slide 4&quot;/&gt;&lt;property id=&quot;20307&quot; value=&quot;523&quot;/&gt;&lt;/object&gt;&lt;object type=&quot;3&quot; unique_id=&quot;20563&quot;&gt;&lt;property id=&quot;20148&quot; value=&quot;5&quot;/&gt;&lt;property id=&quot;20300&quot; value=&quot;Slide 5 - &amp;quot;  1.1.Bản chất của Nhà nước pháp quyền XHCN Việt Nam &amp;quot;&quot;/&gt;&lt;property id=&quot;20307&quot; value=&quot;383&quot;/&gt;&lt;/object&gt;&lt;object type=&quot;3&quot; unique_id=&quot;20564&quot;&gt;&lt;property id=&quot;20148&quot; value=&quot;5&quot;/&gt;&lt;property id=&quot;20300&quot; value=&quot;Slide 6 - &amp;quot;  1.1.Bản chất của Nhà nước pháp quyền XHCN Việt Nam &amp;quot;&quot;/&gt;&lt;property id=&quot;20307&quot; value=&quot;537&quot;/&gt;&lt;/object&gt;&lt;object type=&quot;3&quot; unique_id=&quot;20565&quot;&gt;&lt;property id=&quot;20148&quot; value=&quot;5&quot;/&gt;&lt;property id=&quot;20300&quot; value=&quot;Slide 7&quot;/&gt;&lt;property id=&quot;20307&quot; value=&quot;408&quot;/&gt;&lt;/object&gt;&lt;object type=&quot;3&quot; unique_id=&quot;20566&quot;&gt;&lt;property id=&quot;20148&quot; value=&quot;5&quot;/&gt;&lt;property id=&quot;20300&quot; value=&quot;Slide 8&quot;/&gt;&lt;property id=&quot;20307&quot; value=&quot;538&quot;/&gt;&lt;/object&gt;&lt;object type=&quot;3&quot; unique_id=&quot;20567&quot;&gt;&lt;property id=&quot;20148&quot; value=&quot;5&quot;/&gt;&lt;property id=&quot;20300&quot; value=&quot;Slide 9&quot;/&gt;&lt;property id=&quot;20307&quot; value=&quot;421&quot;/&gt;&lt;/object&gt;&lt;object type=&quot;3&quot; unique_id=&quot;20568&quot;&gt;&lt;property id=&quot;20148&quot; value=&quot;5&quot;/&gt;&lt;property id=&quot;20300&quot; value=&quot;Slide 10&quot;/&gt;&lt;property id=&quot;20307&quot; value=&quot;413&quot;/&gt;&lt;/object&gt;&lt;object type=&quot;3&quot; unique_id=&quot;20569&quot;&gt;&lt;property id=&quot;20148&quot; value=&quot;5&quot;/&gt;&lt;property id=&quot;20300&quot; value=&quot;Slide 11&quot;/&gt;&lt;property id=&quot;20307&quot; value=&quot;485&quot;/&gt;&lt;/object&gt;&lt;object type=&quot;3&quot; unique_id=&quot;20570&quot;&gt;&lt;property id=&quot;20148&quot; value=&quot;5&quot;/&gt;&lt;property id=&quot;20300&quot; value=&quot;Slide 12&quot;/&gt;&lt;property id=&quot;20307&quot; value=&quot;486&quot;/&gt;&lt;/object&gt;&lt;object type=&quot;3&quot; unique_id=&quot;20571&quot;&gt;&lt;property id=&quot;20148&quot; value=&quot;5&quot;/&gt;&lt;property id=&quot;20300&quot; value=&quot;Slide 13&quot;/&gt;&lt;property id=&quot;20307&quot; value=&quot;412&quot;/&gt;&lt;/object&gt;&lt;object type=&quot;3&quot; unique_id=&quot;20572&quot;&gt;&lt;property id=&quot;20148&quot; value=&quot;5&quot;/&gt;&lt;property id=&quot;20300&quot; value=&quot;Slide 14&quot;/&gt;&lt;property id=&quot;20307&quot; value=&quot;487&quot;/&gt;&lt;/object&gt;&lt;object type=&quot;3&quot; unique_id=&quot;20573&quot;&gt;&lt;property id=&quot;20148&quot; value=&quot;5&quot;/&gt;&lt;property id=&quot;20300&quot; value=&quot;Slide 15&quot;/&gt;&lt;property id=&quot;20307&quot; value=&quot;488&quot;/&gt;&lt;/object&gt;&lt;object type=&quot;3&quot; unique_id=&quot;20574&quot;&gt;&lt;property id=&quot;20148&quot; value=&quot;5&quot;/&gt;&lt;property id=&quot;20300&quot; value=&quot;Slide 16&quot;/&gt;&lt;property id=&quot;20307&quot; value=&quot;489&quot;/&gt;&lt;/object&gt;&lt;object type=&quot;3&quot; unique_id=&quot;20575&quot;&gt;&lt;property id=&quot;20148&quot; value=&quot;5&quot;/&gt;&lt;property id=&quot;20300&quot; value=&quot;Slide 17&quot;/&gt;&lt;property id=&quot;20307&quot; value=&quot;490&quot;/&gt;&lt;/object&gt;&lt;object type=&quot;3&quot; unique_id=&quot;20576&quot;&gt;&lt;property id=&quot;20148&quot; value=&quot;5&quot;/&gt;&lt;property id=&quot;20300&quot; value=&quot;Slide 18&quot;/&gt;&lt;property id=&quot;20307&quot; value=&quot;491&quot;/&gt;&lt;/object&gt;&lt;object type=&quot;3&quot; unique_id=&quot;20577&quot;&gt;&lt;property id=&quot;20148&quot; value=&quot;5&quot;/&gt;&lt;property id=&quot;20300&quot; value=&quot;Slide 19&quot;/&gt;&lt;property id=&quot;20307&quot; value=&quot;365&quot;/&gt;&lt;/object&gt;&lt;object type=&quot;3&quot; unique_id=&quot;20578&quot;&gt;&lt;property id=&quot;20148&quot; value=&quot;5&quot;/&gt;&lt;property id=&quot;20300&quot; value=&quot;Slide 20&quot;/&gt;&lt;property id=&quot;20307&quot; value=&quot;366&quot;/&gt;&lt;/object&gt;&lt;object type=&quot;3&quot; unique_id=&quot;20579&quot;&gt;&lt;property id=&quot;20148&quot; value=&quot;5&quot;/&gt;&lt;property id=&quot;20300&quot; value=&quot;Slide 21&quot;/&gt;&lt;property id=&quot;20307&quot; value=&quot;395&quot;/&gt;&lt;/object&gt;&lt;object type=&quot;3&quot; unique_id=&quot;20580&quot;&gt;&lt;property id=&quot;20148&quot; value=&quot;5&quot;/&gt;&lt;property id=&quot;20300&quot; value=&quot;Slide 22&quot;/&gt;&lt;property id=&quot;20307&quot; value=&quot;367&quot;/&gt;&lt;/object&gt;&lt;object type=&quot;3&quot; unique_id=&quot;20581&quot;&gt;&lt;property id=&quot;20148&quot; value=&quot;5&quot;/&gt;&lt;property id=&quot;20300&quot; value=&quot;Slide 23&quot;/&gt;&lt;property id=&quot;20307&quot; value=&quot;526&quot;/&gt;&lt;/object&gt;&lt;object type=&quot;3&quot; unique_id=&quot;20582&quot;&gt;&lt;property id=&quot;20148&quot; value=&quot;5&quot;/&gt;&lt;property id=&quot;20300&quot; value=&quot;Slide 24&quot;/&gt;&lt;property id=&quot;20307&quot; value=&quot;527&quot;/&gt;&lt;/object&gt;&lt;object type=&quot;3&quot; unique_id=&quot;20583&quot;&gt;&lt;property id=&quot;20148&quot; value=&quot;5&quot;/&gt;&lt;property id=&quot;20300&quot; value=&quot;Slide 25&quot;/&gt;&lt;property id=&quot;20307&quot; value=&quot;528&quot;/&gt;&lt;/object&gt;&lt;object type=&quot;3&quot; unique_id=&quot;20584&quot;&gt;&lt;property id=&quot;20148&quot; value=&quot;5&quot;/&gt;&lt;property id=&quot;20300&quot; value=&quot;Slide 26&quot;/&gt;&lt;property id=&quot;20307&quot; value=&quot;396&quot;/&gt;&lt;/object&gt;&lt;object type=&quot;3&quot; unique_id=&quot;20585&quot;&gt;&lt;property id=&quot;20148&quot; value=&quot;5&quot;/&gt;&lt;property id=&quot;20300&quot; value=&quot;Slide 27&quot;/&gt;&lt;property id=&quot;20307&quot; value=&quot;370&quot;/&gt;&lt;/object&gt;&lt;object type=&quot;3&quot; unique_id=&quot;20586&quot;&gt;&lt;property id=&quot;20148&quot; value=&quot;5&quot;/&gt;&lt;property id=&quot;20300&quot; value=&quot;Slide 28&quot;/&gt;&lt;property id=&quot;20307&quot; value=&quot;428&quot;/&gt;&lt;/object&gt;&lt;object type=&quot;3&quot; unique_id=&quot;20587&quot;&gt;&lt;property id=&quot;20148&quot; value=&quot;5&quot;/&gt;&lt;property id=&quot;20300&quot; value=&quot;Slide 29&quot;/&gt;&lt;property id=&quot;20307&quot; value=&quot;364&quot;/&gt;&lt;/object&gt;&lt;object type=&quot;3&quot; unique_id=&quot;20588&quot;&gt;&lt;property id=&quot;20148&quot; value=&quot;5&quot;/&gt;&lt;property id=&quot;20300&quot; value=&quot;Slide 30&quot;/&gt;&lt;property id=&quot;20307&quot; value=&quot;397&quot;/&gt;&lt;/object&gt;&lt;object type=&quot;3&quot; unique_id=&quot;20589&quot;&gt;&lt;property id=&quot;20148&quot; value=&quot;5&quot;/&gt;&lt;property id=&quot;20300&quot; value=&quot;Slide 31&quot;/&gt;&lt;property id=&quot;20307&quot; value=&quot;372&quot;/&gt;&lt;/object&gt;&lt;object type=&quot;3&quot; unique_id=&quot;20590&quot;&gt;&lt;property id=&quot;20148&quot; value=&quot;5&quot;/&gt;&lt;property id=&quot;20300&quot; value=&quot;Slide 32&quot;/&gt;&lt;property id=&quot;20307&quot; value=&quot;534&quot;/&gt;&lt;/object&gt;&lt;object type=&quot;3&quot; unique_id=&quot;20591&quot;&gt;&lt;property id=&quot;20148&quot; value=&quot;5&quot;/&gt;&lt;property id=&quot;20300&quot; value=&quot;Slide 33&quot;/&gt;&lt;property id=&quot;20307&quot; value=&quot;374&quot;/&gt;&lt;/object&gt;&lt;object type=&quot;3&quot; unique_id=&quot;20592&quot;&gt;&lt;property id=&quot;20148&quot; value=&quot;5&quot;/&gt;&lt;property id=&quot;20300&quot; value=&quot;Slide 34&quot;/&gt;&lt;property id=&quot;20307&quot; value=&quot;466&quot;/&gt;&lt;/object&gt;&lt;object type=&quot;3&quot; unique_id=&quot;20593&quot;&gt;&lt;property id=&quot;20148&quot; value=&quot;5&quot;/&gt;&lt;property id=&quot;20300&quot; value=&quot;Slide 35&quot;/&gt;&lt;property id=&quot;20307&quot; value=&quot;529&quot;/&gt;&lt;/object&gt;&lt;object type=&quot;3&quot; unique_id=&quot;20594&quot;&gt;&lt;property id=&quot;20148&quot; value=&quot;5&quot;/&gt;&lt;property id=&quot;20300&quot; value=&quot;Slide 36&quot;/&gt;&lt;property id=&quot;20307&quot; value=&quot;446&quot;/&gt;&lt;/object&gt;&lt;object type=&quot;3&quot; unique_id=&quot;20595&quot;&gt;&lt;property id=&quot;20148&quot; value=&quot;5&quot;/&gt;&lt;property id=&quot;20300&quot; value=&quot;Slide 37&quot;/&gt;&lt;property id=&quot;20307&quot; value=&quot;448&quot;/&gt;&lt;/object&gt;&lt;object type=&quot;3&quot; unique_id=&quot;20596&quot;&gt;&lt;property id=&quot;20148&quot; value=&quot;5&quot;/&gt;&lt;property id=&quot;20300&quot; value=&quot;Slide 38&quot;/&gt;&lt;property id=&quot;20307&quot; value=&quot;530&quot;/&gt;&lt;/object&gt;&lt;object type=&quot;3&quot; unique_id=&quot;20597&quot;&gt;&lt;property id=&quot;20148&quot; value=&quot;5&quot;/&gt;&lt;property id=&quot;20300&quot; value=&quot;Slide 39&quot;/&gt;&lt;property id=&quot;20307&quot; value=&quot;450&quot;/&gt;&lt;/object&gt;&lt;object type=&quot;3&quot; unique_id=&quot;20598&quot;&gt;&lt;property id=&quot;20148&quot; value=&quot;5&quot;/&gt;&lt;property id=&quot;20300&quot; value=&quot;Slide 40&quot;/&gt;&lt;property id=&quot;20307&quot; value=&quot;452&quot;/&gt;&lt;/object&gt;&lt;object type=&quot;3&quot; unique_id=&quot;20599&quot;&gt;&lt;property id=&quot;20148&quot; value=&quot;5&quot;/&gt;&lt;property id=&quot;20300&quot; value=&quot;Slide 41&quot;/&gt;&lt;property id=&quot;20307&quot; value=&quot;453&quot;/&gt;&lt;/object&gt;&lt;object type=&quot;3&quot; unique_id=&quot;20600&quot;&gt;&lt;property id=&quot;20148&quot; value=&quot;5&quot;/&gt;&lt;property id=&quot;20300&quot; value=&quot;Slide 42&quot;/&gt;&lt;property id=&quot;20307&quot; value=&quot;532&quot;/&gt;&lt;/object&gt;&lt;object type=&quot;3&quot; unique_id=&quot;20601&quot;&gt;&lt;property id=&quot;20148&quot; value=&quot;5&quot;/&gt;&lt;property id=&quot;20300&quot; value=&quot;Slide 43&quot;/&gt;&lt;property id=&quot;20307&quot; value=&quot;514&quot;/&gt;&lt;/object&gt;&lt;object type=&quot;3&quot; unique_id=&quot;20602&quot;&gt;&lt;property id=&quot;20148&quot; value=&quot;5&quot;/&gt;&lt;property id=&quot;20300&quot; value=&quot;Slide 44&quot;/&gt;&lt;property id=&quot;20307&quot; value=&quot;375&quot;/&gt;&lt;/object&gt;&lt;object type=&quot;3&quot; unique_id=&quot;20603&quot;&gt;&lt;property id=&quot;20148&quot; value=&quot;5&quot;/&gt;&lt;property id=&quot;20300&quot; value=&quot;Slide 45&quot;/&gt;&lt;property id=&quot;20307&quot; value=&quot;497&quot;/&gt;&lt;/object&gt;&lt;object type=&quot;3&quot; unique_id=&quot;20604&quot;&gt;&lt;property id=&quot;20148&quot; value=&quot;5&quot;/&gt;&lt;property id=&quot;20300&quot; value=&quot;Slide 46&quot;/&gt;&lt;property id=&quot;20307&quot; value=&quot;498&quot;/&gt;&lt;/object&gt;&lt;object type=&quot;3&quot; unique_id=&quot;20605&quot;&gt;&lt;property id=&quot;20148&quot; value=&quot;5&quot;/&gt;&lt;property id=&quot;20300&quot; value=&quot;Slide 47&quot;/&gt;&lt;property id=&quot;20307&quot; value=&quot;533&quot;/&gt;&lt;/object&gt;&lt;object type=&quot;3&quot; unique_id=&quot;20606&quot;&gt;&lt;property id=&quot;20148&quot; value=&quot;5&quot;/&gt;&lt;property id=&quot;20300&quot; value=&quot;Slide 48&quot;/&gt;&lt;property id=&quot;20307&quot; value=&quot;273&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5570</TotalTime>
  <Words>4286</Words>
  <Application>Microsoft Office PowerPoint</Application>
  <PresentationFormat>Widescreen</PresentationFormat>
  <Paragraphs>202</Paragraphs>
  <Slides>48</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MS PGothic</vt:lpstr>
      <vt:lpstr>.Apple Color Emoji UI</vt:lpstr>
      <vt:lpstr>.VnTime</vt:lpstr>
      <vt:lpstr>Arial</vt:lpstr>
      <vt:lpstr>Arial </vt:lpstr>
      <vt:lpstr>Calibri</vt:lpstr>
      <vt:lpstr>Times New Roman</vt:lpstr>
      <vt:lpstr>Wingdings</vt:lpstr>
      <vt:lpstr>Office Theme</vt:lpstr>
      <vt:lpstr>Cover and End Slide Master</vt:lpstr>
      <vt:lpstr>PowerPoint Presentation</vt:lpstr>
      <vt:lpstr>PowerPoint Presentation</vt:lpstr>
      <vt:lpstr>PowerPoint Presentation</vt:lpstr>
      <vt:lpstr>PowerPoint Presentation</vt:lpstr>
      <vt:lpstr>  1.1.Bản chất của Nhà nước pháp quyền XHCN Việt Nam </vt:lpstr>
      <vt:lpstr>  1.1.Bản chất của Nhà nước pháp quyền XHCN Việt Nam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52</cp:revision>
  <dcterms:created xsi:type="dcterms:W3CDTF">2022-10-06T03:12:05Z</dcterms:created>
  <dcterms:modified xsi:type="dcterms:W3CDTF">2024-08-29T04:46:25Z</dcterms:modified>
</cp:coreProperties>
</file>