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3A5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1371600"/>
            <a:ext cx="36576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 b="1">
                <a:solidFill>
                  <a:srgbClr val="4A90D2"/>
                </a:solidFill>
                <a:latin typeface="Calibri"/>
              </a:rPr>
              <a:t>CHƯƠNG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2286000"/>
            <a:ext cx="105156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4400" b="1">
                <a:solidFill>
                  <a:srgbClr val="FFFFFF"/>
                </a:solidFill>
                <a:latin typeface="Calibri"/>
              </a:rPr>
              <a:t>NHẬN DẠNG CÁC LOẠI RỦI RO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4114800"/>
            <a:ext cx="1051560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>
                <a:solidFill>
                  <a:srgbClr val="CCDDEE"/>
                </a:solidFill>
                <a:latin typeface="Calibri"/>
              </a:rPr>
              <a:t>Hiểu và nhận dạng rủi ro tín dụng, lãi suất, tỷ giá; phân tích tác động &amp; quyết định phòng ngừa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5029200"/>
            <a:ext cx="10515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600" b="1">
                <a:solidFill>
                  <a:srgbClr val="E87A3C"/>
                </a:solidFill>
                <a:latin typeface="Calibri"/>
              </a:rPr>
              <a:t>Thời lượng: 6 giờ (LT: 3 — TH: 3)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5943600"/>
            <a:ext cx="105156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00">
                <a:solidFill>
                  <a:srgbClr val="AABBCC"/>
                </a:solidFill>
                <a:latin typeface="Calibri"/>
              </a:rPr>
              <a:t>Mã môn: MHKT.C1.72  |  Trình độ: Cao đẳng  |  Ngày soạn: 10/08/2026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1F3A5F"/>
                </a:solidFill>
                <a:latin typeface="Calibri"/>
              </a:rPr>
              <a:t>MỤC LỤC CHƯƠNG 1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1. Định nghĩa và đo lường rủi ro</a:t>
            </a:r>
          </a:p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2. Nhận dạng rủi ro tín dụng</a:t>
            </a:r>
          </a:p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3. Nhận dạng rủi ro lãi suất</a:t>
            </a:r>
          </a:p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4. Nhận dạng rủi ro tỷ giá</a:t>
            </a:r>
          </a:p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5. Tác động, thái độ và quyết định đối với rủi ro</a:t>
            </a:r>
          </a:p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6. Bài tập và bài giải chi tiết</a:t>
            </a:r>
          </a:p>
          <a:p>
            <a:pPr algn="l">
              <a:spcAft>
                <a:spcPts val="800"/>
              </a:spcAft>
            </a:pPr>
            <a:r>
              <a:rPr sz="2000">
                <a:solidFill>
                  <a:srgbClr val="333333"/>
                </a:solidFill>
                <a:latin typeface="Calibri"/>
              </a:rPr>
              <a:t>7. Tóm tắt chương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1F3A5F"/>
                </a:solidFill>
                <a:latin typeface="Calibri"/>
              </a:rPr>
              <a:t>1. ĐỊNH NGHĨA VÀ ĐO LƯỜNG RỦI RO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Rủi ro tài chính: Khả năng xảy ra tổn thất hoặc kết quả không như dự kiến, do sự biến động của các yếu tố tài chính.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Đo lường rủi ro dựa trên: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Xác suất xảy ra tổn thất nhân với mức tổn thất kỳ vọng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Độ lệch chuẩn, phương sai, hệ số biến động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Công thức cơ bản: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Tổn thất kỳ vọng = Giá trị rủi ro × Xác suất × Tỷ lệ tổn thất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1F3A5F"/>
                </a:solidFill>
                <a:latin typeface="Calibri"/>
              </a:rPr>
              <a:t>2. NHẬN DẠNG RỦI RO TÍN DỤNG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Khái niệm: Khả năng khách hàng không thực hiện nghĩa vụ trả nợ gốc và lãi đúng hạn → gây tổn thất cho ngân hàng/người cho vay.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Nguyên nhân phát sinh: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Khách hàng gặp khó khăn tài chính, kinh doanh thua lỗ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Thông tin bất đối xứng giữa bên cho vay và bên vay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Vi phạm hợp đồng tín dụng, sử dụng vốn sai mục đích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Tác động: Giảm lợi nhuận, tăng chi phí dự phòng, ảnh hưởng dòng tiền ngân hàng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1F3A5F"/>
                </a:solidFill>
                <a:latin typeface="Calibri"/>
              </a:rPr>
              <a:t>3. NHẬN DẠNG RỦI RO LÃI SUẤT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800">
                <a:solidFill>
                  <a:srgbClr val="333333"/>
                </a:solidFill>
                <a:latin typeface="Calibri"/>
              </a:rPr>
              <a:t>• Khái niệm: Khả năng lãi suất thị trường thay đổi làm giảm lợi nhuận hoặc giá trị tài sản, nợ phải trả biến động bất lợi.</a:t>
            </a:r>
          </a:p>
          <a:p>
            <a:pPr algn="l">
              <a:spcAft>
                <a:spcPts val="800"/>
              </a:spcAft>
            </a:pPr>
            <a:r>
              <a:rPr sz="1800">
                <a:solidFill>
                  <a:srgbClr val="333333"/>
                </a:solidFill>
                <a:latin typeface="Calibri"/>
              </a:rPr>
              <a:t>• Ảnh hưởng đến các đối tượng:</a:t>
            </a:r>
          </a:p>
          <a:p>
            <a:pPr algn="l">
              <a:spcAft>
                <a:spcPts val="800"/>
              </a:spcAft>
            </a:pPr>
            <a:r>
              <a:rPr sz="1800">
                <a:solidFill>
                  <a:srgbClr val="333333"/>
                </a:solidFill>
                <a:latin typeface="Calibri"/>
              </a:rPr>
              <a:t>  → Ngân hàng: Lợi tức thu chi lãi thay đổi, thu nhập lãi ròng bị thu hẹp</a:t>
            </a:r>
          </a:p>
          <a:p>
            <a:pPr algn="l">
              <a:spcAft>
                <a:spcPts val="800"/>
              </a:spcAft>
            </a:pPr>
            <a:r>
              <a:rPr sz="1800">
                <a:solidFill>
                  <a:srgbClr val="333333"/>
                </a:solidFill>
                <a:latin typeface="Calibri"/>
              </a:rPr>
              <a:t>  → Doanh nghiệp: Chi phí vốn vay biến động, kế hoạch tài chính bị xáo trộn</a:t>
            </a:r>
          </a:p>
          <a:p>
            <a:pPr algn="l">
              <a:spcAft>
                <a:spcPts val="800"/>
              </a:spcAft>
            </a:pPr>
            <a:r>
              <a:rPr sz="1800">
                <a:solidFill>
                  <a:srgbClr val="333333"/>
                </a:solidFill>
                <a:latin typeface="Calibri"/>
              </a:rPr>
              <a:t>  → Nhà đầu tư: Giá trị chứng khoán, trái phiếu biến động mạnh</a:t>
            </a:r>
          </a:p>
          <a:p>
            <a:pPr algn="l">
              <a:spcAft>
                <a:spcPts val="800"/>
              </a:spcAft>
            </a:pPr>
            <a:r>
              <a:rPr sz="1800">
                <a:solidFill>
                  <a:srgbClr val="333333"/>
                </a:solidFill>
                <a:latin typeface="Calibri"/>
              </a:rPr>
              <a:t>• Nguồn gốc: Chính sách tiền tệ, lạm phát, cung cầu vốn thị trường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1F3A5F"/>
                </a:solidFill>
                <a:latin typeface="Calibri"/>
              </a:rPr>
              <a:t>4. NHẬN DẠNG RỦI RO TỶ GIÁ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Khái niệm: Khả năng tỷ giá biến động gây tổn thất cho các giao dịch, tài sản hoặc nợ phải trả bằng ngoại tệ.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Phân loại theo hoạt động kinh tế: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Hoạt động đầu tư quốc tế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Hoạt động xuất khẩu, nhập khẩu hàng hóa, dịch vụ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  → Hoạt động tín dụng: cho vay/đi vay bằng ngoại tệ</a:t>
            </a:r>
          </a:p>
          <a:p>
            <a:pPr algn="l">
              <a:spcAft>
                <a:spcPts val="800"/>
              </a:spcAft>
            </a:pPr>
            <a:r>
              <a:rPr sz="1900">
                <a:solidFill>
                  <a:srgbClr val="333333"/>
                </a:solidFill>
                <a:latin typeface="Calibri"/>
              </a:rPr>
              <a:t>• Đặc điểm: Tác động nhanh, mạnh mẽ, lan tỏa toàn cầu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1F3A5F"/>
                </a:solidFill>
                <a:latin typeface="Calibri"/>
              </a:rPr>
              <a:t>5. TÁC ĐỘNG &amp; THÁI ĐỘ ĐỐI VỚI RỦI RO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Tác động của rủi ro tỷ giá: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  → Ảnh hưởng đến năng lực cạnh tranh của doanh nghiệp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  → Ảnh hưởng đến khả năng chịu đựng tài chính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  → Ảnh hưởng trực tiếp đến giá trị doanh nghiệp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Thái độ đối với rủi ro: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  → Sợ rủi ro: Ưu tiên kết quả chắc chắn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  → Trung lập: Chỉ quan tâm giá trị kỳ vọng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  → Thích rủi ro: Chấp nhận rủi ro cao để cơ hội lợi nhuận cao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Quyết định: Né tránh → Chấp nhận → Phòng ngừa → Chuyển giao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E87A3C"/>
                </a:solidFill>
                <a:latin typeface="Calibri"/>
              </a:rPr>
              <a:t>✏️ BÀI TẬP CHƯƠNG 1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548640" y="1280160"/>
            <a:ext cx="11064240" cy="5029200"/>
          </a:xfrm>
          <a:prstGeom prst="roundRect">
            <a:avLst/>
          </a:prstGeom>
          <a:solidFill>
            <a:srgbClr val="FFFBF0"/>
          </a:solidFill>
          <a:ln w="19050">
            <a:solidFill>
              <a:srgbClr val="E87A3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1371600"/>
            <a:ext cx="106984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1">
                <a:solidFill>
                  <a:srgbClr val="E87A3C"/>
                </a:solidFill>
                <a:latin typeface="Calibri"/>
              </a:rPr>
              <a:t>📝 Đề bài tập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783080"/>
            <a:ext cx="1051560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BÀI 1: Phân loại rủi ro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Phân loại các trường hợp sau thuộc loại rủi ro nào: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  a) Doanh nghiệp xuất khẩu bán hàng 100.000 USD, thanh toán sau 3 tháng.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  b) Ngân hàng cho vay lãi suất cố định trong khi thị trường lãi suất tăng mạnh.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  c) Khách hàng vay tiền nhưng kinh doanh thua lỗ không trả được nợ.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/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BÀI 2: Tính tổn thất kỳ vọng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Khoản vay 1 tỷ VND, xác suất không thu hồi được nợ là 5%. Nếu xảy ra tổn thất thì chỉ thu hồi được 40% giá trị.</a:t>
            </a:r>
          </a:p>
          <a:p>
            <a:pPr>
              <a:spcAft>
                <a:spcPts val="500"/>
              </a:spcAft>
            </a:pPr>
            <a:r>
              <a:rPr sz="1500">
                <a:solidFill>
                  <a:srgbClr val="333333"/>
                </a:solidFill>
                <a:latin typeface="Calibri"/>
              </a:rPr>
              <a:t>Yêu cầu: Tính mức tổn thất kỳ vọng của khoản vay này.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27AE60"/>
                </a:solidFill>
                <a:latin typeface="Calibri"/>
              </a:rPr>
              <a:t>✅ BÀI GIẢI CHƯƠNG 1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548640" y="1280160"/>
            <a:ext cx="11064240" cy="5029200"/>
          </a:xfrm>
          <a:prstGeom prst="roundRect">
            <a:avLst/>
          </a:prstGeom>
          <a:solidFill>
            <a:srgbClr val="F0FAF4"/>
          </a:solidFill>
          <a:ln w="19050">
            <a:solidFill>
              <a:srgbClr val="27AE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31520" y="1371600"/>
            <a:ext cx="1069848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1">
                <a:solidFill>
                  <a:srgbClr val="27AE60"/>
                </a:solidFill>
                <a:latin typeface="Calibri"/>
              </a:rPr>
              <a:t>📗 Bài giải chi tiết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783080"/>
            <a:ext cx="10515600" cy="438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BÀI 1: Phân loại rủi ro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  a) Rủi ro tỷ giá — Thu ngoại tệ trong tương lai, giá trị quy đổi VND thay đổi theo tỷ giá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  b) Rủi ro lãi suất — Thu lãi cố định, chi phí vốn ngân hàng tăng → lợi nhuận giảm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  c) Rủi ro tín dụng — Khách hàng không thực hiện nghĩa vụ trả nợ theo hợp đồng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/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BÀI 2: Tính tổn thất kỳ vọng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  • Tỷ lệ tổn thất nếu xảy ra rủi ro = 100% − 40% = 60%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  • Tổn thất kỳ vọng = Giá trị rủi ro × Xác suất × Tỷ lệ tổn thất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  • Tổn thất kỳ vọng = 1.000 triệu × 5% × 60% = 30 triệu VND</a:t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/>
            </a:r>
          </a:p>
          <a:p>
            <a:pPr>
              <a:spcAft>
                <a:spcPts val="400"/>
              </a:spcAft>
            </a:pPr>
            <a:r>
              <a:rPr sz="1400">
                <a:solidFill>
                  <a:srgbClr val="333333"/>
                </a:solidFill>
                <a:latin typeface="Calibri"/>
              </a:rPr>
              <a:t>→ Kết luận: Mức tổn thất kỳ vọng của khoản vay là 30 triệu VND.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88952" cy="45720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73152"/>
          <a:lstStyle/>
          <a:p>
            <a:pPr algn="l"/>
            <a:r>
              <a:rPr sz="1100" b="1">
                <a:solidFill>
                  <a:srgbClr val="FFFFFF"/>
                </a:solidFill>
                <a:latin typeface="Calibri"/>
              </a:rPr>
              <a:t>QUẢN TRỊ RỦI RO TÀI CHÍNH  |  Chương 1: Nhận dạng các loại rủi ro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640080"/>
            <a:ext cx="10972800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>
                <a:solidFill>
                  <a:srgbClr val="E87A3C"/>
                </a:solidFill>
                <a:latin typeface="Calibri"/>
              </a:rPr>
              <a:t>TÓM TẮT CHƯƠNG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325880"/>
            <a:ext cx="1371600" cy="45720"/>
          </a:xfrm>
          <a:prstGeom prst="rect">
            <a:avLst/>
          </a:prstGeom>
          <a:solidFill>
            <a:srgbClr val="E87A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31520" y="1463040"/>
            <a:ext cx="1078992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Ba loại rủi ro tài chính chính: Rủi ro tín dụng, rủi ro lãi suất, rủi ro tỷ giá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Rủi ro tín dụng: Khách hàng không trả nợ → thẩm định, đánh giá tín dụng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Rủi ro lãi suất: Lãi thị trường biến động → điều chỉnh cơ cấu, công cụ phái sinh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Rủi ro tỷ giá: Tỷ giá thay đổi → phòng ngừa bằng hợp đồng kỳ hạn, quyền chọn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Công thức: Tổn thất kỳ vọng = Giá trị rủi ro × Xác suất × Tỷ lệ tổn thất</a:t>
            </a:r>
          </a:p>
          <a:p>
            <a:pPr algn="l">
              <a:spcAft>
                <a:spcPts val="800"/>
              </a:spcAft>
            </a:pPr>
            <a:r>
              <a:rPr sz="1700">
                <a:solidFill>
                  <a:srgbClr val="333333"/>
                </a:solidFill>
                <a:latin typeface="Calibri"/>
              </a:rPr>
              <a:t>• Thái độ đối với rủi ro quyết định biện pháp xử lý: né tránh, chấp nhận, phòng ngừa, chuyển giao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1F3A5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square" lIns="365760" tIns="27432"/>
          <a:lstStyle/>
          <a:p>
            <a:pPr algn="l"/>
            <a:r>
              <a:rPr sz="900">
                <a:solidFill>
                  <a:srgbClr val="FFFFFF"/>
                </a:solidFill>
                <a:latin typeface="Calibri"/>
              </a:rPr>
              <a:t>Mã môn: MHKT.C1.72  |  Cao đẳng  |  Trang 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