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08" r:id="rId3"/>
    <p:sldMasterId id="2147483720" r:id="rId4"/>
    <p:sldMasterId id="2147483732" r:id="rId5"/>
  </p:sldMasterIdLst>
  <p:notesMasterIdLst>
    <p:notesMasterId r:id="rId28"/>
  </p:notesMasterIdLst>
  <p:sldIdLst>
    <p:sldId id="329" r:id="rId6"/>
    <p:sldId id="356" r:id="rId7"/>
    <p:sldId id="311" r:id="rId8"/>
    <p:sldId id="296" r:id="rId9"/>
    <p:sldId id="358" r:id="rId10"/>
    <p:sldId id="307" r:id="rId11"/>
    <p:sldId id="375" r:id="rId12"/>
    <p:sldId id="380" r:id="rId13"/>
    <p:sldId id="286" r:id="rId14"/>
    <p:sldId id="312" r:id="rId15"/>
    <p:sldId id="362" r:id="rId16"/>
    <p:sldId id="314" r:id="rId17"/>
    <p:sldId id="319" r:id="rId18"/>
    <p:sldId id="377" r:id="rId19"/>
    <p:sldId id="327" r:id="rId20"/>
    <p:sldId id="305" r:id="rId21"/>
    <p:sldId id="371" r:id="rId22"/>
    <p:sldId id="373" r:id="rId23"/>
    <p:sldId id="369" r:id="rId24"/>
    <p:sldId id="374" r:id="rId25"/>
    <p:sldId id="367" r:id="rId26"/>
    <p:sldId id="37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15" autoAdjust="0"/>
    <p:restoredTop sz="94712" autoAdjust="0"/>
  </p:normalViewPr>
  <p:slideViewPr>
    <p:cSldViewPr snapToGrid="0">
      <p:cViewPr varScale="1">
        <p:scale>
          <a:sx n="67" d="100"/>
          <a:sy n="67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EADF3-6B7C-481B-BEF3-4A5AD54A94ED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EB687-AB6B-453A-BD0B-ED772BF54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6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19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88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22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6145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5362" name="Text Placeholder 6146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en-US" altLang="zh-CN" dirty="0"/>
          </a:p>
        </p:txBody>
      </p:sp>
      <p:sp>
        <p:nvSpPr>
          <p:cNvPr id="15363" name="Slide Number Placeholder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dirty="0"/>
              <a:t>15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556202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11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777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13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40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76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59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52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18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131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099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92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626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2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AA158-0BBB-4B9C-B6EE-8437C3341A5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0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4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39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16595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48946"/>
      </p:ext>
    </p:extLst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55000"/>
      </p:ext>
    </p:extLst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78249"/>
      </p:ext>
    </p:extLst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00630"/>
      </p:ext>
    </p:extLst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72699"/>
      </p:ext>
    </p:extLst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067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8751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22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5917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346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0529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86151"/>
      </p:ext>
    </p:extLst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30868"/>
      </p:ext>
    </p:extLst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431117"/>
      </p:ext>
    </p:extLst>
  </p:cSld>
  <p:clrMapOvr>
    <a:masterClrMapping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39897"/>
      </p:ext>
    </p:extLst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48081"/>
      </p:ext>
    </p:extLst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16025"/>
      </p:ext>
    </p:extLst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803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82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59066"/>
      </p:ext>
    </p:extLst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68203"/>
      </p:ext>
    </p:extLst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188788"/>
      </p:ext>
    </p:extLst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01119"/>
      </p:ext>
    </p:extLst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32047"/>
      </p:ext>
    </p:extLst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23280"/>
      </p:ext>
    </p:extLst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28011"/>
      </p:ext>
    </p:extLst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767615"/>
      </p:ext>
    </p:extLst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01640"/>
      </p:ext>
    </p:extLst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8429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569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69774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1729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1186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8699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7827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215999"/>
      </p:ext>
    </p:extLst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83740"/>
      </p:ext>
    </p:extLst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921146"/>
      </p:ext>
    </p:extLst>
  </p:cSld>
  <p:clrMapOvr>
    <a:masterClrMapping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21240"/>
      </p:ext>
    </p:extLst>
  </p:cSld>
  <p:clrMapOvr>
    <a:masterClrMapping/>
  </p:clrMapOvr>
  <p:transition>
    <p:split orient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89447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381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388028"/>
      </p:ext>
    </p:extLst>
  </p:cSld>
  <p:clrMapOvr>
    <a:masterClrMapping/>
  </p:clrMapOvr>
  <p:transition>
    <p:split orient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0646-F285-46AA-BA5D-563D92D25B5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870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6550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1407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6855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3647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01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6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0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C4DBD-36FE-4371-BCCF-BB8F91FCDC37}" type="datetimeFigureOut">
              <a:rPr lang="en-US" smtClean="0"/>
              <a:t>23/08/2020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B250B-70EE-498C-A8B2-4F4719F2C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4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7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5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59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0.png"/><Relationship Id="rId5" Type="http://schemas.openxmlformats.org/officeDocument/2006/relationships/image" Target="../media/image200.png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28.png"/><Relationship Id="rId4" Type="http://schemas.openxmlformats.org/officeDocument/2006/relationships/image" Target="../media/image27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8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4" Type="http://schemas.openxmlformats.org/officeDocument/2006/relationships/image" Target="../media/image2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1.png"/><Relationship Id="rId4" Type="http://schemas.openxmlformats.org/officeDocument/2006/relationships/image" Target="../media/image26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thanhnampc\Desktop\Yesterdays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60.png"/><Relationship Id="rId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90507" y="2484140"/>
            <a:ext cx="92309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KÍNH CHÚC QUÝ VỊ: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 KHỎE, HẠNH PHÚC, THÀNH ĐẠT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BUỔI THAO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GIẢNG THÀNH CÔNG TỐT ĐẸP</a:t>
            </a:r>
          </a:p>
        </p:txBody>
      </p:sp>
      <p:sp>
        <p:nvSpPr>
          <p:cNvPr id="7" name="Rectangle 6"/>
          <p:cNvSpPr/>
          <p:nvPr/>
        </p:nvSpPr>
        <p:spPr>
          <a:xfrm>
            <a:off x="1257300" y="584112"/>
            <a:ext cx="980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KÍNH CHÀO TOÀN THỂ</a:t>
            </a:r>
            <a:b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 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THẦY CÔ THAM DỰ BUỔI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THAO 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GIẢNG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NĂM HỌC 2019-2020</a:t>
            </a:r>
            <a:endParaRPr lang="en-US" sz="3600" dirty="0"/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6" y="417513"/>
            <a:ext cx="3521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679575" y="5334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1" y="6044625"/>
            <a:ext cx="5720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GV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Thị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Thủy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5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79191E-6 C 0.00781 -0.00416 0.01337 -0.01041 0.02118 -0.01434 C 0.02465 -0.02798 0.02083 -0.01341 0.02726 -0.03145 C 0.02812 -0.03353 0.02795 -0.03607 0.02899 -0.03769 C 0.03003 -0.03931 0.03194 -0.03908 0.03368 -0.03954 C 0.04323 -0.05364 0.05538 -0.05896 0.0684 -0.06497 C 0.06927 -0.06636 0.07031 -0.06821 0.07153 -0.0689 C 0.0743 -0.07098 0.08038 -0.07307 0.08038 -0.07283 C 0.08507 -0.09041 0.07847 -0.07006 0.08663 -0.08185 C 0.09496 -0.09295 0.08021 -0.08416 0.09288 -0.09018 C 0.09739 -0.10335 0.09566 -0.10382 0.1066 -0.10705 C 0.11493 -0.11838 0.12604 -0.12671 0.13698 -0.13202 C 0.14514 -0.14035 0.15208 -0.14844 0.15989 -0.157 C 0.16371 -0.16139 0.17344 -0.16578 0.17344 -0.16555 C 0.17708 -0.17549 0.1809 -0.17989 0.18576 -0.18867 C 0.18819 -0.19307 0.18958 -0.19861 0.19201 -0.20324 C 0.19236 -0.20509 0.19236 -0.20809 0.1934 -0.20948 C 0.19462 -0.21133 0.19705 -0.20971 0.19792 -0.21156 C 0.1993 -0.2148 0.19913 -0.21896 0.19965 -0.22243 C 0.20156 -0.23584 0.20278 -0.26266 0.21042 -0.2726 C 0.21406 -0.28879 0.21076 -0.28185 0.21927 -0.29318 C 0.22344 -0.30705 0.22691 -0.31653 0.23455 -0.32694 C 0.23837 -0.35283 0.23229 -0.32301 0.24236 -0.34382 C 0.24427 -0.34752 0.24427 -0.35214 0.24514 -0.3563 C 0.24757 -0.36555 0.25121 -0.37295 0.25434 -0.38127 C 0.25486 -0.38474 0.25434 -0.3889 0.2559 -0.39191 C 0.25677 -0.39376 0.25937 -0.39237 0.26042 -0.39399 C 0.26267 -0.39723 0.26163 -0.40324 0.26354 -0.40671 C 0.26493 -0.40856 0.26667 -0.40948 0.26805 -0.41064 C 0.26996 -0.41989 0.27535 -0.42312 0.28021 -0.42983 C 0.28663 -0.45226 0.2783 -0.42937 0.29097 -0.44671 C 0.29358 -0.45041 0.29444 -0.45549 0.29705 -0.45942 C 0.30139 -0.47607 0.29496 -0.45596 0.3033 -0.46729 C 0.30868 -0.47561 0.30052 -0.47237 0.30625 -0.48 C 0.30764 -0.48162 0.30937 -0.48162 0.31076 -0.48208 C 0.31337 -0.49318 0.31788 -0.50081 0.32292 -0.50937 C 0.32795 -0.51769 0.32448 -0.5207 0.33212 -0.52393 C 0.33559 -0.53364 0.33993 -0.54243 0.34444 -0.55145 C 0.34618 -0.55515 0.34635 -0.56046 0.34913 -0.56393 C 0.35 -0.56555 0.35191 -0.56532 0.35364 -0.56601 C 0.35746 -0.58197 0.35156 -0.56324 0.35972 -0.57457 C 0.36701 -0.58451 0.35434 -0.57711 0.36406 -0.58682 C 0.36649 -0.58913 0.36927 -0.58983 0.37187 -0.59122 C 0.37465 -0.60231 0.37205 -0.5963 0.38246 -0.60601 C 0.3875 -0.61018 0.38958 -0.61873 0.39479 -0.62266 C 0.41094 -0.63584 0.42153 -0.65179 0.44028 -0.65619 C 0.45469 -0.66913 0.46927 -0.67191 0.48594 -0.67723 C 0.48785 -0.67769 0.48924 -0.67815 0.49062 -0.67931 C 0.49601 -0.68324 0.50035 -0.68971 0.5059 -0.69202 C 0.52292 -0.6985 0.51285 -0.69549 0.53628 -0.70012 C 0.54965 -0.71191 0.56562 -0.71399 0.58055 -0.71908 C 0.61927 -0.73179 0.58733 -0.72532 0.63108 -0.73156 C 0.66163 -0.73018 0.66719 -0.72925 0.69062 -0.72555 C 0.72448 -0.73087 0.75035 -0.73526 0.78663 -0.73804 C 0.8026 -0.74243 0.81771 -0.74937 0.83368 -0.75468 C 0.84427 -0.75422 0.85521 -0.75376 0.8658 -0.75283 C 0.88246 -0.75145 0.91597 -0.74844 0.91597 -0.74821 C 0.93559 -0.74312 0.9559 -0.74382 0.97535 -0.7422 C 1.00746 -0.73596 1.04062 -0.73781 1.07292 -0.73596 C 1.09323 -0.7348 1.13403 -0.73364 1.13403 -0.73341 " pathEditMode="relative" rAng="0" ptsTypes="fffffffffffffffffffffffffffffffffffffffffffffffffffffffffffA">
                                      <p:cBhvr>
                                        <p:cTn id="2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700" y="-377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85738" y="609600"/>
                <a:ext cx="12006261" cy="6248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2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minh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u="sng" dirty="0" err="1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u="sng" dirty="0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𝑲𝑸</m:t>
                    </m:r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</a:t>
                </a:r>
                <a:endParaRPr lang="en-US" sz="2800" dirty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+)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KQ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28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2800" b="1" i="1" dirty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d=KQ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+)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KQ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u="sng" dirty="0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800" b="1" u="sng" dirty="0" smtClean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b="1" u="sng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800" b="1" i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tức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𝐾𝑄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)) </m:t>
                    </m:r>
                  </m:oMath>
                </a14:m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i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/>
                <a:endParaRPr lang="en-US" sz="2800" b="1" dirty="0" smtClean="0">
                  <a:solidFill>
                    <a:schemeClr val="tx1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pPr algn="just"/>
                <a:endParaRPr lang="en-US" sz="28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8" y="609600"/>
                <a:ext cx="12006261" cy="6248400"/>
              </a:xfrm>
              <a:prstGeom prst="rect">
                <a:avLst/>
              </a:prstGeom>
              <a:blipFill rotWithShape="0">
                <a:blip r:embed="rId3"/>
                <a:stretch>
                  <a:fillRect l="-1015" r="-10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927279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01601" y="554477"/>
                <a:ext cx="6095998" cy="6374048"/>
              </a:xfr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sz="31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Chứng 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minh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1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𝐜</m:t>
                    </m:r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ô</m:t>
                    </m:r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𝐧𝐠</m:t>
                    </m:r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𝐬𝐚𝐢</m:t>
                    </m:r>
                    <m:r>
                      <a:rPr lang="en-US" sz="31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𝒅</m:t>
                    </m:r>
                  </m:oMath>
                </a14:m>
                <a:endParaRPr lang="en-US" sz="31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31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Bước1.  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31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  <a:endParaRPr lang="en-US" sz="3100" dirty="0" smtClean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</m:oMath>
                </a14:m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+2−</m:t>
                    </m:r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31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</a:t>
                </a: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+2−3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US" sz="3100" i="1" dirty="0" smtClean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1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3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31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endParaRPr lang="en-US" sz="31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=3.</m:t>
                    </m:r>
                  </m:oMath>
                </a14:m>
                <a:endParaRPr lang="en-US" sz="31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01601" y="554477"/>
                <a:ext cx="6095998" cy="6374048"/>
              </a:xfrm>
              <a:blipFill rotWithShape="0">
                <a:blip r:embed="rId2"/>
                <a:stretch>
                  <a:fillRect l="-1600" r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197600" y="598252"/>
                <a:ext cx="5839502" cy="6374048"/>
              </a:xfr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endPara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31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với </a:t>
                </a:r>
                <a14:m>
                  <m:oMath xmlns:m="http://schemas.openxmlformats.org/officeDocument/2006/math">
                    <m:r>
                      <a:rPr lang="en-US" sz="31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1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en-US" sz="3100" b="1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endParaRPr lang="en-US" sz="3100" b="1" dirty="0" smtClean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Hỏi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100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sz="31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  <a:endParaRPr lang="en-US" sz="31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Ta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31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1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1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100" dirty="0" smtClean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1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sz="3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US" sz="3100" dirty="0"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buNone/>
                </a:pP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3100" b="1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1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1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31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+1−</m:t>
                    </m:r>
                    <m:sSup>
                      <m:sSupPr>
                        <m:ctrlP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1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1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1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1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sz="3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</m:t>
                      </m:r>
                    </m:oMath>
                  </m:oMathPara>
                </a14:m>
                <a:endParaRPr lang="en-US" sz="3100" i="1" dirty="0" smtClean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31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31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None/>
                </a:pP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1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1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1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3100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97600" y="598252"/>
                <a:ext cx="5839502" cy="6374048"/>
              </a:xfrm>
              <a:blipFill rotWithShape="0">
                <a:blip r:embed="rId3"/>
                <a:stretch>
                  <a:fillRect l="-1670" r="-1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99404" y="0"/>
            <a:ext cx="6796391" cy="55447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1598" y="598252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Ví</a:t>
            </a:r>
            <a:r>
              <a:rPr lang="en-US" sz="2800" dirty="0" smtClean="0"/>
              <a:t> </a:t>
            </a:r>
            <a:r>
              <a:rPr lang="en-US" sz="2800" dirty="0" err="1" smtClean="0"/>
              <a:t>dụ</a:t>
            </a:r>
            <a:r>
              <a:rPr lang="en-US" sz="2800" dirty="0" smtClean="0"/>
              <a:t> 3:</a:t>
            </a:r>
            <a:endParaRPr lang="en-US" sz="2800" dirty="0"/>
          </a:p>
        </p:txBody>
      </p:sp>
      <p:sp>
        <p:nvSpPr>
          <p:cNvPr id="6" name="Rounded Rectangle 5"/>
          <p:cNvSpPr/>
          <p:nvPr/>
        </p:nvSpPr>
        <p:spPr>
          <a:xfrm>
            <a:off x="6197599" y="606260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Ví</a:t>
            </a:r>
            <a:r>
              <a:rPr lang="en-US" sz="2800" dirty="0" smtClean="0"/>
              <a:t> </a:t>
            </a:r>
            <a:r>
              <a:rPr lang="en-US" sz="2800" dirty="0" err="1" smtClean="0"/>
              <a:t>dụ</a:t>
            </a:r>
            <a:r>
              <a:rPr lang="en-US" sz="2800" dirty="0" smtClean="0"/>
              <a:t> 4:</a:t>
            </a:r>
            <a:endParaRPr lang="en-US" sz="2800" dirty="0"/>
          </a:p>
        </p:txBody>
      </p:sp>
      <p:sp>
        <p:nvSpPr>
          <p:cNvPr id="7" name="Oval 6"/>
          <p:cNvSpPr/>
          <p:nvPr/>
        </p:nvSpPr>
        <p:spPr>
          <a:xfrm>
            <a:off x="3500438" y="1328738"/>
            <a:ext cx="242887" cy="471487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3</a:t>
            </a:r>
            <a:endParaRPr lang="en-US" sz="2800" dirty="0"/>
          </a:p>
        </p:txBody>
      </p:sp>
      <p:sp>
        <p:nvSpPr>
          <p:cNvPr id="8" name="Oval 7"/>
          <p:cNvSpPr/>
          <p:nvPr/>
        </p:nvSpPr>
        <p:spPr>
          <a:xfrm>
            <a:off x="3378994" y="4867276"/>
            <a:ext cx="242887" cy="471487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095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7540" y="701644"/>
            <a:ext cx="10871200" cy="1283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197756" y="1590345"/>
                <a:ext cx="11849133" cy="216666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1,        4,          7,       10, </a:t>
                </a:r>
                <a:r>
                  <a:rPr lang="en-US" sz="28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…. </a:t>
                </a:r>
                <a:endParaRPr lang="en-US" sz="2800" b="1" dirty="0" smtClean="0">
                  <a:solidFill>
                    <a:srgbClr val="00B0F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2020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</a:p>
              <a:p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endParaRPr lang="en-US" sz="2800" b="0" i="1" dirty="0" smtClean="0">
                  <a:solidFill>
                    <a:srgbClr val="FF0000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13, 16;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19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56" y="1590345"/>
                <a:ext cx="11849133" cy="2166665"/>
              </a:xfrm>
              <a:prstGeom prst="roundRect">
                <a:avLst/>
              </a:prstGeom>
              <a:blipFill rotWithShape="0">
                <a:blip r:embed="rId3"/>
                <a:stretch>
                  <a:fillRect l="-51" t="-13370" b="-18384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rved Down Arrow 5"/>
          <p:cNvSpPr/>
          <p:nvPr/>
        </p:nvSpPr>
        <p:spPr>
          <a:xfrm>
            <a:off x="6298218" y="1215391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Curved Down Arrow 6"/>
          <p:cNvSpPr/>
          <p:nvPr/>
        </p:nvSpPr>
        <p:spPr>
          <a:xfrm>
            <a:off x="5195312" y="1242002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>
            <a:off x="4092406" y="1268613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666652"/>
                  </p:ext>
                </p:extLst>
              </p:nvPr>
            </p:nvGraphicFramePr>
            <p:xfrm>
              <a:off x="101600" y="3814411"/>
              <a:ext cx="9274629" cy="1158240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1494698"/>
                    <a:gridCol w="1233715"/>
                  </a:tblGrid>
                  <a:tr h="5332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19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...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53327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𝒖</m:t>
                                    </m:r>
                                  </m:e>
                                  <m:sub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𝟐𝟎𝟐𝟎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𝒖</m:t>
                                    </m:r>
                                  </m:e>
                                  <m:sub>
                                    <m:r>
                                      <a:rPr lang="en-US" sz="3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666652"/>
                  </p:ext>
                </p:extLst>
              </p:nvPr>
            </p:nvGraphicFramePr>
            <p:xfrm>
              <a:off x="101600" y="3814411"/>
              <a:ext cx="9274629" cy="1158240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818277"/>
                    <a:gridCol w="1494698"/>
                    <a:gridCol w="1233715"/>
                  </a:tblGrid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19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...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  <a:endParaRPr lang="en-US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746" t="-114737" r="-1038806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0000" t="-114737" r="-931111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201493" t="-114737" r="-838060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301493" t="-114737" r="-738060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398519" t="-114737" r="-63259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02239" t="-114737" r="-53731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97778" t="-114737" r="-433333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</a:t>
                          </a:r>
                          <a:endParaRPr lang="en-US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439184" t="-114737" r="-84082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650739" t="-114737" r="-1478" b="-3368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1" name="Cloud Callout 10"/>
          <p:cNvSpPr/>
          <p:nvPr/>
        </p:nvSpPr>
        <p:spPr>
          <a:xfrm>
            <a:off x="9406647" y="2178996"/>
            <a:ext cx="2563103" cy="3684775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97757" y="5158317"/>
                <a:ext cx="9386207" cy="14754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d.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ậy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 số </a:t>
                </a:r>
                <a:r>
                  <a:rPr lang="en-US" sz="2800" b="1" u="sng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u="sng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u="sng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u="sng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u="sng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thế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57" y="5158317"/>
                <a:ext cx="9386207" cy="1475404"/>
              </a:xfrm>
              <a:prstGeom prst="rect">
                <a:avLst/>
              </a:prstGeom>
              <a:blipFill rotWithShape="0">
                <a:blip r:embed="rId5"/>
                <a:stretch>
                  <a:fillRect l="-1299" t="-4132" r="-1364" b="-8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79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6190" y="14288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II. SỐ HẠNG TỔNG QUÁT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9537" y="609600"/>
                <a:ext cx="11972925" cy="7447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 LÍ 1: </a:t>
                </a: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bởi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biết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𝒅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sub>
                    </m:sSub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𝟐𝟎𝟐𝟎</m:t>
                        </m:r>
                      </m:sub>
                    </m:sSub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ta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sz="2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=3+4∗2=11</m:t>
                      </m:r>
                    </m:oMath>
                  </m:oMathPara>
                </a14:m>
                <a:endParaRPr lang="en-US" sz="2800" b="0" i="1" dirty="0" smtClean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2020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+2019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=3+2019∗2=4041</m:t>
                      </m:r>
                    </m:oMath>
                  </m:oMathPara>
                </a14:m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37" y="609600"/>
                <a:ext cx="11972925" cy="7447552"/>
              </a:xfrm>
              <a:prstGeom prst="rect">
                <a:avLst/>
              </a:prstGeom>
              <a:blipFill rotWithShape="0">
                <a:blip r:embed="rId3"/>
                <a:stretch>
                  <a:fillRect l="-1069" t="-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651428" y="2295178"/>
                <a:ext cx="9103658" cy="985051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ớ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(</m:t>
                      </m:r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1428" y="2295178"/>
                <a:ext cx="9103658" cy="98505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244108" y="3569373"/>
            <a:ext cx="1585913" cy="48851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Ví</a:t>
            </a:r>
            <a:r>
              <a:rPr lang="en-US" sz="2800" dirty="0" smtClean="0"/>
              <a:t> </a:t>
            </a:r>
            <a:r>
              <a:rPr lang="en-US" sz="2800" dirty="0" err="1" smtClean="0"/>
              <a:t>dụ</a:t>
            </a:r>
            <a:r>
              <a:rPr lang="en-US" sz="2800" dirty="0" smtClean="0"/>
              <a:t> 5: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6486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8171" y="18525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TRÒ CHƠI XẾP HÌNH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58837" y="551925"/>
                <a:ext cx="11661422" cy="74174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Mai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Hùng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chơi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sàn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Hỏi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ếu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bao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nhiêu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err="1" smtClean="0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𝒅</m:t>
                    </m:r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ta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sub>
                    </m:sSub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+99</m:t>
                    </m:r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=3+99∗4=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𝟑𝟗𝟗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399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que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diêm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xếp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tháp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837" y="551925"/>
                <a:ext cx="11661422" cy="7417415"/>
              </a:xfrm>
              <a:prstGeom prst="rect">
                <a:avLst/>
              </a:prstGeom>
              <a:blipFill rotWithShape="0">
                <a:blip r:embed="rId3"/>
                <a:stretch>
                  <a:fillRect l="-1045" t="-905" r="-4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1" y="1062390"/>
            <a:ext cx="7447713" cy="313813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7556726" y="1016000"/>
            <a:ext cx="1353914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915968" y="1016000"/>
            <a:ext cx="1154763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diêm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556724" y="1615131"/>
            <a:ext cx="1359243" cy="5651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915968" y="1615131"/>
            <a:ext cx="1159307" cy="5651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535032" y="2195306"/>
            <a:ext cx="1359243" cy="5209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8907733" y="2196119"/>
            <a:ext cx="1159307" cy="5209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543273" y="2741731"/>
            <a:ext cx="1367951" cy="5462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894275" y="2725907"/>
            <a:ext cx="1166734" cy="5462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564965" y="3287441"/>
            <a:ext cx="1337495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941345" y="3273418"/>
            <a:ext cx="1140758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548490" y="3775538"/>
            <a:ext cx="1359243" cy="66820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907733" y="3765540"/>
            <a:ext cx="1159307" cy="67600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069244" y="1014721"/>
            <a:ext cx="1848932" cy="5978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/>
              <p:cNvSpPr/>
              <p:nvPr/>
            </p:nvSpPr>
            <p:spPr>
              <a:xfrm>
                <a:off x="10069245" y="1613852"/>
                <a:ext cx="1856208" cy="565164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ounded 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245" y="1613852"/>
                <a:ext cx="1856208" cy="565164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/>
              <p:cNvSpPr/>
              <p:nvPr/>
            </p:nvSpPr>
            <p:spPr>
              <a:xfrm>
                <a:off x="10061010" y="2194840"/>
                <a:ext cx="1856208" cy="52097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Rounded 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1010" y="2194840"/>
                <a:ext cx="1856208" cy="520970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/>
              <p:cNvSpPr/>
              <p:nvPr/>
            </p:nvSpPr>
            <p:spPr>
              <a:xfrm>
                <a:off x="10047550" y="2724628"/>
                <a:ext cx="1868099" cy="546232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=11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Rounded 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7550" y="2724628"/>
                <a:ext cx="1868099" cy="546232"/>
              </a:xfrm>
              <a:prstGeom prst="round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/>
          <p:cNvSpPr/>
          <p:nvPr/>
        </p:nvSpPr>
        <p:spPr>
          <a:xfrm>
            <a:off x="10094621" y="3272139"/>
            <a:ext cx="1826507" cy="470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/>
              <p:cNvSpPr/>
              <p:nvPr/>
            </p:nvSpPr>
            <p:spPr>
              <a:xfrm>
                <a:off x="10061010" y="3764089"/>
                <a:ext cx="1856208" cy="677132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𝟏𝟎𝟎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𝟑𝟗𝟗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ounded 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1010" y="3764089"/>
                <a:ext cx="1856208" cy="677132"/>
              </a:xfrm>
              <a:prstGeom prst="round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urved Left Arrow 27"/>
          <p:cNvSpPr/>
          <p:nvPr/>
        </p:nvSpPr>
        <p:spPr>
          <a:xfrm>
            <a:off x="11432404" y="1739109"/>
            <a:ext cx="432202" cy="661367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+4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9" name="Curved Left Arrow 28"/>
          <p:cNvSpPr/>
          <p:nvPr/>
        </p:nvSpPr>
        <p:spPr>
          <a:xfrm>
            <a:off x="11467491" y="2421841"/>
            <a:ext cx="432202" cy="661367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+4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0" name="Curved Left Arrow 29"/>
          <p:cNvSpPr/>
          <p:nvPr/>
        </p:nvSpPr>
        <p:spPr>
          <a:xfrm>
            <a:off x="11515190" y="3053447"/>
            <a:ext cx="423387" cy="661367"/>
          </a:xfrm>
          <a:prstGeom prst="curvedLeftArrow">
            <a:avLst>
              <a:gd name="adj1" fmla="val 25000"/>
              <a:gd name="adj2" fmla="val 59997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+4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9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5186"/>
          <p:cNvGrpSpPr/>
          <p:nvPr/>
        </p:nvGrpSpPr>
        <p:grpSpPr>
          <a:xfrm>
            <a:off x="3505200" y="2057428"/>
            <a:ext cx="2743200" cy="2743200"/>
            <a:chOff x="2880" y="360"/>
            <a:chExt cx="4320" cy="4320"/>
          </a:xfrm>
        </p:grpSpPr>
        <p:sp>
          <p:nvSpPr>
            <p:cNvPr id="14338" name="Oval 5187"/>
            <p:cNvSpPr/>
            <p:nvPr/>
          </p:nvSpPr>
          <p:spPr>
            <a:xfrm>
              <a:off x="2880" y="360"/>
              <a:ext cx="4320" cy="4320"/>
            </a:xfrm>
            <a:prstGeom prst="ellipse">
              <a:avLst/>
            </a:prstGeom>
            <a:solidFill>
              <a:srgbClr val="33CCCC"/>
            </a:solidFill>
            <a:ln w="38100" cap="flat" cmpd="dbl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14339" name="_s1038"/>
            <p:cNvSpPr/>
            <p:nvPr/>
          </p:nvSpPr>
          <p:spPr>
            <a:xfrm flipH="1">
              <a:off x="3780" y="3960"/>
              <a:ext cx="360" cy="41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0" name="_s1042"/>
            <p:cNvSpPr/>
            <p:nvPr/>
          </p:nvSpPr>
          <p:spPr>
            <a:xfrm flipH="1" flipV="1">
              <a:off x="3060" y="1800"/>
              <a:ext cx="540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1" name="Straight Connector 5190"/>
            <p:cNvSpPr/>
            <p:nvPr/>
          </p:nvSpPr>
          <p:spPr>
            <a:xfrm>
              <a:off x="5040" y="360"/>
              <a:ext cx="0" cy="54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2" name="_s1030"/>
            <p:cNvSpPr/>
            <p:nvPr/>
          </p:nvSpPr>
          <p:spPr>
            <a:xfrm flipV="1">
              <a:off x="6591" y="1620"/>
              <a:ext cx="429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3" name="Straight Connector 5192"/>
            <p:cNvSpPr/>
            <p:nvPr/>
          </p:nvSpPr>
          <p:spPr>
            <a:xfrm>
              <a:off x="6300" y="3600"/>
              <a:ext cx="540" cy="18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44" name="Oval 5193"/>
            <p:cNvSpPr/>
            <p:nvPr/>
          </p:nvSpPr>
          <p:spPr>
            <a:xfrm>
              <a:off x="4860" y="2340"/>
              <a:ext cx="360" cy="360"/>
            </a:xfrm>
            <a:prstGeom prst="ellipse">
              <a:avLst/>
            </a:prstGeom>
            <a:solidFill>
              <a:srgbClr val="33CCCC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en-US" altLang="zh-CN">
                <a:latin typeface="Arial" panose="020B0604020202020204" pitchFamily="34" charset="0"/>
              </a:endParaRPr>
            </a:p>
          </p:txBody>
        </p:sp>
      </p:grpSp>
      <p:sp>
        <p:nvSpPr>
          <p:cNvPr id="5148" name="Text Box 5147"/>
          <p:cNvSpPr txBox="1"/>
          <p:nvPr/>
        </p:nvSpPr>
        <p:spPr>
          <a:xfrm>
            <a:off x="5715000" y="5562628"/>
            <a:ext cx="4419600" cy="685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HẾT THỜI GIAN</a:t>
            </a:r>
            <a:endParaRPr lang="vi-VN" altLang="x-none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5122"/>
          <p:cNvSpPr/>
          <p:nvPr/>
        </p:nvSpPr>
        <p:spPr>
          <a:xfrm>
            <a:off x="5638800" y="2743228"/>
            <a:ext cx="30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</a:t>
            </a:r>
          </a:p>
        </p:txBody>
      </p:sp>
      <p:sp>
        <p:nvSpPr>
          <p:cNvPr id="5124" name="Rectangle 5123"/>
          <p:cNvSpPr/>
          <p:nvPr/>
        </p:nvSpPr>
        <p:spPr>
          <a:xfrm>
            <a:off x="5486400" y="38862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</a:t>
            </a:r>
          </a:p>
        </p:txBody>
      </p:sp>
      <p:sp>
        <p:nvSpPr>
          <p:cNvPr id="5126" name="Rectangle 5125"/>
          <p:cNvSpPr/>
          <p:nvPr/>
        </p:nvSpPr>
        <p:spPr>
          <a:xfrm>
            <a:off x="4191000" y="40386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</a:t>
            </a:r>
          </a:p>
        </p:txBody>
      </p:sp>
      <p:sp>
        <p:nvSpPr>
          <p:cNvPr id="5128" name="Rectangle 5127"/>
          <p:cNvSpPr/>
          <p:nvPr/>
        </p:nvSpPr>
        <p:spPr>
          <a:xfrm>
            <a:off x="4724400" y="22098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5</a:t>
            </a:r>
          </a:p>
        </p:txBody>
      </p:sp>
      <p:sp>
        <p:nvSpPr>
          <p:cNvPr id="5129" name="Rectangle 5128"/>
          <p:cNvSpPr/>
          <p:nvPr/>
        </p:nvSpPr>
        <p:spPr>
          <a:xfrm>
            <a:off x="3810000" y="28956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4</a:t>
            </a:r>
          </a:p>
        </p:txBody>
      </p:sp>
      <p:pic>
        <p:nvPicPr>
          <p:cNvPr id="5131" name="Picture 5130" descr="kim phu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5200" y="2051078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7" name="Rectangle 5146"/>
          <p:cNvSpPr/>
          <p:nvPr/>
        </p:nvSpPr>
        <p:spPr>
          <a:xfrm>
            <a:off x="4724400" y="22098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0</a:t>
            </a:r>
          </a:p>
        </p:txBody>
      </p:sp>
      <p:sp>
        <p:nvSpPr>
          <p:cNvPr id="14353" name="Oval 5131"/>
          <p:cNvSpPr/>
          <p:nvPr/>
        </p:nvSpPr>
        <p:spPr>
          <a:xfrm>
            <a:off x="4800600" y="3352828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5150" name="Picture 5149" descr="slide0002_image0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0126" y="5534054"/>
            <a:ext cx="904875" cy="79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5" name="Straight Connector 5150"/>
          <p:cNvSpPr/>
          <p:nvPr/>
        </p:nvSpPr>
        <p:spPr>
          <a:xfrm>
            <a:off x="4191000" y="6324628"/>
            <a:ext cx="2057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</p:sp>
      <p:pic>
        <p:nvPicPr>
          <p:cNvPr id="5154" name="Picture 5153" descr="CHAY XE DA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5562628"/>
            <a:ext cx="901700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7" name="Picture 5194" descr="dong ho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7513" y="2151091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96" name="Rectangle 5195"/>
          <p:cNvSpPr/>
          <p:nvPr/>
        </p:nvSpPr>
        <p:spPr>
          <a:xfrm>
            <a:off x="8591551" y="25146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</a:t>
            </a:r>
          </a:p>
        </p:txBody>
      </p:sp>
      <p:sp>
        <p:nvSpPr>
          <p:cNvPr id="5197" name="Rectangle 5196"/>
          <p:cNvSpPr/>
          <p:nvPr/>
        </p:nvSpPr>
        <p:spPr>
          <a:xfrm>
            <a:off x="8943976" y="28194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5</a:t>
            </a:r>
          </a:p>
        </p:txBody>
      </p:sp>
      <p:sp>
        <p:nvSpPr>
          <p:cNvPr id="5198" name="Rectangle 5197"/>
          <p:cNvSpPr/>
          <p:nvPr/>
        </p:nvSpPr>
        <p:spPr>
          <a:xfrm>
            <a:off x="9150351" y="3352828"/>
            <a:ext cx="1238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7</a:t>
            </a:r>
          </a:p>
        </p:txBody>
      </p:sp>
      <p:sp>
        <p:nvSpPr>
          <p:cNvPr id="5199" name="Rectangle 5198"/>
          <p:cNvSpPr/>
          <p:nvPr/>
        </p:nvSpPr>
        <p:spPr>
          <a:xfrm>
            <a:off x="8921750" y="3810028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10</a:t>
            </a:r>
          </a:p>
        </p:txBody>
      </p:sp>
      <p:sp>
        <p:nvSpPr>
          <p:cNvPr id="5200" name="Rectangle 5199"/>
          <p:cNvSpPr/>
          <p:nvPr/>
        </p:nvSpPr>
        <p:spPr>
          <a:xfrm>
            <a:off x="7997825" y="4267228"/>
            <a:ext cx="26035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15</a:t>
            </a:r>
          </a:p>
        </p:txBody>
      </p:sp>
      <p:sp>
        <p:nvSpPr>
          <p:cNvPr id="5201" name="Rectangle 5200"/>
          <p:cNvSpPr/>
          <p:nvPr/>
        </p:nvSpPr>
        <p:spPr>
          <a:xfrm>
            <a:off x="8486776" y="41148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12</a:t>
            </a:r>
          </a:p>
        </p:txBody>
      </p:sp>
      <p:sp>
        <p:nvSpPr>
          <p:cNvPr id="5202" name="Rectangle 5201"/>
          <p:cNvSpPr/>
          <p:nvPr/>
        </p:nvSpPr>
        <p:spPr>
          <a:xfrm>
            <a:off x="8007351" y="23622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30</a:t>
            </a:r>
          </a:p>
        </p:txBody>
      </p:sp>
      <p:sp>
        <p:nvSpPr>
          <p:cNvPr id="5203" name="Rectangle 5202"/>
          <p:cNvSpPr/>
          <p:nvPr/>
        </p:nvSpPr>
        <p:spPr>
          <a:xfrm>
            <a:off x="7542213" y="25146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27</a:t>
            </a:r>
          </a:p>
        </p:txBody>
      </p:sp>
      <p:sp>
        <p:nvSpPr>
          <p:cNvPr id="5204" name="Rectangle 5203"/>
          <p:cNvSpPr/>
          <p:nvPr/>
        </p:nvSpPr>
        <p:spPr>
          <a:xfrm>
            <a:off x="7115176" y="28194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24</a:t>
            </a:r>
          </a:p>
        </p:txBody>
      </p:sp>
      <p:sp>
        <p:nvSpPr>
          <p:cNvPr id="5205" name="Rectangle 5204"/>
          <p:cNvSpPr/>
          <p:nvPr/>
        </p:nvSpPr>
        <p:spPr>
          <a:xfrm>
            <a:off x="7008813" y="33528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22</a:t>
            </a:r>
          </a:p>
        </p:txBody>
      </p:sp>
      <p:sp>
        <p:nvSpPr>
          <p:cNvPr id="5206" name="Rectangle 5205"/>
          <p:cNvSpPr/>
          <p:nvPr/>
        </p:nvSpPr>
        <p:spPr>
          <a:xfrm>
            <a:off x="7092951" y="3886228"/>
            <a:ext cx="25876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20</a:t>
            </a:r>
          </a:p>
        </p:txBody>
      </p:sp>
      <p:sp>
        <p:nvSpPr>
          <p:cNvPr id="5207" name="Rectangle 5206"/>
          <p:cNvSpPr/>
          <p:nvPr/>
        </p:nvSpPr>
        <p:spPr>
          <a:xfrm>
            <a:off x="7542213" y="4191028"/>
            <a:ext cx="2587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18</a:t>
            </a:r>
          </a:p>
        </p:txBody>
      </p:sp>
      <p:sp>
        <p:nvSpPr>
          <p:cNvPr id="5208" name="Rectangle 5207"/>
          <p:cNvSpPr/>
          <p:nvPr/>
        </p:nvSpPr>
        <p:spPr>
          <a:xfrm>
            <a:off x="7931151" y="2362228"/>
            <a:ext cx="384175" cy="45720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5209" name="Picture 5208" descr="kim phu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133628"/>
            <a:ext cx="2749550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10" name="Rectangle 5209"/>
          <p:cNvSpPr/>
          <p:nvPr/>
        </p:nvSpPr>
        <p:spPr>
          <a:xfrm>
            <a:off x="8001000" y="2362228"/>
            <a:ext cx="228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5000" lnSpcReduction="20000"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0</a:t>
            </a:r>
          </a:p>
        </p:txBody>
      </p:sp>
      <p:sp>
        <p:nvSpPr>
          <p:cNvPr id="14373" name="Oval 5210"/>
          <p:cNvSpPr/>
          <p:nvPr/>
        </p:nvSpPr>
        <p:spPr>
          <a:xfrm>
            <a:off x="8093076" y="3486178"/>
            <a:ext cx="104775" cy="968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74" name="Rectangle 5211"/>
          <p:cNvSpPr/>
          <p:nvPr/>
        </p:nvSpPr>
        <p:spPr>
          <a:xfrm>
            <a:off x="3733800" y="841403"/>
            <a:ext cx="533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Thời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gian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thảo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luận</a:t>
            </a:r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: 5 </a:t>
            </a:r>
            <a:r>
              <a:rPr lang="en-US" sz="3600" dirty="0" err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phút</a:t>
            </a:r>
            <a:endParaRPr lang="en-US" sz="3600" dirty="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5213" name="Rectangle 5212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1 PHÚT</a:t>
            </a:r>
          </a:p>
        </p:txBody>
      </p:sp>
      <p:sp>
        <p:nvSpPr>
          <p:cNvPr id="5214" name="Rectangle 5213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2 PHÚT</a:t>
            </a:r>
          </a:p>
        </p:txBody>
      </p:sp>
      <p:sp>
        <p:nvSpPr>
          <p:cNvPr id="5215" name="Rectangle 5214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3 PHÚT</a:t>
            </a:r>
          </a:p>
        </p:txBody>
      </p:sp>
      <p:sp>
        <p:nvSpPr>
          <p:cNvPr id="5216" name="Rectangle 5215"/>
          <p:cNvSpPr/>
          <p:nvPr/>
        </p:nvSpPr>
        <p:spPr>
          <a:xfrm>
            <a:off x="2819400" y="3048028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/>
            <a:r>
              <a:rPr lang="en-US" sz="3600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HẾT 4 PHÚT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ĐỘNG: BÀI TẬP NHÓM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39648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300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2" accel="50000" decel="5000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1" presetClass="exit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0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accel="50000" decel="5000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1" presetClass="exit" presetSubtype="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0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accel="50000" decel="50000" fill="hold" nodeType="withEffect">
                                  <p:stCondLst>
                                    <p:cond delay="183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1" presetClass="exit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0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accel="50000" decel="50000" fill="hold" nodeType="withEffect">
                                  <p:stCondLst>
                                    <p:cond delay="242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24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0"/>
                                        <p:tgtEl>
                                          <p:spTgt spid="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1" presetClass="exit" presetSubtype="0" fill="hold" nodeType="withEffect">
                                  <p:stCondLst>
                                    <p:cond delay="24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00"/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emph" presetSubtype="2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animRot by="-21600000">
                                      <p:cBhvr>
                                        <p:cTn id="83" dur="30000" fill="hold"/>
                                        <p:tgtEl>
                                          <p:spTgt spid="5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" presetClass="emph" presetSubtype="2" accel="50000" decel="50000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mph" presetSubtype="2" accel="50000" decel="50000" fill="hold" nodeType="withEffect">
                                  <p:stCondLst>
                                    <p:cond delay="27200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accel="50000" decel="50000" fill="hold" nodeType="withEffect">
                                  <p:stCondLst>
                                    <p:cond delay="275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mph" presetSubtype="2" accel="50000" decel="50000" fill="hold" nodeType="withEffect">
                                  <p:stCondLst>
                                    <p:cond delay="277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accel="50000" decel="50000" fill="hold" nodeType="withEffect">
                                  <p:stCondLst>
                                    <p:cond delay="280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mph" presetSubtype="2" accel="50000" decel="50000" fill="hold" nodeType="withEffect">
                                  <p:stCondLst>
                                    <p:cond delay="28200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mph" presetSubtype="2" accel="50000" decel="50000" fill="hold" nodeType="withEffect">
                                  <p:stCondLst>
                                    <p:cond delay="28400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accel="50000" decel="50000" fill="hold" nodeType="withEffect">
                                  <p:stCondLst>
                                    <p:cond delay="28700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mph" presetSubtype="2" accel="50000" decel="50000" fill="hold" nodeType="withEffect">
                                  <p:stCondLst>
                                    <p:cond delay="29000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mph" presetSubtype="2" accel="50000" decel="50000" fill="hold" nodeType="withEffect">
                                  <p:stCondLst>
                                    <p:cond delay="29200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accel="50000" decel="50000" fill="hold" nodeType="withEffect">
                                  <p:stCondLst>
                                    <p:cond delay="29400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mph" presetSubtype="2" accel="50000" decel="50000" fill="hold" nodeType="withEffect">
                                  <p:stCondLst>
                                    <p:cond delay="29700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mph" presetSubtype="2" fill="hold" nodeType="withEffect">
                                  <p:stCondLst>
                                    <p:cond delay="30000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4"/>
                  </p:tgtEl>
                </p:cond>
              </p:nextCondLst>
            </p:seq>
          </p:childTnLst>
        </p:cTn>
      </p:par>
    </p:tnLst>
    <p:bldLst>
      <p:bldP spid="5148" grpId="0" bldLvl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60612" y="443753"/>
                <a:ext cx="10206317" cy="1277471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u="sng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1</a:t>
                </a:r>
                <a:r>
                  <a:rPr lang="en-US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Hỏi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4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443753"/>
                <a:ext cx="10206317" cy="12774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860612" y="2061884"/>
            <a:ext cx="4482913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2, 5, 6, 8, 11,…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60611" y="3370730"/>
            <a:ext cx="4482914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 3, 6, 9, 12, 15,…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57963" y="2061884"/>
            <a:ext cx="4329112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 3, -1, 2, 5, 7,…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57963" y="3370730"/>
            <a:ext cx="4329112" cy="8292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1, 4, 7, 10, 12,…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7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indefinite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6" grpId="2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14338" y="443753"/>
                <a:ext cx="11087100" cy="1277471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u="sng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4000" b="1" u="sng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40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38" y="443753"/>
                <a:ext cx="11087100" cy="12774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60612" y="2061884"/>
                <a:ext cx="4640076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2061884"/>
                <a:ext cx="4640076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60611" y="3370730"/>
                <a:ext cx="4640077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1" y="3370730"/>
                <a:ext cx="4640077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457951" y="2061884"/>
                <a:ext cx="460897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36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7951" y="2061884"/>
                <a:ext cx="4608978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457951" y="3370730"/>
                <a:ext cx="460897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7951" y="3370730"/>
                <a:ext cx="4608978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60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5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8" grpId="1" animBg="1"/>
      <p:bldP spid="18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14314" y="0"/>
                <a:ext cx="11830049" cy="1524841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4000" b="1" u="sng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4000" b="1" u="sng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4000" b="1" u="sng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=−2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+7</m:t>
                    </m:r>
                  </m:oMath>
                </a14:m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Khẳng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algn="ctr"/>
                <a:endParaRPr lang="en-US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4" y="0"/>
                <a:ext cx="11830049" cy="152484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79050" y="1814518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 − 2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50" y="1814518"/>
                <a:ext cx="11544300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79050" y="2666164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4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 2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50" y="2666164"/>
                <a:ext cx="11544300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79050" y="3517811"/>
                <a:ext cx="11544300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=5; </m:t>
                    </m:r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=3; </m:t>
                    </m:r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50" y="3517811"/>
                <a:ext cx="11544300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53835" y="4347045"/>
                <a:ext cx="11590528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en-US" sz="4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40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35" y="4347045"/>
                <a:ext cx="11590528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095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71449" y="1"/>
                <a:ext cx="11872913" cy="182207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6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3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6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sub>
                              </m:sSub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sz="3600" b="1" i="1"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sub>
                              </m:sSub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600" b="1" i="1">
                                  <a:latin typeface="Cambria Math" panose="02040503050406030204" pitchFamily="18" charset="0"/>
                                </a:rPr>
                                <m:t>𝟏𝟗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49" y="1"/>
                <a:ext cx="11872913" cy="182207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60612" y="2061884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2" y="2061884"/>
                <a:ext cx="3872753" cy="8292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60611" y="3370730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en-US" sz="40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1" y="3370730"/>
                <a:ext cx="3872753" cy="8292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849035" y="2061884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035" y="2061884"/>
                <a:ext cx="3872753" cy="8292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849035" y="3370730"/>
                <a:ext cx="3872753" cy="82923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4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=1;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035" y="3370730"/>
                <a:ext cx="3872753" cy="82923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71449" y="4841041"/>
                <a:ext cx="11872913" cy="1277471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800" dirty="0" err="1" smtClean="0"/>
                  <a:t>Hướng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dẫn</a:t>
                </a:r>
                <a:r>
                  <a:rPr lang="en-US" sz="2800" dirty="0" smtClean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</m:sub>
                            </m:s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</m:sub>
                            </m:s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𝟏𝟗</m:t>
                            </m:r>
                          </m:e>
                        </m:eqAr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=10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+6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=19</m:t>
                            </m:r>
                          </m:e>
                        </m:eqAr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49" y="4841041"/>
                <a:ext cx="11872913" cy="127747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745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09656" y="3453405"/>
            <a:ext cx="754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 PHẦN: TOÁN 4   (ĐẠI SỐ)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3: CẤP SỐ CỘNG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TIẾT: 1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591" y="17293"/>
            <a:ext cx="11872912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TRƯỜNG CAO ĐẲNG LÝ TỰ TRỌNG TP. HỒ CHÍ MINH</a:t>
            </a:r>
          </a:p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KHOA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KHOA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HỌC CƠ BẢN</a:t>
            </a: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11" y="971622"/>
            <a:ext cx="2669498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6" y="417513"/>
            <a:ext cx="3521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16857" y="57531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1800" b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1" y="6044625"/>
            <a:ext cx="5720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GV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Thị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Thủy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265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CỦNG CỐ KIẾN THỨC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2171" y="1016000"/>
            <a:ext cx="10871200" cy="226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fr-FR" sz="32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82171" y="609600"/>
                <a:ext cx="10072915" cy="7906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I.ĐỊNH NGHĨA: </a:t>
                </a:r>
              </a:p>
              <a:p>
                <a:pPr>
                  <a:defRPr/>
                </a:pPr>
                <a:r>
                  <a:rPr lang="en-US" sz="2800" kern="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sz="2800" kern="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endPara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endPara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II. SỐ HẠNG TỔNG QUÁT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bởi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71" y="609600"/>
                <a:ext cx="10072915" cy="7906010"/>
              </a:xfrm>
              <a:prstGeom prst="rect">
                <a:avLst/>
              </a:prstGeom>
              <a:blipFill rotWithShape="0">
                <a:blip r:embed="rId3"/>
                <a:stretch>
                  <a:fillRect l="-1271" t="-771" r="-1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/>
              <p:cNvSpPr/>
              <p:nvPr/>
            </p:nvSpPr>
            <p:spPr>
              <a:xfrm>
                <a:off x="3337151" y="1741714"/>
                <a:ext cx="6386286" cy="81280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32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</a:p>
            </p:txBody>
          </p:sp>
        </mc:Choice>
        <mc:Fallback xmlns="">
          <p:sp>
            <p:nvSpPr>
              <p:cNvPr id="7" name="Rounded 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151" y="1741714"/>
                <a:ext cx="6386286" cy="812800"/>
              </a:xfrm>
              <a:prstGeom prst="roundRect">
                <a:avLst/>
              </a:prstGeom>
              <a:blipFill rotWithShape="0">
                <a:blip r:embed="rId4"/>
                <a:stretch>
                  <a:fillRect b="-8029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3232376" y="4446706"/>
                <a:ext cx="7283224" cy="81280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32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(2)</a:t>
                </a:r>
                <a:endParaRPr lang="en-US" sz="3200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376" y="4446706"/>
                <a:ext cx="7283224" cy="812800"/>
              </a:xfrm>
              <a:prstGeom prst="roundRect">
                <a:avLst/>
              </a:prstGeom>
              <a:blipFill rotWithShape="0">
                <a:blip r:embed="rId5"/>
                <a:stretch>
                  <a:fillRect b="-7971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458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199"/>
            <a:ext cx="8839200" cy="76962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DẶN DÒ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5750" y="922606"/>
            <a:ext cx="11701463" cy="2715965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1;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rang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8 -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IV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944024" y="3928648"/>
            <a:ext cx="6498564" cy="1383218"/>
            <a:chOff x="1296" y="1824"/>
            <a:chExt cx="2976" cy="469"/>
          </a:xfrm>
        </p:grpSpPr>
        <p:sp>
          <p:nvSpPr>
            <p:cNvPr id="17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394"/>
            </a:xfrm>
            <a:prstGeom prst="roundRect">
              <a:avLst>
                <a:gd name="adj" fmla="val 16667"/>
              </a:avLst>
            </a:prstGeom>
            <a:solidFill>
              <a:srgbClr val="0563C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0563C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III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 CHẤT CÁC SỐ HẠNG CỦA CẤP SỐ CỘNG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2850673" y="5192896"/>
            <a:ext cx="6591915" cy="1657905"/>
            <a:chOff x="1186" y="1824"/>
            <a:chExt cx="3150" cy="432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800" cy="288"/>
            </a:xfrm>
            <a:prstGeom prst="roundRect">
              <a:avLst>
                <a:gd name="adj" fmla="val 16667"/>
              </a:avLst>
            </a:prstGeom>
            <a:solidFill>
              <a:srgbClr val="954F72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1186" y="1824"/>
              <a:ext cx="542" cy="432"/>
            </a:xfrm>
            <a:prstGeom prst="diamond">
              <a:avLst/>
            </a:prstGeom>
            <a:solidFill>
              <a:srgbClr val="954F72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 n SỐ HẠNG ĐẦU CỦA MỘT CẤP SỐ CỘNG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gray">
            <a:xfrm>
              <a:off x="1378" y="1886"/>
              <a:ext cx="25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IV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42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2" name="Picture 8" descr="DSC011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"/>
          <a:stretch>
            <a:fillRect/>
          </a:stretch>
        </p:blipFill>
        <p:spPr bwMode="auto">
          <a:xfrm>
            <a:off x="403864" y="125505"/>
            <a:ext cx="11537578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3" name="Picture 9" descr="DSC011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"/>
          <a:stretch>
            <a:fillRect/>
          </a:stretch>
        </p:blipFill>
        <p:spPr bwMode="auto">
          <a:xfrm>
            <a:off x="394899" y="125505"/>
            <a:ext cx="11537577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P70108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33" y="125505"/>
            <a:ext cx="11537577" cy="710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209799" y="-3978275"/>
            <a:ext cx="8238565" cy="6569075"/>
            <a:chOff x="912" y="-2016"/>
            <a:chExt cx="3792" cy="4138"/>
          </a:xfrm>
        </p:grpSpPr>
        <p:sp>
          <p:nvSpPr>
            <p:cNvPr id="2355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344" y="-2016"/>
              <a:ext cx="2784" cy="21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>
                  <a:solidFill>
                    <a:srgbClr val="FF00FF"/>
                  </a:solidFill>
                  <a:effectLst>
                    <a:outerShdw dist="45791" dir="3378596" algn="ctr" rotWithShape="0">
                      <a:prstClr val="black">
                        <a:alpha val="79999"/>
                      </a:prstClr>
                    </a:outerShdw>
                  </a:effectLst>
                  <a:latin typeface=".VnArial NarrowH"/>
                </a:rPr>
                <a:t>Giờ học kết thúc</a:t>
              </a:r>
            </a:p>
          </p:txBody>
        </p:sp>
        <p:sp>
          <p:nvSpPr>
            <p:cNvPr id="24583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211" y="-1719"/>
              <a:ext cx="2795" cy="257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vi-VN" sz="3600" b="1" dirty="0">
                <a:solidFill>
                  <a:srgbClr val="66FFFF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Xin chân thành cảm ơn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vi-VN" sz="3600" b="1" dirty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Quý</a:t>
              </a:r>
              <a:r>
                <a:rPr lang="vi-VN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thầy </a:t>
              </a:r>
              <a:r>
                <a:rPr lang="vi-VN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cô</a:t>
              </a:r>
              <a:endParaRPr lang="vi-VN" sz="3600" b="1" dirty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tham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dự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buổi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thao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giảng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vi-VN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hôm </a:t>
              </a:r>
              <a:r>
                <a:rPr lang="vi-VN" sz="3600" b="1" dirty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nay. </a:t>
              </a:r>
              <a:endParaRPr lang="en-US" sz="3600" b="1" dirty="0" smtClean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Kính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chúc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quý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Thầy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Cô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thật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nhiều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sức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khỏe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 dirty="0" err="1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h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ạnh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phúc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và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thành</a:t>
              </a:r>
              <a:r>
                <a:rPr lang="en-US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r>
                <a:rPr lang="en-US" sz="3600" b="1" dirty="0" err="1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công</a:t>
              </a:r>
              <a:r>
                <a:rPr lang="vi-VN" sz="3600" b="1" dirty="0" smtClean="0">
                  <a:solidFill>
                    <a:srgbClr val="FFFF00"/>
                  </a:solidFill>
                  <a:effectLst>
                    <a:outerShdw dist="53882" dir="2700000" algn="ctr" rotWithShape="0">
                      <a:prstClr val="black">
                        <a:alpha val="79999"/>
                      </a:prstClr>
                    </a:outerShdw>
                  </a:effectLst>
                  <a:latin typeface=".VnAvant"/>
                </a:rPr>
                <a:t> </a:t>
              </a:r>
              <a:endParaRPr lang="vi-VN" sz="3600" b="1" dirty="0">
                <a:solidFill>
                  <a:srgbClr val="FFFF00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US" sz="3600" b="1" dirty="0">
                <a:solidFill>
                  <a:srgbClr val="66FFFF"/>
                </a:solidFill>
                <a:effectLst>
                  <a:outerShdw dist="53882" dir="2700000" algn="ctr" rotWithShape="0">
                    <a:prstClr val="black">
                      <a:alpha val="79999"/>
                    </a:prstClr>
                  </a:outerShdw>
                </a:effectLst>
                <a:latin typeface=".VnAvant"/>
              </a:endParaRPr>
            </a:p>
          </p:txBody>
        </p:sp>
        <p:sp>
          <p:nvSpPr>
            <p:cNvPr id="2458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940" y="987"/>
              <a:ext cx="1889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600" b="1">
                  <a:solidFill>
                    <a:srgbClr val="FF66FF"/>
                  </a:solidFill>
                  <a:effectLst>
                    <a:outerShdw dist="63500" dir="3187806" algn="ctr" rotWithShape="0">
                      <a:prstClr val="white">
                        <a:alpha val="79999"/>
                      </a:prstClr>
                    </a:outerShdw>
                  </a:effectLst>
                  <a:latin typeface=".VnTifani HeavyH"/>
                </a:rPr>
                <a:t>********</a:t>
              </a:r>
            </a:p>
          </p:txBody>
        </p:sp>
        <p:sp>
          <p:nvSpPr>
            <p:cNvPr id="24585" name="Text Box 21"/>
            <p:cNvSpPr txBox="1">
              <a:spLocks noChangeArrowheads="1"/>
            </p:cNvSpPr>
            <p:nvPr/>
          </p:nvSpPr>
          <p:spPr bwMode="auto">
            <a:xfrm>
              <a:off x="912" y="1296"/>
              <a:ext cx="3792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1pPr>
              <a:lvl2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2pPr>
              <a:lvl3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3pPr>
              <a:lvl4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4pPr>
              <a:lvl5pPr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0000FF"/>
                  </a:solidFill>
                  <a:latin typeface=".VnTime" panose="020B7200000000000000" pitchFamily="34" charset="0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Wingdings" panose="05000000000000000000" pitchFamily="2" charset="2"/>
                <a:buNone/>
              </a:pPr>
              <a:r>
                <a:rPr lang="en-US" altLang="en-US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GV </a:t>
              </a:r>
              <a:r>
                <a:rPr lang="en-US" altLang="en-US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en-US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endParaRPr lang="en-U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Wingdings" panose="05000000000000000000" pitchFamily="2" charset="2"/>
                <a:buNone/>
              </a:pPr>
              <a:r>
                <a:rPr lang="en-US" altLang="en-US" dirty="0" err="1">
                  <a:solidFill>
                    <a:srgbClr val="FFFF00"/>
                  </a:solidFill>
                </a:rPr>
                <a:t>Nguyễn</a:t>
              </a:r>
              <a:r>
                <a:rPr lang="en-US" altLang="en-US" dirty="0">
                  <a:solidFill>
                    <a:srgbClr val="FFFF00"/>
                  </a:solidFill>
                </a:rPr>
                <a:t> </a:t>
              </a:r>
              <a:r>
                <a:rPr lang="en-US" altLang="en-US" dirty="0" err="1">
                  <a:solidFill>
                    <a:srgbClr val="FFFF00"/>
                  </a:solidFill>
                </a:rPr>
                <a:t>ThÞ</a:t>
              </a:r>
              <a:r>
                <a:rPr lang="en-US" altLang="en-US" dirty="0">
                  <a:solidFill>
                    <a:srgbClr val="FFFF00"/>
                  </a:solidFill>
                </a:rPr>
                <a:t> </a:t>
              </a:r>
              <a:r>
                <a:rPr lang="en-US" altLang="en-US" dirty="0" err="1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Thủy</a:t>
              </a:r>
              <a:endParaRPr lang="en-U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3452" name="Yesterday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1981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8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1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1"/>
                            </p:stCondLst>
                            <p:childTnLst>
                              <p:par>
                                <p:cTn id="23" presetID="16" presetClass="entr" presetSubtype="37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5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02165" y="981634"/>
                <a:ext cx="11039708" cy="57202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200000"/>
                  </a:lnSpc>
                </a:pPr>
                <a:endParaRPr lang="fr-FR" sz="28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u="sng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b="1" u="sng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u="sng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u="sng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800" b="1" u="sng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(với 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năm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</a:p>
              <a:p>
                <a:endPara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=1⟹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3∗1+1=4</m:t>
                    </m:r>
                  </m:oMath>
                </a14:m>
                <a:endParaRPr lang="en-US" sz="28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=2⟹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endParaRPr lang="en-US" sz="28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=3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endParaRPr lang="en-US" sz="28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=4⟹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13</m:t>
                    </m:r>
                  </m:oMath>
                </a14:m>
                <a:endParaRPr lang="en-US" sz="28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=5⟹</m:t>
                        </m:r>
                        <m:r>
                          <a:rPr lang="en-US" sz="28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=3∗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5+</m:t>
                    </m:r>
                    <m:r>
                      <a:rPr lang="en-US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1=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16</m:t>
                    </m:r>
                  </m:oMath>
                </a14:m>
                <a:endParaRPr lang="en-US" sz="28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Vậy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năm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số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hạng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đầu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của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dãy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số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đã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cho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800" dirty="0" err="1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là</a:t>
                </a:r>
                <a:r>
                  <a:rPr lang="en-US" sz="2800" dirty="0" smtClean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: 4; 7; 10; 13; 16</a:t>
                </a: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/>
                </a:r>
                <a:b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</a:br>
                <a:endParaRPr lang="en-US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endParaRPr lang="fr-FR" sz="2800" b="1" dirty="0" smtClean="0">
                  <a:solidFill>
                    <a:prstClr val="black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65" y="981634"/>
                <a:ext cx="11039708" cy="5720247"/>
              </a:xfrm>
              <a:prstGeom prst="rect">
                <a:avLst/>
              </a:prstGeom>
              <a:blipFill rotWithShape="0">
                <a:blip r:embed="rId3"/>
                <a:stretch>
                  <a:fillRect l="-1160" t="-42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699247" y="215153"/>
            <a:ext cx="10932459" cy="7261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DẪN NHẬP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99247" y="6000750"/>
            <a:ext cx="10932459" cy="685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4; 7; 10; 13; 16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03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199"/>
            <a:ext cx="8839200" cy="76962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71944" y="806319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943632" y="2766996"/>
            <a:ext cx="6553199" cy="1116626"/>
            <a:chOff x="1296" y="1824"/>
            <a:chExt cx="2976" cy="43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5B9BD5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HẠNG TỔNG QUÁT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gray">
            <a:xfrm>
              <a:off x="1418" y="1886"/>
              <a:ext cx="174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943632" y="3917160"/>
            <a:ext cx="6498564" cy="1383218"/>
            <a:chOff x="1296" y="1824"/>
            <a:chExt cx="2976" cy="469"/>
          </a:xfrm>
        </p:grpSpPr>
        <p:sp>
          <p:nvSpPr>
            <p:cNvPr id="17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394"/>
            </a:xfrm>
            <a:prstGeom prst="roundRect">
              <a:avLst>
                <a:gd name="adj" fmla="val 16667"/>
              </a:avLst>
            </a:prstGeom>
            <a:solidFill>
              <a:srgbClr val="0563C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0563C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III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 CHẤT CÁC SỐ HẠNG CỦA CẤP SỐ CỘNG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2850673" y="5192896"/>
            <a:ext cx="6591915" cy="1657905"/>
            <a:chOff x="1186" y="1824"/>
            <a:chExt cx="3150" cy="432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800" cy="288"/>
            </a:xfrm>
            <a:prstGeom prst="roundRect">
              <a:avLst>
                <a:gd name="adj" fmla="val 16667"/>
              </a:avLst>
            </a:prstGeom>
            <a:solidFill>
              <a:srgbClr val="954F72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1186" y="1824"/>
              <a:ext cx="542" cy="432"/>
            </a:xfrm>
            <a:prstGeom prst="diamond">
              <a:avLst/>
            </a:prstGeom>
            <a:solidFill>
              <a:srgbClr val="954F72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 n SỐ HẠNG ĐẦU CỦA MỘT CẤP SỐ CỘNG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gray">
            <a:xfrm>
              <a:off x="1378" y="1886"/>
              <a:ext cx="25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IV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2942622" y="1723403"/>
            <a:ext cx="6554209" cy="1038225"/>
            <a:chOff x="1296" y="1824"/>
            <a:chExt cx="3010" cy="432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70" cy="288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gray">
            <a:xfrm>
              <a:off x="1668" y="1935"/>
              <a:ext cx="216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 NGHĨA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gray">
            <a:xfrm>
              <a:off x="1440" y="1886"/>
              <a:ext cx="13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38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199"/>
            <a:ext cx="8839200" cy="76962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3: CẤP SỐ CỘNG  (TIẾT 1)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94757" y="908109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943632" y="2766996"/>
            <a:ext cx="6553199" cy="1116626"/>
            <a:chOff x="1296" y="1824"/>
            <a:chExt cx="2976" cy="43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5B9BD5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HẠNG TỔNG QUÁT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gray">
            <a:xfrm>
              <a:off x="1418" y="1886"/>
              <a:ext cx="174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II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2942622" y="1723403"/>
            <a:ext cx="6554209" cy="1038225"/>
            <a:chOff x="1296" y="1824"/>
            <a:chExt cx="3010" cy="432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70" cy="288"/>
            </a:xfrm>
            <a:prstGeom prst="roundRect">
              <a:avLst>
                <a:gd name="adj" fmla="val 16667"/>
              </a:avLst>
            </a:prstGeom>
            <a:solidFill>
              <a:srgbClr val="ED7D31"/>
            </a:soli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ED7D31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Box 6"/>
            <p:cNvSpPr txBox="1">
              <a:spLocks noChangeArrowheads="1"/>
            </p:cNvSpPr>
            <p:nvPr/>
          </p:nvSpPr>
          <p:spPr bwMode="gray">
            <a:xfrm>
              <a:off x="1668" y="1935"/>
              <a:ext cx="216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 NGHĨA</a:t>
              </a: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gray">
            <a:xfrm>
              <a:off x="1440" y="1886"/>
              <a:ext cx="13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795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TẬP MỞ  ĐẦU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02165" y="609600"/>
                <a:ext cx="11039708" cy="60922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200000"/>
                  </a:lnSpc>
                </a:pPr>
                <a:endParaRPr lang="fr-FR" sz="28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  <a:p>
                <a:endPara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4, 7, 10, 13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…. . </a:t>
                </a:r>
              </a:p>
              <a:p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mối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liền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en-US" sz="28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v"/>
                </a:pP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liền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4;	7;	 10;	  13;…..</a:t>
                </a:r>
                <a:endParaRPr lang="en-US" sz="2800" b="1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en-US" sz="2800" b="1" dirty="0" smtClean="0">
                    <a:solidFill>
                      <a:prstClr val="black"/>
                    </a:solidFill>
                  </a:rPr>
                  <a:t>Ta </a:t>
                </a:r>
                <a:r>
                  <a:rPr lang="en-US" sz="2800" b="1" dirty="0" err="1">
                    <a:solidFill>
                      <a:prstClr val="black"/>
                    </a:solidFill>
                  </a:rPr>
                  <a:t>có</a:t>
                </a:r>
                <a:r>
                  <a:rPr lang="en-US" sz="2800" b="1" dirty="0" smtClean="0">
                    <a:solidFill>
                      <a:prstClr val="black"/>
                    </a:solidFill>
                  </a:rPr>
                  <a:t>:   </a:t>
                </a:r>
              </a:p>
              <a:p>
                <a:pPr lvl="0">
                  <a:defRPr/>
                </a:pPr>
                <a:r>
                  <a:rPr lang="en-US" sz="2800" b="1" dirty="0" smtClean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endParaRPr lang="en-US" sz="2800" b="1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 smtClean="0">
                        <a:solidFill>
                          <a:prstClr val="black"/>
                        </a:solidFill>
                      </a:rPr>
                      <m:t> </m:t>
                    </m:r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m:rPr>
                        <m:nor/>
                      </m:rPr>
                      <a:rPr lang="en-US" sz="2800" b="1" dirty="0">
                        <a:solidFill>
                          <a:prstClr val="black"/>
                        </a:solidFill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prstClr val="black"/>
                    </a:solidFill>
                  </a:rPr>
                  <a:t>    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b="1" dirty="0" smtClean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𝟏𝟑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m:rPr>
                          <m:nor/>
                        </m:rPr>
                        <a:rPr lang="en-US" sz="2800" b="1" dirty="0">
                          <a:solidFill>
                            <a:prstClr val="black"/>
                          </a:solidFill>
                        </a:rPr>
                        <m:t> </m:t>
                      </m:r>
                    </m:oMath>
                  </m:oMathPara>
                </a14:m>
                <a:endParaRPr lang="en-US" sz="2800" b="1" dirty="0" smtClean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en-US" sz="2800" b="1" dirty="0" smtClean="0">
                    <a:solidFill>
                      <a:prstClr val="black"/>
                    </a:solidFill>
                  </a:rPr>
                  <a:t>……………………....</a:t>
                </a:r>
              </a:p>
              <a:p>
                <a:pPr>
                  <a:lnSpc>
                    <a:spcPct val="200000"/>
                  </a:lnSpc>
                </a:pPr>
                <a:endPara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/>
                </a:r>
                <a:b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</a:br>
                <a:endPara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endParaRPr lang="fr-FR" sz="2800" b="1" dirty="0" smtClean="0">
                  <a:solidFill>
                    <a:schemeClr val="tx1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65" y="609600"/>
                <a:ext cx="11039708" cy="6092282"/>
              </a:xfrm>
              <a:prstGeom prst="rect">
                <a:avLst/>
              </a:prstGeom>
              <a:blipFill rotWithShape="0">
                <a:blip r:embed="rId3"/>
                <a:stretch>
                  <a:fillRect l="-116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1676400" y="280237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2750635" y="278623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Curved Down Arrow 13"/>
          <p:cNvSpPr/>
          <p:nvPr/>
        </p:nvSpPr>
        <p:spPr>
          <a:xfrm>
            <a:off x="3824870" y="2770094"/>
            <a:ext cx="1102906" cy="348343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+3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loud Callout 8"/>
              <p:cNvSpPr/>
              <p:nvPr/>
            </p:nvSpPr>
            <p:spPr>
              <a:xfrm>
                <a:off x="8754035" y="2447365"/>
                <a:ext cx="2887838" cy="2070847"/>
              </a:xfrm>
              <a:prstGeom prst="cloudCallou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Cloud Callout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4035" y="2447365"/>
                <a:ext cx="2887838" cy="2070847"/>
              </a:xfrm>
              <a:prstGeom prst="cloudCallou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5446059" y="4343400"/>
                <a:ext cx="3307976" cy="1116106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059" y="4343400"/>
                <a:ext cx="3307976" cy="1116106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0385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6400" y="609600"/>
            <a:ext cx="8839200" cy="6096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I. ĐỊNH NGHĨA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940" y="1143000"/>
                <a:ext cx="11610835" cy="5509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1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1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hữu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kể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kumimoji="0" lang="en-US" sz="32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sng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mỗi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đứng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đứng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ngay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trước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kumimoji="0" lang="en-US" sz="3200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32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kumimoji="0" lang="en-US" sz="32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marR="0" lvl="0" indent="-45720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v"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Đặc</a:t>
                </a: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biệt</a:t>
                </a: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3200" kern="0" noProof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hi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𝑑</m:t>
                    </m:r>
                    <m:r>
                      <a:rPr kumimoji="0" lang="en-US" sz="32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=0</m:t>
                    </m:r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thì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đổi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tất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cả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hạng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đều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nhau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3200" kern="0" noProof="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           </a:t>
                </a:r>
                <a:r>
                  <a:rPr lang="en-US" sz="3200" kern="0" noProof="0" dirty="0" err="1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lang="en-US" sz="3200" kern="0" noProof="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noProof="0" dirty="0" err="1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noProof="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 noProof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kern="0" noProof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: 5; 5; 5; 5; …. </a:t>
                </a:r>
                <a:r>
                  <a:rPr kumimoji="0" lang="en-US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kumimoji="0" lang="en-US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cộng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công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3200" b="0" i="0" u="none" strike="noStrike" kern="0" cap="none" spc="0" normalizeH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sai</a:t>
                </a:r>
                <a:r>
                  <a:rPr kumimoji="0" lang="en-US" sz="3200" b="0" i="0" u="none" strike="noStrike" kern="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𝑑</m:t>
                    </m:r>
                    <m:r>
                      <a:rPr kumimoji="0" lang="en-US" sz="3200" b="0" i="1" u="none" strike="noStrike" kern="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Cambria Math" panose="02040503050406030204" pitchFamily="18" charset="0"/>
                        <a:cs typeface="Times New Roman" pitchFamily="18" charset="0"/>
                      </a:rPr>
                      <m:t>=0.</m:t>
                    </m:r>
                  </m:oMath>
                </a14:m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40" y="1143000"/>
                <a:ext cx="11610835" cy="5509200"/>
              </a:xfrm>
              <a:prstGeom prst="rect">
                <a:avLst/>
              </a:prstGeom>
              <a:blipFill rotWithShape="0">
                <a:blip r:embed="rId3"/>
                <a:stretch>
                  <a:fillRect l="-1417" t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2408464" y="3748542"/>
                <a:ext cx="6386286" cy="81280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32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3200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3200" b="1" kern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464" y="3748542"/>
                <a:ext cx="6386286" cy="812800"/>
              </a:xfrm>
              <a:prstGeom prst="roundRect">
                <a:avLst/>
              </a:prstGeom>
              <a:blipFill rotWithShape="0">
                <a:blip r:embed="rId4"/>
                <a:stretch>
                  <a:fillRect b="-8029"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304940" y="5609212"/>
            <a:ext cx="1500187" cy="5429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7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BÀI 3: CẤP SỐ CỘNG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5921" y="623887"/>
                <a:ext cx="11580158" cy="46580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:r>
                  <a:rPr lang="en-US" sz="3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32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rong</a:t>
                </a:r>
                <a:r>
                  <a:rPr lang="en-US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 (</a:t>
                </a:r>
                <a:r>
                  <a:rPr lang="en-US" sz="32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endParaRPr 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21" y="623887"/>
                <a:ext cx="11580158" cy="4658070"/>
              </a:xfrm>
              <a:prstGeom prst="rect">
                <a:avLst/>
              </a:prstGeom>
              <a:blipFill rotWithShape="0">
                <a:blip r:embed="rId3"/>
                <a:stretch>
                  <a:fillRect l="-1316" t="-1832" r="-1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ounded Rectangle 4"/>
          <p:cNvSpPr/>
          <p:nvPr/>
        </p:nvSpPr>
        <p:spPr>
          <a:xfrm>
            <a:off x="333515" y="623887"/>
            <a:ext cx="1500187" cy="5429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515" y="2021682"/>
            <a:ext cx="4681396" cy="928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4; 6; 8; 10; 12;….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014912" y="2185989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5462728" y="2021682"/>
                <a:ext cx="6208057" cy="92868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728" y="2021682"/>
                <a:ext cx="6208057" cy="928688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/>
          <p:cNvSpPr/>
          <p:nvPr/>
        </p:nvSpPr>
        <p:spPr>
          <a:xfrm>
            <a:off x="333516" y="3357565"/>
            <a:ext cx="4681396" cy="9286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 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3; -1;  4;  8; 12; 16;….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024507" y="3495679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5462728" y="3357565"/>
                <a:ext cx="6208057" cy="928688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r>
                  <a:rPr lang="en-US" sz="3200" kern="0" dirty="0" smtClean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b) </a:t>
                </a:r>
                <a:r>
                  <a:rPr lang="en-US" sz="3200" kern="0" dirty="0" err="1" smtClean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Dãy</a:t>
                </a:r>
                <a:r>
                  <a:rPr lang="en-US" sz="3200" kern="0" dirty="0" smtClean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>
                            <a:solidFill>
                              <a:prstClr val="black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i="1" kern="0">
                                <a:solidFill>
                                  <a:prstClr val="black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u="sng" kern="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3200" b="1" u="sng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u="sng" kern="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phải</a:t>
                </a:r>
                <a:r>
                  <a:rPr lang="en-US" sz="3200" b="1" u="sng" kern="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cấp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32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kern="0" dirty="0" err="1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cộng</a:t>
                </a:r>
                <a:endParaRPr lang="en-US" sz="3200" kern="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728" y="3357565"/>
                <a:ext cx="6208057" cy="928688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/>
          <p:cNvSpPr/>
          <p:nvPr/>
        </p:nvSpPr>
        <p:spPr>
          <a:xfrm>
            <a:off x="390665" y="4812509"/>
            <a:ext cx="4681396" cy="928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10; 8; 6; 4; 2; ……….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5072062" y="4976816"/>
            <a:ext cx="447815" cy="60007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/>
              <p:cNvSpPr/>
              <p:nvPr/>
            </p:nvSpPr>
            <p:spPr>
              <a:xfrm>
                <a:off x="5519878" y="4812509"/>
                <a:ext cx="6208057" cy="928688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ounded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878" y="4812509"/>
                <a:ext cx="6208057" cy="928688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4862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76200"/>
            <a:ext cx="88392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HOẠT ĐỘNG TÌM TÒI MỞ RỘNG</a:t>
            </a:r>
            <a:endParaRPr lang="en-US" sz="3200" b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82171" y="1016000"/>
                <a:ext cx="10871200" cy="22642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 algn="just">
                  <a:buFont typeface="Wingdings" panose="05000000000000000000" pitchFamily="2" charset="2"/>
                  <a:buChar char="Ø"/>
                </a:pP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là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cấp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cộng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: 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⟺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2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2800" b="1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2800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8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)</a:t>
                </a:r>
              </a:p>
              <a:p>
                <a:pPr marL="457200" indent="-457200" algn="just">
                  <a:buFont typeface="Wingdings" panose="05000000000000000000" pitchFamily="2" charset="2"/>
                  <a:buChar char="Ø"/>
                </a:pP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Vậy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khi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cho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một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. </m:t>
                    </m:r>
                  </m:oMath>
                </a14:m>
                <a:r>
                  <a:rPr lang="fr-FR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fr-FR" sz="2800" dirty="0" err="1" smtClean="0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Hỏi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dãy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2800" i="1" u="sng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80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b="0" i="1" u="sng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đã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cho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có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phải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cấp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số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cộng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hay</a:t>
                </a:r>
                <a:r>
                  <a:rPr lang="fr-FR" sz="2800" u="sng" dirty="0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</a:t>
                </a:r>
                <a:r>
                  <a:rPr lang="fr-FR" sz="2800" u="sng" dirty="0" err="1" smtClean="0">
                    <a:solidFill>
                      <a:srgbClr val="FF0000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không</a:t>
                </a:r>
                <a:r>
                  <a:rPr lang="fr-FR" sz="2800" dirty="0" smtClean="0">
                    <a:solidFill>
                      <a:schemeClr val="tx1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?</a:t>
                </a:r>
                <a:endParaRPr lang="fr-FR" sz="2800" dirty="0">
                  <a:solidFill>
                    <a:schemeClr val="tx1"/>
                  </a:solidFill>
                  <a:latin typeface="Times New Roman" pitchFamily="18" charset="0"/>
                  <a:ea typeface="Times New Roman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71" y="1016000"/>
                <a:ext cx="10871200" cy="2264229"/>
              </a:xfrm>
              <a:prstGeom prst="rect">
                <a:avLst/>
              </a:prstGeom>
              <a:blipFill rotWithShape="0">
                <a:blip r:embed="rId3"/>
                <a:stretch>
                  <a:fillRect l="-1010" r="-11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329" y="3149601"/>
            <a:ext cx="5162830" cy="343988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82171" y="3686629"/>
            <a:ext cx="3556000" cy="2685142"/>
          </a:xfrm>
          <a:prstGeom prst="wedgeEllipseCallou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0" b="1" dirty="0" smtClean="0">
                <a:solidFill>
                  <a:srgbClr val="FF0000"/>
                </a:solidFill>
              </a:rPr>
              <a:t>?</a:t>
            </a:r>
            <a:endParaRPr lang="en-US" sz="1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97384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823</Words>
  <Application>Microsoft Office PowerPoint</Application>
  <PresentationFormat>Widescreen</PresentationFormat>
  <Paragraphs>330</Paragraphs>
  <Slides>22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宋体</vt:lpstr>
      <vt:lpstr>.VnArial NarrowH</vt:lpstr>
      <vt:lpstr>.VnAvant</vt:lpstr>
      <vt:lpstr>.VnTifani HeavyH</vt:lpstr>
      <vt:lpstr>.VnTime</vt:lpstr>
      <vt:lpstr>Arial</vt:lpstr>
      <vt:lpstr>Calibri</vt:lpstr>
      <vt:lpstr>Calibri Light</vt:lpstr>
      <vt:lpstr>Cambria Math</vt:lpstr>
      <vt:lpstr>Impact</vt:lpstr>
      <vt:lpstr>Tahoma</vt:lpstr>
      <vt:lpstr>Times New Roman</vt:lpstr>
      <vt:lpstr>Wingdings</vt:lpstr>
      <vt:lpstr>Office Theme</vt:lpstr>
      <vt:lpstr>2_Office Theme</vt:lpstr>
      <vt:lpstr>5_Office Theme</vt:lpstr>
      <vt:lpstr>6_Office Theme</vt:lpstr>
      <vt:lpstr>7_Office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HOẠT ĐỘNG TÌM TÒI MỞ RỘNG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Anh Sons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3: CẤP SỐ CỘNG</dc:title>
  <dc:creator>Anh Son Tran</dc:creator>
  <cp:lastModifiedBy>Anh Son Tran</cp:lastModifiedBy>
  <cp:revision>299</cp:revision>
  <dcterms:created xsi:type="dcterms:W3CDTF">2020-02-10T15:08:27Z</dcterms:created>
  <dcterms:modified xsi:type="dcterms:W3CDTF">2020-08-23T07:21:02Z</dcterms:modified>
</cp:coreProperties>
</file>