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  <p:sldMasterId id="2147483960" r:id="rId2"/>
    <p:sldMasterId id="2147483984" r:id="rId3"/>
    <p:sldMasterId id="2147483996" r:id="rId4"/>
  </p:sldMasterIdLst>
  <p:notesMasterIdLst>
    <p:notesMasterId r:id="rId79"/>
  </p:notesMasterIdLst>
  <p:handoutMasterIdLst>
    <p:handoutMasterId r:id="rId80"/>
  </p:handoutMasterIdLst>
  <p:sldIdLst>
    <p:sldId id="344" r:id="rId5"/>
    <p:sldId id="343" r:id="rId6"/>
    <p:sldId id="347" r:id="rId7"/>
    <p:sldId id="809" r:id="rId8"/>
    <p:sldId id="862" r:id="rId9"/>
    <p:sldId id="875" r:id="rId10"/>
    <p:sldId id="876" r:id="rId11"/>
    <p:sldId id="877" r:id="rId12"/>
    <p:sldId id="878" r:id="rId13"/>
    <p:sldId id="879" r:id="rId14"/>
    <p:sldId id="880" r:id="rId15"/>
    <p:sldId id="881" r:id="rId16"/>
    <p:sldId id="882" r:id="rId17"/>
    <p:sldId id="883" r:id="rId18"/>
    <p:sldId id="884" r:id="rId19"/>
    <p:sldId id="885" r:id="rId20"/>
    <p:sldId id="895" r:id="rId21"/>
    <p:sldId id="896" r:id="rId22"/>
    <p:sldId id="897" r:id="rId23"/>
    <p:sldId id="898" r:id="rId24"/>
    <p:sldId id="899" r:id="rId25"/>
    <p:sldId id="900" r:id="rId26"/>
    <p:sldId id="901" r:id="rId27"/>
    <p:sldId id="911" r:id="rId28"/>
    <p:sldId id="903" r:id="rId29"/>
    <p:sldId id="904" r:id="rId30"/>
    <p:sldId id="905" r:id="rId31"/>
    <p:sldId id="906" r:id="rId32"/>
    <p:sldId id="909" r:id="rId33"/>
    <p:sldId id="912" r:id="rId34"/>
    <p:sldId id="913" r:id="rId35"/>
    <p:sldId id="914" r:id="rId36"/>
    <p:sldId id="915" r:id="rId37"/>
    <p:sldId id="916" r:id="rId38"/>
    <p:sldId id="920" r:id="rId39"/>
    <p:sldId id="921" r:id="rId40"/>
    <p:sldId id="922" r:id="rId41"/>
    <p:sldId id="886" r:id="rId42"/>
    <p:sldId id="887" r:id="rId43"/>
    <p:sldId id="927" r:id="rId44"/>
    <p:sldId id="923" r:id="rId45"/>
    <p:sldId id="924" r:id="rId46"/>
    <p:sldId id="925" r:id="rId47"/>
    <p:sldId id="926" r:id="rId48"/>
    <p:sldId id="929" r:id="rId49"/>
    <p:sldId id="928" r:id="rId50"/>
    <p:sldId id="932" r:id="rId51"/>
    <p:sldId id="930" r:id="rId52"/>
    <p:sldId id="931" r:id="rId53"/>
    <p:sldId id="933" r:id="rId54"/>
    <p:sldId id="934" r:id="rId55"/>
    <p:sldId id="935" r:id="rId56"/>
    <p:sldId id="936" r:id="rId57"/>
    <p:sldId id="937" r:id="rId58"/>
    <p:sldId id="938" r:id="rId59"/>
    <p:sldId id="888" r:id="rId60"/>
    <p:sldId id="889" r:id="rId61"/>
    <p:sldId id="890" r:id="rId62"/>
    <p:sldId id="891" r:id="rId63"/>
    <p:sldId id="939" r:id="rId64"/>
    <p:sldId id="893" r:id="rId65"/>
    <p:sldId id="940" r:id="rId66"/>
    <p:sldId id="864" r:id="rId67"/>
    <p:sldId id="865" r:id="rId68"/>
    <p:sldId id="870" r:id="rId69"/>
    <p:sldId id="869" r:id="rId70"/>
    <p:sldId id="868" r:id="rId71"/>
    <p:sldId id="866" r:id="rId72"/>
    <p:sldId id="873" r:id="rId73"/>
    <p:sldId id="874" r:id="rId74"/>
    <p:sldId id="872" r:id="rId75"/>
    <p:sldId id="867" r:id="rId76"/>
    <p:sldId id="871" r:id="rId77"/>
    <p:sldId id="856" r:id="rId78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8000"/>
    <a:srgbClr val="FF6600"/>
    <a:srgbClr val="FFFFFF"/>
    <a:srgbClr val="CC9900"/>
    <a:srgbClr val="3333FF"/>
    <a:srgbClr val="FFFF00"/>
    <a:srgbClr val="000099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86" autoAdjust="0"/>
  </p:normalViewPr>
  <p:slideViewPr>
    <p:cSldViewPr>
      <p:cViewPr>
        <p:scale>
          <a:sx n="100" d="100"/>
          <a:sy n="100" d="100"/>
        </p:scale>
        <p:origin x="-1686" y="-102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76" Type="http://schemas.openxmlformats.org/officeDocument/2006/relationships/slide" Target="slides/slide72.xml"/><Relationship Id="rId84" Type="http://schemas.openxmlformats.org/officeDocument/2006/relationships/tableStyles" Target="tableStyles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slide" Target="slides/slide70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82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slide" Target="slides/slide73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8/23/2020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8/23/2020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1668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7AE216-E839-4766-ACCF-EDA05DDA8C1B}" type="datetime1">
              <a:rPr lang="en-US" smtClean="0"/>
              <a:t>8/23/2020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50D722-F775-45DA-8B0D-FE28997F1D16}" type="datetime1">
              <a:rPr lang="en-US" smtClean="0"/>
              <a:t>8/23/2020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E3C9A36-D418-4B0F-B131-2395018B67E0}" type="datetime1">
              <a:rPr lang="en-US" smtClean="0"/>
              <a:t>8/23/2020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31B7C4-CF57-4186-9DCB-17AF01CA404C}" type="datetime1">
              <a:rPr lang="en-US" smtClean="0"/>
              <a:t>8/23/2020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A0665D-F428-4FB1-A2F5-97D49BA62C84}" type="datetime1">
              <a:rPr lang="en-US" smtClean="0"/>
              <a:t>8/23/2020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BB7C33-456A-45F8-B44C-D64825EC8F22}" type="datetime1">
              <a:rPr lang="en-US" smtClean="0"/>
              <a:t>8/23/2020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4B32AD-8A6F-49D2-9356-E030CCFD9BA1}" type="datetime1">
              <a:rPr lang="en-US" smtClean="0"/>
              <a:t>8/23/2020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97FCA4-3B34-41FC-A2C4-0F19D2079BF4}" type="datetime1">
              <a:rPr lang="en-US" smtClean="0"/>
              <a:t>8/23/2020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38296BE-23DF-42CC-9489-8BA66F44A471}" type="datetime1">
              <a:rPr lang="en-US" smtClean="0"/>
              <a:t>8/23/2020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A6B4A7-53DB-4D28-A21C-9AF9E098AC78}" type="datetime1">
              <a:rPr lang="en-US" smtClean="0"/>
              <a:t>8/23/2020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9BDE14-E781-429A-806D-A9F93E93DE10}" type="datetime1">
              <a:rPr lang="en-US" smtClean="0"/>
              <a:t>8/23/2020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2EC650-73CE-4C2C-8302-C95CFAA8210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662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8BA4AE-18BF-48FA-BEF9-0A0FCA53782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40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081B1B-9943-4067-B846-D6CA24256E6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962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6C024E-0957-4CC2-AF71-7DBB41DB706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0914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CF46BD-51D5-4451-8B48-ED95FF7A603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397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48A8C9F-CAC5-4ED2-B1FF-4020FA9FC3F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5284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3846C3-6D36-443F-B601-89FBC7D05E2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4954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1C44A3-2A69-4F85-A60A-2E4027E5BFB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6417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20E362-3DA8-473E-8DA3-0199F57644F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07516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3681FA-E7A8-43A4-97DF-D32834653CD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269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887B04-8E62-4554-BFDE-A5E3C720061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616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405195-ED9C-4153-B384-FFBC4BBE8FE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042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6667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B7BFFD-9015-4F65-A596-3106A55062D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18430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C040A3-25B8-4962-8662-4B6587DC33C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6603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B2F9FC-6AA0-4F1D-9C2B-D0A1551C4C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2907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4EEF19-AC81-48EF-84F4-FDA7D352F99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7299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D17F7C-61E3-4158-90CC-E306B9C9927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152583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88CBD7-0886-463C-8EE3-0F770D65955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49455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0F6F35-9F48-45B0-A58E-E23A46518E9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4860411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9097C3-6CE1-456D-8728-F609271D5E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4974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A4D6E6-C41D-4E23-8D47-51575395035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82152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90E83-8E86-4AFF-9944-9FBB1A71820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36226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0129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FBA65-4009-453F-9686-8780FAE8E2A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472071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E29889-91E1-412D-B239-2FDA963B29F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88595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36523-2105-4D93-ADF9-3A230139EE4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54657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B2CBE9-31BD-4B73-9952-10A4D103A47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86927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6B839F-A43D-4BE9-9829-086D3F78BEC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6861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0D3B36-F2C4-4E74-B69B-8253D892A9E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5756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579017-097A-4F29-8306-89D6E43F58A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9411624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B58D8F-5278-4BCF-8F09-E73FB882873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32571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BEAC23-C422-4B0D-BA71-0F9214D66DE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2400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1C85228-9F7A-4BC7-9D8D-902845EA54CE}" type="datetime1">
              <a:rPr lang="en-US" smtClean="0"/>
              <a:t>8/23/2020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A1DC9F3-A494-456E-9279-2C722A82DC9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056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1687672-131B-4CDA-B4B3-8097E40299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5021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AA17792-88F7-414D-B55F-8DC07DE3D55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956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sites.google.com/site/thichdihoc/le-vuot-qua-passover" TargetMode="External"/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audio" Target="../media/media6.mp3"/><Relationship Id="rId3" Type="http://schemas.microsoft.com/office/2007/relationships/media" Target="../media/media4.mp3"/><Relationship Id="rId7" Type="http://schemas.microsoft.com/office/2007/relationships/media" Target="../media/media6.mp3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audio" Target="../media/media5.mp3"/><Relationship Id="rId11" Type="http://schemas.openxmlformats.org/officeDocument/2006/relationships/image" Target="../media/image8.png"/><Relationship Id="rId5" Type="http://schemas.microsoft.com/office/2007/relationships/media" Target="../media/media5.mp3"/><Relationship Id="rId10" Type="http://schemas.openxmlformats.org/officeDocument/2006/relationships/image" Target="../media/image21.png"/><Relationship Id="rId4" Type="http://schemas.openxmlformats.org/officeDocument/2006/relationships/audio" Target="../media/media4.mp3"/><Relationship Id="rId9" Type="http://schemas.openxmlformats.org/officeDocument/2006/relationships/slideLayout" Target="../slideLayouts/slideLayout3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5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5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5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5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5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5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audio" Target="../media/media6.mp3"/><Relationship Id="rId3" Type="http://schemas.microsoft.com/office/2007/relationships/media" Target="../media/media4.mp3"/><Relationship Id="rId7" Type="http://schemas.microsoft.com/office/2007/relationships/media" Target="../media/media6.mp3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audio" Target="../media/media5.mp3"/><Relationship Id="rId11" Type="http://schemas.openxmlformats.org/officeDocument/2006/relationships/image" Target="../media/image8.png"/><Relationship Id="rId5" Type="http://schemas.microsoft.com/office/2007/relationships/media" Target="../media/media5.mp3"/><Relationship Id="rId10" Type="http://schemas.openxmlformats.org/officeDocument/2006/relationships/image" Target="../media/image21.png"/><Relationship Id="rId4" Type="http://schemas.openxmlformats.org/officeDocument/2006/relationships/audio" Target="../media/media4.mp3"/><Relationship Id="rId9" Type="http://schemas.openxmlformats.org/officeDocument/2006/relationships/slideLayout" Target="../slideLayouts/slideLayout3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4" Type="http://schemas.openxmlformats.org/officeDocument/2006/relationships/image" Target="../media/image8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4" Type="http://schemas.openxmlformats.org/officeDocument/2006/relationships/image" Target="../media/image8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4" Type="http://schemas.openxmlformats.org/officeDocument/2006/relationships/image" Target="../media/image8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4" Type="http://schemas.openxmlformats.org/officeDocument/2006/relationships/image" Target="../media/image8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audio" Target="../media/media6.mp3"/><Relationship Id="rId3" Type="http://schemas.microsoft.com/office/2007/relationships/media" Target="../media/media4.mp3"/><Relationship Id="rId7" Type="http://schemas.microsoft.com/office/2007/relationships/media" Target="../media/media6.mp3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audio" Target="../media/media5.mp3"/><Relationship Id="rId11" Type="http://schemas.openxmlformats.org/officeDocument/2006/relationships/image" Target="../media/image36.png"/><Relationship Id="rId5" Type="http://schemas.microsoft.com/office/2007/relationships/media" Target="../media/media5.mp3"/><Relationship Id="rId10" Type="http://schemas.openxmlformats.org/officeDocument/2006/relationships/image" Target="../media/image8.png"/><Relationship Id="rId4" Type="http://schemas.openxmlformats.org/officeDocument/2006/relationships/audio" Target="../media/media4.mp3"/><Relationship Id="rId9" Type="http://schemas.openxmlformats.org/officeDocument/2006/relationships/slideLayout" Target="../slideLayouts/slideLayout35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5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audio" Target="../media/media6.mp3"/><Relationship Id="rId3" Type="http://schemas.microsoft.com/office/2007/relationships/media" Target="../media/media4.mp3"/><Relationship Id="rId7" Type="http://schemas.microsoft.com/office/2007/relationships/media" Target="../media/media6.mp3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audio" Target="../media/media5.mp3"/><Relationship Id="rId11" Type="http://schemas.openxmlformats.org/officeDocument/2006/relationships/image" Target="../media/image36.png"/><Relationship Id="rId5" Type="http://schemas.microsoft.com/office/2007/relationships/media" Target="../media/media5.mp3"/><Relationship Id="rId10" Type="http://schemas.openxmlformats.org/officeDocument/2006/relationships/image" Target="../media/image8.png"/><Relationship Id="rId4" Type="http://schemas.openxmlformats.org/officeDocument/2006/relationships/audio" Target="../media/media4.mp3"/><Relationship Id="rId9" Type="http://schemas.openxmlformats.org/officeDocument/2006/relationships/slideLayout" Target="../slideLayouts/slideLayout35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108166" y="228600"/>
            <a:ext cx="84582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 err="1" smtClean="0">
                <a:solidFill>
                  <a:srgbClr val="FF0000"/>
                </a:solidFill>
              </a:rPr>
              <a:t>TRƯỜNG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4400" dirty="0" smtClean="0">
                <a:solidFill>
                  <a:srgbClr val="FF0000"/>
                </a:solidFill>
              </a:rPr>
              <a:t>CAO </a:t>
            </a:r>
            <a:r>
              <a:rPr lang="en-US" sz="4400" dirty="0" err="1" smtClean="0">
                <a:solidFill>
                  <a:srgbClr val="FF0000"/>
                </a:solidFill>
              </a:rPr>
              <a:t>ĐẲNG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LÝ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TỰ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TRỌNG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3200" dirty="0" smtClean="0">
                <a:solidFill>
                  <a:srgbClr val="FF0000"/>
                </a:solidFill>
              </a:rPr>
              <a:t>TP. </a:t>
            </a:r>
            <a:r>
              <a:rPr lang="en-US" sz="3200" dirty="0" err="1" smtClean="0">
                <a:solidFill>
                  <a:srgbClr val="FF0000"/>
                </a:solidFill>
              </a:rPr>
              <a:t>HỒ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CHÍ</a:t>
            </a:r>
            <a:r>
              <a:rPr lang="en-US" sz="3200" dirty="0" smtClean="0">
                <a:solidFill>
                  <a:srgbClr val="FF0000"/>
                </a:solidFill>
              </a:rPr>
              <a:t> MINH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066" y="1447800"/>
            <a:ext cx="7280530" cy="4800600"/>
          </a:xfr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447800" y="152400"/>
            <a:ext cx="787298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b="1" dirty="0" err="1" smtClean="0">
                <a:solidFill>
                  <a:srgbClr val="0000FF"/>
                </a:solidFill>
              </a:rPr>
              <a:t>KHOA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KHOA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HỌC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CƠ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BẢN</a:t>
            </a:r>
            <a:endParaRPr lang="en-US" sz="4800" b="1" dirty="0">
              <a:solidFill>
                <a:srgbClr val="0000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BF4E0-4EDD-4D25-8551-0609285C362C}" type="datetime1">
              <a:rPr lang="en-US" smtClean="0"/>
              <a:t>8/23/2020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</a:t>
            </a:fld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1447800"/>
            <a:ext cx="6400800" cy="4800600"/>
          </a:xfrm>
        </p:spPr>
      </p:pic>
    </p:spTree>
    <p:extLst>
      <p:ext uri="{BB962C8B-B14F-4D97-AF65-F5344CB8AC3E}">
        <p14:creationId xmlns:p14="http://schemas.microsoft.com/office/powerpoint/2010/main" val="165890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1780" y="361553"/>
            <a:ext cx="85494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51781" y="894148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76" y="1752600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57401" y="4191000"/>
            <a:ext cx="708169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TRUNG CẤP CHUYÊN NGHIỆP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LÊ NGUYỄN MỸ TRÂM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68275"/>
            <a:ext cx="8229600" cy="4784725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en-US" sz="9200" dirty="0" smtClean="0">
                <a:solidFill>
                  <a:srgbClr val="0000FF"/>
                </a:solidFill>
              </a:rPr>
              <a:t>Good afternoon class 19T2.</a:t>
            </a:r>
            <a:endParaRPr lang="en-US" sz="9200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B3E71-B49C-46DF-8633-7D767B9C10E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AutoShape 2" descr="Good Afternoon GIFs | Tenor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 descr="▷ Good Afternoon: Animated Images, Gifs, Pictures &amp; Animations ...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267200"/>
            <a:ext cx="3962400" cy="2590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217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B52D7-1A73-4013-B097-ADF1125886A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0"/>
            <a:ext cx="8382000" cy="6429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0609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3006" y="457200"/>
            <a:ext cx="7639594" cy="5743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Gra 4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96200" y="3048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043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7155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0998" y="609600"/>
            <a:ext cx="7349202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3307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554" y="161426"/>
            <a:ext cx="7872984" cy="796516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GRAMMAR 2 (KEY)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990600"/>
            <a:ext cx="7872984" cy="5257800"/>
          </a:xfrm>
        </p:spPr>
        <p:txBody>
          <a:bodyPr>
            <a:normAutofit lnSpcReduction="10000"/>
          </a:bodyPr>
          <a:lstStyle/>
          <a:p>
            <a:pPr marL="627063" lvl="0" indent="-514350">
              <a:buClr>
                <a:srgbClr val="0000FF"/>
              </a:buClr>
              <a:buFont typeface="+mj-lt"/>
              <a:buAutoNum type="arabicPeriod"/>
            </a:pPr>
            <a:r>
              <a:rPr lang="en-US" dirty="0" smtClean="0">
                <a:solidFill>
                  <a:srgbClr val="0000FF"/>
                </a:solidFill>
              </a:rPr>
              <a:t>There </a:t>
            </a:r>
            <a:r>
              <a:rPr lang="en-US" dirty="0">
                <a:solidFill>
                  <a:srgbClr val="0000FF"/>
                </a:solidFill>
              </a:rPr>
              <a:t>is an [</a:t>
            </a:r>
            <a:r>
              <a:rPr lang="en-US" b="1" dirty="0">
                <a:solidFill>
                  <a:srgbClr val="0000FF"/>
                </a:solidFill>
              </a:rPr>
              <a:t>apple</a:t>
            </a:r>
            <a:r>
              <a:rPr lang="en-US" dirty="0">
                <a:solidFill>
                  <a:srgbClr val="0000FF"/>
                </a:solidFill>
              </a:rPr>
              <a:t> / apples] in the fridge.</a:t>
            </a:r>
          </a:p>
          <a:p>
            <a:pPr marL="627063" lvl="0" indent="-514350">
              <a:buClr>
                <a:srgbClr val="0000FF"/>
              </a:buClr>
              <a:buFont typeface="+mj-lt"/>
              <a:buAutoNum type="arabicPeriod"/>
            </a:pPr>
            <a:r>
              <a:rPr lang="en-US" dirty="0" smtClean="0">
                <a:solidFill>
                  <a:srgbClr val="0000FF"/>
                </a:solidFill>
              </a:rPr>
              <a:t>There </a:t>
            </a:r>
            <a:r>
              <a:rPr lang="en-US" dirty="0">
                <a:solidFill>
                  <a:srgbClr val="0000FF"/>
                </a:solidFill>
              </a:rPr>
              <a:t>are three [egg / </a:t>
            </a:r>
            <a:r>
              <a:rPr lang="en-US" b="1" dirty="0">
                <a:solidFill>
                  <a:srgbClr val="0000FF"/>
                </a:solidFill>
              </a:rPr>
              <a:t>eggs</a:t>
            </a:r>
            <a:r>
              <a:rPr lang="en-US" dirty="0">
                <a:solidFill>
                  <a:srgbClr val="0000FF"/>
                </a:solidFill>
              </a:rPr>
              <a:t>] in the carton.</a:t>
            </a:r>
          </a:p>
          <a:p>
            <a:pPr marL="627063" lvl="0" indent="-514350">
              <a:buClr>
                <a:srgbClr val="0000FF"/>
              </a:buClr>
              <a:buFont typeface="+mj-lt"/>
              <a:buAutoNum type="arabicPeriod"/>
            </a:pPr>
            <a:r>
              <a:rPr lang="en-US" dirty="0" smtClean="0">
                <a:solidFill>
                  <a:srgbClr val="0000FF"/>
                </a:solidFill>
              </a:rPr>
              <a:t>There </a:t>
            </a:r>
            <a:r>
              <a:rPr lang="en-US" dirty="0">
                <a:solidFill>
                  <a:srgbClr val="0000FF"/>
                </a:solidFill>
              </a:rPr>
              <a:t>is some [</a:t>
            </a:r>
            <a:r>
              <a:rPr lang="en-US" b="1" dirty="0">
                <a:solidFill>
                  <a:srgbClr val="0000FF"/>
                </a:solidFill>
              </a:rPr>
              <a:t>milk</a:t>
            </a:r>
            <a:r>
              <a:rPr lang="en-US" dirty="0">
                <a:solidFill>
                  <a:srgbClr val="0000FF"/>
                </a:solidFill>
              </a:rPr>
              <a:t> / milks] in the </a:t>
            </a:r>
            <a:r>
              <a:rPr lang="en-US" dirty="0" smtClean="0">
                <a:solidFill>
                  <a:srgbClr val="0000FF"/>
                </a:solidFill>
              </a:rPr>
              <a:t>cup.</a:t>
            </a:r>
            <a:endParaRPr lang="en-US" dirty="0">
              <a:solidFill>
                <a:srgbClr val="0000FF"/>
              </a:solidFill>
            </a:endParaRPr>
          </a:p>
          <a:p>
            <a:pPr marL="627063" lvl="0" indent="-514350">
              <a:buClr>
                <a:srgbClr val="0000FF"/>
              </a:buClr>
              <a:buFont typeface="+mj-lt"/>
              <a:buAutoNum type="arabicPeriod"/>
            </a:pPr>
            <a:r>
              <a:rPr lang="en-US" dirty="0" smtClean="0">
                <a:solidFill>
                  <a:srgbClr val="0000FF"/>
                </a:solidFill>
              </a:rPr>
              <a:t>There </a:t>
            </a:r>
            <a:r>
              <a:rPr lang="en-US" dirty="0">
                <a:solidFill>
                  <a:srgbClr val="0000FF"/>
                </a:solidFill>
              </a:rPr>
              <a:t>are two bottles of [</a:t>
            </a:r>
            <a:r>
              <a:rPr lang="en-US" b="1" dirty="0">
                <a:solidFill>
                  <a:srgbClr val="0000FF"/>
                </a:solidFill>
              </a:rPr>
              <a:t>ketchup</a:t>
            </a:r>
            <a:r>
              <a:rPr lang="en-US" dirty="0">
                <a:solidFill>
                  <a:srgbClr val="0000FF"/>
                </a:solidFill>
              </a:rPr>
              <a:t> / ketchups] on </a:t>
            </a:r>
            <a:r>
              <a:rPr lang="en-US" dirty="0" smtClean="0">
                <a:solidFill>
                  <a:srgbClr val="0000FF"/>
                </a:solidFill>
              </a:rPr>
              <a:t>the </a:t>
            </a:r>
            <a:r>
              <a:rPr lang="en-US" dirty="0">
                <a:solidFill>
                  <a:srgbClr val="0000FF"/>
                </a:solidFill>
              </a:rPr>
              <a:t>table.</a:t>
            </a:r>
          </a:p>
          <a:p>
            <a:pPr marL="627063" lvl="0" indent="-514350">
              <a:buClr>
                <a:srgbClr val="0000FF"/>
              </a:buClr>
              <a:buFont typeface="+mj-lt"/>
              <a:buAutoNum type="arabicPeriod"/>
            </a:pPr>
            <a:r>
              <a:rPr lang="en-US" dirty="0" smtClean="0">
                <a:solidFill>
                  <a:srgbClr val="0000FF"/>
                </a:solidFill>
              </a:rPr>
              <a:t>We </a:t>
            </a:r>
            <a:r>
              <a:rPr lang="en-US" dirty="0">
                <a:solidFill>
                  <a:srgbClr val="0000FF"/>
                </a:solidFill>
              </a:rPr>
              <a:t>need to </a:t>
            </a:r>
            <a:r>
              <a:rPr lang="en-US" dirty="0" smtClean="0">
                <a:solidFill>
                  <a:srgbClr val="0000FF"/>
                </a:solidFill>
              </a:rPr>
              <a:t>buy </a:t>
            </a:r>
            <a:r>
              <a:rPr lang="en-US" dirty="0">
                <a:solidFill>
                  <a:srgbClr val="0000FF"/>
                </a:solidFill>
              </a:rPr>
              <a:t>three loaves of [</a:t>
            </a:r>
            <a:r>
              <a:rPr lang="en-US" b="1" dirty="0">
                <a:solidFill>
                  <a:srgbClr val="0000FF"/>
                </a:solidFill>
              </a:rPr>
              <a:t>bread</a:t>
            </a:r>
            <a:r>
              <a:rPr lang="en-US" dirty="0">
                <a:solidFill>
                  <a:srgbClr val="0000FF"/>
                </a:solidFill>
              </a:rPr>
              <a:t> / breads].</a:t>
            </a:r>
          </a:p>
          <a:p>
            <a:pPr marL="627063" lvl="0" indent="-514350">
              <a:buClr>
                <a:srgbClr val="0000FF"/>
              </a:buClr>
              <a:buFont typeface="+mj-lt"/>
              <a:buAutoNum type="arabicPeriod"/>
            </a:pPr>
            <a:r>
              <a:rPr lang="en-US" dirty="0" smtClean="0">
                <a:solidFill>
                  <a:srgbClr val="0000FF"/>
                </a:solidFill>
              </a:rPr>
              <a:t>Can </a:t>
            </a:r>
            <a:r>
              <a:rPr lang="en-US" dirty="0">
                <a:solidFill>
                  <a:srgbClr val="0000FF"/>
                </a:solidFill>
              </a:rPr>
              <a:t>I buy a box of [cookie / </a:t>
            </a:r>
            <a:r>
              <a:rPr lang="en-US" b="1" dirty="0">
                <a:solidFill>
                  <a:srgbClr val="0000FF"/>
                </a:solidFill>
              </a:rPr>
              <a:t>cookies</a:t>
            </a:r>
            <a:r>
              <a:rPr lang="en-US" dirty="0">
                <a:solidFill>
                  <a:srgbClr val="0000FF"/>
                </a:solidFill>
              </a:rPr>
              <a:t>]?</a:t>
            </a:r>
          </a:p>
          <a:p>
            <a:pPr marL="82296" lvl="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346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762000"/>
            <a:ext cx="7315200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Gra 4.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48600" y="279545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611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380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838200"/>
            <a:ext cx="7010400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9141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83820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GRAMMAR </a:t>
            </a:r>
            <a:r>
              <a:rPr lang="en-US" b="1" dirty="0" smtClean="0">
                <a:solidFill>
                  <a:srgbClr val="0000FF"/>
                </a:solidFill>
              </a:rPr>
              <a:t>4 </a:t>
            </a:r>
            <a:r>
              <a:rPr lang="en-US" b="1" dirty="0">
                <a:solidFill>
                  <a:srgbClr val="0000FF"/>
                </a:solidFill>
              </a:rPr>
              <a:t>(KEY)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923109"/>
            <a:ext cx="7872984" cy="5477691"/>
          </a:xfrm>
        </p:spPr>
        <p:txBody>
          <a:bodyPr>
            <a:normAutofit/>
          </a:bodyPr>
          <a:lstStyle/>
          <a:p>
            <a:pPr marL="461963" indent="-349250">
              <a:buClr>
                <a:srgbClr val="0000FF"/>
              </a:buClr>
              <a:buFont typeface="+mj-lt"/>
              <a:buAutoNum type="arabicPeriod"/>
            </a:pPr>
            <a:r>
              <a:rPr lang="en-US" dirty="0" smtClean="0"/>
              <a:t>I </a:t>
            </a:r>
            <a:r>
              <a:rPr lang="en-US" dirty="0"/>
              <a:t>need [a / </a:t>
            </a:r>
            <a:r>
              <a:rPr lang="en-US" b="1" dirty="0"/>
              <a:t>some</a:t>
            </a:r>
            <a:r>
              <a:rPr lang="en-US" dirty="0"/>
              <a:t>] sugar to make the cookies.</a:t>
            </a:r>
          </a:p>
          <a:p>
            <a:pPr marL="461963" indent="-349250">
              <a:buClr>
                <a:srgbClr val="0000FF"/>
              </a:buClr>
              <a:buFont typeface="+mj-lt"/>
              <a:buAutoNum type="arabicPeriod"/>
            </a:pPr>
            <a:r>
              <a:rPr lang="en-US" dirty="0" smtClean="0"/>
              <a:t>We </a:t>
            </a:r>
            <a:r>
              <a:rPr lang="en-US" dirty="0"/>
              <a:t>need to buy [a / </a:t>
            </a:r>
            <a:r>
              <a:rPr lang="en-US" b="1" dirty="0"/>
              <a:t>some</a:t>
            </a:r>
            <a:r>
              <a:rPr lang="en-US" dirty="0"/>
              <a:t>] tomatoes at </a:t>
            </a:r>
            <a:r>
              <a:rPr lang="en-US" dirty="0" smtClean="0"/>
              <a:t>the </a:t>
            </a:r>
            <a:r>
              <a:rPr lang="en-US" dirty="0"/>
              <a:t>store.</a:t>
            </a:r>
          </a:p>
          <a:p>
            <a:pPr marL="461963" indent="-349250">
              <a:buClr>
                <a:srgbClr val="0000FF"/>
              </a:buClr>
              <a:buFont typeface="+mj-lt"/>
              <a:buAutoNum type="arabicPeriod"/>
            </a:pPr>
            <a:r>
              <a:rPr lang="en-US" dirty="0" smtClean="0"/>
              <a:t>[</a:t>
            </a:r>
            <a:r>
              <a:rPr lang="en-US" dirty="0"/>
              <a:t>A / </a:t>
            </a:r>
            <a:r>
              <a:rPr lang="en-US" b="1" dirty="0"/>
              <a:t>The</a:t>
            </a:r>
            <a:r>
              <a:rPr lang="en-US" dirty="0"/>
              <a:t>] milk is on the counter.</a:t>
            </a:r>
          </a:p>
          <a:p>
            <a:pPr marL="461963" indent="-349250">
              <a:buClr>
                <a:srgbClr val="0000FF"/>
              </a:buClr>
              <a:buFont typeface="+mj-lt"/>
              <a:buAutoNum type="arabicPeriod"/>
            </a:pPr>
            <a:r>
              <a:rPr lang="en-US" dirty="0" smtClean="0"/>
              <a:t>I </a:t>
            </a:r>
            <a:r>
              <a:rPr lang="en-US" dirty="0"/>
              <a:t>need [a / </a:t>
            </a:r>
            <a:r>
              <a:rPr lang="en-US" b="1" dirty="0"/>
              <a:t>an</a:t>
            </a:r>
            <a:r>
              <a:rPr lang="en-US" dirty="0"/>
              <a:t>] onion for </a:t>
            </a:r>
            <a:r>
              <a:rPr lang="en-US" dirty="0" smtClean="0"/>
              <a:t>the </a:t>
            </a:r>
            <a:r>
              <a:rPr lang="en-US" dirty="0"/>
              <a:t>salad.</a:t>
            </a:r>
          </a:p>
          <a:p>
            <a:pPr marL="461963" indent="-349250">
              <a:buClr>
                <a:srgbClr val="0000FF"/>
              </a:buClr>
              <a:buFont typeface="+mj-lt"/>
              <a:buAutoNum type="arabicPeriod"/>
            </a:pPr>
            <a:r>
              <a:rPr lang="en-US" dirty="0" smtClean="0"/>
              <a:t>The recipe </a:t>
            </a:r>
            <a:r>
              <a:rPr lang="en-US" dirty="0"/>
              <a:t>says we need [a / </a:t>
            </a:r>
            <a:r>
              <a:rPr lang="en-US" b="1" dirty="0"/>
              <a:t>some</a:t>
            </a:r>
            <a:r>
              <a:rPr lang="en-US" dirty="0"/>
              <a:t>] ground beef.</a:t>
            </a:r>
          </a:p>
          <a:p>
            <a:pPr marL="461963" indent="-349250">
              <a:buClr>
                <a:srgbClr val="0000FF"/>
              </a:buClr>
              <a:buFont typeface="+mj-lt"/>
              <a:buAutoNum type="arabicPeriod"/>
            </a:pPr>
            <a:r>
              <a:rPr lang="en-US" dirty="0" smtClean="0"/>
              <a:t>Can </a:t>
            </a:r>
            <a:r>
              <a:rPr lang="en-US" dirty="0"/>
              <a:t>you get [</a:t>
            </a:r>
            <a:r>
              <a:rPr lang="en-US" b="1" dirty="0"/>
              <a:t>a</a:t>
            </a:r>
            <a:r>
              <a:rPr lang="en-US" dirty="0"/>
              <a:t> / some] potato from </a:t>
            </a:r>
            <a:r>
              <a:rPr lang="en-US" dirty="0" smtClean="0"/>
              <a:t>the </a:t>
            </a:r>
            <a:r>
              <a:rPr lang="en-US" dirty="0"/>
              <a:t>store?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139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868" y="685800"/>
            <a:ext cx="7382932" cy="5562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2996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52400"/>
            <a:ext cx="7872984" cy="457200"/>
          </a:xfrm>
        </p:spPr>
        <p:txBody>
          <a:bodyPr>
            <a:normAutofit fontScale="90000"/>
          </a:bodyPr>
          <a:lstStyle/>
          <a:p>
            <a:pPr algn="r"/>
            <a:r>
              <a:rPr lang="en-US" sz="3200" b="1" dirty="0">
                <a:solidFill>
                  <a:srgbClr val="0000FF"/>
                </a:solidFill>
              </a:rPr>
              <a:t>GRAMMAR </a:t>
            </a:r>
            <a:r>
              <a:rPr lang="en-US" sz="3200" b="1" dirty="0" smtClean="0">
                <a:solidFill>
                  <a:srgbClr val="0000FF"/>
                </a:solidFill>
              </a:rPr>
              <a:t>5 (KEY</a:t>
            </a:r>
            <a:r>
              <a:rPr lang="en-US" sz="3200" b="1" dirty="0">
                <a:solidFill>
                  <a:srgbClr val="0000FF"/>
                </a:solidFill>
              </a:rPr>
              <a:t>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85800"/>
            <a:ext cx="8237372" cy="5867400"/>
          </a:xfrm>
        </p:spPr>
        <p:txBody>
          <a:bodyPr>
            <a:normAutofit fontScale="25000" lnSpcReduction="20000"/>
          </a:bodyPr>
          <a:lstStyle/>
          <a:p>
            <a:pPr marL="82296" indent="0">
              <a:buNone/>
            </a:pPr>
            <a:r>
              <a:rPr lang="en-US" sz="8000" dirty="0" smtClean="0"/>
              <a:t>John</a:t>
            </a:r>
            <a:r>
              <a:rPr lang="en-US" sz="8000" dirty="0"/>
              <a:t>: </a:t>
            </a:r>
            <a:r>
              <a:rPr lang="en-US" sz="8000" dirty="0" smtClean="0"/>
              <a:t>I’m </a:t>
            </a:r>
            <a:r>
              <a:rPr lang="en-US" sz="8000" dirty="0"/>
              <a:t>starved. Can we have hamburgers for dinner? </a:t>
            </a:r>
            <a:endParaRPr lang="en-US" sz="8000" dirty="0" smtClean="0"/>
          </a:p>
          <a:p>
            <a:pPr marL="82296" indent="0">
              <a:buNone/>
            </a:pPr>
            <a:r>
              <a:rPr lang="en-US" sz="8000" dirty="0"/>
              <a:t>Sandra: </a:t>
            </a:r>
            <a:r>
              <a:rPr lang="en-US" sz="8000" dirty="0" smtClean="0"/>
              <a:t>I have [1] </a:t>
            </a:r>
            <a:r>
              <a:rPr lang="en-US" sz="8000" b="1" dirty="0" smtClean="0">
                <a:solidFill>
                  <a:srgbClr val="FF0000"/>
                </a:solidFill>
              </a:rPr>
              <a:t>a</a:t>
            </a:r>
            <a:r>
              <a:rPr lang="en-US" sz="8000" dirty="0" smtClean="0">
                <a:solidFill>
                  <a:srgbClr val="FF0000"/>
                </a:solidFill>
              </a:rPr>
              <a:t> </a:t>
            </a:r>
            <a:r>
              <a:rPr lang="en-US" sz="8000" dirty="0" smtClean="0"/>
              <a:t>new </a:t>
            </a:r>
            <a:r>
              <a:rPr lang="en-US" sz="8000" dirty="0"/>
              <a:t>recipe from the Internet. </a:t>
            </a:r>
            <a:endParaRPr lang="en-US" sz="8000" dirty="0" smtClean="0"/>
          </a:p>
          <a:p>
            <a:pPr marL="82296" indent="0">
              <a:buNone/>
            </a:pPr>
            <a:r>
              <a:rPr lang="en-US" sz="8000" dirty="0"/>
              <a:t>John: </a:t>
            </a:r>
            <a:r>
              <a:rPr lang="en-US" sz="8000" dirty="0" smtClean="0"/>
              <a:t>I </a:t>
            </a:r>
            <a:r>
              <a:rPr lang="en-US" sz="8000" dirty="0"/>
              <a:t>always love your new recipes.</a:t>
            </a:r>
          </a:p>
          <a:p>
            <a:pPr marL="82296" indent="0">
              <a:buNone/>
            </a:pPr>
            <a:r>
              <a:rPr lang="en-US" sz="8000" dirty="0"/>
              <a:t>Sandra: </a:t>
            </a:r>
            <a:r>
              <a:rPr lang="en-US" sz="8000" dirty="0" smtClean="0"/>
              <a:t>For </a:t>
            </a:r>
            <a:r>
              <a:rPr lang="en-US" sz="8000" dirty="0"/>
              <a:t>the recipe, I need two pounds of ground beef </a:t>
            </a:r>
            <a:r>
              <a:rPr lang="en-US" sz="8000" dirty="0" smtClean="0"/>
              <a:t>and [2] </a:t>
            </a:r>
            <a:r>
              <a:rPr lang="en-US" sz="8000" b="1" dirty="0" smtClean="0">
                <a:solidFill>
                  <a:srgbClr val="FF0000"/>
                </a:solidFill>
              </a:rPr>
              <a:t>some</a:t>
            </a:r>
            <a:r>
              <a:rPr lang="en-US" sz="8000" dirty="0" smtClean="0">
                <a:solidFill>
                  <a:srgbClr val="FF0000"/>
                </a:solidFill>
              </a:rPr>
              <a:t> </a:t>
            </a:r>
            <a:r>
              <a:rPr lang="en-US" sz="8000" dirty="0" smtClean="0"/>
              <a:t>mushrooms</a:t>
            </a:r>
            <a:r>
              <a:rPr lang="en-US" sz="8000" dirty="0"/>
              <a:t>.</a:t>
            </a:r>
          </a:p>
          <a:p>
            <a:pPr marL="82296" indent="0">
              <a:buNone/>
            </a:pPr>
            <a:r>
              <a:rPr lang="en-US" sz="8000" dirty="0"/>
              <a:t>John: </a:t>
            </a:r>
            <a:r>
              <a:rPr lang="en-US" sz="8000" dirty="0" smtClean="0"/>
              <a:t>I </a:t>
            </a:r>
            <a:r>
              <a:rPr lang="en-US" sz="8000" dirty="0"/>
              <a:t>love mushrooms on my hamburgers!</a:t>
            </a:r>
          </a:p>
          <a:p>
            <a:pPr marL="82296" indent="0">
              <a:buNone/>
            </a:pPr>
            <a:r>
              <a:rPr lang="en-US" sz="8000" dirty="0"/>
              <a:t>Sandra: </a:t>
            </a:r>
            <a:r>
              <a:rPr lang="en-US" sz="8000" dirty="0" smtClean="0"/>
              <a:t>I </a:t>
            </a:r>
            <a:r>
              <a:rPr lang="en-US" sz="8000" dirty="0"/>
              <a:t>also need two green peppers, one bottle of </a:t>
            </a:r>
            <a:r>
              <a:rPr lang="en-US" sz="8000" dirty="0" smtClean="0"/>
              <a:t>ketchup</a:t>
            </a:r>
            <a:r>
              <a:rPr lang="en-US" sz="8000" dirty="0"/>
              <a:t>, </a:t>
            </a:r>
            <a:r>
              <a:rPr lang="en-US" sz="8000" dirty="0" smtClean="0"/>
              <a:t>and [3] </a:t>
            </a:r>
            <a:r>
              <a:rPr lang="en-US" sz="8000" b="1" dirty="0" smtClean="0">
                <a:solidFill>
                  <a:srgbClr val="FF0000"/>
                </a:solidFill>
              </a:rPr>
              <a:t>some</a:t>
            </a:r>
            <a:r>
              <a:rPr lang="en-US" sz="8000" dirty="0" smtClean="0">
                <a:solidFill>
                  <a:srgbClr val="FF0000"/>
                </a:solidFill>
              </a:rPr>
              <a:t> </a:t>
            </a:r>
            <a:r>
              <a:rPr lang="en-US" sz="8000" dirty="0" smtClean="0"/>
              <a:t>mustard</a:t>
            </a:r>
            <a:r>
              <a:rPr lang="en-US" sz="8000" dirty="0"/>
              <a:t>.</a:t>
            </a:r>
          </a:p>
          <a:p>
            <a:pPr marL="82296" indent="0">
              <a:buNone/>
            </a:pPr>
            <a:r>
              <a:rPr lang="en-US" sz="8000" dirty="0"/>
              <a:t>John: </a:t>
            </a:r>
            <a:r>
              <a:rPr lang="en-US" sz="8000" dirty="0" smtClean="0"/>
              <a:t>Hmmm</a:t>
            </a:r>
            <a:r>
              <a:rPr lang="en-US" sz="8000" dirty="0"/>
              <a:t>. Green peppers on </a:t>
            </a:r>
            <a:r>
              <a:rPr lang="en-US" sz="8000" dirty="0" smtClean="0"/>
              <a:t>[4] </a:t>
            </a:r>
            <a:r>
              <a:rPr lang="en-US" sz="8000" b="1" dirty="0" smtClean="0">
                <a:solidFill>
                  <a:srgbClr val="FF0000"/>
                </a:solidFill>
              </a:rPr>
              <a:t>a</a:t>
            </a:r>
            <a:r>
              <a:rPr lang="en-US" sz="8000" dirty="0" smtClean="0">
                <a:solidFill>
                  <a:srgbClr val="FF0000"/>
                </a:solidFill>
              </a:rPr>
              <a:t> </a:t>
            </a:r>
            <a:r>
              <a:rPr lang="en-US" sz="8000" dirty="0" smtClean="0"/>
              <a:t>hamburger</a:t>
            </a:r>
            <a:r>
              <a:rPr lang="en-US" sz="8000" dirty="0"/>
              <a:t>? That‘s different. But</a:t>
            </a:r>
          </a:p>
          <a:p>
            <a:pPr marL="82296" indent="0">
              <a:buNone/>
            </a:pPr>
            <a:r>
              <a:rPr lang="en-US" sz="8000" dirty="0"/>
              <a:t>you always find great recipes.</a:t>
            </a:r>
          </a:p>
          <a:p>
            <a:pPr marL="82296" indent="0">
              <a:buNone/>
            </a:pPr>
            <a:r>
              <a:rPr lang="en-US" sz="8000" dirty="0"/>
              <a:t>Sandra: </a:t>
            </a:r>
            <a:r>
              <a:rPr lang="en-US" sz="8000" dirty="0" smtClean="0"/>
              <a:t>Thank </a:t>
            </a:r>
            <a:r>
              <a:rPr lang="en-US" sz="8000" dirty="0"/>
              <a:t>you. I need </a:t>
            </a:r>
            <a:r>
              <a:rPr lang="en-US" sz="8000" dirty="0" smtClean="0"/>
              <a:t>[5] </a:t>
            </a:r>
            <a:r>
              <a:rPr lang="en-US" sz="8000" b="1" dirty="0" smtClean="0">
                <a:solidFill>
                  <a:srgbClr val="FF0000"/>
                </a:solidFill>
              </a:rPr>
              <a:t>some</a:t>
            </a:r>
            <a:r>
              <a:rPr lang="en-US" sz="8000" dirty="0" smtClean="0">
                <a:solidFill>
                  <a:srgbClr val="FF0000"/>
                </a:solidFill>
              </a:rPr>
              <a:t> </a:t>
            </a:r>
            <a:r>
              <a:rPr lang="en-US" sz="8000" dirty="0" smtClean="0"/>
              <a:t>cheese</a:t>
            </a:r>
            <a:r>
              <a:rPr lang="en-US" sz="8000" dirty="0"/>
              <a:t>, too, for the recipe. </a:t>
            </a:r>
            <a:endParaRPr lang="en-US" sz="8000" dirty="0" smtClean="0"/>
          </a:p>
          <a:p>
            <a:pPr marL="82296" indent="0">
              <a:buNone/>
            </a:pPr>
            <a:r>
              <a:rPr lang="en-US" sz="8000" dirty="0"/>
              <a:t>John: </a:t>
            </a:r>
            <a:r>
              <a:rPr lang="en-US" sz="8000" dirty="0" smtClean="0"/>
              <a:t>Do </a:t>
            </a:r>
            <a:r>
              <a:rPr lang="en-US" sz="8000" dirty="0"/>
              <a:t>you need </a:t>
            </a:r>
            <a:r>
              <a:rPr lang="en-US" sz="8000" dirty="0" smtClean="0"/>
              <a:t>[6] </a:t>
            </a:r>
            <a:r>
              <a:rPr lang="en-US" sz="8000" b="1" dirty="0" smtClean="0">
                <a:solidFill>
                  <a:srgbClr val="FF0000"/>
                </a:solidFill>
              </a:rPr>
              <a:t>a</a:t>
            </a:r>
            <a:r>
              <a:rPr lang="en-US" sz="8000" b="1" dirty="0" smtClean="0"/>
              <a:t> </a:t>
            </a:r>
            <a:r>
              <a:rPr lang="en-US" sz="8000" dirty="0" smtClean="0"/>
              <a:t>tomato</a:t>
            </a:r>
            <a:r>
              <a:rPr lang="en-US" sz="8000" dirty="0"/>
              <a:t>?</a:t>
            </a:r>
          </a:p>
          <a:p>
            <a:pPr marL="82296" indent="0">
              <a:buNone/>
            </a:pPr>
            <a:r>
              <a:rPr lang="en-US" sz="8000" dirty="0"/>
              <a:t>Sandra: </a:t>
            </a:r>
            <a:r>
              <a:rPr lang="en-US" sz="8000" dirty="0" smtClean="0"/>
              <a:t>Yes</a:t>
            </a:r>
            <a:r>
              <a:rPr lang="en-US" sz="8000" dirty="0"/>
              <a:t>, we need three large tomatoes. And we need one pound of pasta. </a:t>
            </a:r>
            <a:endParaRPr lang="en-US" sz="8000" dirty="0" smtClean="0"/>
          </a:p>
          <a:p>
            <a:pPr marL="82296" indent="0">
              <a:buNone/>
            </a:pPr>
            <a:r>
              <a:rPr lang="en-US" sz="8000" dirty="0"/>
              <a:t>John: </a:t>
            </a:r>
            <a:r>
              <a:rPr lang="en-US" sz="8000" dirty="0" smtClean="0"/>
              <a:t>Pasta</a:t>
            </a:r>
            <a:r>
              <a:rPr lang="en-US" sz="8000" dirty="0"/>
              <a:t>? Sandra, are you sure this is </a:t>
            </a:r>
            <a:r>
              <a:rPr lang="en-US" sz="8000" dirty="0" smtClean="0"/>
              <a:t>[7] </a:t>
            </a:r>
            <a:r>
              <a:rPr lang="en-US" sz="8000" b="1" dirty="0" smtClean="0">
                <a:solidFill>
                  <a:srgbClr val="FF0000"/>
                </a:solidFill>
              </a:rPr>
              <a:t>a</a:t>
            </a:r>
            <a:r>
              <a:rPr lang="en-US" sz="8000" b="1" dirty="0" smtClean="0"/>
              <a:t> </a:t>
            </a:r>
            <a:r>
              <a:rPr lang="en-US" sz="8000" dirty="0" smtClean="0"/>
              <a:t>recipe </a:t>
            </a:r>
            <a:r>
              <a:rPr lang="en-US" sz="8000" dirty="0"/>
              <a:t>for hamburgers? </a:t>
            </a:r>
            <a:endParaRPr lang="en-US" sz="8000" dirty="0" smtClean="0"/>
          </a:p>
          <a:p>
            <a:pPr marL="82296" indent="0">
              <a:buNone/>
            </a:pPr>
            <a:r>
              <a:rPr lang="en-US" sz="8000" dirty="0"/>
              <a:t>Sandra: </a:t>
            </a:r>
            <a:r>
              <a:rPr lang="en-US" sz="8000" dirty="0" smtClean="0"/>
              <a:t>It’s [8] </a:t>
            </a:r>
            <a:r>
              <a:rPr lang="en-US" sz="8000" b="1" dirty="0" smtClean="0">
                <a:solidFill>
                  <a:srgbClr val="FF0000"/>
                </a:solidFill>
              </a:rPr>
              <a:t>a</a:t>
            </a:r>
            <a:r>
              <a:rPr lang="en-US" sz="8000" b="1" dirty="0" smtClean="0"/>
              <a:t> </a:t>
            </a:r>
            <a:r>
              <a:rPr lang="en-US" sz="8000" dirty="0" smtClean="0"/>
              <a:t>recipe </a:t>
            </a:r>
            <a:r>
              <a:rPr lang="en-US" sz="8000" dirty="0"/>
              <a:t>for </a:t>
            </a:r>
            <a:r>
              <a:rPr lang="en-US" sz="8000" dirty="0" smtClean="0"/>
              <a:t>[9] </a:t>
            </a:r>
            <a:r>
              <a:rPr lang="en-US" sz="8000" b="1" dirty="0" smtClean="0">
                <a:solidFill>
                  <a:srgbClr val="FF0000"/>
                </a:solidFill>
              </a:rPr>
              <a:t>a</a:t>
            </a:r>
            <a:r>
              <a:rPr lang="en-US" sz="8000" b="1" dirty="0" smtClean="0"/>
              <a:t> </a:t>
            </a:r>
            <a:r>
              <a:rPr lang="en-US" sz="8000" dirty="0" smtClean="0"/>
              <a:t>hamburger  casserole</a:t>
            </a:r>
            <a:r>
              <a:rPr lang="en-US" sz="8000" dirty="0"/>
              <a:t>.</a:t>
            </a:r>
          </a:p>
          <a:p>
            <a:pPr marL="82296" indent="0">
              <a:buNone/>
            </a:pPr>
            <a:r>
              <a:rPr lang="en-US" sz="8000" dirty="0"/>
              <a:t>John: </a:t>
            </a:r>
            <a:r>
              <a:rPr lang="en-US" sz="8000" dirty="0" smtClean="0"/>
              <a:t>[10] </a:t>
            </a:r>
            <a:r>
              <a:rPr lang="en-US" sz="8000" b="1" dirty="0" smtClean="0">
                <a:solidFill>
                  <a:srgbClr val="FF0000"/>
                </a:solidFill>
              </a:rPr>
              <a:t>A</a:t>
            </a:r>
            <a:r>
              <a:rPr lang="en-US" sz="8000" b="1" dirty="0" smtClean="0"/>
              <a:t> </a:t>
            </a:r>
            <a:r>
              <a:rPr lang="en-US" sz="8000" dirty="0" smtClean="0"/>
              <a:t>hamburger casserole</a:t>
            </a:r>
            <a:r>
              <a:rPr lang="en-US" sz="8000" dirty="0"/>
              <a:t>? </a:t>
            </a:r>
            <a:r>
              <a:rPr lang="en-US" sz="8000" dirty="0" smtClean="0"/>
              <a:t>I’m not </a:t>
            </a:r>
            <a:r>
              <a:rPr lang="en-US" sz="8000" dirty="0"/>
              <a:t>sure... </a:t>
            </a:r>
            <a:endParaRPr lang="en-US" sz="8000" dirty="0" smtClean="0"/>
          </a:p>
          <a:p>
            <a:pPr marL="82296" indent="0">
              <a:buNone/>
            </a:pPr>
            <a:r>
              <a:rPr lang="en-US" sz="8000" dirty="0"/>
              <a:t>Sandra: </a:t>
            </a:r>
            <a:r>
              <a:rPr lang="en-US" sz="8000" dirty="0" smtClean="0"/>
              <a:t>John</a:t>
            </a:r>
            <a:r>
              <a:rPr lang="en-US" sz="8000" dirty="0"/>
              <a:t>, you always love my new recipes, remember?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2345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513" y="381000"/>
            <a:ext cx="7862887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4710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533400"/>
            <a:ext cx="7178040" cy="5410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0024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609600"/>
            <a:ext cx="7239000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3478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-76200"/>
            <a:ext cx="7872984" cy="990600"/>
          </a:xfrm>
        </p:spPr>
        <p:txBody>
          <a:bodyPr>
            <a:normAutofit/>
          </a:bodyPr>
          <a:lstStyle/>
          <a:p>
            <a:pPr algn="r"/>
            <a:r>
              <a:rPr lang="en-US" b="1" smtClean="0">
                <a:solidFill>
                  <a:srgbClr val="0000FF"/>
                </a:solidFill>
              </a:rPr>
              <a:t>New words:</a:t>
            </a:r>
            <a:endParaRPr lang="en-US" b="1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838200"/>
            <a:ext cx="7872984" cy="54102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000" b="1" dirty="0" smtClean="0"/>
              <a:t>1. rabbi</a:t>
            </a:r>
            <a:r>
              <a:rPr lang="en-US" sz="4000" dirty="0" smtClean="0"/>
              <a:t> (noun) </a:t>
            </a:r>
            <a:r>
              <a:rPr lang="en-US" sz="4000" dirty="0"/>
              <a:t>[ C </a:t>
            </a:r>
            <a:r>
              <a:rPr lang="en-US" sz="4000" dirty="0" smtClean="0"/>
              <a:t>] UK  </a:t>
            </a:r>
            <a:r>
              <a:rPr lang="en-US" sz="4000" dirty="0"/>
              <a:t>/ˈ</a:t>
            </a:r>
            <a:r>
              <a:rPr lang="en-US" sz="4000" dirty="0" err="1"/>
              <a:t>ræb.aɪ</a:t>
            </a:r>
            <a:r>
              <a:rPr lang="en-US" sz="4000" dirty="0"/>
              <a:t>/ US  /ˈ</a:t>
            </a:r>
            <a:r>
              <a:rPr lang="en-US" sz="4000" dirty="0" err="1"/>
              <a:t>ræb.aɪ</a:t>
            </a:r>
            <a:r>
              <a:rPr lang="en-US" sz="4000" dirty="0" smtClean="0"/>
              <a:t>/: a </a:t>
            </a:r>
            <a:r>
              <a:rPr lang="en-US" sz="4000" dirty="0"/>
              <a:t>religious leader and teacher in the Jewish religion:</a:t>
            </a:r>
          </a:p>
          <a:p>
            <a:pPr marL="82296" indent="0">
              <a:buNone/>
            </a:pPr>
            <a:r>
              <a:rPr lang="en-US" sz="4000" b="1" dirty="0" err="1" smtClean="0"/>
              <a:t>Exs</a:t>
            </a:r>
            <a:r>
              <a:rPr lang="en-US" sz="4000" b="1" dirty="0" smtClean="0"/>
              <a:t>: </a:t>
            </a:r>
          </a:p>
          <a:p>
            <a:pPr marL="82296" indent="0">
              <a:buNone/>
            </a:pPr>
            <a:r>
              <a:rPr lang="en-US" sz="4000" b="1" dirty="0" smtClean="0"/>
              <a:t>Rabbi</a:t>
            </a:r>
            <a:r>
              <a:rPr lang="en-US" sz="4000" dirty="0" smtClean="0"/>
              <a:t> </a:t>
            </a:r>
            <a:r>
              <a:rPr lang="en-US" sz="4000" dirty="0"/>
              <a:t>Jonathan Sacks</a:t>
            </a:r>
          </a:p>
          <a:p>
            <a:pPr marL="82296" indent="0">
              <a:buNone/>
            </a:pPr>
            <a:r>
              <a:rPr lang="en-US" sz="4000" dirty="0" smtClean="0"/>
              <a:t>[as </a:t>
            </a:r>
            <a:r>
              <a:rPr lang="en-US" sz="4000" dirty="0"/>
              <a:t>form of </a:t>
            </a:r>
            <a:r>
              <a:rPr lang="en-US" sz="4000" dirty="0" smtClean="0"/>
              <a:t>address] </a:t>
            </a:r>
            <a:r>
              <a:rPr lang="en-US" sz="4000" dirty="0"/>
              <a:t>Good morning, </a:t>
            </a:r>
            <a:r>
              <a:rPr lang="en-US" sz="4000" b="1" dirty="0"/>
              <a:t>Rabbi</a:t>
            </a:r>
            <a:r>
              <a:rPr lang="en-US" sz="4000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524000" y="-76200"/>
            <a:ext cx="7872984" cy="990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r"/>
            <a:r>
              <a:rPr lang="en-US" b="1" smtClean="0">
                <a:solidFill>
                  <a:srgbClr val="0000FF"/>
                </a:solidFill>
              </a:rPr>
              <a:t>New words:</a:t>
            </a:r>
            <a:endParaRPr lang="en-US" b="1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7405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304800"/>
            <a:ext cx="7872984" cy="5943600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en-US" sz="4000" b="1" dirty="0" smtClean="0"/>
              <a:t>2. bitter (</a:t>
            </a:r>
            <a:r>
              <a:rPr lang="en-US" sz="4000" dirty="0" smtClean="0"/>
              <a:t>adjective) UK  </a:t>
            </a:r>
            <a:r>
              <a:rPr lang="en-US" sz="4000" dirty="0"/>
              <a:t>/ˈ</a:t>
            </a:r>
            <a:r>
              <a:rPr lang="en-US" sz="4000" dirty="0" err="1"/>
              <a:t>bɪt.ər</a:t>
            </a:r>
            <a:r>
              <a:rPr lang="en-US" sz="4000" dirty="0"/>
              <a:t>/ US  /ˈ</a:t>
            </a:r>
            <a:r>
              <a:rPr lang="en-US" sz="4000" dirty="0" err="1"/>
              <a:t>bɪt</a:t>
            </a:r>
            <a:r>
              <a:rPr lang="en-US" sz="4000" dirty="0"/>
              <a:t>̬.</a:t>
            </a:r>
            <a:r>
              <a:rPr lang="en-US" sz="4000" dirty="0" smtClean="0"/>
              <a:t>ɚ/: angry</a:t>
            </a:r>
            <a:endParaRPr lang="en-US" sz="4000" dirty="0"/>
          </a:p>
          <a:p>
            <a:pPr marL="82296" indent="0">
              <a:buNone/>
            </a:pPr>
            <a:r>
              <a:rPr lang="en-US" sz="4000" b="1" dirty="0" err="1" smtClean="0"/>
              <a:t>Exs</a:t>
            </a:r>
            <a:r>
              <a:rPr lang="en-US" sz="4000" dirty="0" smtClean="0"/>
              <a:t>: </a:t>
            </a:r>
          </a:p>
          <a:p>
            <a:pPr marL="82296" indent="0">
              <a:buNone/>
            </a:pPr>
            <a:r>
              <a:rPr lang="en-US" sz="4000" dirty="0" smtClean="0"/>
              <a:t>- Someone </a:t>
            </a:r>
            <a:r>
              <a:rPr lang="en-US" sz="4000" dirty="0"/>
              <a:t>who is </a:t>
            </a:r>
            <a:r>
              <a:rPr lang="en-US" sz="4000" b="1" dirty="0"/>
              <a:t>bitter</a:t>
            </a:r>
            <a:r>
              <a:rPr lang="en-US" sz="4000" dirty="0"/>
              <a:t> is angry and unhappy because they cannot forget bad things that happened in the </a:t>
            </a:r>
            <a:r>
              <a:rPr lang="en-US" sz="4000" dirty="0" smtClean="0"/>
              <a:t>past.</a:t>
            </a:r>
            <a:endParaRPr lang="en-US" sz="4000" dirty="0"/>
          </a:p>
          <a:p>
            <a:pPr marL="82296" indent="0">
              <a:buNone/>
            </a:pPr>
            <a:r>
              <a:rPr lang="en-US" sz="4000" dirty="0" smtClean="0"/>
              <a:t>- I </a:t>
            </a:r>
            <a:r>
              <a:rPr lang="en-US" sz="4000" dirty="0"/>
              <a:t>feel very </a:t>
            </a:r>
            <a:r>
              <a:rPr lang="en-US" sz="4000" b="1" dirty="0"/>
              <a:t>bitter</a:t>
            </a:r>
            <a:r>
              <a:rPr lang="en-US" sz="4000" dirty="0"/>
              <a:t> about my childhood and all that I went through</a:t>
            </a:r>
            <a:r>
              <a:rPr lang="en-US" sz="4000" dirty="0" smtClean="0"/>
              <a:t>.</a:t>
            </a:r>
            <a:endParaRPr lang="en-US" sz="4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530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228600"/>
            <a:ext cx="7872984" cy="6019800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en-US" sz="3600" b="1" dirty="0" smtClean="0"/>
              <a:t>3. herb </a:t>
            </a:r>
            <a:r>
              <a:rPr lang="en-US" sz="3600" dirty="0" smtClean="0"/>
              <a:t>(noun) </a:t>
            </a:r>
            <a:r>
              <a:rPr lang="en-US" sz="3600" dirty="0"/>
              <a:t>[ C </a:t>
            </a:r>
            <a:r>
              <a:rPr lang="en-US" sz="3600" dirty="0" smtClean="0"/>
              <a:t>] UK  </a:t>
            </a:r>
            <a:r>
              <a:rPr lang="en-US" sz="3600" dirty="0"/>
              <a:t>/</a:t>
            </a:r>
            <a:r>
              <a:rPr lang="en-US" sz="3600" dirty="0" err="1"/>
              <a:t>hɜːb</a:t>
            </a:r>
            <a:r>
              <a:rPr lang="en-US" sz="3600" dirty="0"/>
              <a:t>/ US  /</a:t>
            </a:r>
            <a:r>
              <a:rPr lang="en-US" sz="3600" dirty="0" err="1"/>
              <a:t>ɝːb</a:t>
            </a:r>
            <a:r>
              <a:rPr lang="en-US" sz="3600" dirty="0" smtClean="0"/>
              <a:t>/: </a:t>
            </a:r>
            <a:r>
              <a:rPr lang="en-US" sz="3600" dirty="0" smtClean="0"/>
              <a:t>a </a:t>
            </a:r>
            <a:r>
              <a:rPr lang="en-US" sz="3600" dirty="0"/>
              <a:t>type of plant whose leaves are used in cooking to give </a:t>
            </a:r>
            <a:r>
              <a:rPr lang="en-US" sz="3600" dirty="0" err="1"/>
              <a:t>flavour</a:t>
            </a:r>
            <a:r>
              <a:rPr lang="en-US" sz="3600" dirty="0"/>
              <a:t> to particular dishes or in making medicine:</a:t>
            </a:r>
          </a:p>
          <a:p>
            <a:pPr marL="82296" indent="0">
              <a:buNone/>
            </a:pPr>
            <a:r>
              <a:rPr lang="en-US" sz="3600" b="1" dirty="0" err="1" smtClean="0"/>
              <a:t>Exs</a:t>
            </a:r>
            <a:r>
              <a:rPr lang="en-US" sz="3600" b="1" dirty="0" smtClean="0"/>
              <a:t>:</a:t>
            </a:r>
            <a:r>
              <a:rPr lang="en-US" sz="3600" dirty="0" smtClean="0"/>
              <a:t> - dried/fresh </a:t>
            </a:r>
            <a:r>
              <a:rPr lang="en-US" sz="3600" b="1" dirty="0"/>
              <a:t>herbs</a:t>
            </a:r>
          </a:p>
          <a:p>
            <a:pPr marL="82296" indent="0">
              <a:buNone/>
            </a:pPr>
            <a:r>
              <a:rPr lang="en-US" sz="3600" dirty="0" smtClean="0"/>
              <a:t>- Basil</a:t>
            </a:r>
            <a:r>
              <a:rPr lang="en-US" sz="3600" dirty="0"/>
              <a:t>, oregano, thyme, and rosemary are all </a:t>
            </a:r>
            <a:r>
              <a:rPr lang="en-US" sz="3600" b="1" dirty="0"/>
              <a:t>herbs</a:t>
            </a:r>
            <a:r>
              <a:rPr lang="en-US" sz="3600" dirty="0"/>
              <a:t>.</a:t>
            </a:r>
          </a:p>
          <a:p>
            <a:pPr marL="82296" indent="0">
              <a:buNone/>
            </a:pPr>
            <a:r>
              <a:rPr lang="en-US" sz="3600" dirty="0" smtClean="0"/>
              <a:t>- A </a:t>
            </a:r>
            <a:r>
              <a:rPr lang="en-US" sz="3600" dirty="0"/>
              <a:t>large range of </a:t>
            </a:r>
            <a:r>
              <a:rPr lang="en-US" sz="3600" b="1" dirty="0"/>
              <a:t>herbs</a:t>
            </a:r>
            <a:r>
              <a:rPr lang="en-US" sz="3600" dirty="0"/>
              <a:t> and spices are used in South Asian cooking.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2401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304800"/>
            <a:ext cx="7872984" cy="59436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000" b="1" dirty="0" smtClean="0"/>
              <a:t>4. chop </a:t>
            </a:r>
            <a:r>
              <a:rPr lang="en-US" sz="4000" dirty="0" smtClean="0"/>
              <a:t>(verb) </a:t>
            </a:r>
            <a:r>
              <a:rPr lang="en-US" sz="4000" dirty="0"/>
              <a:t>[ T </a:t>
            </a:r>
            <a:r>
              <a:rPr lang="en-US" sz="4000" dirty="0" smtClean="0"/>
              <a:t>] UK  </a:t>
            </a:r>
            <a:r>
              <a:rPr lang="en-US" sz="4000" dirty="0"/>
              <a:t>/</a:t>
            </a:r>
            <a:r>
              <a:rPr lang="en-US" sz="4000" dirty="0" err="1"/>
              <a:t>tʃɒp</a:t>
            </a:r>
            <a:r>
              <a:rPr lang="en-US" sz="4000" dirty="0"/>
              <a:t>/ US  /</a:t>
            </a:r>
            <a:r>
              <a:rPr lang="en-US" sz="4000" dirty="0" err="1" smtClean="0"/>
              <a:t>tʃɑːp</a:t>
            </a:r>
            <a:r>
              <a:rPr lang="en-US" sz="4000" dirty="0" smtClean="0"/>
              <a:t>/: to </a:t>
            </a:r>
            <a:r>
              <a:rPr lang="en-US" sz="4000" dirty="0"/>
              <a:t>cut something into pieces with an axe, knife, or other sharp instrument</a:t>
            </a:r>
            <a:r>
              <a:rPr lang="en-US" sz="4000" dirty="0" smtClean="0"/>
              <a:t>:</a:t>
            </a:r>
            <a:endParaRPr lang="en-US" sz="4000" b="1" dirty="0" smtClean="0"/>
          </a:p>
          <a:p>
            <a:pPr marL="82296" indent="0">
              <a:buNone/>
            </a:pPr>
            <a:r>
              <a:rPr lang="en-US" sz="4000" b="1" dirty="0" err="1" smtClean="0"/>
              <a:t>Exs</a:t>
            </a:r>
            <a:r>
              <a:rPr lang="en-US" sz="4000" b="1" dirty="0" smtClean="0"/>
              <a:t>: - </a:t>
            </a:r>
            <a:r>
              <a:rPr lang="en-US" sz="4000" dirty="0" smtClean="0"/>
              <a:t>He </a:t>
            </a:r>
            <a:r>
              <a:rPr lang="en-US" sz="4000" b="1" dirty="0"/>
              <a:t>was chopping </a:t>
            </a:r>
            <a:r>
              <a:rPr lang="en-US" sz="4000" dirty="0"/>
              <a:t>wood in the yard.</a:t>
            </a:r>
          </a:p>
          <a:p>
            <a:pPr marL="82296" indent="0">
              <a:buNone/>
            </a:pPr>
            <a:r>
              <a:rPr lang="en-US" sz="4000" dirty="0" smtClean="0"/>
              <a:t>- </a:t>
            </a:r>
            <a:r>
              <a:rPr lang="en-US" sz="4000" b="1" dirty="0" smtClean="0"/>
              <a:t>Chop </a:t>
            </a:r>
            <a:r>
              <a:rPr lang="en-US" sz="4000" b="1" dirty="0"/>
              <a:t>(up) </a:t>
            </a:r>
            <a:r>
              <a:rPr lang="en-US" sz="4000" dirty="0"/>
              <a:t>the onions and carrots roughly.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718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228600"/>
            <a:ext cx="7872984" cy="60198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400" b="1" dirty="0" smtClean="0"/>
              <a:t>5. matzo</a:t>
            </a:r>
            <a:endParaRPr lang="en-US" sz="4400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1981200"/>
            <a:ext cx="3664262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6367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228600"/>
            <a:ext cx="7872984" cy="6019800"/>
          </a:xfrm>
        </p:spPr>
        <p:txBody>
          <a:bodyPr/>
          <a:lstStyle/>
          <a:p>
            <a:pPr marL="82296" indent="0">
              <a:buNone/>
            </a:pPr>
            <a:r>
              <a:rPr lang="en-US" sz="4400" b="1" dirty="0"/>
              <a:t>6. </a:t>
            </a:r>
            <a:r>
              <a:rPr lang="en-US" sz="4400" b="1" dirty="0" smtClean="0"/>
              <a:t>Passover Seder (noun):</a:t>
            </a:r>
          </a:p>
          <a:p>
            <a:pPr marL="82296" indent="0">
              <a:buNone/>
            </a:pPr>
            <a:r>
              <a:rPr lang="en-US" dirty="0">
                <a:solidFill>
                  <a:srgbClr val="0000FF"/>
                </a:solidFill>
                <a:hlinkClick r:id="rId2"/>
              </a:rPr>
              <a:t>https://sites.google.com/site/thichdihoc/le-vuot-qua-passover</a:t>
            </a:r>
            <a:endParaRPr lang="en-US" b="1" dirty="0" smtClean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06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52400"/>
            <a:ext cx="7872984" cy="6096000"/>
          </a:xfrm>
        </p:spPr>
        <p:txBody>
          <a:bodyPr>
            <a:normAutofit fontScale="77500" lnSpcReduction="20000"/>
          </a:bodyPr>
          <a:lstStyle/>
          <a:p>
            <a:pPr marL="82296" indent="0">
              <a:buNone/>
            </a:pPr>
            <a:endParaRPr lang="en-US" b="1" dirty="0" smtClean="0"/>
          </a:p>
          <a:p>
            <a:pPr marL="82296" indent="0">
              <a:buNone/>
            </a:pPr>
            <a:r>
              <a:rPr lang="vi-VN" b="1" dirty="0" smtClean="0"/>
              <a:t>Lễ </a:t>
            </a:r>
            <a:r>
              <a:rPr lang="vi-VN" b="1" dirty="0"/>
              <a:t>Vượt Qua </a:t>
            </a:r>
            <a:r>
              <a:rPr lang="vi-VN" b="1" dirty="0" smtClean="0"/>
              <a:t>PASSOVER</a:t>
            </a:r>
            <a:endParaRPr lang="vi-VN" b="1" dirty="0"/>
          </a:p>
          <a:p>
            <a:pPr marL="82296" indent="0"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vi-VN" dirty="0" smtClean="0">
                <a:latin typeface="Arial" pitchFamily="34" charset="0"/>
                <a:cs typeface="Arial" pitchFamily="34" charset="0"/>
              </a:rPr>
              <a:t>Lễ </a:t>
            </a:r>
            <a:r>
              <a:rPr lang="vi-VN" dirty="0">
                <a:latin typeface="Arial" pitchFamily="34" charset="0"/>
                <a:cs typeface="Arial" pitchFamily="34" charset="0"/>
              </a:rPr>
              <a:t>Vượt Qua </a:t>
            </a:r>
            <a:r>
              <a:rPr lang="vi-VN" dirty="0" smtClean="0">
                <a:latin typeface="Arial" pitchFamily="34" charset="0"/>
                <a:cs typeface="Arial" pitchFamily="34" charset="0"/>
              </a:rPr>
              <a:t>(tiếng </a:t>
            </a:r>
            <a:r>
              <a:rPr lang="vi-VN" dirty="0">
                <a:latin typeface="Arial" pitchFamily="34" charset="0"/>
                <a:cs typeface="Arial" pitchFamily="34" charset="0"/>
              </a:rPr>
              <a:t>Anh gọi là PASSOVER ) là lễ của người Do Thái nhằm để kỷ niệm ngày giải phóng dân tộc Do Thái thoát khỏi ách nô lệ của đế quốc Ai Cập . </a:t>
            </a:r>
          </a:p>
          <a:p>
            <a:pPr marL="82296" indent="0"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vi-VN" dirty="0" smtClean="0">
                <a:latin typeface="Arial" pitchFamily="34" charset="0"/>
                <a:cs typeface="Arial" pitchFamily="34" charset="0"/>
              </a:rPr>
              <a:t>Lễ </a:t>
            </a:r>
            <a:r>
              <a:rPr lang="vi-VN" dirty="0">
                <a:latin typeface="Arial" pitchFamily="34" charset="0"/>
                <a:cs typeface="Arial" pitchFamily="34" charset="0"/>
              </a:rPr>
              <a:t>Vượt Qua kéo dài một tuần </a:t>
            </a:r>
          </a:p>
          <a:p>
            <a:pPr marL="82296" indent="0"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vi-VN" dirty="0" smtClean="0">
                <a:latin typeface="Arial" pitchFamily="34" charset="0"/>
                <a:cs typeface="Arial" pitchFamily="34" charset="0"/>
              </a:rPr>
              <a:t>Trước </a:t>
            </a:r>
            <a:r>
              <a:rPr lang="vi-VN" dirty="0">
                <a:latin typeface="Arial" pitchFamily="34" charset="0"/>
                <a:cs typeface="Arial" pitchFamily="34" charset="0"/>
              </a:rPr>
              <a:t>ngày lễ vượt qua , ngày đó sẽ kiêng ăn vào buổi sáng </a:t>
            </a:r>
            <a:r>
              <a:rPr lang="vi-VN" dirty="0" smtClean="0">
                <a:latin typeface="Arial" pitchFamily="34" charset="0"/>
                <a:cs typeface="Arial" pitchFamily="34" charset="0"/>
              </a:rPr>
              <a:t>(kiêng </a:t>
            </a:r>
            <a:r>
              <a:rPr lang="vi-VN" dirty="0">
                <a:latin typeface="Arial" pitchFamily="34" charset="0"/>
                <a:cs typeface="Arial" pitchFamily="34" charset="0"/>
              </a:rPr>
              <a:t>ăn chỉ </a:t>
            </a:r>
            <a:r>
              <a:rPr lang="vi-VN" dirty="0" smtClean="0">
                <a:latin typeface="Arial" pitchFamily="34" charset="0"/>
                <a:cs typeface="Arial" pitchFamily="34" charset="0"/>
              </a:rPr>
              <a:t>dàn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h</a:t>
            </a:r>
            <a:r>
              <a:rPr lang="vi-VN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dirty="0">
                <a:latin typeface="Arial" pitchFamily="34" charset="0"/>
                <a:cs typeface="Arial" pitchFamily="34" charset="0"/>
              </a:rPr>
              <a:t>cho trẻ em khỏe mạnh và trên 14 </a:t>
            </a:r>
            <a:r>
              <a:rPr lang="vi-VN" dirty="0" smtClean="0">
                <a:latin typeface="Arial" pitchFamily="34" charset="0"/>
                <a:cs typeface="Arial" pitchFamily="34" charset="0"/>
              </a:rPr>
              <a:t>tuổi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vi-VN" dirty="0" smtClean="0">
                <a:latin typeface="Arial" pitchFamily="34" charset="0"/>
                <a:cs typeface="Arial" pitchFamily="34" charset="0"/>
              </a:rPr>
              <a:t>người </a:t>
            </a:r>
            <a:r>
              <a:rPr lang="vi-VN" dirty="0">
                <a:latin typeface="Arial" pitchFamily="34" charset="0"/>
                <a:cs typeface="Arial" pitchFamily="34" charset="0"/>
              </a:rPr>
              <a:t>yếu và già thì được miễn )</a:t>
            </a:r>
          </a:p>
          <a:p>
            <a:pPr marL="82296" indent="0"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vi-VN" dirty="0" smtClean="0">
                <a:latin typeface="Arial" pitchFamily="34" charset="0"/>
                <a:cs typeface="Arial" pitchFamily="34" charset="0"/>
              </a:rPr>
              <a:t>Trong </a:t>
            </a:r>
            <a:r>
              <a:rPr lang="vi-VN" dirty="0">
                <a:latin typeface="Arial" pitchFamily="34" charset="0"/>
                <a:cs typeface="Arial" pitchFamily="34" charset="0"/>
              </a:rPr>
              <a:t>bữa tiệc, người ta ăn thịt chiên với bánh không men và rau đắng, </a:t>
            </a:r>
          </a:p>
          <a:p>
            <a:pPr marL="82296" indent="0"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- N</a:t>
            </a:r>
            <a:r>
              <a:rPr lang="vi-VN" dirty="0" smtClean="0">
                <a:latin typeface="Arial" pitchFamily="34" charset="0"/>
                <a:cs typeface="Arial" pitchFamily="34" charset="0"/>
              </a:rPr>
              <a:t>goài </a:t>
            </a:r>
            <a:r>
              <a:rPr lang="vi-VN" dirty="0">
                <a:latin typeface="Arial" pitchFamily="34" charset="0"/>
                <a:cs typeface="Arial" pitchFamily="34" charset="0"/>
              </a:rPr>
              <a:t>ra, họ cũng uống với nhau bốn chén rượu đã được vị chủ tọa bữa tiệc chúc lành để kỉ niệm </a:t>
            </a:r>
            <a:r>
              <a:rPr lang="vi-VN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bốn</a:t>
            </a:r>
            <a:r>
              <a:rPr lang="vi-VN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dirty="0">
                <a:latin typeface="Arial" pitchFamily="34" charset="0"/>
                <a:cs typeface="Arial" pitchFamily="34" charset="0"/>
              </a:rPr>
              <a:t>lời hứa của Thiên Chúa với dân Do Thái:</a:t>
            </a:r>
          </a:p>
          <a:p>
            <a:pPr marL="82296" indent="0">
              <a:buNone/>
            </a:pPr>
            <a:r>
              <a:rPr lang="vi-VN" dirty="0" smtClean="0">
                <a:latin typeface="Arial" pitchFamily="34" charset="0"/>
                <a:cs typeface="Arial" pitchFamily="34" charset="0"/>
              </a:rPr>
              <a:t>Matzah </a:t>
            </a:r>
            <a:r>
              <a:rPr lang="vi-VN" dirty="0">
                <a:latin typeface="Arial" pitchFamily="34" charset="0"/>
                <a:cs typeface="Arial" pitchFamily="34" charset="0"/>
              </a:rPr>
              <a:t>thường được làm bằng tay hoặc làm bằng máy .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8681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304800"/>
            <a:ext cx="7872984" cy="5943600"/>
          </a:xfrm>
        </p:spPr>
        <p:txBody>
          <a:bodyPr>
            <a:normAutofit fontScale="92500" lnSpcReduction="20000"/>
          </a:bodyPr>
          <a:lstStyle/>
          <a:p>
            <a:pPr marL="82296" indent="0">
              <a:buNone/>
            </a:pPr>
            <a:r>
              <a:rPr lang="vi-VN" b="1" dirty="0">
                <a:latin typeface="Arial" pitchFamily="34" charset="0"/>
                <a:cs typeface="Arial" pitchFamily="34" charset="0"/>
              </a:rPr>
              <a:t>Lễ Vượt Qua </a:t>
            </a:r>
            <a:r>
              <a:rPr lang="vi-VN" b="1" dirty="0" smtClean="0">
                <a:latin typeface="Arial" pitchFamily="34" charset="0"/>
                <a:cs typeface="Arial" pitchFamily="34" charset="0"/>
              </a:rPr>
              <a:t>PASSOVER</a:t>
            </a:r>
            <a:endParaRPr lang="en-US" b="1" dirty="0" smtClean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endParaRPr lang="vi-VN" b="1" dirty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r>
              <a:rPr lang="vi-VN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"</a:t>
            </a:r>
            <a:r>
              <a:rPr lang="vi-VN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Ta sẽ đem các ngươi ra từ ách của Ai Cập"</a:t>
            </a:r>
          </a:p>
          <a:p>
            <a:pPr marL="82296" indent="0">
              <a:buNone/>
            </a:pPr>
            <a:r>
              <a:rPr lang="vi-VN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"Ta sẽ giải thoát các ngươi khỏi cảnh làm tôi mọi chúng"</a:t>
            </a:r>
          </a:p>
          <a:p>
            <a:pPr marL="82296" indent="0">
              <a:buNone/>
            </a:pPr>
            <a:r>
              <a:rPr lang="vi-VN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"Ta sẽ giương cánh tay mà chuộc lấy các ngươi"</a:t>
            </a:r>
          </a:p>
          <a:p>
            <a:pPr marL="82296" indent="0">
              <a:buNone/>
            </a:pPr>
            <a:r>
              <a:rPr lang="vi-VN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"Ta sẽ lấy các ngươi làm dân Ta, và Ta sẽ là Thiên Chúa các ngươi"</a:t>
            </a:r>
          </a:p>
          <a:p>
            <a:pPr marL="82296" indent="0">
              <a:buNone/>
            </a:pPr>
            <a:r>
              <a:rPr lang="vi-VN" dirty="0">
                <a:latin typeface="Arial" pitchFamily="34" charset="0"/>
                <a:cs typeface="Arial" pitchFamily="34" charset="0"/>
              </a:rPr>
              <a:t>Các thức ăn được dùng trong lễ Vượt Qua</a:t>
            </a:r>
          </a:p>
          <a:p>
            <a:pPr marL="82296" indent="0">
              <a:buNone/>
            </a:pPr>
            <a:r>
              <a:rPr lang="vi-VN" dirty="0">
                <a:latin typeface="Arial" pitchFamily="34" charset="0"/>
                <a:cs typeface="Arial" pitchFamily="34" charset="0"/>
              </a:rPr>
              <a:t>Matzah là bánh không men, khi nấu tính đủ thời gian là 18 phút .</a:t>
            </a:r>
          </a:p>
          <a:p>
            <a:pPr marL="82296" indent="0"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N</a:t>
            </a:r>
            <a:r>
              <a:rPr lang="vi-VN" dirty="0">
                <a:latin typeface="Arial" pitchFamily="34" charset="0"/>
                <a:cs typeface="Arial" pitchFamily="34" charset="0"/>
              </a:rPr>
              <a:t>ếu quá thời gian 18 phút thì bánh sẽ lên men</a:t>
            </a:r>
            <a:r>
              <a:rPr lang="en-US" dirty="0">
                <a:latin typeface="Arial" pitchFamily="34" charset="0"/>
                <a:cs typeface="Arial" pitchFamily="34" charset="0"/>
              </a:rPr>
              <a:t>, </a:t>
            </a:r>
            <a:r>
              <a:rPr lang="vi-VN" dirty="0">
                <a:latin typeface="Arial" pitchFamily="34" charset="0"/>
                <a:cs typeface="Arial" pitchFamily="34" charset="0"/>
              </a:rPr>
              <a:t>và sẽ không được sử dụng</a:t>
            </a:r>
            <a:r>
              <a:rPr lang="vi-VN" dirty="0" smtClean="0">
                <a:latin typeface="Arial" pitchFamily="34" charset="0"/>
                <a:cs typeface="Arial" pitchFamily="34" charset="0"/>
              </a:rPr>
              <a:t>.</a:t>
            </a:r>
            <a:endParaRPr lang="vi-VN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225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457200"/>
            <a:ext cx="7872984" cy="57912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000" b="1" dirty="0"/>
              <a:t>7. </a:t>
            </a:r>
            <a:r>
              <a:rPr lang="en-US" sz="4000" b="1" dirty="0" smtClean="0"/>
              <a:t>stale </a:t>
            </a:r>
            <a:r>
              <a:rPr lang="en-US" sz="4000" dirty="0" smtClean="0"/>
              <a:t>(adjective) UK  </a:t>
            </a:r>
            <a:r>
              <a:rPr lang="en-US" sz="4000" dirty="0"/>
              <a:t>/</a:t>
            </a:r>
            <a:r>
              <a:rPr lang="en-US" sz="4000" dirty="0" err="1"/>
              <a:t>steɪl</a:t>
            </a:r>
            <a:r>
              <a:rPr lang="en-US" sz="4000" dirty="0"/>
              <a:t>/ US  /</a:t>
            </a:r>
            <a:r>
              <a:rPr lang="en-US" sz="4000" dirty="0" err="1" smtClean="0"/>
              <a:t>steɪl</a:t>
            </a:r>
            <a:r>
              <a:rPr lang="en-US" sz="4000" dirty="0" smtClean="0"/>
              <a:t>/: no </a:t>
            </a:r>
            <a:r>
              <a:rPr lang="en-US" sz="4000" dirty="0"/>
              <a:t>longer new or fresh, usually as a result of being kept for too long:</a:t>
            </a:r>
          </a:p>
          <a:p>
            <a:pPr marL="82296" indent="0">
              <a:buNone/>
            </a:pPr>
            <a:r>
              <a:rPr lang="en-US" sz="4000" b="1" dirty="0" err="1" smtClean="0"/>
              <a:t>Exs</a:t>
            </a:r>
            <a:r>
              <a:rPr lang="en-US" sz="4000" b="1" dirty="0" smtClean="0"/>
              <a:t>: - </a:t>
            </a:r>
            <a:r>
              <a:rPr lang="en-US" sz="4000" dirty="0" smtClean="0"/>
              <a:t>The </a:t>
            </a:r>
            <a:r>
              <a:rPr lang="en-US" sz="4000" dirty="0"/>
              <a:t>bread/biscuits/cake had gone </a:t>
            </a:r>
            <a:r>
              <a:rPr lang="en-US" sz="4000" b="1" dirty="0"/>
              <a:t>stale</a:t>
            </a:r>
            <a:r>
              <a:rPr lang="en-US" sz="4000" dirty="0"/>
              <a:t>.</a:t>
            </a:r>
          </a:p>
          <a:p>
            <a:pPr marL="82296" indent="0">
              <a:buNone/>
            </a:pPr>
            <a:r>
              <a:rPr lang="en-US" sz="4000" dirty="0" smtClean="0"/>
              <a:t>- The </a:t>
            </a:r>
            <a:r>
              <a:rPr lang="en-US" sz="4000" dirty="0"/>
              <a:t>morning after the party, their apartment smelled of </a:t>
            </a:r>
            <a:r>
              <a:rPr lang="en-US" sz="4000" b="1" dirty="0"/>
              <a:t>stale</a:t>
            </a:r>
            <a:r>
              <a:rPr lang="en-US" sz="4000" dirty="0"/>
              <a:t> cigarette smoke.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877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457200"/>
            <a:ext cx="7872984" cy="5791200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en-US" sz="4000" b="1" dirty="0"/>
              <a:t>8. </a:t>
            </a:r>
            <a:r>
              <a:rPr lang="en-US" sz="4000" b="1" dirty="0" smtClean="0"/>
              <a:t>cover</a:t>
            </a:r>
            <a:r>
              <a:rPr lang="en-US" sz="4000" dirty="0" smtClean="0"/>
              <a:t> (verb) UK  </a:t>
            </a:r>
            <a:r>
              <a:rPr lang="en-US" sz="4000" dirty="0"/>
              <a:t>/ˈ</a:t>
            </a:r>
            <a:r>
              <a:rPr lang="en-US" sz="4000" dirty="0" err="1"/>
              <a:t>kʌv.ər</a:t>
            </a:r>
            <a:r>
              <a:rPr lang="en-US" sz="4000" dirty="0"/>
              <a:t>/ US  /ˈ</a:t>
            </a:r>
            <a:r>
              <a:rPr lang="en-US" sz="4000" dirty="0" err="1" smtClean="0"/>
              <a:t>kʌv.ɚ</a:t>
            </a:r>
            <a:r>
              <a:rPr lang="en-US" sz="4000" dirty="0" smtClean="0"/>
              <a:t>/: to </a:t>
            </a:r>
            <a:r>
              <a:rPr lang="en-US" sz="4000" dirty="0"/>
              <a:t>put or spread something over something, or to lie on the surface of something:</a:t>
            </a:r>
          </a:p>
          <a:p>
            <a:pPr marL="82296" indent="0">
              <a:buNone/>
            </a:pPr>
            <a:r>
              <a:rPr lang="en-US" sz="4000" b="1" dirty="0" err="1" smtClean="0"/>
              <a:t>Exs</a:t>
            </a:r>
            <a:r>
              <a:rPr lang="en-US" sz="4000" b="1" dirty="0" smtClean="0"/>
              <a:t>: - </a:t>
            </a:r>
            <a:r>
              <a:rPr lang="en-US" sz="4000" dirty="0" smtClean="0"/>
              <a:t>The </a:t>
            </a:r>
            <a:r>
              <a:rPr lang="en-US" sz="4000" dirty="0"/>
              <a:t>light was so bright that I had to </a:t>
            </a:r>
            <a:r>
              <a:rPr lang="en-US" sz="4000" b="1" dirty="0"/>
              <a:t>cover</a:t>
            </a:r>
            <a:r>
              <a:rPr lang="en-US" sz="4000" dirty="0"/>
              <a:t> my eyes.</a:t>
            </a:r>
          </a:p>
          <a:p>
            <a:pPr marL="82296" indent="0">
              <a:buNone/>
            </a:pPr>
            <a:r>
              <a:rPr lang="en-US" sz="4000" dirty="0" smtClean="0"/>
              <a:t>- Snow </a:t>
            </a:r>
            <a:r>
              <a:rPr lang="en-US" sz="4000" b="1" dirty="0"/>
              <a:t>covered</a:t>
            </a:r>
            <a:r>
              <a:rPr lang="en-US" sz="4000" dirty="0"/>
              <a:t> the hillsides.</a:t>
            </a:r>
          </a:p>
          <a:p>
            <a:pPr marL="82296" indent="0">
              <a:buNone/>
            </a:pPr>
            <a:r>
              <a:rPr lang="en-US" sz="4000" b="1" dirty="0" smtClean="0"/>
              <a:t>- Cover</a:t>
            </a:r>
            <a:r>
              <a:rPr lang="en-US" sz="4000" dirty="0" smtClean="0"/>
              <a:t> </a:t>
            </a:r>
            <a:r>
              <a:rPr lang="en-US" sz="4000" dirty="0"/>
              <a:t>the meat with a layer of cheese</a:t>
            </a:r>
            <a:r>
              <a:rPr lang="en-US" sz="4000" dirty="0" smtClean="0"/>
              <a:t>.</a:t>
            </a:r>
            <a:endParaRPr lang="en-US" sz="4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28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228600"/>
            <a:ext cx="7872984" cy="60198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000" b="1" dirty="0" smtClean="0"/>
              <a:t>9. gravy</a:t>
            </a:r>
            <a:r>
              <a:rPr lang="en-US" sz="4000" dirty="0" smtClean="0"/>
              <a:t> (noun) </a:t>
            </a:r>
            <a:r>
              <a:rPr lang="en-US" sz="4000" dirty="0"/>
              <a:t>[ U </a:t>
            </a:r>
            <a:r>
              <a:rPr lang="en-US" sz="4000" dirty="0" smtClean="0"/>
              <a:t>] UK  </a:t>
            </a:r>
            <a:r>
              <a:rPr lang="en-US" sz="4000" dirty="0"/>
              <a:t>/ˈɡreɪ.vi/ US  /ˈɡreɪ.vi</a:t>
            </a:r>
            <a:r>
              <a:rPr lang="en-US" sz="4000" dirty="0" smtClean="0"/>
              <a:t>/:  </a:t>
            </a:r>
            <a:endParaRPr lang="en-US" sz="4000" dirty="0"/>
          </a:p>
          <a:p>
            <a:pPr marL="82296" indent="0">
              <a:buNone/>
            </a:pPr>
            <a:r>
              <a:rPr lang="en-US" sz="4000" dirty="0"/>
              <a:t>a sauce made with meat juices and flour, served with meat and vegetables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0520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28600"/>
            <a:ext cx="8161172" cy="60198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000" b="1" dirty="0"/>
              <a:t>10. </a:t>
            </a:r>
            <a:r>
              <a:rPr lang="en-US" sz="4000" b="1" dirty="0" smtClean="0"/>
              <a:t>trencher (noun) </a:t>
            </a:r>
            <a:r>
              <a:rPr lang="en-US" sz="4000" b="1" dirty="0"/>
              <a:t>[ C </a:t>
            </a:r>
            <a:r>
              <a:rPr lang="en-US" sz="4000" b="1" dirty="0" smtClean="0"/>
              <a:t>] UK  </a:t>
            </a:r>
            <a:r>
              <a:rPr lang="en-US" sz="4000" b="1" dirty="0"/>
              <a:t>/ˈ</a:t>
            </a:r>
            <a:r>
              <a:rPr lang="en-US" sz="4000" b="1" dirty="0" err="1"/>
              <a:t>tren.tʃər</a:t>
            </a:r>
            <a:r>
              <a:rPr lang="en-US" sz="4000" b="1" dirty="0"/>
              <a:t>/ US  /ˈ</a:t>
            </a:r>
            <a:r>
              <a:rPr lang="en-US" sz="4000" b="1" dirty="0" err="1"/>
              <a:t>tren.tʃɚ</a:t>
            </a:r>
            <a:r>
              <a:rPr lang="en-US" sz="4000" b="1" dirty="0" smtClean="0"/>
              <a:t>/: in </a:t>
            </a:r>
            <a:r>
              <a:rPr lang="en-US" sz="4000" b="1" dirty="0"/>
              <a:t>the past, a flat, wooden dish used to serve </a:t>
            </a:r>
            <a:r>
              <a:rPr lang="en-US" sz="4000" b="1" dirty="0" smtClean="0"/>
              <a:t>food</a:t>
            </a:r>
          </a:p>
          <a:p>
            <a:pPr marL="82296" indent="0">
              <a:buNone/>
            </a:pPr>
            <a:endParaRPr lang="en-US" b="1" dirty="0" smtClean="0"/>
          </a:p>
          <a:p>
            <a:pPr marL="82296" indent="0">
              <a:buNone/>
            </a:pPr>
            <a:endParaRPr lang="en-US" b="1" dirty="0"/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819400"/>
            <a:ext cx="4381500" cy="327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5347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52400"/>
            <a:ext cx="8084972" cy="6324600"/>
          </a:xfrm>
        </p:spPr>
        <p:txBody>
          <a:bodyPr>
            <a:normAutofit fontScale="92500" lnSpcReduction="20000"/>
          </a:bodyPr>
          <a:lstStyle/>
          <a:p>
            <a:pPr marL="82296" indent="0">
              <a:buNone/>
            </a:pPr>
            <a:r>
              <a:rPr lang="en-US" sz="4000" b="1" dirty="0"/>
              <a:t>11. credit </a:t>
            </a:r>
            <a:r>
              <a:rPr lang="en-US" sz="4000" b="1" dirty="0" smtClean="0"/>
              <a:t>(verb)  </a:t>
            </a:r>
            <a:r>
              <a:rPr lang="en-US" sz="4000" dirty="0"/>
              <a:t>/ˈ</a:t>
            </a:r>
            <a:r>
              <a:rPr lang="en-US" sz="4000" dirty="0" err="1"/>
              <a:t>kredɪt</a:t>
            </a:r>
            <a:r>
              <a:rPr lang="en-US" sz="4000" dirty="0" smtClean="0"/>
              <a:t>/  </a:t>
            </a:r>
            <a:r>
              <a:rPr lang="en-US" sz="4000" dirty="0"/>
              <a:t>/ˈ</a:t>
            </a:r>
            <a:r>
              <a:rPr lang="en-US" sz="4000" dirty="0" err="1"/>
              <a:t>kredɪt</a:t>
            </a:r>
            <a:r>
              <a:rPr lang="en-US" sz="4000" dirty="0" smtClean="0"/>
              <a:t>/ [</a:t>
            </a:r>
            <a:r>
              <a:rPr lang="en-US" sz="4000" dirty="0"/>
              <a:t>usually passive</a:t>
            </a:r>
            <a:r>
              <a:rPr lang="en-US" sz="4000" dirty="0" smtClean="0"/>
              <a:t>]: </a:t>
            </a:r>
            <a:r>
              <a:rPr lang="en-US" sz="4000" dirty="0"/>
              <a:t>to believe or say that somebody is responsible for doing something, especially something good</a:t>
            </a:r>
          </a:p>
          <a:p>
            <a:pPr marL="82296" indent="0">
              <a:buNone/>
            </a:pPr>
            <a:r>
              <a:rPr lang="en-US" sz="4000" dirty="0" smtClean="0"/>
              <a:t>* </a:t>
            </a:r>
            <a:r>
              <a:rPr lang="en-US" sz="4000" b="1" dirty="0" smtClean="0"/>
              <a:t>be </a:t>
            </a:r>
            <a:r>
              <a:rPr lang="en-US" sz="4000" b="1" dirty="0"/>
              <a:t>credited with doing </a:t>
            </a:r>
            <a:r>
              <a:rPr lang="en-US" sz="4000" b="1" dirty="0" smtClean="0"/>
              <a:t>something:</a:t>
            </a:r>
          </a:p>
          <a:p>
            <a:pPr marL="82296" indent="0">
              <a:buNone/>
            </a:pPr>
            <a:r>
              <a:rPr lang="en-US" sz="4000" dirty="0" smtClean="0"/>
              <a:t>- The </a:t>
            </a:r>
            <a:r>
              <a:rPr lang="en-US" sz="4000" dirty="0"/>
              <a:t>group has been widely </a:t>
            </a:r>
            <a:r>
              <a:rPr lang="en-US" sz="4000" b="1" dirty="0"/>
              <a:t>credited</a:t>
            </a:r>
            <a:r>
              <a:rPr lang="en-US" sz="4000" dirty="0"/>
              <a:t> with creating the sound of heavy metal.</a:t>
            </a:r>
          </a:p>
          <a:p>
            <a:pPr marL="82296" indent="0">
              <a:buNone/>
            </a:pPr>
            <a:r>
              <a:rPr lang="en-US" sz="4000" dirty="0" smtClean="0"/>
              <a:t>- The </a:t>
            </a:r>
            <a:r>
              <a:rPr lang="en-US" sz="4000" dirty="0"/>
              <a:t>company is </a:t>
            </a:r>
            <a:r>
              <a:rPr lang="en-US" sz="4000" b="1" dirty="0"/>
              <a:t>credited</a:t>
            </a:r>
            <a:r>
              <a:rPr lang="en-US" sz="4000" dirty="0"/>
              <a:t> with inventing the industrial robot.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788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457200"/>
            <a:ext cx="8161172" cy="5791200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en-US" sz="4000" b="1" dirty="0"/>
              <a:t>12. </a:t>
            </a:r>
            <a:r>
              <a:rPr lang="en-US" sz="4000" b="1" dirty="0" smtClean="0"/>
              <a:t>earl</a:t>
            </a:r>
            <a:r>
              <a:rPr lang="en-US" sz="4000" dirty="0" smtClean="0"/>
              <a:t> (noun) </a:t>
            </a:r>
            <a:r>
              <a:rPr lang="en-US" sz="4000" dirty="0"/>
              <a:t>[ C </a:t>
            </a:r>
            <a:r>
              <a:rPr lang="en-US" sz="4000" dirty="0" smtClean="0"/>
              <a:t>] UK  </a:t>
            </a:r>
            <a:r>
              <a:rPr lang="en-US" sz="4000" dirty="0"/>
              <a:t>/</a:t>
            </a:r>
            <a:r>
              <a:rPr lang="en-US" sz="4000" dirty="0" err="1"/>
              <a:t>ɜːl</a:t>
            </a:r>
            <a:r>
              <a:rPr lang="en-US" sz="4000" dirty="0"/>
              <a:t>/ US  /</a:t>
            </a:r>
            <a:r>
              <a:rPr lang="en-US" sz="4000" dirty="0" err="1"/>
              <a:t>ɝːl</a:t>
            </a:r>
            <a:r>
              <a:rPr lang="en-US" sz="4000" dirty="0" smtClean="0"/>
              <a:t>/: </a:t>
            </a:r>
            <a:endParaRPr lang="en-US" sz="4000" dirty="0"/>
          </a:p>
          <a:p>
            <a:pPr marL="82296" indent="0">
              <a:buNone/>
            </a:pPr>
            <a:r>
              <a:rPr lang="en-US" sz="4000" dirty="0" smtClean="0"/>
              <a:t>(</a:t>
            </a:r>
            <a:r>
              <a:rPr lang="en-US" sz="4000" dirty="0"/>
              <a:t>the title of) a British man of high social rank, between a marquis and a </a:t>
            </a:r>
            <a:r>
              <a:rPr lang="en-US" sz="4000" dirty="0" smtClean="0"/>
              <a:t>viscount</a:t>
            </a:r>
            <a:r>
              <a:rPr lang="vi-VN" sz="4000" dirty="0"/>
              <a:t> </a:t>
            </a:r>
            <a:r>
              <a:rPr lang="en-US" sz="4000" dirty="0" smtClean="0"/>
              <a:t>(</a:t>
            </a:r>
            <a:r>
              <a:rPr lang="vi-VN" sz="4000" dirty="0" smtClean="0"/>
              <a:t>một </a:t>
            </a:r>
            <a:r>
              <a:rPr lang="vi-VN" sz="4000" dirty="0"/>
              <a:t>người đàn ông Anh có địa vị xã hội cao, giữa một hầu tước và một tử </a:t>
            </a:r>
            <a:r>
              <a:rPr lang="vi-VN" sz="4000" dirty="0" smtClean="0"/>
              <a:t>tước</a:t>
            </a:r>
            <a:r>
              <a:rPr lang="en-US" sz="4000" dirty="0" smtClean="0"/>
              <a:t>):</a:t>
            </a:r>
            <a:endParaRPr lang="en-US" sz="4000" dirty="0"/>
          </a:p>
          <a:p>
            <a:pPr marL="82296" indent="0">
              <a:buNone/>
            </a:pPr>
            <a:endParaRPr lang="en-US" sz="4000" dirty="0" smtClean="0"/>
          </a:p>
          <a:p>
            <a:pPr marL="82296" indent="0">
              <a:buNone/>
            </a:pPr>
            <a:r>
              <a:rPr lang="en-US" sz="4000" dirty="0" smtClean="0"/>
              <a:t>Ex: the </a:t>
            </a:r>
            <a:r>
              <a:rPr lang="en-US" sz="4000" b="1" dirty="0"/>
              <a:t>Earl</a:t>
            </a:r>
            <a:r>
              <a:rPr lang="en-US" sz="4000" dirty="0"/>
              <a:t> of Northumberland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824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28600"/>
            <a:ext cx="8382000" cy="6324600"/>
          </a:xfrm>
        </p:spPr>
        <p:txBody>
          <a:bodyPr>
            <a:noAutofit/>
          </a:bodyPr>
          <a:lstStyle/>
          <a:p>
            <a:pPr marL="82296" indent="0" fontAlgn="base">
              <a:buNone/>
            </a:pPr>
            <a:r>
              <a:rPr lang="en-US" sz="3600" b="1" dirty="0" smtClean="0"/>
              <a:t>13. toast</a:t>
            </a:r>
            <a:r>
              <a:rPr lang="en-US" sz="3600" dirty="0"/>
              <a:t> </a:t>
            </a:r>
            <a:r>
              <a:rPr lang="en-US" sz="3600" dirty="0" smtClean="0"/>
              <a:t>(verb)</a:t>
            </a:r>
            <a:r>
              <a:rPr lang="en-US" sz="3600" dirty="0"/>
              <a:t> </a:t>
            </a:r>
            <a:r>
              <a:rPr lang="en-US" sz="3600" dirty="0" smtClean="0"/>
              <a:t>/</a:t>
            </a:r>
            <a:r>
              <a:rPr lang="en-US" sz="3600" dirty="0" err="1"/>
              <a:t>təʊst</a:t>
            </a:r>
            <a:r>
              <a:rPr lang="en-US" sz="3600" dirty="0" smtClean="0"/>
              <a:t>/ /</a:t>
            </a:r>
            <a:r>
              <a:rPr lang="en-US" sz="3600" dirty="0" err="1"/>
              <a:t>təʊst</a:t>
            </a:r>
            <a:r>
              <a:rPr lang="en-US" sz="3600" dirty="0" smtClean="0"/>
              <a:t>/ [</a:t>
            </a:r>
            <a:r>
              <a:rPr lang="en-US" sz="3600" dirty="0"/>
              <a:t>transitive, intransitive</a:t>
            </a:r>
            <a:r>
              <a:rPr lang="en-US" sz="3600" dirty="0" smtClean="0"/>
              <a:t>]: </a:t>
            </a:r>
            <a:r>
              <a:rPr lang="en-US" sz="3600" dirty="0"/>
              <a:t>toast (something</a:t>
            </a:r>
            <a:r>
              <a:rPr lang="en-US" sz="3600" dirty="0" smtClean="0"/>
              <a:t>): </a:t>
            </a:r>
            <a:r>
              <a:rPr lang="en-US" sz="3600" dirty="0"/>
              <a:t>to make something, especially bread, turn brown by heating it in a toaster or close to heat; to turn brown in this </a:t>
            </a:r>
            <a:r>
              <a:rPr lang="en-US" sz="3600" dirty="0" smtClean="0"/>
              <a:t>way</a:t>
            </a:r>
          </a:p>
          <a:p>
            <a:pPr marL="82296" indent="0">
              <a:buNone/>
            </a:pPr>
            <a:r>
              <a:rPr lang="en-US" sz="3600" b="1" dirty="0" err="1" smtClean="0"/>
              <a:t>Exs</a:t>
            </a:r>
            <a:r>
              <a:rPr lang="en-US" sz="3600" b="1" dirty="0" smtClean="0"/>
              <a:t>: </a:t>
            </a:r>
            <a:endParaRPr lang="en-US" sz="3600" b="1" dirty="0"/>
          </a:p>
          <a:p>
            <a:pPr marL="82296" indent="0">
              <a:buNone/>
            </a:pPr>
            <a:r>
              <a:rPr lang="en-US" sz="3600" dirty="0" smtClean="0"/>
              <a:t>- </a:t>
            </a:r>
            <a:r>
              <a:rPr lang="en-US" sz="3600" b="1" dirty="0" smtClean="0"/>
              <a:t>Toast</a:t>
            </a:r>
            <a:r>
              <a:rPr lang="en-US" sz="3600" dirty="0" smtClean="0"/>
              <a:t> </a:t>
            </a:r>
            <a:r>
              <a:rPr lang="en-US" sz="3600" dirty="0"/>
              <a:t>the bread lightly on both sides.</a:t>
            </a:r>
          </a:p>
          <a:p>
            <a:pPr marL="82296" indent="0">
              <a:buNone/>
            </a:pPr>
            <a:r>
              <a:rPr lang="en-US" sz="3600" dirty="0" smtClean="0"/>
              <a:t>- a </a:t>
            </a:r>
            <a:r>
              <a:rPr lang="en-US" sz="3600" b="1" dirty="0"/>
              <a:t>toasted</a:t>
            </a:r>
            <a:r>
              <a:rPr lang="en-US" sz="3600" dirty="0"/>
              <a:t> sandwich</a:t>
            </a:r>
          </a:p>
          <a:p>
            <a:pPr marL="82296" indent="0">
              <a:buNone/>
            </a:pPr>
            <a:r>
              <a:rPr lang="en-US" sz="3600" dirty="0" smtClean="0"/>
              <a:t>- Place </a:t>
            </a:r>
            <a:r>
              <a:rPr lang="en-US" sz="3600" dirty="0"/>
              <a:t>under a hot grill until the nuts have </a:t>
            </a:r>
            <a:r>
              <a:rPr lang="en-US" sz="3600" b="1" dirty="0"/>
              <a:t>toasted</a:t>
            </a:r>
            <a:r>
              <a:rPr lang="en-US" sz="3600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426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600"/>
            <a:ext cx="8008772" cy="60198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000" dirty="0" smtClean="0"/>
              <a:t>14. pieces of bread (noun):</a:t>
            </a:r>
            <a:endParaRPr lang="en-US" sz="4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2362200"/>
            <a:ext cx="4896502" cy="325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7279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28600"/>
            <a:ext cx="8161172" cy="6019800"/>
          </a:xfrm>
        </p:spPr>
        <p:txBody>
          <a:bodyPr/>
          <a:lstStyle/>
          <a:p>
            <a:pPr marL="82296" indent="0">
              <a:buNone/>
            </a:pPr>
            <a:r>
              <a:rPr lang="en-US" sz="3600" b="1" dirty="0"/>
              <a:t>15. </a:t>
            </a:r>
            <a:r>
              <a:rPr lang="en-US" sz="3600" b="1" dirty="0" smtClean="0"/>
              <a:t>pre-packaged </a:t>
            </a:r>
            <a:r>
              <a:rPr lang="en-US" sz="3600" dirty="0" smtClean="0"/>
              <a:t>(adjective) </a:t>
            </a:r>
            <a:r>
              <a:rPr lang="en-US" sz="3600" dirty="0"/>
              <a:t>(also </a:t>
            </a:r>
            <a:r>
              <a:rPr lang="en-US" sz="3600" dirty="0" smtClean="0"/>
              <a:t>prepackaged) UK  </a:t>
            </a:r>
            <a:r>
              <a:rPr lang="en-US" sz="3600" dirty="0"/>
              <a:t>US </a:t>
            </a:r>
            <a:r>
              <a:rPr lang="en-US" sz="3600" dirty="0" smtClean="0"/>
              <a:t>(</a:t>
            </a:r>
            <a:r>
              <a:rPr lang="en-US" sz="3600" dirty="0"/>
              <a:t>also pre-packed</a:t>
            </a:r>
            <a:r>
              <a:rPr lang="en-US" sz="3600" dirty="0" smtClean="0"/>
              <a:t>): already </a:t>
            </a:r>
            <a:r>
              <a:rPr lang="en-US" sz="3600" dirty="0"/>
              <a:t>wrapped or in a container:</a:t>
            </a:r>
          </a:p>
          <a:p>
            <a:pPr marL="82296" indent="0">
              <a:buNone/>
            </a:pPr>
            <a:r>
              <a:rPr lang="en-US" sz="3600" b="1" dirty="0" smtClean="0"/>
              <a:t>Ex: </a:t>
            </a:r>
            <a:r>
              <a:rPr lang="en-US" sz="3600" dirty="0" smtClean="0"/>
              <a:t>Britons </a:t>
            </a:r>
            <a:r>
              <a:rPr lang="en-US" sz="3600" dirty="0"/>
              <a:t>spend more than £3 billion a year on </a:t>
            </a:r>
            <a:r>
              <a:rPr lang="en-US" sz="3600" b="1" dirty="0"/>
              <a:t>pre-packed </a:t>
            </a:r>
            <a:r>
              <a:rPr lang="en-US" sz="3600" dirty="0"/>
              <a:t>sandwiches</a:t>
            </a:r>
            <a:r>
              <a:rPr lang="en-US" sz="3600" dirty="0" smtClean="0"/>
              <a:t>.</a:t>
            </a:r>
          </a:p>
          <a:p>
            <a:pPr marL="82296" indent="0" algn="ctr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4038600"/>
            <a:ext cx="3835134" cy="2303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5258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52400"/>
            <a:ext cx="8237372" cy="60960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000" b="1" dirty="0"/>
              <a:t>16. cold </a:t>
            </a:r>
            <a:r>
              <a:rPr lang="en-US" sz="4000" b="1" dirty="0" smtClean="0"/>
              <a:t>cuts </a:t>
            </a:r>
            <a:r>
              <a:rPr lang="en-US" sz="4000" dirty="0" smtClean="0"/>
              <a:t>(noun) </a:t>
            </a:r>
            <a:r>
              <a:rPr lang="en-US" sz="4000" dirty="0"/>
              <a:t>[ plural ] mainly </a:t>
            </a:r>
            <a:r>
              <a:rPr lang="en-US" sz="4000" dirty="0" smtClean="0"/>
              <a:t>US UK  </a:t>
            </a:r>
            <a:r>
              <a:rPr lang="en-US" sz="4000" dirty="0"/>
              <a:t>/ˈ</a:t>
            </a:r>
            <a:r>
              <a:rPr lang="en-US" sz="4000" dirty="0" err="1"/>
              <a:t>kəʊld</a:t>
            </a:r>
            <a:r>
              <a:rPr lang="en-US" sz="4000" dirty="0"/>
              <a:t> ˌ</a:t>
            </a:r>
            <a:r>
              <a:rPr lang="en-US" sz="4000" dirty="0" err="1"/>
              <a:t>kʌts</a:t>
            </a:r>
            <a:r>
              <a:rPr lang="en-US" sz="4000" dirty="0"/>
              <a:t>/ US  /ˈ</a:t>
            </a:r>
            <a:r>
              <a:rPr lang="en-US" sz="4000" dirty="0" err="1"/>
              <a:t>koʊld</a:t>
            </a:r>
            <a:r>
              <a:rPr lang="en-US" sz="4000" dirty="0"/>
              <a:t> ˌ</a:t>
            </a:r>
            <a:r>
              <a:rPr lang="en-US" sz="4000" dirty="0" err="1"/>
              <a:t>kʌts</a:t>
            </a:r>
            <a:r>
              <a:rPr lang="en-US" sz="4000" dirty="0" smtClean="0"/>
              <a:t>/: thin</a:t>
            </a:r>
            <a:r>
              <a:rPr lang="en-US" sz="4000" dirty="0"/>
              <a:t>, flat slices of cold cooked meat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025" y="2971800"/>
            <a:ext cx="5557471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7778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76200"/>
            <a:ext cx="8381999" cy="632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7134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4800"/>
            <a:ext cx="8305800" cy="617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9200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035" y="228600"/>
            <a:ext cx="8144565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2947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-152400"/>
            <a:ext cx="8001000" cy="639762"/>
          </a:xfrm>
        </p:spPr>
        <p:txBody>
          <a:bodyPr>
            <a:normAutofit fontScale="90000"/>
          </a:bodyPr>
          <a:lstStyle/>
          <a:p>
            <a:pPr algn="r"/>
            <a:r>
              <a:rPr lang="en-US" sz="3600" b="1" dirty="0">
                <a:solidFill>
                  <a:srgbClr val="0000FF"/>
                </a:solidFill>
              </a:rPr>
              <a:t>4</a:t>
            </a:r>
            <a:r>
              <a:rPr lang="en-US" sz="3600" b="1" dirty="0" smtClean="0">
                <a:solidFill>
                  <a:srgbClr val="0000FF"/>
                </a:solidFill>
              </a:rPr>
              <a:t>.5 Reading (Key</a:t>
            </a:r>
            <a:r>
              <a:rPr lang="en-US" b="1" dirty="0" smtClean="0">
                <a:solidFill>
                  <a:srgbClr val="0000FF"/>
                </a:solidFill>
              </a:rPr>
              <a:t>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381000"/>
            <a:ext cx="8534400" cy="6705600"/>
          </a:xfrm>
        </p:spPr>
        <p:txBody>
          <a:bodyPr>
            <a:normAutofit fontScale="40000" lnSpcReduction="20000"/>
          </a:bodyPr>
          <a:lstStyle/>
          <a:p>
            <a:pPr marL="465138" indent="-352425">
              <a:buClr>
                <a:srgbClr val="0000FF"/>
              </a:buClr>
              <a:buFont typeface="+mj-lt"/>
              <a:buAutoNum type="arabicPeriod"/>
            </a:pPr>
            <a:r>
              <a:rPr lang="en-US" sz="8000" dirty="0" smtClean="0"/>
              <a:t>The </a:t>
            </a:r>
            <a:r>
              <a:rPr lang="en-US" sz="8000" dirty="0"/>
              <a:t>first recorded </a:t>
            </a:r>
            <a:r>
              <a:rPr lang="en-US" sz="8000" dirty="0" smtClean="0"/>
              <a:t>sandwich </a:t>
            </a:r>
            <a:r>
              <a:rPr lang="en-US" sz="8000" dirty="0"/>
              <a:t>was made by the Earl of Sandwich</a:t>
            </a:r>
            <a:r>
              <a:rPr lang="en-US" sz="8000" dirty="0" smtClean="0"/>
              <a:t>. (True </a:t>
            </a:r>
            <a:r>
              <a:rPr lang="en-US" sz="8000" dirty="0"/>
              <a:t>/ </a:t>
            </a:r>
            <a:r>
              <a:rPr lang="en-US" sz="8000" b="1" dirty="0" smtClean="0"/>
              <a:t>False</a:t>
            </a:r>
            <a:r>
              <a:rPr lang="en-US" sz="8000" dirty="0" smtClean="0"/>
              <a:t>)</a:t>
            </a:r>
            <a:endParaRPr lang="en-US" sz="8000" dirty="0"/>
          </a:p>
          <a:p>
            <a:pPr marL="465138" indent="-352425">
              <a:buClr>
                <a:srgbClr val="0000FF"/>
              </a:buClr>
              <a:buFont typeface="+mj-lt"/>
              <a:buAutoNum type="arabicPeriod"/>
            </a:pPr>
            <a:r>
              <a:rPr lang="en-US" sz="8000" dirty="0" smtClean="0"/>
              <a:t>The </a:t>
            </a:r>
            <a:r>
              <a:rPr lang="en-US" sz="8000" dirty="0"/>
              <a:t>first </a:t>
            </a:r>
            <a:r>
              <a:rPr lang="en-US" sz="8000" dirty="0" smtClean="0"/>
              <a:t>sandwich </a:t>
            </a:r>
            <a:r>
              <a:rPr lang="en-US" sz="8000" dirty="0"/>
              <a:t>was apples, bitter herbs, </a:t>
            </a:r>
            <a:r>
              <a:rPr lang="en-US" sz="8000" dirty="0" smtClean="0"/>
              <a:t>and </a:t>
            </a:r>
            <a:r>
              <a:rPr lang="en-US" sz="8000" dirty="0"/>
              <a:t>chopped nuts pieces of matzo</a:t>
            </a:r>
            <a:r>
              <a:rPr lang="en-US" sz="8000" dirty="0" smtClean="0"/>
              <a:t>. </a:t>
            </a:r>
            <a:r>
              <a:rPr lang="en-US" sz="8000" dirty="0"/>
              <a:t>(</a:t>
            </a:r>
            <a:r>
              <a:rPr lang="en-US" sz="8000" b="1" dirty="0"/>
              <a:t>True</a:t>
            </a:r>
            <a:r>
              <a:rPr lang="en-US" sz="8000" dirty="0"/>
              <a:t> / False)</a:t>
            </a:r>
          </a:p>
          <a:p>
            <a:pPr marL="465138" indent="-352425">
              <a:buClr>
                <a:srgbClr val="0000FF"/>
              </a:buClr>
              <a:buFont typeface="+mj-lt"/>
              <a:buAutoNum type="arabicPeriod"/>
            </a:pPr>
            <a:r>
              <a:rPr lang="en-US" sz="8000" dirty="0" smtClean="0"/>
              <a:t>Trenchers </a:t>
            </a:r>
            <a:r>
              <a:rPr lang="en-US" sz="8000" dirty="0"/>
              <a:t>are thick pieces of </a:t>
            </a:r>
            <a:r>
              <a:rPr lang="en-US" sz="8000" dirty="0" smtClean="0"/>
              <a:t>stale </a:t>
            </a:r>
            <a:r>
              <a:rPr lang="en-US" sz="8000" dirty="0"/>
              <a:t>bread with meat, gravy, and cheese</a:t>
            </a:r>
            <a:r>
              <a:rPr lang="en-US" sz="8000" dirty="0" smtClean="0"/>
              <a:t>.</a:t>
            </a:r>
            <a:r>
              <a:rPr lang="en-US" sz="8000" dirty="0"/>
              <a:t> (</a:t>
            </a:r>
            <a:r>
              <a:rPr lang="en-US" sz="8000" b="1" dirty="0"/>
              <a:t>True</a:t>
            </a:r>
            <a:r>
              <a:rPr lang="en-US" sz="8000" dirty="0"/>
              <a:t> / False)</a:t>
            </a:r>
          </a:p>
          <a:p>
            <a:pPr marL="465138" indent="-352425">
              <a:buClr>
                <a:srgbClr val="0000FF"/>
              </a:buClr>
              <a:buFont typeface="+mj-lt"/>
              <a:buAutoNum type="arabicPeriod"/>
            </a:pPr>
            <a:r>
              <a:rPr lang="en-US" sz="8000" dirty="0" smtClean="0"/>
              <a:t>People </a:t>
            </a:r>
            <a:r>
              <a:rPr lang="en-US" sz="8000" dirty="0"/>
              <a:t>ate sandwiches before they were called sandwiches</a:t>
            </a:r>
            <a:r>
              <a:rPr lang="en-US" sz="8000" dirty="0" smtClean="0"/>
              <a:t>.</a:t>
            </a:r>
            <a:r>
              <a:rPr lang="en-US" sz="8000" dirty="0"/>
              <a:t> (</a:t>
            </a:r>
            <a:r>
              <a:rPr lang="en-US" sz="8000" b="1" dirty="0"/>
              <a:t>True</a:t>
            </a:r>
            <a:r>
              <a:rPr lang="en-US" sz="8000" dirty="0"/>
              <a:t> / False)</a:t>
            </a:r>
          </a:p>
          <a:p>
            <a:pPr marL="465138" indent="-352425">
              <a:buClr>
                <a:srgbClr val="0000FF"/>
              </a:buClr>
              <a:buFont typeface="+mj-lt"/>
              <a:buAutoNum type="arabicPeriod"/>
            </a:pPr>
            <a:r>
              <a:rPr lang="en-US" sz="8000" dirty="0" smtClean="0"/>
              <a:t>The </a:t>
            </a:r>
            <a:r>
              <a:rPr lang="en-US" sz="8000" dirty="0"/>
              <a:t>Earl of Sandwich didn't want to stop hunting </a:t>
            </a:r>
            <a:r>
              <a:rPr lang="en-US" sz="8000" dirty="0" smtClean="0"/>
              <a:t>long </a:t>
            </a:r>
            <a:r>
              <a:rPr lang="en-US" sz="8000" dirty="0"/>
              <a:t>enough to eat</a:t>
            </a:r>
            <a:r>
              <a:rPr lang="en-US" sz="8000" dirty="0" smtClean="0"/>
              <a:t>.</a:t>
            </a:r>
            <a:r>
              <a:rPr lang="en-US" sz="8000" dirty="0"/>
              <a:t> (True / </a:t>
            </a:r>
            <a:r>
              <a:rPr lang="en-US" sz="8000" b="1" dirty="0"/>
              <a:t>False</a:t>
            </a:r>
            <a:r>
              <a:rPr lang="en-US" sz="8000" dirty="0"/>
              <a:t>)</a:t>
            </a:r>
          </a:p>
          <a:p>
            <a:pPr marL="465138" indent="-352425">
              <a:buClr>
                <a:srgbClr val="0000FF"/>
              </a:buClr>
              <a:buFont typeface="+mj-lt"/>
              <a:buAutoNum type="arabicPeriod"/>
            </a:pPr>
            <a:r>
              <a:rPr lang="en-US" sz="8000" dirty="0" smtClean="0"/>
              <a:t>There </a:t>
            </a:r>
            <a:r>
              <a:rPr lang="en-US" sz="8000" dirty="0"/>
              <a:t>is only one kind of sandwich</a:t>
            </a:r>
            <a:r>
              <a:rPr lang="en-US" sz="8000" dirty="0" smtClean="0"/>
              <a:t>. </a:t>
            </a:r>
            <a:r>
              <a:rPr lang="en-US" sz="8000" dirty="0"/>
              <a:t>(True / </a:t>
            </a:r>
            <a:r>
              <a:rPr lang="en-US" sz="8000" b="1" dirty="0"/>
              <a:t>False</a:t>
            </a:r>
            <a:r>
              <a:rPr lang="en-US" sz="8000" dirty="0"/>
              <a:t>)</a:t>
            </a:r>
          </a:p>
          <a:p>
            <a:pPr marL="112713" indent="0">
              <a:buNone/>
            </a:pPr>
            <a:endParaRPr lang="en-US" dirty="0"/>
          </a:p>
          <a:p>
            <a:pPr marL="82296" indent="0">
              <a:buNone/>
            </a:pPr>
            <a:r>
              <a:rPr lang="en-US" dirty="0"/>
              <a:t> </a:t>
            </a:r>
          </a:p>
          <a:p>
            <a:pPr marL="82296" indent="0">
              <a:buNone/>
            </a:pPr>
            <a:r>
              <a:rPr lang="en-US" dirty="0"/>
              <a:t>	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816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52400"/>
            <a:ext cx="8382000" cy="617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Lis 4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3962400" y="533400"/>
            <a:ext cx="609600" cy="609600"/>
          </a:xfrm>
          <a:prstGeom prst="rect">
            <a:avLst/>
          </a:prstGeom>
        </p:spPr>
      </p:pic>
      <p:pic>
        <p:nvPicPr>
          <p:cNvPr id="3" name="Lis 4.2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555147" y="552994"/>
            <a:ext cx="609600" cy="609600"/>
          </a:xfrm>
          <a:prstGeom prst="rect">
            <a:avLst/>
          </a:prstGeom>
        </p:spPr>
      </p:pic>
      <p:pic>
        <p:nvPicPr>
          <p:cNvPr id="7" name="Lis 4.3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086600" y="533400"/>
            <a:ext cx="609600" cy="609600"/>
          </a:xfrm>
          <a:prstGeom prst="rect">
            <a:avLst/>
          </a:prstGeom>
        </p:spPr>
      </p:pic>
      <p:pic>
        <p:nvPicPr>
          <p:cNvPr id="8" name="Lis 4.4.mp3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534400" y="1524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563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144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09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10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2050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1915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10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914400"/>
            <a:ext cx="7872984" cy="53340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800" b="1" dirty="0" smtClean="0">
                <a:solidFill>
                  <a:srgbClr val="0000FF"/>
                </a:solidFill>
              </a:rPr>
              <a:t>1. </a:t>
            </a:r>
            <a:r>
              <a:rPr lang="en-US" sz="4800" b="1" dirty="0">
                <a:solidFill>
                  <a:srgbClr val="0000FF"/>
                </a:solidFill>
              </a:rPr>
              <a:t>f</a:t>
            </a:r>
            <a:r>
              <a:rPr lang="en-US" sz="4800" b="1" dirty="0" smtClean="0">
                <a:solidFill>
                  <a:srgbClr val="0000FF"/>
                </a:solidFill>
              </a:rPr>
              <a:t>ruit salad (noun):</a:t>
            </a:r>
            <a:endParaRPr lang="en-US" sz="48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0913" y="2557463"/>
            <a:ext cx="5202965" cy="3462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762000"/>
          </a:xfrm>
        </p:spPr>
        <p:txBody>
          <a:bodyPr>
            <a:normAutofit/>
          </a:bodyPr>
          <a:lstStyle/>
          <a:p>
            <a:pPr algn="r"/>
            <a:r>
              <a:rPr lang="en-US" b="1" dirty="0" smtClean="0">
                <a:solidFill>
                  <a:srgbClr val="0000FF"/>
                </a:solidFill>
              </a:rPr>
              <a:t>New words</a:t>
            </a:r>
            <a:r>
              <a:rPr lang="en-US" dirty="0" smtClean="0">
                <a:solidFill>
                  <a:srgbClr val="0000FF"/>
                </a:solidFill>
              </a:rPr>
              <a:t>:</a:t>
            </a:r>
            <a:endParaRPr 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10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381000"/>
            <a:ext cx="8229600" cy="58674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000" b="1" dirty="0" smtClean="0">
                <a:solidFill>
                  <a:srgbClr val="0000FF"/>
                </a:solidFill>
              </a:rPr>
              <a:t>2. </a:t>
            </a:r>
            <a:r>
              <a:rPr lang="en-US" sz="4000" b="1" dirty="0">
                <a:solidFill>
                  <a:srgbClr val="0000FF"/>
                </a:solidFill>
              </a:rPr>
              <a:t>f</a:t>
            </a:r>
            <a:r>
              <a:rPr lang="en-US" sz="4000" b="1" dirty="0" smtClean="0">
                <a:solidFill>
                  <a:srgbClr val="0000FF"/>
                </a:solidFill>
              </a:rPr>
              <a:t>ig </a:t>
            </a:r>
            <a:r>
              <a:rPr lang="en-US" sz="4000" dirty="0" smtClean="0">
                <a:solidFill>
                  <a:srgbClr val="0000FF"/>
                </a:solidFill>
              </a:rPr>
              <a:t>(noun) </a:t>
            </a:r>
            <a:r>
              <a:rPr lang="en-US" sz="4000" dirty="0">
                <a:solidFill>
                  <a:srgbClr val="0000FF"/>
                </a:solidFill>
              </a:rPr>
              <a:t>[ C </a:t>
            </a:r>
            <a:r>
              <a:rPr lang="en-US" sz="4000" dirty="0" smtClean="0">
                <a:solidFill>
                  <a:srgbClr val="0000FF"/>
                </a:solidFill>
              </a:rPr>
              <a:t>] UK  </a:t>
            </a:r>
            <a:r>
              <a:rPr lang="en-US" sz="4000" dirty="0">
                <a:solidFill>
                  <a:srgbClr val="0000FF"/>
                </a:solidFill>
              </a:rPr>
              <a:t>/</a:t>
            </a:r>
            <a:r>
              <a:rPr lang="en-US" sz="4000" dirty="0" err="1">
                <a:solidFill>
                  <a:srgbClr val="0000FF"/>
                </a:solidFill>
              </a:rPr>
              <a:t>fɪɡ</a:t>
            </a:r>
            <a:r>
              <a:rPr lang="en-US" sz="4000" dirty="0">
                <a:solidFill>
                  <a:srgbClr val="0000FF"/>
                </a:solidFill>
              </a:rPr>
              <a:t>/ US  /</a:t>
            </a:r>
            <a:r>
              <a:rPr lang="en-US" sz="4000" dirty="0" err="1">
                <a:solidFill>
                  <a:srgbClr val="0000FF"/>
                </a:solidFill>
              </a:rPr>
              <a:t>fɪɡ</a:t>
            </a:r>
            <a:r>
              <a:rPr lang="en-US" sz="4000" dirty="0" smtClean="0">
                <a:solidFill>
                  <a:srgbClr val="0000FF"/>
                </a:solidFill>
              </a:rPr>
              <a:t>/: a </a:t>
            </a:r>
            <a:r>
              <a:rPr lang="en-US" sz="4000" dirty="0">
                <a:solidFill>
                  <a:srgbClr val="0000FF"/>
                </a:solidFill>
              </a:rPr>
              <a:t>sweet, soft, purple, or green fruit with many seeds, or a tree on which these grow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3505200"/>
            <a:ext cx="3288082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2954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8161172" cy="60960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000" b="1" dirty="0">
                <a:solidFill>
                  <a:srgbClr val="0000FF"/>
                </a:solidFill>
              </a:rPr>
              <a:t>3</a:t>
            </a:r>
            <a:r>
              <a:rPr lang="en-US" sz="4000" b="1" dirty="0" smtClean="0">
                <a:solidFill>
                  <a:srgbClr val="0000FF"/>
                </a:solidFill>
              </a:rPr>
              <a:t>. fig slices (noun):</a:t>
            </a:r>
            <a:endParaRPr lang="en-US" sz="40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0437" y="1905001"/>
            <a:ext cx="5839918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0467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52400"/>
            <a:ext cx="8305800" cy="60960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800" b="1" dirty="0" smtClean="0">
                <a:solidFill>
                  <a:srgbClr val="0000FF"/>
                </a:solidFill>
              </a:rPr>
              <a:t>4. </a:t>
            </a:r>
            <a:r>
              <a:rPr lang="en-US" sz="4800" b="1" dirty="0">
                <a:solidFill>
                  <a:srgbClr val="0000FF"/>
                </a:solidFill>
              </a:rPr>
              <a:t>r</a:t>
            </a:r>
            <a:r>
              <a:rPr lang="en-US" sz="4800" b="1" dirty="0" smtClean="0">
                <a:solidFill>
                  <a:srgbClr val="0000FF"/>
                </a:solidFill>
              </a:rPr>
              <a:t>efreshing </a:t>
            </a:r>
            <a:r>
              <a:rPr lang="en-US" sz="4800" dirty="0" smtClean="0">
                <a:solidFill>
                  <a:srgbClr val="0000FF"/>
                </a:solidFill>
              </a:rPr>
              <a:t>(adjective) UK  </a:t>
            </a:r>
            <a:r>
              <a:rPr lang="en-US" sz="4800" dirty="0">
                <a:solidFill>
                  <a:srgbClr val="0000FF"/>
                </a:solidFill>
              </a:rPr>
              <a:t>/</a:t>
            </a:r>
            <a:r>
              <a:rPr lang="en-US" sz="4800" dirty="0" err="1">
                <a:solidFill>
                  <a:srgbClr val="0000FF"/>
                </a:solidFill>
              </a:rPr>
              <a:t>rɪˈfreʃ.ɪŋ</a:t>
            </a:r>
            <a:r>
              <a:rPr lang="en-US" sz="4800" dirty="0">
                <a:solidFill>
                  <a:srgbClr val="0000FF"/>
                </a:solidFill>
              </a:rPr>
              <a:t>/ US  /</a:t>
            </a:r>
            <a:r>
              <a:rPr lang="en-US" sz="4800" dirty="0" err="1">
                <a:solidFill>
                  <a:srgbClr val="0000FF"/>
                </a:solidFill>
              </a:rPr>
              <a:t>rɪˈ</a:t>
            </a:r>
            <a:r>
              <a:rPr lang="en-US" sz="4800" dirty="0" err="1" smtClean="0">
                <a:solidFill>
                  <a:srgbClr val="0000FF"/>
                </a:solidFill>
              </a:rPr>
              <a:t>freʃ.ɪŋ</a:t>
            </a:r>
            <a:r>
              <a:rPr lang="en-US" sz="4800" dirty="0" smtClean="0">
                <a:solidFill>
                  <a:srgbClr val="0000FF"/>
                </a:solidFill>
              </a:rPr>
              <a:t>/: making </a:t>
            </a:r>
            <a:r>
              <a:rPr lang="en-US" sz="4800" dirty="0">
                <a:solidFill>
                  <a:srgbClr val="0000FF"/>
                </a:solidFill>
              </a:rPr>
              <a:t>you feel less hot or tired</a:t>
            </a:r>
            <a:r>
              <a:rPr lang="en-US" sz="4800" dirty="0" smtClean="0">
                <a:solidFill>
                  <a:srgbClr val="0000FF"/>
                </a:solidFill>
              </a:rPr>
              <a:t>: </a:t>
            </a:r>
            <a:r>
              <a:rPr lang="en-US" sz="4800" dirty="0" err="1" smtClean="0">
                <a:solidFill>
                  <a:srgbClr val="0000FF"/>
                </a:solidFill>
              </a:rPr>
              <a:t>sảng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khoái</a:t>
            </a:r>
            <a:endParaRPr lang="en-US" sz="4800" dirty="0">
              <a:solidFill>
                <a:srgbClr val="0000FF"/>
              </a:solidFill>
            </a:endParaRPr>
          </a:p>
          <a:p>
            <a:pPr marL="82296" indent="0">
              <a:buNone/>
            </a:pPr>
            <a:r>
              <a:rPr lang="en-US" sz="4800" b="1" dirty="0" smtClean="0">
                <a:solidFill>
                  <a:srgbClr val="0000FF"/>
                </a:solidFill>
              </a:rPr>
              <a:t>Ex: </a:t>
            </a:r>
          </a:p>
          <a:p>
            <a:pPr marL="82296" indent="0">
              <a:buNone/>
            </a:pPr>
            <a:r>
              <a:rPr lang="en-US" sz="4800" dirty="0" smtClean="0">
                <a:solidFill>
                  <a:srgbClr val="0000FF"/>
                </a:solidFill>
              </a:rPr>
              <a:t>There's </a:t>
            </a:r>
            <a:r>
              <a:rPr lang="en-US" sz="4800" dirty="0">
                <a:solidFill>
                  <a:srgbClr val="0000FF"/>
                </a:solidFill>
              </a:rPr>
              <a:t>nothing more </a:t>
            </a:r>
            <a:r>
              <a:rPr lang="en-US" sz="4800" b="1" dirty="0">
                <a:solidFill>
                  <a:srgbClr val="0000FF"/>
                </a:solidFill>
              </a:rPr>
              <a:t>refreshing</a:t>
            </a:r>
            <a:r>
              <a:rPr lang="en-US" sz="4800" dirty="0">
                <a:solidFill>
                  <a:srgbClr val="0000FF"/>
                </a:solidFill>
              </a:rPr>
              <a:t> on a hot day than a cold beer. 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7704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304800"/>
            <a:ext cx="8161172" cy="59436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400" b="1" dirty="0" smtClean="0"/>
              <a:t>5. </a:t>
            </a:r>
            <a:r>
              <a:rPr lang="en-US" sz="4400" b="1" dirty="0"/>
              <a:t>c</a:t>
            </a:r>
            <a:r>
              <a:rPr lang="en-US" sz="4400" b="1" dirty="0" smtClean="0"/>
              <a:t>hicken salad </a:t>
            </a:r>
            <a:r>
              <a:rPr lang="en-US" sz="4400" dirty="0" smtClean="0"/>
              <a:t>(noun):</a:t>
            </a:r>
            <a:endParaRPr lang="en-US" sz="44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981200"/>
            <a:ext cx="5482080" cy="364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3562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8161172" cy="63246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3600" b="1" dirty="0">
                <a:solidFill>
                  <a:srgbClr val="0000FF"/>
                </a:solidFill>
              </a:rPr>
              <a:t>6. l</a:t>
            </a:r>
            <a:r>
              <a:rPr lang="en-US" sz="3600" b="1" dirty="0" smtClean="0">
                <a:solidFill>
                  <a:srgbClr val="0000FF"/>
                </a:solidFill>
              </a:rPr>
              <a:t>ettuce </a:t>
            </a:r>
            <a:r>
              <a:rPr lang="en-US" sz="3600" dirty="0" smtClean="0">
                <a:solidFill>
                  <a:srgbClr val="0000FF"/>
                </a:solidFill>
              </a:rPr>
              <a:t>(noun) </a:t>
            </a:r>
            <a:r>
              <a:rPr lang="en-US" sz="3600" dirty="0">
                <a:solidFill>
                  <a:srgbClr val="0000FF"/>
                </a:solidFill>
              </a:rPr>
              <a:t>[ C or U </a:t>
            </a:r>
            <a:r>
              <a:rPr lang="en-US" sz="3600" dirty="0" smtClean="0">
                <a:solidFill>
                  <a:srgbClr val="0000FF"/>
                </a:solidFill>
              </a:rPr>
              <a:t>] UK  </a:t>
            </a:r>
            <a:r>
              <a:rPr lang="en-US" sz="3600" dirty="0">
                <a:solidFill>
                  <a:srgbClr val="0000FF"/>
                </a:solidFill>
              </a:rPr>
              <a:t>/ˈ</a:t>
            </a:r>
            <a:r>
              <a:rPr lang="en-US" sz="3600" dirty="0" err="1">
                <a:solidFill>
                  <a:srgbClr val="0000FF"/>
                </a:solidFill>
              </a:rPr>
              <a:t>let.ɪs</a:t>
            </a:r>
            <a:r>
              <a:rPr lang="en-US" sz="3600" dirty="0">
                <a:solidFill>
                  <a:srgbClr val="0000FF"/>
                </a:solidFill>
              </a:rPr>
              <a:t>/ US  /ˈlet̬.</a:t>
            </a:r>
            <a:r>
              <a:rPr lang="en-US" sz="3600" dirty="0" err="1" smtClean="0">
                <a:solidFill>
                  <a:srgbClr val="0000FF"/>
                </a:solidFill>
              </a:rPr>
              <a:t>ɪs</a:t>
            </a:r>
            <a:r>
              <a:rPr lang="en-US" sz="3600" dirty="0" smtClean="0">
                <a:solidFill>
                  <a:srgbClr val="0000FF"/>
                </a:solidFill>
              </a:rPr>
              <a:t>/: a </a:t>
            </a:r>
            <a:r>
              <a:rPr lang="en-US" sz="3600" dirty="0">
                <a:solidFill>
                  <a:srgbClr val="0000FF"/>
                </a:solidFill>
              </a:rPr>
              <a:t>plant with large, green leaves, eaten uncooked in salads</a:t>
            </a:r>
          </a:p>
          <a:p>
            <a:pPr marL="82296" indent="0">
              <a:buNone/>
            </a:pPr>
            <a:r>
              <a:rPr lang="en-US" sz="3600" b="1" dirty="0" err="1" smtClean="0">
                <a:solidFill>
                  <a:srgbClr val="0000FF"/>
                </a:solidFill>
              </a:rPr>
              <a:t>Exs</a:t>
            </a:r>
            <a:r>
              <a:rPr lang="en-US" sz="3600" b="1" dirty="0" smtClean="0">
                <a:solidFill>
                  <a:srgbClr val="0000FF"/>
                </a:solidFill>
              </a:rPr>
              <a:t>:</a:t>
            </a:r>
            <a:endParaRPr lang="en-US" sz="3600" b="1" dirty="0">
              <a:solidFill>
                <a:srgbClr val="0000FF"/>
              </a:solidFill>
            </a:endParaRPr>
          </a:p>
          <a:p>
            <a:pPr marL="82296" indent="0">
              <a:buNone/>
            </a:pPr>
            <a:r>
              <a:rPr lang="en-US" sz="3600" dirty="0" smtClean="0">
                <a:solidFill>
                  <a:srgbClr val="0000FF"/>
                </a:solidFill>
              </a:rPr>
              <a:t>- One </a:t>
            </a:r>
            <a:r>
              <a:rPr lang="en-US" sz="3600" dirty="0">
                <a:solidFill>
                  <a:srgbClr val="0000FF"/>
                </a:solidFill>
              </a:rPr>
              <a:t>sandwich and a lettuce leaf - I don't call that a meal!</a:t>
            </a:r>
          </a:p>
          <a:p>
            <a:pPr marL="82296" indent="0">
              <a:buNone/>
            </a:pPr>
            <a:r>
              <a:rPr lang="en-US" sz="3600" dirty="0" smtClean="0">
                <a:solidFill>
                  <a:srgbClr val="0000FF"/>
                </a:solidFill>
              </a:rPr>
              <a:t>- Shred (</a:t>
            </a:r>
            <a:r>
              <a:rPr lang="en-US" sz="3600" dirty="0" err="1" smtClean="0">
                <a:solidFill>
                  <a:srgbClr val="0000FF"/>
                </a:solidFill>
              </a:rPr>
              <a:t>Cắt</a:t>
            </a:r>
            <a:r>
              <a:rPr lang="en-US" sz="3600" dirty="0" smtClean="0">
                <a:solidFill>
                  <a:srgbClr val="0000FF"/>
                </a:solidFill>
              </a:rPr>
              <a:t> </a:t>
            </a:r>
            <a:r>
              <a:rPr lang="en-US" sz="3600" dirty="0" err="1" smtClean="0">
                <a:solidFill>
                  <a:srgbClr val="0000FF"/>
                </a:solidFill>
              </a:rPr>
              <a:t>nhỏ</a:t>
            </a:r>
            <a:r>
              <a:rPr lang="en-US" sz="3600" dirty="0" smtClean="0">
                <a:solidFill>
                  <a:srgbClr val="0000FF"/>
                </a:solidFill>
              </a:rPr>
              <a:t>) </a:t>
            </a:r>
            <a:r>
              <a:rPr lang="en-US" sz="3600" dirty="0">
                <a:solidFill>
                  <a:srgbClr val="0000FF"/>
                </a:solidFill>
              </a:rPr>
              <a:t>the heart of a lettuce and put it in a large bowl.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4310063"/>
            <a:ext cx="1905000" cy="172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6016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8161172" cy="60960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400" b="1" dirty="0" smtClean="0">
                <a:solidFill>
                  <a:srgbClr val="0000FF"/>
                </a:solidFill>
              </a:rPr>
              <a:t>7. a bed of lettuce: </a:t>
            </a:r>
            <a:endParaRPr lang="en-US" sz="44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981200"/>
            <a:ext cx="4816063" cy="3715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2497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28600"/>
            <a:ext cx="8161172" cy="60198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800" b="1" dirty="0" smtClean="0">
                <a:solidFill>
                  <a:srgbClr val="0000FF"/>
                </a:solidFill>
              </a:rPr>
              <a:t>8. </a:t>
            </a:r>
            <a:r>
              <a:rPr lang="en-US" sz="4800" b="1" dirty="0">
                <a:solidFill>
                  <a:srgbClr val="0000FF"/>
                </a:solidFill>
              </a:rPr>
              <a:t>grilled chicken: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529" y="2286000"/>
            <a:ext cx="6531428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3990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381000"/>
            <a:ext cx="7872984" cy="58674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400" b="1" dirty="0">
                <a:solidFill>
                  <a:srgbClr val="0000FF"/>
                </a:solidFill>
              </a:rPr>
              <a:t>9</a:t>
            </a:r>
            <a:r>
              <a:rPr lang="en-US" sz="4400" b="1" dirty="0" smtClean="0">
                <a:solidFill>
                  <a:srgbClr val="0000FF"/>
                </a:solidFill>
              </a:rPr>
              <a:t>. strips </a:t>
            </a:r>
            <a:r>
              <a:rPr lang="en-US" sz="4400" b="1" dirty="0">
                <a:solidFill>
                  <a:srgbClr val="0000FF"/>
                </a:solidFill>
              </a:rPr>
              <a:t>of grilled </a:t>
            </a:r>
            <a:r>
              <a:rPr lang="en-US" sz="4400" b="1" dirty="0" smtClean="0">
                <a:solidFill>
                  <a:srgbClr val="0000FF"/>
                </a:solidFill>
              </a:rPr>
              <a:t>chicken:</a:t>
            </a:r>
            <a:endParaRPr lang="en-US" sz="44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752600"/>
            <a:ext cx="5496393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2851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52400"/>
            <a:ext cx="8153400" cy="6248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800" b="1" dirty="0" smtClean="0">
                <a:solidFill>
                  <a:srgbClr val="0000FF"/>
                </a:solidFill>
              </a:rPr>
              <a:t>10. breadcrumbs:</a:t>
            </a:r>
            <a:endParaRPr lang="en-US" sz="48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828800"/>
            <a:ext cx="3733800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129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8161172" cy="62484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400" b="1" dirty="0" smtClean="0">
                <a:solidFill>
                  <a:srgbClr val="0000FF"/>
                </a:solidFill>
              </a:rPr>
              <a:t>11. salami </a:t>
            </a:r>
            <a:r>
              <a:rPr lang="en-US" sz="4400" dirty="0" smtClean="0">
                <a:solidFill>
                  <a:srgbClr val="0000FF"/>
                </a:solidFill>
              </a:rPr>
              <a:t>(noun) </a:t>
            </a:r>
            <a:r>
              <a:rPr lang="en-US" sz="4400" dirty="0">
                <a:solidFill>
                  <a:srgbClr val="0000FF"/>
                </a:solidFill>
              </a:rPr>
              <a:t>[ U </a:t>
            </a:r>
            <a:r>
              <a:rPr lang="en-US" sz="4400" dirty="0" smtClean="0">
                <a:solidFill>
                  <a:srgbClr val="0000FF"/>
                </a:solidFill>
              </a:rPr>
              <a:t>] UK  </a:t>
            </a:r>
            <a:r>
              <a:rPr lang="en-US" sz="4400" dirty="0">
                <a:solidFill>
                  <a:srgbClr val="0000FF"/>
                </a:solidFill>
              </a:rPr>
              <a:t>/</a:t>
            </a:r>
            <a:r>
              <a:rPr lang="en-US" sz="4400" dirty="0" err="1">
                <a:solidFill>
                  <a:srgbClr val="0000FF"/>
                </a:solidFill>
              </a:rPr>
              <a:t>səˈlɑ</a:t>
            </a:r>
            <a:r>
              <a:rPr lang="en-US" sz="4400" dirty="0">
                <a:solidFill>
                  <a:srgbClr val="0000FF"/>
                </a:solidFill>
              </a:rPr>
              <a:t>ː.mi/ US  /</a:t>
            </a:r>
            <a:r>
              <a:rPr lang="en-US" sz="4400" dirty="0" err="1">
                <a:solidFill>
                  <a:srgbClr val="0000FF"/>
                </a:solidFill>
              </a:rPr>
              <a:t>səˈ</a:t>
            </a:r>
            <a:r>
              <a:rPr lang="en-US" sz="4400" dirty="0" err="1" smtClean="0">
                <a:solidFill>
                  <a:srgbClr val="0000FF"/>
                </a:solidFill>
              </a:rPr>
              <a:t>lɑ</a:t>
            </a:r>
            <a:r>
              <a:rPr lang="en-US" sz="4400" dirty="0" smtClean="0">
                <a:solidFill>
                  <a:srgbClr val="0000FF"/>
                </a:solidFill>
              </a:rPr>
              <a:t>ː.mi/: a </a:t>
            </a:r>
            <a:r>
              <a:rPr lang="en-US" sz="4400" dirty="0">
                <a:solidFill>
                  <a:srgbClr val="0000FF"/>
                </a:solidFill>
              </a:rPr>
              <a:t>large sausage made from meat and spices that has a strong taste and is usually eaten cold in slices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962400"/>
            <a:ext cx="3067050" cy="2048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2800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8161172" cy="63246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800" b="1" dirty="0" smtClean="0">
                <a:solidFill>
                  <a:srgbClr val="0000FF"/>
                </a:solidFill>
              </a:rPr>
              <a:t>12. </a:t>
            </a:r>
            <a:r>
              <a:rPr lang="en-US" sz="4800" b="1" dirty="0">
                <a:solidFill>
                  <a:srgbClr val="0000FF"/>
                </a:solidFill>
              </a:rPr>
              <a:t>s</a:t>
            </a:r>
            <a:r>
              <a:rPr lang="en-US" sz="4800" b="1" dirty="0" smtClean="0">
                <a:solidFill>
                  <a:srgbClr val="0000FF"/>
                </a:solidFill>
              </a:rPr>
              <a:t>alami pizza:</a:t>
            </a:r>
            <a:endParaRPr lang="en-US" sz="48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1" y="2319529"/>
            <a:ext cx="6471556" cy="3624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1131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28600"/>
            <a:ext cx="8161172" cy="60198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3600" b="1" dirty="0" smtClean="0">
                <a:solidFill>
                  <a:srgbClr val="0000FF"/>
                </a:solidFill>
              </a:rPr>
              <a:t>13. </a:t>
            </a:r>
            <a:r>
              <a:rPr lang="en-US" sz="3600" b="1" dirty="0">
                <a:solidFill>
                  <a:srgbClr val="0000FF"/>
                </a:solidFill>
              </a:rPr>
              <a:t>h</a:t>
            </a:r>
            <a:r>
              <a:rPr lang="en-US" sz="3600" b="1" dirty="0" smtClean="0">
                <a:solidFill>
                  <a:srgbClr val="0000FF"/>
                </a:solidFill>
              </a:rPr>
              <a:t>am </a:t>
            </a:r>
            <a:r>
              <a:rPr lang="en-US" sz="3600" dirty="0" smtClean="0">
                <a:solidFill>
                  <a:srgbClr val="0000FF"/>
                </a:solidFill>
              </a:rPr>
              <a:t>(noun) UK  </a:t>
            </a:r>
            <a:r>
              <a:rPr lang="en-US" sz="3600" dirty="0">
                <a:solidFill>
                  <a:srgbClr val="0000FF"/>
                </a:solidFill>
              </a:rPr>
              <a:t>/</a:t>
            </a:r>
            <a:r>
              <a:rPr lang="en-US" sz="3600" dirty="0" err="1">
                <a:solidFill>
                  <a:srgbClr val="0000FF"/>
                </a:solidFill>
              </a:rPr>
              <a:t>hæm</a:t>
            </a:r>
            <a:r>
              <a:rPr lang="en-US" sz="3600" dirty="0">
                <a:solidFill>
                  <a:srgbClr val="0000FF"/>
                </a:solidFill>
              </a:rPr>
              <a:t>/ US  /</a:t>
            </a:r>
            <a:r>
              <a:rPr lang="en-US" sz="3600" dirty="0" err="1">
                <a:solidFill>
                  <a:srgbClr val="0000FF"/>
                </a:solidFill>
              </a:rPr>
              <a:t>hæm</a:t>
            </a:r>
            <a:r>
              <a:rPr lang="en-US" sz="3600" dirty="0" smtClean="0">
                <a:solidFill>
                  <a:srgbClr val="0000FF"/>
                </a:solidFill>
              </a:rPr>
              <a:t>/ [ </a:t>
            </a:r>
            <a:r>
              <a:rPr lang="en-US" sz="3600" dirty="0">
                <a:solidFill>
                  <a:srgbClr val="0000FF"/>
                </a:solidFill>
              </a:rPr>
              <a:t>C or U </a:t>
            </a:r>
            <a:r>
              <a:rPr lang="en-US" sz="3600" dirty="0" smtClean="0">
                <a:solidFill>
                  <a:srgbClr val="0000FF"/>
                </a:solidFill>
              </a:rPr>
              <a:t>]: pig's </a:t>
            </a:r>
            <a:r>
              <a:rPr lang="en-US" sz="3600" dirty="0">
                <a:solidFill>
                  <a:srgbClr val="0000FF"/>
                </a:solidFill>
              </a:rPr>
              <a:t>meat from the leg or shoulder, preserved with salt or smoke</a:t>
            </a:r>
          </a:p>
          <a:p>
            <a:pPr marL="82296" indent="0">
              <a:buNone/>
            </a:pPr>
            <a:r>
              <a:rPr lang="en-US" sz="3600" b="1" dirty="0" err="1" smtClean="0">
                <a:solidFill>
                  <a:srgbClr val="0000FF"/>
                </a:solidFill>
              </a:rPr>
              <a:t>Exs</a:t>
            </a:r>
            <a:r>
              <a:rPr lang="en-US" sz="3600" b="1" dirty="0" smtClean="0">
                <a:solidFill>
                  <a:srgbClr val="0000FF"/>
                </a:solidFill>
              </a:rPr>
              <a:t>: - </a:t>
            </a:r>
            <a:r>
              <a:rPr lang="en-US" sz="3600" dirty="0" smtClean="0">
                <a:solidFill>
                  <a:srgbClr val="0000FF"/>
                </a:solidFill>
              </a:rPr>
              <a:t>I'd </a:t>
            </a:r>
            <a:r>
              <a:rPr lang="en-US" sz="3600" dirty="0">
                <a:solidFill>
                  <a:srgbClr val="0000FF"/>
                </a:solidFill>
              </a:rPr>
              <a:t>like a </a:t>
            </a:r>
            <a:r>
              <a:rPr lang="en-US" sz="3600" b="1" dirty="0">
                <a:solidFill>
                  <a:srgbClr val="0000FF"/>
                </a:solidFill>
              </a:rPr>
              <a:t>ham</a:t>
            </a:r>
            <a:r>
              <a:rPr lang="en-US" sz="3600" dirty="0">
                <a:solidFill>
                  <a:srgbClr val="0000FF"/>
                </a:solidFill>
              </a:rPr>
              <a:t> sandwich on rye, hold the lettuce.</a:t>
            </a:r>
          </a:p>
          <a:p>
            <a:pPr marL="82296" indent="0">
              <a:buNone/>
            </a:pPr>
            <a:r>
              <a:rPr lang="en-US" sz="3600" dirty="0" smtClean="0">
                <a:solidFill>
                  <a:srgbClr val="0000FF"/>
                </a:solidFill>
              </a:rPr>
              <a:t>- Would </a:t>
            </a:r>
            <a:r>
              <a:rPr lang="en-US" sz="3600" dirty="0">
                <a:solidFill>
                  <a:srgbClr val="0000FF"/>
                </a:solidFill>
              </a:rPr>
              <a:t>you like another slice of </a:t>
            </a:r>
            <a:r>
              <a:rPr lang="en-US" sz="3600" b="1" dirty="0">
                <a:solidFill>
                  <a:srgbClr val="0000FF"/>
                </a:solidFill>
              </a:rPr>
              <a:t>ham</a:t>
            </a:r>
            <a:r>
              <a:rPr lang="en-US" sz="3600" dirty="0" smtClean="0">
                <a:solidFill>
                  <a:srgbClr val="0000FF"/>
                </a:solidFill>
              </a:rPr>
              <a:t>?</a:t>
            </a:r>
            <a:endParaRPr lang="en-US" sz="3600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3886200"/>
            <a:ext cx="3270249" cy="245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339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304800"/>
            <a:ext cx="8177784" cy="60960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5400" b="1" dirty="0" smtClean="0">
                <a:solidFill>
                  <a:srgbClr val="0000FF"/>
                </a:solidFill>
              </a:rPr>
              <a:t>14. olive </a:t>
            </a:r>
            <a:r>
              <a:rPr lang="en-US" sz="5400" dirty="0" smtClean="0">
                <a:solidFill>
                  <a:srgbClr val="0000FF"/>
                </a:solidFill>
              </a:rPr>
              <a:t>(noun) </a:t>
            </a:r>
            <a:endParaRPr lang="en-US" sz="5400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0913" y="2557463"/>
            <a:ext cx="5660998" cy="3767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5997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8161172" cy="60960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6000" b="1" dirty="0" smtClean="0">
                <a:solidFill>
                  <a:srgbClr val="0000FF"/>
                </a:solidFill>
              </a:rPr>
              <a:t>15. </a:t>
            </a:r>
            <a:r>
              <a:rPr lang="en-US" sz="6000" b="1" dirty="0">
                <a:solidFill>
                  <a:srgbClr val="0000FF"/>
                </a:solidFill>
              </a:rPr>
              <a:t>s</a:t>
            </a:r>
            <a:r>
              <a:rPr lang="en-US" sz="6000" b="1" dirty="0" smtClean="0">
                <a:solidFill>
                  <a:srgbClr val="0000FF"/>
                </a:solidFill>
              </a:rPr>
              <a:t>pices (noun)</a:t>
            </a:r>
            <a:endParaRPr lang="en-US" sz="60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676400"/>
            <a:ext cx="549347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2347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52400"/>
            <a:ext cx="8382000" cy="617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Lis 4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3371850" y="381000"/>
            <a:ext cx="609600" cy="609600"/>
          </a:xfrm>
          <a:prstGeom prst="rect">
            <a:avLst/>
          </a:prstGeom>
        </p:spPr>
      </p:pic>
      <p:pic>
        <p:nvPicPr>
          <p:cNvPr id="3" name="Lis 4.2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945547" y="409575"/>
            <a:ext cx="609600" cy="609600"/>
          </a:xfrm>
          <a:prstGeom prst="rect">
            <a:avLst/>
          </a:prstGeom>
        </p:spPr>
      </p:pic>
      <p:pic>
        <p:nvPicPr>
          <p:cNvPr id="7" name="Lis 4.3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477000" y="409575"/>
            <a:ext cx="609600" cy="609600"/>
          </a:xfrm>
          <a:prstGeom prst="rect">
            <a:avLst/>
          </a:prstGeom>
        </p:spPr>
      </p:pic>
      <p:pic>
        <p:nvPicPr>
          <p:cNvPr id="8" name="Lis 4.4.mp3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210550" y="381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906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144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09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10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2050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1915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10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152400"/>
            <a:ext cx="7872984" cy="685800"/>
          </a:xfrm>
        </p:spPr>
        <p:txBody>
          <a:bodyPr>
            <a:normAutofit fontScale="90000"/>
          </a:bodyPr>
          <a:lstStyle/>
          <a:p>
            <a:pPr algn="r"/>
            <a:r>
              <a:rPr lang="en-US" b="1" dirty="0">
                <a:solidFill>
                  <a:srgbClr val="0000FF"/>
                </a:solidFill>
              </a:rPr>
              <a:t>4</a:t>
            </a:r>
            <a:r>
              <a:rPr lang="en-US" b="1" dirty="0" smtClean="0">
                <a:solidFill>
                  <a:srgbClr val="0000FF"/>
                </a:solidFill>
              </a:rPr>
              <a:t>.6 Listening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990600"/>
            <a:ext cx="7872984" cy="5410200"/>
          </a:xfrm>
        </p:spPr>
        <p:txBody>
          <a:bodyPr>
            <a:normAutofit fontScale="92500" lnSpcReduction="20000"/>
          </a:bodyPr>
          <a:lstStyle/>
          <a:p>
            <a:pPr marL="3175" indent="0">
              <a:buNone/>
            </a:pPr>
            <a:r>
              <a:rPr lang="en-US" sz="6500" b="1" dirty="0" smtClean="0"/>
              <a:t>1. Fruit salad</a:t>
            </a:r>
          </a:p>
          <a:p>
            <a:pPr marL="3175" indent="0">
              <a:buNone/>
            </a:pPr>
            <a:r>
              <a:rPr lang="en-US" sz="6500" b="1" dirty="0" smtClean="0"/>
              <a:t>	</a:t>
            </a:r>
            <a:r>
              <a:rPr lang="en-US" sz="6500" dirty="0" smtClean="0"/>
              <a:t>1. figs</a:t>
            </a:r>
          </a:p>
          <a:p>
            <a:pPr marL="3175" indent="0">
              <a:buNone/>
              <a:tabLst>
                <a:tab pos="914400" algn="l"/>
              </a:tabLst>
            </a:pPr>
            <a:r>
              <a:rPr lang="en-US" sz="6500" dirty="0" smtClean="0"/>
              <a:t>	2. bananas</a:t>
            </a:r>
          </a:p>
          <a:p>
            <a:pPr marL="3175" indent="0">
              <a:buNone/>
            </a:pPr>
            <a:r>
              <a:rPr lang="en-US" sz="6500" dirty="0" smtClean="0"/>
              <a:t>	3. </a:t>
            </a:r>
            <a:r>
              <a:rPr lang="en-US" sz="6500" dirty="0"/>
              <a:t>s</a:t>
            </a:r>
            <a:r>
              <a:rPr lang="en-US" sz="6500" dirty="0" smtClean="0"/>
              <a:t>trawberries</a:t>
            </a:r>
          </a:p>
          <a:p>
            <a:pPr marL="3175" indent="0">
              <a:buNone/>
            </a:pPr>
            <a:r>
              <a:rPr lang="en-US" sz="6500" dirty="0" smtClean="0"/>
              <a:t>	4. </a:t>
            </a:r>
            <a:r>
              <a:rPr lang="en-US" sz="6500" dirty="0"/>
              <a:t>grapes</a:t>
            </a:r>
          </a:p>
          <a:p>
            <a:pPr marL="3175" indent="0">
              <a:buNone/>
            </a:pPr>
            <a:r>
              <a:rPr lang="en-US" dirty="0"/>
              <a:t> </a:t>
            </a:r>
          </a:p>
          <a:p>
            <a:pPr marL="3175" indent="0">
              <a:buNone/>
            </a:pP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Lis 4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28800" y="13716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904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2144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152400"/>
            <a:ext cx="7872984" cy="685800"/>
          </a:xfrm>
        </p:spPr>
        <p:txBody>
          <a:bodyPr>
            <a:normAutofit fontScale="90000"/>
          </a:bodyPr>
          <a:lstStyle/>
          <a:p>
            <a:pPr algn="r"/>
            <a:r>
              <a:rPr lang="en-US" b="1" dirty="0">
                <a:solidFill>
                  <a:srgbClr val="0000FF"/>
                </a:solidFill>
              </a:rPr>
              <a:t>4</a:t>
            </a:r>
            <a:r>
              <a:rPr lang="en-US" b="1" dirty="0" smtClean="0">
                <a:solidFill>
                  <a:srgbClr val="0000FF"/>
                </a:solidFill>
              </a:rPr>
              <a:t>.6 Listening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8177784" cy="5181600"/>
          </a:xfrm>
        </p:spPr>
        <p:txBody>
          <a:bodyPr>
            <a:normAutofit fontScale="47500" lnSpcReduction="20000"/>
          </a:bodyPr>
          <a:lstStyle/>
          <a:p>
            <a:pPr marL="3175" indent="0">
              <a:buNone/>
            </a:pPr>
            <a:r>
              <a:rPr lang="en-US" sz="12600" b="1" dirty="0" smtClean="0"/>
              <a:t>2. Chicken </a:t>
            </a:r>
            <a:r>
              <a:rPr lang="en-US" sz="12600" b="1" dirty="0"/>
              <a:t>salad</a:t>
            </a:r>
            <a:r>
              <a:rPr lang="en-US" sz="8600" dirty="0"/>
              <a:t>	</a:t>
            </a:r>
          </a:p>
          <a:p>
            <a:pPr marL="3175" indent="0">
              <a:buNone/>
            </a:pPr>
            <a:r>
              <a:rPr lang="en-US" sz="8600" dirty="0" smtClean="0"/>
              <a:t>	</a:t>
            </a:r>
            <a:r>
              <a:rPr lang="en-US" sz="9800" dirty="0" smtClean="0"/>
              <a:t>1. tomatoes</a:t>
            </a:r>
            <a:endParaRPr lang="en-US" sz="9800" dirty="0"/>
          </a:p>
          <a:p>
            <a:pPr marL="3175" indent="0">
              <a:buNone/>
            </a:pPr>
            <a:r>
              <a:rPr lang="en-US" sz="9800" dirty="0" smtClean="0"/>
              <a:t>	2. grilled chicken</a:t>
            </a:r>
          </a:p>
          <a:p>
            <a:pPr marL="3175" indent="0">
              <a:buNone/>
            </a:pPr>
            <a:r>
              <a:rPr lang="en-US" sz="9800" dirty="0" smtClean="0"/>
              <a:t>	3. lettuce </a:t>
            </a:r>
            <a:r>
              <a:rPr lang="en-US" sz="9800" dirty="0"/>
              <a:t>or mixed </a:t>
            </a:r>
            <a:r>
              <a:rPr lang="en-US" sz="9800" dirty="0" smtClean="0"/>
              <a:t>greens</a:t>
            </a:r>
          </a:p>
          <a:p>
            <a:pPr marL="3175" indent="0">
              <a:buNone/>
            </a:pPr>
            <a:r>
              <a:rPr lang="en-US" sz="9800" dirty="0" smtClean="0"/>
              <a:t>	4. breadcrumbs</a:t>
            </a:r>
          </a:p>
          <a:p>
            <a:pPr marL="3175" indent="0">
              <a:buNone/>
            </a:pPr>
            <a:r>
              <a:rPr lang="en-US" dirty="0" smtClean="0"/>
              <a:t> </a:t>
            </a:r>
            <a:endParaRPr lang="en-US" dirty="0"/>
          </a:p>
          <a:p>
            <a:pPr marL="3175" indent="0">
              <a:buNone/>
            </a:pPr>
            <a:endParaRPr lang="en-US" dirty="0"/>
          </a:p>
          <a:p>
            <a:pPr marL="3175" indent="0">
              <a:buNone/>
            </a:pP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Lis 4.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848600" y="10668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277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2095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152400"/>
            <a:ext cx="7872984" cy="685800"/>
          </a:xfrm>
        </p:spPr>
        <p:txBody>
          <a:bodyPr>
            <a:normAutofit fontScale="90000"/>
          </a:bodyPr>
          <a:lstStyle/>
          <a:p>
            <a:pPr algn="r"/>
            <a:r>
              <a:rPr lang="en-US" b="1" dirty="0">
                <a:solidFill>
                  <a:srgbClr val="0000FF"/>
                </a:solidFill>
              </a:rPr>
              <a:t>4</a:t>
            </a:r>
            <a:r>
              <a:rPr lang="en-US" b="1" dirty="0" smtClean="0">
                <a:solidFill>
                  <a:srgbClr val="0000FF"/>
                </a:solidFill>
              </a:rPr>
              <a:t>.6 Listening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914400"/>
            <a:ext cx="7872984" cy="5486400"/>
          </a:xfrm>
        </p:spPr>
        <p:txBody>
          <a:bodyPr>
            <a:normAutofit/>
          </a:bodyPr>
          <a:lstStyle/>
          <a:p>
            <a:pPr marL="3175" indent="0">
              <a:buNone/>
            </a:pPr>
            <a:r>
              <a:rPr lang="en-US" sz="6500" b="1" dirty="0" smtClean="0"/>
              <a:t>3.</a:t>
            </a:r>
            <a:r>
              <a:rPr lang="en-US" sz="6500" b="1" dirty="0"/>
              <a:t> </a:t>
            </a:r>
            <a:r>
              <a:rPr lang="en-US" sz="6500" b="1" dirty="0" smtClean="0"/>
              <a:t>Salami and pizza</a:t>
            </a:r>
            <a:endParaRPr lang="en-US" sz="6500" b="1" dirty="0"/>
          </a:p>
          <a:p>
            <a:pPr marL="3175" indent="0">
              <a:buNone/>
            </a:pPr>
            <a:r>
              <a:rPr lang="en-US" sz="5400" dirty="0"/>
              <a:t>	</a:t>
            </a:r>
            <a:r>
              <a:rPr lang="en-US" sz="5400" dirty="0" smtClean="0"/>
              <a:t>1. ham </a:t>
            </a:r>
            <a:r>
              <a:rPr lang="en-US" sz="5400" dirty="0"/>
              <a:t>and </a:t>
            </a:r>
            <a:r>
              <a:rPr lang="en-US" sz="5400" dirty="0" smtClean="0"/>
              <a:t>salami</a:t>
            </a:r>
          </a:p>
          <a:p>
            <a:pPr marL="3175" indent="0">
              <a:buNone/>
            </a:pPr>
            <a:r>
              <a:rPr lang="en-US" sz="5400" dirty="0" smtClean="0"/>
              <a:t>	2. cheese</a:t>
            </a:r>
          </a:p>
          <a:p>
            <a:pPr marL="3175" indent="0">
              <a:buNone/>
            </a:pPr>
            <a:r>
              <a:rPr lang="en-US" sz="5400" dirty="0" smtClean="0"/>
              <a:t>	3. onions</a:t>
            </a:r>
            <a:endParaRPr lang="en-US" sz="5400" dirty="0"/>
          </a:p>
          <a:p>
            <a:pPr marL="3175" indent="0">
              <a:buNone/>
            </a:pPr>
            <a:r>
              <a:rPr lang="en-US" sz="5400" dirty="0" smtClean="0"/>
              <a:t>	4. olives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Lis 4.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086600" y="3505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772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050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76200"/>
            <a:ext cx="7872984" cy="685800"/>
          </a:xfrm>
        </p:spPr>
        <p:txBody>
          <a:bodyPr>
            <a:normAutofit fontScale="90000"/>
          </a:bodyPr>
          <a:lstStyle/>
          <a:p>
            <a:pPr algn="r"/>
            <a:r>
              <a:rPr lang="en-US" b="1" dirty="0">
                <a:solidFill>
                  <a:srgbClr val="0000FF"/>
                </a:solidFill>
              </a:rPr>
              <a:t>4</a:t>
            </a:r>
            <a:r>
              <a:rPr lang="en-US" b="1" dirty="0" smtClean="0">
                <a:solidFill>
                  <a:srgbClr val="0000FF"/>
                </a:solidFill>
              </a:rPr>
              <a:t>.6 Listening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066800"/>
            <a:ext cx="8458200" cy="5334000"/>
          </a:xfrm>
        </p:spPr>
        <p:txBody>
          <a:bodyPr>
            <a:normAutofit fontScale="62500" lnSpcReduction="20000"/>
          </a:bodyPr>
          <a:lstStyle/>
          <a:p>
            <a:pPr marL="3175" indent="0">
              <a:buNone/>
            </a:pPr>
            <a:endParaRPr lang="en-US" sz="2900" b="1" dirty="0" smtClean="0"/>
          </a:p>
          <a:p>
            <a:pPr marL="3175" indent="0">
              <a:buNone/>
            </a:pPr>
            <a:r>
              <a:rPr lang="en-US" sz="8700" b="1" dirty="0" smtClean="0"/>
              <a:t>4</a:t>
            </a:r>
            <a:r>
              <a:rPr lang="en-US" sz="8700" b="1" dirty="0" smtClean="0"/>
              <a:t>. Vegetable </a:t>
            </a:r>
            <a:r>
              <a:rPr lang="en-US" sz="8700" b="1" dirty="0"/>
              <a:t>soup</a:t>
            </a:r>
          </a:p>
          <a:p>
            <a:pPr marL="3175" indent="0">
              <a:buNone/>
            </a:pPr>
            <a:r>
              <a:rPr lang="en-US" sz="8700" dirty="0" smtClean="0"/>
              <a:t>	1. green beans</a:t>
            </a:r>
          </a:p>
          <a:p>
            <a:pPr marL="3175" indent="0">
              <a:buNone/>
            </a:pPr>
            <a:r>
              <a:rPr lang="en-US" sz="8700" dirty="0" smtClean="0"/>
              <a:t>	2. potatoes</a:t>
            </a:r>
            <a:r>
              <a:rPr lang="en-US" sz="8700" dirty="0"/>
              <a:t>		</a:t>
            </a:r>
            <a:endParaRPr lang="en-US" sz="8700" dirty="0" smtClean="0"/>
          </a:p>
          <a:p>
            <a:pPr marL="3175" indent="0">
              <a:buNone/>
            </a:pPr>
            <a:r>
              <a:rPr lang="en-US" sz="8700" dirty="0" smtClean="0"/>
              <a:t>	3. carrots </a:t>
            </a:r>
          </a:p>
          <a:p>
            <a:pPr marL="3175" indent="0">
              <a:buNone/>
            </a:pPr>
            <a:r>
              <a:rPr lang="en-US" sz="8700" dirty="0" smtClean="0"/>
              <a:t>	4. red </a:t>
            </a:r>
            <a:r>
              <a:rPr lang="en-US" sz="8700" dirty="0"/>
              <a:t>bell </a:t>
            </a:r>
            <a:r>
              <a:rPr lang="en-US" sz="8700" dirty="0" smtClean="0"/>
              <a:t>peppers</a:t>
            </a:r>
          </a:p>
          <a:p>
            <a:pPr marL="3175" indent="0">
              <a:buNone/>
            </a:pPr>
            <a:endParaRPr lang="en-US" dirty="0"/>
          </a:p>
          <a:p>
            <a:pPr marL="3175" indent="0">
              <a:buNone/>
            </a:pPr>
            <a:endParaRPr lang="en-US" dirty="0"/>
          </a:p>
          <a:p>
            <a:pPr marL="3175" indent="0">
              <a:buNone/>
            </a:pP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Lis 4.4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057400" y="76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399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1915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" name="Lis 4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2209800" y="152400"/>
            <a:ext cx="609600" cy="609600"/>
          </a:xfrm>
          <a:prstGeom prst="rect">
            <a:avLst/>
          </a:prstGeom>
        </p:spPr>
      </p:pic>
      <p:pic>
        <p:nvPicPr>
          <p:cNvPr id="3" name="Lis 4.2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67200" y="152400"/>
            <a:ext cx="609600" cy="609600"/>
          </a:xfrm>
          <a:prstGeom prst="rect">
            <a:avLst/>
          </a:prstGeom>
        </p:spPr>
      </p:pic>
      <p:pic>
        <p:nvPicPr>
          <p:cNvPr id="7" name="Lis 4.3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477000" y="104775"/>
            <a:ext cx="609600" cy="609600"/>
          </a:xfrm>
          <a:prstGeom prst="rect">
            <a:avLst/>
          </a:prstGeom>
        </p:spPr>
      </p:pic>
      <p:pic>
        <p:nvPicPr>
          <p:cNvPr id="8" name="Lis 4.4.mp3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477250" y="76200"/>
            <a:ext cx="609600" cy="609600"/>
          </a:xfrm>
          <a:prstGeom prst="rect">
            <a:avLst/>
          </a:prstGeom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762000"/>
            <a:ext cx="8229599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9142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144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209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10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2050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1915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10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611" y="-76200"/>
            <a:ext cx="8358389" cy="647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9511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" name="Lis 4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2209800" y="152400"/>
            <a:ext cx="609600" cy="609600"/>
          </a:xfrm>
          <a:prstGeom prst="rect">
            <a:avLst/>
          </a:prstGeom>
        </p:spPr>
      </p:pic>
      <p:pic>
        <p:nvPicPr>
          <p:cNvPr id="3" name="Lis 4.2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67200" y="152400"/>
            <a:ext cx="609600" cy="609600"/>
          </a:xfrm>
          <a:prstGeom prst="rect">
            <a:avLst/>
          </a:prstGeom>
        </p:spPr>
      </p:pic>
      <p:pic>
        <p:nvPicPr>
          <p:cNvPr id="7" name="Lis 4.3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477000" y="104775"/>
            <a:ext cx="609600" cy="609600"/>
          </a:xfrm>
          <a:prstGeom prst="rect">
            <a:avLst/>
          </a:prstGeom>
        </p:spPr>
      </p:pic>
      <p:pic>
        <p:nvPicPr>
          <p:cNvPr id="8" name="Lis 4.4.mp3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477250" y="76200"/>
            <a:ext cx="609600" cy="609600"/>
          </a:xfrm>
          <a:prstGeom prst="rect">
            <a:avLst/>
          </a:prstGeom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762000"/>
            <a:ext cx="8229599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0631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144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209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10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2050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1915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10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724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3136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93187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402313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87739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52573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826240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88075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15009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61799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91025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6A04-725E-4745-97AD-57C0E719B2E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8/23/2020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066800" y="1219200"/>
            <a:ext cx="8534400" cy="16466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96" indent="0" algn="ctr">
              <a:buNone/>
            </a:pP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96" indent="0" algn="ctr">
              <a:buNone/>
            </a:pPr>
            <a:r>
              <a:rPr lang="en-US" sz="4800" b="1" cap="all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your </a:t>
            </a: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cooperation.</a:t>
            </a:r>
            <a:endParaRPr lang="en-US" sz="4800" b="1" cap="all" dirty="0">
              <a:ln/>
              <a:solidFill>
                <a:srgbClr val="0000FF"/>
              </a:solidFill>
              <a:effectLst>
                <a:outerShdw blurRad="19685" dist="12700" dir="5400000" algn="tl" rotWithShape="0">
                  <a:srgbClr val="3891A7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6146" name="Picture 2" descr="kurumi-chan.4 EN | Anime kawaii, Menina anime, Desenhos de menina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3733800"/>
            <a:ext cx="246697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10766</TotalTime>
  <Words>2177</Words>
  <Application>Microsoft Office PowerPoint</Application>
  <PresentationFormat>Custom</PresentationFormat>
  <Paragraphs>388</Paragraphs>
  <Slides>74</Slides>
  <Notes>1</Notes>
  <HiddenSlides>0</HiddenSlides>
  <MMClips>22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74</vt:i4>
      </vt:variant>
    </vt:vector>
  </HeadingPairs>
  <TitlesOfParts>
    <vt:vector size="78" baseType="lpstr">
      <vt:lpstr>Solstice</vt:lpstr>
      <vt:lpstr>1_Solstice</vt:lpstr>
      <vt:lpstr>3_Solstice</vt:lpstr>
      <vt:lpstr>2_Solstice</vt:lpstr>
      <vt:lpstr>TRƯỜNG CAO ĐẲNG LÝ TỰ TRỌNG TP. HỒ CHÍ MINH</vt:lpstr>
      <vt:lpstr>KHOA KHOA HỌC CƠ BẢN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GRAMMAR 2 (KEY)</vt:lpstr>
      <vt:lpstr>PowerPoint Presentation</vt:lpstr>
      <vt:lpstr>PowerPoint Presentation</vt:lpstr>
      <vt:lpstr>GRAMMAR 4 (KEY)</vt:lpstr>
      <vt:lpstr>PowerPoint Presentation</vt:lpstr>
      <vt:lpstr>GRAMMAR 5 (KEY)</vt:lpstr>
      <vt:lpstr>PowerPoint Presentation</vt:lpstr>
      <vt:lpstr>PowerPoint Presentation</vt:lpstr>
      <vt:lpstr>PowerPoint Presentation</vt:lpstr>
      <vt:lpstr>New words: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4.5 Reading (Key)</vt:lpstr>
      <vt:lpstr>PowerPoint Presentation</vt:lpstr>
      <vt:lpstr>New words: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4.6 Listening (Key)</vt:lpstr>
      <vt:lpstr>4.6 Listening (Key)</vt:lpstr>
      <vt:lpstr>4.6 Listening (Key)</vt:lpstr>
      <vt:lpstr>4.6 Listening (Key)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huy_ctn</cp:lastModifiedBy>
  <cp:revision>1118</cp:revision>
  <dcterms:created xsi:type="dcterms:W3CDTF">2017-11-18T13:40:10Z</dcterms:created>
  <dcterms:modified xsi:type="dcterms:W3CDTF">2020-08-24T09:52:53Z</dcterms:modified>
</cp:coreProperties>
</file>