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708" r:id="rId3"/>
    <p:sldMasterId id="2147483720" r:id="rId4"/>
    <p:sldMasterId id="2147483732" r:id="rId5"/>
  </p:sldMasterIdLst>
  <p:notesMasterIdLst>
    <p:notesMasterId r:id="rId28"/>
  </p:notesMasterIdLst>
  <p:sldIdLst>
    <p:sldId id="329" r:id="rId6"/>
    <p:sldId id="356" r:id="rId7"/>
    <p:sldId id="311" r:id="rId8"/>
    <p:sldId id="296" r:id="rId9"/>
    <p:sldId id="358" r:id="rId10"/>
    <p:sldId id="307" r:id="rId11"/>
    <p:sldId id="375" r:id="rId12"/>
    <p:sldId id="380" r:id="rId13"/>
    <p:sldId id="286" r:id="rId14"/>
    <p:sldId id="312" r:id="rId15"/>
    <p:sldId id="362" r:id="rId16"/>
    <p:sldId id="314" r:id="rId17"/>
    <p:sldId id="319" r:id="rId18"/>
    <p:sldId id="377" r:id="rId19"/>
    <p:sldId id="327" r:id="rId20"/>
    <p:sldId id="305" r:id="rId21"/>
    <p:sldId id="371" r:id="rId22"/>
    <p:sldId id="373" r:id="rId23"/>
    <p:sldId id="369" r:id="rId24"/>
    <p:sldId id="374" r:id="rId25"/>
    <p:sldId id="367" r:id="rId26"/>
    <p:sldId id="3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15" autoAdjust="0"/>
    <p:restoredTop sz="94712" autoAdjust="0"/>
  </p:normalViewPr>
  <p:slideViewPr>
    <p:cSldViewPr snapToGrid="0">
      <p:cViewPr varScale="1">
        <p:scale>
          <a:sx n="67" d="100"/>
          <a:sy n="67" d="100"/>
        </p:scale>
        <p:origin x="5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1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52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99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892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26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88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229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614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5362" name="Text Placeholder 614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zh-CN" dirty="0"/>
          </a:p>
        </p:txBody>
      </p:sp>
      <p:sp>
        <p:nvSpPr>
          <p:cNvPr id="15363" name="Slide Number Placeholder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15</a:t>
            </a:fld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3556202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1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771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35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40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59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31659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4894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55000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824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0063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7269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6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75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59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346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052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86151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3086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111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339897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94808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6025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803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5906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68203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8878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0111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204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23280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2801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67615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01640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8429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977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729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3118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869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82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15999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83740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21146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21240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9447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88028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870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55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140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685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364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04/09/2020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04/09/2020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0.png"/><Relationship Id="rId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1.wav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21.png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png"/><Relationship Id="rId4" Type="http://schemas.openxmlformats.org/officeDocument/2006/relationships/image" Target="../media/image2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Documents%20and%20Settings\thanhnampc\Desktop\Yesterdays.MP3" TargetMode="Externa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90507" y="2484140"/>
            <a:ext cx="9230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 CHÚC QUÝ VỊ: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 KHỎE, HẠNH PHÚC, THÀNH ĐẠT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BUỔI THAO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THÀNH CÔNG TỐT ĐẸP</a:t>
            </a:r>
          </a:p>
        </p:txBody>
      </p:sp>
      <p:sp>
        <p:nvSpPr>
          <p:cNvPr id="7" name="Rectangle 6"/>
          <p:cNvSpPr/>
          <p:nvPr/>
        </p:nvSpPr>
        <p:spPr>
          <a:xfrm>
            <a:off x="1257300" y="584112"/>
            <a:ext cx="980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XIN KÍNH CHÀO TOÀN THỂ</a:t>
            </a:r>
            <a:b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 CÔ THAM DỰ BUỔI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THAO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NĂM HỌC 2019-2020</a:t>
            </a:r>
            <a:endParaRPr lang="en-US" sz="3600" dirty="0"/>
          </a:p>
        </p:txBody>
      </p:sp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09656" y="3453405"/>
            <a:ext cx="75440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PHẦN: TOÁN 4   (ĐẠI SỐ)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3: CẤP SỐ CỘNG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TIẾT: 1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3"/>
            <a:ext cx="118729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TRƯỜNG CAO ĐẲNG LÝ TỰ TRỌNG TP. HỒ CHÍ MINH</a:t>
            </a:r>
          </a:p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KHOA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HỌC CƠ BẢN</a:t>
            </a: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1" y="971622"/>
            <a:ext cx="2669498" cy="2401485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16857" y="57531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6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b="1" u="sng" dirty="0">
                  <a:solidFill>
                    <a:srgbClr val="0070C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(với 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</a:p>
              <a:p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=1⟹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3∗1+1=4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=2⟹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=3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=4⟹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4+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=5⟹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5+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16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Vậy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năm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dãy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đã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cho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là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: 4; 7; 10; 13; 16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blipFill rotWithShape="0">
                <a:blip r:embed="rId3"/>
                <a:stretch>
                  <a:fillRect l="-1160" t="-42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99247" y="215153"/>
            <a:ext cx="10932459" cy="7261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DẪN NHẬP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99247" y="6000750"/>
            <a:ext cx="10932459" cy="685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4; 7; 10; 13; 16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1944" y="80631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3632" y="3917160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8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  (TIẾT 1)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9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TẬP MỞ  ĐẦU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4, 7, 10, 13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…. . 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mối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v"/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4;	7;	 10;	  13;…..</a:t>
                </a:r>
                <a:endParaRPr lang="en-US" sz="2800" b="1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Ta </a:t>
                </a:r>
                <a:r>
                  <a:rPr lang="en-US" sz="2800" b="1" dirty="0" err="1">
                    <a:solidFill>
                      <a:prstClr val="black"/>
                    </a:solidFill>
                  </a:rPr>
                  <a:t>có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  </a:t>
                </a: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 smtClean="0">
                        <a:solidFill>
                          <a:prstClr val="black"/>
                        </a:solidFill>
                      </a:rPr>
                      <m:t> 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m:rPr>
                        <m:nor/>
                      </m:rPr>
                      <a:rPr lang="en-US" sz="2800" b="1" dirty="0">
                        <a:solidFill>
                          <a:prstClr val="black"/>
                        </a:solidFill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prstClr val="black"/>
                    </a:solidFill>
                  </a:rPr>
                  <a:t>    </a:t>
                </a: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……………………....</a:t>
                </a:r>
              </a:p>
              <a:p>
                <a:pPr>
                  <a:lnSpc>
                    <a:spcPct val="200000"/>
                  </a:lnSpc>
                </a:pP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609600"/>
                <a:ext cx="11039708" cy="6092282"/>
              </a:xfrm>
              <a:prstGeom prst="rect">
                <a:avLst/>
              </a:prstGeom>
              <a:blipFill rotWithShape="0">
                <a:blip r:embed="rId3"/>
                <a:stretch>
                  <a:fillRect l="-11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>
            <a:off x="1676400" y="280237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2750635" y="278623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3824870" y="277009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loud Callout 8"/>
              <p:cNvSpPr/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Cloud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28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8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609600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1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1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Đặc</a:t>
                </a: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biệt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kern="0" noProof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hi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</m:t>
                    </m:r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đổi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(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         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 noProof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5; 5; 5; 5; ….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=0.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  <a:blipFill rotWithShape="0">
                <a:blip r:embed="rId3"/>
                <a:stretch>
                  <a:fillRect l="-1417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0" i="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b="1" kern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4940" y="5609212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7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rong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(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):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3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21" y="623887"/>
                <a:ext cx="11580158" cy="4658070"/>
              </a:xfrm>
              <a:prstGeom prst="rect">
                <a:avLst/>
              </a:prstGeom>
              <a:blipFill rotWithShape="0">
                <a:blip r:embed="rId3"/>
                <a:stretch>
                  <a:fillRect l="-1316" t="-1832" r="-1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333515" y="623887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3515" y="2021682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4; 6; 8; 10; 12;….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014912" y="218598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2021682"/>
                <a:ext cx="6208057" cy="928688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333516" y="3357565"/>
            <a:ext cx="4681396" cy="9286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  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3; -1;  4;  8; 12; 16;….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024507" y="3495679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b)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u="sng" kern="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200" b="1" u="sng" kern="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endParaRPr lang="en-US" sz="3200" kern="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728" y="3357565"/>
                <a:ext cx="6208057" cy="928688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390665" y="4812509"/>
            <a:ext cx="4681396" cy="9286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10; 8; 6; 4; 2; ……….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5072062" y="4976816"/>
            <a:ext cx="447815" cy="60007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ounded Rectangle 13"/>
              <p:cNvSpPr/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ounded 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9878" y="4812509"/>
                <a:ext cx="6208057" cy="928688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48624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là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⟺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)</a:t>
                </a:r>
              </a:p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Vậy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khi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một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fr-FR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Hỏi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fr-FR" sz="2800" i="1" u="sng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fr-FR" sz="280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u="sng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đã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phải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</a:t>
                </a:r>
                <a:r>
                  <a:rPr lang="fr-FR" sz="2800" u="sng" dirty="0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u="sng" dirty="0" err="1" smtClean="0">
                    <a:solidFill>
                      <a:srgbClr val="FF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28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fr-FR" sz="2800" dirty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blipFill rotWithShape="0">
                <a:blip r:embed="rId3"/>
                <a:stretch>
                  <a:fillRect l="-1010" r="-11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29" y="3149601"/>
            <a:ext cx="5162830" cy="343988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82171" y="3686629"/>
            <a:ext cx="3556000" cy="2685142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0" b="1" dirty="0" smtClean="0">
                <a:solidFill>
                  <a:srgbClr val="FF0000"/>
                </a:solidFill>
              </a:rPr>
              <a:t>?</a:t>
            </a:r>
            <a:endParaRPr lang="en-US" sz="1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738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minh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b>
                    </m:sSub>
                  </m:oMath>
                </a14:m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𝑲𝑸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</a:t>
                </a:r>
                <a:endParaRPr lang="en-US" sz="2800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2800" b="1" i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d=KQ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KQ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tức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𝐾𝑄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)) </m:t>
                    </m:r>
                  </m:oMath>
                </a14:m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738" y="609600"/>
                <a:ext cx="12006261" cy="6248400"/>
              </a:xfrm>
              <a:prstGeom prst="rect">
                <a:avLst/>
              </a:prstGeom>
              <a:blipFill rotWithShape="0">
                <a:blip r:embed="rId3"/>
                <a:stretch>
                  <a:fillRect l="-1015" r="-101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27279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en-US" sz="31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minh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rằng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1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𝐜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ô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𝐧𝐠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𝐬𝐚𝐢</m:t>
                    </m:r>
                    <m:r>
                      <a:rPr lang="en-US" sz="31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Bước1.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2.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</m:t>
                    </m:r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en-US" sz="3100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+2−3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1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31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=3.</m:t>
                    </m:r>
                  </m:oMath>
                </a14:m>
                <a:endParaRPr lang="en-US" sz="31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01601" y="554477"/>
                <a:ext cx="6095998" cy="6374048"/>
              </a:xfrm>
              <a:blipFill rotWithShape="0">
                <a:blip r:embed="rId2"/>
                <a:stretch>
                  <a:fillRect l="-1600" r="-1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  <m:sup>
                        <m:r>
                          <a:rPr lang="en-US" sz="31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với </a:t>
                </a:r>
                <a14:m>
                  <m:oMath xmlns:m="http://schemas.openxmlformats.org/officeDocument/2006/math"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3100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3100" b="1" i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endParaRPr lang="en-US" sz="3100" b="1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Hỏi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100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sz="31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Ta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31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1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1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100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1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31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3100" dirty="0"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3100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1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31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3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+1−</m:t>
                    </m:r>
                    <m:sSup>
                      <m:sSupPr>
                        <m:ctrlP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31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1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1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1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31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</m:t>
                      </m:r>
                    </m:oMath>
                  </m:oMathPara>
                </a14:m>
                <a:endParaRPr lang="en-US" sz="31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1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3100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1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1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1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1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1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1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7600" y="598252"/>
                <a:ext cx="5839502" cy="6374048"/>
              </a:xfrm>
              <a:blipFill rotWithShape="0">
                <a:blip r:embed="rId3"/>
                <a:stretch>
                  <a:fillRect l="-1670" r="-15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99404" y="0"/>
            <a:ext cx="6796391" cy="5544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1598" y="598252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3: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197599" y="606260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4:</a:t>
            </a:r>
            <a:endParaRPr lang="en-US" sz="2800" dirty="0"/>
          </a:p>
        </p:txBody>
      </p:sp>
      <p:sp>
        <p:nvSpPr>
          <p:cNvPr id="7" name="Oval 6"/>
          <p:cNvSpPr/>
          <p:nvPr/>
        </p:nvSpPr>
        <p:spPr>
          <a:xfrm>
            <a:off x="3500438" y="1328738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  <p:sp>
        <p:nvSpPr>
          <p:cNvPr id="8" name="Oval 7"/>
          <p:cNvSpPr/>
          <p:nvPr/>
        </p:nvSpPr>
        <p:spPr>
          <a:xfrm>
            <a:off x="3378994" y="4867276"/>
            <a:ext cx="242887" cy="471487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5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197756" y="1590345"/>
                <a:ext cx="11849133" cy="2166665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1,        4,          7,       10, </a:t>
                </a:r>
                <a:r>
                  <a:rPr lang="en-US" sz="28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…. </a:t>
                </a:r>
                <a:endParaRPr lang="en-US" sz="2800" b="1" dirty="0" smtClean="0">
                  <a:solidFill>
                    <a:srgbClr val="00B0F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2020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800" b="0" i="1" dirty="0" smtClean="0">
                  <a:solidFill>
                    <a:srgbClr val="FF0000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13, 16;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</a:t>
                </a:r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56" y="1590345"/>
                <a:ext cx="11849133" cy="2166665"/>
              </a:xfrm>
              <a:prstGeom prst="roundRect">
                <a:avLst/>
              </a:prstGeom>
              <a:blipFill rotWithShape="0">
                <a:blip r:embed="rId3"/>
                <a:stretch>
                  <a:fillRect l="-51" t="-13370" b="-18384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5"/>
          <p:cNvSpPr/>
          <p:nvPr/>
        </p:nvSpPr>
        <p:spPr>
          <a:xfrm>
            <a:off x="6110653" y="1048097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Curved Down Arrow 6"/>
          <p:cNvSpPr/>
          <p:nvPr/>
        </p:nvSpPr>
        <p:spPr>
          <a:xfrm>
            <a:off x="5019416" y="1054525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3935243" y="1089833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4835190"/>
                  </p:ext>
                </p:extLst>
              </p:nvPr>
            </p:nvGraphicFramePr>
            <p:xfrm>
              <a:off x="109098" y="4138631"/>
              <a:ext cx="9274629" cy="1243965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6648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3327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𝟐𝟎𝟐𝟎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e>
                                  <m:sub>
                                    <m:r>
                                      <a:rPr lang="en-US" sz="32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4835190"/>
                  </p:ext>
                </p:extLst>
              </p:nvPr>
            </p:nvGraphicFramePr>
            <p:xfrm>
              <a:off x="109098" y="4138631"/>
              <a:ext cx="9274629" cy="1243965"/>
            </p:xfrm>
            <a:graphic>
              <a:graphicData uri="http://schemas.openxmlformats.org/drawingml/2006/table">
                <a:tbl>
                  <a:tblPr firstRow="1" bandRow="1">
                    <a:tableStyleId>{8799B23B-EC83-4686-B30A-512413B5E67A}</a:tableStyleId>
                  </a:tblPr>
                  <a:tblGrid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818277"/>
                    <a:gridCol w="1494698"/>
                    <a:gridCol w="1233715"/>
                  </a:tblGrid>
                  <a:tr h="6648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...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200" b="1" dirty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?</a:t>
                          </a:r>
                          <a:endParaRPr lang="en-US" sz="3200" b="1" dirty="0">
                            <a:solidFill>
                              <a:srgbClr val="FF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746" t="-129474" r="-1038806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00000" t="-129474" r="-931111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01493" t="-129474" r="-8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01493" t="-129474" r="-738060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98519" t="-129474" r="-63259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02239" t="-129474" r="-53731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97778" t="-129474" r="-433333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32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439184" t="-129474" r="-84082" b="-3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650739" t="-129474" r="-1478" b="-3368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Cloud Callout 10"/>
          <p:cNvSpPr/>
          <p:nvPr/>
        </p:nvSpPr>
        <p:spPr>
          <a:xfrm>
            <a:off x="9406647" y="2178996"/>
            <a:ext cx="2563103" cy="3684775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109098" y="5382596"/>
                <a:ext cx="9663552" cy="1475404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ậy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số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làm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b="1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b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98" y="5382596"/>
                <a:ext cx="9663552" cy="1475404"/>
              </a:xfrm>
              <a:prstGeom prst="rect">
                <a:avLst/>
              </a:prstGeom>
              <a:blipFill rotWithShape="0">
                <a:blip r:embed="rId5"/>
                <a:stretch>
                  <a:fillRect l="-1325" t="-4545" r="-1262" b="-86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7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6190" y="14288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LÍ 1: 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biết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𝟐𝟎𝟐𝟎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=3+4∗2=11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2020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+2019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=3+2019∗2=4041</m:t>
                      </m:r>
                    </m:oMath>
                  </m:oMathPara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537" y="609600"/>
                <a:ext cx="11972925" cy="7447552"/>
              </a:xfrm>
              <a:prstGeom prst="rect">
                <a:avLst/>
              </a:prstGeom>
              <a:blipFill rotWithShape="0">
                <a:blip r:embed="rId3"/>
                <a:stretch>
                  <a:fillRect l="-1069" t="-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(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244108" y="3569373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5: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486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8171" y="18525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Mai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Hùng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chơi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sàn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+99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=3+99∗4=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𝟑𝟗𝟗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399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  <a:blipFill rotWithShape="0">
                <a:blip r:embed="rId3"/>
                <a:stretch>
                  <a:fillRect l="-1045" t="-905" r="-4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1" y="1062390"/>
            <a:ext cx="7447713" cy="313813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726" y="1016000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915968" y="1016000"/>
            <a:ext cx="1154763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724" y="1615131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915968" y="1615131"/>
            <a:ext cx="1159307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35032" y="2195306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907733" y="2196119"/>
            <a:ext cx="1159307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43273" y="2741731"/>
            <a:ext cx="1367951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894275" y="2725907"/>
            <a:ext cx="1166734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564965" y="3287441"/>
            <a:ext cx="1337495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….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941345" y="3273418"/>
            <a:ext cx="1140758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548490" y="3775538"/>
            <a:ext cx="1359243" cy="66820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907733" y="3765540"/>
            <a:ext cx="1159307" cy="67600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069244" y="1014721"/>
            <a:ext cx="1848932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le 22"/>
              <p:cNvSpPr/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ounded 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le 23"/>
              <p:cNvSpPr/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ounded 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ounded Rectangle 24"/>
              <p:cNvSpPr/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Rounded 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10094621" y="3272139"/>
            <a:ext cx="1826507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ounded Rectangle 26"/>
              <p:cNvSpPr/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𝟏𝟎𝟎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𝟑𝟗𝟗</m:t>
                      </m:r>
                    </m:oMath>
                  </m:oMathPara>
                </a14:m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Rounded 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urved Left Arrow 27"/>
          <p:cNvSpPr/>
          <p:nvPr/>
        </p:nvSpPr>
        <p:spPr>
          <a:xfrm>
            <a:off x="11432404" y="1739109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Curved Left Arrow 28"/>
          <p:cNvSpPr/>
          <p:nvPr/>
        </p:nvSpPr>
        <p:spPr>
          <a:xfrm>
            <a:off x="11467491" y="2421841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Curved Left Arrow 29"/>
          <p:cNvSpPr/>
          <p:nvPr/>
        </p:nvSpPr>
        <p:spPr>
          <a:xfrm>
            <a:off x="11515190" y="3053447"/>
            <a:ext cx="423387" cy="661367"/>
          </a:xfrm>
          <a:prstGeom prst="curvedLeftArrow">
            <a:avLst>
              <a:gd name="adj1" fmla="val 25000"/>
              <a:gd name="adj2" fmla="val 59997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39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5186"/>
          <p:cNvGrpSpPr/>
          <p:nvPr/>
        </p:nvGrpSpPr>
        <p:grpSpPr>
          <a:xfrm>
            <a:off x="3505200" y="2057428"/>
            <a:ext cx="2743200" cy="2743200"/>
            <a:chOff x="2880" y="360"/>
            <a:chExt cx="4320" cy="4320"/>
          </a:xfrm>
        </p:grpSpPr>
        <p:sp>
          <p:nvSpPr>
            <p:cNvPr id="14338" name="Oval 5187"/>
            <p:cNvSpPr/>
            <p:nvPr/>
          </p:nvSpPr>
          <p:spPr>
            <a:xfrm>
              <a:off x="2880" y="360"/>
              <a:ext cx="4320" cy="4320"/>
            </a:xfrm>
            <a:prstGeom prst="ellipse">
              <a:avLst/>
            </a:prstGeom>
            <a:solidFill>
              <a:srgbClr val="33CCCC"/>
            </a:solidFill>
            <a:ln w="38100" cap="flat" cmpd="dbl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4339" name="_s1038"/>
            <p:cNvSpPr/>
            <p:nvPr/>
          </p:nvSpPr>
          <p:spPr>
            <a:xfrm flipH="1">
              <a:off x="3780" y="3960"/>
              <a:ext cx="360" cy="41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_s1042"/>
            <p:cNvSpPr/>
            <p:nvPr/>
          </p:nvSpPr>
          <p:spPr>
            <a:xfrm flipH="1" flipV="1">
              <a:off x="3060" y="18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Straight Connector 5190"/>
            <p:cNvSpPr/>
            <p:nvPr/>
          </p:nvSpPr>
          <p:spPr>
            <a:xfrm>
              <a:off x="5040" y="360"/>
              <a:ext cx="0" cy="54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2" name="_s1030"/>
            <p:cNvSpPr/>
            <p:nvPr/>
          </p:nvSpPr>
          <p:spPr>
            <a:xfrm flipV="1">
              <a:off x="6591" y="1620"/>
              <a:ext cx="429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3" name="Straight Connector 5192"/>
            <p:cNvSpPr/>
            <p:nvPr/>
          </p:nvSpPr>
          <p:spPr>
            <a:xfrm>
              <a:off x="6300" y="36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4" name="Oval 5193"/>
            <p:cNvSpPr/>
            <p:nvPr/>
          </p:nvSpPr>
          <p:spPr>
            <a:xfrm>
              <a:off x="4860" y="2340"/>
              <a:ext cx="360" cy="360"/>
            </a:xfrm>
            <a:prstGeom prst="ellipse">
              <a:avLst/>
            </a:prstGeom>
            <a:solidFill>
              <a:srgbClr val="33CCCC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48" name="Text Box 5147"/>
          <p:cNvSpPr txBox="1"/>
          <p:nvPr/>
        </p:nvSpPr>
        <p:spPr>
          <a:xfrm>
            <a:off x="5715000" y="5562628"/>
            <a:ext cx="4419600" cy="6858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HẾT THỜI GIAN</a:t>
            </a:r>
            <a:endParaRPr lang="vi-VN" altLang="x-none" sz="40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5122"/>
          <p:cNvSpPr/>
          <p:nvPr/>
        </p:nvSpPr>
        <p:spPr>
          <a:xfrm>
            <a:off x="5638800" y="2743228"/>
            <a:ext cx="30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</a:t>
            </a:r>
          </a:p>
        </p:txBody>
      </p:sp>
      <p:sp>
        <p:nvSpPr>
          <p:cNvPr id="5124" name="Rectangle 5123"/>
          <p:cNvSpPr/>
          <p:nvPr/>
        </p:nvSpPr>
        <p:spPr>
          <a:xfrm>
            <a:off x="5486400" y="38862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</a:t>
            </a:r>
          </a:p>
        </p:txBody>
      </p:sp>
      <p:sp>
        <p:nvSpPr>
          <p:cNvPr id="5126" name="Rectangle 5125"/>
          <p:cNvSpPr/>
          <p:nvPr/>
        </p:nvSpPr>
        <p:spPr>
          <a:xfrm>
            <a:off x="4191000" y="4038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28" name="Rectangle 5127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29" name="Rectangle 5128"/>
          <p:cNvSpPr/>
          <p:nvPr/>
        </p:nvSpPr>
        <p:spPr>
          <a:xfrm>
            <a:off x="3810000" y="2895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4</a:t>
            </a:r>
          </a:p>
        </p:txBody>
      </p:sp>
      <p:pic>
        <p:nvPicPr>
          <p:cNvPr id="5131" name="Picture 5130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205107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Rectangle 5146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53" name="Oval 5131"/>
          <p:cNvSpPr/>
          <p:nvPr/>
        </p:nvSpPr>
        <p:spPr>
          <a:xfrm>
            <a:off x="4800600" y="335282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150" name="Picture 5149" descr="slide0002_image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26" y="5534054"/>
            <a:ext cx="904875" cy="79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Straight Connector 5150"/>
          <p:cNvSpPr/>
          <p:nvPr/>
        </p:nvSpPr>
        <p:spPr>
          <a:xfrm>
            <a:off x="4191000" y="6324628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</p:sp>
      <p:pic>
        <p:nvPicPr>
          <p:cNvPr id="5154" name="Picture 5153" descr="CHAY XE DA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5562628"/>
            <a:ext cx="9017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7" name="Picture 5194" descr="dong ho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513" y="2151091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96" name="Rectangle 5195"/>
          <p:cNvSpPr/>
          <p:nvPr/>
        </p:nvSpPr>
        <p:spPr>
          <a:xfrm>
            <a:off x="8591551" y="25146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97" name="Rectangle 5196"/>
          <p:cNvSpPr/>
          <p:nvPr/>
        </p:nvSpPr>
        <p:spPr>
          <a:xfrm>
            <a:off x="8943976" y="28194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98" name="Rectangle 5197"/>
          <p:cNvSpPr/>
          <p:nvPr/>
        </p:nvSpPr>
        <p:spPr>
          <a:xfrm>
            <a:off x="9150351" y="33528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7</a:t>
            </a:r>
          </a:p>
        </p:txBody>
      </p:sp>
      <p:sp>
        <p:nvSpPr>
          <p:cNvPr id="5199" name="Rectangle 5198"/>
          <p:cNvSpPr/>
          <p:nvPr/>
        </p:nvSpPr>
        <p:spPr>
          <a:xfrm>
            <a:off x="8921750" y="38100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10</a:t>
            </a:r>
          </a:p>
        </p:txBody>
      </p:sp>
      <p:sp>
        <p:nvSpPr>
          <p:cNvPr id="5200" name="Rectangle 5199"/>
          <p:cNvSpPr/>
          <p:nvPr/>
        </p:nvSpPr>
        <p:spPr>
          <a:xfrm>
            <a:off x="7997825" y="4267228"/>
            <a:ext cx="2603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15</a:t>
            </a:r>
          </a:p>
        </p:txBody>
      </p:sp>
      <p:sp>
        <p:nvSpPr>
          <p:cNvPr id="5201" name="Rectangle 5200"/>
          <p:cNvSpPr/>
          <p:nvPr/>
        </p:nvSpPr>
        <p:spPr>
          <a:xfrm>
            <a:off x="8486776" y="41148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12</a:t>
            </a:r>
          </a:p>
        </p:txBody>
      </p:sp>
      <p:sp>
        <p:nvSpPr>
          <p:cNvPr id="5202" name="Rectangle 5201"/>
          <p:cNvSpPr/>
          <p:nvPr/>
        </p:nvSpPr>
        <p:spPr>
          <a:xfrm>
            <a:off x="8007351" y="2362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30</a:t>
            </a:r>
          </a:p>
        </p:txBody>
      </p:sp>
      <p:sp>
        <p:nvSpPr>
          <p:cNvPr id="5203" name="Rectangle 5202"/>
          <p:cNvSpPr/>
          <p:nvPr/>
        </p:nvSpPr>
        <p:spPr>
          <a:xfrm>
            <a:off x="7542213" y="25146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27</a:t>
            </a:r>
          </a:p>
        </p:txBody>
      </p:sp>
      <p:sp>
        <p:nvSpPr>
          <p:cNvPr id="5204" name="Rectangle 5203"/>
          <p:cNvSpPr/>
          <p:nvPr/>
        </p:nvSpPr>
        <p:spPr>
          <a:xfrm>
            <a:off x="7115176" y="28194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24</a:t>
            </a:r>
          </a:p>
        </p:txBody>
      </p:sp>
      <p:sp>
        <p:nvSpPr>
          <p:cNvPr id="5205" name="Rectangle 5204"/>
          <p:cNvSpPr/>
          <p:nvPr/>
        </p:nvSpPr>
        <p:spPr>
          <a:xfrm>
            <a:off x="7008813" y="33528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22</a:t>
            </a:r>
          </a:p>
        </p:txBody>
      </p:sp>
      <p:sp>
        <p:nvSpPr>
          <p:cNvPr id="5206" name="Rectangle 5205"/>
          <p:cNvSpPr/>
          <p:nvPr/>
        </p:nvSpPr>
        <p:spPr>
          <a:xfrm>
            <a:off x="7092951" y="3886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20</a:t>
            </a:r>
          </a:p>
        </p:txBody>
      </p:sp>
      <p:sp>
        <p:nvSpPr>
          <p:cNvPr id="5207" name="Rectangle 5206"/>
          <p:cNvSpPr/>
          <p:nvPr/>
        </p:nvSpPr>
        <p:spPr>
          <a:xfrm>
            <a:off x="7542213" y="41910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18</a:t>
            </a:r>
          </a:p>
        </p:txBody>
      </p:sp>
      <p:sp>
        <p:nvSpPr>
          <p:cNvPr id="5208" name="Rectangle 5207"/>
          <p:cNvSpPr/>
          <p:nvPr/>
        </p:nvSpPr>
        <p:spPr>
          <a:xfrm>
            <a:off x="7931151" y="2362228"/>
            <a:ext cx="384175" cy="4572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209" name="Picture 5208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800" y="213362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10" name="Rectangle 5209"/>
          <p:cNvSpPr/>
          <p:nvPr/>
        </p:nvSpPr>
        <p:spPr>
          <a:xfrm>
            <a:off x="8001000" y="2362228"/>
            <a:ext cx="228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73" name="Oval 5210"/>
          <p:cNvSpPr/>
          <p:nvPr/>
        </p:nvSpPr>
        <p:spPr>
          <a:xfrm>
            <a:off x="8093076" y="3486178"/>
            <a:ext cx="104775" cy="968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4374" name="Rectangle 5211"/>
          <p:cNvSpPr/>
          <p:nvPr/>
        </p:nvSpPr>
        <p:spPr>
          <a:xfrm>
            <a:off x="3733800" y="841403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Thời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gian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thảo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luận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: 5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phút</a:t>
            </a:r>
            <a:endParaRPr lang="en-US" sz="3600" dirty="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213" name="Rectangle 5212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1 PHÚT</a:t>
            </a:r>
          </a:p>
        </p:txBody>
      </p:sp>
      <p:sp>
        <p:nvSpPr>
          <p:cNvPr id="5214" name="Rectangle 5213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2 PHÚT</a:t>
            </a:r>
          </a:p>
        </p:txBody>
      </p:sp>
      <p:sp>
        <p:nvSpPr>
          <p:cNvPr id="5215" name="Rectangle 5214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3 PHÚT</a:t>
            </a:r>
          </a:p>
        </p:txBody>
      </p:sp>
      <p:sp>
        <p:nvSpPr>
          <p:cNvPr id="5216" name="Rectangle 5215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4 PHÚT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ĐỘNG: BÀI TẬP NHÓM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9648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2" accel="50000" decel="50000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0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accel="50000" decel="5000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0"/>
                                        <p:tgtEl>
                                          <p:spTgt spid="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0"/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accel="50000" decel="50000" fill="hold" nodeType="withEffect">
                                  <p:stCondLst>
                                    <p:cond delay="1830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1" presetClass="exit" presetSubtype="0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0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accel="50000" decel="50000" fill="hold" nodeType="withEffect">
                                  <p:stCondLst>
                                    <p:cond delay="242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1" presetClass="exit" presetSubtype="0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0"/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Rot by="-21600000">
                                      <p:cBhvr>
                                        <p:cTn id="83" dur="30000" fill="hold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mph" presetSubtype="2" accel="50000" decel="5000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mph" presetSubtype="2" accel="50000" decel="50000" fill="hold" nodeType="withEffect">
                                  <p:stCondLst>
                                    <p:cond delay="27200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mph" presetSubtype="2" accel="50000" decel="50000" fill="hold" nodeType="withEffect">
                                  <p:stCondLst>
                                    <p:cond delay="27500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mph" presetSubtype="2" accel="50000" decel="50000" fill="hold" nodeType="withEffect">
                                  <p:stCondLst>
                                    <p:cond delay="277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mph" presetSubtype="2" accel="50000" decel="50000" fill="hold" nodeType="withEffect">
                                  <p:stCondLst>
                                    <p:cond delay="280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accel="50000" decel="50000" fill="hold" nodeType="withEffect">
                                  <p:stCondLst>
                                    <p:cond delay="28200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mph" presetSubtype="2" accel="50000" decel="50000" fill="hold" nodeType="withEffect">
                                  <p:stCondLst>
                                    <p:cond delay="28400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mph" presetSubtype="2" accel="50000" decel="50000" fill="hold" nodeType="withEffect">
                                  <p:stCondLst>
                                    <p:cond delay="28700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accel="50000" decel="50000" fill="hold" nodeType="withEffect">
                                  <p:stCondLst>
                                    <p:cond delay="29000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mph" presetSubtype="2" accel="50000" decel="50000" fill="hold" nodeType="withEffect">
                                  <p:stCondLst>
                                    <p:cond delay="29200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mph" presetSubtype="2" accel="50000" decel="50000" fill="hold" nodeType="withEffect">
                                  <p:stCondLst>
                                    <p:cond delay="29400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mph" presetSubtype="2" accel="50000" decel="50000" fill="hold" nodeType="withEffect">
                                  <p:stCondLst>
                                    <p:cond delay="29700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4"/>
                  </p:tgtEl>
                </p:cond>
              </p:nextCondLst>
            </p:seq>
          </p:childTnLst>
        </p:cTn>
      </p:par>
    </p:tnLst>
    <p:bldLst>
      <p:bldP spid="5148" grpId="0" bldLvl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860612" y="2061884"/>
            <a:ext cx="4482913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 2, 5, 6, 8, 11,…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0611" y="3370730"/>
            <a:ext cx="4482914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 3, 6, 9, 12, 15,…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557963" y="2061884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 3, -1, 2, 5, 7,…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7963" y="3370730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1, 4, 7, 10, 12,…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6" grpId="2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760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b="1" u="sng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=−2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+7</m:t>
                    </m:r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453835" y="1814518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=2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35" y="1814518"/>
                <a:ext cx="11544300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500063" y="2643752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=−2</m:t>
                    </m:r>
                  </m:oMath>
                </a14:m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063" y="2643752"/>
                <a:ext cx="11544300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=5;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=3;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476949" y="4347045"/>
                <a:ext cx="1159052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49" y="4347045"/>
                <a:ext cx="1159052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095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600" b="1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en-US" sz="4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dirty="0" err="1" smtClean="0"/>
                  <a:t>Hướng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dẫn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=19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4841041"/>
                <a:ext cx="11872913" cy="127747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4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CỦNG CỐ KIẾN THỨC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I.ĐỊNH NGHĨA: </a:t>
                </a:r>
              </a:p>
              <a:p>
                <a:pPr>
                  <a:defRPr/>
                </a:pPr>
                <a:r>
                  <a:rPr lang="en-US" sz="2800" kern="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ker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SỐ HẠNG TỔNG QUÁT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  <a:blipFill rotWithShape="0">
                <a:blip r:embed="rId3"/>
                <a:stretch>
                  <a:fillRect l="-1271" t="-771" r="-1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US" sz="32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(2)</a:t>
                </a:r>
                <a:endParaRPr lang="en-US" sz="32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blipFill rotWithShape="0">
                <a:blip r:embed="rId5"/>
                <a:stretch>
                  <a:fillRect b="-7971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750" y="922606"/>
            <a:ext cx="11701463" cy="2715965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1;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8 -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III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IV</a:t>
            </a: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4024" y="3928648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42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7107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09799" y="-3978275"/>
            <a:ext cx="8238565" cy="6569075"/>
            <a:chOff x="912" y="-2016"/>
            <a:chExt cx="3792" cy="413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.VnArial NarrowH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211" y="-1719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tham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dự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buổi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thao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giảng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hôm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nay. </a:t>
              </a:r>
              <a:endParaRPr lang="en-US" sz="3600" b="1" dirty="0" smtClean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Kính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thật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nhiều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sức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khỏe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ạnh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phúc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và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thành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công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912" y="129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GV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 err="1">
                  <a:solidFill>
                    <a:srgbClr val="FFFF00"/>
                  </a:solidFill>
                </a:rPr>
                <a:t>Nguyễn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</a:rPr>
                <a:t>ThÞ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3452" name="Yesterday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1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1"/>
                            </p:stCondLst>
                            <p:childTnLst>
                              <p:par>
                                <p:cTn id="23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5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823</Words>
  <Application>Microsoft Office PowerPoint</Application>
  <PresentationFormat>Widescreen</PresentationFormat>
  <Paragraphs>330</Paragraphs>
  <Slides>22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40" baseType="lpstr">
      <vt:lpstr>宋体</vt:lpstr>
      <vt:lpstr>.VnArial NarrowH</vt:lpstr>
      <vt:lpstr>.VnAvant</vt:lpstr>
      <vt:lpstr>.VnTifani HeavyH</vt:lpstr>
      <vt:lpstr>.VnTime</vt:lpstr>
      <vt:lpstr>Arial</vt:lpstr>
      <vt:lpstr>Calibri</vt:lpstr>
      <vt:lpstr>Calibri Light</vt:lpstr>
      <vt:lpstr>Cambria Math</vt:lpstr>
      <vt:lpstr>Impact</vt:lpstr>
      <vt:lpstr>Tahoma</vt:lpstr>
      <vt:lpstr>Times New Roman</vt:lpstr>
      <vt:lpstr>Wingdings</vt:lpstr>
      <vt:lpstr>Office Theme</vt:lpstr>
      <vt:lpstr>2_Office Theme</vt:lpstr>
      <vt:lpstr>5_Office Theme</vt:lpstr>
      <vt:lpstr>6_Office Theme</vt:lpstr>
      <vt:lpstr>7_Office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TÌM TÒI MỞ RỘNG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304</cp:revision>
  <dcterms:created xsi:type="dcterms:W3CDTF">2020-02-10T15:08:27Z</dcterms:created>
  <dcterms:modified xsi:type="dcterms:W3CDTF">2020-09-04T15:01:31Z</dcterms:modified>
</cp:coreProperties>
</file>