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87" r:id="rId2"/>
    <p:sldId id="285" r:id="rId3"/>
    <p:sldId id="289" r:id="rId4"/>
    <p:sldId id="288" r:id="rId5"/>
    <p:sldId id="286" r:id="rId6"/>
    <p:sldId id="260" r:id="rId7"/>
    <p:sldId id="295" r:id="rId8"/>
    <p:sldId id="278" r:id="rId9"/>
    <p:sldId id="266" r:id="rId10"/>
    <p:sldId id="294" r:id="rId11"/>
    <p:sldId id="284" r:id="rId12"/>
    <p:sldId id="297" r:id="rId13"/>
    <p:sldId id="304" r:id="rId14"/>
    <p:sldId id="305" r:id="rId15"/>
    <p:sldId id="298" r:id="rId16"/>
    <p:sldId id="300" r:id="rId17"/>
    <p:sldId id="291" r:id="rId18"/>
    <p:sldId id="303" r:id="rId19"/>
    <p:sldId id="306" r:id="rId20"/>
    <p:sldId id="283" r:id="rId21"/>
    <p:sldId id="292" r:id="rId22"/>
  </p:sldIdLst>
  <p:sldSz cx="16459200" cy="12801600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835981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671962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2507944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3343924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4179905" algn="l" defTabSz="1671962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5015886" algn="l" defTabSz="1671962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5851867" algn="l" defTabSz="1671962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6687849" algn="l" defTabSz="1671962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CCFFFF"/>
    <a:srgbClr val="FF3300"/>
    <a:srgbClr val="90E937"/>
    <a:srgbClr val="538022"/>
    <a:srgbClr val="9E222E"/>
    <a:srgbClr val="0099FF"/>
    <a:srgbClr val="FDFED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8750" autoAdjust="0"/>
    <p:restoredTop sz="86380" autoAdjust="0"/>
  </p:normalViewPr>
  <p:slideViewPr>
    <p:cSldViewPr>
      <p:cViewPr varScale="1">
        <p:scale>
          <a:sx n="33" d="100"/>
          <a:sy n="33" d="100"/>
        </p:scale>
        <p:origin x="-1128" y="-102"/>
      </p:cViewPr>
      <p:guideLst>
        <p:guide orient="horz" pos="4032"/>
        <p:guide pos="5184"/>
      </p:guideLst>
    </p:cSldViewPr>
  </p:slideViewPr>
  <p:outlineViewPr>
    <p:cViewPr>
      <p:scale>
        <a:sx n="33" d="100"/>
        <a:sy n="33" d="100"/>
      </p:scale>
      <p:origin x="0" y="9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501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4684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5010" y="8684684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8EC627B-7CA3-4041-BCBE-EAD83B8FB1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501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23963" y="685800"/>
            <a:ext cx="441007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4684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5010" y="8684684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A533839-638F-41C0-937A-48D8425D6F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1pPr>
    <a:lvl2pPr marL="835981" algn="l" rtl="0" eaLnBrk="0" fontAlgn="base" hangingPunct="0">
      <a:spcBef>
        <a:spcPct val="3000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2pPr>
    <a:lvl3pPr marL="1671962" algn="l" rtl="0" eaLnBrk="0" fontAlgn="base" hangingPunct="0">
      <a:spcBef>
        <a:spcPct val="3000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3pPr>
    <a:lvl4pPr marL="2507944" algn="l" rtl="0" eaLnBrk="0" fontAlgn="base" hangingPunct="0">
      <a:spcBef>
        <a:spcPct val="3000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4pPr>
    <a:lvl5pPr marL="3343924" algn="l" rtl="0" eaLnBrk="0" fontAlgn="base" hangingPunct="0">
      <a:spcBef>
        <a:spcPct val="3000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5pPr>
    <a:lvl6pPr marL="4179905" algn="l" defTabSz="167196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6pPr>
    <a:lvl7pPr marL="5015886" algn="l" defTabSz="167196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7pPr>
    <a:lvl8pPr marL="5851867" algn="l" defTabSz="167196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8pPr>
    <a:lvl9pPr marL="6687849" algn="l" defTabSz="167196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7DEAFC-F223-471F-8F3B-9E1DE0190E8C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0173B0-C0BD-4840-A4C6-4A60A77172B3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DE6D9B-5149-4AFD-B673-E57EDBC5147A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DB3AE98-FD14-4A88-B76F-964FA8F2DC62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840C64-3C4B-43AD-BDEB-4DF7CADB66FD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3401C8-604D-41C2-8DB8-54D9FE8DFAB1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26446D3-7C80-4FB5-92BA-296D2DA1E8D7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E7B299-5F10-495B-85A9-F1724F57379F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464E88-7BD6-4A4C-878C-B67B51E1C10B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885010" y="8684684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847AF00-BA23-4783-97B0-B563180D9B88}" type="slidenum">
              <a:rPr lang="en-US" sz="1200"/>
              <a:pPr algn="r"/>
              <a:t>17</a:t>
            </a:fld>
            <a:endParaRPr lang="en-US" sz="120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424698-8C16-4DD8-9C31-BE6FED45C70B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A45E04-7440-4188-9103-68C331CADFC4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4440" y="3976796"/>
            <a:ext cx="13990320" cy="274404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68880" y="7254240"/>
            <a:ext cx="11521440" cy="3271520"/>
          </a:xfrm>
        </p:spPr>
        <p:txBody>
          <a:bodyPr/>
          <a:lstStyle>
            <a:lvl1pPr marL="0" indent="0" algn="ctr">
              <a:buNone/>
              <a:defRPr/>
            </a:lvl1pPr>
            <a:lvl2pPr marL="835981" indent="0" algn="ctr">
              <a:buNone/>
              <a:defRPr/>
            </a:lvl2pPr>
            <a:lvl3pPr marL="1671962" indent="0" algn="ctr">
              <a:buNone/>
              <a:defRPr/>
            </a:lvl3pPr>
            <a:lvl4pPr marL="2507944" indent="0" algn="ctr">
              <a:buNone/>
              <a:defRPr/>
            </a:lvl4pPr>
            <a:lvl5pPr marL="3343924" indent="0" algn="ctr">
              <a:buNone/>
              <a:defRPr/>
            </a:lvl5pPr>
            <a:lvl6pPr marL="4179905" indent="0" algn="ctr">
              <a:buNone/>
              <a:defRPr/>
            </a:lvl6pPr>
            <a:lvl7pPr marL="5015886" indent="0" algn="ctr">
              <a:buNone/>
              <a:defRPr/>
            </a:lvl7pPr>
            <a:lvl8pPr marL="5851867" indent="0" algn="ctr">
              <a:buNone/>
              <a:defRPr/>
            </a:lvl8pPr>
            <a:lvl9pPr marL="6687849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4D66E-EF39-4E43-B5B8-2866421A4C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F8A216-FAE4-4AB7-A4D8-77E8BCB888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0164" y="8226214"/>
            <a:ext cx="13990320" cy="2542540"/>
          </a:xfrm>
        </p:spPr>
        <p:txBody>
          <a:bodyPr anchor="t"/>
          <a:lstStyle>
            <a:lvl1pPr algn="l">
              <a:defRPr sz="7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0164" y="5425866"/>
            <a:ext cx="13990320" cy="2800349"/>
          </a:xfrm>
        </p:spPr>
        <p:txBody>
          <a:bodyPr anchor="b"/>
          <a:lstStyle>
            <a:lvl1pPr marL="0" indent="0">
              <a:buNone/>
              <a:defRPr sz="3700"/>
            </a:lvl1pPr>
            <a:lvl2pPr marL="835981" indent="0">
              <a:buNone/>
              <a:defRPr sz="3300"/>
            </a:lvl2pPr>
            <a:lvl3pPr marL="1671962" indent="0">
              <a:buNone/>
              <a:defRPr sz="2900"/>
            </a:lvl3pPr>
            <a:lvl4pPr marL="2507944" indent="0">
              <a:buNone/>
              <a:defRPr sz="2600"/>
            </a:lvl4pPr>
            <a:lvl5pPr marL="3343924" indent="0">
              <a:buNone/>
              <a:defRPr sz="2600"/>
            </a:lvl5pPr>
            <a:lvl6pPr marL="4179905" indent="0">
              <a:buNone/>
              <a:defRPr sz="2600"/>
            </a:lvl6pPr>
            <a:lvl7pPr marL="5015886" indent="0">
              <a:buNone/>
              <a:defRPr sz="2600"/>
            </a:lvl7pPr>
            <a:lvl8pPr marL="5851867" indent="0">
              <a:buNone/>
              <a:defRPr sz="2600"/>
            </a:lvl8pPr>
            <a:lvl9pPr marL="6687849" indent="0">
              <a:buNone/>
              <a:defRPr sz="2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5A80DB-60E1-475E-A0DC-9485E8614D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2133600"/>
            <a:ext cx="7269480" cy="10241280"/>
          </a:xfrm>
        </p:spPr>
        <p:txBody>
          <a:bodyPr/>
          <a:lstStyle>
            <a:lvl1pPr>
              <a:defRPr sz="5100"/>
            </a:lvl1pPr>
            <a:lvl2pPr>
              <a:defRPr sz="4400"/>
            </a:lvl2pPr>
            <a:lvl3pPr>
              <a:defRPr sz="3700"/>
            </a:lvl3pPr>
            <a:lvl4pPr>
              <a:defRPr sz="3300"/>
            </a:lvl4pPr>
            <a:lvl5pPr>
              <a:defRPr sz="3300"/>
            </a:lvl5pPr>
            <a:lvl6pPr>
              <a:defRPr sz="3300"/>
            </a:lvl6pPr>
            <a:lvl7pPr>
              <a:defRPr sz="3300"/>
            </a:lvl7pPr>
            <a:lvl8pPr>
              <a:defRPr sz="3300"/>
            </a:lvl8pPr>
            <a:lvl9pPr>
              <a:defRPr sz="3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66760" y="2133600"/>
            <a:ext cx="7269480" cy="10241280"/>
          </a:xfrm>
        </p:spPr>
        <p:txBody>
          <a:bodyPr/>
          <a:lstStyle>
            <a:lvl1pPr>
              <a:defRPr sz="5100"/>
            </a:lvl1pPr>
            <a:lvl2pPr>
              <a:defRPr sz="4400"/>
            </a:lvl2pPr>
            <a:lvl3pPr>
              <a:defRPr sz="3700"/>
            </a:lvl3pPr>
            <a:lvl4pPr>
              <a:defRPr sz="3300"/>
            </a:lvl4pPr>
            <a:lvl5pPr>
              <a:defRPr sz="3300"/>
            </a:lvl5pPr>
            <a:lvl6pPr>
              <a:defRPr sz="3300"/>
            </a:lvl6pPr>
            <a:lvl7pPr>
              <a:defRPr sz="3300"/>
            </a:lvl7pPr>
            <a:lvl8pPr>
              <a:defRPr sz="3300"/>
            </a:lvl8pPr>
            <a:lvl9pPr>
              <a:defRPr sz="3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08D6A4-DCDA-47F9-ADDB-F174E5D06B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12658"/>
            <a:ext cx="14813280" cy="2133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2865544"/>
            <a:ext cx="7272338" cy="1194222"/>
          </a:xfrm>
        </p:spPr>
        <p:txBody>
          <a:bodyPr anchor="b"/>
          <a:lstStyle>
            <a:lvl1pPr marL="0" indent="0">
              <a:buNone/>
              <a:defRPr sz="4400" b="1"/>
            </a:lvl1pPr>
            <a:lvl2pPr marL="835981" indent="0">
              <a:buNone/>
              <a:defRPr sz="3700" b="1"/>
            </a:lvl2pPr>
            <a:lvl3pPr marL="1671962" indent="0">
              <a:buNone/>
              <a:defRPr sz="3300" b="1"/>
            </a:lvl3pPr>
            <a:lvl4pPr marL="2507944" indent="0">
              <a:buNone/>
              <a:defRPr sz="2900" b="1"/>
            </a:lvl4pPr>
            <a:lvl5pPr marL="3343924" indent="0">
              <a:buNone/>
              <a:defRPr sz="2900" b="1"/>
            </a:lvl5pPr>
            <a:lvl6pPr marL="4179905" indent="0">
              <a:buNone/>
              <a:defRPr sz="2900" b="1"/>
            </a:lvl6pPr>
            <a:lvl7pPr marL="5015886" indent="0">
              <a:buNone/>
              <a:defRPr sz="2900" b="1"/>
            </a:lvl7pPr>
            <a:lvl8pPr marL="5851867" indent="0">
              <a:buNone/>
              <a:defRPr sz="2900" b="1"/>
            </a:lvl8pPr>
            <a:lvl9pPr marL="6687849" indent="0">
              <a:buNone/>
              <a:defRPr sz="2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4059766"/>
            <a:ext cx="7272338" cy="7375738"/>
          </a:xfrm>
        </p:spPr>
        <p:txBody>
          <a:bodyPr/>
          <a:lstStyle>
            <a:lvl1pPr>
              <a:defRPr sz="4400"/>
            </a:lvl1pPr>
            <a:lvl2pPr>
              <a:defRPr sz="3700"/>
            </a:lvl2pPr>
            <a:lvl3pPr>
              <a:defRPr sz="33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361046" y="2865544"/>
            <a:ext cx="7275196" cy="1194222"/>
          </a:xfrm>
        </p:spPr>
        <p:txBody>
          <a:bodyPr anchor="b"/>
          <a:lstStyle>
            <a:lvl1pPr marL="0" indent="0">
              <a:buNone/>
              <a:defRPr sz="4400" b="1"/>
            </a:lvl1pPr>
            <a:lvl2pPr marL="835981" indent="0">
              <a:buNone/>
              <a:defRPr sz="3700" b="1"/>
            </a:lvl2pPr>
            <a:lvl3pPr marL="1671962" indent="0">
              <a:buNone/>
              <a:defRPr sz="3300" b="1"/>
            </a:lvl3pPr>
            <a:lvl4pPr marL="2507944" indent="0">
              <a:buNone/>
              <a:defRPr sz="2900" b="1"/>
            </a:lvl4pPr>
            <a:lvl5pPr marL="3343924" indent="0">
              <a:buNone/>
              <a:defRPr sz="2900" b="1"/>
            </a:lvl5pPr>
            <a:lvl6pPr marL="4179905" indent="0">
              <a:buNone/>
              <a:defRPr sz="2900" b="1"/>
            </a:lvl6pPr>
            <a:lvl7pPr marL="5015886" indent="0">
              <a:buNone/>
              <a:defRPr sz="2900" b="1"/>
            </a:lvl7pPr>
            <a:lvl8pPr marL="5851867" indent="0">
              <a:buNone/>
              <a:defRPr sz="2900" b="1"/>
            </a:lvl8pPr>
            <a:lvl9pPr marL="6687849" indent="0">
              <a:buNone/>
              <a:defRPr sz="2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361046" y="4059766"/>
            <a:ext cx="7275196" cy="7375738"/>
          </a:xfrm>
        </p:spPr>
        <p:txBody>
          <a:bodyPr/>
          <a:lstStyle>
            <a:lvl1pPr>
              <a:defRPr sz="4400"/>
            </a:lvl1pPr>
            <a:lvl2pPr>
              <a:defRPr sz="3700"/>
            </a:lvl2pPr>
            <a:lvl3pPr>
              <a:defRPr sz="33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61D82-C5FA-4251-B573-E1117B9CD8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FA321D-772E-48D8-BB23-2406242C25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8FA27D-C255-40FB-90AB-E55C31BFCB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1" y="509694"/>
            <a:ext cx="5414964" cy="2169160"/>
          </a:xfrm>
        </p:spPr>
        <p:txBody>
          <a:bodyPr anchor="b"/>
          <a:lstStyle>
            <a:lvl1pPr algn="l">
              <a:defRPr sz="3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5091" y="509695"/>
            <a:ext cx="9201150" cy="10925811"/>
          </a:xfrm>
        </p:spPr>
        <p:txBody>
          <a:bodyPr/>
          <a:lstStyle>
            <a:lvl1pPr>
              <a:defRPr sz="5900"/>
            </a:lvl1pPr>
            <a:lvl2pPr>
              <a:defRPr sz="5100"/>
            </a:lvl2pPr>
            <a:lvl3pPr>
              <a:defRPr sz="4400"/>
            </a:lvl3pPr>
            <a:lvl4pPr>
              <a:defRPr sz="3700"/>
            </a:lvl4pPr>
            <a:lvl5pPr>
              <a:defRPr sz="3700"/>
            </a:lvl5pPr>
            <a:lvl6pPr>
              <a:defRPr sz="3700"/>
            </a:lvl6pPr>
            <a:lvl7pPr>
              <a:defRPr sz="3700"/>
            </a:lvl7pPr>
            <a:lvl8pPr>
              <a:defRPr sz="3700"/>
            </a:lvl8pPr>
            <a:lvl9pPr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1" y="2678855"/>
            <a:ext cx="5414964" cy="8756651"/>
          </a:xfrm>
        </p:spPr>
        <p:txBody>
          <a:bodyPr/>
          <a:lstStyle>
            <a:lvl1pPr marL="0" indent="0">
              <a:buNone/>
              <a:defRPr sz="2600"/>
            </a:lvl1pPr>
            <a:lvl2pPr marL="835981" indent="0">
              <a:buNone/>
              <a:defRPr sz="2200"/>
            </a:lvl2pPr>
            <a:lvl3pPr marL="1671962" indent="0">
              <a:buNone/>
              <a:defRPr sz="1800"/>
            </a:lvl3pPr>
            <a:lvl4pPr marL="2507944" indent="0">
              <a:buNone/>
              <a:defRPr sz="1700"/>
            </a:lvl4pPr>
            <a:lvl5pPr marL="3343924" indent="0">
              <a:buNone/>
              <a:defRPr sz="1700"/>
            </a:lvl5pPr>
            <a:lvl6pPr marL="4179905" indent="0">
              <a:buNone/>
              <a:defRPr sz="1700"/>
            </a:lvl6pPr>
            <a:lvl7pPr marL="5015886" indent="0">
              <a:buNone/>
              <a:defRPr sz="1700"/>
            </a:lvl7pPr>
            <a:lvl8pPr marL="5851867" indent="0">
              <a:buNone/>
              <a:defRPr sz="1700"/>
            </a:lvl8pPr>
            <a:lvl9pPr marL="6687849" indent="0">
              <a:buNone/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3841FC-E2F2-4E50-B502-12300085C1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26118" y="8961121"/>
            <a:ext cx="9875520" cy="1057911"/>
          </a:xfrm>
        </p:spPr>
        <p:txBody>
          <a:bodyPr anchor="b"/>
          <a:lstStyle>
            <a:lvl1pPr algn="l">
              <a:defRPr sz="3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26118" y="1143846"/>
            <a:ext cx="9875520" cy="7680960"/>
          </a:xfrm>
        </p:spPr>
        <p:txBody>
          <a:bodyPr/>
          <a:lstStyle>
            <a:lvl1pPr marL="0" indent="0">
              <a:buNone/>
              <a:defRPr sz="5900"/>
            </a:lvl1pPr>
            <a:lvl2pPr marL="835981" indent="0">
              <a:buNone/>
              <a:defRPr sz="5100"/>
            </a:lvl2pPr>
            <a:lvl3pPr marL="1671962" indent="0">
              <a:buNone/>
              <a:defRPr sz="4400"/>
            </a:lvl3pPr>
            <a:lvl4pPr marL="2507944" indent="0">
              <a:buNone/>
              <a:defRPr sz="3700"/>
            </a:lvl4pPr>
            <a:lvl5pPr marL="3343924" indent="0">
              <a:buNone/>
              <a:defRPr sz="3700"/>
            </a:lvl5pPr>
            <a:lvl6pPr marL="4179905" indent="0">
              <a:buNone/>
              <a:defRPr sz="3700"/>
            </a:lvl6pPr>
            <a:lvl7pPr marL="5015886" indent="0">
              <a:buNone/>
              <a:defRPr sz="3700"/>
            </a:lvl7pPr>
            <a:lvl8pPr marL="5851867" indent="0">
              <a:buNone/>
              <a:defRPr sz="3700"/>
            </a:lvl8pPr>
            <a:lvl9pPr marL="6687849" indent="0">
              <a:buNone/>
              <a:defRPr sz="37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26118" y="10019032"/>
            <a:ext cx="9875520" cy="1502409"/>
          </a:xfrm>
        </p:spPr>
        <p:txBody>
          <a:bodyPr/>
          <a:lstStyle>
            <a:lvl1pPr marL="0" indent="0">
              <a:buNone/>
              <a:defRPr sz="2600"/>
            </a:lvl1pPr>
            <a:lvl2pPr marL="835981" indent="0">
              <a:buNone/>
              <a:defRPr sz="2200"/>
            </a:lvl2pPr>
            <a:lvl3pPr marL="1671962" indent="0">
              <a:buNone/>
              <a:defRPr sz="1800"/>
            </a:lvl3pPr>
            <a:lvl4pPr marL="2507944" indent="0">
              <a:buNone/>
              <a:defRPr sz="1700"/>
            </a:lvl4pPr>
            <a:lvl5pPr marL="3343924" indent="0">
              <a:buNone/>
              <a:defRPr sz="1700"/>
            </a:lvl5pPr>
            <a:lvl6pPr marL="4179905" indent="0">
              <a:buNone/>
              <a:defRPr sz="1700"/>
            </a:lvl6pPr>
            <a:lvl7pPr marL="5015886" indent="0">
              <a:buNone/>
              <a:defRPr sz="1700"/>
            </a:lvl7pPr>
            <a:lvl8pPr marL="5851867" indent="0">
              <a:buNone/>
              <a:defRPr sz="1700"/>
            </a:lvl8pPr>
            <a:lvl9pPr marL="6687849" indent="0">
              <a:buNone/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3150C3-AF2A-4003-8F2F-D795EF8850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1EE68-E5AE-49F8-8FFF-C9AAB60203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898631" y="426720"/>
            <a:ext cx="3737610" cy="119481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1" y="426720"/>
            <a:ext cx="10938510" cy="1194816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D3DA5C-1FD9-4623-8178-BD7BF393B4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26722"/>
            <a:ext cx="14813280" cy="147870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22960" y="2133600"/>
            <a:ext cx="7269480" cy="10241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66760" y="2133600"/>
            <a:ext cx="7269480" cy="10241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C045C4-3E1F-40B3-A730-5597436DEA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26722"/>
            <a:ext cx="14813280" cy="1478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67196" tIns="83598" rIns="167196" bIns="8359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PHAY MẶT PHẲNG BẬC BẰNG DAO PHAY TRỤ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22960" y="2133600"/>
            <a:ext cx="14813280" cy="10241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67196" tIns="83598" rIns="167196" bIns="8359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795760" y="11657754"/>
            <a:ext cx="3840480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67196" tIns="83598" rIns="167196" bIns="83598" numCol="1" anchor="t" anchorCtr="0" compatLnSpc="1">
            <a:prstTxWarp prst="textNoShape">
              <a:avLst/>
            </a:prstTxWarp>
          </a:bodyPr>
          <a:lstStyle>
            <a:lvl1pPr algn="r">
              <a:defRPr sz="2600"/>
            </a:lvl1pPr>
          </a:lstStyle>
          <a:p>
            <a:pPr>
              <a:defRPr/>
            </a:pPr>
            <a:fld id="{798D594E-095F-4DC5-BCA4-D7C2CFE489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>
    <p:split orient="vert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835981" algn="ctr" rtl="0" fontAlgn="base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1671962" algn="ctr" rtl="0" fontAlgn="base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2507944" algn="ctr" rtl="0" fontAlgn="base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3343924" algn="ctr" rtl="0" fontAlgn="base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626986" indent="-626986" algn="l" rtl="0" eaLnBrk="0" fontAlgn="base" hangingPunct="0">
        <a:spcBef>
          <a:spcPct val="20000"/>
        </a:spcBef>
        <a:spcAft>
          <a:spcPct val="0"/>
        </a:spcAft>
        <a:buBlip>
          <a:blip r:embed="rId14"/>
        </a:buBlip>
        <a:defRPr sz="4400" b="1" i="1" u="sng">
          <a:solidFill>
            <a:schemeClr val="accent2"/>
          </a:solidFill>
          <a:latin typeface="+mn-lt"/>
          <a:ea typeface="+mn-ea"/>
          <a:cs typeface="+mn-cs"/>
        </a:defRPr>
      </a:lvl1pPr>
      <a:lvl2pPr marL="1358469" indent="-522488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4400" b="1" i="1">
          <a:solidFill>
            <a:schemeClr val="accent2"/>
          </a:solidFill>
          <a:latin typeface="+mn-lt"/>
        </a:defRPr>
      </a:lvl2pPr>
      <a:lvl3pPr marL="2089953" indent="-417990" algn="l" rtl="0" eaLnBrk="0" fontAlgn="base" hangingPunct="0">
        <a:spcBef>
          <a:spcPct val="20000"/>
        </a:spcBef>
        <a:spcAft>
          <a:spcPct val="0"/>
        </a:spcAft>
        <a:buBlip>
          <a:blip r:embed="rId16"/>
        </a:buBlip>
        <a:defRPr sz="3700" b="1" i="1">
          <a:solidFill>
            <a:schemeClr val="accent2"/>
          </a:solidFill>
          <a:latin typeface="+mn-lt"/>
        </a:defRPr>
      </a:lvl3pPr>
      <a:lvl4pPr marL="2925934" indent="-417990" algn="l" rtl="0" eaLnBrk="0" fontAlgn="base" hangingPunct="0">
        <a:spcBef>
          <a:spcPct val="20000"/>
        </a:spcBef>
        <a:spcAft>
          <a:spcPct val="0"/>
        </a:spcAft>
        <a:buChar char="–"/>
        <a:defRPr sz="3700" b="1" i="1">
          <a:solidFill>
            <a:schemeClr val="accent2"/>
          </a:solidFill>
          <a:latin typeface="+mn-lt"/>
        </a:defRPr>
      </a:lvl4pPr>
      <a:lvl5pPr marL="3761915" indent="-417990" algn="l" rtl="0" eaLnBrk="0" fontAlgn="base" hangingPunct="0">
        <a:spcBef>
          <a:spcPct val="20000"/>
        </a:spcBef>
        <a:spcAft>
          <a:spcPct val="0"/>
        </a:spcAft>
        <a:buChar char="»"/>
        <a:defRPr sz="3700" b="1" i="1">
          <a:solidFill>
            <a:schemeClr val="accent2"/>
          </a:solidFill>
          <a:latin typeface="+mn-lt"/>
        </a:defRPr>
      </a:lvl5pPr>
      <a:lvl6pPr marL="4597896" indent="-417990" algn="l" rtl="0" fontAlgn="base">
        <a:spcBef>
          <a:spcPct val="20000"/>
        </a:spcBef>
        <a:spcAft>
          <a:spcPct val="0"/>
        </a:spcAft>
        <a:buChar char="»"/>
        <a:defRPr sz="3700" b="1" i="1">
          <a:solidFill>
            <a:schemeClr val="accent2"/>
          </a:solidFill>
          <a:latin typeface="+mn-lt"/>
        </a:defRPr>
      </a:lvl6pPr>
      <a:lvl7pPr marL="5433876" indent="-417990" algn="l" rtl="0" fontAlgn="base">
        <a:spcBef>
          <a:spcPct val="20000"/>
        </a:spcBef>
        <a:spcAft>
          <a:spcPct val="0"/>
        </a:spcAft>
        <a:buChar char="»"/>
        <a:defRPr sz="3700" b="1" i="1">
          <a:solidFill>
            <a:schemeClr val="accent2"/>
          </a:solidFill>
          <a:latin typeface="+mn-lt"/>
        </a:defRPr>
      </a:lvl7pPr>
      <a:lvl8pPr marL="6269859" indent="-417990" algn="l" rtl="0" fontAlgn="base">
        <a:spcBef>
          <a:spcPct val="20000"/>
        </a:spcBef>
        <a:spcAft>
          <a:spcPct val="0"/>
        </a:spcAft>
        <a:buChar char="»"/>
        <a:defRPr sz="3700" b="1" i="1">
          <a:solidFill>
            <a:schemeClr val="accent2"/>
          </a:solidFill>
          <a:latin typeface="+mn-lt"/>
        </a:defRPr>
      </a:lvl8pPr>
      <a:lvl9pPr marL="7105839" indent="-417990" algn="l" rtl="0" fontAlgn="base">
        <a:spcBef>
          <a:spcPct val="20000"/>
        </a:spcBef>
        <a:spcAft>
          <a:spcPct val="0"/>
        </a:spcAft>
        <a:buChar char="»"/>
        <a:defRPr sz="3700" b="1" i="1">
          <a:solidFill>
            <a:schemeClr val="accent2"/>
          </a:solidFill>
          <a:latin typeface="+mn-lt"/>
        </a:defRPr>
      </a:lvl9pPr>
    </p:bodyStyle>
    <p:otherStyle>
      <a:defPPr>
        <a:defRPr lang="en-US"/>
      </a:defPPr>
      <a:lvl1pPr marL="0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835981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671962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507944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4pPr>
      <a:lvl5pPr marL="3343924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5pPr>
      <a:lvl6pPr marL="4179905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6pPr>
      <a:lvl7pPr marL="5015886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7pPr>
      <a:lvl8pPr marL="5851867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8pPr>
      <a:lvl9pPr marL="6687849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&#272;&#297;a%20l&#7893;.ppt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Kiem%20tra%20banh%20rang.ppt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Ch&#7885;n%20dao.ppt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NGUYEN%20HAI\Desktop\HOI%20GIANG\KIEM%20TRA%20MAY%20-DO%20GA_0002.wmv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vach%20dau.wmv" TargetMode="Externa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NGUYEN%20HAI\Desktop\HOI%20GIANG\CHON%20CHIEU%20QUAY%20CUA%20DAO.wmv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Che%20do%20cat.ppt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NGUYEN%20HAI\Desktop\HOI%20GIANG\PHAY_0003.wmv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675753D-A352-4B01-848D-C95D9D5E1104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822960" y="1422402"/>
            <a:ext cx="1481328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sz="8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BÀI 6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4320" y="3698240"/>
            <a:ext cx="15636240" cy="3129280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spcBef>
                <a:spcPts val="2194"/>
              </a:spcBef>
              <a:spcAft>
                <a:spcPts val="2194"/>
              </a:spcAft>
              <a:buNone/>
              <a:defRPr/>
            </a:pPr>
            <a:r>
              <a:rPr lang="en-US" sz="6500" u="none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PHAY BÁNH RĂNG TRỤ RĂNG THẲNG THÂN KHAI TIÊU CHUẨN BẰNG PHƯƠNG PHÁP CHIA ĐỘ ĐƠN GIẢN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/>
      <p:bldP spid="7168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91526A1-6A0D-48F3-9916-9AC26C0FAA56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280162"/>
            <a:ext cx="1481328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NỘI DUNG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endParaRPr lang="en-US" dirty="0" smtClean="0"/>
          </a:p>
          <a:p>
            <a:pPr marL="835981" indent="-940479" eaLnBrk="1" hangingPunct="1">
              <a:spcBef>
                <a:spcPts val="2194"/>
              </a:spcBef>
              <a:buFont typeface="+mj-lt"/>
              <a:buAutoNum type="romanUcPeriod"/>
              <a:defRPr/>
            </a:pPr>
            <a:r>
              <a:rPr lang="en-US" u="none" dirty="0" smtClean="0">
                <a:solidFill>
                  <a:srgbClr val="0033CC"/>
                </a:solidFill>
              </a:rPr>
              <a:t>MỤC TIÊU.</a:t>
            </a:r>
          </a:p>
          <a:p>
            <a:pPr marL="835981" indent="-940479" eaLnBrk="1" hangingPunct="1">
              <a:spcBef>
                <a:spcPts val="2194"/>
              </a:spcBef>
              <a:buFont typeface="+mj-lt"/>
              <a:buAutoNum type="romanUcPeriod"/>
              <a:defRPr/>
            </a:pPr>
            <a:r>
              <a:rPr lang="en-US" u="none" dirty="0" smtClean="0">
                <a:solidFill>
                  <a:srgbClr val="0033CC"/>
                </a:solidFill>
              </a:rPr>
              <a:t>KHÁI NIỆM – PHÂN LOẠI BÁNH RĂNG TRỤ.</a:t>
            </a:r>
          </a:p>
          <a:p>
            <a:pPr marL="835981" indent="-940479" eaLnBrk="1" hangingPunct="1">
              <a:spcBef>
                <a:spcPts val="2194"/>
              </a:spcBef>
              <a:buFont typeface="+mj-lt"/>
              <a:buAutoNum type="romanUcPeriod"/>
              <a:defRPr/>
            </a:pPr>
            <a:r>
              <a:rPr lang="en-US" u="none" dirty="0" smtClean="0">
                <a:solidFill>
                  <a:srgbClr val="0033CC"/>
                </a:solidFill>
              </a:rPr>
              <a:t>GIỚI THIỆU CÁC PHƯƠNG PHÁP PHAY BÁNH RĂNG TRỤ THÔNG THƯỜNG.</a:t>
            </a:r>
          </a:p>
          <a:p>
            <a:pPr marL="835981" indent="-940479" eaLnBrk="1" hangingPunct="1">
              <a:spcBef>
                <a:spcPts val="2194"/>
              </a:spcBef>
              <a:buFont typeface="+mj-lt"/>
              <a:buAutoNum type="romanUcPeriod"/>
              <a:defRPr/>
            </a:pPr>
            <a:r>
              <a:rPr lang="en-US" u="none" dirty="0" smtClean="0">
                <a:solidFill>
                  <a:srgbClr val="0033CC"/>
                </a:solidFill>
              </a:rPr>
              <a:t>CÁC BƯỚC TIẾN HÀNH.</a:t>
            </a:r>
          </a:p>
          <a:p>
            <a:pPr marL="835981" indent="-940479" eaLnBrk="1" hangingPunct="1">
              <a:spcBef>
                <a:spcPts val="2194"/>
              </a:spcBef>
              <a:buFont typeface="+mj-lt"/>
              <a:buAutoNum type="romanUcPeriod"/>
              <a:defRPr/>
            </a:pPr>
            <a:r>
              <a:rPr lang="en-US" u="none" dirty="0" smtClean="0">
                <a:solidFill>
                  <a:srgbClr val="0033CC"/>
                </a:solidFill>
              </a:rPr>
              <a:t>CÁC DẠNG SAI HỎNG, NGUYÊN NHÂN VÀ CÁCH KHẮC PHỤC.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A6ECC28-AF3D-49C4-8F01-B288B613C6F4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548640" y="711202"/>
            <a:ext cx="14813280" cy="1478704"/>
          </a:xfrm>
        </p:spPr>
        <p:txBody>
          <a:bodyPr/>
          <a:lstStyle/>
          <a:p>
            <a:pPr marL="1044977" indent="-1044977" eaLnBrk="1" hangingPunct="1">
              <a:buFontTx/>
              <a:buAutoNum type="romanUcPeriod"/>
              <a:defRPr/>
            </a:pPr>
            <a:r>
              <a:rPr lang="en-US" dirty="0" smtClean="0">
                <a:solidFill>
                  <a:srgbClr val="FF3300"/>
                </a:solidFill>
              </a:rPr>
              <a:t>MỤC TIÊU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2960" y="1422400"/>
            <a:ext cx="14813280" cy="10952480"/>
          </a:xfrm>
        </p:spPr>
        <p:txBody>
          <a:bodyPr/>
          <a:lstStyle/>
          <a:p>
            <a:pPr marL="1671962" lvl="1" indent="-835981" eaLnBrk="1" hangingPunct="1">
              <a:lnSpc>
                <a:spcPct val="90000"/>
              </a:lnSpc>
              <a:buNone/>
              <a:defRPr/>
            </a:pPr>
            <a:endParaRPr lang="en-US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671962" lvl="1" indent="-835981" algn="just" eaLnBrk="1" hangingPunct="1">
              <a:lnSpc>
                <a:spcPct val="130000"/>
              </a:lnSpc>
              <a:buFontTx/>
              <a:buAutoNum type="arabicPeriod"/>
              <a:defRPr/>
            </a:pPr>
            <a:r>
              <a:rPr lang="en-US" dirty="0" err="1" smtClean="0"/>
              <a:t>Phay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bánh</a:t>
            </a:r>
            <a:r>
              <a:rPr lang="en-US" dirty="0" smtClean="0"/>
              <a:t> </a:t>
            </a:r>
            <a:r>
              <a:rPr lang="en-US" dirty="0" err="1" smtClean="0"/>
              <a:t>răng</a:t>
            </a:r>
            <a:r>
              <a:rPr lang="en-US" dirty="0" smtClean="0"/>
              <a:t> </a:t>
            </a:r>
            <a:r>
              <a:rPr lang="en-US" dirty="0" err="1" smtClean="0"/>
              <a:t>trụ</a:t>
            </a:r>
            <a:r>
              <a:rPr lang="en-US" dirty="0" smtClean="0"/>
              <a:t> </a:t>
            </a:r>
            <a:r>
              <a:rPr lang="en-US" dirty="0" err="1" smtClean="0"/>
              <a:t>răng</a:t>
            </a:r>
            <a:r>
              <a:rPr lang="en-US" dirty="0" smtClean="0"/>
              <a:t> </a:t>
            </a:r>
            <a:r>
              <a:rPr lang="en-US" dirty="0" err="1" smtClean="0"/>
              <a:t>thẳng</a:t>
            </a:r>
            <a:r>
              <a:rPr lang="en-US" dirty="0" smtClean="0"/>
              <a:t>  Z= </a:t>
            </a:r>
            <a:r>
              <a:rPr lang="en-US" dirty="0" smtClean="0">
                <a:hlinkClick r:id="rId3" action="ppaction://hlinkpres?slideindex=1&amp;slidetitle="/>
              </a:rPr>
              <a:t>36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dao</a:t>
            </a:r>
            <a:r>
              <a:rPr lang="en-US" dirty="0" smtClean="0"/>
              <a:t> </a:t>
            </a:r>
            <a:r>
              <a:rPr lang="en-US" dirty="0" err="1" smtClean="0"/>
              <a:t>phay</a:t>
            </a:r>
            <a:r>
              <a:rPr lang="en-US" dirty="0" smtClean="0"/>
              <a:t> </a:t>
            </a:r>
            <a:r>
              <a:rPr lang="en-US" dirty="0" err="1" smtClean="0"/>
              <a:t>đĩa</a:t>
            </a:r>
            <a:r>
              <a:rPr lang="en-US" dirty="0" smtClean="0"/>
              <a:t> </a:t>
            </a:r>
            <a:r>
              <a:rPr lang="en-US" dirty="0" err="1" smtClean="0"/>
              <a:t>modul</a:t>
            </a:r>
            <a:r>
              <a:rPr lang="en-US" dirty="0" smtClean="0"/>
              <a:t> ( m=1.5, α=20º)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phay</a:t>
            </a:r>
            <a:r>
              <a:rPr lang="en-US" dirty="0" smtClean="0"/>
              <a:t> </a:t>
            </a:r>
            <a:r>
              <a:rPr lang="en-US" dirty="0" err="1" smtClean="0"/>
              <a:t>đứng</a:t>
            </a:r>
            <a:r>
              <a:rPr lang="en-US" dirty="0" smtClean="0"/>
              <a:t> </a:t>
            </a:r>
            <a:r>
              <a:rPr lang="en-US" dirty="0" err="1" smtClean="0"/>
              <a:t>vạn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Baron-max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đầu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BS-2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chia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giản</a:t>
            </a:r>
            <a:r>
              <a:rPr lang="en-US" dirty="0" smtClean="0"/>
              <a:t>.</a:t>
            </a:r>
          </a:p>
          <a:p>
            <a:pPr marL="1671962" lvl="1" indent="-835981" algn="just" eaLnBrk="1" hangingPunct="1">
              <a:lnSpc>
                <a:spcPct val="130000"/>
              </a:lnSpc>
              <a:buFontTx/>
              <a:buAutoNum type="arabicPeriod"/>
              <a:defRPr/>
            </a:pPr>
            <a:r>
              <a:rPr lang="en-US" dirty="0" err="1" smtClean="0"/>
              <a:t>Bảo</a:t>
            </a:r>
            <a:r>
              <a:rPr lang="en-US" dirty="0" smtClean="0"/>
              <a:t> </a:t>
            </a:r>
            <a:r>
              <a:rPr lang="en-US" dirty="0" err="1" smtClean="0"/>
              <a:t>đảm</a:t>
            </a:r>
            <a:r>
              <a:rPr lang="en-US" dirty="0" smtClean="0"/>
              <a:t> an </a:t>
            </a:r>
            <a:r>
              <a:rPr lang="en-US" dirty="0" err="1" smtClean="0"/>
              <a:t>toàn</a:t>
            </a:r>
            <a:r>
              <a:rPr lang="en-US" dirty="0" smtClean="0"/>
              <a:t> </a:t>
            </a:r>
            <a:r>
              <a:rPr lang="en-US" dirty="0" err="1" smtClean="0"/>
              <a:t>lao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,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cụ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F5B3B1E-BD4D-494F-BAC2-E05678FE915C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FF3300"/>
                </a:solidFill>
              </a:rPr>
              <a:t>II. TRUYỀN ĐỘNG BÁNH RĂNG TRỤ</a:t>
            </a:r>
          </a:p>
        </p:txBody>
      </p: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2331720" y="2275840"/>
            <a:ext cx="3566160" cy="6744547"/>
            <a:chOff x="768" y="1344"/>
            <a:chExt cx="1248" cy="2276"/>
          </a:xfrm>
        </p:grpSpPr>
        <p:pic>
          <p:nvPicPr>
            <p:cNvPr id="8" name="Picture 7" descr="D:\praxis\Bild-banhrang\13-a.jp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CFEFB"/>
                </a:clrFrom>
                <a:clrTo>
                  <a:srgbClr val="FCFEFB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16" y="1344"/>
              <a:ext cx="1151" cy="2055"/>
            </a:xfrm>
            <a:prstGeom prst="rect">
              <a:avLst/>
            </a:prstGeom>
            <a:noFill/>
          </p:spPr>
        </p:pic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768" y="3360"/>
              <a:ext cx="1248" cy="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4400" dirty="0" err="1" smtClean="0">
                  <a:solidFill>
                    <a:srgbClr val="0033CC"/>
                  </a:solidFill>
                </a:rPr>
                <a:t>Răng</a:t>
              </a:r>
              <a:r>
                <a:rPr lang="en-US" sz="4400" dirty="0" smtClean="0">
                  <a:solidFill>
                    <a:srgbClr val="0033CC"/>
                  </a:solidFill>
                </a:rPr>
                <a:t> </a:t>
              </a:r>
              <a:r>
                <a:rPr lang="en-US" sz="4400" dirty="0" err="1" smtClean="0">
                  <a:solidFill>
                    <a:srgbClr val="0033CC"/>
                  </a:solidFill>
                </a:rPr>
                <a:t>thẳng</a:t>
              </a:r>
              <a:endParaRPr lang="en-US" sz="4400" dirty="0">
                <a:solidFill>
                  <a:srgbClr val="0033CC"/>
                </a:solidFill>
              </a:endParaRPr>
            </a:p>
          </p:txBody>
        </p:sp>
      </p:grpSp>
      <p:grpSp>
        <p:nvGrpSpPr>
          <p:cNvPr id="10" name="Group 16"/>
          <p:cNvGrpSpPr>
            <a:grpSpLocks/>
          </p:cNvGrpSpPr>
          <p:nvPr/>
        </p:nvGrpSpPr>
        <p:grpSpPr bwMode="auto">
          <a:xfrm>
            <a:off x="6583683" y="2275082"/>
            <a:ext cx="4114802" cy="6689568"/>
            <a:chOff x="2304" y="1482"/>
            <a:chExt cx="1440" cy="2122"/>
          </a:xfrm>
        </p:grpSpPr>
        <p:pic>
          <p:nvPicPr>
            <p:cNvPr id="11" name="Picture 8" descr="D:\praxis\Bild-banhrang\13-b.jpg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304" y="1482"/>
              <a:ext cx="1255" cy="1920"/>
            </a:xfrm>
            <a:prstGeom prst="rect">
              <a:avLst/>
            </a:prstGeom>
            <a:noFill/>
          </p:spPr>
        </p:pic>
        <p:sp>
          <p:nvSpPr>
            <p:cNvPr id="12" name="Text Box 12"/>
            <p:cNvSpPr txBox="1">
              <a:spLocks noChangeArrowheads="1"/>
            </p:cNvSpPr>
            <p:nvPr/>
          </p:nvSpPr>
          <p:spPr bwMode="auto">
            <a:xfrm>
              <a:off x="2304" y="3360"/>
              <a:ext cx="1440" cy="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4400" dirty="0" err="1" smtClean="0">
                  <a:solidFill>
                    <a:srgbClr val="0033CC"/>
                  </a:solidFill>
                </a:rPr>
                <a:t>Răng</a:t>
              </a:r>
              <a:r>
                <a:rPr lang="en-US" sz="4400" dirty="0">
                  <a:solidFill>
                    <a:srgbClr val="0033CC"/>
                  </a:solidFill>
                </a:rPr>
                <a:t> </a:t>
              </a:r>
              <a:r>
                <a:rPr lang="en-US" sz="4400" dirty="0" err="1" smtClean="0">
                  <a:solidFill>
                    <a:srgbClr val="0033CC"/>
                  </a:solidFill>
                </a:rPr>
                <a:t>nghiêng</a:t>
              </a:r>
              <a:endParaRPr lang="en-US" sz="4400" dirty="0">
                <a:solidFill>
                  <a:srgbClr val="0033CC"/>
                </a:solidFill>
              </a:endParaRPr>
            </a:p>
          </p:txBody>
        </p:sp>
      </p:grpSp>
      <p:grpSp>
        <p:nvGrpSpPr>
          <p:cNvPr id="13" name="Group 17"/>
          <p:cNvGrpSpPr>
            <a:grpSpLocks/>
          </p:cNvGrpSpPr>
          <p:nvPr/>
        </p:nvGrpSpPr>
        <p:grpSpPr bwMode="auto">
          <a:xfrm>
            <a:off x="11247120" y="2560322"/>
            <a:ext cx="4114800" cy="6460068"/>
            <a:chOff x="3984" y="1440"/>
            <a:chExt cx="1440" cy="2180"/>
          </a:xfrm>
        </p:grpSpPr>
        <p:pic>
          <p:nvPicPr>
            <p:cNvPr id="14" name="Picture 9" descr="D:\praxis\Bild-banhrang\13-c.jpg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984" y="1440"/>
              <a:ext cx="1302" cy="1872"/>
            </a:xfrm>
            <a:prstGeom prst="rect">
              <a:avLst/>
            </a:prstGeom>
            <a:noFill/>
          </p:spPr>
        </p:pic>
        <p:sp>
          <p:nvSpPr>
            <p:cNvPr id="15" name="Text Box 13"/>
            <p:cNvSpPr txBox="1">
              <a:spLocks noChangeArrowheads="1"/>
            </p:cNvSpPr>
            <p:nvPr/>
          </p:nvSpPr>
          <p:spPr bwMode="auto">
            <a:xfrm>
              <a:off x="4032" y="3360"/>
              <a:ext cx="1392" cy="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4400" dirty="0" err="1" smtClean="0">
                  <a:solidFill>
                    <a:srgbClr val="0033CC"/>
                  </a:solidFill>
                </a:rPr>
                <a:t>Răng</a:t>
              </a:r>
              <a:r>
                <a:rPr lang="en-US" sz="4400" dirty="0" smtClean="0">
                  <a:solidFill>
                    <a:srgbClr val="0033CC"/>
                  </a:solidFill>
                </a:rPr>
                <a:t> </a:t>
              </a:r>
              <a:r>
                <a:rPr lang="en-US" sz="4400" dirty="0" err="1" smtClean="0">
                  <a:solidFill>
                    <a:srgbClr val="0033CC"/>
                  </a:solidFill>
                </a:rPr>
                <a:t>chữ</a:t>
              </a:r>
              <a:r>
                <a:rPr lang="en-US" sz="4400" dirty="0" smtClean="0">
                  <a:solidFill>
                    <a:srgbClr val="0033CC"/>
                  </a:solidFill>
                </a:rPr>
                <a:t> V</a:t>
              </a:r>
              <a:endParaRPr lang="en-US" sz="4400" dirty="0">
                <a:solidFill>
                  <a:srgbClr val="0033CC"/>
                </a:solidFill>
              </a:endParaRPr>
            </a:p>
          </p:txBody>
        </p:sp>
      </p:grp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7DC866A-F5E9-4C02-909A-1D496B222D1B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411480" y="1706882"/>
            <a:ext cx="1563624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III.  CÁC PHƯƠNG PHÁP GIA CÔNG PHỔ BIẾN 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2960" y="3129280"/>
            <a:ext cx="14813280" cy="3840480"/>
          </a:xfrm>
        </p:spPr>
        <p:txBody>
          <a:bodyPr/>
          <a:lstStyle/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u="none" dirty="0" smtClean="0"/>
              <a:t>XỌC RĂNG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u="none" dirty="0" smtClean="0"/>
              <a:t>PHAY LĂN RĂNG.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u="none" dirty="0" smtClean="0"/>
              <a:t>PHAY BẰNG DAO PHAY ĐĨA, NGÓN MODUL</a:t>
            </a:r>
          </a:p>
          <a:p>
            <a:pPr marL="835981" indent="-835981" eaLnBrk="1" hangingPunct="1">
              <a:spcBef>
                <a:spcPts val="2194"/>
              </a:spcBef>
              <a:buNone/>
            </a:pPr>
            <a:endParaRPr lang="en-US" u="none" dirty="0" smtClean="0"/>
          </a:p>
          <a:p>
            <a:pPr marL="835981" indent="-835981" eaLnBrk="1" hangingPunct="1">
              <a:spcBef>
                <a:spcPts val="2194"/>
              </a:spcBef>
              <a:buNone/>
            </a:pPr>
            <a:endParaRPr lang="en-US" u="none" dirty="0" smtClean="0"/>
          </a:p>
          <a:p>
            <a:pPr marL="835981" indent="-835981" eaLnBrk="1" hangingPunct="1">
              <a:buNone/>
            </a:pPr>
            <a:endParaRPr lang="en-US" u="none" dirty="0" smtClean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9A85535-0F99-4940-ABC4-C1C9B793944C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-822960" y="568962"/>
            <a:ext cx="1604772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1.  PHAY BẰNG PHƯƠNG PHÁP XỌC RĂNG</a:t>
            </a:r>
          </a:p>
        </p:txBody>
      </p:sp>
      <p:pic>
        <p:nvPicPr>
          <p:cNvPr id="5" name="Picture 3" descr="D:\praxis\Bild-banhrang\3A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BF6D6"/>
              </a:clrFrom>
              <a:clrTo>
                <a:srgbClr val="FBF6D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71600" y="3413760"/>
            <a:ext cx="4389120" cy="5262880"/>
          </a:xfrm>
          <a:prstGeom prst="rect">
            <a:avLst/>
          </a:prstGeom>
          <a:noFill/>
        </p:spPr>
      </p:pic>
      <p:pic>
        <p:nvPicPr>
          <p:cNvPr id="6" name="Picture 13" descr="D:\praxis\HINH\banh rang\3B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0" y="3698240"/>
            <a:ext cx="4663440" cy="4836160"/>
          </a:xfrm>
          <a:prstGeom prst="rect">
            <a:avLst/>
          </a:prstGeom>
          <a:noFill/>
        </p:spPr>
      </p:pic>
      <p:pic>
        <p:nvPicPr>
          <p:cNvPr id="7" name="Picture 14" descr="D:\praxis\HINH\banh rang\3C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658600" y="3698240"/>
            <a:ext cx="4114800" cy="469392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F8A216-FAE4-4AB7-A4D8-77E8BCB8888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pic>
        <p:nvPicPr>
          <p:cNvPr id="6144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94561" y="3698240"/>
            <a:ext cx="12093655" cy="540512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11202"/>
            <a:ext cx="1399032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2.  PHAY BẰNG PHƯƠNG PHÁP LĂN RĂNG.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C1309FF-D9BF-477B-A87A-DBBFF58BD7CE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853442"/>
            <a:ext cx="1618488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3. PHAY BÁNH RĂNG TRỤ BẰNG DAO PHAY ĐĨA MODUL</a:t>
            </a:r>
          </a:p>
        </p:txBody>
      </p:sp>
      <p:pic>
        <p:nvPicPr>
          <p:cNvPr id="1026" name="Picture 2" descr="rang0211"/>
          <p:cNvPicPr>
            <a:picLocks noChangeAspect="1" noChangeArrowheads="1"/>
          </p:cNvPicPr>
          <p:nvPr/>
        </p:nvPicPr>
        <p:blipFill>
          <a:blip r:embed="rId3"/>
          <a:srcRect b="20607"/>
          <a:stretch>
            <a:fillRect/>
          </a:stretch>
        </p:blipFill>
        <p:spPr bwMode="auto">
          <a:xfrm>
            <a:off x="3291840" y="2987040"/>
            <a:ext cx="10561320" cy="682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6B01324-ADF8-4F8B-8413-9679C6001CB0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dirty="0" smtClean="0"/>
              <a:t>IV.  CÁC BƯỚC TIẾN HÀNH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2960" y="2133600"/>
            <a:ext cx="14813280" cy="8818880"/>
          </a:xfrm>
        </p:spPr>
        <p:txBody>
          <a:bodyPr/>
          <a:lstStyle/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ĐỌC BẢN VẼ, KIỂM TRA PHÔI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CHUẨN BỊ HỆ THỐNG CÔNG NGHỆ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KIỂM TRA MÁY, ĐỒ GÁ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GÁ PHÔI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VẠCH DẤU 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GÁ LẮP DAO 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CHỌN CHẾ ĐỘ CẮT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RÀ  DAO LẤY CHUẨN  CẮT GỌT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THỰC HIỆN  CẮT GỌT</a:t>
            </a:r>
            <a:r>
              <a:rPr lang="en-US" sz="3700" u="none" dirty="0" smtClean="0">
                <a:hlinkClick r:id="rId3" action="ppaction://hlinkpres?slideindex=1&amp;slidetitle="/>
              </a:rPr>
              <a:t>,</a:t>
            </a:r>
            <a:r>
              <a:rPr lang="en-US" sz="3700" u="none" dirty="0" smtClean="0"/>
              <a:t> ĐO KIỂM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CÁC DẠNG SAI HỎNG THƯỜNG GẶP</a:t>
            </a:r>
          </a:p>
          <a:p>
            <a:pPr marL="835981" indent="-835981" eaLnBrk="1" hangingPunct="1">
              <a:buNone/>
            </a:pPr>
            <a:endParaRPr lang="en-US" sz="3700" dirty="0" smtClean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29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29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CE03FD6-D4D7-4A4F-A36C-34E85D3319EC}" type="slidenum">
              <a:rPr lang="en-US" smtClean="0"/>
              <a:pPr/>
              <a:t>10</a:t>
            </a:fld>
            <a:endParaRPr lang="en-US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459200" cy="1280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2D99181-4422-4755-B830-A18EDFFFF52D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2. CHUẨN BỊ HỆ THỐNG CÔNG NGHỆ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60120" y="1422400"/>
            <a:ext cx="14813280" cy="1024128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</a:pPr>
            <a:r>
              <a:rPr lang="en-US" dirty="0" smtClean="0">
                <a:solidFill>
                  <a:srgbClr val="FF0000"/>
                </a:solidFill>
              </a:rPr>
              <a:t>MÁY: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Máy</a:t>
            </a:r>
            <a:r>
              <a:rPr lang="en-US" sz="4400" dirty="0" smtClean="0"/>
              <a:t> </a:t>
            </a:r>
            <a:r>
              <a:rPr lang="en-US" sz="4400" dirty="0" err="1" smtClean="0"/>
              <a:t>phay</a:t>
            </a:r>
            <a:r>
              <a:rPr lang="en-US" sz="4400" dirty="0" smtClean="0"/>
              <a:t> </a:t>
            </a:r>
            <a:r>
              <a:rPr lang="en-US" sz="4400" dirty="0" err="1" smtClean="0"/>
              <a:t>đứng</a:t>
            </a:r>
            <a:r>
              <a:rPr lang="en-US" sz="4400" dirty="0" smtClean="0"/>
              <a:t> </a:t>
            </a:r>
            <a:r>
              <a:rPr lang="en-US" sz="4400" dirty="0" err="1" smtClean="0"/>
              <a:t>vạn</a:t>
            </a:r>
            <a:r>
              <a:rPr lang="en-US" sz="4400" dirty="0" smtClean="0"/>
              <a:t> </a:t>
            </a:r>
            <a:r>
              <a:rPr lang="en-US" sz="4400" dirty="0" err="1" smtClean="0"/>
              <a:t>năng</a:t>
            </a:r>
            <a:r>
              <a:rPr lang="en-US" sz="4400" dirty="0" smtClean="0"/>
              <a:t> Baron-Max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dirty="0" smtClean="0">
                <a:solidFill>
                  <a:srgbClr val="FF0000"/>
                </a:solidFill>
              </a:rPr>
              <a:t>ĐỒ GÁ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Đầu</a:t>
            </a:r>
            <a:r>
              <a:rPr lang="en-US" sz="4400" dirty="0" smtClean="0"/>
              <a:t> </a:t>
            </a:r>
            <a:r>
              <a:rPr lang="en-US" sz="4400" dirty="0" err="1" smtClean="0"/>
              <a:t>phân</a:t>
            </a:r>
            <a:r>
              <a:rPr lang="en-US" sz="4400" dirty="0" smtClean="0"/>
              <a:t> </a:t>
            </a:r>
            <a:r>
              <a:rPr lang="en-US" sz="4400" dirty="0" err="1" smtClean="0"/>
              <a:t>độ</a:t>
            </a:r>
            <a:r>
              <a:rPr lang="en-US" sz="4400" dirty="0" smtClean="0"/>
              <a:t> BS-2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Trục</a:t>
            </a:r>
            <a:r>
              <a:rPr lang="en-US" sz="4400" dirty="0" smtClean="0"/>
              <a:t> </a:t>
            </a:r>
            <a:r>
              <a:rPr lang="en-US" sz="4400" dirty="0" err="1" smtClean="0"/>
              <a:t>gá</a:t>
            </a:r>
            <a:r>
              <a:rPr lang="en-US" sz="4400" dirty="0" smtClean="0"/>
              <a:t> </a:t>
            </a:r>
            <a:r>
              <a:rPr lang="en-US" sz="4400" dirty="0" err="1" smtClean="0"/>
              <a:t>phôi</a:t>
            </a:r>
            <a:endParaRPr lang="en-US" sz="4400" dirty="0" smtClean="0"/>
          </a:p>
          <a:p>
            <a:pPr eaLnBrk="1" hangingPunct="1">
              <a:lnSpc>
                <a:spcPct val="90000"/>
              </a:lnSpc>
              <a:buNone/>
            </a:pPr>
            <a:r>
              <a:rPr lang="en-US" dirty="0" smtClean="0">
                <a:solidFill>
                  <a:srgbClr val="FF0000"/>
                </a:solidFill>
              </a:rPr>
              <a:t>DAO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smtClean="0"/>
              <a:t>Dao </a:t>
            </a:r>
            <a:r>
              <a:rPr lang="en-US" sz="4400" dirty="0" err="1" smtClean="0"/>
              <a:t>phay</a:t>
            </a:r>
            <a:r>
              <a:rPr lang="en-US" sz="4400" dirty="0" smtClean="0"/>
              <a:t> </a:t>
            </a:r>
            <a:r>
              <a:rPr lang="en-US" sz="4400" dirty="0" err="1" smtClean="0"/>
              <a:t>đĩa</a:t>
            </a:r>
            <a:r>
              <a:rPr lang="en-US" sz="4400" dirty="0" smtClean="0"/>
              <a:t> </a:t>
            </a:r>
            <a:r>
              <a:rPr lang="en-US" sz="4400" dirty="0" err="1" smtClean="0"/>
              <a:t>modul</a:t>
            </a:r>
            <a:r>
              <a:rPr lang="en-US" sz="4400" dirty="0" smtClean="0">
                <a:cs typeface="Arial" charset="0"/>
              </a:rPr>
              <a:t> m=1.5, </a:t>
            </a:r>
            <a:r>
              <a:rPr lang="en-US" sz="4400" dirty="0" smtClean="0">
                <a:cs typeface="Arial" charset="0"/>
                <a:hlinkClick r:id="rId3" action="ppaction://hlinkpres?slideindex=1&amp;slidetitle="/>
              </a:rPr>
              <a:t>N</a:t>
            </a:r>
            <a:r>
              <a:rPr lang="en-US" sz="4400" baseline="-25000" dirty="0" smtClean="0">
                <a:cs typeface="Arial" charset="0"/>
                <a:hlinkClick r:id="rId3" action="ppaction://hlinkpres?slideindex=1&amp;slidetitle="/>
              </a:rPr>
              <a:t>0</a:t>
            </a:r>
            <a:r>
              <a:rPr lang="en-US" sz="4400" dirty="0" smtClean="0">
                <a:cs typeface="Arial" charset="0"/>
                <a:hlinkClick r:id="rId3" action="ppaction://hlinkpres?slideindex=1&amp;slidetitle="/>
              </a:rPr>
              <a:t>6</a:t>
            </a:r>
            <a:endParaRPr lang="en-US" sz="4400" baseline="30000" dirty="0" smtClean="0">
              <a:cs typeface="Arial" charset="0"/>
            </a:endParaRP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>
                <a:cs typeface="Arial" charset="0"/>
              </a:rPr>
              <a:t>Bộ</a:t>
            </a:r>
            <a:r>
              <a:rPr lang="en-US" sz="4400" dirty="0" smtClean="0">
                <a:cs typeface="Arial" charset="0"/>
              </a:rPr>
              <a:t> </a:t>
            </a:r>
            <a:r>
              <a:rPr lang="en-US" sz="4400" dirty="0" err="1" smtClean="0">
                <a:cs typeface="Arial" charset="0"/>
              </a:rPr>
              <a:t>kẹp</a:t>
            </a:r>
            <a:r>
              <a:rPr lang="en-US" sz="4400" dirty="0" smtClean="0">
                <a:cs typeface="Arial" charset="0"/>
              </a:rPr>
              <a:t> </a:t>
            </a:r>
            <a:r>
              <a:rPr lang="en-US" sz="4400" dirty="0" err="1" smtClean="0">
                <a:cs typeface="Arial" charset="0"/>
              </a:rPr>
              <a:t>rút</a:t>
            </a:r>
            <a:r>
              <a:rPr lang="en-US" sz="4400" dirty="0" smtClean="0">
                <a:cs typeface="Arial" charset="0"/>
              </a:rPr>
              <a:t> NT </a:t>
            </a:r>
            <a:r>
              <a:rPr lang="en-US" sz="4400" dirty="0" err="1" smtClean="0">
                <a:cs typeface="Arial" charset="0"/>
              </a:rPr>
              <a:t>và</a:t>
            </a:r>
            <a:r>
              <a:rPr lang="en-US" sz="4400" dirty="0" smtClean="0">
                <a:cs typeface="Arial" charset="0"/>
              </a:rPr>
              <a:t> </a:t>
            </a:r>
            <a:r>
              <a:rPr lang="en-US" sz="4400" dirty="0" err="1" smtClean="0">
                <a:cs typeface="Arial" charset="0"/>
              </a:rPr>
              <a:t>trục</a:t>
            </a:r>
            <a:r>
              <a:rPr lang="en-US" sz="4400" dirty="0" smtClean="0">
                <a:cs typeface="Arial" charset="0"/>
              </a:rPr>
              <a:t> </a:t>
            </a:r>
            <a:r>
              <a:rPr lang="en-US" sz="4400" dirty="0" err="1" smtClean="0">
                <a:cs typeface="Arial" charset="0"/>
              </a:rPr>
              <a:t>gá</a:t>
            </a:r>
            <a:r>
              <a:rPr lang="en-US" sz="4400" dirty="0" smtClean="0">
                <a:cs typeface="Arial" charset="0"/>
              </a:rPr>
              <a:t> </a:t>
            </a:r>
            <a:r>
              <a:rPr lang="en-US" sz="4400" dirty="0" err="1" smtClean="0">
                <a:cs typeface="Arial" charset="0"/>
              </a:rPr>
              <a:t>dao</a:t>
            </a:r>
            <a:r>
              <a:rPr lang="en-US" sz="4400" dirty="0" smtClean="0">
                <a:cs typeface="Arial" charset="0"/>
              </a:rPr>
              <a:t> </a:t>
            </a:r>
            <a:r>
              <a:rPr lang="en-US" sz="4400" dirty="0" err="1" smtClean="0">
                <a:cs typeface="Arial" charset="0"/>
              </a:rPr>
              <a:t>phay</a:t>
            </a:r>
            <a:endParaRPr lang="el-GR" sz="4400" dirty="0" smtClean="0">
              <a:cs typeface="Arial" charset="0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en-US" dirty="0" smtClean="0">
                <a:solidFill>
                  <a:srgbClr val="FF0000"/>
                </a:solidFill>
              </a:rPr>
              <a:t>DỤNG CỤ ĐO KIỂM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Thước</a:t>
            </a:r>
            <a:r>
              <a:rPr lang="en-US" sz="4400" dirty="0" smtClean="0"/>
              <a:t> </a:t>
            </a:r>
            <a:r>
              <a:rPr lang="en-US" sz="4400" dirty="0" err="1" smtClean="0"/>
              <a:t>cặp</a:t>
            </a:r>
            <a:r>
              <a:rPr lang="en-US" sz="4400" dirty="0" smtClean="0"/>
              <a:t> 1/50.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Thước</a:t>
            </a:r>
            <a:r>
              <a:rPr lang="en-US" sz="4400" dirty="0" smtClean="0"/>
              <a:t> </a:t>
            </a:r>
            <a:r>
              <a:rPr lang="en-US" sz="4400" dirty="0" err="1" smtClean="0"/>
              <a:t>đo</a:t>
            </a:r>
            <a:r>
              <a:rPr lang="en-US" sz="4400" dirty="0" smtClean="0"/>
              <a:t> </a:t>
            </a:r>
            <a:r>
              <a:rPr lang="en-US" sz="4400" dirty="0" err="1" smtClean="0"/>
              <a:t>răng</a:t>
            </a:r>
            <a:r>
              <a:rPr lang="en-US" sz="4400" dirty="0" smtClean="0"/>
              <a:t>.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Thước</a:t>
            </a:r>
            <a:r>
              <a:rPr lang="en-US" sz="4400" dirty="0" smtClean="0"/>
              <a:t> </a:t>
            </a:r>
            <a:r>
              <a:rPr lang="en-US" sz="4400" dirty="0" err="1" smtClean="0"/>
              <a:t>đo</a:t>
            </a:r>
            <a:r>
              <a:rPr lang="en-US" sz="4400" dirty="0" smtClean="0"/>
              <a:t> </a:t>
            </a:r>
            <a:r>
              <a:rPr lang="en-US" sz="4400" dirty="0" err="1" smtClean="0"/>
              <a:t>cao</a:t>
            </a:r>
            <a:r>
              <a:rPr lang="en-US" sz="4400" dirty="0" smtClean="0"/>
              <a:t> – </a:t>
            </a:r>
            <a:r>
              <a:rPr lang="en-US" sz="4400" dirty="0" err="1" smtClean="0"/>
              <a:t>vạch</a:t>
            </a:r>
            <a:r>
              <a:rPr lang="en-US" sz="4400" dirty="0" smtClean="0"/>
              <a:t> </a:t>
            </a:r>
            <a:r>
              <a:rPr lang="en-US" sz="4400" dirty="0" err="1" smtClean="0"/>
              <a:t>dấu</a:t>
            </a:r>
            <a:r>
              <a:rPr lang="en-US" sz="4400" dirty="0" smtClean="0"/>
              <a:t>.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Đồng</a:t>
            </a:r>
            <a:r>
              <a:rPr lang="en-US" sz="4400" dirty="0" smtClean="0"/>
              <a:t> </a:t>
            </a:r>
            <a:r>
              <a:rPr lang="en-US" sz="4400" dirty="0" err="1" smtClean="0"/>
              <a:t>hồ</a:t>
            </a:r>
            <a:r>
              <a:rPr lang="en-US" sz="4400" dirty="0" smtClean="0"/>
              <a:t> so </a:t>
            </a:r>
            <a:r>
              <a:rPr lang="en-US" sz="4400" dirty="0" err="1" smtClean="0"/>
              <a:t>có</a:t>
            </a:r>
            <a:r>
              <a:rPr lang="en-US" sz="4400" dirty="0" smtClean="0"/>
              <a:t> </a:t>
            </a:r>
            <a:r>
              <a:rPr lang="en-US" sz="4400" dirty="0" err="1" smtClean="0"/>
              <a:t>đế</a:t>
            </a:r>
            <a:r>
              <a:rPr lang="en-US" sz="4400" dirty="0" smtClean="0"/>
              <a:t> </a:t>
            </a:r>
            <a:r>
              <a:rPr lang="en-US" sz="4400" dirty="0" err="1" smtClean="0"/>
              <a:t>từ</a:t>
            </a:r>
            <a:r>
              <a:rPr lang="en-US" sz="4400" dirty="0" smtClean="0"/>
              <a:t> .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endParaRPr lang="en-US" sz="4400" dirty="0" smtClean="0"/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endParaRPr lang="en-US" dirty="0" smtClean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93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93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14813280" cy="1478704"/>
          </a:xfrm>
        </p:spPr>
        <p:txBody>
          <a:bodyPr/>
          <a:lstStyle/>
          <a:p>
            <a:r>
              <a:rPr lang="en-US" dirty="0" smtClean="0">
                <a:solidFill>
                  <a:srgbClr val="0033CC"/>
                </a:solidFill>
              </a:rPr>
              <a:t>3. KIỂM TRA MÁY VÀ ĐỒ GÁ.</a:t>
            </a:r>
            <a:endParaRPr lang="en-US" dirty="0">
              <a:solidFill>
                <a:srgbClr val="0033CC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F8A216-FAE4-4AB7-A4D8-77E8BCB88884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pic>
        <p:nvPicPr>
          <p:cNvPr id="6" name="KIEM TRA MAY -DO GA_0002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914400" y="1371600"/>
            <a:ext cx="14935200" cy="10820400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DCD258D-DD52-42C4-85B0-435B958DB42F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4. GÁ PHÔI</a:t>
            </a:r>
          </a:p>
        </p:txBody>
      </p:sp>
      <p:pic>
        <p:nvPicPr>
          <p:cNvPr id="2050" name="Picture 2" descr="C:\Users\NGUYEN HAI\Desktop\New folder\P10307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1991360"/>
            <a:ext cx="10835640" cy="6258560"/>
          </a:xfrm>
          <a:prstGeom prst="rect">
            <a:avLst/>
          </a:prstGeom>
          <a:noFill/>
        </p:spPr>
      </p:pic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8915400" y="9387842"/>
            <a:ext cx="6446520" cy="1478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67196" tIns="83598" rIns="167196" bIns="83598" numCol="1" anchor="ctr" anchorCtr="0" compatLnSpc="1">
            <a:prstTxWarp prst="textNoShape">
              <a:avLst/>
            </a:prstTxWarp>
          </a:bodyPr>
          <a:lstStyle/>
          <a:p>
            <a:pPr defTabSz="1671962">
              <a:defRPr/>
            </a:pPr>
            <a:endParaRPr lang="en-US" sz="2900" b="1" i="1" kern="0" dirty="0" smtClean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867400" y="9067800"/>
            <a:ext cx="5181291" cy="445828"/>
          </a:xfrm>
          <a:prstGeom prst="rect">
            <a:avLst/>
          </a:prstGeom>
        </p:spPr>
        <p:txBody>
          <a:bodyPr wrap="none" lIns="167196" tIns="83598" rIns="167196" bIns="83598">
            <a:spAutoFit/>
          </a:bodyPr>
          <a:lstStyle/>
          <a:p>
            <a:r>
              <a:rPr lang="en-US" dirty="0" smtClean="0">
                <a:solidFill>
                  <a:srgbClr val="0033CC"/>
                </a:solidFill>
              </a:rPr>
              <a:t>ĐỊNH VỊ VÀ KẸP CHẶT PHÔI TRÊN TRỤC GÁ</a:t>
            </a:r>
            <a:endParaRPr lang="en-US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011906E-9B27-4FE8-99CB-1F9FC31B981A}" type="slidenum">
              <a:rPr lang="en-US" smtClean="0"/>
              <a:pPr/>
              <a:t>14</a:t>
            </a:fld>
            <a:endParaRPr lang="en-US" dirty="0" smtClean="0"/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548640" y="568962"/>
            <a:ext cx="14813280" cy="1478704"/>
          </a:xfrm>
        </p:spPr>
        <p:txBody>
          <a:bodyPr/>
          <a:lstStyle/>
          <a:p>
            <a:pPr marL="835981" indent="-835981" eaLnBrk="1" hangingPunct="1">
              <a:spcBef>
                <a:spcPts val="2194"/>
              </a:spcBef>
            </a:pPr>
            <a:r>
              <a:rPr lang="en-US" sz="4400" dirty="0" smtClean="0">
                <a:solidFill>
                  <a:srgbClr val="0033CC"/>
                </a:solidFill>
              </a:rPr>
              <a:t>5. VẠCH DẤU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49120"/>
            <a:ext cx="4937760" cy="497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00600" y="4124960"/>
            <a:ext cx="5212080" cy="497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149840" y="6705600"/>
            <a:ext cx="6309360" cy="3982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4800600" y="11049000"/>
            <a:ext cx="5158786" cy="538161"/>
          </a:xfrm>
          <a:prstGeom prst="rect">
            <a:avLst/>
          </a:prstGeom>
        </p:spPr>
        <p:txBody>
          <a:bodyPr wrap="none" lIns="167196" tIns="83598" rIns="167196" bIns="83598">
            <a:spAutoFit/>
          </a:bodyPr>
          <a:lstStyle/>
          <a:p>
            <a:r>
              <a:rPr lang="en-US" sz="2400" dirty="0" smtClean="0">
                <a:solidFill>
                  <a:srgbClr val="0033CC"/>
                </a:solidFill>
                <a:hlinkClick r:id="rId6" action="ppaction://hlinkfile"/>
              </a:rPr>
              <a:t>VẠCH DẤU  LẤY TÂM TRÊN PHÔI</a:t>
            </a:r>
            <a:endParaRPr lang="en-US" sz="2400" dirty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14813280" cy="1478704"/>
          </a:xfrm>
        </p:spPr>
        <p:txBody>
          <a:bodyPr/>
          <a:lstStyle/>
          <a:p>
            <a:r>
              <a:rPr lang="en-US" sz="4400" dirty="0" smtClean="0">
                <a:solidFill>
                  <a:srgbClr val="0033CC"/>
                </a:solidFill>
              </a:rPr>
              <a:t>6. CHỌN DAO, GÁ LẮP DAO LÊN MÁY.</a:t>
            </a:r>
            <a:endParaRPr lang="en-US" sz="4400" dirty="0">
              <a:solidFill>
                <a:srgbClr val="0033CC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F8A216-FAE4-4AB7-A4D8-77E8BCB88884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pic>
        <p:nvPicPr>
          <p:cNvPr id="6" name="CHON CHIEU QUAY CUA DAO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38200" y="1524000"/>
            <a:ext cx="14955045" cy="10058400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5487D03-05DC-41FB-8D79-726058BB9382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7. CHỌN CHẾ ĐỘ CẮT</a:t>
            </a:r>
          </a:p>
        </p:txBody>
      </p:sp>
      <p:sp>
        <p:nvSpPr>
          <p:cNvPr id="20488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822960" y="2133600"/>
            <a:ext cx="15224760" cy="10241280"/>
          </a:xfrm>
        </p:spPr>
        <p:txBody>
          <a:bodyPr/>
          <a:lstStyle/>
          <a:p>
            <a:pPr marL="835981" indent="-835981" eaLnBrk="1" hangingPunct="1">
              <a:lnSpc>
                <a:spcPct val="90000"/>
              </a:lnSpc>
              <a:buFontTx/>
              <a:buAutoNum type="arabicPeriod"/>
            </a:pPr>
            <a:r>
              <a:rPr lang="en-US" i="0" u="none" dirty="0" err="1" smtClean="0"/>
              <a:t>Tốc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độ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cắt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cho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phép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của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dao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phay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đĩa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Modul</a:t>
            </a:r>
            <a:r>
              <a:rPr lang="en-US" i="0" u="none" dirty="0" smtClean="0"/>
              <a:t> HSS </a:t>
            </a:r>
            <a:r>
              <a:rPr lang="en-US" i="0" u="none" dirty="0" err="1" smtClean="0"/>
              <a:t>để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cắt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hợp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kim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nhôm</a:t>
            </a:r>
            <a:r>
              <a:rPr lang="en-US" i="0" u="none" dirty="0" smtClean="0"/>
              <a:t>:   v= 150-300 m/ph </a:t>
            </a:r>
            <a:r>
              <a:rPr lang="en-US" i="0" u="none" dirty="0" err="1" smtClean="0"/>
              <a:t>khi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phay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thô</a:t>
            </a:r>
            <a:r>
              <a:rPr lang="en-US" i="0" u="none" dirty="0" smtClean="0"/>
              <a:t>.</a:t>
            </a:r>
          </a:p>
          <a:p>
            <a:pPr marL="835981" indent="-835981" eaLnBrk="1" hangingPunct="1">
              <a:lnSpc>
                <a:spcPct val="90000"/>
              </a:lnSpc>
              <a:buNone/>
            </a:pPr>
            <a:r>
              <a:rPr lang="en-US" i="0" u="none" dirty="0" smtClean="0"/>
              <a:t>			                   n =</a:t>
            </a:r>
            <a:r>
              <a:rPr lang="en-US" i="0" u="none" dirty="0" smtClean="0">
                <a:solidFill>
                  <a:srgbClr val="0033CC"/>
                </a:solidFill>
              </a:rPr>
              <a:t> </a:t>
            </a:r>
            <a:r>
              <a:rPr lang="en-US" i="0" dirty="0" smtClean="0">
                <a:solidFill>
                  <a:srgbClr val="0033CC"/>
                </a:solidFill>
                <a:hlinkClick r:id="rId3" action="ppaction://hlinkpres?slideindex=1&amp;slidetitle="/>
              </a:rPr>
              <a:t>1000v</a:t>
            </a:r>
            <a:endParaRPr lang="en-US" i="0" u="none" dirty="0" smtClean="0">
              <a:solidFill>
                <a:srgbClr val="0033CC"/>
              </a:solidFill>
            </a:endParaRP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                                 </a:t>
            </a:r>
            <a:r>
              <a:rPr lang="en-US" i="0" u="none" baseline="0" dirty="0" smtClean="0"/>
              <a:t>      </a:t>
            </a:r>
            <a:r>
              <a:rPr lang="en-US" i="0" u="none" dirty="0" smtClean="0"/>
              <a:t> π d</a:t>
            </a: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2. </a:t>
            </a:r>
            <a:r>
              <a:rPr lang="en-US" i="0" u="none" dirty="0" err="1" smtClean="0"/>
              <a:t>Lượng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chạy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dao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cho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phép</a:t>
            </a:r>
            <a:r>
              <a:rPr lang="en-US" i="0" u="none" dirty="0" smtClean="0"/>
              <a:t>. </a:t>
            </a: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                </a:t>
            </a:r>
            <a:r>
              <a:rPr lang="en-US" i="0" u="none" dirty="0" err="1" smtClean="0"/>
              <a:t>S</a:t>
            </a:r>
            <a:r>
              <a:rPr lang="en-US" i="0" u="none" baseline="-25000" dirty="0" err="1" smtClean="0"/>
              <a:t>z</a:t>
            </a:r>
            <a:r>
              <a:rPr lang="en-US" i="0" u="none" dirty="0" smtClean="0"/>
              <a:t>= 0,1-0,2 mm/</a:t>
            </a:r>
            <a:r>
              <a:rPr lang="en-US" i="0" u="none" dirty="0" err="1" smtClean="0"/>
              <a:t>răng</a:t>
            </a:r>
            <a:r>
              <a:rPr lang="en-US" i="0" u="none" dirty="0" smtClean="0"/>
              <a:t>.</a:t>
            </a: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    </a:t>
            </a:r>
            <a:r>
              <a:rPr lang="en-US" i="0" u="none" dirty="0" err="1" smtClean="0"/>
              <a:t>Tính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lượng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chạy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dao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phút</a:t>
            </a:r>
            <a:r>
              <a:rPr lang="en-US" i="0" u="none" dirty="0" smtClean="0"/>
              <a:t>: </a:t>
            </a:r>
            <a:r>
              <a:rPr lang="en-US" i="0" u="none" dirty="0" err="1" smtClean="0"/>
              <a:t>S</a:t>
            </a:r>
            <a:r>
              <a:rPr lang="en-US" i="0" u="none" baseline="-25000" dirty="0" err="1" smtClean="0"/>
              <a:t>ph</a:t>
            </a:r>
            <a:r>
              <a:rPr lang="en-US" i="0" u="none" dirty="0" smtClean="0"/>
              <a:t>= </a:t>
            </a:r>
            <a:r>
              <a:rPr lang="en-US" i="0" u="none" dirty="0" err="1" smtClean="0"/>
              <a:t>n.z.S</a:t>
            </a:r>
            <a:r>
              <a:rPr lang="en-US" i="0" u="none" baseline="-25000" dirty="0" err="1" smtClean="0"/>
              <a:t>z</a:t>
            </a:r>
            <a:r>
              <a:rPr lang="en-US" i="0" u="none" baseline="-25000" dirty="0" smtClean="0"/>
              <a:t> </a:t>
            </a:r>
            <a:r>
              <a:rPr lang="en-US" i="0" u="none" dirty="0" smtClean="0"/>
              <a:t>mm/ph.</a:t>
            </a:r>
          </a:p>
          <a:p>
            <a:pPr marL="835981" indent="-835981">
              <a:lnSpc>
                <a:spcPct val="90000"/>
              </a:lnSpc>
              <a:buNone/>
            </a:pPr>
            <a:endParaRPr lang="en-US" i="0" u="none" dirty="0" smtClean="0"/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3. </a:t>
            </a:r>
            <a:r>
              <a:rPr lang="en-US" i="0" u="none" dirty="0" err="1" smtClean="0"/>
              <a:t>Chiều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sâu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phay</a:t>
            </a:r>
            <a:r>
              <a:rPr lang="en-US" i="0" u="none" dirty="0" smtClean="0"/>
              <a:t> t:   t = 3.375</a:t>
            </a: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        </a:t>
            </a:r>
            <a:r>
              <a:rPr lang="en-US" i="0" u="none" dirty="0" err="1" smtClean="0"/>
              <a:t>Chọn</a:t>
            </a:r>
            <a:r>
              <a:rPr lang="en-US" i="0" u="none" dirty="0" smtClean="0"/>
              <a:t> 1 </a:t>
            </a:r>
            <a:r>
              <a:rPr lang="en-US" i="0" u="none" dirty="0" err="1" smtClean="0"/>
              <a:t>lát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cắt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thô</a:t>
            </a:r>
            <a:r>
              <a:rPr lang="en-US" i="0" u="none" dirty="0" smtClean="0"/>
              <a:t> t</a:t>
            </a:r>
            <a:r>
              <a:rPr lang="en-US" i="0" u="none" baseline="-25000" dirty="0" smtClean="0"/>
              <a:t>1</a:t>
            </a:r>
            <a:r>
              <a:rPr lang="en-US" i="0" u="none" dirty="0" smtClean="0"/>
              <a:t> = 2.5 mm.</a:t>
            </a: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		        1 </a:t>
            </a:r>
            <a:r>
              <a:rPr lang="en-US" i="0" u="none" dirty="0" err="1" smtClean="0"/>
              <a:t>lát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cắt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tinh</a:t>
            </a:r>
            <a:r>
              <a:rPr lang="en-US" i="0" u="none" dirty="0" smtClean="0"/>
              <a:t> t</a:t>
            </a:r>
            <a:r>
              <a:rPr lang="en-US" i="0" u="none" baseline="-25000" dirty="0" smtClean="0"/>
              <a:t>2</a:t>
            </a:r>
            <a:r>
              <a:rPr lang="en-US" i="0" u="none" dirty="0" smtClean="0"/>
              <a:t> = 0.88 mm.</a:t>
            </a:r>
          </a:p>
          <a:p>
            <a:pPr marL="835981" indent="-835981">
              <a:lnSpc>
                <a:spcPct val="90000"/>
              </a:lnSpc>
              <a:buNone/>
            </a:pPr>
            <a:endParaRPr lang="en-US" i="0" u="none" dirty="0" smtClean="0">
              <a:solidFill>
                <a:srgbClr val="0033CC"/>
              </a:solidFill>
            </a:endParaRP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dirty="0" smtClean="0"/>
              <a:t>                       </a:t>
            </a: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548640" y="426720"/>
            <a:ext cx="14950440" cy="128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67196" tIns="83598" rIns="167196" bIns="83598" anchor="ctr"/>
          <a:lstStyle/>
          <a:p>
            <a:pPr>
              <a:defRPr/>
            </a:pPr>
            <a:endParaRPr lang="en-US" sz="51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04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04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04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04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04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04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04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04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204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204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2048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2048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 txBox="1">
            <a:spLocks noGrp="1"/>
          </p:cNvSpPr>
          <p:nvPr/>
        </p:nvSpPr>
        <p:spPr bwMode="auto">
          <a:xfrm>
            <a:off x="11795760" y="11657754"/>
            <a:ext cx="3840480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67196" tIns="83598" rIns="167196" bIns="83598"/>
          <a:lstStyle/>
          <a:p>
            <a:pPr algn="r"/>
            <a:fld id="{4636F60D-885A-42D8-8BC5-71AE0354E7BA}" type="slidenum">
              <a:rPr lang="en-US" sz="2600"/>
              <a:pPr algn="r"/>
              <a:t>17</a:t>
            </a:fld>
            <a:endParaRPr lang="en-US" sz="2600" dirty="0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426722"/>
            <a:ext cx="1536192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8. RÀ DAO LẤY CHUẨN CẮT GỌT</a:t>
            </a:r>
          </a:p>
        </p:txBody>
      </p:sp>
      <p:sp>
        <p:nvSpPr>
          <p:cNvPr id="20488" name="Rectangle 8"/>
          <p:cNvSpPr>
            <a:spLocks noGrp="1" noChangeArrowheads="1"/>
          </p:cNvSpPr>
          <p:nvPr>
            <p:ph type="body" idx="4294967295"/>
          </p:nvPr>
        </p:nvSpPr>
        <p:spPr>
          <a:xfrm>
            <a:off x="8641080" y="8818880"/>
            <a:ext cx="7406640" cy="1422400"/>
          </a:xfrm>
        </p:spPr>
        <p:txBody>
          <a:bodyPr/>
          <a:lstStyle/>
          <a:p>
            <a:pPr marL="835981" indent="-835981" eaLnBrk="1" hangingPunct="1">
              <a:lnSpc>
                <a:spcPct val="90000"/>
              </a:lnSpc>
              <a:buNone/>
            </a:pPr>
            <a:r>
              <a:rPr lang="en-US" sz="3300" i="0" u="none" dirty="0" smtClean="0"/>
              <a:t> </a:t>
            </a:r>
            <a:r>
              <a:rPr lang="en-US" sz="3300" i="0" dirty="0" smtClean="0"/>
              <a:t>             </a:t>
            </a: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548640" y="426720"/>
            <a:ext cx="14950440" cy="128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67196" tIns="83598" rIns="167196" bIns="83598" anchor="ctr"/>
          <a:lstStyle/>
          <a:p>
            <a:pPr>
              <a:defRPr/>
            </a:pPr>
            <a:endParaRPr lang="en-US" sz="51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026" name="Picture 2" descr="C:\Users\NGUYEN HAI\Desktop\New folder\2.ga dao va poi\P10307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41080" y="1991362"/>
            <a:ext cx="7269480" cy="6685279"/>
          </a:xfrm>
          <a:prstGeom prst="rect">
            <a:avLst/>
          </a:prstGeom>
          <a:noFill/>
        </p:spPr>
      </p:pic>
      <p:pic>
        <p:nvPicPr>
          <p:cNvPr id="1027" name="Picture 3" descr="C:\Users\NGUYEN HAI\Desktop\New folder\2.ga dao va poi\P10307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641" y="1991360"/>
            <a:ext cx="7376159" cy="6771640"/>
          </a:xfrm>
          <a:prstGeom prst="rect">
            <a:avLst/>
          </a:prstGeom>
          <a:noFill/>
        </p:spPr>
      </p:pic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1752600" y="9372600"/>
            <a:ext cx="1357884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67196" tIns="83598" rIns="167196" bIns="83598"/>
          <a:lstStyle/>
          <a:p>
            <a:pPr marL="835981" indent="-835981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PHƯƠNG PHÁP RA BỔ ĐÔI</a:t>
            </a:r>
          </a:p>
          <a:p>
            <a:pPr marL="835981" indent="-835981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(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Rà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dao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và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điều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chỉnh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mũi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dao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cao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ngang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với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tâm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phôi</a:t>
            </a:r>
            <a:r>
              <a:rPr lang="en-US" kern="0" dirty="0" smtClean="0">
                <a:solidFill>
                  <a:schemeClr val="accent2"/>
                </a:solidFill>
                <a:latin typeface="+mn-lt"/>
              </a:rPr>
              <a:t>)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14813280" cy="1478704"/>
          </a:xfrm>
        </p:spPr>
        <p:txBody>
          <a:bodyPr/>
          <a:lstStyle/>
          <a:p>
            <a:r>
              <a:rPr lang="en-US" dirty="0" smtClean="0">
                <a:solidFill>
                  <a:srgbClr val="0033CC"/>
                </a:solidFill>
              </a:rPr>
              <a:t>9. THỰC HIỆN QUÁ TRÌNH CẮT GỌT.</a:t>
            </a:r>
            <a:endParaRPr lang="en-US" dirty="0">
              <a:solidFill>
                <a:srgbClr val="0033CC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F8A216-FAE4-4AB7-A4D8-77E8BCB88884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pic>
        <p:nvPicPr>
          <p:cNvPr id="7" name="PHAY_0003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66800" y="1600200"/>
            <a:ext cx="14935200" cy="9982200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DC60D69-5D95-404C-B4F1-36F4446F9318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10. CÁC SAI HỎNG KHI PHAY RĂNG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2960" y="1706880"/>
            <a:ext cx="14813280" cy="10668000"/>
          </a:xfrm>
        </p:spPr>
        <p:txBody>
          <a:bodyPr/>
          <a:lstStyle/>
          <a:p>
            <a:pPr marL="1170373" lvl="1" indent="-835981" eaLnBrk="1" hangingPunct="1">
              <a:spcBef>
                <a:spcPts val="2194"/>
              </a:spcBef>
              <a:buBlip>
                <a:blip r:embed="rId3"/>
              </a:buBlip>
              <a:defRPr/>
            </a:pP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Số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không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đúng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theo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yêu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cầu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thiết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kế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.</a:t>
            </a:r>
          </a:p>
          <a:p>
            <a:pPr marL="1170373" lvl="1" indent="-835981" eaLnBrk="1" hangingPunct="1">
              <a:spcBef>
                <a:spcPts val="2194"/>
              </a:spcBef>
              <a:buBlip>
                <a:blip r:embed="rId3"/>
              </a:buBlip>
              <a:defRPr/>
            </a:pP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to,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nhỏ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hoặc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chiều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dày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sai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.</a:t>
            </a:r>
          </a:p>
          <a:p>
            <a:pPr marL="1170373" lvl="1" indent="-835981" eaLnBrk="1" hangingPunct="1">
              <a:spcBef>
                <a:spcPts val="2194"/>
              </a:spcBef>
              <a:buBlip>
                <a:blip r:embed="rId3"/>
              </a:buBlip>
              <a:defRPr/>
            </a:pP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bị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lệch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.</a:t>
            </a:r>
          </a:p>
          <a:p>
            <a:pPr marL="1170373" lvl="1" indent="-835981" eaLnBrk="1" hangingPunct="1">
              <a:spcBef>
                <a:spcPts val="2194"/>
              </a:spcBef>
              <a:buBlip>
                <a:blip r:embed="rId3"/>
              </a:buBlip>
              <a:defRPr/>
            </a:pP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Biên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dạng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không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đúng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.</a:t>
            </a:r>
          </a:p>
          <a:p>
            <a:pPr marL="1170373" lvl="1" indent="-835981" eaLnBrk="1" hangingPunct="1">
              <a:spcBef>
                <a:spcPts val="2194"/>
              </a:spcBef>
              <a:buBlip>
                <a:blip r:embed="rId3"/>
              </a:buBlip>
              <a:defRPr/>
            </a:pP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Sườn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kém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nhẵn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bóng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4C801A6-5423-43D4-8720-2651B4CAB9F5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706882"/>
            <a:ext cx="1481328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AN TOÀN LAO ĐỘNG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556000"/>
            <a:ext cx="14813280" cy="8107680"/>
          </a:xfrm>
        </p:spPr>
        <p:txBody>
          <a:bodyPr/>
          <a:lstStyle/>
          <a:p>
            <a:pPr marL="835981" indent="-835981" eaLnBrk="1" hangingPunct="1">
              <a:spcBef>
                <a:spcPts val="2194"/>
              </a:spcBef>
            </a:pPr>
            <a:r>
              <a:rPr lang="en-US" i="0" u="none" dirty="0" err="1" smtClean="0">
                <a:cs typeface="Arial" charset="0"/>
                <a:sym typeface="Symbol" pitchFamily="18" charset="2"/>
              </a:rPr>
              <a:t>Không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kiểm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khi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dao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đang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quay.</a:t>
            </a:r>
          </a:p>
          <a:p>
            <a:pPr marL="835981" indent="-835981" eaLnBrk="1" hangingPunct="1">
              <a:spcBef>
                <a:spcPts val="2194"/>
              </a:spcBef>
            </a:pPr>
            <a:r>
              <a:rPr lang="en-US" i="0" u="none" dirty="0" err="1" smtClean="0">
                <a:cs typeface="Arial" charset="0"/>
                <a:sym typeface="Symbol" pitchFamily="18" charset="2"/>
              </a:rPr>
              <a:t>Không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được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đưa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tay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vào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vùng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dao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đang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cắt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gọt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.</a:t>
            </a:r>
          </a:p>
          <a:p>
            <a:pPr marL="835981" indent="-835981" eaLnBrk="1" hangingPunct="1">
              <a:spcBef>
                <a:spcPts val="2194"/>
              </a:spcBef>
            </a:pP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Không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mang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đồng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hồ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,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lắc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,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nhẫn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….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khi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làm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việc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.</a:t>
            </a:r>
          </a:p>
          <a:p>
            <a:pPr marL="835981" indent="-835981" eaLnBrk="1" hangingPunct="1">
              <a:spcBef>
                <a:spcPts val="2194"/>
              </a:spcBef>
            </a:pPr>
            <a:r>
              <a:rPr lang="en-US" i="0" u="none" dirty="0" err="1" smtClean="0">
                <a:cs typeface="Arial" charset="0"/>
                <a:sym typeface="Symbol" pitchFamily="18" charset="2"/>
              </a:rPr>
              <a:t>Vẫn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cho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dao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quay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khi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đưa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dao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về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vị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trí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ban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đầu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.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5253992"/>
            <a:ext cx="337722" cy="4458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167196" tIns="83598" rIns="167196" bIns="83598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lowchart: Punched Tape 12"/>
          <p:cNvSpPr>
            <a:spLocks noChangeArrowheads="1"/>
          </p:cNvSpPr>
          <p:nvPr/>
        </p:nvSpPr>
        <p:spPr bwMode="auto">
          <a:xfrm>
            <a:off x="3703320" y="3982720"/>
            <a:ext cx="9875520" cy="4124960"/>
          </a:xfrm>
          <a:prstGeom prst="flowChartPunchedTap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67196" tIns="83598" rIns="167196" bIns="83598"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6459200" cy="128016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buFontTx/>
              <a:buNone/>
              <a:defRPr/>
            </a:pPr>
            <a:endParaRPr lang="en-US" u="none" dirty="0" smtClean="0">
              <a:solidFill>
                <a:srgbClr val="0033CC"/>
              </a:solidFill>
              <a:latin typeface="+mj-lt"/>
            </a:endParaRPr>
          </a:p>
          <a:p>
            <a:pPr algn="ctr">
              <a:buFontTx/>
              <a:buNone/>
              <a:defRPr/>
            </a:pPr>
            <a:endParaRPr lang="en-US" u="none" dirty="0" smtClean="0">
              <a:solidFill>
                <a:srgbClr val="0033CC"/>
              </a:solidFill>
              <a:latin typeface="+mj-lt"/>
            </a:endParaRPr>
          </a:p>
          <a:p>
            <a:pPr algn="ctr">
              <a:buFontTx/>
              <a:buNone/>
              <a:defRPr/>
            </a:pPr>
            <a:endParaRPr lang="en-US" u="none" dirty="0" smtClean="0">
              <a:solidFill>
                <a:srgbClr val="0033CC"/>
              </a:solidFill>
              <a:latin typeface="+mj-lt"/>
            </a:endParaRPr>
          </a:p>
          <a:p>
            <a:pPr algn="ctr">
              <a:buFontTx/>
              <a:buNone/>
              <a:defRPr/>
            </a:pPr>
            <a:endParaRPr lang="en-US" u="none" dirty="0" smtClean="0">
              <a:solidFill>
                <a:srgbClr val="0033CC"/>
              </a:solidFill>
              <a:latin typeface="+mj-lt"/>
            </a:endParaRPr>
          </a:p>
          <a:p>
            <a:pPr algn="ctr">
              <a:buFontTx/>
              <a:buNone/>
              <a:defRPr/>
            </a:pPr>
            <a:endParaRPr lang="en-US" u="none" dirty="0" smtClean="0">
              <a:solidFill>
                <a:srgbClr val="0033CC"/>
              </a:solidFill>
              <a:latin typeface="+mj-lt"/>
            </a:endParaRPr>
          </a:p>
          <a:p>
            <a:pPr algn="ctr">
              <a:buFontTx/>
              <a:buNone/>
              <a:defRPr/>
            </a:pPr>
            <a:endParaRPr lang="en-US" u="none" dirty="0" smtClean="0">
              <a:solidFill>
                <a:srgbClr val="0033CC"/>
              </a:solidFill>
              <a:latin typeface="+mj-lt"/>
            </a:endParaRP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98635E3-C9C3-4524-82FA-66B38F35DD11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14" name="Flowchart: Punched Tape 13"/>
          <p:cNvSpPr/>
          <p:nvPr/>
        </p:nvSpPr>
        <p:spPr bwMode="auto">
          <a:xfrm>
            <a:off x="3048000" y="2590800"/>
            <a:ext cx="10820400" cy="5867400"/>
          </a:xfrm>
          <a:prstGeom prst="flowChartPunchedTape">
            <a:avLst/>
          </a:prstGeom>
          <a:solidFill>
            <a:srgbClr val="CC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 lIns="167196" tIns="83598" rIns="167196" bIns="83598"/>
          <a:lstStyle/>
          <a:p>
            <a:pPr>
              <a:defRPr/>
            </a:pPr>
            <a:endParaRPr lang="en-US" dirty="0">
              <a:solidFill>
                <a:srgbClr val="0033CC"/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en-US" sz="6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XIN CẢM ƠN </a:t>
            </a:r>
          </a:p>
          <a:p>
            <a:pPr>
              <a:lnSpc>
                <a:spcPct val="150000"/>
              </a:lnSpc>
              <a:defRPr/>
            </a:pPr>
            <a:r>
              <a:rPr lang="en-US" sz="6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QUÍ THẦY CÔ ĐÃ THEO DÕI</a:t>
            </a:r>
          </a:p>
        </p:txBody>
      </p:sp>
    </p:spTree>
  </p:cSld>
  <p:clrMapOvr>
    <a:masterClrMapping/>
  </p:clrMapOvr>
  <p:transition spd="med">
    <p:split orient="vert"/>
    <p:sndAc>
      <p:stSnd>
        <p:snd r:embed="rId2" name="applause.wav" builtIn="1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4399</TotalTime>
  <Words>554</Words>
  <Application>Microsoft PowerPoint</Application>
  <PresentationFormat>Custom</PresentationFormat>
  <Paragraphs>125</Paragraphs>
  <Slides>21</Slides>
  <Notes>12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Default Design</vt:lpstr>
      <vt:lpstr>BÀI 6</vt:lpstr>
      <vt:lpstr>NỘI DUNG</vt:lpstr>
      <vt:lpstr>MỤC TIÊU</vt:lpstr>
      <vt:lpstr>II. TRUYỀN ĐỘNG BÁNH RĂNG TRỤ</vt:lpstr>
      <vt:lpstr>III.  CÁC PHƯƠNG PHÁP GIA CÔNG PHỔ BIẾN </vt:lpstr>
      <vt:lpstr>1.  PHAY BẰNG PHƯƠNG PHÁP XỌC RĂNG</vt:lpstr>
      <vt:lpstr>2.  PHAY BẰNG PHƯƠNG PHÁP LĂN RĂNG.</vt:lpstr>
      <vt:lpstr>3. PHAY BÁNH RĂNG TRỤ BẰNG DAO PHAY ĐĨA MODUL</vt:lpstr>
      <vt:lpstr>IV.  CÁC BƯỚC TIẾN HÀNH</vt:lpstr>
      <vt:lpstr>Slide 10</vt:lpstr>
      <vt:lpstr>2. CHUẨN BỊ HỆ THỐNG CÔNG NGHỆ</vt:lpstr>
      <vt:lpstr>3. KIỂM TRA MÁY VÀ ĐỒ GÁ.</vt:lpstr>
      <vt:lpstr>4. GÁ PHÔI</vt:lpstr>
      <vt:lpstr>5. VẠCH DẤU</vt:lpstr>
      <vt:lpstr>6. CHỌN DAO, GÁ LẮP DAO LÊN MÁY.</vt:lpstr>
      <vt:lpstr>7. CHỌN CHẾ ĐỘ CẮT</vt:lpstr>
      <vt:lpstr>8. RÀ DAO LẤY CHUẨN CẮT GỌT</vt:lpstr>
      <vt:lpstr>9. THỰC HIỆN QUÁ TRÌNH CẮT GỌT.</vt:lpstr>
      <vt:lpstr>10. CÁC SAI HỎNG KHI PHAY RĂNG</vt:lpstr>
      <vt:lpstr>AN TOÀN LAO ĐỘNG</vt:lpstr>
      <vt:lpstr>Slide 21</vt:lpstr>
    </vt:vector>
  </TitlesOfParts>
  <Company>SPKT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Vuong Anh Kiet</dc:creator>
  <cp:lastModifiedBy>NGUYEN HAI</cp:lastModifiedBy>
  <cp:revision>189</cp:revision>
  <dcterms:created xsi:type="dcterms:W3CDTF">2002-11-09T12:14:37Z</dcterms:created>
  <dcterms:modified xsi:type="dcterms:W3CDTF">2014-02-23T01:06:40Z</dcterms:modified>
</cp:coreProperties>
</file>