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6" r:id="rId2"/>
    <p:sldId id="257" r:id="rId3"/>
    <p:sldId id="258" r:id="rId4"/>
    <p:sldId id="259" r:id="rId5"/>
    <p:sldId id="260" r:id="rId6"/>
    <p:sldId id="261" r:id="rId7"/>
    <p:sldId id="263" r:id="rId8"/>
    <p:sldId id="26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BA0C59C-96E6-4F3B-9817-28635EBA8AAD}" type="datetimeFigureOut">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2051195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A0C59C-96E6-4F3B-9817-28635EBA8AAD}" type="datetimeFigureOut">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113318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A0C59C-96E6-4F3B-9817-28635EBA8AAD}" type="datetimeFigureOut">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06AA2BE-C320-448B-BF4F-EF6BD0D219D0}"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556228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3BA0C59C-96E6-4F3B-9817-28635EBA8AAD}" type="datetimeFigureOut">
              <a:rPr lang="en-US" smtClean="0"/>
              <a:t>5/11/2017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29412166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3BA0C59C-96E6-4F3B-9817-28635EBA8AAD}" type="datetimeFigureOut">
              <a:rPr lang="en-US" smtClean="0"/>
              <a:t>5/11/2017</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6AA2BE-C320-448B-BF4F-EF6BD0D219D0}"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021673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3BA0C59C-96E6-4F3B-9817-28635EBA8AAD}" type="datetimeFigureOut">
              <a:rPr lang="en-US" smtClean="0"/>
              <a:t>5/11/2017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4194860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BA0C59C-96E6-4F3B-9817-28635EBA8AAD}" type="datetimeFigureOut">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26541663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BA0C59C-96E6-4F3B-9817-28635EBA8AAD}" type="datetimeFigureOut">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2032118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BA0C59C-96E6-4F3B-9817-28635EBA8AAD}" type="datetimeFigureOut">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2053218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A0C59C-96E6-4F3B-9817-28635EBA8AAD}" type="datetimeFigureOut">
              <a:rPr lang="en-US" smtClean="0"/>
              <a:t>5/11/2017</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3718557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BA0C59C-96E6-4F3B-9817-28635EBA8AAD}" type="datetimeFigureOut">
              <a:rPr lang="en-US" smtClean="0"/>
              <a:t>5/11/2017</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3040017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BA0C59C-96E6-4F3B-9817-28635EBA8AAD}" type="datetimeFigureOut">
              <a:rPr lang="en-US" smtClean="0"/>
              <a:t>5/11/2017</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2783669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BA0C59C-96E6-4F3B-9817-28635EBA8AAD}" type="datetimeFigureOut">
              <a:rPr lang="en-US" smtClean="0"/>
              <a:t>5/11/2017</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315872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A0C59C-96E6-4F3B-9817-28635EBA8AAD}" type="datetimeFigureOut">
              <a:rPr lang="en-US" smtClean="0"/>
              <a:t>5/11/2017</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3555258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A0C59C-96E6-4F3B-9817-28635EBA8AAD}" type="datetimeFigureOut">
              <a:rPr lang="en-US" smtClean="0"/>
              <a:t>5/11/2017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2558030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A0C59C-96E6-4F3B-9817-28635EBA8AAD}" type="datetimeFigureOut">
              <a:rPr lang="en-US" smtClean="0"/>
              <a:t>5/11/2017</a:t>
            </a:fld>
            <a:endParaRPr 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6AA2BE-C320-448B-BF4F-EF6BD0D219D0}" type="slidenum">
              <a:rPr lang="en-US" smtClean="0"/>
              <a:t>‹#›</a:t>
            </a:fld>
            <a:endParaRPr lang="en-US"/>
          </a:p>
        </p:txBody>
      </p:sp>
    </p:spTree>
    <p:extLst>
      <p:ext uri="{BB962C8B-B14F-4D97-AF65-F5344CB8AC3E}">
        <p14:creationId xmlns:p14="http://schemas.microsoft.com/office/powerpoint/2010/main" val="2854475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BA0C59C-96E6-4F3B-9817-28635EBA8AAD}" type="datetimeFigureOut">
              <a:rPr lang="en-US" smtClean="0"/>
              <a:t>5/11/2017</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06AA2BE-C320-448B-BF4F-EF6BD0D219D0}" type="slidenum">
              <a:rPr lang="en-US" smtClean="0"/>
              <a:t>‹#›</a:t>
            </a:fld>
            <a:endParaRPr lang="en-US"/>
          </a:p>
        </p:txBody>
      </p:sp>
    </p:spTree>
    <p:extLst>
      <p:ext uri="{BB962C8B-B14F-4D97-AF65-F5344CB8AC3E}">
        <p14:creationId xmlns:p14="http://schemas.microsoft.com/office/powerpoint/2010/main" val="186084774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smtClean="0">
                <a:solidFill>
                  <a:srgbClr val="FF0000"/>
                </a:solidFill>
                <a:latin typeface="Arial" panose="020B0604020202020204" pitchFamily="34" charset="0"/>
                <a:cs typeface="Arial" panose="020B0604020202020204" pitchFamily="34" charset="0"/>
              </a:rPr>
              <a:t>BÁO CÁO THAM LUẬN</a:t>
            </a:r>
            <a:endParaRPr lang="en-US" b="1">
              <a:solidFill>
                <a:srgbClr val="FF0000"/>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623168" y="833735"/>
            <a:ext cx="11396261" cy="1754326"/>
          </a:xfrm>
          <a:prstGeom prst="rect">
            <a:avLst/>
          </a:prstGeom>
          <a:noFill/>
        </p:spPr>
        <p:txBody>
          <a:bodyPr wrap="none" lIns="91440" tIns="45720" rIns="91440" bIns="45720">
            <a:spAutoFit/>
          </a:bodyPr>
          <a:lstStyle/>
          <a:p>
            <a:pPr algn="ctr"/>
            <a:r>
              <a:rPr lang="en-US" sz="3600" b="1" cap="none" spc="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CHÀO MỪNG </a:t>
            </a:r>
          </a:p>
          <a:p>
            <a:pPr algn="ctr"/>
            <a:r>
              <a:rPr lang="en-US" sz="3600" b="1" cap="none" spc="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ĐẠI HỘI ĐOÀN TRƯỜNG CĐKT LÝ TỰ TRỌNG TP.HCM</a:t>
            </a:r>
          </a:p>
          <a:p>
            <a:pPr algn="ctr"/>
            <a:r>
              <a:rPr lang="en-US" sz="3600" b="1"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LẦN THỨ XXIV, NHIỆM KỲ 2017-2019</a:t>
            </a:r>
            <a:endParaRPr lang="en-US" sz="3600" b="1" cap="none" spc="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20682868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Arial" panose="020B0604020202020204" pitchFamily="34" charset="0"/>
                <a:cs typeface="Arial" panose="020B0604020202020204" pitchFamily="34" charset="0"/>
              </a:rPr>
              <a:t>THỰC TRẠNG CÔNG TÁC ĐOÀN</a:t>
            </a:r>
            <a:endParaRPr lang="en-US">
              <a:latin typeface="Arial" panose="020B0604020202020204" pitchFamily="34" charset="0"/>
              <a:cs typeface="Arial" panose="020B0604020202020204" pitchFamily="34" charset="0"/>
            </a:endParaRPr>
          </a:p>
        </p:txBody>
      </p:sp>
      <p:grpSp>
        <p:nvGrpSpPr>
          <p:cNvPr id="74" name="Group 73"/>
          <p:cNvGrpSpPr/>
          <p:nvPr/>
        </p:nvGrpSpPr>
        <p:grpSpPr>
          <a:xfrm>
            <a:off x="701040" y="1569720"/>
            <a:ext cx="11199811" cy="5135880"/>
            <a:chOff x="1605220" y="1482408"/>
            <a:chExt cx="11668929" cy="5530497"/>
          </a:xfrm>
        </p:grpSpPr>
        <p:sp>
          <p:nvSpPr>
            <p:cNvPr id="72" name="Text Box 7"/>
            <p:cNvSpPr txBox="1">
              <a:spLocks noChangeArrowheads="1"/>
            </p:cNvSpPr>
            <p:nvPr/>
          </p:nvSpPr>
          <p:spPr bwMode="black">
            <a:xfrm>
              <a:off x="10134117" y="4826589"/>
              <a:ext cx="3140032" cy="1491412"/>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US" sz="1400" smtClean="0">
                  <a:latin typeface="Arial" panose="020B0604020202020204" pitchFamily="34" charset="0"/>
                  <a:cs typeface="Arial" panose="020B0604020202020204" pitchFamily="34" charset="0"/>
                </a:rPr>
                <a:t>Còn một bộ phận thanh niên chưa thực sự phấn đấu vào Đoàn. Một số đoàn viên, thanh niên không nhiệt tình tham gia các hoạt động tập thể do Đoàn trường và Nhà trường tổ chức.</a:t>
              </a:r>
              <a:endParaRPr lang="en-US" sz="1400">
                <a:latin typeface="Arial" panose="020B0604020202020204" pitchFamily="34" charset="0"/>
                <a:cs typeface="Arial" panose="020B0604020202020204" pitchFamily="34" charset="0"/>
              </a:endParaRPr>
            </a:p>
          </p:txBody>
        </p:sp>
        <p:grpSp>
          <p:nvGrpSpPr>
            <p:cNvPr id="71" name="Group 70"/>
            <p:cNvGrpSpPr/>
            <p:nvPr/>
          </p:nvGrpSpPr>
          <p:grpSpPr>
            <a:xfrm>
              <a:off x="1605220" y="1482408"/>
              <a:ext cx="8636060" cy="5530497"/>
              <a:chOff x="1670424" y="1482408"/>
              <a:chExt cx="6665856" cy="4268787"/>
            </a:xfrm>
          </p:grpSpPr>
          <p:sp>
            <p:nvSpPr>
              <p:cNvPr id="30" name="Oval 3"/>
              <p:cNvSpPr>
                <a:spLocks noChangeArrowheads="1"/>
              </p:cNvSpPr>
              <p:nvPr/>
            </p:nvSpPr>
            <p:spPr bwMode="gray">
              <a:xfrm>
                <a:off x="4346893" y="2007870"/>
                <a:ext cx="3743325" cy="3743325"/>
              </a:xfrm>
              <a:prstGeom prst="ellipse">
                <a:avLst/>
              </a:prstGeom>
              <a:gradFill rotWithShape="1">
                <a:gsLst>
                  <a:gs pos="0">
                    <a:srgbClr val="E6E6E6"/>
                  </a:gs>
                  <a:gs pos="14999">
                    <a:srgbClr val="7D8496"/>
                  </a:gs>
                  <a:gs pos="53000">
                    <a:srgbClr val="E6E6E6"/>
                  </a:gs>
                  <a:gs pos="67999">
                    <a:srgbClr val="7D8496"/>
                  </a:gs>
                  <a:gs pos="92999">
                    <a:srgbClr val="E6E6E6"/>
                  </a:gs>
                  <a:gs pos="100000">
                    <a:srgbClr val="FFFFFF"/>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Oval 4"/>
              <p:cNvSpPr>
                <a:spLocks noChangeArrowheads="1"/>
              </p:cNvSpPr>
              <p:nvPr/>
            </p:nvSpPr>
            <p:spPr bwMode="gray">
              <a:xfrm>
                <a:off x="4840605" y="2487295"/>
                <a:ext cx="2749550" cy="2746375"/>
              </a:xfrm>
              <a:prstGeom prst="ellipse">
                <a:avLst/>
              </a:prstGeom>
              <a:gradFill rotWithShape="1">
                <a:gsLst>
                  <a:gs pos="0">
                    <a:srgbClr val="FFFFFF">
                      <a:gamma/>
                      <a:shade val="63137"/>
                      <a:invGamma/>
                    </a:srgbClr>
                  </a:gs>
                  <a:gs pos="50000">
                    <a:srgbClr val="FFFFFF"/>
                  </a:gs>
                  <a:gs pos="100000">
                    <a:srgbClr val="FFFFFF">
                      <a:gamma/>
                      <a:shade val="63137"/>
                      <a:invGamma/>
                    </a:srgbClr>
                  </a:gs>
                </a:gsLst>
                <a:lin ang="2700000" scaled="1"/>
              </a:gra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32" name="Text Box 5"/>
              <p:cNvSpPr txBox="1">
                <a:spLocks noChangeArrowheads="1"/>
              </p:cNvSpPr>
              <p:nvPr/>
            </p:nvSpPr>
            <p:spPr bwMode="gray">
              <a:xfrm>
                <a:off x="5316855" y="3512820"/>
                <a:ext cx="1854200" cy="498879"/>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b="1" smtClean="0">
                    <a:solidFill>
                      <a:srgbClr val="080808"/>
                    </a:solidFill>
                    <a:effectLst>
                      <a:outerShdw blurRad="38100" dist="38100" dir="2700000" algn="tl">
                        <a:srgbClr val="FFFFFF"/>
                      </a:outerShdw>
                    </a:effectLst>
                    <a:cs typeface="Arial" panose="020B0604020202020204" pitchFamily="34" charset="0"/>
                  </a:rPr>
                  <a:t>Thực Trạng Công Tác Đoàn tại Trường</a:t>
                </a:r>
                <a:endParaRPr lang="en-US" b="1">
                  <a:solidFill>
                    <a:srgbClr val="080808"/>
                  </a:solidFill>
                  <a:effectLst>
                    <a:outerShdw blurRad="38100" dist="38100" dir="2700000" algn="tl">
                      <a:srgbClr val="FFFFFF"/>
                    </a:outerShdw>
                  </a:effectLst>
                  <a:cs typeface="Arial" panose="020B0604020202020204" pitchFamily="34" charset="0"/>
                </a:endParaRPr>
              </a:p>
            </p:txBody>
          </p:sp>
          <p:sp>
            <p:nvSpPr>
              <p:cNvPr id="33" name="Text Box 6"/>
              <p:cNvSpPr txBox="1">
                <a:spLocks noChangeArrowheads="1"/>
              </p:cNvSpPr>
              <p:nvPr/>
            </p:nvSpPr>
            <p:spPr bwMode="black">
              <a:xfrm>
                <a:off x="2283219" y="1483995"/>
                <a:ext cx="3308274" cy="972095"/>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p>
                <a:pPr algn="just"/>
                <a:r>
                  <a:rPr lang="en-US" sz="1400" smtClean="0">
                    <a:latin typeface="Arial" panose="020B0604020202020204" pitchFamily="34" charset="0"/>
                    <a:cs typeface="Arial" panose="020B0604020202020204" pitchFamily="34" charset="0"/>
                  </a:rPr>
                  <a:t>Một là, sự hạn chế về năng lực, nghiệp vụ công tác Đoàn của nhiều cán bộ chi đoàn. Vì vậy, các đồng chí này đã gặp không ít khó khăn trong công tác Đoàn, làm cho kết quả công tác Đoàn giảm sút.</a:t>
                </a:r>
                <a:endParaRPr lang="en-US" sz="1400">
                  <a:latin typeface="Arial" panose="020B0604020202020204" pitchFamily="34" charset="0"/>
                  <a:cs typeface="Arial" panose="020B0604020202020204" pitchFamily="34" charset="0"/>
                </a:endParaRPr>
              </a:p>
            </p:txBody>
          </p:sp>
          <p:sp>
            <p:nvSpPr>
              <p:cNvPr id="34" name="Text Box 7"/>
              <p:cNvSpPr txBox="1">
                <a:spLocks noChangeArrowheads="1"/>
              </p:cNvSpPr>
              <p:nvPr/>
            </p:nvSpPr>
            <p:spPr bwMode="black">
              <a:xfrm>
                <a:off x="1670424" y="3465195"/>
                <a:ext cx="2549469" cy="1151166"/>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US" sz="1400" smtClean="0">
                    <a:latin typeface="Arial" panose="020B0604020202020204" pitchFamily="34" charset="0"/>
                    <a:cs typeface="Arial" panose="020B0604020202020204" pitchFamily="34" charset="0"/>
                  </a:rPr>
                  <a:t>Hai là, nhận thức của một số cán bộ Đoàn chưa đầy đủ về vai trò của tổ chức Đoàn trong nhà trường nên còn coi nhẹ công tác thu hút, tập hợp thanh niên hoạt động trong tổ chức Đoàn</a:t>
                </a:r>
              </a:p>
            </p:txBody>
          </p:sp>
          <p:grpSp>
            <p:nvGrpSpPr>
              <p:cNvPr id="35" name="Group 9"/>
              <p:cNvGrpSpPr>
                <a:grpSpLocks/>
              </p:cNvGrpSpPr>
              <p:nvPr/>
            </p:nvGrpSpPr>
            <p:grpSpPr bwMode="auto">
              <a:xfrm>
                <a:off x="5383530" y="1482408"/>
                <a:ext cx="1631950" cy="1612900"/>
                <a:chOff x="437" y="1700"/>
                <a:chExt cx="1110" cy="1096"/>
              </a:xfrm>
            </p:grpSpPr>
            <p:grpSp>
              <p:nvGrpSpPr>
                <p:cNvPr id="36" name="Group 10"/>
                <p:cNvGrpSpPr>
                  <a:grpSpLocks/>
                </p:cNvGrpSpPr>
                <p:nvPr/>
              </p:nvGrpSpPr>
              <p:grpSpPr bwMode="auto">
                <a:xfrm>
                  <a:off x="437" y="1700"/>
                  <a:ext cx="1110" cy="1096"/>
                  <a:chOff x="437" y="1700"/>
                  <a:chExt cx="1110" cy="1096"/>
                </a:xfrm>
              </p:grpSpPr>
              <p:sp>
                <p:nvSpPr>
                  <p:cNvPr id="40" name="Oval 11"/>
                  <p:cNvSpPr>
                    <a:spLocks noChangeArrowheads="1"/>
                  </p:cNvSpPr>
                  <p:nvPr/>
                </p:nvSpPr>
                <p:spPr bwMode="gray">
                  <a:xfrm>
                    <a:off x="437" y="1700"/>
                    <a:ext cx="1110" cy="1096"/>
                  </a:xfrm>
                  <a:prstGeom prst="ellipse">
                    <a:avLst/>
                  </a:prstGeom>
                  <a:solidFill>
                    <a:schemeClr val="accent1">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 name="Oval 12"/>
                  <p:cNvSpPr>
                    <a:spLocks noChangeArrowheads="1"/>
                  </p:cNvSpPr>
                  <p:nvPr/>
                </p:nvSpPr>
                <p:spPr bwMode="gray">
                  <a:xfrm>
                    <a:off x="462" y="1725"/>
                    <a:ext cx="1062" cy="1048"/>
                  </a:xfrm>
                  <a:prstGeom prst="ellipse">
                    <a:avLst/>
                  </a:prstGeom>
                  <a:solidFill>
                    <a:schemeClr val="accent1">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7" name="Group 13"/>
                <p:cNvGrpSpPr>
                  <a:grpSpLocks/>
                </p:cNvGrpSpPr>
                <p:nvPr/>
              </p:nvGrpSpPr>
              <p:grpSpPr bwMode="auto">
                <a:xfrm>
                  <a:off x="486" y="1748"/>
                  <a:ext cx="1026" cy="1014"/>
                  <a:chOff x="437" y="1700"/>
                  <a:chExt cx="1110" cy="1096"/>
                </a:xfrm>
              </p:grpSpPr>
              <p:sp>
                <p:nvSpPr>
                  <p:cNvPr id="38" name="Oval 14"/>
                  <p:cNvSpPr>
                    <a:spLocks noChangeArrowheads="1"/>
                  </p:cNvSpPr>
                  <p:nvPr/>
                </p:nvSpPr>
                <p:spPr bwMode="gray">
                  <a:xfrm>
                    <a:off x="437" y="1700"/>
                    <a:ext cx="1110" cy="1096"/>
                  </a:xfrm>
                  <a:prstGeom prst="ellipse">
                    <a:avLst/>
                  </a:prstGeom>
                  <a:solidFill>
                    <a:schemeClr val="accent1">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 name="Oval 15"/>
                  <p:cNvSpPr>
                    <a:spLocks noChangeArrowheads="1"/>
                  </p:cNvSpPr>
                  <p:nvPr/>
                </p:nvSpPr>
                <p:spPr bwMode="gray">
                  <a:xfrm>
                    <a:off x="462" y="1725"/>
                    <a:ext cx="1062" cy="1048"/>
                  </a:xfrm>
                  <a:prstGeom prst="ellipse">
                    <a:avLst/>
                  </a:prstGeom>
                  <a:solidFill>
                    <a:schemeClr val="accent1">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42" name="Group 16"/>
              <p:cNvGrpSpPr>
                <a:grpSpLocks/>
              </p:cNvGrpSpPr>
              <p:nvPr/>
            </p:nvGrpSpPr>
            <p:grpSpPr bwMode="auto">
              <a:xfrm>
                <a:off x="3973830" y="3885883"/>
                <a:ext cx="1631950" cy="1612900"/>
                <a:chOff x="437" y="1700"/>
                <a:chExt cx="1110" cy="1096"/>
              </a:xfrm>
            </p:grpSpPr>
            <p:grpSp>
              <p:nvGrpSpPr>
                <p:cNvPr id="43" name="Group 17"/>
                <p:cNvGrpSpPr>
                  <a:grpSpLocks/>
                </p:cNvGrpSpPr>
                <p:nvPr/>
              </p:nvGrpSpPr>
              <p:grpSpPr bwMode="auto">
                <a:xfrm>
                  <a:off x="437" y="1700"/>
                  <a:ext cx="1110" cy="1096"/>
                  <a:chOff x="437" y="1700"/>
                  <a:chExt cx="1110" cy="1096"/>
                </a:xfrm>
              </p:grpSpPr>
              <p:sp>
                <p:nvSpPr>
                  <p:cNvPr id="47" name="Oval 18"/>
                  <p:cNvSpPr>
                    <a:spLocks noChangeArrowheads="1"/>
                  </p:cNvSpPr>
                  <p:nvPr/>
                </p:nvSpPr>
                <p:spPr bwMode="gray">
                  <a:xfrm>
                    <a:off x="437" y="1700"/>
                    <a:ext cx="1110" cy="1096"/>
                  </a:xfrm>
                  <a:prstGeom prst="ellipse">
                    <a:avLst/>
                  </a:prstGeom>
                  <a:solidFill>
                    <a:schemeClr val="accent2">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 name="Oval 19"/>
                  <p:cNvSpPr>
                    <a:spLocks noChangeArrowheads="1"/>
                  </p:cNvSpPr>
                  <p:nvPr/>
                </p:nvSpPr>
                <p:spPr bwMode="gray">
                  <a:xfrm>
                    <a:off x="462" y="1725"/>
                    <a:ext cx="1062" cy="1048"/>
                  </a:xfrm>
                  <a:prstGeom prst="ellipse">
                    <a:avLst/>
                  </a:prstGeom>
                  <a:solidFill>
                    <a:schemeClr val="accent2">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4" name="Group 20"/>
                <p:cNvGrpSpPr>
                  <a:grpSpLocks/>
                </p:cNvGrpSpPr>
                <p:nvPr/>
              </p:nvGrpSpPr>
              <p:grpSpPr bwMode="auto">
                <a:xfrm>
                  <a:off x="486" y="1748"/>
                  <a:ext cx="1026" cy="1014"/>
                  <a:chOff x="437" y="1700"/>
                  <a:chExt cx="1110" cy="1096"/>
                </a:xfrm>
              </p:grpSpPr>
              <p:sp>
                <p:nvSpPr>
                  <p:cNvPr id="45" name="Oval 21"/>
                  <p:cNvSpPr>
                    <a:spLocks noChangeArrowheads="1"/>
                  </p:cNvSpPr>
                  <p:nvPr/>
                </p:nvSpPr>
                <p:spPr bwMode="gray">
                  <a:xfrm>
                    <a:off x="437" y="1700"/>
                    <a:ext cx="1110" cy="1096"/>
                  </a:xfrm>
                  <a:prstGeom prst="ellipse">
                    <a:avLst/>
                  </a:prstGeom>
                  <a:solidFill>
                    <a:schemeClr val="accent2">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 name="Oval 22"/>
                  <p:cNvSpPr>
                    <a:spLocks noChangeArrowheads="1"/>
                  </p:cNvSpPr>
                  <p:nvPr/>
                </p:nvSpPr>
                <p:spPr bwMode="gray">
                  <a:xfrm>
                    <a:off x="462" y="1725"/>
                    <a:ext cx="1062" cy="1048"/>
                  </a:xfrm>
                  <a:prstGeom prst="ellipse">
                    <a:avLst/>
                  </a:prstGeom>
                  <a:solidFill>
                    <a:schemeClr val="accent2">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49" name="Group 23"/>
              <p:cNvGrpSpPr>
                <a:grpSpLocks/>
              </p:cNvGrpSpPr>
              <p:nvPr/>
            </p:nvGrpSpPr>
            <p:grpSpPr bwMode="auto">
              <a:xfrm>
                <a:off x="6704330" y="3885883"/>
                <a:ext cx="1631950" cy="1612900"/>
                <a:chOff x="437" y="1700"/>
                <a:chExt cx="1110" cy="1096"/>
              </a:xfrm>
            </p:grpSpPr>
            <p:grpSp>
              <p:nvGrpSpPr>
                <p:cNvPr id="50" name="Group 24"/>
                <p:cNvGrpSpPr>
                  <a:grpSpLocks/>
                </p:cNvGrpSpPr>
                <p:nvPr/>
              </p:nvGrpSpPr>
              <p:grpSpPr bwMode="auto">
                <a:xfrm>
                  <a:off x="437" y="1700"/>
                  <a:ext cx="1110" cy="1096"/>
                  <a:chOff x="437" y="1700"/>
                  <a:chExt cx="1110" cy="1096"/>
                </a:xfrm>
              </p:grpSpPr>
              <p:sp>
                <p:nvSpPr>
                  <p:cNvPr id="54" name="Oval 25"/>
                  <p:cNvSpPr>
                    <a:spLocks noChangeArrowheads="1"/>
                  </p:cNvSpPr>
                  <p:nvPr/>
                </p:nvSpPr>
                <p:spPr bwMode="gray">
                  <a:xfrm>
                    <a:off x="437" y="1700"/>
                    <a:ext cx="1110" cy="1096"/>
                  </a:xfrm>
                  <a:prstGeom prst="ellipse">
                    <a:avLst/>
                  </a:prstGeom>
                  <a:solidFill>
                    <a:schemeClr val="hlink">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 name="Oval 26"/>
                  <p:cNvSpPr>
                    <a:spLocks noChangeArrowheads="1"/>
                  </p:cNvSpPr>
                  <p:nvPr/>
                </p:nvSpPr>
                <p:spPr bwMode="gray">
                  <a:xfrm>
                    <a:off x="462" y="1725"/>
                    <a:ext cx="1062" cy="1048"/>
                  </a:xfrm>
                  <a:prstGeom prst="ellipse">
                    <a:avLst/>
                  </a:prstGeom>
                  <a:solidFill>
                    <a:srgbClr val="817E00">
                      <a:alpha val="10001"/>
                    </a:srgb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1" name="Group 27"/>
                <p:cNvGrpSpPr>
                  <a:grpSpLocks/>
                </p:cNvGrpSpPr>
                <p:nvPr/>
              </p:nvGrpSpPr>
              <p:grpSpPr bwMode="auto">
                <a:xfrm>
                  <a:off x="486" y="1748"/>
                  <a:ext cx="1026" cy="1014"/>
                  <a:chOff x="437" y="1700"/>
                  <a:chExt cx="1110" cy="1096"/>
                </a:xfrm>
              </p:grpSpPr>
              <p:sp>
                <p:nvSpPr>
                  <p:cNvPr id="52" name="Oval 28"/>
                  <p:cNvSpPr>
                    <a:spLocks noChangeArrowheads="1"/>
                  </p:cNvSpPr>
                  <p:nvPr/>
                </p:nvSpPr>
                <p:spPr bwMode="gray">
                  <a:xfrm>
                    <a:off x="437" y="1700"/>
                    <a:ext cx="1110" cy="1096"/>
                  </a:xfrm>
                  <a:prstGeom prst="ellipse">
                    <a:avLst/>
                  </a:prstGeom>
                  <a:solidFill>
                    <a:srgbClr val="817E00">
                      <a:alpha val="10001"/>
                    </a:srgb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 name="Oval 29"/>
                  <p:cNvSpPr>
                    <a:spLocks noChangeArrowheads="1"/>
                  </p:cNvSpPr>
                  <p:nvPr/>
                </p:nvSpPr>
                <p:spPr bwMode="gray">
                  <a:xfrm>
                    <a:off x="462" y="1725"/>
                    <a:ext cx="1062" cy="1048"/>
                  </a:xfrm>
                  <a:prstGeom prst="ellipse">
                    <a:avLst/>
                  </a:prstGeom>
                  <a:solidFill>
                    <a:srgbClr val="817E00">
                      <a:alpha val="10001"/>
                    </a:srgb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56" name="Group 30"/>
              <p:cNvGrpSpPr>
                <a:grpSpLocks/>
              </p:cNvGrpSpPr>
              <p:nvPr/>
            </p:nvGrpSpPr>
            <p:grpSpPr bwMode="auto">
              <a:xfrm>
                <a:off x="5462905" y="1522095"/>
                <a:ext cx="1466850" cy="1447800"/>
                <a:chOff x="708" y="2203"/>
                <a:chExt cx="751" cy="741"/>
              </a:xfrm>
            </p:grpSpPr>
            <p:sp>
              <p:nvSpPr>
                <p:cNvPr id="57" name="Oval 31"/>
                <p:cNvSpPr>
                  <a:spLocks noChangeArrowheads="1"/>
                </p:cNvSpPr>
                <p:nvPr/>
              </p:nvSpPr>
              <p:spPr bwMode="gray">
                <a:xfrm>
                  <a:off x="728" y="2235"/>
                  <a:ext cx="716" cy="709"/>
                </a:xfrm>
                <a:prstGeom prst="ellipse">
                  <a:avLst/>
                </a:prstGeom>
                <a:gradFill rotWithShape="1">
                  <a:gsLst>
                    <a:gs pos="0">
                      <a:schemeClr val="accent1"/>
                    </a:gs>
                    <a:gs pos="100000">
                      <a:schemeClr val="accent1">
                        <a:gamma/>
                        <a:shade val="31765"/>
                        <a:invGamma/>
                      </a:schemeClr>
                    </a:gs>
                  </a:gsLst>
                  <a:lin ang="5400000" scaled="1"/>
                </a:gradFill>
                <a:ln w="38100" algn="ctr">
                  <a:solidFill>
                    <a:srgbClr val="F8F8F8">
                      <a:alpha val="80000"/>
                    </a:srgbClr>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endParaRPr lang="en-US"/>
                </a:p>
              </p:txBody>
            </p:sp>
            <p:pic>
              <p:nvPicPr>
                <p:cNvPr id="58" name="Picture 32"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extLst>
                  <a:ext uri="{909E8E84-426E-40DD-AFC4-6F175D3DCCD1}">
                    <a14:hiddenFill xmlns:a14="http://schemas.microsoft.com/office/drawing/2010/main">
                      <a:solidFill>
                        <a:srgbClr val="FFFFFF"/>
                      </a:solidFill>
                    </a14:hiddenFill>
                  </a:ext>
                </a:extLst>
              </p:spPr>
            </p:pic>
          </p:grpSp>
          <p:sp>
            <p:nvSpPr>
              <p:cNvPr id="59" name="Rectangle 33"/>
              <p:cNvSpPr>
                <a:spLocks noChangeArrowheads="1"/>
              </p:cNvSpPr>
              <p:nvPr/>
            </p:nvSpPr>
            <p:spPr bwMode="gray">
              <a:xfrm>
                <a:off x="5486718" y="1966595"/>
                <a:ext cx="1450975" cy="30883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000" b="1" smtClean="0">
                    <a:solidFill>
                      <a:srgbClr val="F8F8F8"/>
                    </a:solidFill>
                    <a:cs typeface="Arial" panose="020B0604020202020204" pitchFamily="34" charset="0"/>
                  </a:rPr>
                  <a:t>Thứ 1</a:t>
                </a:r>
                <a:endParaRPr lang="en-US" sz="2000" b="1">
                  <a:solidFill>
                    <a:srgbClr val="F8F8F8"/>
                  </a:solidFill>
                  <a:cs typeface="Arial" panose="020B0604020202020204" pitchFamily="34" charset="0"/>
                </a:endParaRPr>
              </a:p>
            </p:txBody>
          </p:sp>
          <p:grpSp>
            <p:nvGrpSpPr>
              <p:cNvPr id="60" name="Group 34"/>
              <p:cNvGrpSpPr>
                <a:grpSpLocks/>
              </p:cNvGrpSpPr>
              <p:nvPr/>
            </p:nvGrpSpPr>
            <p:grpSpPr bwMode="auto">
              <a:xfrm>
                <a:off x="4045268" y="3947795"/>
                <a:ext cx="1466850" cy="1447800"/>
                <a:chOff x="708" y="2203"/>
                <a:chExt cx="751" cy="741"/>
              </a:xfrm>
            </p:grpSpPr>
            <p:sp>
              <p:nvSpPr>
                <p:cNvPr id="61" name="Oval 35"/>
                <p:cNvSpPr>
                  <a:spLocks noChangeArrowheads="1"/>
                </p:cNvSpPr>
                <p:nvPr/>
              </p:nvSpPr>
              <p:spPr bwMode="gray">
                <a:xfrm>
                  <a:off x="728" y="2235"/>
                  <a:ext cx="716" cy="709"/>
                </a:xfrm>
                <a:prstGeom prst="ellipse">
                  <a:avLst/>
                </a:prstGeom>
                <a:gradFill rotWithShape="1">
                  <a:gsLst>
                    <a:gs pos="0">
                      <a:schemeClr val="accent2"/>
                    </a:gs>
                    <a:gs pos="100000">
                      <a:schemeClr val="accent2">
                        <a:gamma/>
                        <a:shade val="31765"/>
                        <a:invGamma/>
                      </a:schemeClr>
                    </a:gs>
                  </a:gsLst>
                  <a:lin ang="5400000" scaled="1"/>
                </a:gradFill>
                <a:ln w="38100" algn="ctr">
                  <a:solidFill>
                    <a:srgbClr val="F8F8F8">
                      <a:alpha val="80000"/>
                    </a:srgbClr>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endParaRPr lang="en-US"/>
                </a:p>
              </p:txBody>
            </p:sp>
            <p:pic>
              <p:nvPicPr>
                <p:cNvPr id="62" name="Picture 36"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extLst>
                  <a:ext uri="{909E8E84-426E-40DD-AFC4-6F175D3DCCD1}">
                    <a14:hiddenFill xmlns:a14="http://schemas.microsoft.com/office/drawing/2010/main">
                      <a:solidFill>
                        <a:srgbClr val="FFFFFF"/>
                      </a:solidFill>
                    </a14:hiddenFill>
                  </a:ext>
                </a:extLst>
              </p:spPr>
            </p:pic>
          </p:grpSp>
          <p:sp>
            <p:nvSpPr>
              <p:cNvPr id="63" name="Rectangle 37"/>
              <p:cNvSpPr>
                <a:spLocks noChangeArrowheads="1"/>
              </p:cNvSpPr>
              <p:nvPr/>
            </p:nvSpPr>
            <p:spPr bwMode="gray">
              <a:xfrm>
                <a:off x="4061143" y="4365308"/>
                <a:ext cx="1450975" cy="30883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000" b="1" smtClean="0">
                    <a:solidFill>
                      <a:srgbClr val="F8F8F8"/>
                    </a:solidFill>
                    <a:cs typeface="Arial" panose="020B0604020202020204" pitchFamily="34" charset="0"/>
                  </a:rPr>
                  <a:t>Thứ 2</a:t>
                </a:r>
                <a:endParaRPr lang="en-US" sz="2000" b="1">
                  <a:solidFill>
                    <a:srgbClr val="F8F8F8"/>
                  </a:solidFill>
                  <a:cs typeface="Arial" panose="020B0604020202020204" pitchFamily="34" charset="0"/>
                </a:endParaRPr>
              </a:p>
            </p:txBody>
          </p:sp>
          <p:grpSp>
            <p:nvGrpSpPr>
              <p:cNvPr id="64" name="Group 38"/>
              <p:cNvGrpSpPr>
                <a:grpSpLocks/>
              </p:cNvGrpSpPr>
              <p:nvPr/>
            </p:nvGrpSpPr>
            <p:grpSpPr bwMode="auto">
              <a:xfrm>
                <a:off x="6805930" y="3947795"/>
                <a:ext cx="1466850" cy="1447800"/>
                <a:chOff x="708" y="2203"/>
                <a:chExt cx="751" cy="741"/>
              </a:xfrm>
            </p:grpSpPr>
            <p:sp>
              <p:nvSpPr>
                <p:cNvPr id="65" name="Oval 39"/>
                <p:cNvSpPr>
                  <a:spLocks noChangeArrowheads="1"/>
                </p:cNvSpPr>
                <p:nvPr/>
              </p:nvSpPr>
              <p:spPr bwMode="gray">
                <a:xfrm>
                  <a:off x="728" y="2235"/>
                  <a:ext cx="716" cy="709"/>
                </a:xfrm>
                <a:prstGeom prst="ellipse">
                  <a:avLst/>
                </a:prstGeom>
                <a:gradFill rotWithShape="1">
                  <a:gsLst>
                    <a:gs pos="0">
                      <a:srgbClr val="0099CC"/>
                    </a:gs>
                    <a:gs pos="100000">
                      <a:srgbClr val="0099CC">
                        <a:gamma/>
                        <a:shade val="31765"/>
                        <a:invGamma/>
                      </a:srgbClr>
                    </a:gs>
                  </a:gsLst>
                  <a:lin ang="5400000" scaled="1"/>
                </a:gradFill>
                <a:ln w="38100" algn="ctr">
                  <a:solidFill>
                    <a:srgbClr val="F8F8F8">
                      <a:alpha val="80000"/>
                    </a:srgbClr>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endParaRPr lang="en-US"/>
                </a:p>
              </p:txBody>
            </p:sp>
            <p:pic>
              <p:nvPicPr>
                <p:cNvPr id="66" name="Picture 40"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7" name="Group 41"/>
              <p:cNvGrpSpPr>
                <a:grpSpLocks/>
              </p:cNvGrpSpPr>
              <p:nvPr/>
            </p:nvGrpSpPr>
            <p:grpSpPr bwMode="auto">
              <a:xfrm>
                <a:off x="6788468" y="3947795"/>
                <a:ext cx="1466850" cy="1447800"/>
                <a:chOff x="708" y="2203"/>
                <a:chExt cx="751" cy="741"/>
              </a:xfrm>
            </p:grpSpPr>
            <p:sp>
              <p:nvSpPr>
                <p:cNvPr id="68" name="Oval 42"/>
                <p:cNvSpPr>
                  <a:spLocks noChangeArrowheads="1"/>
                </p:cNvSpPr>
                <p:nvPr/>
              </p:nvSpPr>
              <p:spPr bwMode="gray">
                <a:xfrm>
                  <a:off x="728" y="2235"/>
                  <a:ext cx="716" cy="709"/>
                </a:xfrm>
                <a:prstGeom prst="ellipse">
                  <a:avLst/>
                </a:prstGeom>
                <a:gradFill rotWithShape="1">
                  <a:gsLst>
                    <a:gs pos="0">
                      <a:schemeClr val="hlink"/>
                    </a:gs>
                    <a:gs pos="100000">
                      <a:schemeClr val="hlink">
                        <a:gamma/>
                        <a:shade val="31765"/>
                        <a:invGamma/>
                      </a:schemeClr>
                    </a:gs>
                  </a:gsLst>
                  <a:lin ang="5400000" scaled="1"/>
                </a:gradFill>
                <a:ln w="38100" algn="ctr">
                  <a:solidFill>
                    <a:srgbClr val="F8F8F8">
                      <a:alpha val="80000"/>
                    </a:srgbClr>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endParaRPr lang="en-US"/>
                </a:p>
              </p:txBody>
            </p:sp>
            <p:pic>
              <p:nvPicPr>
                <p:cNvPr id="69" name="Picture 43"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extLst>
                  <a:ext uri="{909E8E84-426E-40DD-AFC4-6F175D3DCCD1}">
                    <a14:hiddenFill xmlns:a14="http://schemas.microsoft.com/office/drawing/2010/main">
                      <a:solidFill>
                        <a:srgbClr val="FFFFFF"/>
                      </a:solidFill>
                    </a14:hiddenFill>
                  </a:ext>
                </a:extLst>
              </p:spPr>
            </p:pic>
          </p:grpSp>
          <p:sp>
            <p:nvSpPr>
              <p:cNvPr id="70" name="Rectangle 44"/>
              <p:cNvSpPr>
                <a:spLocks noChangeArrowheads="1"/>
              </p:cNvSpPr>
              <p:nvPr/>
            </p:nvSpPr>
            <p:spPr bwMode="gray">
              <a:xfrm>
                <a:off x="6790055" y="4376420"/>
                <a:ext cx="1450975" cy="30883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000" b="1" smtClean="0">
                    <a:solidFill>
                      <a:srgbClr val="F8F8F8"/>
                    </a:solidFill>
                    <a:cs typeface="Arial" panose="020B0604020202020204" pitchFamily="34" charset="0"/>
                  </a:rPr>
                  <a:t>Đặc biệt</a:t>
                </a:r>
                <a:endParaRPr lang="en-US" sz="2000" b="1">
                  <a:solidFill>
                    <a:srgbClr val="F8F8F8"/>
                  </a:solidFill>
                  <a:cs typeface="Arial" panose="020B0604020202020204" pitchFamily="34" charset="0"/>
                </a:endParaRPr>
              </a:p>
            </p:txBody>
          </p:sp>
        </p:grpSp>
      </p:grpSp>
    </p:spTree>
    <p:extLst>
      <p:ext uri="{BB962C8B-B14F-4D97-AF65-F5344CB8AC3E}">
        <p14:creationId xmlns:p14="http://schemas.microsoft.com/office/powerpoint/2010/main" val="34925842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latin typeface="Arial" panose="020B0604020202020204" pitchFamily="34" charset="0"/>
                <a:cs typeface="Arial" panose="020B0604020202020204" pitchFamily="34" charset="0"/>
              </a:rPr>
              <a:t>NHỮNG YẾU TỐ KHÁCH QUAN, CHỦ QUAN TRONG THỰC HIỆN NHIỆM VỤ CÔNG TÁC</a:t>
            </a:r>
            <a:endParaRPr lang="en-US">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algn="just"/>
            <a:r>
              <a:rPr lang="en-US" smtClean="0"/>
              <a:t>Các hoạt </a:t>
            </a:r>
            <a:r>
              <a:rPr lang="en-US"/>
              <a:t>động </a:t>
            </a:r>
            <a:r>
              <a:rPr lang="en-US" smtClean="0"/>
              <a:t>chưa </a:t>
            </a:r>
            <a:r>
              <a:rPr lang="en-US"/>
              <a:t>hứng thú cho người tham gia, sinh hoạt khô cứng nên không thu hút tập hợp được đoàn viên, thanh niên. </a:t>
            </a:r>
            <a:endParaRPr lang="en-US" smtClean="0"/>
          </a:p>
          <a:p>
            <a:pPr algn="just"/>
            <a:r>
              <a:rPr lang="en-US" smtClean="0"/>
              <a:t>Phần </a:t>
            </a:r>
            <a:r>
              <a:rPr lang="en-US"/>
              <a:t>lớn cán bộ cấp chi đoàn trong trường ít được tham gia các lớp tập huấn nâng cao kĩ năng, nghiệp vụ trong công </a:t>
            </a:r>
            <a:r>
              <a:rPr lang="en-US" smtClean="0"/>
              <a:t>tác, có </a:t>
            </a:r>
            <a:r>
              <a:rPr lang="en-US"/>
              <a:t>một bộ phận cán bộ Đoàn chưa thực sự nhiệt tình trong công tác, tham gia một cách chiếu lệ, không đầu tư thời gian để chuẩn bị cho các hoạt động tập hợp, thu hút đoàn viên, thanh niên. </a:t>
            </a:r>
            <a:endParaRPr lang="en-US" smtClean="0"/>
          </a:p>
          <a:p>
            <a:pPr algn="just"/>
            <a:r>
              <a:rPr lang="en-US" smtClean="0"/>
              <a:t>Cán </a:t>
            </a:r>
            <a:r>
              <a:rPr lang="en-US"/>
              <a:t>bộ chi đoàn còn lúng túng khi tổ chức buổi sinh hoạt chi đoàn và các biện pháp thu hút, tập hợp đoàn viên, thanh niên lý giải thực trạng chất lượng sinh hoạt ở một số chi đoàn còn chưa cao.</a:t>
            </a:r>
          </a:p>
          <a:p>
            <a:pPr algn="just"/>
            <a:endParaRPr lang="en-US"/>
          </a:p>
        </p:txBody>
      </p:sp>
    </p:spTree>
    <p:extLst>
      <p:ext uri="{BB962C8B-B14F-4D97-AF65-F5344CB8AC3E}">
        <p14:creationId xmlns:p14="http://schemas.microsoft.com/office/powerpoint/2010/main" val="12167144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mtClean="0">
                <a:latin typeface="Arial" panose="020B0604020202020204" pitchFamily="34" charset="0"/>
                <a:cs typeface="Arial" panose="020B0604020202020204" pitchFamily="34" charset="0"/>
              </a:rPr>
              <a:t>SÁNG KIẾN, GIẢI PHÁP TRONG XÂY DỰNG PHONG TRÀO ĐOÀN</a:t>
            </a:r>
            <a:endParaRPr lang="en-US">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en-US" smtClean="0"/>
              <a:t>Những nguyên </a:t>
            </a:r>
            <a:r>
              <a:rPr lang="en-US"/>
              <a:t>nhân dẫn đến những điểm tồn tại, hạn chế trong công tác Đoàn và phong trào thanh niên tại trường CDKT Lý Tự Trọng sau đó tôi đã thực hiện 03 giải pháp khắc phục các điểm tồn tại nhằm nâng cao chất lượng công tác </a:t>
            </a:r>
            <a:r>
              <a:rPr lang="en-US" smtClean="0"/>
              <a:t>Đoàn</a:t>
            </a:r>
          </a:p>
          <a:p>
            <a:endParaRPr lang="en-US"/>
          </a:p>
        </p:txBody>
      </p:sp>
      <p:sp>
        <p:nvSpPr>
          <p:cNvPr id="6" name="AutoShape 47"/>
          <p:cNvSpPr>
            <a:spLocks noChangeArrowheads="1"/>
          </p:cNvSpPr>
          <p:nvPr/>
        </p:nvSpPr>
        <p:spPr bwMode="gray">
          <a:xfrm>
            <a:off x="3094604" y="3707586"/>
            <a:ext cx="2163763" cy="2857500"/>
          </a:xfrm>
          <a:prstGeom prst="roundRect">
            <a:avLst>
              <a:gd name="adj" fmla="val 17509"/>
            </a:avLst>
          </a:prstGeom>
          <a:gradFill rotWithShape="1">
            <a:gsLst>
              <a:gs pos="0">
                <a:srgbClr val="4E91D4"/>
              </a:gs>
              <a:gs pos="100000">
                <a:srgbClr val="3477A4"/>
              </a:gs>
            </a:gsLst>
            <a:lin ang="2700000" scaled="1"/>
          </a:gradFill>
          <a:ln>
            <a:noFill/>
          </a:ln>
          <a:effectLst>
            <a:prstShdw prst="shdw12">
              <a:srgbClr val="000000">
                <a:alpha val="50000"/>
              </a:srgb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7" name="AutoShape 48"/>
          <p:cNvSpPr>
            <a:spLocks noChangeArrowheads="1"/>
          </p:cNvSpPr>
          <p:nvPr/>
        </p:nvSpPr>
        <p:spPr bwMode="gray">
          <a:xfrm>
            <a:off x="3127942" y="3715523"/>
            <a:ext cx="2098675" cy="2803525"/>
          </a:xfrm>
          <a:prstGeom prst="roundRect">
            <a:avLst>
              <a:gd name="adj" fmla="val 16667"/>
            </a:avLst>
          </a:prstGeom>
          <a:solidFill>
            <a:srgbClr val="3CA1E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AutoShape 49"/>
          <p:cNvSpPr>
            <a:spLocks noChangeArrowheads="1"/>
          </p:cNvSpPr>
          <p:nvPr/>
        </p:nvSpPr>
        <p:spPr bwMode="gray">
          <a:xfrm>
            <a:off x="3145404" y="5779273"/>
            <a:ext cx="2070100" cy="709613"/>
          </a:xfrm>
          <a:prstGeom prst="roundRect">
            <a:avLst>
              <a:gd name="adj" fmla="val 50000"/>
            </a:avLst>
          </a:prstGeom>
          <a:gradFill rotWithShape="1">
            <a:gsLst>
              <a:gs pos="0">
                <a:srgbClr val="3CA1E6">
                  <a:alpha val="0"/>
                </a:srgbClr>
              </a:gs>
              <a:gs pos="100000">
                <a:srgbClr val="3CA1E6">
                  <a:gamma/>
                  <a:tint val="51373"/>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AutoShape 50"/>
          <p:cNvSpPr>
            <a:spLocks noChangeArrowheads="1"/>
          </p:cNvSpPr>
          <p:nvPr/>
        </p:nvSpPr>
        <p:spPr bwMode="gray">
          <a:xfrm>
            <a:off x="3145404" y="3737748"/>
            <a:ext cx="2070100" cy="708025"/>
          </a:xfrm>
          <a:prstGeom prst="roundRect">
            <a:avLst>
              <a:gd name="adj" fmla="val 50000"/>
            </a:avLst>
          </a:prstGeom>
          <a:gradFill rotWithShape="1">
            <a:gsLst>
              <a:gs pos="0">
                <a:srgbClr val="3CA1E6">
                  <a:gamma/>
                  <a:tint val="33333"/>
                  <a:invGamma/>
                </a:srgbClr>
              </a:gs>
              <a:gs pos="100000">
                <a:srgbClr val="3CA1E6">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 name="Group 51"/>
          <p:cNvGrpSpPr>
            <a:grpSpLocks/>
          </p:cNvGrpSpPr>
          <p:nvPr/>
        </p:nvGrpSpPr>
        <p:grpSpPr bwMode="auto">
          <a:xfrm>
            <a:off x="3839142" y="3399611"/>
            <a:ext cx="642937" cy="642937"/>
            <a:chOff x="1289" y="582"/>
            <a:chExt cx="668" cy="668"/>
          </a:xfrm>
        </p:grpSpPr>
        <p:sp>
          <p:nvSpPr>
            <p:cNvPr id="11" name="Oval 52"/>
            <p:cNvSpPr>
              <a:spLocks noChangeArrowheads="1"/>
            </p:cNvSpPr>
            <p:nvPr/>
          </p:nvSpPr>
          <p:spPr bwMode="gray">
            <a:xfrm>
              <a:off x="1289" y="582"/>
              <a:ext cx="668" cy="668"/>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12" name="Oval 53"/>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13" name="Oval 54"/>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14" name="Oval 55"/>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15" name="Oval 56"/>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16" name="Text Box 57"/>
          <p:cNvSpPr txBox="1">
            <a:spLocks noChangeArrowheads="1"/>
          </p:cNvSpPr>
          <p:nvPr/>
        </p:nvSpPr>
        <p:spPr bwMode="gray">
          <a:xfrm>
            <a:off x="3977254" y="3491686"/>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sz="2400">
                <a:solidFill>
                  <a:srgbClr val="000000"/>
                </a:solidFill>
              </a:rPr>
              <a:t>1</a:t>
            </a:r>
          </a:p>
        </p:txBody>
      </p:sp>
      <p:sp>
        <p:nvSpPr>
          <p:cNvPr id="17" name="Text Box 58"/>
          <p:cNvSpPr txBox="1">
            <a:spLocks noChangeArrowheads="1"/>
          </p:cNvSpPr>
          <p:nvPr/>
        </p:nvSpPr>
        <p:spPr bwMode="gray">
          <a:xfrm>
            <a:off x="3170804" y="4161611"/>
            <a:ext cx="20574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0" hangingPunct="0"/>
            <a:r>
              <a:rPr lang="en-US" sz="1400">
                <a:latin typeface="Arial" panose="020B0604020202020204" pitchFamily="34" charset="0"/>
                <a:cs typeface="Arial" panose="020B0604020202020204" pitchFamily="34" charset="0"/>
              </a:rPr>
              <a:t>Đổi mới hình thức tổ chức giáo dục truyền thống cho đoàn viên, thanh niên</a:t>
            </a:r>
            <a:endParaRPr lang="en-US" sz="1400">
              <a:solidFill>
                <a:srgbClr val="000000"/>
              </a:solidFill>
              <a:latin typeface="Arial" panose="020B0604020202020204" pitchFamily="34" charset="0"/>
              <a:cs typeface="Arial" panose="020B0604020202020204" pitchFamily="34" charset="0"/>
            </a:endParaRPr>
          </a:p>
        </p:txBody>
      </p:sp>
      <p:sp>
        <p:nvSpPr>
          <p:cNvPr id="18" name="AutoShape 59"/>
          <p:cNvSpPr>
            <a:spLocks noChangeArrowheads="1"/>
          </p:cNvSpPr>
          <p:nvPr/>
        </p:nvSpPr>
        <p:spPr bwMode="gray">
          <a:xfrm>
            <a:off x="7819004" y="3707586"/>
            <a:ext cx="2163763" cy="2857500"/>
          </a:xfrm>
          <a:prstGeom prst="roundRect">
            <a:avLst>
              <a:gd name="adj" fmla="val 17509"/>
            </a:avLst>
          </a:prstGeom>
          <a:gradFill rotWithShape="1">
            <a:gsLst>
              <a:gs pos="0">
                <a:srgbClr val="B59F43"/>
              </a:gs>
              <a:gs pos="100000">
                <a:srgbClr val="8F8849"/>
              </a:gs>
            </a:gsLst>
            <a:lin ang="2700000" scaled="1"/>
          </a:gradFill>
          <a:ln>
            <a:noFill/>
          </a:ln>
          <a:effectLst>
            <a:prstShdw prst="shdw11">
              <a:srgbClr val="000000">
                <a:alpha val="50000"/>
              </a:srgb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
        <p:nvSpPr>
          <p:cNvPr id="19" name="AutoShape 60"/>
          <p:cNvSpPr>
            <a:spLocks noChangeArrowheads="1"/>
          </p:cNvSpPr>
          <p:nvPr/>
        </p:nvSpPr>
        <p:spPr bwMode="gray">
          <a:xfrm>
            <a:off x="7852342" y="3715523"/>
            <a:ext cx="2098675" cy="2803525"/>
          </a:xfrm>
          <a:prstGeom prst="roundRect">
            <a:avLst>
              <a:gd name="adj" fmla="val 16667"/>
            </a:avLst>
          </a:prstGeom>
          <a:solidFill>
            <a:srgbClr val="E9E06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AutoShape 61"/>
          <p:cNvSpPr>
            <a:spLocks noChangeArrowheads="1"/>
          </p:cNvSpPr>
          <p:nvPr/>
        </p:nvSpPr>
        <p:spPr bwMode="gray">
          <a:xfrm>
            <a:off x="7869804" y="5779273"/>
            <a:ext cx="2070100" cy="709613"/>
          </a:xfrm>
          <a:prstGeom prst="roundRect">
            <a:avLst>
              <a:gd name="adj" fmla="val 50000"/>
            </a:avLst>
          </a:prstGeom>
          <a:gradFill rotWithShape="1">
            <a:gsLst>
              <a:gs pos="0">
                <a:srgbClr val="E9E065"/>
              </a:gs>
              <a:gs pos="100000">
                <a:srgbClr val="E9E065">
                  <a:gamma/>
                  <a:tint val="57647"/>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 name="AutoShape 62"/>
          <p:cNvSpPr>
            <a:spLocks noChangeArrowheads="1"/>
          </p:cNvSpPr>
          <p:nvPr/>
        </p:nvSpPr>
        <p:spPr bwMode="gray">
          <a:xfrm>
            <a:off x="7869804" y="3737748"/>
            <a:ext cx="2070100" cy="708025"/>
          </a:xfrm>
          <a:prstGeom prst="roundRect">
            <a:avLst>
              <a:gd name="adj" fmla="val 50000"/>
            </a:avLst>
          </a:prstGeom>
          <a:gradFill rotWithShape="1">
            <a:gsLst>
              <a:gs pos="0">
                <a:srgbClr val="E9E065">
                  <a:gamma/>
                  <a:tint val="33333"/>
                  <a:invGamma/>
                </a:srgbClr>
              </a:gs>
              <a:gs pos="100000">
                <a:srgbClr val="E9E065"/>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2" name="Group 63"/>
          <p:cNvGrpSpPr>
            <a:grpSpLocks/>
          </p:cNvGrpSpPr>
          <p:nvPr/>
        </p:nvGrpSpPr>
        <p:grpSpPr bwMode="auto">
          <a:xfrm>
            <a:off x="8563542" y="3399611"/>
            <a:ext cx="642937" cy="642937"/>
            <a:chOff x="1289" y="582"/>
            <a:chExt cx="668" cy="668"/>
          </a:xfrm>
        </p:grpSpPr>
        <p:sp>
          <p:nvSpPr>
            <p:cNvPr id="23" name="Oval 64"/>
            <p:cNvSpPr>
              <a:spLocks noChangeArrowheads="1"/>
            </p:cNvSpPr>
            <p:nvPr/>
          </p:nvSpPr>
          <p:spPr bwMode="gray">
            <a:xfrm>
              <a:off x="1289" y="582"/>
              <a:ext cx="668" cy="668"/>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24" name="Oval 65"/>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25" name="Oval 66"/>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26" name="Oval 67"/>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27" name="Oval 68"/>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grpSp>
      <p:sp>
        <p:nvSpPr>
          <p:cNvPr id="28" name="Text Box 69"/>
          <p:cNvSpPr txBox="1">
            <a:spLocks noChangeArrowheads="1"/>
          </p:cNvSpPr>
          <p:nvPr/>
        </p:nvSpPr>
        <p:spPr bwMode="gray">
          <a:xfrm>
            <a:off x="8701654" y="3491686"/>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sz="2400">
                <a:solidFill>
                  <a:srgbClr val="000000"/>
                </a:solidFill>
              </a:rPr>
              <a:t>3</a:t>
            </a:r>
          </a:p>
        </p:txBody>
      </p:sp>
      <p:sp>
        <p:nvSpPr>
          <p:cNvPr id="29" name="Text Box 70"/>
          <p:cNvSpPr txBox="1">
            <a:spLocks noChangeArrowheads="1"/>
          </p:cNvSpPr>
          <p:nvPr/>
        </p:nvSpPr>
        <p:spPr bwMode="gray">
          <a:xfrm>
            <a:off x="7895204" y="4161611"/>
            <a:ext cx="2057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lgn="just"/>
            <a:r>
              <a:rPr lang="en-US" sz="1400">
                <a:latin typeface="Arial" panose="020B0604020202020204" pitchFamily="34" charset="0"/>
                <a:cs typeface="Arial" panose="020B0604020202020204" pitchFamily="34" charset="0"/>
              </a:rPr>
              <a:t>Nâng cao chất lượng sinh hoạt Đoàn.</a:t>
            </a:r>
          </a:p>
        </p:txBody>
      </p:sp>
      <p:sp>
        <p:nvSpPr>
          <p:cNvPr id="30" name="AutoShape 71"/>
          <p:cNvSpPr>
            <a:spLocks noChangeArrowheads="1"/>
          </p:cNvSpPr>
          <p:nvPr/>
        </p:nvSpPr>
        <p:spPr bwMode="gray">
          <a:xfrm>
            <a:off x="5456804" y="3707586"/>
            <a:ext cx="2163763" cy="2857500"/>
          </a:xfrm>
          <a:prstGeom prst="roundRect">
            <a:avLst>
              <a:gd name="adj" fmla="val 17509"/>
            </a:avLst>
          </a:prstGeom>
          <a:gradFill rotWithShape="1">
            <a:gsLst>
              <a:gs pos="0">
                <a:srgbClr val="34B034"/>
              </a:gs>
              <a:gs pos="100000">
                <a:srgbClr val="3F8B4A"/>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AutoShape 72"/>
          <p:cNvSpPr>
            <a:spLocks noChangeArrowheads="1"/>
          </p:cNvSpPr>
          <p:nvPr/>
        </p:nvSpPr>
        <p:spPr bwMode="gray">
          <a:xfrm>
            <a:off x="5490142" y="3715523"/>
            <a:ext cx="2098675" cy="2803525"/>
          </a:xfrm>
          <a:prstGeom prst="roundRect">
            <a:avLst>
              <a:gd name="adj" fmla="val 16667"/>
            </a:avLst>
          </a:prstGeom>
          <a:solidFill>
            <a:srgbClr val="73E77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AutoShape 73"/>
          <p:cNvSpPr>
            <a:spLocks noChangeArrowheads="1"/>
          </p:cNvSpPr>
          <p:nvPr/>
        </p:nvSpPr>
        <p:spPr bwMode="gray">
          <a:xfrm>
            <a:off x="5507604" y="5779273"/>
            <a:ext cx="2070100" cy="709613"/>
          </a:xfrm>
          <a:prstGeom prst="roundRect">
            <a:avLst>
              <a:gd name="adj" fmla="val 50000"/>
            </a:avLst>
          </a:prstGeom>
          <a:gradFill rotWithShape="1">
            <a:gsLst>
              <a:gs pos="0">
                <a:srgbClr val="73E77E"/>
              </a:gs>
              <a:gs pos="100000">
                <a:srgbClr val="73E77E">
                  <a:gamma/>
                  <a:tint val="54510"/>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 name="AutoShape 74"/>
          <p:cNvSpPr>
            <a:spLocks noChangeArrowheads="1"/>
          </p:cNvSpPr>
          <p:nvPr/>
        </p:nvSpPr>
        <p:spPr bwMode="gray">
          <a:xfrm>
            <a:off x="5507604" y="3737748"/>
            <a:ext cx="2070100" cy="708025"/>
          </a:xfrm>
          <a:prstGeom prst="roundRect">
            <a:avLst>
              <a:gd name="adj" fmla="val 50000"/>
            </a:avLst>
          </a:prstGeom>
          <a:gradFill rotWithShape="1">
            <a:gsLst>
              <a:gs pos="0">
                <a:srgbClr val="73E77E">
                  <a:gamma/>
                  <a:tint val="33333"/>
                  <a:invGamma/>
                </a:srgbClr>
              </a:gs>
              <a:gs pos="100000">
                <a:srgbClr val="73E77E"/>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 name="Oval 75"/>
          <p:cNvSpPr>
            <a:spLocks noChangeArrowheads="1"/>
          </p:cNvSpPr>
          <p:nvPr/>
        </p:nvSpPr>
        <p:spPr bwMode="gray">
          <a:xfrm>
            <a:off x="6201342" y="3399611"/>
            <a:ext cx="642937" cy="642937"/>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en-US"/>
          </a:p>
        </p:txBody>
      </p:sp>
      <p:sp>
        <p:nvSpPr>
          <p:cNvPr id="35" name="Oval 76"/>
          <p:cNvSpPr>
            <a:spLocks noChangeArrowheads="1"/>
          </p:cNvSpPr>
          <p:nvPr/>
        </p:nvSpPr>
        <p:spPr bwMode="gray">
          <a:xfrm>
            <a:off x="6207692" y="3404373"/>
            <a:ext cx="622300" cy="62230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36" name="Oval 77"/>
          <p:cNvSpPr>
            <a:spLocks noChangeArrowheads="1"/>
          </p:cNvSpPr>
          <p:nvPr/>
        </p:nvSpPr>
        <p:spPr bwMode="gray">
          <a:xfrm>
            <a:off x="6215629" y="3407548"/>
            <a:ext cx="608013" cy="608013"/>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37" name="Oval 78"/>
          <p:cNvSpPr>
            <a:spLocks noChangeArrowheads="1"/>
          </p:cNvSpPr>
          <p:nvPr/>
        </p:nvSpPr>
        <p:spPr bwMode="gray">
          <a:xfrm>
            <a:off x="6221979" y="3413898"/>
            <a:ext cx="577850" cy="566738"/>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38" name="Oval 79"/>
          <p:cNvSpPr>
            <a:spLocks noChangeArrowheads="1"/>
          </p:cNvSpPr>
          <p:nvPr/>
        </p:nvSpPr>
        <p:spPr bwMode="gray">
          <a:xfrm>
            <a:off x="6256904" y="3429773"/>
            <a:ext cx="512763" cy="460375"/>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39" name="Text Box 80"/>
          <p:cNvSpPr txBox="1">
            <a:spLocks noChangeArrowheads="1"/>
          </p:cNvSpPr>
          <p:nvPr/>
        </p:nvSpPr>
        <p:spPr bwMode="gray">
          <a:xfrm>
            <a:off x="6339454" y="3491686"/>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sz="2400">
                <a:solidFill>
                  <a:srgbClr val="000000"/>
                </a:solidFill>
              </a:rPr>
              <a:t>2</a:t>
            </a:r>
          </a:p>
        </p:txBody>
      </p:sp>
      <p:sp>
        <p:nvSpPr>
          <p:cNvPr id="40" name="Text Box 81"/>
          <p:cNvSpPr txBox="1">
            <a:spLocks noChangeArrowheads="1"/>
          </p:cNvSpPr>
          <p:nvPr/>
        </p:nvSpPr>
        <p:spPr bwMode="gray">
          <a:xfrm>
            <a:off x="5533004" y="4161611"/>
            <a:ext cx="20574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0" hangingPunct="0"/>
            <a:r>
              <a:rPr lang="en-US" sz="1400">
                <a:latin typeface="Arial" panose="020B0604020202020204" pitchFamily="34" charset="0"/>
                <a:cs typeface="Arial" panose="020B0604020202020204" pitchFamily="34" charset="0"/>
              </a:rPr>
              <a:t>Bồi dưỡng kĩ năng, nghiệp vụ công tác Đoàn cho đội ngũ cán bộ chi đoàn</a:t>
            </a:r>
            <a:endParaRPr lang="en-US" sz="14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64737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037" y="336184"/>
            <a:ext cx="9374083" cy="2711086"/>
          </a:xfrm>
        </p:spPr>
        <p:txBody>
          <a:bodyPr/>
          <a:lstStyle/>
          <a:p>
            <a:pPr algn="ctr"/>
            <a:r>
              <a:rPr lang="en-US" b="1" smtClean="0">
                <a:solidFill>
                  <a:srgbClr val="FF0000"/>
                </a:solidFill>
                <a:latin typeface="Arial" panose="020B0604020202020204" pitchFamily="34" charset="0"/>
                <a:cs typeface="Arial" panose="020B0604020202020204" pitchFamily="34" charset="0"/>
              </a:rPr>
              <a:t>MỘT SỐ HOẠT ĐỘNG</a:t>
            </a:r>
            <a:endParaRPr lang="en-US" b="1">
              <a:solidFill>
                <a:srgbClr val="FF0000"/>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67038" y="4106431"/>
            <a:ext cx="3128433" cy="2204908"/>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6185" y="1858752"/>
            <a:ext cx="3135215" cy="209014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0358" y="4106432"/>
            <a:ext cx="3307360" cy="2204907"/>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7038" y="1858752"/>
            <a:ext cx="3128433" cy="2085622"/>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80357" y="1858753"/>
            <a:ext cx="3270123" cy="2085622"/>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6184" y="4106431"/>
            <a:ext cx="3135215" cy="2204908"/>
          </a:xfrm>
          <a:prstGeom prst="rect">
            <a:avLst/>
          </a:prstGeom>
        </p:spPr>
      </p:pic>
    </p:spTree>
    <p:extLst>
      <p:ext uri="{BB962C8B-B14F-4D97-AF65-F5344CB8AC3E}">
        <p14:creationId xmlns:p14="http://schemas.microsoft.com/office/powerpoint/2010/main" val="18771103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037" y="336184"/>
            <a:ext cx="9374083" cy="2711086"/>
          </a:xfrm>
        </p:spPr>
        <p:txBody>
          <a:bodyPr/>
          <a:lstStyle/>
          <a:p>
            <a:pPr algn="ctr"/>
            <a:r>
              <a:rPr lang="en-US" b="1">
                <a:solidFill>
                  <a:srgbClr val="FF0000"/>
                </a:solidFill>
                <a:latin typeface="Arial" panose="020B0604020202020204" pitchFamily="34" charset="0"/>
                <a:cs typeface="Arial" panose="020B0604020202020204" pitchFamily="34" charset="0"/>
              </a:rPr>
              <a:t>MỘT SỐ HOẠT ĐỘNG</a:t>
            </a:r>
            <a:endParaRPr lang="en-US" b="1">
              <a:solidFill>
                <a:srgbClr val="FF0000"/>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68428" y="4106431"/>
            <a:ext cx="3125652" cy="2204908"/>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7579" y="1858752"/>
            <a:ext cx="3132427" cy="209014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1828" y="4106432"/>
            <a:ext cx="3304420" cy="2204907"/>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8428" y="1858752"/>
            <a:ext cx="3125652" cy="2085622"/>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52592" y="1858753"/>
            <a:ext cx="3125652" cy="2085622"/>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6184" y="4162884"/>
            <a:ext cx="3135215" cy="2092002"/>
          </a:xfrm>
          <a:prstGeom prst="rect">
            <a:avLst/>
          </a:prstGeom>
        </p:spPr>
      </p:pic>
    </p:spTree>
    <p:extLst>
      <p:ext uri="{BB962C8B-B14F-4D97-AF65-F5344CB8AC3E}">
        <p14:creationId xmlns:p14="http://schemas.microsoft.com/office/powerpoint/2010/main" val="26949068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037" y="336184"/>
            <a:ext cx="9374083" cy="2711086"/>
          </a:xfrm>
        </p:spPr>
        <p:txBody>
          <a:bodyPr/>
          <a:lstStyle/>
          <a:p>
            <a:pPr algn="ctr"/>
            <a:r>
              <a:rPr lang="en-US" b="1">
                <a:solidFill>
                  <a:srgbClr val="FF0000"/>
                </a:solidFill>
                <a:latin typeface="Arial" panose="020B0604020202020204" pitchFamily="34" charset="0"/>
                <a:cs typeface="Arial" panose="020B0604020202020204" pitchFamily="34" charset="0"/>
              </a:rPr>
              <a:t>MỘT SỐ HOẠT ĐỘNG</a:t>
            </a:r>
            <a:endParaRPr lang="en-US" b="1">
              <a:solidFill>
                <a:srgbClr val="FF0000"/>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68428" y="4166074"/>
            <a:ext cx="3125652" cy="2085621"/>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7579" y="1858752"/>
            <a:ext cx="3132427" cy="209014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1828" y="4106432"/>
            <a:ext cx="3304420" cy="2204906"/>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8428" y="1858752"/>
            <a:ext cx="3125652" cy="2085621"/>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52592" y="1858753"/>
            <a:ext cx="3125652" cy="2085621"/>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66185" y="4162884"/>
            <a:ext cx="3135213" cy="2092002"/>
          </a:xfrm>
          <a:prstGeom prst="rect">
            <a:avLst/>
          </a:prstGeom>
        </p:spPr>
      </p:pic>
    </p:spTree>
    <p:extLst>
      <p:ext uri="{BB962C8B-B14F-4D97-AF65-F5344CB8AC3E}">
        <p14:creationId xmlns:p14="http://schemas.microsoft.com/office/powerpoint/2010/main" val="40513162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Rectangle 2"/>
          <p:cNvSpPr>
            <a:spLocks noGrp="1" noChangeArrowheads="1"/>
          </p:cNvSpPr>
          <p:nvPr>
            <p:ph type="title"/>
          </p:nvPr>
        </p:nvSpPr>
        <p:spPr>
          <a:xfrm>
            <a:off x="2455765" y="2741521"/>
            <a:ext cx="8911687" cy="1280890"/>
          </a:xfrm>
        </p:spPr>
        <p:txBody>
          <a:bodyPr/>
          <a:lstStyle/>
          <a:p>
            <a:r>
              <a:rPr lang="en-US" sz="5900">
                <a:solidFill>
                  <a:srgbClr val="002060"/>
                </a:solidFill>
              </a:rPr>
              <a:t>Thank You!</a:t>
            </a:r>
          </a:p>
        </p:txBody>
      </p:sp>
    </p:spTree>
    <p:extLst>
      <p:ext uri="{BB962C8B-B14F-4D97-AF65-F5344CB8AC3E}">
        <p14:creationId xmlns:p14="http://schemas.microsoft.com/office/powerpoint/2010/main" val="3932716616"/>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146</TotalTime>
  <Words>456</Words>
  <Application>Microsoft Office PowerPoint</Application>
  <PresentationFormat>Widescreen</PresentationFormat>
  <Paragraphs>28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Century Gothic</vt:lpstr>
      <vt:lpstr>Wingdings 3</vt:lpstr>
      <vt:lpstr>Wisp</vt:lpstr>
      <vt:lpstr>BÁO CÁO THAM LUẬN</vt:lpstr>
      <vt:lpstr>THỰC TRẠNG CÔNG TÁC ĐOÀN</vt:lpstr>
      <vt:lpstr>NHỮNG YẾU TỐ KHÁCH QUAN, CHỦ QUAN TRONG THỰC HIỆN NHIỆM VỤ CÔNG TÁC</vt:lpstr>
      <vt:lpstr>SÁNG KIẾN, GIẢI PHÁP TRONG XÂY DỰNG PHONG TRÀO ĐOÀN</vt:lpstr>
      <vt:lpstr>MỘT SỐ HOẠT ĐỘNG</vt:lpstr>
      <vt:lpstr>MỘT SỐ HOẠT ĐỘNG</vt:lpstr>
      <vt:lpstr>MỘT SỐ HOẠT ĐỘNG</vt:lpstr>
      <vt:lpstr>Thank You!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BÁO CÁO</dc:title>
  <dc:creator>quoc dinh tran</dc:creator>
  <cp:lastModifiedBy>quoc dinh tran</cp:lastModifiedBy>
  <cp:revision>13</cp:revision>
  <dcterms:created xsi:type="dcterms:W3CDTF">2017-05-10T14:10:52Z</dcterms:created>
  <dcterms:modified xsi:type="dcterms:W3CDTF">2017-05-11T01:51:44Z</dcterms:modified>
</cp:coreProperties>
</file>