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3972" r:id="rId3"/>
  </p:sldMasterIdLst>
  <p:notesMasterIdLst>
    <p:notesMasterId r:id="rId37"/>
  </p:notesMasterIdLst>
  <p:handoutMasterIdLst>
    <p:handoutMasterId r:id="rId38"/>
  </p:handoutMasterIdLst>
  <p:sldIdLst>
    <p:sldId id="854" r:id="rId4"/>
    <p:sldId id="855" r:id="rId5"/>
    <p:sldId id="856" r:id="rId6"/>
    <p:sldId id="857" r:id="rId7"/>
    <p:sldId id="858" r:id="rId8"/>
    <p:sldId id="859" r:id="rId9"/>
    <p:sldId id="860" r:id="rId10"/>
    <p:sldId id="343" r:id="rId11"/>
    <p:sldId id="869" r:id="rId12"/>
    <p:sldId id="861" r:id="rId13"/>
    <p:sldId id="862" r:id="rId14"/>
    <p:sldId id="863" r:id="rId15"/>
    <p:sldId id="864" r:id="rId16"/>
    <p:sldId id="865" r:id="rId17"/>
    <p:sldId id="866" r:id="rId18"/>
    <p:sldId id="867" r:id="rId19"/>
    <p:sldId id="868" r:id="rId20"/>
    <p:sldId id="870" r:id="rId21"/>
    <p:sldId id="871" r:id="rId22"/>
    <p:sldId id="872" r:id="rId23"/>
    <p:sldId id="873" r:id="rId24"/>
    <p:sldId id="874" r:id="rId25"/>
    <p:sldId id="792" r:id="rId26"/>
    <p:sldId id="837" r:id="rId27"/>
    <p:sldId id="838" r:id="rId28"/>
    <p:sldId id="839" r:id="rId29"/>
    <p:sldId id="850" r:id="rId30"/>
    <p:sldId id="852" r:id="rId31"/>
    <p:sldId id="794" r:id="rId32"/>
    <p:sldId id="819" r:id="rId33"/>
    <p:sldId id="853" r:id="rId34"/>
    <p:sldId id="754" r:id="rId35"/>
    <p:sldId id="875" r:id="rId36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4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9/26/2020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9/26/2020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9/26/2020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310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463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660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0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5758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661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3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779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31774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0286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316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543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2614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0582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5196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890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89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6949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4174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21586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340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83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9/26/2020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273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69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search?newwindow=1&amp;sa=X&amp;bih=937&amp;biw=1920&amp;hl=vi&amp;sxsrf=ALeKk00zhDiCnRAfpBprzooGSxL_9M103w:1601132886150&amp;q=goa-t%C3%AA-ma-la+ch%C3%A2u+l%E1%BB%A5c&amp;stick=H4sIAAAAAAAAAOPgE-LQz9U3MDYxjdeSy0620s_JT04syczP00_OL80rKaq0Ss7PK8nMS80rWcQqmZ6fqFtyeJVubqJuTqJCcsbhRaUKOQ93L00GAMhk9rNIAAAA&amp;ved=2ahUKEwjA2arnjIfsAhXRUt4KHeNbCloQ6BMoADAjegQIFBAC" TargetMode="External"/><Relationship Id="rId13" Type="http://schemas.openxmlformats.org/officeDocument/2006/relationships/image" Target="../media/image25.png"/><Relationship Id="rId3" Type="http://schemas.openxmlformats.org/officeDocument/2006/relationships/hyperlink" Target="https://vi.wikipedia.org/wiki/Guatemala" TargetMode="External"/><Relationship Id="rId7" Type="http://schemas.openxmlformats.org/officeDocument/2006/relationships/hyperlink" Target="https://www.google.com/search?newwindow=1&amp;sa=X&amp;bih=937&amp;biw=1920&amp;hl=vi&amp;sxsrf=ALeKk00zhDiCnRAfpBprzooGSxL_9M103w:1601132886150&amp;q=goa-t%C3%AA-ma-la+%C4%91%C6%A1n+v%E1%BB%8B+ti%E1%BB%81n+t%E1%BB%87&amp;stick=H4sIAAAAAAAAAOPgE-LQz9U3MDYxjdeSzU620s_JT04syczP00_OL80rKaq0Si4tKkrNS65cxKqSnp-oW3J4lW5uom5OosKRiccW5imUPdzdrVCS-XB3Y55CycPd7QAaX4_GUgAAAA&amp;ved=2ahUKEwjA2arnjIfsAhXRUt4KHeNbCloQ6BMoADAiegQIExAC" TargetMode="External"/><Relationship Id="rId12" Type="http://schemas.openxmlformats.org/officeDocument/2006/relationships/hyperlink" Target="https://www.google.com/search?newwindow=1&amp;sa=X&amp;bih=937&amp;biw=1920&amp;hl=vi&amp;sxsrf=ALeKk00zhDiCnRAfpBprzooGSxL_9M103w:1601132886150&amp;q=goa-t%C3%AA-ma-la+d%C3%A2n+s%E1%BB%91&amp;stick=H4sIAAAAAAAAAOPgE-LQz9U3MDYxjdfSyk620s_JT04syczP0y8uAdLFJZnJiTnxRanpQCGrgvyC0hyw7CJW8fT8RN2Sw6t0cxN1cxIVUg4vylMofrh7IgAomJe9UgAAAA&amp;ved=2ahUKEwjA2arnjIfsAhXRUt4KHeNbCloQ6BMoADAlegQIFhAC" TargetMode="External"/><Relationship Id="rId2" Type="http://schemas.openxmlformats.org/officeDocument/2006/relationships/hyperlink" Target="https://www.google.com/search?q=guatemala&amp;source=lmns&amp;bih=937&amp;biw=1920&amp;hl=vi&amp;sa=X&amp;ved=2ahUKEwj61rnhjIfsAhUP65QKHQsMA9wQ_AUoAHoECAEQA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search?newwindow=1&amp;sa=X&amp;bih=937&amp;biw=1920&amp;hl=vi&amp;sxsrf=ALeKk00zhDiCnRAfpBprzooGSxL_9M103w:1601132886150&amp;q=goa-t%C3%AA-ma-la+di%E1%BB%87n+t%C3%ADch+n%C6%B0%E1%BB%9Bc&amp;ved=2ahUKEwjA2arnjIfsAhXRUt4KHeNbCloQ6BMoADAhegQIEhAC" TargetMode="External"/><Relationship Id="rId11" Type="http://schemas.openxmlformats.org/officeDocument/2006/relationships/hyperlink" Target="https://www.google.com/search?newwindow=1&amp;sa=X&amp;bih=937&amp;biw=1920&amp;hl=vi&amp;sxsrf=ALeKk00zhDiCnRAfpBprzooGSxL_9M103w:1601132886150&amp;q=Alejandro+Giammattei&amp;stick=H4sIAAAAAAAAAOPgE-LQz9U3MDYxjVfi1k_XNzQyqjSwNLDUMspOttJPzy9LLcrLTc0rQWIm5sRnlRZlFqdkJpdk5udZFRSlFmemACUWsYo45qRmJealFOUruGcm5uYmlpSkZu5gZQQAkB9Hf2cAAAA&amp;ved=2ahUKEwjA2arnjIfsAhXRUt4KHeNbCloQmxMoATAkegQIFRAD" TargetMode="External"/><Relationship Id="rId5" Type="http://schemas.openxmlformats.org/officeDocument/2006/relationships/hyperlink" Target="https://www.google.com/search?newwindow=1&amp;sa=X&amp;bih=937&amp;biw=1920&amp;hl=vi&amp;sxsrf=ALeKk00zhDiCnRAfpBprzooGSxL_9M103w:1601132886150&amp;q=Th%C3%A0nh+ph%E1%BB%91+Goa-t%C3%AA-ma-la+Guatemala+Department,+Guatemala&amp;stick=H4sIAAAAAAAAAOPgE-LQz9U3MDYxjVeCsswytGSyk630c_KTE0sy8_P0k_NL80qKKq2SEwsySxJzFrFahWQcXpCXoVCQ8XD3RAX3_ETdksOrdHMTdXMSFdxLE0tScxOBLJfUgsSiktzUvBIdhOgOVkYAUKvU4XQAAAA&amp;ved=2ahUKEwjA2arnjIfsAhXRUt4KHeNbCloQmxMoATAgegQIFxAD" TargetMode="External"/><Relationship Id="rId10" Type="http://schemas.openxmlformats.org/officeDocument/2006/relationships/hyperlink" Target="https://www.google.com/search?newwindow=1&amp;sa=X&amp;bih=937&amp;biw=1920&amp;hl=vi&amp;sxsrf=ALeKk00zhDiCnRAfpBprzooGSxL_9M103w:1601132886150&amp;q=goa-t%C3%AA-ma-la+t%E1%BB%95ng+th%E1%BB%91ng&amp;stick=H4sIAAAAAAAAAOPgE-LQz9U3MDYxjdcyyk620k_PL0stystNzStBYibmxGeVFmUWp2Qml2Tm51kVFKUWZ6YAJRaxyqTnJ-qWHF6lm5uom5OoUPJw99S8dIWSjIe7J-alAwDnJXRQXwAAAA&amp;ved=2ahUKEwjA2arnjIfsAhXRUt4KHeNbCloQ6BMoADAkegQIFRAC" TargetMode="External"/><Relationship Id="rId4" Type="http://schemas.openxmlformats.org/officeDocument/2006/relationships/hyperlink" Target="https://www.google.com/search?newwindow=1&amp;sa=X&amp;bih=937&amp;biw=1920&amp;hl=vi&amp;sxsrf=ALeKk00zhDiCnRAfpBprzooGSxL_9M103w:1601132886150&amp;q=goa-t%C3%AA-ma-la+th%E1%BB%A7+%C4%91%C3%B4&amp;stick=H4sIAAAAAAAAAOPgE-LQz9U3MDYxjdeSyU620s_JT04syczP00_OL80rKaq0Sk4syCxJzFnEKpGen6hbcniVbm6ibk6iQknGw93LFY5MPLwFAAEMdH9FAAAA&amp;ved=2ahUKEwjA2arnjIfsAhXRUt4KHeNbCloQ6BMoADAgegQIFxAC" TargetMode="External"/><Relationship Id="rId9" Type="http://schemas.openxmlformats.org/officeDocument/2006/relationships/hyperlink" Target="https://www.google.com/search?newwindow=1&amp;sa=X&amp;bih=937&amp;biw=1920&amp;hl=vi&amp;sxsrf=ALeKk00zhDiCnRAfpBprzooGSxL_9M103w:1601132886150&amp;q=B%E1%BA%AFc+M%E1%BB%B9&amp;stick=H4sIAAAAAAAAAOPgE-LQz9U3MDYxjVcCs0wt00205LKTrfRz8pMTSzLz8_ST80vzSooqrZLz80oy81LzShaxcjk93LU-WcH34e6dO1gZAdb91KxGAAAA&amp;ved=2ahUKEwjA2arnjIfsAhXRUt4KHeNbCloQmxMoATAjegQIFBAD" TargetMode="External"/><Relationship Id="rId1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8.png"/><Relationship Id="rId5" Type="http://schemas.microsoft.com/office/2007/relationships/media" Target="../media/media3.mp3"/><Relationship Id="rId10" Type="http://schemas.openxmlformats.org/officeDocument/2006/relationships/image" Target="../media/image27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8.png"/><Relationship Id="rId5" Type="http://schemas.microsoft.com/office/2007/relationships/media" Target="../media/media3.mp3"/><Relationship Id="rId10" Type="http://schemas.openxmlformats.org/officeDocument/2006/relationships/image" Target="../media/image29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69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91155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3874187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40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9200" dirty="0" smtClean="0">
                <a:solidFill>
                  <a:srgbClr val="0000FF"/>
                </a:solidFill>
              </a:rPr>
              <a:t>Good afternoon class 19T2.</a:t>
            </a:r>
            <a:endParaRPr lang="en-US" sz="9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18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AutoShape 2" descr="OULLOO: Cut-The-Rop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AutoShape 4" descr="Cut The Rope: Experiments Cut The Rope 2 ZeptoLab My Om Nom PNG ...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AutoShape 8" descr="OULLOO: Cut-The-Rope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AutoShape 10" descr="https://3.bp.blogspot.com/-eOHDLe2K1Pg/Vrt-LQcm1aI/AAAAAAAACo0/mpnBjYRYDIU/s200/cut%2Bthe%2Brope-03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30586" y="685800"/>
            <a:ext cx="8229600" cy="6019802"/>
            <a:chOff x="1193800" y="1066800"/>
            <a:chExt cx="8229600" cy="6019802"/>
          </a:xfrm>
        </p:grpSpPr>
        <p:sp>
          <p:nvSpPr>
            <p:cNvPr id="7" name="Rectangle 6"/>
            <p:cNvSpPr/>
            <p:nvPr/>
          </p:nvSpPr>
          <p:spPr>
            <a:xfrm>
              <a:off x="1193800" y="1066800"/>
              <a:ext cx="8229600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sz="6000" b="1" cap="all" dirty="0" smtClean="0">
                  <a:ln/>
                  <a:solidFill>
                    <a:srgbClr val="00B050"/>
                  </a:solidFill>
                  <a:effectLst>
                    <a:outerShdw blurRad="19685" dist="12700" dir="5400000" algn="tl" rotWithShape="0">
                      <a:srgbClr val="3891A7">
                        <a:satMod val="130000"/>
                        <a:alpha val="60000"/>
                      </a:srgbClr>
                    </a:outerShdw>
                    <a:reflection blurRad="10000" stA="55000" endPos="48000" dist="500" dir="5400000" sy="-100000" algn="bl" rotWithShape="0"/>
                  </a:effectLst>
                </a:rPr>
                <a:t>good afternoon class 19t2</a:t>
              </a:r>
              <a:endParaRPr lang="en-US" sz="6000" b="1" cap="all" dirty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pic>
          <p:nvPicPr>
            <p:cNvPr id="1040" name="Picture 16" descr="OULLOO: Cut-The-Rope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586" y="2667000"/>
              <a:ext cx="4419600" cy="4419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882464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28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863" y="3657600"/>
            <a:ext cx="4218214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2950197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971800"/>
            <a:ext cx="3810000" cy="2905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76200"/>
            <a:ext cx="4105275" cy="3074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62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76200"/>
            <a:ext cx="83820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372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b="1" dirty="0" smtClean="0"/>
              <a:t>. </a:t>
            </a:r>
            <a:r>
              <a:rPr lang="en-US" b="1" dirty="0"/>
              <a:t>s</a:t>
            </a:r>
            <a:r>
              <a:rPr lang="en-US" b="1" dirty="0" smtClean="0"/>
              <a:t>tudy abroad (v):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1676400"/>
            <a:ext cx="7119257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55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6914" y="76200"/>
            <a:ext cx="7872984" cy="1143000"/>
          </a:xfrm>
        </p:spPr>
        <p:txBody>
          <a:bodyPr/>
          <a:lstStyle/>
          <a:p>
            <a:r>
              <a:rPr lang="en-US" b="1" dirty="0" smtClean="0"/>
              <a:t>2. </a:t>
            </a:r>
            <a:r>
              <a:rPr lang="en-US" b="1" dirty="0"/>
              <a:t>c</a:t>
            </a:r>
            <a:r>
              <a:rPr lang="en-US" b="1" dirty="0" smtClean="0"/>
              <a:t>apital (v):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371600"/>
            <a:ext cx="7924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911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1143000"/>
          </a:xfrm>
        </p:spPr>
        <p:txBody>
          <a:bodyPr/>
          <a:lstStyle/>
          <a:p>
            <a:r>
              <a:rPr lang="en-US" b="1" dirty="0" smtClean="0"/>
              <a:t>3. do conservation work (v):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676400"/>
            <a:ext cx="6216336" cy="413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788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872984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4. speak Chinese all the time (v):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05000"/>
            <a:ext cx="7187746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407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8686800" cy="914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5. </a:t>
            </a:r>
            <a:r>
              <a:rPr lang="en-US" b="1" dirty="0">
                <a:effectLst/>
              </a:rPr>
              <a:t>watch a giant ball go down a pole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295054"/>
            <a:ext cx="3524250" cy="4693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56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72984" cy="1143000"/>
          </a:xfrm>
        </p:spPr>
        <p:txBody>
          <a:bodyPr/>
          <a:lstStyle/>
          <a:p>
            <a:r>
              <a:rPr lang="en-US" b="1" dirty="0" smtClean="0"/>
              <a:t>6. </a:t>
            </a:r>
            <a:r>
              <a:rPr lang="en-US" b="1" dirty="0">
                <a:effectLst/>
              </a:rPr>
              <a:t>rainforest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600200"/>
            <a:ext cx="6969071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6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872984" cy="1143000"/>
          </a:xfrm>
        </p:spPr>
        <p:txBody>
          <a:bodyPr/>
          <a:lstStyle/>
          <a:p>
            <a:r>
              <a:rPr lang="en-US" b="1" dirty="0" smtClean="0"/>
              <a:t>7. </a:t>
            </a:r>
            <a:r>
              <a:rPr lang="en-US" b="1" dirty="0">
                <a:effectLst/>
              </a:rPr>
              <a:t>New Year's Eve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600200"/>
            <a:ext cx="6629400" cy="422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17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7417"/>
            <a:ext cx="7872984" cy="1143000"/>
          </a:xfrm>
        </p:spPr>
        <p:txBody>
          <a:bodyPr/>
          <a:lstStyle/>
          <a:p>
            <a:r>
              <a:rPr lang="en-US" b="1" dirty="0" smtClean="0"/>
              <a:t>7. </a:t>
            </a:r>
            <a:r>
              <a:rPr lang="en-US" b="1" dirty="0">
                <a:effectLst/>
              </a:rPr>
              <a:t>stay in a dorm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05000"/>
            <a:ext cx="7162800" cy="401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40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872984" cy="1143000"/>
          </a:xfrm>
        </p:spPr>
        <p:txBody>
          <a:bodyPr/>
          <a:lstStyle/>
          <a:p>
            <a:r>
              <a:rPr lang="en-US" b="1" dirty="0" smtClean="0"/>
              <a:t>8. </a:t>
            </a:r>
            <a:r>
              <a:rPr lang="en-US" b="1" dirty="0">
                <a:effectLst/>
              </a:rPr>
              <a:t>clean trash and fix trails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752600"/>
            <a:ext cx="5596218" cy="4191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17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073" y="76200"/>
            <a:ext cx="7872984" cy="1143000"/>
          </a:xfrm>
        </p:spPr>
        <p:txBody>
          <a:bodyPr/>
          <a:lstStyle/>
          <a:p>
            <a:r>
              <a:rPr lang="en-US" b="1" dirty="0" smtClean="0"/>
              <a:t>9. </a:t>
            </a:r>
            <a:r>
              <a:rPr lang="en-US" b="1" dirty="0">
                <a:effectLst/>
              </a:rPr>
              <a:t>Times Square 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0"/>
            <a:ext cx="6400801" cy="44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1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1143000"/>
          </a:xfrm>
        </p:spPr>
        <p:txBody>
          <a:bodyPr/>
          <a:lstStyle/>
          <a:p>
            <a:r>
              <a:rPr lang="en-US" b="1" dirty="0" smtClean="0"/>
              <a:t>10. Beijing (n):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414" y="1600200"/>
            <a:ext cx="7620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28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872984" cy="1143000"/>
          </a:xfrm>
        </p:spPr>
        <p:txBody>
          <a:bodyPr/>
          <a:lstStyle/>
          <a:p>
            <a:r>
              <a:rPr lang="en-US" b="1" dirty="0" smtClean="0"/>
              <a:t>11. </a:t>
            </a:r>
            <a:r>
              <a:rPr lang="en-US" b="1" dirty="0"/>
              <a:t>s</a:t>
            </a:r>
            <a:r>
              <a:rPr lang="en-US" b="1" dirty="0" smtClean="0"/>
              <a:t>tuff (n):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94854"/>
            <a:ext cx="7859278" cy="384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28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76200"/>
            <a:ext cx="4572000" cy="6019800"/>
          </a:xfrm>
        </p:spPr>
        <p:txBody>
          <a:bodyPr>
            <a:normAutofit fontScale="55000" lnSpcReduction="20000"/>
          </a:bodyPr>
          <a:lstStyle/>
          <a:p>
            <a:pPr marL="82296" indent="0" fontAlgn="ctr">
              <a:buNone/>
            </a:pPr>
            <a:r>
              <a:rPr lang="vi-VN" dirty="0">
                <a:hlinkClick r:id="rId2"/>
              </a:rPr>
              <a:t/>
            </a:r>
            <a:br>
              <a:rPr lang="vi-VN" dirty="0">
                <a:hlinkClick r:id="rId2"/>
              </a:rPr>
            </a:br>
            <a:r>
              <a:rPr lang="vi-VN" sz="4000" b="1" dirty="0" smtClean="0">
                <a:solidFill>
                  <a:srgbClr val="FF0000"/>
                </a:solidFill>
              </a:rPr>
              <a:t>Goa-tê-ma-la</a:t>
            </a:r>
            <a:endParaRPr lang="vi-VN" sz="4000" b="1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vi-VN" sz="4000" dirty="0"/>
              <a:t>Quốc gia ở Trung Mỹ</a:t>
            </a:r>
          </a:p>
          <a:p>
            <a:pPr marL="82296" indent="0">
              <a:buNone/>
            </a:pPr>
            <a:r>
              <a:rPr lang="vi-VN" sz="4000" b="1" dirty="0" smtClean="0">
                <a:solidFill>
                  <a:srgbClr val="FF0000"/>
                </a:solidFill>
              </a:rPr>
              <a:t>Guatemala</a:t>
            </a:r>
            <a:r>
              <a:rPr lang="vi-VN" sz="4000" dirty="0"/>
              <a:t>, tên chính thức Cộng hoà Guatemala, là một quốc gia tại Trung Mỹ, ở phần phía nam Bắc Mỹ, giáp biên giới với México ở phía tây bắc, Thái Bình Dương ở phía tây nam, Belize và Biển Caribe ở phía đông bắc, và Honduras cùng El Salvador ở phía đông nam. </a:t>
            </a:r>
            <a:r>
              <a:rPr lang="vi-VN" sz="4000" dirty="0">
                <a:hlinkClick r:id="rId3"/>
              </a:rPr>
              <a:t>Wikipedia</a:t>
            </a:r>
            <a:endParaRPr lang="vi-VN" sz="4000" dirty="0"/>
          </a:p>
          <a:p>
            <a:pPr marL="82296" indent="0">
              <a:buNone/>
            </a:pPr>
            <a:r>
              <a:rPr lang="vi-VN" sz="4000" b="1" dirty="0">
                <a:hlinkClick r:id="rId4"/>
              </a:rPr>
              <a:t>Thủ đô</a:t>
            </a:r>
            <a:r>
              <a:rPr lang="vi-VN" sz="4000" b="1" dirty="0"/>
              <a:t>: </a:t>
            </a:r>
            <a:r>
              <a:rPr lang="vi-VN" sz="4000" dirty="0">
                <a:hlinkClick r:id="rId5"/>
              </a:rPr>
              <a:t>Thành phố Goa-tê-ma-la</a:t>
            </a:r>
            <a:endParaRPr lang="vi-VN" sz="4000" dirty="0"/>
          </a:p>
          <a:p>
            <a:pPr marL="82296" indent="0">
              <a:buNone/>
            </a:pPr>
            <a:r>
              <a:rPr lang="vi-VN" sz="4000" b="1" dirty="0">
                <a:hlinkClick r:id="rId6"/>
              </a:rPr>
              <a:t>Diện tích nước</a:t>
            </a:r>
            <a:r>
              <a:rPr lang="vi-VN" sz="4000" b="1" dirty="0"/>
              <a:t>: </a:t>
            </a:r>
            <a:r>
              <a:rPr lang="vi-VN" sz="4000" dirty="0"/>
              <a:t>0,4 %</a:t>
            </a:r>
          </a:p>
          <a:p>
            <a:pPr marL="82296" indent="0">
              <a:buNone/>
            </a:pPr>
            <a:r>
              <a:rPr lang="vi-VN" sz="4000" b="1" dirty="0">
                <a:hlinkClick r:id="rId7"/>
              </a:rPr>
              <a:t>Đơn vị tiền tệ</a:t>
            </a:r>
            <a:r>
              <a:rPr lang="vi-VN" sz="4000" b="1" dirty="0"/>
              <a:t>: </a:t>
            </a:r>
            <a:r>
              <a:rPr lang="vi-VN" sz="4000" dirty="0"/>
              <a:t>Quetzal Guatemala</a:t>
            </a:r>
          </a:p>
          <a:p>
            <a:pPr marL="82296" indent="0">
              <a:buNone/>
            </a:pPr>
            <a:r>
              <a:rPr lang="vi-VN" sz="4000" b="1" dirty="0">
                <a:hlinkClick r:id="rId8"/>
              </a:rPr>
              <a:t>Châu lục</a:t>
            </a:r>
            <a:r>
              <a:rPr lang="vi-VN" sz="4000" b="1" dirty="0"/>
              <a:t>: </a:t>
            </a:r>
            <a:r>
              <a:rPr lang="vi-VN" sz="4000" dirty="0">
                <a:hlinkClick r:id="rId9"/>
              </a:rPr>
              <a:t>Bắc Mỹ</a:t>
            </a:r>
            <a:endParaRPr lang="vi-VN" sz="4000" dirty="0"/>
          </a:p>
          <a:p>
            <a:pPr marL="82296" indent="0">
              <a:buNone/>
            </a:pPr>
            <a:r>
              <a:rPr lang="vi-VN" sz="4000" b="1" dirty="0">
                <a:hlinkClick r:id="rId10"/>
              </a:rPr>
              <a:t>Tổng thống</a:t>
            </a:r>
            <a:r>
              <a:rPr lang="vi-VN" sz="4000" b="1" dirty="0"/>
              <a:t>: </a:t>
            </a:r>
            <a:r>
              <a:rPr lang="vi-VN" sz="4000" dirty="0">
                <a:hlinkClick r:id="rId11"/>
              </a:rPr>
              <a:t>Alejandro Giammattei</a:t>
            </a:r>
            <a:endParaRPr lang="vi-VN" sz="4000" dirty="0"/>
          </a:p>
          <a:p>
            <a:pPr marL="82296" indent="0">
              <a:buNone/>
            </a:pPr>
            <a:r>
              <a:rPr lang="vi-VN" sz="4000" b="1" dirty="0">
                <a:hlinkClick r:id="rId12"/>
              </a:rPr>
              <a:t>Dân số</a:t>
            </a:r>
            <a:r>
              <a:rPr lang="vi-VN" sz="4000" b="1" dirty="0"/>
              <a:t>: </a:t>
            </a:r>
            <a:r>
              <a:rPr lang="vi-VN" sz="4000" dirty="0"/>
              <a:t>17,25 triệu (2018) </a:t>
            </a:r>
            <a:endParaRPr lang="en-US" sz="4000" dirty="0" smtClean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313" y="152400"/>
            <a:ext cx="3597975" cy="224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2743200"/>
            <a:ext cx="3276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65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0886"/>
            <a:ext cx="7783812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5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55114"/>
            <a:ext cx="7620000" cy="5893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6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43800" y="200777"/>
            <a:ext cx="609600" cy="609600"/>
          </a:xfrm>
          <a:prstGeom prst="rect">
            <a:avLst/>
          </a:prstGeom>
        </p:spPr>
      </p:pic>
      <p:pic>
        <p:nvPicPr>
          <p:cNvPr id="3" name="Lis 6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43800" y="1600200"/>
            <a:ext cx="609600" cy="609600"/>
          </a:xfrm>
          <a:prstGeom prst="rect">
            <a:avLst/>
          </a:prstGeom>
        </p:spPr>
      </p:pic>
      <p:pic>
        <p:nvPicPr>
          <p:cNvPr id="7" name="Lis 6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620000" y="2996956"/>
            <a:ext cx="609600" cy="609600"/>
          </a:xfrm>
          <a:prstGeom prst="rect">
            <a:avLst/>
          </a:prstGeom>
        </p:spPr>
      </p:pic>
      <p:pic>
        <p:nvPicPr>
          <p:cNvPr id="8" name="Lis 6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620000" y="441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6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4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0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881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76200"/>
            <a:ext cx="7872984" cy="5334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6</a:t>
            </a:r>
            <a:r>
              <a:rPr lang="en-US" b="1" dirty="0" smtClean="0">
                <a:solidFill>
                  <a:srgbClr val="0000FF"/>
                </a:solidFill>
              </a:rPr>
              <a:t>.6 Listening (Key</a:t>
            </a:r>
            <a:r>
              <a:rPr lang="en-US" b="1" dirty="0">
                <a:solidFill>
                  <a:srgbClr val="0000FF"/>
                </a:solidFill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8229600" cy="54102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sz="4800" b="1" dirty="0" smtClean="0"/>
              <a:t>1. New York City:</a:t>
            </a:r>
          </a:p>
          <a:p>
            <a:pPr marL="82296" indent="0">
              <a:buNone/>
            </a:pPr>
            <a:r>
              <a:rPr lang="en-US" sz="4800" dirty="0" smtClean="0"/>
              <a:t>	1. do some sightseeing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2. go to Times Square on New Year’s Eve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3. watch a giant ball go down a pole at midnight</a:t>
            </a:r>
            <a:endParaRPr lang="en-US" sz="4800" dirty="0"/>
          </a:p>
          <a:p>
            <a:pPr marL="82296" indent="0">
              <a:buNone/>
              <a:tabLst>
                <a:tab pos="1828800" algn="l"/>
                <a:tab pos="3657600" algn="l"/>
                <a:tab pos="5486400" algn="l"/>
              </a:tabLst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7" name="Lis 6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8823" y="5029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9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445" y="21771"/>
            <a:ext cx="7872984" cy="6096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6</a:t>
            </a:r>
            <a:r>
              <a:rPr lang="en-US" sz="3200" b="1" dirty="0" smtClean="0">
                <a:solidFill>
                  <a:srgbClr val="0000FF"/>
                </a:solidFill>
              </a:rPr>
              <a:t>.6 </a:t>
            </a:r>
            <a:r>
              <a:rPr lang="en-US" sz="3200" b="1" dirty="0">
                <a:solidFill>
                  <a:srgbClr val="0000FF"/>
                </a:solidFill>
              </a:rPr>
              <a:t>Listening (Key)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/>
              <a:t>2. National Park: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1. do conservation work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2. do volunteer work with friends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3. clean trash and fix trails</a:t>
            </a:r>
            <a:endParaRPr lang="en-US" sz="4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7" name="Lis 6.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15200" y="4953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96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445" y="21771"/>
            <a:ext cx="7872984" cy="6096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6</a:t>
            </a:r>
            <a:r>
              <a:rPr lang="en-US" sz="3200" b="1" dirty="0" smtClean="0">
                <a:solidFill>
                  <a:srgbClr val="0000FF"/>
                </a:solidFill>
              </a:rPr>
              <a:t>.6 </a:t>
            </a:r>
            <a:r>
              <a:rPr lang="en-US" sz="3200" b="1" dirty="0">
                <a:solidFill>
                  <a:srgbClr val="0000FF"/>
                </a:solidFill>
              </a:rPr>
              <a:t>Listening (Key)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/>
              <a:t>3. Costa Rica: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1. spend a few days in the capital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2. take a train to the rainforest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3. stay at a small hotel</a:t>
            </a:r>
            <a:endParaRPr lang="en-US" sz="4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  <p:pic>
        <p:nvPicPr>
          <p:cNvPr id="7" name="Lis 6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26629" y="685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695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445" y="21771"/>
            <a:ext cx="7872984" cy="6096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6</a:t>
            </a:r>
            <a:r>
              <a:rPr lang="en-US" sz="3200" b="1" dirty="0" smtClean="0">
                <a:solidFill>
                  <a:srgbClr val="0000FF"/>
                </a:solidFill>
              </a:rPr>
              <a:t>.6 </a:t>
            </a:r>
            <a:r>
              <a:rPr lang="en-US" sz="3200" b="1" dirty="0">
                <a:solidFill>
                  <a:srgbClr val="0000FF"/>
                </a:solidFill>
              </a:rPr>
              <a:t>Listening (Key)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/>
              <a:t>4. Beijing: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1. study abroad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2. stay in a dorm</a:t>
            </a:r>
          </a:p>
          <a:p>
            <a:pPr marL="82296" indent="0">
              <a:buNone/>
            </a:pPr>
            <a:r>
              <a:rPr lang="en-US" sz="4800" dirty="0"/>
              <a:t>	</a:t>
            </a:r>
            <a:r>
              <a:rPr lang="en-US" sz="4800" dirty="0" smtClean="0"/>
              <a:t>3. speak Chinese all the time</a:t>
            </a:r>
            <a:endParaRPr lang="en-US" sz="4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7" name="Lis 6.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48400" y="4648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482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70104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6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022080" y="76200"/>
            <a:ext cx="609600" cy="609600"/>
          </a:xfrm>
          <a:prstGeom prst="rect">
            <a:avLst/>
          </a:prstGeom>
        </p:spPr>
      </p:pic>
      <p:pic>
        <p:nvPicPr>
          <p:cNvPr id="3" name="Lis 6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86800" y="1600200"/>
            <a:ext cx="609600" cy="609600"/>
          </a:xfrm>
          <a:prstGeom prst="rect">
            <a:avLst/>
          </a:prstGeom>
        </p:spPr>
      </p:pic>
      <p:pic>
        <p:nvPicPr>
          <p:cNvPr id="7" name="Lis 6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17280" y="2514600"/>
            <a:ext cx="609600" cy="609600"/>
          </a:xfrm>
          <a:prstGeom prst="rect">
            <a:avLst/>
          </a:prstGeom>
        </p:spPr>
      </p:pic>
      <p:pic>
        <p:nvPicPr>
          <p:cNvPr id="8" name="Lis 6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691154" y="39841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2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4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0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881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81001"/>
            <a:ext cx="7162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36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8001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14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685800"/>
            <a:ext cx="710565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80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038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10890</TotalTime>
  <Words>352</Words>
  <Application>Microsoft Office PowerPoint</Application>
  <PresentationFormat>Custom</PresentationFormat>
  <Paragraphs>150</Paragraphs>
  <Slides>33</Slides>
  <Notes>0</Notes>
  <HiddenSlides>0</HiddenSlides>
  <MMClips>12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Solstice</vt:lpstr>
      <vt:lpstr>1_Solstice</vt:lpstr>
      <vt:lpstr>2_Solstice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KHOA KHOA HỌC CƠ BẢN</vt:lpstr>
      <vt:lpstr>PowerPoint Presentation</vt:lpstr>
      <vt:lpstr>1. study abroad (v):</vt:lpstr>
      <vt:lpstr>2. capital (v):</vt:lpstr>
      <vt:lpstr>3. do conservation work (v): </vt:lpstr>
      <vt:lpstr>4. speak Chinese all the time (v):</vt:lpstr>
      <vt:lpstr>5. watch a giant ball go down a pole </vt:lpstr>
      <vt:lpstr>6. rainforest </vt:lpstr>
      <vt:lpstr>7. New Year's Eve </vt:lpstr>
      <vt:lpstr>7. stay in a dorm</vt:lpstr>
      <vt:lpstr>8. clean trash and fix trails </vt:lpstr>
      <vt:lpstr>9. Times Square </vt:lpstr>
      <vt:lpstr>10. Beijing (n):</vt:lpstr>
      <vt:lpstr>11. stuff (n):</vt:lpstr>
      <vt:lpstr>PowerPoint Presentation</vt:lpstr>
      <vt:lpstr>PowerPoint Presentation</vt:lpstr>
      <vt:lpstr>PowerPoint Presentation</vt:lpstr>
      <vt:lpstr>6.6 Listening (Key)</vt:lpstr>
      <vt:lpstr>6.6 Listening (Key)</vt:lpstr>
      <vt:lpstr>6.6 Listening (Key)</vt:lpstr>
      <vt:lpstr>6.6 Listening (Key)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1289</cp:revision>
  <dcterms:created xsi:type="dcterms:W3CDTF">2017-11-18T13:40:10Z</dcterms:created>
  <dcterms:modified xsi:type="dcterms:W3CDTF">2020-09-27T10:17:07Z</dcterms:modified>
</cp:coreProperties>
</file>