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slideLayouts/slideLayout56.xml" ContentType="application/vnd.openxmlformats-officedocument.presentationml.slideLayout+xml"/>
  <Override PartName="/ppt/theme/theme7.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9.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10.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1.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3.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5.xml" ContentType="application/vnd.openxmlformats-officedocument.theme+xml"/>
  <Override PartName="/ppt/slideLayouts/slideLayout180.xml" ContentType="application/vnd.openxmlformats-officedocument.presentationml.slideLayout+xml"/>
  <Override PartName="/ppt/theme/theme16.xml" ContentType="application/vnd.openxmlformats-officedocument.theme+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7.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theme/theme18.xml" ContentType="application/vnd.openxmlformats-officedocument.theme+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9.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08" r:id="rId20"/>
  </p:sldMasterIdLst>
  <p:notesMasterIdLst>
    <p:notesMasterId r:id="rId81"/>
  </p:notesMasterIdLst>
  <p:sldIdLst>
    <p:sldId id="541" r:id="rId21"/>
    <p:sldId id="568" r:id="rId22"/>
    <p:sldId id="569" r:id="rId23"/>
    <p:sldId id="606" r:id="rId24"/>
    <p:sldId id="609" r:id="rId25"/>
    <p:sldId id="610" r:id="rId26"/>
    <p:sldId id="611" r:id="rId27"/>
    <p:sldId id="612" r:id="rId28"/>
    <p:sldId id="613" r:id="rId29"/>
    <p:sldId id="614" r:id="rId30"/>
    <p:sldId id="615" r:id="rId31"/>
    <p:sldId id="616" r:id="rId32"/>
    <p:sldId id="617" r:id="rId33"/>
    <p:sldId id="618" r:id="rId34"/>
    <p:sldId id="619" r:id="rId35"/>
    <p:sldId id="620" r:id="rId36"/>
    <p:sldId id="621" r:id="rId37"/>
    <p:sldId id="632" r:id="rId38"/>
    <p:sldId id="645" r:id="rId39"/>
    <p:sldId id="646" r:id="rId40"/>
    <p:sldId id="647" r:id="rId41"/>
    <p:sldId id="648" r:id="rId42"/>
    <p:sldId id="622" r:id="rId43"/>
    <p:sldId id="650" r:id="rId44"/>
    <p:sldId id="651" r:id="rId45"/>
    <p:sldId id="652" r:id="rId46"/>
    <p:sldId id="653" r:id="rId47"/>
    <p:sldId id="623" r:id="rId48"/>
    <p:sldId id="624" r:id="rId49"/>
    <p:sldId id="625" r:id="rId50"/>
    <p:sldId id="626" r:id="rId51"/>
    <p:sldId id="627" r:id="rId52"/>
    <p:sldId id="628" r:id="rId53"/>
    <p:sldId id="629" r:id="rId54"/>
    <p:sldId id="630" r:id="rId55"/>
    <p:sldId id="631" r:id="rId56"/>
    <p:sldId id="654" r:id="rId57"/>
    <p:sldId id="655" r:id="rId58"/>
    <p:sldId id="602" r:id="rId59"/>
    <p:sldId id="635" r:id="rId60"/>
    <p:sldId id="639" r:id="rId61"/>
    <p:sldId id="640" r:id="rId62"/>
    <p:sldId id="641" r:id="rId63"/>
    <p:sldId id="642" r:id="rId64"/>
    <p:sldId id="643" r:id="rId65"/>
    <p:sldId id="543" r:id="rId66"/>
    <p:sldId id="644" r:id="rId67"/>
    <p:sldId id="547" r:id="rId68"/>
    <p:sldId id="554" r:id="rId69"/>
    <p:sldId id="634" r:id="rId70"/>
    <p:sldId id="557" r:id="rId71"/>
    <p:sldId id="558" r:id="rId72"/>
    <p:sldId id="561" r:id="rId73"/>
    <p:sldId id="562" r:id="rId74"/>
    <p:sldId id="563" r:id="rId75"/>
    <p:sldId id="564" r:id="rId76"/>
    <p:sldId id="565" r:id="rId77"/>
    <p:sldId id="636" r:id="rId78"/>
    <p:sldId id="638" r:id="rId79"/>
    <p:sldId id="637" r:id="rId80"/>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93"/>
    <a:srgbClr val="008000"/>
    <a:srgbClr val="800000"/>
    <a:srgbClr val="3333CC"/>
    <a:srgbClr val="663300"/>
    <a:srgbClr val="996633"/>
    <a:srgbClr val="006600"/>
    <a:srgbClr val="808000"/>
    <a:srgbClr val="00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65" autoAdjust="0"/>
    <p:restoredTop sz="96196" autoAdjust="0"/>
  </p:normalViewPr>
  <p:slideViewPr>
    <p:cSldViewPr snapToGrid="0">
      <p:cViewPr varScale="1">
        <p:scale>
          <a:sx n="74" d="100"/>
          <a:sy n="74" d="100"/>
        </p:scale>
        <p:origin x="912"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slide" Target="slides/slide35.xml"/><Relationship Id="rId63" Type="http://schemas.openxmlformats.org/officeDocument/2006/relationships/slide" Target="slides/slide43.xml"/><Relationship Id="rId68" Type="http://schemas.openxmlformats.org/officeDocument/2006/relationships/slide" Target="slides/slide48.xml"/><Relationship Id="rId76" Type="http://schemas.openxmlformats.org/officeDocument/2006/relationships/slide" Target="slides/slide56.xml"/><Relationship Id="rId84"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5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9.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slide" Target="slides/slide38.xml"/><Relationship Id="rId66" Type="http://schemas.openxmlformats.org/officeDocument/2006/relationships/slide" Target="slides/slide46.xml"/><Relationship Id="rId74" Type="http://schemas.openxmlformats.org/officeDocument/2006/relationships/slide" Target="slides/slide54.xml"/><Relationship Id="rId79" Type="http://schemas.openxmlformats.org/officeDocument/2006/relationships/slide" Target="slides/slide59.xml"/><Relationship Id="rId5" Type="http://schemas.openxmlformats.org/officeDocument/2006/relationships/slideMaster" Target="slideMasters/slideMaster5.xml"/><Relationship Id="rId61" Type="http://schemas.openxmlformats.org/officeDocument/2006/relationships/slide" Target="slides/slide41.xml"/><Relationship Id="rId82" Type="http://schemas.openxmlformats.org/officeDocument/2006/relationships/presProps" Target="presProps.xml"/><Relationship Id="rId19" Type="http://schemas.openxmlformats.org/officeDocument/2006/relationships/slideMaster" Target="slideMasters/slideMaster1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slide" Target="slides/slide44.xml"/><Relationship Id="rId69" Type="http://schemas.openxmlformats.org/officeDocument/2006/relationships/slide" Target="slides/slide49.xml"/><Relationship Id="rId77" Type="http://schemas.openxmlformats.org/officeDocument/2006/relationships/slide" Target="slides/slide57.xml"/><Relationship Id="rId8" Type="http://schemas.openxmlformats.org/officeDocument/2006/relationships/slideMaster" Target="slideMasters/slideMaster8.xml"/><Relationship Id="rId51" Type="http://schemas.openxmlformats.org/officeDocument/2006/relationships/slide" Target="slides/slide31.xml"/><Relationship Id="rId72" Type="http://schemas.openxmlformats.org/officeDocument/2006/relationships/slide" Target="slides/slide52.xml"/><Relationship Id="rId80" Type="http://schemas.openxmlformats.org/officeDocument/2006/relationships/slide" Target="slides/slide60.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slide" Target="slides/slide47.xml"/><Relationship Id="rId20" Type="http://schemas.openxmlformats.org/officeDocument/2006/relationships/slideMaster" Target="slideMasters/slideMaster20.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openxmlformats.org/officeDocument/2006/relationships/slide" Target="slides/slide50.xml"/><Relationship Id="rId75" Type="http://schemas.openxmlformats.org/officeDocument/2006/relationships/slide" Target="slides/slide55.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10" Type="http://schemas.openxmlformats.org/officeDocument/2006/relationships/slideMaster" Target="slideMasters/slideMaster10.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slide" Target="slides/slide45.xml"/><Relationship Id="rId73" Type="http://schemas.openxmlformats.org/officeDocument/2006/relationships/slide" Target="slides/slide53.xml"/><Relationship Id="rId78" Type="http://schemas.openxmlformats.org/officeDocument/2006/relationships/slide" Target="slides/slide58.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1/14/2021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DE0BF22-3725-431E-9F71-35EE66CF34F1}" type="slidenum">
              <a:rPr lang="en-US" altLang="en-US" smtClean="0">
                <a:latin typeface=".VnTime" pitchFamily="34" charset="0"/>
              </a:rPr>
              <a:pPr>
                <a:spcBef>
                  <a:spcPct val="0"/>
                </a:spcBef>
              </a:pPr>
              <a:t>1</a:t>
            </a:fld>
            <a:endParaRPr lang="en-US" altLang="en-US" smtClean="0">
              <a:latin typeface=".VnTime" pitchFamily="34" charset="0"/>
            </a:endParaRPr>
          </a:p>
        </p:txBody>
      </p:sp>
    </p:spTree>
    <p:extLst>
      <p:ext uri="{BB962C8B-B14F-4D97-AF65-F5344CB8AC3E}">
        <p14:creationId xmlns:p14="http://schemas.microsoft.com/office/powerpoint/2010/main" val="1945048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1.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20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6.png"/><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8.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6.png"/></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xmlns=""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xmlns=""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xmlns=""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xmlns=""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xmlns=""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xmlns=""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xmlns=""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xmlns=""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xmlns=""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xmlns=""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xmlns=""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xmlns=""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xmlns=""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10856438" y="5136827"/>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25076877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1" y="6248401"/>
            <a:ext cx="2840567" cy="474663"/>
          </a:xfrm>
          <a:prstGeom prst="rect">
            <a:avLst/>
          </a:prstGeom>
          <a:ln/>
        </p:spPr>
        <p:txBody>
          <a:bodyPr/>
          <a:lstStyle>
            <a:lvl1pPr>
              <a:defRPr/>
            </a:lvl1pPr>
          </a:lstStyle>
          <a:p>
            <a:pPr>
              <a:defRPr/>
            </a:pPr>
            <a:fld id="{0C16D3C5-B4D6-43EE-A50C-B7182C45A3F4}" type="datetime1">
              <a:rPr lang="en-US"/>
              <a:pPr>
                <a:defRPr/>
              </a:pPr>
              <a:t>1/14/2021</a:t>
            </a:fld>
            <a:endParaRPr lang="en-US"/>
          </a:p>
        </p:txBody>
      </p:sp>
      <p:sp>
        <p:nvSpPr>
          <p:cNvPr id="3" name="Rectangle 12"/>
          <p:cNvSpPr>
            <a:spLocks noGrp="1" noChangeArrowheads="1"/>
          </p:cNvSpPr>
          <p:nvPr>
            <p:ph type="ftr" sz="quarter" idx="11"/>
          </p:nvPr>
        </p:nvSpPr>
        <p:spPr>
          <a:xfrm>
            <a:off x="7721600" y="6248401"/>
            <a:ext cx="3862917"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112184" y="6242050"/>
            <a:ext cx="783167"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p14="http://schemas.microsoft.com/office/powerpoint/2010/main" val="20272351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xmlns=""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xmlns=""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xmlns=""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xmlns=""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a16="http://schemas.microsoft.com/office/drawing/2014/main" xmlns=""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xmlns=""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a16="http://schemas.microsoft.com/office/drawing/2014/main" xmlns=""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xmlns=""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a16="http://schemas.microsoft.com/office/drawing/2014/main" xmlns=""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xmlns=""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xmlns=""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xmlns=""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xmlns=""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xmlns=""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xmlns=""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a16="http://schemas.microsoft.com/office/drawing/2014/main" xmlns=""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xmlns=""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xmlns=""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xmlns=""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a16="http://schemas.microsoft.com/office/drawing/2014/main" xmlns=""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xmlns=""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a16="http://schemas.microsoft.com/office/drawing/2014/main" xmlns=""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xmlns=""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xmlns=""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xmlns=""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xmlns=""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xmlns=""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xmlns=""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xmlns=""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xmlns=""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xmlns=""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xmlns=""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xmlns=""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xmlns=""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xmlns=""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xmlns=""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xmlns=""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xmlns=""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xmlns=""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xmlns=""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xmlns=""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xmlns=""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xmlns=""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xmlns=""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xmlns=""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xmlns=""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xmlns=""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xmlns=""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xmlns=""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xmlns=""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a16="http://schemas.microsoft.com/office/drawing/2014/main" xmlns=""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xmlns=""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xmlns=""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xmlns=""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a16="http://schemas.microsoft.com/office/drawing/2014/main" xmlns=""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xmlns=""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xmlns=""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xmlns=""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xmlns=""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xmlns=""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xmlns=""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xmlns=""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a16="http://schemas.microsoft.com/office/drawing/2014/main" xmlns=""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xmlns=""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xmlns=""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xmlns=""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xmlns=""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xmlns=""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xmlns=""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xmlns=""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xmlns=""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xmlns=""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xmlns=""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xmlns=""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xmlns=""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xmlns=""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xmlns=""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xmlns=""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xmlns=""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xmlns=""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xmlns=""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xmlns=""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xmlns=""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xmlns=""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xmlns=""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xmlns=""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xmlns=""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xmlns=""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xmlns=""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xmlns=""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xmlns=""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xmlns=""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xmlns=""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xmlns=""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xmlns=""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xmlns=""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xmlns=""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xmlns=""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xmlns=""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xmlns=""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3113" name="Rectangle 41"/>
          <p:cNvSpPr>
            <a:spLocks noChangeArrowheads="1"/>
          </p:cNvSpPr>
          <p:nvPr/>
        </p:nvSpPr>
        <p:spPr bwMode="gray">
          <a:xfrm>
            <a:off x="0" y="2708276"/>
            <a:ext cx="12192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3074" name="Rectangle 2"/>
          <p:cNvSpPr>
            <a:spLocks noGrp="1" noChangeArrowheads="1"/>
          </p:cNvSpPr>
          <p:nvPr>
            <p:ph type="ctrTitle"/>
          </p:nvPr>
        </p:nvSpPr>
        <p:spPr bwMode="gray">
          <a:xfrm>
            <a:off x="0" y="2720976"/>
            <a:ext cx="12192000" cy="817563"/>
          </a:xfrm>
        </p:spPr>
        <p:txBody>
          <a:bodyPr/>
          <a:lstStyle>
            <a:lvl1pPr>
              <a:defRPr sz="4600"/>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bwMode="black">
          <a:xfrm>
            <a:off x="1320800" y="2176463"/>
            <a:ext cx="94488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smtClean="0"/>
              <a:t>Bấm &amp; sửa kiểu phụ đề</a:t>
            </a:r>
            <a:endParaRPr lang="en-US" noProof="0" smtClean="0"/>
          </a:p>
        </p:txBody>
      </p:sp>
      <p:sp>
        <p:nvSpPr>
          <p:cNvPr id="3086" name="Text Box 14"/>
          <p:cNvSpPr txBox="1">
            <a:spLocks noChangeArrowheads="1"/>
          </p:cNvSpPr>
          <p:nvPr/>
        </p:nvSpPr>
        <p:spPr bwMode="black">
          <a:xfrm>
            <a:off x="508001" y="271464"/>
            <a:ext cx="1452033"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fontAlgn="base">
              <a:spcBef>
                <a:spcPct val="0"/>
              </a:spcBef>
              <a:spcAft>
                <a:spcPct val="0"/>
              </a:spcAft>
            </a:pPr>
            <a:r>
              <a:rPr lang="en-US" sz="2100" b="1">
                <a:solidFill>
                  <a:srgbClr val="FFFFFF"/>
                </a:solidFill>
                <a:latin typeface="Verdana" pitchFamily="34" charset="0"/>
              </a:rPr>
              <a:t>LOGO</a:t>
            </a:r>
          </a:p>
        </p:txBody>
      </p:sp>
      <p:grpSp>
        <p:nvGrpSpPr>
          <p:cNvPr id="3114" name="Group 42"/>
          <p:cNvGrpSpPr>
            <a:grpSpLocks/>
          </p:cNvGrpSpPr>
          <p:nvPr/>
        </p:nvGrpSpPr>
        <p:grpSpPr bwMode="auto">
          <a:xfrm>
            <a:off x="-14817" y="-12700"/>
            <a:ext cx="12234335" cy="6870700"/>
            <a:chOff x="-7" y="-8"/>
            <a:chExt cx="5780" cy="4328"/>
          </a:xfrm>
        </p:grpSpPr>
        <p:sp>
          <p:nvSpPr>
            <p:cNvPr id="3108"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3109" name="Freeform 37"/>
            <p:cNvSpPr>
              <a:spLocks/>
            </p:cNvSpPr>
            <p:nvPr/>
          </p:nvSpPr>
          <p:spPr bwMode="gray">
            <a:xfrm>
              <a:off x="-3" y="-8"/>
              <a:ext cx="295" cy="289"/>
            </a:xfrm>
            <a:custGeom>
              <a:avLst/>
              <a:gdLst>
                <a:gd name="T0" fmla="*/ 3 w 403"/>
                <a:gd name="T1" fmla="*/ 395 h 395"/>
                <a:gd name="T2" fmla="*/ 74 w 403"/>
                <a:gd name="T3" fmla="*/ 216 h 395"/>
                <a:gd name="T4" fmla="*/ 231 w 403"/>
                <a:gd name="T5" fmla="*/ 50 h 395"/>
                <a:gd name="T6" fmla="*/ 403 w 403"/>
                <a:gd name="T7" fmla="*/ 0 h 395"/>
                <a:gd name="T8" fmla="*/ 0 w 403"/>
                <a:gd name="T9" fmla="*/ 0 h 395"/>
              </a:gdLst>
              <a:ahLst/>
              <a:cxnLst>
                <a:cxn ang="0">
                  <a:pos x="T0" y="T1"/>
                </a:cxn>
                <a:cxn ang="0">
                  <a:pos x="T2" y="T3"/>
                </a:cxn>
                <a:cxn ang="0">
                  <a:pos x="T4" y="T5"/>
                </a:cxn>
                <a:cxn ang="0">
                  <a:pos x="T6" y="T7"/>
                </a:cxn>
                <a:cxn ang="0">
                  <a:pos x="T8" y="T9"/>
                </a:cxn>
              </a:cxnLst>
              <a:rect l="0" t="0" r="r" b="b"/>
              <a:pathLst>
                <a:path w="403" h="395">
                  <a:moveTo>
                    <a:pt x="3" y="395"/>
                  </a:moveTo>
                  <a:lnTo>
                    <a:pt x="74" y="216"/>
                  </a:lnTo>
                  <a:lnTo>
                    <a:pt x="231" y="50"/>
                  </a:lnTo>
                  <a:lnTo>
                    <a:pt x="403" y="0"/>
                  </a:lnTo>
                  <a:lnTo>
                    <a:pt x="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3110" name="Freeform 38"/>
            <p:cNvSpPr>
              <a:spLocks/>
            </p:cNvSpPr>
            <p:nvPr/>
          </p:nvSpPr>
          <p:spPr bwMode="gray">
            <a:xfrm>
              <a:off x="-7" y="3982"/>
              <a:ext cx="287" cy="338"/>
            </a:xfrm>
            <a:custGeom>
              <a:avLst/>
              <a:gdLst>
                <a:gd name="T0" fmla="*/ 391 w 391"/>
                <a:gd name="T1" fmla="*/ 473 h 473"/>
                <a:gd name="T2" fmla="*/ 151 w 391"/>
                <a:gd name="T3" fmla="*/ 353 h 473"/>
                <a:gd name="T4" fmla="*/ 42 w 391"/>
                <a:gd name="T5" fmla="*/ 201 h 473"/>
                <a:gd name="T6" fmla="*/ 0 w 391"/>
                <a:gd name="T7" fmla="*/ 0 h 473"/>
                <a:gd name="T8" fmla="*/ 1 w 391"/>
                <a:gd name="T9" fmla="*/ 470 h 473"/>
              </a:gdLst>
              <a:ahLst/>
              <a:cxnLst>
                <a:cxn ang="0">
                  <a:pos x="T0" y="T1"/>
                </a:cxn>
                <a:cxn ang="0">
                  <a:pos x="T2" y="T3"/>
                </a:cxn>
                <a:cxn ang="0">
                  <a:pos x="T4" y="T5"/>
                </a:cxn>
                <a:cxn ang="0">
                  <a:pos x="T6" y="T7"/>
                </a:cxn>
                <a:cxn ang="0">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3111" name="Freeform 39"/>
            <p:cNvSpPr>
              <a:spLocks/>
            </p:cNvSpPr>
            <p:nvPr/>
          </p:nvSpPr>
          <p:spPr bwMode="gray">
            <a:xfrm>
              <a:off x="5499" y="4026"/>
              <a:ext cx="274" cy="287"/>
            </a:xfrm>
            <a:custGeom>
              <a:avLst/>
              <a:gdLst>
                <a:gd name="T0" fmla="*/ 229 w 232"/>
                <a:gd name="T1" fmla="*/ 0 h 290"/>
                <a:gd name="T2" fmla="*/ 164 w 232"/>
                <a:gd name="T3" fmla="*/ 144 h 290"/>
                <a:gd name="T4" fmla="*/ 98 w 232"/>
                <a:gd name="T5" fmla="*/ 253 h 290"/>
                <a:gd name="T6" fmla="*/ 0 w 232"/>
                <a:gd name="T7" fmla="*/ 290 h 290"/>
                <a:gd name="T8" fmla="*/ 232 w 232"/>
                <a:gd name="T9" fmla="*/ 287 h 290"/>
              </a:gdLst>
              <a:ahLst/>
              <a:cxnLst>
                <a:cxn ang="0">
                  <a:pos x="T0" y="T1"/>
                </a:cxn>
                <a:cxn ang="0">
                  <a:pos x="T2" y="T3"/>
                </a:cxn>
                <a:cxn ang="0">
                  <a:pos x="T4" y="T5"/>
                </a:cxn>
                <a:cxn ang="0">
                  <a:pos x="T6" y="T7"/>
                </a:cxn>
                <a:cxn ang="0">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3112" name="Freeform 40"/>
            <p:cNvSpPr>
              <a:spLocks/>
            </p:cNvSpPr>
            <p:nvPr/>
          </p:nvSpPr>
          <p:spPr bwMode="gray">
            <a:xfrm>
              <a:off x="5467" y="0"/>
              <a:ext cx="302" cy="288"/>
            </a:xfrm>
            <a:custGeom>
              <a:avLst/>
              <a:gdLst>
                <a:gd name="T0" fmla="*/ 0 w 403"/>
                <a:gd name="T1" fmla="*/ 0 h 403"/>
                <a:gd name="T2" fmla="*/ 221 w 403"/>
                <a:gd name="T3" fmla="*/ 96 h 403"/>
                <a:gd name="T4" fmla="*/ 353 w 403"/>
                <a:gd name="T5" fmla="*/ 231 h 403"/>
                <a:gd name="T6" fmla="*/ 403 w 403"/>
                <a:gd name="T7" fmla="*/ 403 h 403"/>
                <a:gd name="T8" fmla="*/ 403 w 403"/>
                <a:gd name="T9" fmla="*/ 0 h 403"/>
              </a:gdLst>
              <a:ahLst/>
              <a:cxnLst>
                <a:cxn ang="0">
                  <a:pos x="T0" y="T1"/>
                </a:cxn>
                <a:cxn ang="0">
                  <a:pos x="T2" y="T3"/>
                </a:cxn>
                <a:cxn ang="0">
                  <a:pos x="T4" y="T5"/>
                </a:cxn>
                <a:cxn ang="0">
                  <a:pos x="T6" y="T7"/>
                </a:cxn>
                <a:cxn ang="0">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grpSp>
    </p:spTree>
    <p:extLst>
      <p:ext uri="{BB962C8B-B14F-4D97-AF65-F5344CB8AC3E}">
        <p14:creationId xmlns:p14="http://schemas.microsoft.com/office/powerpoint/2010/main" val="1968729617"/>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a:defRPr/>
            </a:lvl1pPr>
          </a:lstStyle>
          <a:p>
            <a:r>
              <a:rPr lang="en-US">
                <a:solidFill>
                  <a:srgbClr val="000066"/>
                </a:solidFill>
              </a:rPr>
              <a:t>www.themegallery.com</a:t>
            </a:r>
          </a:p>
        </p:txBody>
      </p:sp>
      <p:sp>
        <p:nvSpPr>
          <p:cNvPr id="5" name="Chỗ dành sẵn cho Số hiệu Bản chiếu 4"/>
          <p:cNvSpPr>
            <a:spLocks noGrp="1"/>
          </p:cNvSpPr>
          <p:nvPr>
            <p:ph type="sldNum" sz="quarter" idx="11"/>
          </p:nvPr>
        </p:nvSpPr>
        <p:spPr/>
        <p:txBody>
          <a:bodyPr/>
          <a:lstStyle>
            <a:lvl1pPr>
              <a:defRPr/>
            </a:lvl1pPr>
          </a:lstStyle>
          <a:p>
            <a:fld id="{8F77FC70-716C-40BF-B175-2B48BE74B56A}"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558909937"/>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
        <p:nvSpPr>
          <p:cNvPr id="4" name="Chỗ dành sẵn cho Chân trang 3"/>
          <p:cNvSpPr>
            <a:spLocks noGrp="1"/>
          </p:cNvSpPr>
          <p:nvPr>
            <p:ph type="ftr" sz="quarter" idx="10"/>
          </p:nvPr>
        </p:nvSpPr>
        <p:spPr/>
        <p:txBody>
          <a:bodyPr/>
          <a:lstStyle>
            <a:lvl1pPr>
              <a:defRPr/>
            </a:lvl1pPr>
          </a:lstStyle>
          <a:p>
            <a:r>
              <a:rPr lang="en-US">
                <a:solidFill>
                  <a:srgbClr val="000066"/>
                </a:solidFill>
              </a:rPr>
              <a:t>www.themegallery.com</a:t>
            </a:r>
          </a:p>
        </p:txBody>
      </p:sp>
      <p:sp>
        <p:nvSpPr>
          <p:cNvPr id="5" name="Chỗ dành sẵn cho Số hiệu Bản chiếu 4"/>
          <p:cNvSpPr>
            <a:spLocks noGrp="1"/>
          </p:cNvSpPr>
          <p:nvPr>
            <p:ph type="sldNum" sz="quarter" idx="11"/>
          </p:nvPr>
        </p:nvSpPr>
        <p:spPr/>
        <p:txBody>
          <a:bodyPr/>
          <a:lstStyle>
            <a:lvl1pPr>
              <a:defRPr/>
            </a:lvl1pPr>
          </a:lstStyle>
          <a:p>
            <a:fld id="{271C2E4C-EA64-47D3-9B59-88B32A0A3113}"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678699746"/>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609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6197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Chân trang 4"/>
          <p:cNvSpPr>
            <a:spLocks noGrp="1"/>
          </p:cNvSpPr>
          <p:nvPr>
            <p:ph type="ftr" sz="quarter" idx="10"/>
          </p:nvPr>
        </p:nvSpPr>
        <p:spPr/>
        <p:txBody>
          <a:bodyPr/>
          <a:lstStyle>
            <a:lvl1pPr>
              <a:defRPr/>
            </a:lvl1pPr>
          </a:lstStyle>
          <a:p>
            <a:r>
              <a:rPr lang="en-US">
                <a:solidFill>
                  <a:srgbClr val="000066"/>
                </a:solidFill>
              </a:rPr>
              <a:t>www.themegallery.com</a:t>
            </a:r>
          </a:p>
        </p:txBody>
      </p:sp>
      <p:sp>
        <p:nvSpPr>
          <p:cNvPr id="6" name="Chỗ dành sẵn cho Số hiệu Bản chiếu 5"/>
          <p:cNvSpPr>
            <a:spLocks noGrp="1"/>
          </p:cNvSpPr>
          <p:nvPr>
            <p:ph type="sldNum" sz="quarter" idx="11"/>
          </p:nvPr>
        </p:nvSpPr>
        <p:spPr/>
        <p:txBody>
          <a:bodyPr/>
          <a:lstStyle>
            <a:lvl1pPr>
              <a:defRPr/>
            </a:lvl1pPr>
          </a:lstStyle>
          <a:p>
            <a:fld id="{2BA7FBD0-78A5-48F4-B6EF-67CF6A57DF8D}"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3014497214"/>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Chỗ dành sẵn cho Chân trang 6"/>
          <p:cNvSpPr>
            <a:spLocks noGrp="1"/>
          </p:cNvSpPr>
          <p:nvPr>
            <p:ph type="ftr" sz="quarter" idx="10"/>
          </p:nvPr>
        </p:nvSpPr>
        <p:spPr/>
        <p:txBody>
          <a:bodyPr/>
          <a:lstStyle>
            <a:lvl1pPr>
              <a:defRPr/>
            </a:lvl1pPr>
          </a:lstStyle>
          <a:p>
            <a:r>
              <a:rPr lang="en-US">
                <a:solidFill>
                  <a:srgbClr val="000066"/>
                </a:solidFill>
              </a:rPr>
              <a:t>www.themegallery.com</a:t>
            </a:r>
          </a:p>
        </p:txBody>
      </p:sp>
      <p:sp>
        <p:nvSpPr>
          <p:cNvPr id="8" name="Chỗ dành sẵn cho Số hiệu Bản chiếu 7"/>
          <p:cNvSpPr>
            <a:spLocks noGrp="1"/>
          </p:cNvSpPr>
          <p:nvPr>
            <p:ph type="sldNum" sz="quarter" idx="11"/>
          </p:nvPr>
        </p:nvSpPr>
        <p:spPr/>
        <p:txBody>
          <a:bodyPr/>
          <a:lstStyle>
            <a:lvl1pPr>
              <a:defRPr/>
            </a:lvl1pPr>
          </a:lstStyle>
          <a:p>
            <a:fld id="{2527EDE1-B9A8-4512-8C5C-EC4879B6A935}"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3590052552"/>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Chân trang 2"/>
          <p:cNvSpPr>
            <a:spLocks noGrp="1"/>
          </p:cNvSpPr>
          <p:nvPr>
            <p:ph type="ftr" sz="quarter" idx="10"/>
          </p:nvPr>
        </p:nvSpPr>
        <p:spPr/>
        <p:txBody>
          <a:bodyPr/>
          <a:lstStyle>
            <a:lvl1pPr>
              <a:defRPr/>
            </a:lvl1pPr>
          </a:lstStyle>
          <a:p>
            <a:r>
              <a:rPr lang="en-US">
                <a:solidFill>
                  <a:srgbClr val="000066"/>
                </a:solidFill>
              </a:rPr>
              <a:t>www.themegallery.com</a:t>
            </a:r>
          </a:p>
        </p:txBody>
      </p:sp>
      <p:sp>
        <p:nvSpPr>
          <p:cNvPr id="4" name="Chỗ dành sẵn cho Số hiệu Bản chiếu 3"/>
          <p:cNvSpPr>
            <a:spLocks noGrp="1"/>
          </p:cNvSpPr>
          <p:nvPr>
            <p:ph type="sldNum" sz="quarter" idx="11"/>
          </p:nvPr>
        </p:nvSpPr>
        <p:spPr/>
        <p:txBody>
          <a:bodyPr/>
          <a:lstStyle>
            <a:lvl1pPr>
              <a:defRPr/>
            </a:lvl1pPr>
          </a:lstStyle>
          <a:p>
            <a:fld id="{87E55C08-761E-4982-A8D8-28793D00B756}"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291570728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Chân trang 1"/>
          <p:cNvSpPr>
            <a:spLocks noGrp="1"/>
          </p:cNvSpPr>
          <p:nvPr>
            <p:ph type="ftr" sz="quarter" idx="10"/>
          </p:nvPr>
        </p:nvSpPr>
        <p:spPr/>
        <p:txBody>
          <a:bodyPr/>
          <a:lstStyle>
            <a:lvl1pPr>
              <a:defRPr/>
            </a:lvl1pPr>
          </a:lstStyle>
          <a:p>
            <a:r>
              <a:rPr lang="en-US">
                <a:solidFill>
                  <a:srgbClr val="000066"/>
                </a:solidFill>
              </a:rPr>
              <a:t>www.themegallery.com</a:t>
            </a:r>
          </a:p>
        </p:txBody>
      </p:sp>
      <p:sp>
        <p:nvSpPr>
          <p:cNvPr id="3" name="Chỗ dành sẵn cho Số hiệu Bản chiếu 2"/>
          <p:cNvSpPr>
            <a:spLocks noGrp="1"/>
          </p:cNvSpPr>
          <p:nvPr>
            <p:ph type="sldNum" sz="quarter" idx="11"/>
          </p:nvPr>
        </p:nvSpPr>
        <p:spPr/>
        <p:txBody>
          <a:bodyPr/>
          <a:lstStyle>
            <a:lvl1pPr>
              <a:defRPr/>
            </a:lvl1pPr>
          </a:lstStyle>
          <a:p>
            <a:fld id="{2F09C0FD-90B7-4A6D-8B9C-BF2CE42E271A}"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1136161846"/>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a:defRPr/>
            </a:lvl1pPr>
          </a:lstStyle>
          <a:p>
            <a:r>
              <a:rPr lang="en-US">
                <a:solidFill>
                  <a:srgbClr val="000066"/>
                </a:solidFill>
              </a:rPr>
              <a:t>www.themegallery.com</a:t>
            </a:r>
          </a:p>
        </p:txBody>
      </p:sp>
      <p:sp>
        <p:nvSpPr>
          <p:cNvPr id="6" name="Chỗ dành sẵn cho Số hiệu Bản chiếu 5"/>
          <p:cNvSpPr>
            <a:spLocks noGrp="1"/>
          </p:cNvSpPr>
          <p:nvPr>
            <p:ph type="sldNum" sz="quarter" idx="11"/>
          </p:nvPr>
        </p:nvSpPr>
        <p:spPr/>
        <p:txBody>
          <a:bodyPr/>
          <a:lstStyle>
            <a:lvl1pPr>
              <a:defRPr/>
            </a:lvl1pPr>
          </a:lstStyle>
          <a:p>
            <a:fld id="{FC6690F8-9C5A-46FB-B2A3-03C4BBC96F79}"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144016484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vi-VN" smtClean="0"/>
              <a:t>Bấm biểu tượng để thêm hình ảnh</a:t>
            </a:r>
            <a:endParaRPr lang="en-US"/>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a:defRPr/>
            </a:lvl1pPr>
          </a:lstStyle>
          <a:p>
            <a:r>
              <a:rPr lang="en-US">
                <a:solidFill>
                  <a:srgbClr val="000066"/>
                </a:solidFill>
              </a:rPr>
              <a:t>www.themegallery.com</a:t>
            </a:r>
          </a:p>
        </p:txBody>
      </p:sp>
      <p:sp>
        <p:nvSpPr>
          <p:cNvPr id="6" name="Chỗ dành sẵn cho Số hiệu Bản chiếu 5"/>
          <p:cNvSpPr>
            <a:spLocks noGrp="1"/>
          </p:cNvSpPr>
          <p:nvPr>
            <p:ph type="sldNum" sz="quarter" idx="11"/>
          </p:nvPr>
        </p:nvSpPr>
        <p:spPr/>
        <p:txBody>
          <a:bodyPr/>
          <a:lstStyle>
            <a:lvl1pPr>
              <a:defRPr/>
            </a:lvl1pPr>
          </a:lstStyle>
          <a:p>
            <a:fld id="{0C2C3EAE-AB23-46D4-B0D6-3D8C9A86EE6F}"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2152947792"/>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a:defRPr/>
            </a:lvl1pPr>
          </a:lstStyle>
          <a:p>
            <a:r>
              <a:rPr lang="en-US">
                <a:solidFill>
                  <a:srgbClr val="000066"/>
                </a:solidFill>
              </a:rPr>
              <a:t>www.themegallery.com</a:t>
            </a:r>
          </a:p>
        </p:txBody>
      </p:sp>
      <p:sp>
        <p:nvSpPr>
          <p:cNvPr id="5" name="Chỗ dành sẵn cho Số hiệu Bản chiếu 4"/>
          <p:cNvSpPr>
            <a:spLocks noGrp="1"/>
          </p:cNvSpPr>
          <p:nvPr>
            <p:ph type="sldNum" sz="quarter" idx="11"/>
          </p:nvPr>
        </p:nvSpPr>
        <p:spPr/>
        <p:txBody>
          <a:bodyPr/>
          <a:lstStyle>
            <a:lvl1pPr>
              <a:defRPr/>
            </a:lvl1pPr>
          </a:lstStyle>
          <a:p>
            <a:fld id="{5320C02D-B2E2-4343-9E38-B775AA87CA11}"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2919013552"/>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8839200" y="53976"/>
            <a:ext cx="2743200" cy="62706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609600" y="53976"/>
            <a:ext cx="8026400" cy="62706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a:defRPr/>
            </a:lvl1pPr>
          </a:lstStyle>
          <a:p>
            <a:r>
              <a:rPr lang="en-US">
                <a:solidFill>
                  <a:srgbClr val="000066"/>
                </a:solidFill>
              </a:rPr>
              <a:t>www.themegallery.com</a:t>
            </a:r>
          </a:p>
        </p:txBody>
      </p:sp>
      <p:sp>
        <p:nvSpPr>
          <p:cNvPr id="5" name="Chỗ dành sẵn cho Số hiệu Bản chiếu 4"/>
          <p:cNvSpPr>
            <a:spLocks noGrp="1"/>
          </p:cNvSpPr>
          <p:nvPr>
            <p:ph type="sldNum" sz="quarter" idx="11"/>
          </p:nvPr>
        </p:nvSpPr>
        <p:spPr/>
        <p:txBody>
          <a:bodyPr/>
          <a:lstStyle>
            <a:lvl1pPr>
              <a:defRPr/>
            </a:lvl1pPr>
          </a:lstStyle>
          <a:p>
            <a:fld id="{143D2AF0-2B8B-4A7B-BC64-B1820C98A18C}"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3609572535"/>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723900" y="53976"/>
            <a:ext cx="9857317" cy="563563"/>
          </a:xfrm>
        </p:spPr>
        <p:txBody>
          <a:bodyPr/>
          <a:lstStyle/>
          <a:p>
            <a:r>
              <a:rPr lang="vi-VN" smtClean="0"/>
              <a:t>Bấm &amp; sửa kiểu tiêu đề</a:t>
            </a:r>
            <a:endParaRPr lang="en-US"/>
          </a:p>
        </p:txBody>
      </p:sp>
      <p:sp>
        <p:nvSpPr>
          <p:cNvPr id="3" name="Chỗ dành sẵn cho Bảng 2"/>
          <p:cNvSpPr>
            <a:spLocks noGrp="1"/>
          </p:cNvSpPr>
          <p:nvPr>
            <p:ph type="tbl" idx="1"/>
          </p:nvPr>
        </p:nvSpPr>
        <p:spPr>
          <a:xfrm>
            <a:off x="609600" y="1076325"/>
            <a:ext cx="10972800" cy="5248275"/>
          </a:xfrm>
        </p:spPr>
        <p:txBody>
          <a:bodyPr/>
          <a:lstStyle/>
          <a:p>
            <a:r>
              <a:rPr lang="vi-VN" smtClean="0"/>
              <a:t>Bấm biểu tượng để thêm bảng</a:t>
            </a:r>
            <a:endParaRPr lang="en-US"/>
          </a:p>
        </p:txBody>
      </p:sp>
      <p:sp>
        <p:nvSpPr>
          <p:cNvPr id="4" name="Chỗ dành sẵn cho Chân trang 3"/>
          <p:cNvSpPr>
            <a:spLocks noGrp="1"/>
          </p:cNvSpPr>
          <p:nvPr>
            <p:ph type="ftr" sz="quarter" idx="10"/>
          </p:nvPr>
        </p:nvSpPr>
        <p:spPr>
          <a:xfrm>
            <a:off x="8113185" y="6450014"/>
            <a:ext cx="3862916" cy="320675"/>
          </a:xfrm>
        </p:spPr>
        <p:txBody>
          <a:bodyPr/>
          <a:lstStyle>
            <a:lvl1pPr>
              <a:defRPr/>
            </a:lvl1pPr>
          </a:lstStyle>
          <a:p>
            <a:r>
              <a:rPr lang="en-US">
                <a:solidFill>
                  <a:srgbClr val="000066"/>
                </a:solidFill>
              </a:rPr>
              <a:t>www.themegallery.com</a:t>
            </a:r>
          </a:p>
        </p:txBody>
      </p:sp>
      <p:sp>
        <p:nvSpPr>
          <p:cNvPr id="5" name="Chỗ dành sẵn cho Số hiệu Bản chiếu 4"/>
          <p:cNvSpPr>
            <a:spLocks noGrp="1"/>
          </p:cNvSpPr>
          <p:nvPr>
            <p:ph type="sldNum" sz="quarter" idx="11"/>
          </p:nvPr>
        </p:nvSpPr>
        <p:spPr>
          <a:xfrm>
            <a:off x="143934" y="6454776"/>
            <a:ext cx="1236133" cy="239713"/>
          </a:xfrm>
        </p:spPr>
        <p:txBody>
          <a:bodyPr/>
          <a:lstStyle>
            <a:lvl1pPr>
              <a:defRPr/>
            </a:lvl1pPr>
          </a:lstStyle>
          <a:p>
            <a:fld id="{98202ED1-675A-4FA8-9C11-B94FEC5A67A3}" type="slidenum">
              <a:rPr lang="en-US">
                <a:solidFill>
                  <a:srgbClr val="000066"/>
                </a:solidFill>
              </a:rPr>
              <a:pPr/>
              <a:t>‹#›</a:t>
            </a:fld>
            <a:endParaRPr lang="en-US">
              <a:solidFill>
                <a:srgbClr val="000066"/>
              </a:solidFill>
            </a:endParaRPr>
          </a:p>
        </p:txBody>
      </p:sp>
    </p:spTree>
    <p:extLst>
      <p:ext uri="{BB962C8B-B14F-4D97-AF65-F5344CB8AC3E}">
        <p14:creationId xmlns:p14="http://schemas.microsoft.com/office/powerpoint/2010/main" val="102789335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heme" Target="../theme/theme4.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theme" Target="../theme/theme6.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slideLayout" Target="../slideLayouts/slideLayout55.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10" Type="http://schemas.openxmlformats.org/officeDocument/2006/relationships/slideLayout" Target="../slideLayouts/slideLayout66.xml"/><Relationship Id="rId19" Type="http://schemas.openxmlformats.org/officeDocument/2006/relationships/theme" Target="../theme/theme8.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17" Type="http://schemas.openxmlformats.org/officeDocument/2006/relationships/theme" Target="../theme/theme9.xml"/><Relationship Id="rId2" Type="http://schemas.openxmlformats.org/officeDocument/2006/relationships/slideLayout" Target="../slideLayouts/slideLayout76.xml"/><Relationship Id="rId16" Type="http://schemas.openxmlformats.org/officeDocument/2006/relationships/slideLayout" Target="../slideLayouts/slideLayout90.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slideLayout" Target="../slideLayouts/slideLayout8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slideLayout" Target="../slideLayouts/slideLayout8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slideLayout" Target="../slideLayouts/slideLayout103.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5" Type="http://schemas.openxmlformats.org/officeDocument/2006/relationships/theme" Target="../theme/theme10.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 Id="rId14" Type="http://schemas.openxmlformats.org/officeDocument/2006/relationships/slideLayout" Target="../slideLayouts/slideLayout10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theme" Target="../theme/theme11.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slideLayout" Target="../slideLayouts/slideLayout131.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theme" Target="../theme/theme12.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slideLayout" Target="../slideLayouts/slideLayout13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slideLayout" Target="../slideLayouts/slideLayout145.xml"/><Relationship Id="rId18" Type="http://schemas.openxmlformats.org/officeDocument/2006/relationships/slideLayout" Target="../slideLayouts/slideLayout150.xml"/><Relationship Id="rId3" Type="http://schemas.openxmlformats.org/officeDocument/2006/relationships/slideLayout" Target="../slideLayouts/slideLayout135.xml"/><Relationship Id="rId21" Type="http://schemas.openxmlformats.org/officeDocument/2006/relationships/theme" Target="../theme/theme13.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17" Type="http://schemas.openxmlformats.org/officeDocument/2006/relationships/slideLayout" Target="../slideLayouts/slideLayout149.xml"/><Relationship Id="rId2" Type="http://schemas.openxmlformats.org/officeDocument/2006/relationships/slideLayout" Target="../slideLayouts/slideLayout134.xml"/><Relationship Id="rId16" Type="http://schemas.openxmlformats.org/officeDocument/2006/relationships/slideLayout" Target="../slideLayouts/slideLayout148.xml"/><Relationship Id="rId20" Type="http://schemas.openxmlformats.org/officeDocument/2006/relationships/slideLayout" Target="../slideLayouts/slideLayout152.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5" Type="http://schemas.openxmlformats.org/officeDocument/2006/relationships/slideLayout" Target="../slideLayouts/slideLayout147.xml"/><Relationship Id="rId10" Type="http://schemas.openxmlformats.org/officeDocument/2006/relationships/slideLayout" Target="../slideLayouts/slideLayout142.xml"/><Relationship Id="rId19" Type="http://schemas.openxmlformats.org/officeDocument/2006/relationships/slideLayout" Target="../slideLayouts/slideLayout151.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slideLayout" Target="../slideLayouts/slideLayout146.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4.xml"/><Relationship Id="rId1" Type="http://schemas.openxmlformats.org/officeDocument/2006/relationships/slideLayout" Target="../slideLayouts/slideLayout15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slideLayout" Target="../slideLayouts/slideLayout167.xml"/><Relationship Id="rId18" Type="http://schemas.openxmlformats.org/officeDocument/2006/relationships/slideLayout" Target="../slideLayouts/slideLayout172.xml"/><Relationship Id="rId26" Type="http://schemas.openxmlformats.org/officeDocument/2006/relationships/theme" Target="../theme/theme15.xml"/><Relationship Id="rId3" Type="http://schemas.openxmlformats.org/officeDocument/2006/relationships/slideLayout" Target="../slideLayouts/slideLayout157.xml"/><Relationship Id="rId21" Type="http://schemas.openxmlformats.org/officeDocument/2006/relationships/slideLayout" Target="../slideLayouts/slideLayout175.xml"/><Relationship Id="rId7" Type="http://schemas.openxmlformats.org/officeDocument/2006/relationships/slideLayout" Target="../slideLayouts/slideLayout161.xml"/><Relationship Id="rId12" Type="http://schemas.openxmlformats.org/officeDocument/2006/relationships/slideLayout" Target="../slideLayouts/slideLayout166.xml"/><Relationship Id="rId17" Type="http://schemas.openxmlformats.org/officeDocument/2006/relationships/slideLayout" Target="../slideLayouts/slideLayout171.xml"/><Relationship Id="rId25" Type="http://schemas.openxmlformats.org/officeDocument/2006/relationships/slideLayout" Target="../slideLayouts/slideLayout179.xml"/><Relationship Id="rId2" Type="http://schemas.openxmlformats.org/officeDocument/2006/relationships/slideLayout" Target="../slideLayouts/slideLayout156.xml"/><Relationship Id="rId16" Type="http://schemas.openxmlformats.org/officeDocument/2006/relationships/slideLayout" Target="../slideLayouts/slideLayout170.xml"/><Relationship Id="rId20" Type="http://schemas.openxmlformats.org/officeDocument/2006/relationships/slideLayout" Target="../slideLayouts/slideLayout174.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24" Type="http://schemas.openxmlformats.org/officeDocument/2006/relationships/slideLayout" Target="../slideLayouts/slideLayout178.xml"/><Relationship Id="rId5" Type="http://schemas.openxmlformats.org/officeDocument/2006/relationships/slideLayout" Target="../slideLayouts/slideLayout159.xml"/><Relationship Id="rId15" Type="http://schemas.openxmlformats.org/officeDocument/2006/relationships/slideLayout" Target="../slideLayouts/slideLayout169.xml"/><Relationship Id="rId23" Type="http://schemas.openxmlformats.org/officeDocument/2006/relationships/slideLayout" Target="../slideLayouts/slideLayout177.xml"/><Relationship Id="rId10" Type="http://schemas.openxmlformats.org/officeDocument/2006/relationships/slideLayout" Target="../slideLayouts/slideLayout164.xml"/><Relationship Id="rId19" Type="http://schemas.openxmlformats.org/officeDocument/2006/relationships/slideLayout" Target="../slideLayouts/slideLayout173.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slideLayout" Target="../slideLayouts/slideLayout168.xml"/><Relationship Id="rId22" Type="http://schemas.openxmlformats.org/officeDocument/2006/relationships/slideLayout" Target="../slideLayouts/slideLayout176.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8.xml"/><Relationship Id="rId13" Type="http://schemas.openxmlformats.org/officeDocument/2006/relationships/slideLayout" Target="../slideLayouts/slideLayout193.xml"/><Relationship Id="rId18" Type="http://schemas.openxmlformats.org/officeDocument/2006/relationships/slideLayout" Target="../slideLayouts/slideLayout198.xml"/><Relationship Id="rId26" Type="http://schemas.openxmlformats.org/officeDocument/2006/relationships/slideLayout" Target="../slideLayouts/slideLayout206.xml"/><Relationship Id="rId3" Type="http://schemas.openxmlformats.org/officeDocument/2006/relationships/slideLayout" Target="../slideLayouts/slideLayout183.xml"/><Relationship Id="rId21" Type="http://schemas.openxmlformats.org/officeDocument/2006/relationships/slideLayout" Target="../slideLayouts/slideLayout201.xml"/><Relationship Id="rId7" Type="http://schemas.openxmlformats.org/officeDocument/2006/relationships/slideLayout" Target="../slideLayouts/slideLayout187.xml"/><Relationship Id="rId12" Type="http://schemas.openxmlformats.org/officeDocument/2006/relationships/slideLayout" Target="../slideLayouts/slideLayout192.xml"/><Relationship Id="rId17" Type="http://schemas.openxmlformats.org/officeDocument/2006/relationships/slideLayout" Target="../slideLayouts/slideLayout197.xml"/><Relationship Id="rId25" Type="http://schemas.openxmlformats.org/officeDocument/2006/relationships/slideLayout" Target="../slideLayouts/slideLayout205.xml"/><Relationship Id="rId2" Type="http://schemas.openxmlformats.org/officeDocument/2006/relationships/slideLayout" Target="../slideLayouts/slideLayout182.xml"/><Relationship Id="rId16" Type="http://schemas.openxmlformats.org/officeDocument/2006/relationships/slideLayout" Target="../slideLayouts/slideLayout196.xml"/><Relationship Id="rId20" Type="http://schemas.openxmlformats.org/officeDocument/2006/relationships/slideLayout" Target="../slideLayouts/slideLayout200.xml"/><Relationship Id="rId1" Type="http://schemas.openxmlformats.org/officeDocument/2006/relationships/slideLayout" Target="../slideLayouts/slideLayout181.xml"/><Relationship Id="rId6" Type="http://schemas.openxmlformats.org/officeDocument/2006/relationships/slideLayout" Target="../slideLayouts/slideLayout186.xml"/><Relationship Id="rId11" Type="http://schemas.openxmlformats.org/officeDocument/2006/relationships/slideLayout" Target="../slideLayouts/slideLayout191.xml"/><Relationship Id="rId24" Type="http://schemas.openxmlformats.org/officeDocument/2006/relationships/slideLayout" Target="../slideLayouts/slideLayout204.xml"/><Relationship Id="rId5" Type="http://schemas.openxmlformats.org/officeDocument/2006/relationships/slideLayout" Target="../slideLayouts/slideLayout185.xml"/><Relationship Id="rId15" Type="http://schemas.openxmlformats.org/officeDocument/2006/relationships/slideLayout" Target="../slideLayouts/slideLayout195.xml"/><Relationship Id="rId23" Type="http://schemas.openxmlformats.org/officeDocument/2006/relationships/slideLayout" Target="../slideLayouts/slideLayout203.xml"/><Relationship Id="rId10" Type="http://schemas.openxmlformats.org/officeDocument/2006/relationships/slideLayout" Target="../slideLayouts/slideLayout190.xml"/><Relationship Id="rId19" Type="http://schemas.openxmlformats.org/officeDocument/2006/relationships/slideLayout" Target="../slideLayouts/slideLayout199.xml"/><Relationship Id="rId4" Type="http://schemas.openxmlformats.org/officeDocument/2006/relationships/slideLayout" Target="../slideLayouts/slideLayout184.xml"/><Relationship Id="rId9" Type="http://schemas.openxmlformats.org/officeDocument/2006/relationships/slideLayout" Target="../slideLayouts/slideLayout189.xml"/><Relationship Id="rId14" Type="http://schemas.openxmlformats.org/officeDocument/2006/relationships/slideLayout" Target="../slideLayouts/slideLayout194.xml"/><Relationship Id="rId22" Type="http://schemas.openxmlformats.org/officeDocument/2006/relationships/slideLayout" Target="../slideLayouts/slideLayout202.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4.xml"/><Relationship Id="rId13" Type="http://schemas.openxmlformats.org/officeDocument/2006/relationships/slideLayout" Target="../slideLayouts/slideLayout219.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slideLayout" Target="../slideLayouts/slideLayout218.xml"/><Relationship Id="rId17" Type="http://schemas.openxmlformats.org/officeDocument/2006/relationships/theme" Target="../theme/theme18.xml"/><Relationship Id="rId2" Type="http://schemas.openxmlformats.org/officeDocument/2006/relationships/slideLayout" Target="../slideLayouts/slideLayout208.xml"/><Relationship Id="rId16" Type="http://schemas.openxmlformats.org/officeDocument/2006/relationships/slideLayout" Target="../slideLayouts/slideLayout222.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5" Type="http://schemas.openxmlformats.org/officeDocument/2006/relationships/slideLayout" Target="../slideLayouts/slideLayout22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 Id="rId14" Type="http://schemas.openxmlformats.org/officeDocument/2006/relationships/slideLayout" Target="../slideLayouts/slideLayout22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0.xml"/><Relationship Id="rId13" Type="http://schemas.openxmlformats.org/officeDocument/2006/relationships/slideLayout" Target="../slideLayouts/slideLayout235.xml"/><Relationship Id="rId18" Type="http://schemas.openxmlformats.org/officeDocument/2006/relationships/slideLayout" Target="../slideLayouts/slideLayout240.xml"/><Relationship Id="rId3" Type="http://schemas.openxmlformats.org/officeDocument/2006/relationships/slideLayout" Target="../slideLayouts/slideLayout225.xml"/><Relationship Id="rId21" Type="http://schemas.openxmlformats.org/officeDocument/2006/relationships/slideLayout" Target="../slideLayouts/slideLayout243.xml"/><Relationship Id="rId7" Type="http://schemas.openxmlformats.org/officeDocument/2006/relationships/slideLayout" Target="../slideLayouts/slideLayout229.xml"/><Relationship Id="rId12" Type="http://schemas.openxmlformats.org/officeDocument/2006/relationships/slideLayout" Target="../slideLayouts/slideLayout234.xml"/><Relationship Id="rId17" Type="http://schemas.openxmlformats.org/officeDocument/2006/relationships/slideLayout" Target="../slideLayouts/slideLayout239.xml"/><Relationship Id="rId2" Type="http://schemas.openxmlformats.org/officeDocument/2006/relationships/slideLayout" Target="../slideLayouts/slideLayout224.xml"/><Relationship Id="rId16" Type="http://schemas.openxmlformats.org/officeDocument/2006/relationships/slideLayout" Target="../slideLayouts/slideLayout238.xml"/><Relationship Id="rId20" Type="http://schemas.openxmlformats.org/officeDocument/2006/relationships/slideLayout" Target="../slideLayouts/slideLayout242.xml"/><Relationship Id="rId1" Type="http://schemas.openxmlformats.org/officeDocument/2006/relationships/slideLayout" Target="../slideLayouts/slideLayout223.xml"/><Relationship Id="rId6" Type="http://schemas.openxmlformats.org/officeDocument/2006/relationships/slideLayout" Target="../slideLayouts/slideLayout228.xml"/><Relationship Id="rId11" Type="http://schemas.openxmlformats.org/officeDocument/2006/relationships/slideLayout" Target="../slideLayouts/slideLayout233.xml"/><Relationship Id="rId5" Type="http://schemas.openxmlformats.org/officeDocument/2006/relationships/slideLayout" Target="../slideLayouts/slideLayout227.xml"/><Relationship Id="rId15" Type="http://schemas.openxmlformats.org/officeDocument/2006/relationships/slideLayout" Target="../slideLayouts/slideLayout237.xml"/><Relationship Id="rId10" Type="http://schemas.openxmlformats.org/officeDocument/2006/relationships/slideLayout" Target="../slideLayouts/slideLayout232.xml"/><Relationship Id="rId19" Type="http://schemas.openxmlformats.org/officeDocument/2006/relationships/slideLayout" Target="../slideLayouts/slideLayout241.xml"/><Relationship Id="rId4" Type="http://schemas.openxmlformats.org/officeDocument/2006/relationships/slideLayout" Target="../slideLayouts/slideLayout226.xml"/><Relationship Id="rId9" Type="http://schemas.openxmlformats.org/officeDocument/2006/relationships/slideLayout" Target="../slideLayouts/slideLayout231.xml"/><Relationship Id="rId14" Type="http://schemas.openxmlformats.org/officeDocument/2006/relationships/slideLayout" Target="../slideLayouts/slideLayout236.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1.xml"/><Relationship Id="rId13" Type="http://schemas.openxmlformats.org/officeDocument/2006/relationships/theme" Target="../theme/theme20.xml"/><Relationship Id="rId3" Type="http://schemas.openxmlformats.org/officeDocument/2006/relationships/slideLayout" Target="../slideLayouts/slideLayout246.xml"/><Relationship Id="rId7" Type="http://schemas.openxmlformats.org/officeDocument/2006/relationships/slideLayout" Target="../slideLayouts/slideLayout250.xml"/><Relationship Id="rId12" Type="http://schemas.openxmlformats.org/officeDocument/2006/relationships/slideLayout" Target="../slideLayouts/slideLayout255.xml"/><Relationship Id="rId2" Type="http://schemas.openxmlformats.org/officeDocument/2006/relationships/slideLayout" Target="../slideLayouts/slideLayout245.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5" Type="http://schemas.openxmlformats.org/officeDocument/2006/relationships/slideLayout" Target="../slideLayouts/slideLayout248.xml"/><Relationship Id="rId10" Type="http://schemas.openxmlformats.org/officeDocument/2006/relationships/slideLayout" Target="../slideLayouts/slideLayout253.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image" Target="../media/image79.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8" r:id="rId1"/>
    <p:sldLayoutId id="2147483743" r:id="rId2"/>
    <p:sldLayoutId id="2147483742" r:id="rId3"/>
    <p:sldLayoutId id="2147483737" r:id="rId4"/>
    <p:sldLayoutId id="2147483740" r:id="rId5"/>
    <p:sldLayoutId id="2147483739" r:id="rId6"/>
    <p:sldLayoutId id="2147483736" r:id="rId7"/>
    <p:sldLayoutId id="2147483741" r:id="rId8"/>
    <p:sldLayoutId id="2147483744" r:id="rId9"/>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 id="2147483796" r:id="rId18"/>
    <p:sldLayoutId id="2147484007" r:id="rId19"/>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039" name="Freeform 15" descr="29641"/>
          <p:cNvSpPr>
            <a:spLocks/>
          </p:cNvSpPr>
          <p:nvPr/>
        </p:nvSpPr>
        <p:spPr bwMode="gray">
          <a:xfrm>
            <a:off x="48685" y="80964"/>
            <a:ext cx="12103100" cy="1595437"/>
          </a:xfrm>
          <a:custGeom>
            <a:avLst/>
            <a:gdLst>
              <a:gd name="T0" fmla="*/ 0 w 5718"/>
              <a:gd name="T1" fmla="*/ 756 h 1005"/>
              <a:gd name="T2" fmla="*/ 576 w 5718"/>
              <a:gd name="T3" fmla="*/ 560 h 1005"/>
              <a:gd name="T4" fmla="*/ 1403 w 5718"/>
              <a:gd name="T5" fmla="*/ 390 h 1005"/>
              <a:gd name="T6" fmla="*/ 2452 w 5718"/>
              <a:gd name="T7" fmla="*/ 314 h 1005"/>
              <a:gd name="T8" fmla="*/ 3102 w 5718"/>
              <a:gd name="T9" fmla="*/ 326 h 1005"/>
              <a:gd name="T10" fmla="*/ 4043 w 5718"/>
              <a:gd name="T11" fmla="*/ 434 h 1005"/>
              <a:gd name="T12" fmla="*/ 4944 w 5718"/>
              <a:gd name="T13" fmla="*/ 668 h 1005"/>
              <a:gd name="T14" fmla="*/ 5691 w 5718"/>
              <a:gd name="T15" fmla="*/ 971 h 1005"/>
              <a:gd name="T16" fmla="*/ 5718 w 5718"/>
              <a:gd name="T17" fmla="*/ 19 h 1005"/>
              <a:gd name="T18" fmla="*/ 9 w 5718"/>
              <a:gd name="T19" fmla="*/ 0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4"/>
            <a:srcRect/>
            <a:stretch>
              <a:fillRect/>
            </a:stretch>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1027" name="Rectangle 3"/>
          <p:cNvSpPr>
            <a:spLocks noGrp="1" noChangeArrowheads="1"/>
          </p:cNvSpPr>
          <p:nvPr>
            <p:ph type="body" idx="1"/>
          </p:nvPr>
        </p:nvSpPr>
        <p:spPr bwMode="auto">
          <a:xfrm>
            <a:off x="609600" y="1076325"/>
            <a:ext cx="109728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
        <p:nvSpPr>
          <p:cNvPr id="1029" name="Rectangle 5"/>
          <p:cNvSpPr>
            <a:spLocks noGrp="1" noChangeArrowheads="1"/>
          </p:cNvSpPr>
          <p:nvPr>
            <p:ph type="ftr" sz="quarter" idx="3"/>
          </p:nvPr>
        </p:nvSpPr>
        <p:spPr bwMode="auto">
          <a:xfrm>
            <a:off x="8113185" y="6450014"/>
            <a:ext cx="3862916"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r" defTabSz="957263">
              <a:defRPr sz="1300" b="1">
                <a:latin typeface="+mn-lt"/>
              </a:defRPr>
            </a:lvl1pPr>
          </a:lstStyle>
          <a:p>
            <a:pPr fontAlgn="base">
              <a:spcBef>
                <a:spcPct val="0"/>
              </a:spcBef>
              <a:spcAft>
                <a:spcPct val="0"/>
              </a:spcAft>
            </a:pPr>
            <a:r>
              <a:rPr lang="en-US">
                <a:solidFill>
                  <a:srgbClr val="000066"/>
                </a:solidFill>
              </a:rPr>
              <a:t>www.themegallery.com</a:t>
            </a:r>
          </a:p>
        </p:txBody>
      </p:sp>
      <p:sp>
        <p:nvSpPr>
          <p:cNvPr id="1030" name="Rectangle 6"/>
          <p:cNvSpPr>
            <a:spLocks noGrp="1" noChangeArrowheads="1"/>
          </p:cNvSpPr>
          <p:nvPr>
            <p:ph type="sldNum" sz="quarter" idx="4"/>
          </p:nvPr>
        </p:nvSpPr>
        <p:spPr bwMode="auto">
          <a:xfrm>
            <a:off x="143934" y="6454776"/>
            <a:ext cx="1236133" cy="23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ctr" defTabSz="957263">
              <a:defRPr sz="1300" b="1">
                <a:latin typeface="+mn-lt"/>
              </a:defRPr>
            </a:lvl1pPr>
          </a:lstStyle>
          <a:p>
            <a:pPr fontAlgn="base">
              <a:spcBef>
                <a:spcPct val="0"/>
              </a:spcBef>
              <a:spcAft>
                <a:spcPct val="0"/>
              </a:spcAft>
            </a:pPr>
            <a:fld id="{843EAF5A-02A3-47C7-A2DA-BB9F5281BFB3}" type="slidenum">
              <a:rPr lang="en-US">
                <a:solidFill>
                  <a:srgbClr val="000066"/>
                </a:solidFill>
              </a:rPr>
              <a:pPr fontAlgn="base">
                <a:spcBef>
                  <a:spcPct val="0"/>
                </a:spcBef>
                <a:spcAft>
                  <a:spcPct val="0"/>
                </a:spcAft>
              </a:pPr>
              <a:t>‹#›</a:t>
            </a:fld>
            <a:endParaRPr lang="en-US">
              <a:solidFill>
                <a:srgbClr val="000066"/>
              </a:solidFill>
            </a:endParaRPr>
          </a:p>
        </p:txBody>
      </p:sp>
      <p:sp>
        <p:nvSpPr>
          <p:cNvPr id="1026" name="Rectangle 2"/>
          <p:cNvSpPr>
            <a:spLocks noGrp="1" noChangeArrowheads="1"/>
          </p:cNvSpPr>
          <p:nvPr>
            <p:ph type="title"/>
          </p:nvPr>
        </p:nvSpPr>
        <p:spPr bwMode="white">
          <a:xfrm>
            <a:off x="723900" y="53976"/>
            <a:ext cx="9857317"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ctr" anchorCtr="0" compatLnSpc="1">
            <a:prstTxWarp prst="textNoShape">
              <a:avLst/>
            </a:prstTxWarp>
          </a:bodyPr>
          <a:lstStyle/>
          <a:p>
            <a:pPr lvl="0"/>
            <a:r>
              <a:rPr lang="vi-VN" smtClean="0"/>
              <a:t>Bấm &amp; sửa kiểu tiêu đề</a:t>
            </a:r>
            <a:endParaRPr lang="en-US" smtClean="0"/>
          </a:p>
        </p:txBody>
      </p:sp>
      <p:grpSp>
        <p:nvGrpSpPr>
          <p:cNvPr id="1040" name="Group 16"/>
          <p:cNvGrpSpPr>
            <a:grpSpLocks/>
          </p:cNvGrpSpPr>
          <p:nvPr/>
        </p:nvGrpSpPr>
        <p:grpSpPr bwMode="auto">
          <a:xfrm>
            <a:off x="-2117" y="0"/>
            <a:ext cx="12194117" cy="6858000"/>
            <a:chOff x="-1" y="0"/>
            <a:chExt cx="8065" cy="6048"/>
          </a:xfrm>
        </p:grpSpPr>
        <p:sp>
          <p:nvSpPr>
            <p:cNvPr id="1041"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Lst>
              <a:ahLst/>
              <a:cxnLst>
                <a:cxn ang="0">
                  <a:pos x="T0" y="T1"/>
                </a:cxn>
                <a:cxn ang="0">
                  <a:pos x="T2" y="T3"/>
                </a:cxn>
                <a:cxn ang="0">
                  <a:pos x="T4" y="T5"/>
                </a:cxn>
                <a:cxn ang="0">
                  <a:pos x="T6" y="T7"/>
                </a:cxn>
                <a:cxn ang="0">
                  <a:pos x="T8" y="T9"/>
                </a:cxn>
                <a:cxn ang="0">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1042" name="Freeform 18"/>
            <p:cNvSpPr>
              <a:spLocks/>
            </p:cNvSpPr>
            <p:nvPr/>
          </p:nvSpPr>
          <p:spPr bwMode="gray">
            <a:xfrm>
              <a:off x="7701" y="5645"/>
              <a:ext cx="363" cy="403"/>
            </a:xfrm>
            <a:custGeom>
              <a:avLst/>
              <a:gdLst>
                <a:gd name="T0" fmla="*/ 229 w 232"/>
                <a:gd name="T1" fmla="*/ 0 h 290"/>
                <a:gd name="T2" fmla="*/ 164 w 232"/>
                <a:gd name="T3" fmla="*/ 144 h 290"/>
                <a:gd name="T4" fmla="*/ 98 w 232"/>
                <a:gd name="T5" fmla="*/ 253 h 290"/>
                <a:gd name="T6" fmla="*/ 0 w 232"/>
                <a:gd name="T7" fmla="*/ 290 h 290"/>
                <a:gd name="T8" fmla="*/ 232 w 232"/>
                <a:gd name="T9" fmla="*/ 287 h 290"/>
              </a:gdLst>
              <a:ahLst/>
              <a:cxnLst>
                <a:cxn ang="0">
                  <a:pos x="T0" y="T1"/>
                </a:cxn>
                <a:cxn ang="0">
                  <a:pos x="T2" y="T3"/>
                </a:cxn>
                <a:cxn ang="0">
                  <a:pos x="T4" y="T5"/>
                </a:cxn>
                <a:cxn ang="0">
                  <a:pos x="T6" y="T7"/>
                </a:cxn>
                <a:cxn ang="0">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1043" name="AutoShape 19"/>
            <p:cNvSpPr>
              <a:spLocks noChangeArrowheads="1"/>
            </p:cNvSpPr>
            <p:nvPr/>
          </p:nvSpPr>
          <p:spPr bwMode="gray">
            <a:xfrm>
              <a:off x="25" y="42"/>
              <a:ext cx="8012" cy="59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1044"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Lst>
              <a:ahLst/>
              <a:cxnLst>
                <a:cxn ang="0">
                  <a:pos x="T0" y="T1"/>
                </a:cxn>
                <a:cxn ang="0">
                  <a:pos x="T2" y="T3"/>
                </a:cxn>
                <a:cxn ang="0">
                  <a:pos x="T4" y="T5"/>
                </a:cxn>
                <a:cxn ang="0">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
          <p:nvSpPr>
            <p:cNvPr id="1045"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Lst>
              <a:ahLst/>
              <a:cxnLst>
                <a:cxn ang="0">
                  <a:pos x="T0" y="T1"/>
                </a:cxn>
                <a:cxn ang="0">
                  <a:pos x="T2" y="T3"/>
                </a:cxn>
                <a:cxn ang="0">
                  <a:pos x="T4" y="T5"/>
                </a:cxn>
                <a:cxn ang="0">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grpSp>
      <p:sp>
        <p:nvSpPr>
          <p:cNvPr id="1046" name="Line 22"/>
          <p:cNvSpPr>
            <a:spLocks noChangeShapeType="1"/>
          </p:cNvSpPr>
          <p:nvPr/>
        </p:nvSpPr>
        <p:spPr bwMode="gray">
          <a:xfrm>
            <a:off x="431801" y="6500813"/>
            <a:ext cx="1142576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fontAlgn="base">
              <a:spcBef>
                <a:spcPct val="0"/>
              </a:spcBef>
              <a:spcAft>
                <a:spcPct val="0"/>
              </a:spcAft>
            </a:pPr>
            <a:endParaRPr lang="en-US" sz="1900">
              <a:solidFill>
                <a:srgbClr val="000066"/>
              </a:solidFill>
              <a:latin typeface="Arial" charset="0"/>
            </a:endParaRPr>
          </a:p>
        </p:txBody>
      </p:sp>
    </p:spTree>
    <p:extLst>
      <p:ext uri="{BB962C8B-B14F-4D97-AF65-F5344CB8AC3E}">
        <p14:creationId xmlns:p14="http://schemas.microsoft.com/office/powerpoint/2010/main" val="3365395455"/>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hf sldNum="0" hdr="0" dt="0"/>
  <p:txStyles>
    <p:titleStyle>
      <a:lvl1pPr algn="ctr" defTabSz="957263" rtl="0" eaLnBrk="1" fontAlgn="base" hangingPunct="1">
        <a:spcBef>
          <a:spcPct val="0"/>
        </a:spcBef>
        <a:spcAft>
          <a:spcPct val="0"/>
        </a:spcAft>
        <a:defRPr sz="2900" b="1">
          <a:solidFill>
            <a:schemeClr val="bg1"/>
          </a:solidFill>
          <a:latin typeface="+mj-lt"/>
          <a:ea typeface="+mj-ea"/>
          <a:cs typeface="+mj-cs"/>
        </a:defRPr>
      </a:lvl1pPr>
      <a:lvl2pPr algn="ctr" defTabSz="957263" rtl="0" eaLnBrk="1" fontAlgn="base" hangingPunct="1">
        <a:spcBef>
          <a:spcPct val="0"/>
        </a:spcBef>
        <a:spcAft>
          <a:spcPct val="0"/>
        </a:spcAft>
        <a:defRPr sz="2900" b="1">
          <a:solidFill>
            <a:schemeClr val="bg1"/>
          </a:solidFill>
          <a:latin typeface="Arial" charset="0"/>
        </a:defRPr>
      </a:lvl2pPr>
      <a:lvl3pPr algn="ctr" defTabSz="957263" rtl="0" eaLnBrk="1" fontAlgn="base" hangingPunct="1">
        <a:spcBef>
          <a:spcPct val="0"/>
        </a:spcBef>
        <a:spcAft>
          <a:spcPct val="0"/>
        </a:spcAft>
        <a:defRPr sz="2900" b="1">
          <a:solidFill>
            <a:schemeClr val="bg1"/>
          </a:solidFill>
          <a:latin typeface="Arial" charset="0"/>
        </a:defRPr>
      </a:lvl3pPr>
      <a:lvl4pPr algn="ctr" defTabSz="957263" rtl="0" eaLnBrk="1" fontAlgn="base" hangingPunct="1">
        <a:spcBef>
          <a:spcPct val="0"/>
        </a:spcBef>
        <a:spcAft>
          <a:spcPct val="0"/>
        </a:spcAft>
        <a:defRPr sz="2900" b="1">
          <a:solidFill>
            <a:schemeClr val="bg1"/>
          </a:solidFill>
          <a:latin typeface="Arial" charset="0"/>
        </a:defRPr>
      </a:lvl4pPr>
      <a:lvl5pPr algn="ctr" defTabSz="957263" rtl="0" eaLnBrk="1" fontAlgn="base" hangingPunct="1">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1" fontAlgn="base" hangingPunct="1">
        <a:spcBef>
          <a:spcPct val="20000"/>
        </a:spcBef>
        <a:spcAft>
          <a:spcPct val="0"/>
        </a:spcAft>
        <a:buClr>
          <a:schemeClr val="hlink"/>
        </a:buClr>
        <a:buFont typeface="Wingdings" pitchFamily="2" charset="2"/>
        <a:buChar char="v"/>
        <a:defRPr sz="2400" b="1">
          <a:solidFill>
            <a:schemeClr val="tx1"/>
          </a:solidFill>
          <a:latin typeface="+mn-lt"/>
          <a:ea typeface="+mn-ea"/>
          <a:cs typeface="+mn-cs"/>
        </a:defRPr>
      </a:lvl1pPr>
      <a:lvl2pPr marL="777875" indent="-298450" algn="l" defTabSz="957263" rtl="0" eaLnBrk="1" fontAlgn="base" hangingPunct="1">
        <a:spcBef>
          <a:spcPct val="20000"/>
        </a:spcBef>
        <a:spcAft>
          <a:spcPct val="0"/>
        </a:spcAft>
        <a:buClr>
          <a:schemeClr val="accent1"/>
        </a:buClr>
        <a:buFont typeface="Wingdings" pitchFamily="2" charset="2"/>
        <a:buChar char="§"/>
        <a:defRPr sz="2100">
          <a:solidFill>
            <a:schemeClr val="tx1"/>
          </a:solidFill>
          <a:latin typeface="+mj-lt"/>
        </a:defRPr>
      </a:lvl2pPr>
      <a:lvl3pPr marL="1196975" indent="-239713" algn="l" defTabSz="957263" rtl="0" eaLnBrk="1" fontAlgn="base" hangingPunct="1">
        <a:spcBef>
          <a:spcPct val="20000"/>
        </a:spcBef>
        <a:spcAft>
          <a:spcPct val="0"/>
        </a:spcAft>
        <a:buClr>
          <a:schemeClr val="tx1"/>
        </a:buClr>
        <a:buChar char="•"/>
        <a:defRPr sz="2100">
          <a:solidFill>
            <a:schemeClr val="tx1"/>
          </a:solidFill>
          <a:latin typeface="+mj-lt"/>
        </a:defRPr>
      </a:lvl3pPr>
      <a:lvl4pPr marL="1676400" indent="-239713" algn="l" defTabSz="957263" rtl="0" eaLnBrk="1" fontAlgn="base" hangingPunct="1">
        <a:spcBef>
          <a:spcPct val="20000"/>
        </a:spcBef>
        <a:spcAft>
          <a:spcPct val="0"/>
        </a:spcAft>
        <a:buChar char="–"/>
        <a:defRPr sz="2100">
          <a:solidFill>
            <a:schemeClr val="tx1"/>
          </a:solidFill>
          <a:latin typeface="+mj-lt"/>
        </a:defRPr>
      </a:lvl4pPr>
      <a:lvl5pPr marL="2154238" indent="-238125" algn="l" defTabSz="957263" rtl="0" eaLnBrk="1" fontAlgn="base" hangingPunct="1">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jpeg"/><Relationship Id="rId7" Type="http://schemas.openxmlformats.org/officeDocument/2006/relationships/image" Target="../media/image84.wmf"/><Relationship Id="rId2" Type="http://schemas.openxmlformats.org/officeDocument/2006/relationships/notesSlide" Target="../notesSlides/notesSlide1.xml"/><Relationship Id="rId1" Type="http://schemas.openxmlformats.org/officeDocument/2006/relationships/slideLayout" Target="../slideLayouts/slideLayout55.xml"/><Relationship Id="rId6" Type="http://schemas.openxmlformats.org/officeDocument/2006/relationships/image" Target="../media/image83.wmf"/><Relationship Id="rId5" Type="http://schemas.openxmlformats.org/officeDocument/2006/relationships/image" Target="../media/image82.wmf"/><Relationship Id="rId4" Type="http://schemas.openxmlformats.org/officeDocument/2006/relationships/image" Target="../media/image81.wmf"/></Relationships>
</file>

<file path=ppt/slides/_rels/slide2.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5.xml"/></Relationships>
</file>

<file path=ppt/slides/_rels/slide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40.xml"/><Relationship Id="rId4" Type="http://schemas.openxmlformats.org/officeDocument/2006/relationships/image" Target="../media/image90.jpeg"/></Relationships>
</file>

<file path=ppt/slides/_rels/slide5.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40.xml"/><Relationship Id="rId4" Type="http://schemas.openxmlformats.org/officeDocument/2006/relationships/image" Target="../media/image93.png"/></Relationships>
</file>

<file path=ppt/slides/_rels/slide6.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png"/><Relationship Id="rId1" Type="http://schemas.openxmlformats.org/officeDocument/2006/relationships/slideLayout" Target="../slideLayouts/slideLayout40.xml"/><Relationship Id="rId4" Type="http://schemas.openxmlformats.org/officeDocument/2006/relationships/image" Target="../media/image100.jpeg"/></Relationships>
</file>

<file path=ppt/slides/_rels/slide10.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40.xml"/><Relationship Id="rId5" Type="http://schemas.openxmlformats.org/officeDocument/2006/relationships/image" Target="../media/image104.png"/><Relationship Id="rId4" Type="http://schemas.openxmlformats.org/officeDocument/2006/relationships/image" Target="../media/image103.jpeg"/></Relationships>
</file>

<file path=ppt/slides/_rels/slide11.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40.xml"/><Relationship Id="rId5" Type="http://schemas.openxmlformats.org/officeDocument/2006/relationships/image" Target="../media/image110.jpeg"/><Relationship Id="rId4" Type="http://schemas.openxmlformats.org/officeDocument/2006/relationships/image" Target="../media/image10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jpe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40.xml"/><Relationship Id="rId5" Type="http://schemas.openxmlformats.org/officeDocument/2006/relationships/image" Target="../media/image130.jpeg"/><Relationship Id="rId4" Type="http://schemas.openxmlformats.org/officeDocument/2006/relationships/image" Target="../media/image129.jpeg"/></Relationships>
</file>

<file path=ppt/slides/_rels/slide31.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40.xml"/><Relationship Id="rId5" Type="http://schemas.openxmlformats.org/officeDocument/2006/relationships/image" Target="../media/image134.jpeg"/><Relationship Id="rId4" Type="http://schemas.openxmlformats.org/officeDocument/2006/relationships/image" Target="../media/image133.jpeg"/></Relationships>
</file>

<file path=ppt/slides/_rels/slide32.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40.xml"/><Relationship Id="rId5" Type="http://schemas.openxmlformats.org/officeDocument/2006/relationships/image" Target="../media/image138.png"/><Relationship Id="rId4" Type="http://schemas.openxmlformats.org/officeDocument/2006/relationships/image" Target="../media/image137.png"/></Relationships>
</file>

<file path=ppt/slides/_rels/slide3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6.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4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0.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40.xml"/><Relationship Id="rId4" Type="http://schemas.openxmlformats.org/officeDocument/2006/relationships/image" Target="../media/image149.jpeg"/></Relationships>
</file>

<file path=ppt/slides/_rels/slide51.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50.jpeg"/><Relationship Id="rId1" Type="http://schemas.openxmlformats.org/officeDocument/2006/relationships/slideLayout" Target="../slideLayouts/slideLayout40.xml"/></Relationships>
</file>

<file path=ppt/slides/_rels/slide52.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40.xml"/><Relationship Id="rId4" Type="http://schemas.openxmlformats.org/officeDocument/2006/relationships/image" Target="../media/image154.jpeg"/></Relationships>
</file>

<file path=ppt/slides/_rels/slide53.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40.xml"/></Relationships>
</file>

<file path=ppt/slides/_rels/slide54.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40.xml"/></Relationships>
</file>

<file path=ppt/slides/_rels/slide55.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158.jpeg"/><Relationship Id="rId1" Type="http://schemas.openxmlformats.org/officeDocument/2006/relationships/slideLayout" Target="../slideLayouts/slideLayout40.xml"/><Relationship Id="rId4" Type="http://schemas.openxmlformats.org/officeDocument/2006/relationships/image" Target="../media/image160.jpeg"/></Relationships>
</file>

<file path=ppt/slides/_rels/slide56.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40.xml"/></Relationships>
</file>

<file path=ppt/slides/_rels/slide57.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4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solidFill>
                <a:srgbClr val="000000"/>
              </a:solidFill>
              <a:latin typeface=".VnTime" pitchFamily="34" charset="0"/>
            </a:endParaRPr>
          </a:p>
        </p:txBody>
      </p:sp>
      <p:sp>
        <p:nvSpPr>
          <p:cNvPr id="5" name="Rectangle 4"/>
          <p:cNvSpPr>
            <a:spLocks noChangeArrowheads="1"/>
          </p:cNvSpPr>
          <p:nvPr/>
        </p:nvSpPr>
        <p:spPr bwMode="auto">
          <a:xfrm>
            <a:off x="1576388" y="1482725"/>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300"/>
              </a:spcBef>
              <a:spcAft>
                <a:spcPts val="1000"/>
              </a:spcAft>
              <a:buNone/>
              <a:defRPr/>
            </a:pPr>
            <a:r>
              <a:rPr lang="en-US" altLang="en-US" sz="3600" b="1" dirty="0">
                <a:solidFill>
                  <a:srgbClr val="FF0000"/>
                </a:solidFill>
                <a:latin typeface="+mj-lt"/>
                <a:ea typeface="Calibri" panose="020F0502020204030204" pitchFamily="34" charset="0"/>
                <a:cs typeface="Times New Roman" panose="02020603050405020304" pitchFamily="18" charset="0"/>
              </a:rPr>
              <a:t>BÀI GIẢNG</a:t>
            </a:r>
            <a:endParaRPr lang="en-US" altLang="en-US" sz="3600" dirty="0">
              <a:solidFill>
                <a:srgbClr val="FF0000"/>
              </a:solidFill>
              <a:latin typeface="+mj-lt"/>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28800" y="2211388"/>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6000" b="1">
                <a:solidFill>
                  <a:srgbClr val="008000"/>
                </a:solidFill>
              </a:rPr>
              <a:t>GIÁO DỤC CHÍNH TRỊ</a:t>
            </a:r>
            <a:endParaRPr lang="en-US" altLang="en-US" sz="6000">
              <a:solidFill>
                <a:srgbClr val="008000"/>
              </a:solidFill>
            </a:endParaRPr>
          </a:p>
        </p:txBody>
      </p:sp>
      <p:sp>
        <p:nvSpPr>
          <p:cNvPr id="16" name="WordArt 4"/>
          <p:cNvSpPr>
            <a:spLocks noChangeArrowheads="1" noChangeShapeType="1" noTextEdit="1"/>
          </p:cNvSpPr>
          <p:nvPr/>
        </p:nvSpPr>
        <p:spPr bwMode="auto">
          <a:xfrm>
            <a:off x="7730365" y="5923165"/>
            <a:ext cx="4195472" cy="769937"/>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sp>
        <p:nvSpPr>
          <p:cNvPr id="132102"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132107"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pic>
          <p:nvPicPr>
            <p:cNvPr id="132108"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09"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10"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11"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12"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800" b="1">
                  <a:latin typeface="VNbangkok"/>
                  <a:cs typeface="Times New Roman" panose="02020603050405020304" pitchFamily="18" charset="0"/>
                </a:rPr>
                <a:t> </a:t>
              </a:r>
              <a:endParaRPr lang="vi-VN" altLang="en-US" sz="1800">
                <a:latin typeface=".VnTime" pitchFamily="34" charset="0"/>
              </a:endParaRPr>
            </a:p>
          </p:txBody>
        </p:sp>
        <p:sp>
          <p:nvSpPr>
            <p:cNvPr id="132113"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sp>
          <p:nvSpPr>
            <p:cNvPr id="132114"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132115"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grpSp>
      <p:sp>
        <p:nvSpPr>
          <p:cNvPr id="2" name="Rectangle 1"/>
          <p:cNvSpPr/>
          <p:nvPr/>
        </p:nvSpPr>
        <p:spPr>
          <a:xfrm>
            <a:off x="0" y="25401"/>
            <a:ext cx="8904288" cy="1027113"/>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chemeClr val="bg1"/>
                </a:solidFill>
                <a:latin typeface="Times New Roman" pitchFamily="18" charset="0"/>
                <a:ea typeface="Calibri" pitchFamily="34" charset="0"/>
                <a:cs typeface="Times New Roman" pitchFamily="18" charset="0"/>
              </a:rPr>
              <a:t>TRƯỜNG CAO ĐẲNG LÝ TỰ TRỌNG TP.HỒ CHÍ MINH</a:t>
            </a:r>
          </a:p>
          <a:p>
            <a:pPr algn="ctr">
              <a:defRPr/>
            </a:pPr>
            <a:r>
              <a:rPr lang="en-US" altLang="en-US" sz="2000" b="1" dirty="0">
                <a:solidFill>
                  <a:schemeClr val="bg1"/>
                </a:solidFill>
                <a:latin typeface="Times New Roman" pitchFamily="18" charset="0"/>
                <a:ea typeface="Calibri" pitchFamily="34" charset="0"/>
                <a:cs typeface="Times New Roman" pitchFamily="18" charset="0"/>
              </a:rPr>
              <a:t>KHOA LÝ LUẬN CHÍNH TRỊ</a:t>
            </a:r>
            <a:endParaRPr lang="en-US" altLang="en-US" sz="2000" dirty="0">
              <a:solidFill>
                <a:schemeClr val="bg1"/>
              </a:solidFill>
              <a:latin typeface="Times New Roman" pitchFamily="18" charset="0"/>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79864" y="7442"/>
            <a:ext cx="308764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7266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4977538" y="168027"/>
            <a:ext cx="1233030" cy="61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lnSpc>
                <a:spcPct val="115000"/>
              </a:lnSpc>
              <a:spcBef>
                <a:spcPts val="300"/>
              </a:spcBef>
              <a:spcAft>
                <a:spcPts val="1000"/>
              </a:spcAft>
            </a:pPr>
            <a:r>
              <a:rPr lang="en-US" altLang="en-US" sz="3200" b="1">
                <a:solidFill>
                  <a:srgbClr val="C00000"/>
                </a:solidFill>
                <a:latin typeface="+mj-lt"/>
                <a:ea typeface="Calibri" pitchFamily="34" charset="0"/>
                <a:cs typeface="Times New Roman" pitchFamily="18" charset="0"/>
              </a:rPr>
              <a:t>BÀI </a:t>
            </a:r>
            <a:r>
              <a:rPr lang="en-US" altLang="en-US" sz="3200" b="1" dirty="0">
                <a:solidFill>
                  <a:srgbClr val="C00000"/>
                </a:solidFill>
                <a:latin typeface="+mj-lt"/>
                <a:ea typeface="Calibri" pitchFamily="34" charset="0"/>
                <a:cs typeface="Times New Roman" pitchFamily="18" charset="0"/>
              </a:rPr>
              <a:t>4</a:t>
            </a:r>
          </a:p>
        </p:txBody>
      </p:sp>
      <p:pic>
        <p:nvPicPr>
          <p:cNvPr id="3" name="Picture 2" descr="Image result for quốc phòng an n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89" y="2343955"/>
            <a:ext cx="5899104" cy="414699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6816" y="778515"/>
            <a:ext cx="11327505" cy="1815882"/>
          </a:xfrm>
          <a:prstGeom prst="rect">
            <a:avLst/>
          </a:prstGeom>
        </p:spPr>
        <p:txBody>
          <a:bodyPr wrap="square">
            <a:spAutoFit/>
          </a:bodyPr>
          <a:lstStyle/>
          <a:p>
            <a:pPr indent="457200" algn="ctr">
              <a:spcAft>
                <a:spcPts val="0"/>
              </a:spcAft>
            </a:pPr>
            <a:r>
              <a:rPr lang="en-US" sz="2800" b="1" kern="0" dirty="0">
                <a:solidFill>
                  <a:srgbClr val="00B0F0"/>
                </a:solidFill>
                <a:latin typeface="+mj-lt"/>
                <a:ea typeface="Times New Roman" panose="02020603050405020304" pitchFamily="18" charset="0"/>
                <a:cs typeface="Times New Roman" panose="02020603050405020304" pitchFamily="18" charset="0"/>
              </a:rPr>
              <a:t>TĂNG CƯỜNG QUỐC PHÒNG AN NINH, MỞ RỘNG </a:t>
            </a:r>
            <a:endParaRPr lang="en-US" sz="2800" b="1" kern="0" dirty="0" smtClean="0">
              <a:solidFill>
                <a:srgbClr val="00B0F0"/>
              </a:solidFill>
              <a:latin typeface="+mj-lt"/>
              <a:ea typeface="Times New Roman" panose="02020603050405020304" pitchFamily="18" charset="0"/>
              <a:cs typeface="Times New Roman" panose="02020603050405020304" pitchFamily="18" charset="0"/>
            </a:endParaRPr>
          </a:p>
          <a:p>
            <a:pPr indent="457200" algn="ctr">
              <a:spcAft>
                <a:spcPts val="0"/>
              </a:spcAft>
            </a:pPr>
            <a:r>
              <a:rPr lang="en-US" sz="2800" b="1" kern="0" dirty="0" smtClean="0">
                <a:solidFill>
                  <a:srgbClr val="00B0F0"/>
                </a:solidFill>
                <a:latin typeface="+mj-lt"/>
                <a:ea typeface="Times New Roman" panose="02020603050405020304" pitchFamily="18" charset="0"/>
                <a:cs typeface="Times New Roman" panose="02020603050405020304" pitchFamily="18" charset="0"/>
              </a:rPr>
              <a:t>QUAN </a:t>
            </a:r>
            <a:r>
              <a:rPr lang="en-US" sz="2800" b="1" kern="0" dirty="0">
                <a:solidFill>
                  <a:srgbClr val="00B0F0"/>
                </a:solidFill>
                <a:latin typeface="+mj-lt"/>
                <a:ea typeface="Times New Roman" panose="02020603050405020304" pitchFamily="18" charset="0"/>
                <a:cs typeface="Times New Roman" panose="02020603050405020304" pitchFamily="18" charset="0"/>
              </a:rPr>
              <a:t>HỆ ĐỐI NGOẠI VÀ HỘI NHẬP QUỐC TẾ Ở </a:t>
            </a:r>
            <a:r>
              <a:rPr lang="en-US" sz="2800" b="1" kern="0" dirty="0" smtClean="0">
                <a:solidFill>
                  <a:srgbClr val="00B0F0"/>
                </a:solidFill>
                <a:latin typeface="+mj-lt"/>
                <a:ea typeface="Times New Roman" panose="02020603050405020304" pitchFamily="18" charset="0"/>
                <a:cs typeface="Times New Roman" panose="02020603050405020304" pitchFamily="18" charset="0"/>
              </a:rPr>
              <a:t>NƯỚC</a:t>
            </a:r>
          </a:p>
          <a:p>
            <a:pPr indent="457200" algn="ctr">
              <a:spcAft>
                <a:spcPts val="0"/>
              </a:spcAft>
            </a:pPr>
            <a:r>
              <a:rPr lang="en-US" sz="2800" b="1" kern="0" dirty="0" smtClean="0">
                <a:solidFill>
                  <a:srgbClr val="00B0F0"/>
                </a:solidFill>
                <a:latin typeface="+mj-lt"/>
                <a:ea typeface="Times New Roman" panose="02020603050405020304" pitchFamily="18" charset="0"/>
                <a:cs typeface="Times New Roman" panose="02020603050405020304" pitchFamily="18" charset="0"/>
              </a:rPr>
              <a:t> </a:t>
            </a:r>
            <a:r>
              <a:rPr lang="en-US" sz="2800" b="1" kern="0" dirty="0">
                <a:solidFill>
                  <a:srgbClr val="00B0F0"/>
                </a:solidFill>
                <a:latin typeface="+mj-lt"/>
                <a:ea typeface="Times New Roman" panose="02020603050405020304" pitchFamily="18" charset="0"/>
                <a:cs typeface="Times New Roman" panose="02020603050405020304" pitchFamily="18" charset="0"/>
              </a:rPr>
              <a:t>TA HIỆN </a:t>
            </a:r>
            <a:r>
              <a:rPr lang="en-US" sz="2800" b="1" kern="0" dirty="0" smtClean="0">
                <a:solidFill>
                  <a:srgbClr val="00B0F0"/>
                </a:solidFill>
                <a:latin typeface="+mj-lt"/>
                <a:ea typeface="Times New Roman" panose="02020603050405020304" pitchFamily="18" charset="0"/>
                <a:cs typeface="Times New Roman" panose="02020603050405020304" pitchFamily="18" charset="0"/>
              </a:rPr>
              <a:t>NAY</a:t>
            </a:r>
          </a:p>
          <a:p>
            <a:pPr indent="457200" algn="ctr">
              <a:spcAft>
                <a:spcPts val="0"/>
              </a:spcAft>
            </a:pPr>
            <a:endParaRPr lang="en-US" sz="2800" b="1" kern="0" dirty="0">
              <a:solidFill>
                <a:srgbClr val="00B0F0"/>
              </a:solidFill>
              <a:effectLst/>
              <a:latin typeface="+mj-lt"/>
              <a:ea typeface="Times New Roman" panose="02020603050405020304" pitchFamily="18" charset="0"/>
              <a:cs typeface="Times New Roman" panose="02020603050405020304" pitchFamily="18" charset="0"/>
            </a:endParaRPr>
          </a:p>
        </p:txBody>
      </p:sp>
      <p:pic>
        <p:nvPicPr>
          <p:cNvPr id="5" name="Picture 4" descr="Image result for mở rộng quan hệ đối ngoạ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2003" y="2343955"/>
            <a:ext cx="5846428" cy="4146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5663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1071630" y="-25758"/>
            <a:ext cx="9857317" cy="563563"/>
          </a:xfrm>
        </p:spPr>
        <p:txBody>
          <a:bodyPr/>
          <a:lstStyle/>
          <a:p>
            <a:r>
              <a:rPr lang="en-US" dirty="0" err="1" smtClean="0"/>
              <a:t>Nội</a:t>
            </a:r>
            <a:r>
              <a:rPr lang="en-US" dirty="0" smtClean="0"/>
              <a:t> dung</a:t>
            </a:r>
            <a:endParaRPr lang="en-US" dirty="0">
              <a:solidFill>
                <a:schemeClr val="accent1"/>
              </a:solidFill>
            </a:endParaRPr>
          </a:p>
        </p:txBody>
      </p:sp>
      <p:grpSp>
        <p:nvGrpSpPr>
          <p:cNvPr id="89176" name="Group 88"/>
          <p:cNvGrpSpPr>
            <a:grpSpLocks/>
          </p:cNvGrpSpPr>
          <p:nvPr/>
        </p:nvGrpSpPr>
        <p:grpSpPr bwMode="auto">
          <a:xfrm>
            <a:off x="1326550" y="1353431"/>
            <a:ext cx="10238677" cy="1312496"/>
            <a:chOff x="1728" y="1680"/>
            <a:chExt cx="4560" cy="653"/>
          </a:xfrm>
          <a:solidFill>
            <a:srgbClr val="663300"/>
          </a:solidFill>
        </p:grpSpPr>
        <p:sp>
          <p:nvSpPr>
            <p:cNvPr id="89150"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89151" name="AutoShape 63"/>
            <p:cNvSpPr>
              <a:spLocks noChangeArrowheads="1"/>
            </p:cNvSpPr>
            <p:nvPr/>
          </p:nvSpPr>
          <p:spPr bwMode="gray">
            <a:xfrm>
              <a:off x="1728" y="1680"/>
              <a:ext cx="662"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89153" name="Text Box 65"/>
            <p:cNvSpPr txBox="1">
              <a:spLocks noChangeArrowheads="1"/>
            </p:cNvSpPr>
            <p:nvPr/>
          </p:nvSpPr>
          <p:spPr bwMode="gray">
            <a:xfrm>
              <a:off x="1985" y="1882"/>
              <a:ext cx="99" cy="218"/>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Arial" charset="0"/>
                </a:defRPr>
              </a:lvl1pPr>
              <a:lvl2pPr marL="341313" defTabSz="684213">
                <a:defRPr>
                  <a:solidFill>
                    <a:schemeClr val="tx1"/>
                  </a:solidFill>
                  <a:latin typeface="Arial" charset="0"/>
                </a:defRPr>
              </a:lvl2pPr>
              <a:lvl3pPr marL="684213" defTabSz="684213">
                <a:defRPr>
                  <a:solidFill>
                    <a:schemeClr val="tx1"/>
                  </a:solidFill>
                  <a:latin typeface="Arial" charset="0"/>
                </a:defRPr>
              </a:lvl3pPr>
              <a:lvl4pPr marL="1025525" defTabSz="684213">
                <a:defRPr>
                  <a:solidFill>
                    <a:schemeClr val="tx1"/>
                  </a:solidFill>
                  <a:latin typeface="Arial" charset="0"/>
                </a:defRPr>
              </a:lvl4pPr>
              <a:lvl5pPr marL="1368425" defTabSz="684213">
                <a:defRPr>
                  <a:solidFill>
                    <a:schemeClr val="tx1"/>
                  </a:solidFill>
                  <a:latin typeface="Arial" charset="0"/>
                </a:defRPr>
              </a:lvl5pPr>
              <a:lvl6pPr marL="1825625" defTabSz="684213" fontAlgn="base">
                <a:spcBef>
                  <a:spcPct val="0"/>
                </a:spcBef>
                <a:spcAft>
                  <a:spcPct val="0"/>
                </a:spcAft>
                <a:defRPr>
                  <a:solidFill>
                    <a:schemeClr val="tx1"/>
                  </a:solidFill>
                  <a:latin typeface="Arial" charset="0"/>
                </a:defRPr>
              </a:lvl6pPr>
              <a:lvl7pPr marL="2282825" defTabSz="684213" fontAlgn="base">
                <a:spcBef>
                  <a:spcPct val="0"/>
                </a:spcBef>
                <a:spcAft>
                  <a:spcPct val="0"/>
                </a:spcAft>
                <a:defRPr>
                  <a:solidFill>
                    <a:schemeClr val="tx1"/>
                  </a:solidFill>
                  <a:latin typeface="Arial" charset="0"/>
                </a:defRPr>
              </a:lvl7pPr>
              <a:lvl8pPr marL="2740025" defTabSz="684213" fontAlgn="base">
                <a:spcBef>
                  <a:spcPct val="0"/>
                </a:spcBef>
                <a:spcAft>
                  <a:spcPct val="0"/>
                </a:spcAft>
                <a:defRPr>
                  <a:solidFill>
                    <a:schemeClr val="tx1"/>
                  </a:solidFill>
                  <a:latin typeface="Arial" charset="0"/>
                </a:defRPr>
              </a:lvl8pPr>
              <a:lvl9pPr marL="3197225" defTabSz="684213" fontAlgn="base">
                <a:spcBef>
                  <a:spcPct val="0"/>
                </a:spcBef>
                <a:spcAft>
                  <a:spcPct val="0"/>
                </a:spcAft>
                <a:defRPr>
                  <a:solidFill>
                    <a:schemeClr val="tx1"/>
                  </a:solidFill>
                  <a:latin typeface="Arial" charset="0"/>
                </a:defRPr>
              </a:lvl9pPr>
            </a:lstStyle>
            <a:p>
              <a:pPr algn="ctr" eaLnBrk="0" fontAlgn="base" hangingPunct="0">
                <a:spcBef>
                  <a:spcPct val="0"/>
                </a:spcBef>
                <a:spcAft>
                  <a:spcPct val="0"/>
                </a:spcAft>
              </a:pPr>
              <a:r>
                <a:rPr lang="en-US" sz="2400" b="1" dirty="0" smtClean="0">
                  <a:solidFill>
                    <a:srgbClr val="FFFFFF"/>
                  </a:solidFill>
                </a:rPr>
                <a:t>I</a:t>
              </a:r>
              <a:endParaRPr lang="en-US" sz="2400" b="1" dirty="0">
                <a:solidFill>
                  <a:srgbClr val="FFFFFF"/>
                </a:solidFill>
              </a:endParaRPr>
            </a:p>
          </p:txBody>
        </p:sp>
      </p:grpSp>
      <p:grpSp>
        <p:nvGrpSpPr>
          <p:cNvPr id="89174" name="Group 86"/>
          <p:cNvGrpSpPr>
            <a:grpSpLocks/>
          </p:cNvGrpSpPr>
          <p:nvPr/>
        </p:nvGrpSpPr>
        <p:grpSpPr bwMode="auto">
          <a:xfrm>
            <a:off x="1326550" y="2893051"/>
            <a:ext cx="10307554" cy="1515637"/>
            <a:chOff x="1728" y="3276"/>
            <a:chExt cx="4599" cy="653"/>
          </a:xfrm>
          <a:solidFill>
            <a:schemeClr val="tx1">
              <a:lumMod val="60000"/>
              <a:lumOff val="40000"/>
            </a:schemeClr>
          </a:solidFill>
        </p:grpSpPr>
        <p:sp>
          <p:nvSpPr>
            <p:cNvPr id="89160" name="AutoShape 72"/>
            <p:cNvSpPr>
              <a:spLocks noChangeArrowheads="1"/>
            </p:cNvSpPr>
            <p:nvPr/>
          </p:nvSpPr>
          <p:spPr bwMode="gray">
            <a:xfrm>
              <a:off x="2135" y="3349"/>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lgn="ctr" defTabSz="914400" fontAlgn="base">
                <a:spcBef>
                  <a:spcPct val="0"/>
                </a:spcBef>
                <a:spcAft>
                  <a:spcPct val="0"/>
                </a:spcAft>
              </a:pPr>
              <a:endParaRPr lang="en-US" sz="1900">
                <a:solidFill>
                  <a:srgbClr val="000066"/>
                </a:solidFill>
                <a:latin typeface="Arial" charset="0"/>
              </a:endParaRPr>
            </a:p>
          </p:txBody>
        </p:sp>
        <p:sp>
          <p:nvSpPr>
            <p:cNvPr id="89161" name="AutoShape 73"/>
            <p:cNvSpPr>
              <a:spLocks noChangeArrowheads="1"/>
            </p:cNvSpPr>
            <p:nvPr/>
          </p:nvSpPr>
          <p:spPr bwMode="gray">
            <a:xfrm>
              <a:off x="1728" y="3276"/>
              <a:ext cx="662"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lgn="ctr" defTabSz="914400" fontAlgn="base">
                <a:spcBef>
                  <a:spcPct val="0"/>
                </a:spcBef>
                <a:spcAft>
                  <a:spcPct val="0"/>
                </a:spcAft>
              </a:pPr>
              <a:endParaRPr lang="en-US" sz="1900">
                <a:solidFill>
                  <a:srgbClr val="000066"/>
                </a:solidFill>
                <a:latin typeface="Arial" charset="0"/>
              </a:endParaRPr>
            </a:p>
          </p:txBody>
        </p:sp>
        <p:sp>
          <p:nvSpPr>
            <p:cNvPr id="89171" name="Text Box 83"/>
            <p:cNvSpPr txBox="1">
              <a:spLocks noChangeArrowheads="1"/>
            </p:cNvSpPr>
            <p:nvPr/>
          </p:nvSpPr>
          <p:spPr bwMode="gray">
            <a:xfrm>
              <a:off x="1987" y="3487"/>
              <a:ext cx="137" cy="189"/>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Arial" charset="0"/>
                </a:defRPr>
              </a:lvl1pPr>
              <a:lvl2pPr marL="341313" defTabSz="684213">
                <a:defRPr>
                  <a:solidFill>
                    <a:schemeClr val="tx1"/>
                  </a:solidFill>
                  <a:latin typeface="Arial" charset="0"/>
                </a:defRPr>
              </a:lvl2pPr>
              <a:lvl3pPr marL="684213" defTabSz="684213">
                <a:defRPr>
                  <a:solidFill>
                    <a:schemeClr val="tx1"/>
                  </a:solidFill>
                  <a:latin typeface="Arial" charset="0"/>
                </a:defRPr>
              </a:lvl3pPr>
              <a:lvl4pPr marL="1025525" defTabSz="684213">
                <a:defRPr>
                  <a:solidFill>
                    <a:schemeClr val="tx1"/>
                  </a:solidFill>
                  <a:latin typeface="Arial" charset="0"/>
                </a:defRPr>
              </a:lvl4pPr>
              <a:lvl5pPr marL="1368425" defTabSz="684213">
                <a:defRPr>
                  <a:solidFill>
                    <a:schemeClr val="tx1"/>
                  </a:solidFill>
                  <a:latin typeface="Arial" charset="0"/>
                </a:defRPr>
              </a:lvl5pPr>
              <a:lvl6pPr marL="1825625" defTabSz="684213" fontAlgn="base">
                <a:spcBef>
                  <a:spcPct val="0"/>
                </a:spcBef>
                <a:spcAft>
                  <a:spcPct val="0"/>
                </a:spcAft>
                <a:defRPr>
                  <a:solidFill>
                    <a:schemeClr val="tx1"/>
                  </a:solidFill>
                  <a:latin typeface="Arial" charset="0"/>
                </a:defRPr>
              </a:lvl6pPr>
              <a:lvl7pPr marL="2282825" defTabSz="684213" fontAlgn="base">
                <a:spcBef>
                  <a:spcPct val="0"/>
                </a:spcBef>
                <a:spcAft>
                  <a:spcPct val="0"/>
                </a:spcAft>
                <a:defRPr>
                  <a:solidFill>
                    <a:schemeClr val="tx1"/>
                  </a:solidFill>
                  <a:latin typeface="Arial" charset="0"/>
                </a:defRPr>
              </a:lvl7pPr>
              <a:lvl8pPr marL="2740025" defTabSz="684213" fontAlgn="base">
                <a:spcBef>
                  <a:spcPct val="0"/>
                </a:spcBef>
                <a:spcAft>
                  <a:spcPct val="0"/>
                </a:spcAft>
                <a:defRPr>
                  <a:solidFill>
                    <a:schemeClr val="tx1"/>
                  </a:solidFill>
                  <a:latin typeface="Arial" charset="0"/>
                </a:defRPr>
              </a:lvl8pPr>
              <a:lvl9pPr marL="3197225" defTabSz="684213" fontAlgn="base">
                <a:spcBef>
                  <a:spcPct val="0"/>
                </a:spcBef>
                <a:spcAft>
                  <a:spcPct val="0"/>
                </a:spcAft>
                <a:defRPr>
                  <a:solidFill>
                    <a:schemeClr val="tx1"/>
                  </a:solidFill>
                  <a:latin typeface="Arial" charset="0"/>
                </a:defRPr>
              </a:lvl9pPr>
            </a:lstStyle>
            <a:p>
              <a:pPr algn="ctr" eaLnBrk="0" fontAlgn="base" hangingPunct="0">
                <a:spcBef>
                  <a:spcPct val="0"/>
                </a:spcBef>
                <a:spcAft>
                  <a:spcPct val="0"/>
                </a:spcAft>
              </a:pPr>
              <a:r>
                <a:rPr lang="en-US" sz="2400" b="1" dirty="0" smtClean="0">
                  <a:solidFill>
                    <a:srgbClr val="FFFFFF"/>
                  </a:solidFill>
                </a:rPr>
                <a:t>II</a:t>
              </a:r>
              <a:endParaRPr lang="en-US" sz="2400" b="1" dirty="0">
                <a:solidFill>
                  <a:srgbClr val="FFFFFF"/>
                </a:solidFill>
              </a:endParaRPr>
            </a:p>
          </p:txBody>
        </p:sp>
      </p:grpSp>
      <p:grpSp>
        <p:nvGrpSpPr>
          <p:cNvPr id="89173" name="Group 85"/>
          <p:cNvGrpSpPr>
            <a:grpSpLocks/>
          </p:cNvGrpSpPr>
          <p:nvPr/>
        </p:nvGrpSpPr>
        <p:grpSpPr bwMode="auto">
          <a:xfrm>
            <a:off x="1345082" y="4510609"/>
            <a:ext cx="10220145" cy="1512590"/>
            <a:chOff x="1728" y="4147"/>
            <a:chExt cx="4560" cy="653"/>
          </a:xfrm>
        </p:grpSpPr>
        <p:sp>
          <p:nvSpPr>
            <p:cNvPr id="89165" name="AutoShape 77"/>
            <p:cNvSpPr>
              <a:spLocks noChangeArrowheads="1"/>
            </p:cNvSpPr>
            <p:nvPr/>
          </p:nvSpPr>
          <p:spPr bwMode="gray">
            <a:xfrm>
              <a:off x="2096" y="4260"/>
              <a:ext cx="4192" cy="436"/>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89166" name="AutoShape 78"/>
            <p:cNvSpPr>
              <a:spLocks noChangeArrowheads="1"/>
            </p:cNvSpPr>
            <p:nvPr/>
          </p:nvSpPr>
          <p:spPr bwMode="gray">
            <a:xfrm>
              <a:off x="1728" y="4147"/>
              <a:ext cx="662" cy="653"/>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defTabSz="914400" fontAlgn="base">
                <a:spcBef>
                  <a:spcPct val="0"/>
                </a:spcBef>
                <a:spcAft>
                  <a:spcPct val="0"/>
                </a:spcAft>
              </a:pPr>
              <a:endParaRPr lang="en-US" sz="1900">
                <a:solidFill>
                  <a:srgbClr val="000066"/>
                </a:solidFill>
                <a:latin typeface="Arial" charset="0"/>
              </a:endParaRPr>
            </a:p>
          </p:txBody>
        </p:sp>
        <p:sp>
          <p:nvSpPr>
            <p:cNvPr id="89172" name="Text Box 84"/>
            <p:cNvSpPr txBox="1">
              <a:spLocks noChangeArrowheads="1"/>
            </p:cNvSpPr>
            <p:nvPr/>
          </p:nvSpPr>
          <p:spPr bwMode="gray">
            <a:xfrm>
              <a:off x="1970" y="4350"/>
              <a:ext cx="175" cy="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Arial" charset="0"/>
                </a:defRPr>
              </a:lvl1pPr>
              <a:lvl2pPr marL="341313" defTabSz="684213">
                <a:defRPr>
                  <a:solidFill>
                    <a:schemeClr val="tx1"/>
                  </a:solidFill>
                  <a:latin typeface="Arial" charset="0"/>
                </a:defRPr>
              </a:lvl2pPr>
              <a:lvl3pPr marL="684213" defTabSz="684213">
                <a:defRPr>
                  <a:solidFill>
                    <a:schemeClr val="tx1"/>
                  </a:solidFill>
                  <a:latin typeface="Arial" charset="0"/>
                </a:defRPr>
              </a:lvl3pPr>
              <a:lvl4pPr marL="1025525" defTabSz="684213">
                <a:defRPr>
                  <a:solidFill>
                    <a:schemeClr val="tx1"/>
                  </a:solidFill>
                  <a:latin typeface="Arial" charset="0"/>
                </a:defRPr>
              </a:lvl4pPr>
              <a:lvl5pPr marL="1368425" defTabSz="684213">
                <a:defRPr>
                  <a:solidFill>
                    <a:schemeClr val="tx1"/>
                  </a:solidFill>
                  <a:latin typeface="Arial" charset="0"/>
                </a:defRPr>
              </a:lvl5pPr>
              <a:lvl6pPr marL="1825625" defTabSz="684213" fontAlgn="base">
                <a:spcBef>
                  <a:spcPct val="0"/>
                </a:spcBef>
                <a:spcAft>
                  <a:spcPct val="0"/>
                </a:spcAft>
                <a:defRPr>
                  <a:solidFill>
                    <a:schemeClr val="tx1"/>
                  </a:solidFill>
                  <a:latin typeface="Arial" charset="0"/>
                </a:defRPr>
              </a:lvl6pPr>
              <a:lvl7pPr marL="2282825" defTabSz="684213" fontAlgn="base">
                <a:spcBef>
                  <a:spcPct val="0"/>
                </a:spcBef>
                <a:spcAft>
                  <a:spcPct val="0"/>
                </a:spcAft>
                <a:defRPr>
                  <a:solidFill>
                    <a:schemeClr val="tx1"/>
                  </a:solidFill>
                  <a:latin typeface="Arial" charset="0"/>
                </a:defRPr>
              </a:lvl7pPr>
              <a:lvl8pPr marL="2740025" defTabSz="684213" fontAlgn="base">
                <a:spcBef>
                  <a:spcPct val="0"/>
                </a:spcBef>
                <a:spcAft>
                  <a:spcPct val="0"/>
                </a:spcAft>
                <a:defRPr>
                  <a:solidFill>
                    <a:schemeClr val="tx1"/>
                  </a:solidFill>
                  <a:latin typeface="Arial" charset="0"/>
                </a:defRPr>
              </a:lvl8pPr>
              <a:lvl9pPr marL="3197225" defTabSz="684213" fontAlgn="base">
                <a:spcBef>
                  <a:spcPct val="0"/>
                </a:spcBef>
                <a:spcAft>
                  <a:spcPct val="0"/>
                </a:spcAft>
                <a:defRPr>
                  <a:solidFill>
                    <a:schemeClr val="tx1"/>
                  </a:solidFill>
                  <a:latin typeface="Arial" charset="0"/>
                </a:defRPr>
              </a:lvl9pPr>
            </a:lstStyle>
            <a:p>
              <a:pPr algn="ctr" eaLnBrk="0" fontAlgn="base" hangingPunct="0">
                <a:spcBef>
                  <a:spcPct val="0"/>
                </a:spcBef>
                <a:spcAft>
                  <a:spcPct val="0"/>
                </a:spcAft>
              </a:pPr>
              <a:r>
                <a:rPr lang="en-US" sz="2400" b="1" dirty="0" smtClean="0">
                  <a:solidFill>
                    <a:srgbClr val="FFFFFF"/>
                  </a:solidFill>
                </a:rPr>
                <a:t>III</a:t>
              </a:r>
              <a:endParaRPr lang="en-US" sz="2400" b="1" dirty="0">
                <a:solidFill>
                  <a:srgbClr val="FFFFFF"/>
                </a:solidFill>
              </a:endParaRPr>
            </a:p>
          </p:txBody>
        </p:sp>
      </p:grpSp>
      <p:sp>
        <p:nvSpPr>
          <p:cNvPr id="2" name="Rectangle 1"/>
          <p:cNvSpPr/>
          <p:nvPr/>
        </p:nvSpPr>
        <p:spPr>
          <a:xfrm>
            <a:off x="2796816" y="3157440"/>
            <a:ext cx="8567993" cy="830997"/>
          </a:xfrm>
          <a:prstGeom prst="rect">
            <a:avLst/>
          </a:prstGeom>
        </p:spPr>
        <p:txBody>
          <a:bodyPr wrap="square">
            <a:spAutoFit/>
          </a:bodyPr>
          <a:lstStyle/>
          <a:p>
            <a:pPr indent="457200" algn="ctr">
              <a:spcAft>
                <a:spcPts val="0"/>
              </a:spcAft>
            </a:pPr>
            <a:r>
              <a:rPr lang="en-US" sz="2400" b="1" dirty="0" err="1" smtClean="0">
                <a:solidFill>
                  <a:schemeClr val="bg1"/>
                </a:solidFill>
                <a:latin typeface="+mj-lt"/>
                <a:ea typeface="Calibri" panose="020F0502020204030204" pitchFamily="34" charset="0"/>
                <a:cs typeface="Times New Roman" panose="02020603050405020304" pitchFamily="18" charset="0"/>
              </a:rPr>
              <a:t>Quan</a:t>
            </a:r>
            <a:r>
              <a:rPr lang="en-US" sz="2400" b="1" dirty="0" smtClean="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điểm</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và</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những</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nhiệm</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vụ</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chủ</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yếu</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của</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đường</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lối</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quốc</a:t>
            </a:r>
            <a:r>
              <a:rPr lang="en-US" sz="2400" b="1" dirty="0">
                <a:solidFill>
                  <a:schemeClr val="bg1"/>
                </a:solidFill>
                <a:latin typeface="+mj-lt"/>
                <a:ea typeface="Calibri" panose="020F0502020204030204" pitchFamily="34" charset="0"/>
                <a:cs typeface="Times New Roman" panose="02020603050405020304" pitchFamily="18" charset="0"/>
              </a:rPr>
              <a:t> </a:t>
            </a:r>
            <a:r>
              <a:rPr lang="en-US" sz="2400" b="1" dirty="0" err="1">
                <a:solidFill>
                  <a:schemeClr val="bg1"/>
                </a:solidFill>
                <a:latin typeface="+mj-lt"/>
                <a:ea typeface="Calibri" panose="020F0502020204030204" pitchFamily="34" charset="0"/>
                <a:cs typeface="Times New Roman" panose="02020603050405020304" pitchFamily="18" charset="0"/>
              </a:rPr>
              <a:t>phòng</a:t>
            </a:r>
            <a:r>
              <a:rPr lang="en-US" sz="2400" b="1" dirty="0">
                <a:solidFill>
                  <a:schemeClr val="bg1"/>
                </a:solidFill>
                <a:latin typeface="+mj-lt"/>
                <a:ea typeface="Calibri" panose="020F0502020204030204" pitchFamily="34" charset="0"/>
                <a:cs typeface="Times New Roman" panose="02020603050405020304" pitchFamily="18" charset="0"/>
              </a:rPr>
              <a:t>, an </a:t>
            </a:r>
            <a:r>
              <a:rPr lang="en-US" sz="2400" b="1" dirty="0" err="1">
                <a:solidFill>
                  <a:schemeClr val="bg1"/>
                </a:solidFill>
                <a:latin typeface="+mj-lt"/>
                <a:ea typeface="Calibri" panose="020F0502020204030204" pitchFamily="34" charset="0"/>
                <a:cs typeface="Times New Roman" panose="02020603050405020304" pitchFamily="18" charset="0"/>
              </a:rPr>
              <a:t>ninh</a:t>
            </a:r>
            <a:endParaRPr lang="en-US" sz="2400" dirty="0">
              <a:solidFill>
                <a:schemeClr val="bg1"/>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590574" y="4897155"/>
            <a:ext cx="8774235" cy="830997"/>
          </a:xfrm>
          <a:prstGeom prst="rect">
            <a:avLst/>
          </a:prstGeom>
        </p:spPr>
        <p:txBody>
          <a:bodyPr wrap="square">
            <a:spAutoFit/>
          </a:bodyPr>
          <a:lstStyle/>
          <a:p>
            <a:pPr indent="457200" algn="ctr">
              <a:spcBef>
                <a:spcPts val="1000"/>
              </a:spcBef>
              <a:spcAft>
                <a:spcPts val="0"/>
              </a:spcAft>
            </a:pPr>
            <a:r>
              <a:rPr lang="en-US" b="1" dirty="0" smtClean="0">
                <a:solidFill>
                  <a:srgbClr val="4F81BD"/>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Quan</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điểm</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và</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những</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nhiệm</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vụ</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chủ</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yếu</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của</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đường</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lối</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đối</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ngoại</a:t>
            </a:r>
            <a:endParaRPr lang="en-US" sz="2400" b="1" dirty="0">
              <a:solidFill>
                <a:schemeClr val="bg1"/>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2462684" y="1836557"/>
            <a:ext cx="4948021" cy="364331"/>
          </a:xfrm>
          <a:prstGeom prst="rect">
            <a:avLst/>
          </a:prstGeom>
        </p:spPr>
        <p:txBody>
          <a:bodyPr wrap="none">
            <a:spAutoFit/>
          </a:bodyPr>
          <a:lstStyle/>
          <a:p>
            <a:pPr indent="457200">
              <a:lnSpc>
                <a:spcPts val="2100"/>
              </a:lnSpc>
              <a:spcBef>
                <a:spcPts val="1000"/>
              </a:spcBef>
              <a:spcAft>
                <a:spcPts val="0"/>
              </a:spcAft>
            </a:pPr>
            <a:r>
              <a:rPr lang="en-US" sz="2400" b="1" dirty="0" err="1" smtClean="0">
                <a:solidFill>
                  <a:schemeClr val="bg1"/>
                </a:solidFill>
                <a:latin typeface="+mj-lt"/>
                <a:ea typeface="Times New Roman" panose="02020603050405020304" pitchFamily="18" charset="0"/>
                <a:cs typeface="Times New Roman" panose="02020603050405020304" pitchFamily="18" charset="0"/>
              </a:rPr>
              <a:t>Bối</a:t>
            </a:r>
            <a:r>
              <a:rPr lang="en-US" sz="2400" b="1" dirty="0" smtClean="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cảnh</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quốc</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tế</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và</a:t>
            </a:r>
            <a:r>
              <a:rPr lang="en-US" sz="2400" b="1" dirty="0">
                <a:solidFill>
                  <a:schemeClr val="bg1"/>
                </a:solidFill>
                <a:latin typeface="+mj-lt"/>
                <a:ea typeface="Times New Roman" panose="02020603050405020304" pitchFamily="18" charset="0"/>
                <a:cs typeface="Times New Roman" panose="02020603050405020304" pitchFamily="18" charset="0"/>
              </a:rPr>
              <a:t> </a:t>
            </a:r>
            <a:r>
              <a:rPr lang="en-US" sz="2400" b="1" dirty="0" err="1">
                <a:solidFill>
                  <a:schemeClr val="bg1"/>
                </a:solidFill>
                <a:latin typeface="+mj-lt"/>
                <a:ea typeface="Times New Roman" panose="02020603050405020304" pitchFamily="18" charset="0"/>
                <a:cs typeface="Times New Roman" panose="02020603050405020304" pitchFamily="18" charset="0"/>
              </a:rPr>
              <a:t>Việt</a:t>
            </a:r>
            <a:r>
              <a:rPr lang="en-US" sz="2400" b="1" dirty="0">
                <a:solidFill>
                  <a:schemeClr val="bg1"/>
                </a:solidFill>
                <a:latin typeface="+mj-lt"/>
                <a:ea typeface="Times New Roman" panose="02020603050405020304" pitchFamily="18" charset="0"/>
                <a:cs typeface="Times New Roman" panose="02020603050405020304" pitchFamily="18" charset="0"/>
              </a:rPr>
              <a:t> Nam</a:t>
            </a:r>
            <a:endParaRPr lang="en-US" sz="2400" b="1" dirty="0">
              <a:solidFill>
                <a:schemeClr val="bg1"/>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664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9">
            <a:extLst>
              <a:ext uri="{FF2B5EF4-FFF2-40B4-BE49-F238E27FC236}">
                <a16:creationId xmlns:a16="http://schemas.microsoft.com/office/drawing/2014/main" xmlns="" id="{317E3335-654C-4252-81E6-B1110AB8BB98}"/>
              </a:ext>
            </a:extLst>
          </p:cNvPr>
          <p:cNvSpPr/>
          <p:nvPr/>
        </p:nvSpPr>
        <p:spPr>
          <a:xfrm>
            <a:off x="653337" y="4839339"/>
            <a:ext cx="236654" cy="22153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4" name="Oval 7">
            <a:extLst>
              <a:ext uri="{FF2B5EF4-FFF2-40B4-BE49-F238E27FC236}">
                <a16:creationId xmlns:a16="http://schemas.microsoft.com/office/drawing/2014/main" xmlns="" id="{54A7629D-4F8E-4345-ABC4-5C52FC2AD067}"/>
              </a:ext>
            </a:extLst>
          </p:cNvPr>
          <p:cNvSpPr/>
          <p:nvPr/>
        </p:nvSpPr>
        <p:spPr>
          <a:xfrm>
            <a:off x="6123851" y="4481936"/>
            <a:ext cx="234783" cy="234783"/>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55" name="Oval 21">
            <a:extLst>
              <a:ext uri="{FF2B5EF4-FFF2-40B4-BE49-F238E27FC236}">
                <a16:creationId xmlns:a16="http://schemas.microsoft.com/office/drawing/2014/main" xmlns="" id="{6F36AAE2-1982-4322-A527-B57F15820673}"/>
              </a:ext>
            </a:extLst>
          </p:cNvPr>
          <p:cNvSpPr>
            <a:spLocks noChangeAspect="1"/>
          </p:cNvSpPr>
          <p:nvPr/>
        </p:nvSpPr>
        <p:spPr>
          <a:xfrm>
            <a:off x="173639" y="577159"/>
            <a:ext cx="271770" cy="27404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grpSp>
        <p:nvGrpSpPr>
          <p:cNvPr id="57" name="Group 56"/>
          <p:cNvGrpSpPr>
            <a:grpSpLocks/>
          </p:cNvGrpSpPr>
          <p:nvPr/>
        </p:nvGrpSpPr>
        <p:grpSpPr bwMode="auto">
          <a:xfrm>
            <a:off x="1635616" y="940241"/>
            <a:ext cx="10360205" cy="73558"/>
            <a:chOff x="284" y="544"/>
            <a:chExt cx="5309" cy="21"/>
          </a:xfrm>
        </p:grpSpPr>
        <p:sp>
          <p:nvSpPr>
            <p:cNvPr id="60"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61"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sp>
        <p:nvSpPr>
          <p:cNvPr id="14" name="Rectangle 13"/>
          <p:cNvSpPr/>
          <p:nvPr/>
        </p:nvSpPr>
        <p:spPr>
          <a:xfrm>
            <a:off x="2114954" y="280615"/>
            <a:ext cx="6072432" cy="523220"/>
          </a:xfrm>
          <a:prstGeom prst="rect">
            <a:avLst/>
          </a:prstGeom>
        </p:spPr>
        <p:txBody>
          <a:bodyPr wrap="none">
            <a:spAutoFit/>
          </a:bodyPr>
          <a:lstStyle/>
          <a:p>
            <a:pPr indent="457200">
              <a:spcBef>
                <a:spcPts val="1000"/>
              </a:spcBef>
              <a:spcAft>
                <a:spcPts val="0"/>
              </a:spcAft>
            </a:pP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I</a:t>
            </a:r>
            <a:r>
              <a:rPr lang="en-US" sz="2800" b="1" dirty="0" smtClean="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smtClean="0">
                <a:solidFill>
                  <a:schemeClr val="accent3">
                    <a:lumMod val="75000"/>
                  </a:schemeClr>
                </a:solidFill>
                <a:latin typeface="+mj-lt"/>
                <a:ea typeface="Times New Roman" panose="02020603050405020304" pitchFamily="18" charset="0"/>
                <a:cs typeface="Times New Roman" panose="02020603050405020304" pitchFamily="18" charset="0"/>
              </a:rPr>
              <a:t>Bối</a:t>
            </a:r>
            <a:r>
              <a:rPr lang="en-US" sz="2800" b="1" dirty="0" smtClean="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a:solidFill>
                  <a:schemeClr val="accent3">
                    <a:lumMod val="75000"/>
                  </a:schemeClr>
                </a:solidFill>
                <a:latin typeface="+mj-lt"/>
                <a:ea typeface="Times New Roman" panose="02020603050405020304" pitchFamily="18" charset="0"/>
                <a:cs typeface="Times New Roman" panose="02020603050405020304" pitchFamily="18" charset="0"/>
              </a:rPr>
              <a:t>cảnh</a:t>
            </a: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a:solidFill>
                  <a:schemeClr val="accent3">
                    <a:lumMod val="75000"/>
                  </a:schemeClr>
                </a:solidFill>
                <a:latin typeface="+mj-lt"/>
                <a:ea typeface="Times New Roman" panose="02020603050405020304" pitchFamily="18" charset="0"/>
                <a:cs typeface="Times New Roman" panose="02020603050405020304" pitchFamily="18" charset="0"/>
              </a:rPr>
              <a:t>quốc</a:t>
            </a: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a:solidFill>
                  <a:schemeClr val="accent3">
                    <a:lumMod val="75000"/>
                  </a:schemeClr>
                </a:solidFill>
                <a:latin typeface="+mj-lt"/>
                <a:ea typeface="Times New Roman" panose="02020603050405020304" pitchFamily="18" charset="0"/>
                <a:cs typeface="Times New Roman" panose="02020603050405020304" pitchFamily="18" charset="0"/>
              </a:rPr>
              <a:t>tế</a:t>
            </a: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a:solidFill>
                  <a:schemeClr val="accent3">
                    <a:lumMod val="75000"/>
                  </a:schemeClr>
                </a:solidFill>
                <a:latin typeface="+mj-lt"/>
                <a:ea typeface="Times New Roman" panose="02020603050405020304" pitchFamily="18" charset="0"/>
                <a:cs typeface="Times New Roman" panose="02020603050405020304" pitchFamily="18" charset="0"/>
              </a:rPr>
              <a:t>và</a:t>
            </a: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 </a:t>
            </a:r>
            <a:r>
              <a:rPr lang="en-US" sz="2800" b="1" dirty="0" err="1">
                <a:solidFill>
                  <a:schemeClr val="accent3">
                    <a:lumMod val="75000"/>
                  </a:schemeClr>
                </a:solidFill>
                <a:latin typeface="+mj-lt"/>
                <a:ea typeface="Times New Roman" panose="02020603050405020304" pitchFamily="18" charset="0"/>
                <a:cs typeface="Times New Roman" panose="02020603050405020304" pitchFamily="18" charset="0"/>
              </a:rPr>
              <a:t>Việt</a:t>
            </a:r>
            <a:r>
              <a:rPr lang="en-US" sz="2800" b="1" dirty="0">
                <a:solidFill>
                  <a:schemeClr val="accent3">
                    <a:lumMod val="75000"/>
                  </a:schemeClr>
                </a:solidFill>
                <a:latin typeface="+mj-lt"/>
                <a:ea typeface="Times New Roman" panose="02020603050405020304" pitchFamily="18" charset="0"/>
                <a:cs typeface="Times New Roman" panose="02020603050405020304" pitchFamily="18" charset="0"/>
              </a:rPr>
              <a:t> Nam</a:t>
            </a:r>
            <a:endParaRPr lang="en-US" sz="2800" b="1" dirty="0">
              <a:solidFill>
                <a:schemeClr val="accent3">
                  <a:lumMod val="75000"/>
                </a:schemeClr>
              </a:solidFill>
              <a:effectLst/>
              <a:latin typeface="+mj-lt"/>
              <a:ea typeface="Times New Roman" panose="02020603050405020304" pitchFamily="18" charset="0"/>
              <a:cs typeface="Times New Roman" panose="02020603050405020304" pitchFamily="18" charset="0"/>
            </a:endParaRPr>
          </a:p>
        </p:txBody>
      </p:sp>
      <p:sp>
        <p:nvSpPr>
          <p:cNvPr id="15" name="Text Box 33"/>
          <p:cNvSpPr txBox="1">
            <a:spLocks noChangeArrowheads="1"/>
          </p:cNvSpPr>
          <p:nvPr/>
        </p:nvSpPr>
        <p:spPr bwMode="gray">
          <a:xfrm>
            <a:off x="1499177" y="992587"/>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800000"/>
                </a:solidFill>
                <a:latin typeface="+mj-lt"/>
                <a:cs typeface="Times New Roman" panose="02020603050405020304" pitchFamily="18" charset="0"/>
              </a:rPr>
              <a:t>1</a:t>
            </a:r>
            <a:r>
              <a:rPr lang="en-US" altLang="en-US" sz="2400" b="1" dirty="0">
                <a:solidFill>
                  <a:srgbClr val="800000"/>
                </a:solidFill>
                <a:latin typeface="+mj-lt"/>
                <a:cs typeface="Times New Roman" panose="02020603050405020304" pitchFamily="18" charset="0"/>
              </a:rPr>
              <a:t>.</a:t>
            </a:r>
            <a:r>
              <a:rPr lang="en-US" altLang="en-US" sz="2400" b="1" dirty="0" smtClean="0">
                <a:solidFill>
                  <a:srgbClr val="800000"/>
                </a:solidFill>
                <a:latin typeface="+mj-lt"/>
                <a:cs typeface="Times New Roman" panose="02020603050405020304" pitchFamily="18" charset="0"/>
              </a:rPr>
              <a:t> </a:t>
            </a:r>
            <a:r>
              <a:rPr lang="en-US" altLang="en-US" sz="2400" b="1" dirty="0" err="1" smtClean="0">
                <a:solidFill>
                  <a:srgbClr val="800000"/>
                </a:solidFill>
                <a:latin typeface="+mj-lt"/>
                <a:cs typeface="Times New Roman" panose="02020603050405020304" pitchFamily="18" charset="0"/>
              </a:rPr>
              <a:t>Tình</a:t>
            </a:r>
            <a:r>
              <a:rPr lang="en-US" altLang="en-US" sz="2400" b="1" dirty="0" smtClean="0">
                <a:solidFill>
                  <a:srgbClr val="800000"/>
                </a:solidFill>
                <a:latin typeface="+mj-lt"/>
                <a:cs typeface="Times New Roman" panose="02020603050405020304" pitchFamily="18" charset="0"/>
              </a:rPr>
              <a:t> </a:t>
            </a:r>
            <a:r>
              <a:rPr lang="en-US" altLang="en-US" sz="2400" b="1" dirty="0" err="1" smtClean="0">
                <a:solidFill>
                  <a:srgbClr val="800000"/>
                </a:solidFill>
                <a:latin typeface="+mj-lt"/>
                <a:cs typeface="Times New Roman" panose="02020603050405020304" pitchFamily="18" charset="0"/>
              </a:rPr>
              <a:t>hình</a:t>
            </a:r>
            <a:r>
              <a:rPr lang="en-US" altLang="en-US" sz="2400" b="1" dirty="0" smtClean="0">
                <a:solidFill>
                  <a:srgbClr val="800000"/>
                </a:solidFill>
                <a:latin typeface="+mj-lt"/>
                <a:cs typeface="Times New Roman" panose="02020603050405020304" pitchFamily="18" charset="0"/>
              </a:rPr>
              <a:t> </a:t>
            </a:r>
            <a:r>
              <a:rPr lang="en-US" altLang="en-US" sz="2400" b="1" dirty="0" err="1">
                <a:solidFill>
                  <a:srgbClr val="800000"/>
                </a:solidFill>
                <a:latin typeface="+mj-lt"/>
                <a:cs typeface="Times New Roman" panose="02020603050405020304" pitchFamily="18" charset="0"/>
              </a:rPr>
              <a:t>quốc</a:t>
            </a:r>
            <a:r>
              <a:rPr lang="en-US" altLang="en-US" sz="2400" b="1" dirty="0">
                <a:solidFill>
                  <a:srgbClr val="800000"/>
                </a:solidFill>
                <a:latin typeface="+mj-lt"/>
                <a:cs typeface="Times New Roman" panose="02020603050405020304" pitchFamily="18" charset="0"/>
              </a:rPr>
              <a:t> </a:t>
            </a:r>
            <a:r>
              <a:rPr lang="en-US" altLang="en-US" sz="2400" b="1" dirty="0" err="1">
                <a:solidFill>
                  <a:srgbClr val="800000"/>
                </a:solidFill>
                <a:latin typeface="+mj-lt"/>
                <a:cs typeface="Times New Roman" panose="02020603050405020304" pitchFamily="18" charset="0"/>
              </a:rPr>
              <a:t>tế</a:t>
            </a:r>
            <a:endParaRPr lang="en-US" altLang="en-US" sz="2400" b="1" dirty="0">
              <a:solidFill>
                <a:srgbClr val="800000"/>
              </a:solidFill>
              <a:latin typeface="+mj-lt"/>
              <a:cs typeface="Times New Roman" panose="02020603050405020304" pitchFamily="18" charset="0"/>
            </a:endParaRPr>
          </a:p>
        </p:txBody>
      </p:sp>
      <p:sp>
        <p:nvSpPr>
          <p:cNvPr id="16" name="Rectangle 3"/>
          <p:cNvSpPr>
            <a:spLocks noChangeArrowheads="1"/>
          </p:cNvSpPr>
          <p:nvPr/>
        </p:nvSpPr>
        <p:spPr bwMode="auto">
          <a:xfrm>
            <a:off x="273449" y="1675678"/>
            <a:ext cx="11525558" cy="1477685"/>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algn="ctr">
              <a:spcBef>
                <a:spcPct val="0"/>
              </a:spcBef>
              <a:buFont typeface="Wingdings" panose="05000000000000000000" pitchFamily="2" charset="2"/>
              <a:buChar char="§"/>
              <a:defRPr/>
            </a:pPr>
            <a:r>
              <a:rPr lang="tn-ZA" altLang="en-US" dirty="0" smtClean="0">
                <a:solidFill>
                  <a:srgbClr val="663300"/>
                </a:solidFill>
                <a:latin typeface="+mj-lt"/>
                <a:cs typeface="Times New Roman" panose="02020603050405020304" pitchFamily="18" charset="0"/>
              </a:rPr>
              <a:t>Tình </a:t>
            </a:r>
            <a:r>
              <a:rPr lang="tn-ZA" altLang="en-US" dirty="0">
                <a:solidFill>
                  <a:srgbClr val="663300"/>
                </a:solidFill>
                <a:latin typeface="+mj-lt"/>
                <a:cs typeface="Times New Roman" panose="02020603050405020304" pitchFamily="18" charset="0"/>
              </a:rPr>
              <a:t>hình thế giới có </a:t>
            </a:r>
            <a:r>
              <a:rPr lang="tn-ZA" altLang="en-US" b="1" dirty="0">
                <a:solidFill>
                  <a:srgbClr val="00B050"/>
                </a:solidFill>
                <a:latin typeface="+mj-lt"/>
                <a:cs typeface="Times New Roman" panose="02020603050405020304" pitchFamily="18" charset="0"/>
              </a:rPr>
              <a:t>diễn biến phức tạp </a:t>
            </a:r>
            <a:r>
              <a:rPr lang="tn-ZA" altLang="en-US" dirty="0">
                <a:solidFill>
                  <a:srgbClr val="663300"/>
                </a:solidFill>
                <a:latin typeface="+mj-lt"/>
                <a:cs typeface="Times New Roman" panose="02020603050405020304" pitchFamily="18" charset="0"/>
              </a:rPr>
              <a:t>nhưng </a:t>
            </a:r>
            <a:r>
              <a:rPr lang="tn-ZA" altLang="en-US" u="sng" dirty="0">
                <a:solidFill>
                  <a:srgbClr val="000066"/>
                </a:solidFill>
                <a:latin typeface="+mj-lt"/>
                <a:cs typeface="Times New Roman" panose="02020603050405020304" pitchFamily="18" charset="0"/>
              </a:rPr>
              <a:t>hòa bình, độc lập dân tộc, dân chủ, hợp tác và phát triển </a:t>
            </a:r>
            <a:r>
              <a:rPr lang="tn-ZA" altLang="en-US" b="1" dirty="0">
                <a:solidFill>
                  <a:srgbClr val="D60093"/>
                </a:solidFill>
                <a:latin typeface="+mj-lt"/>
                <a:cs typeface="Times New Roman" panose="02020603050405020304" pitchFamily="18" charset="0"/>
              </a:rPr>
              <a:t>vẫn là xu thế </a:t>
            </a:r>
            <a:r>
              <a:rPr lang="tn-ZA" altLang="en-US" b="1" dirty="0" smtClean="0">
                <a:solidFill>
                  <a:srgbClr val="D60093"/>
                </a:solidFill>
                <a:latin typeface="+mj-lt"/>
                <a:cs typeface="Times New Roman" panose="02020603050405020304" pitchFamily="18" charset="0"/>
              </a:rPr>
              <a:t>lớn.</a:t>
            </a:r>
          </a:p>
          <a:p>
            <a:pPr algn="ctr">
              <a:spcBef>
                <a:spcPct val="0"/>
              </a:spcBef>
              <a:buFont typeface="Wingdings" panose="05000000000000000000" pitchFamily="2" charset="2"/>
              <a:buChar char="§"/>
              <a:defRPr/>
            </a:pPr>
            <a:r>
              <a:rPr lang="tn-ZA" altLang="en-US" b="1" u="sng" dirty="0" smtClean="0">
                <a:solidFill>
                  <a:srgbClr val="FF0000"/>
                </a:solidFill>
                <a:latin typeface="+mj-lt"/>
                <a:cs typeface="Times New Roman" panose="02020603050405020304" pitchFamily="18" charset="0"/>
              </a:rPr>
              <a:t>Đấu </a:t>
            </a:r>
            <a:r>
              <a:rPr lang="tn-ZA" altLang="en-US" b="1" u="sng" dirty="0">
                <a:solidFill>
                  <a:srgbClr val="FF0000"/>
                </a:solidFill>
                <a:latin typeface="+mj-lt"/>
                <a:cs typeface="Times New Roman" panose="02020603050405020304" pitchFamily="18" charset="0"/>
              </a:rPr>
              <a:t>tranh dân tộc và đấu tranh giai cấp</a:t>
            </a:r>
            <a:r>
              <a:rPr lang="tn-ZA" altLang="en-US" b="1" dirty="0">
                <a:solidFill>
                  <a:srgbClr val="FF0000"/>
                </a:solidFill>
                <a:latin typeface="+mj-lt"/>
                <a:cs typeface="Times New Roman" panose="02020603050405020304" pitchFamily="18" charset="0"/>
              </a:rPr>
              <a:t> </a:t>
            </a:r>
            <a:r>
              <a:rPr lang="tn-ZA" altLang="en-US" dirty="0">
                <a:solidFill>
                  <a:srgbClr val="663300"/>
                </a:solidFill>
                <a:latin typeface="+mj-lt"/>
                <a:cs typeface="Times New Roman" panose="02020603050405020304" pitchFamily="18" charset="0"/>
              </a:rPr>
              <a:t>vẫn </a:t>
            </a:r>
            <a:r>
              <a:rPr lang="tn-ZA" altLang="en-US" b="1" dirty="0">
                <a:solidFill>
                  <a:srgbClr val="7030A0"/>
                </a:solidFill>
                <a:latin typeface="+mj-lt"/>
                <a:cs typeface="Times New Roman" panose="02020603050405020304" pitchFamily="18" charset="0"/>
              </a:rPr>
              <a:t>diễn ra gay gắt </a:t>
            </a:r>
            <a:r>
              <a:rPr lang="tn-ZA" altLang="en-US" dirty="0">
                <a:solidFill>
                  <a:srgbClr val="663300"/>
                </a:solidFill>
                <a:latin typeface="+mj-lt"/>
                <a:cs typeface="Times New Roman" panose="02020603050405020304" pitchFamily="18" charset="0"/>
              </a:rPr>
              <a:t>với những </a:t>
            </a:r>
            <a:r>
              <a:rPr lang="tn-ZA" altLang="en-US" b="1" dirty="0">
                <a:solidFill>
                  <a:srgbClr val="00B0F0"/>
                </a:solidFill>
                <a:latin typeface="+mj-lt"/>
                <a:cs typeface="Times New Roman" panose="02020603050405020304" pitchFamily="18" charset="0"/>
              </a:rPr>
              <a:t>biểu hiện mới, hình thức mới</a:t>
            </a:r>
            <a:r>
              <a:rPr lang="tn-ZA" altLang="en-US" b="1" dirty="0" smtClean="0">
                <a:solidFill>
                  <a:srgbClr val="00B0F0"/>
                </a:solidFill>
                <a:latin typeface="+mj-lt"/>
                <a:cs typeface="Times New Roman" panose="02020603050405020304" pitchFamily="18" charset="0"/>
              </a:rPr>
              <a:t>.</a:t>
            </a:r>
            <a:endParaRPr lang="tn-ZA" altLang="en-US" b="1" dirty="0">
              <a:solidFill>
                <a:srgbClr val="00B0F0"/>
              </a:solidFill>
              <a:latin typeface="+mj-lt"/>
              <a:cs typeface="Times New Roman" panose="02020603050405020304" pitchFamily="18" charset="0"/>
            </a:endParaRPr>
          </a:p>
          <a:p>
            <a:pPr marL="0" indent="0" algn="just">
              <a:spcBef>
                <a:spcPct val="0"/>
              </a:spcBef>
              <a:spcAft>
                <a:spcPts val="600"/>
              </a:spcAft>
              <a:buNone/>
              <a:defRPr/>
            </a:pPr>
            <a:endParaRPr lang="tn-ZA" altLang="en-US" sz="2800" dirty="0">
              <a:latin typeface="Arial" panose="020B0604020202020204" pitchFamily="34" charset="0"/>
            </a:endParaRP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639" y="3474499"/>
            <a:ext cx="3870328" cy="2913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3">
            <a:extLst>
              <a:ext uri="{28A0092B-C50C-407E-A947-70E740481C1C}">
                <a14:useLocalDpi xmlns:a14="http://schemas.microsoft.com/office/drawing/2010/main" val="0"/>
              </a:ext>
            </a:extLst>
          </a:blip>
          <a:srcRect t="13116" b="-2010"/>
          <a:stretch>
            <a:fillRect/>
          </a:stretch>
        </p:blipFill>
        <p:spPr bwMode="auto">
          <a:xfrm>
            <a:off x="8187386" y="3474499"/>
            <a:ext cx="3802845" cy="2913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76111" y="3474500"/>
            <a:ext cx="3920234" cy="2913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9854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blinds(horizontal)">
                                      <p:cBhvr>
                                        <p:cTn id="14" dur="500"/>
                                        <p:tgtEl>
                                          <p:spTgt spid="1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Effect transition="in" filter="blinds(horizontal)">
                                      <p:cBhvr>
                                        <p:cTn id="19" dur="500"/>
                                        <p:tgtEl>
                                          <p:spTgt spid="16">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532586" y="296863"/>
            <a:ext cx="1051007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algn="ctr">
              <a:spcBef>
                <a:spcPct val="0"/>
              </a:spcBef>
              <a:spcAft>
                <a:spcPts val="600"/>
              </a:spcAft>
              <a:buClr>
                <a:srgbClr val="2DA2BF"/>
              </a:buClr>
              <a:buSzTx/>
              <a:buFont typeface="Wingdings" panose="05000000000000000000" pitchFamily="2" charset="2"/>
              <a:buChar char="§"/>
              <a:defRPr/>
            </a:pPr>
            <a:r>
              <a:rPr lang="tn-ZA" altLang="en-US" dirty="0" smtClean="0">
                <a:solidFill>
                  <a:srgbClr val="000000"/>
                </a:solidFill>
                <a:latin typeface="+mj-lt"/>
                <a:cs typeface="Times New Roman" panose="02020603050405020304" pitchFamily="18" charset="0"/>
              </a:rPr>
              <a:t> </a:t>
            </a:r>
            <a:r>
              <a:rPr lang="tn-ZA" altLang="en-US" b="1" u="sng" dirty="0">
                <a:solidFill>
                  <a:srgbClr val="C00000"/>
                </a:solidFill>
                <a:latin typeface="+mj-lt"/>
                <a:cs typeface="Times New Roman" panose="02020603050405020304" pitchFamily="18" charset="0"/>
              </a:rPr>
              <a:t>CMKH và Công nghệ </a:t>
            </a:r>
            <a:r>
              <a:rPr lang="tn-ZA" altLang="en-US" dirty="0">
                <a:solidFill>
                  <a:srgbClr val="800000"/>
                </a:solidFill>
                <a:latin typeface="+mj-lt"/>
                <a:cs typeface="Times New Roman" panose="02020603050405020304" pitchFamily="18" charset="0"/>
              </a:rPr>
              <a:t>có </a:t>
            </a:r>
            <a:r>
              <a:rPr lang="tn-ZA" altLang="en-US" b="1" dirty="0">
                <a:solidFill>
                  <a:srgbClr val="00B0F0"/>
                </a:solidFill>
                <a:latin typeface="+mj-lt"/>
                <a:cs typeface="Times New Roman" panose="02020603050405020304" pitchFamily="18" charset="0"/>
              </a:rPr>
              <a:t>bước tiến nhảy vọt </a:t>
            </a:r>
            <a:r>
              <a:rPr lang="tn-ZA" altLang="en-US" dirty="0">
                <a:solidFill>
                  <a:srgbClr val="800000"/>
                </a:solidFill>
                <a:latin typeface="+mj-lt"/>
                <a:cs typeface="Times New Roman" panose="02020603050405020304" pitchFamily="18" charset="0"/>
              </a:rPr>
              <a:t>tác động sâu sắc vào tình hình KT, CT, XH và quan hệ quốc tế.</a:t>
            </a:r>
          </a:p>
          <a:p>
            <a:pPr marL="0" indent="0" algn="ctr">
              <a:spcBef>
                <a:spcPct val="0"/>
              </a:spcBef>
              <a:spcAft>
                <a:spcPts val="600"/>
              </a:spcAft>
              <a:buClr>
                <a:srgbClr val="E48312"/>
              </a:buClr>
              <a:buNone/>
              <a:defRPr/>
            </a:pPr>
            <a:endParaRPr lang="tn-ZA" altLang="en-US" sz="2800" dirty="0">
              <a:solidFill>
                <a:srgbClr val="000000"/>
              </a:solidFill>
              <a:latin typeface="+mj-l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8642" y="1576590"/>
            <a:ext cx="5245459" cy="220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8642" y="3786389"/>
            <a:ext cx="5245459"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7312" y="1576590"/>
            <a:ext cx="5605352" cy="4781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643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904999" y="228600"/>
            <a:ext cx="9904927" cy="1066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ctr">
              <a:spcBef>
                <a:spcPct val="0"/>
              </a:spcBef>
              <a:spcAft>
                <a:spcPts val="600"/>
              </a:spcAft>
              <a:buClr>
                <a:srgbClr val="2DA2BF"/>
              </a:buClr>
              <a:buSzTx/>
              <a:buNone/>
              <a:defRPr/>
            </a:pPr>
            <a:r>
              <a:rPr lang="tn-ZA" altLang="en-US" b="1" u="sng" dirty="0" smtClean="0">
                <a:solidFill>
                  <a:srgbClr val="C00000"/>
                </a:solidFill>
                <a:latin typeface="+mj-lt"/>
                <a:cs typeface="Times New Roman" panose="02020603050405020304" pitchFamily="18" charset="0"/>
              </a:rPr>
              <a:t>Toàn </a:t>
            </a:r>
            <a:r>
              <a:rPr lang="tn-ZA" altLang="en-US" b="1" u="sng" dirty="0">
                <a:solidFill>
                  <a:srgbClr val="C00000"/>
                </a:solidFill>
                <a:latin typeface="+mj-lt"/>
                <a:cs typeface="Times New Roman" panose="02020603050405020304" pitchFamily="18" charset="0"/>
              </a:rPr>
              <a:t>cầu hóa </a:t>
            </a:r>
            <a:r>
              <a:rPr lang="tn-ZA" altLang="en-US" dirty="0">
                <a:solidFill>
                  <a:srgbClr val="000066"/>
                </a:solidFill>
                <a:latin typeface="+mj-lt"/>
                <a:cs typeface="Times New Roman" panose="02020603050405020304" pitchFamily="18" charset="0"/>
              </a:rPr>
              <a:t>trước hết về </a:t>
            </a:r>
            <a:r>
              <a:rPr lang="tn-ZA" altLang="en-US" dirty="0" smtClean="0">
                <a:solidFill>
                  <a:srgbClr val="000066"/>
                </a:solidFill>
                <a:latin typeface="+mj-lt"/>
                <a:cs typeface="Times New Roman" panose="02020603050405020304" pitchFamily="18" charset="0"/>
              </a:rPr>
              <a:t>kinh tế </a:t>
            </a:r>
            <a:r>
              <a:rPr lang="tn-ZA" altLang="en-US" dirty="0">
                <a:solidFill>
                  <a:srgbClr val="000066"/>
                </a:solidFill>
                <a:latin typeface="+mj-lt"/>
                <a:cs typeface="Times New Roman" panose="02020603050405020304" pitchFamily="18" charset="0"/>
              </a:rPr>
              <a:t>ngày càng phát triển mạnh mẽ </a:t>
            </a:r>
            <a:r>
              <a:rPr lang="tn-ZA" altLang="en-US" b="1" u="sng" dirty="0">
                <a:solidFill>
                  <a:srgbClr val="663300"/>
                </a:solidFill>
                <a:latin typeface="+mj-lt"/>
                <a:cs typeface="Times New Roman" panose="02020603050405020304" pitchFamily="18" charset="0"/>
              </a:rPr>
              <a:t>vừa có mặt tích cực vừa có mặt tiêu cực</a:t>
            </a:r>
            <a:r>
              <a:rPr lang="tn-ZA" altLang="en-US" dirty="0">
                <a:solidFill>
                  <a:srgbClr val="000066"/>
                </a:solidFill>
                <a:latin typeface="+mj-lt"/>
                <a:cs typeface="Times New Roman" panose="02020603050405020304" pitchFamily="18" charset="0"/>
              </a:rPr>
              <a:t>.</a:t>
            </a:r>
          </a:p>
          <a:p>
            <a:pPr marL="0" indent="0" algn="ctr">
              <a:spcBef>
                <a:spcPct val="0"/>
              </a:spcBef>
              <a:spcAft>
                <a:spcPts val="600"/>
              </a:spcAft>
              <a:buClr>
                <a:srgbClr val="E48312"/>
              </a:buClr>
              <a:buNone/>
              <a:defRPr/>
            </a:pPr>
            <a:endParaRPr lang="tn-ZA" altLang="en-US" sz="2800" dirty="0">
              <a:solidFill>
                <a:srgbClr val="000066"/>
              </a:solidFill>
              <a:latin typeface="+mj-l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9859" y="1184856"/>
            <a:ext cx="10200067" cy="5203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52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852" y="1571223"/>
            <a:ext cx="5343348" cy="477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13225" y="1571223"/>
            <a:ext cx="5945186" cy="477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3322750" y="745226"/>
            <a:ext cx="4271494" cy="373487"/>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ctr">
              <a:spcBef>
                <a:spcPct val="0"/>
              </a:spcBef>
              <a:spcAft>
                <a:spcPts val="600"/>
              </a:spcAft>
              <a:buClr>
                <a:srgbClr val="2DA2BF"/>
              </a:buClr>
              <a:buSzTx/>
              <a:buNone/>
              <a:defRPr/>
            </a:pPr>
            <a:r>
              <a:rPr lang="tn-ZA" altLang="en-US" dirty="0">
                <a:solidFill>
                  <a:srgbClr val="3333CC"/>
                </a:solidFill>
                <a:latin typeface="+mj-lt"/>
                <a:cs typeface="Times New Roman" panose="02020603050405020304" pitchFamily="18" charset="0"/>
              </a:rPr>
              <a:t>Đẩy mạnh xuất khẩu</a:t>
            </a:r>
          </a:p>
          <a:p>
            <a:pPr marL="0" indent="0" algn="just">
              <a:spcBef>
                <a:spcPct val="0"/>
              </a:spcBef>
              <a:spcAft>
                <a:spcPts val="600"/>
              </a:spcAft>
              <a:buClr>
                <a:srgbClr val="E48312"/>
              </a:buClr>
              <a:buNone/>
              <a:defRPr/>
            </a:pPr>
            <a:endParaRPr lang="tn-ZA" altLang="en-US" sz="2800" dirty="0">
              <a:solidFill>
                <a:srgbClr val="3333CC"/>
              </a:solidFill>
              <a:latin typeface="Arial" panose="020B0604020202020204" pitchFamily="34" charset="0"/>
            </a:endParaRPr>
          </a:p>
        </p:txBody>
      </p:sp>
      <p:sp>
        <p:nvSpPr>
          <p:cNvPr id="7" name="Rectangle 6"/>
          <p:cNvSpPr/>
          <p:nvPr/>
        </p:nvSpPr>
        <p:spPr>
          <a:xfrm>
            <a:off x="1519708" y="142984"/>
            <a:ext cx="2523448" cy="523220"/>
          </a:xfrm>
          <a:prstGeom prst="rect">
            <a:avLst/>
          </a:prstGeom>
        </p:spPr>
        <p:txBody>
          <a:bodyPr wrap="none">
            <a:spAutoFit/>
          </a:bodyPr>
          <a:lstStyle/>
          <a:p>
            <a:r>
              <a:rPr lang="tn-ZA" altLang="en-US" sz="2800" b="1" u="sng" dirty="0">
                <a:solidFill>
                  <a:srgbClr val="663300"/>
                </a:solidFill>
                <a:cs typeface="Times New Roman" panose="02020603050405020304" pitchFamily="18" charset="0"/>
              </a:rPr>
              <a:t>M</a:t>
            </a:r>
            <a:r>
              <a:rPr lang="tn-ZA" altLang="en-US" sz="2800" b="1" u="sng" dirty="0" smtClean="0">
                <a:solidFill>
                  <a:srgbClr val="663300"/>
                </a:solidFill>
                <a:cs typeface="Times New Roman" panose="02020603050405020304" pitchFamily="18" charset="0"/>
              </a:rPr>
              <a:t>ặt </a:t>
            </a:r>
            <a:r>
              <a:rPr lang="tn-ZA" altLang="en-US" sz="2800" b="1" u="sng" dirty="0">
                <a:solidFill>
                  <a:srgbClr val="663300"/>
                </a:solidFill>
                <a:cs typeface="Times New Roman" panose="02020603050405020304" pitchFamily="18" charset="0"/>
              </a:rPr>
              <a:t>tích </a:t>
            </a:r>
            <a:r>
              <a:rPr lang="tn-ZA" altLang="en-US" sz="2800" b="1" u="sng" dirty="0" smtClean="0">
                <a:solidFill>
                  <a:srgbClr val="663300"/>
                </a:solidFill>
                <a:cs typeface="Times New Roman" panose="02020603050405020304" pitchFamily="18" charset="0"/>
              </a:rPr>
              <a:t>cực:</a:t>
            </a:r>
            <a:r>
              <a:rPr lang="tn-ZA" altLang="en-US" sz="2800" b="1" dirty="0" smtClean="0">
                <a:solidFill>
                  <a:srgbClr val="663300"/>
                </a:solidFill>
                <a:cs typeface="Times New Roman" panose="02020603050405020304" pitchFamily="18" charset="0"/>
              </a:rPr>
              <a:t> </a:t>
            </a:r>
            <a:endParaRPr lang="en-US" sz="2800" dirty="0"/>
          </a:p>
        </p:txBody>
      </p:sp>
    </p:spTree>
    <p:extLst>
      <p:ext uri="{BB962C8B-B14F-4D97-AF65-F5344CB8AC3E}">
        <p14:creationId xmlns:p14="http://schemas.microsoft.com/office/powerpoint/2010/main" val="364558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linds(horizont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8344" y="1287887"/>
            <a:ext cx="9234152" cy="49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917079" y="422856"/>
            <a:ext cx="4595856"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a:spcBef>
                <a:spcPct val="0"/>
              </a:spcBef>
              <a:spcAft>
                <a:spcPts val="600"/>
              </a:spcAft>
              <a:buClr>
                <a:srgbClr val="2DA2BF"/>
              </a:buClr>
              <a:buSzTx/>
              <a:buNone/>
              <a:defRPr/>
            </a:pPr>
            <a:r>
              <a:rPr lang="tn-ZA" altLang="en-US" dirty="0">
                <a:solidFill>
                  <a:srgbClr val="800000"/>
                </a:solidFill>
                <a:latin typeface="+mj-lt"/>
                <a:cs typeface="Times New Roman" panose="02020603050405020304" pitchFamily="18" charset="0"/>
              </a:rPr>
              <a:t>Trao </a:t>
            </a:r>
            <a:r>
              <a:rPr lang="tn-ZA" altLang="en-US" dirty="0" smtClean="0">
                <a:solidFill>
                  <a:srgbClr val="800000"/>
                </a:solidFill>
                <a:latin typeface="+mj-lt"/>
                <a:cs typeface="Times New Roman" panose="02020603050405020304" pitchFamily="18" charset="0"/>
              </a:rPr>
              <a:t>đổi khoa học công nghệ</a:t>
            </a:r>
            <a:endParaRPr lang="tn-ZA" altLang="en-US" dirty="0">
              <a:solidFill>
                <a:srgbClr val="800000"/>
              </a:solidFill>
              <a:latin typeface="+mj-lt"/>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extLst>
      <p:ext uri="{BB962C8B-B14F-4D97-AF65-F5344CB8AC3E}">
        <p14:creationId xmlns:p14="http://schemas.microsoft.com/office/powerpoint/2010/main" val="4198141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106510" y="164205"/>
            <a:ext cx="2448059" cy="533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a:spcBef>
                <a:spcPct val="0"/>
              </a:spcBef>
              <a:spcAft>
                <a:spcPts val="600"/>
              </a:spcAft>
              <a:buClr>
                <a:srgbClr val="2DA2BF"/>
              </a:buClr>
              <a:buSzTx/>
              <a:buNone/>
              <a:defRPr/>
            </a:pPr>
            <a:r>
              <a:rPr lang="tn-ZA" altLang="en-US" b="1" u="sng" dirty="0">
                <a:solidFill>
                  <a:srgbClr val="800000"/>
                </a:solidFill>
                <a:latin typeface="+mj-lt"/>
                <a:cs typeface="Times New Roman" panose="02020603050405020304" pitchFamily="18" charset="0"/>
              </a:rPr>
              <a:t>Mặt tiêu </a:t>
            </a:r>
            <a:r>
              <a:rPr lang="tn-ZA" altLang="en-US" b="1" u="sng" dirty="0" smtClean="0">
                <a:solidFill>
                  <a:srgbClr val="800000"/>
                </a:solidFill>
                <a:latin typeface="+mj-lt"/>
                <a:cs typeface="Times New Roman" panose="02020603050405020304" pitchFamily="18" charset="0"/>
              </a:rPr>
              <a:t>cực</a:t>
            </a:r>
            <a:r>
              <a:rPr lang="tn-ZA" altLang="en-US" b="1" dirty="0" smtClean="0">
                <a:solidFill>
                  <a:srgbClr val="800000"/>
                </a:solidFill>
                <a:latin typeface="+mj-lt"/>
                <a:cs typeface="Times New Roman" panose="02020603050405020304" pitchFamily="18" charset="0"/>
              </a:rPr>
              <a:t>:</a:t>
            </a:r>
            <a:endParaRPr lang="tn-ZA" altLang="en-US" b="1" dirty="0">
              <a:solidFill>
                <a:srgbClr val="800000"/>
              </a:solidFill>
              <a:latin typeface="+mj-lt"/>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FF0000"/>
              </a:solidFill>
              <a:latin typeface="Arial" panose="020B0604020202020204" pitchFamily="34" charset="0"/>
            </a:endParaRPr>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l="8199" t="51042" r="32651" b="9375"/>
          <a:stretch>
            <a:fillRect/>
          </a:stretch>
        </p:blipFill>
        <p:spPr bwMode="auto">
          <a:xfrm>
            <a:off x="2057400" y="914400"/>
            <a:ext cx="7696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671" y="3830638"/>
            <a:ext cx="543476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3830638"/>
            <a:ext cx="5765441"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807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676399" y="76200"/>
            <a:ext cx="9953223" cy="941231"/>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0" algn="ctr">
              <a:spcAft>
                <a:spcPts val="600"/>
              </a:spcAft>
              <a:buClrTx/>
              <a:buSzTx/>
              <a:buNone/>
              <a:defRPr/>
            </a:pPr>
            <a:r>
              <a:rPr lang="en-US" altLang="en-US" dirty="0">
                <a:solidFill>
                  <a:srgbClr val="800000"/>
                </a:solidFill>
                <a:latin typeface="+mj-lt"/>
                <a:cs typeface="Times New Roman" panose="02020603050405020304" pitchFamily="18" charset="0"/>
              </a:rPr>
              <a:t>Thế giới đứng trước nhiều </a:t>
            </a:r>
            <a:r>
              <a:rPr lang="en-US" altLang="en-US" b="1" dirty="0">
                <a:solidFill>
                  <a:srgbClr val="3333CC"/>
                </a:solidFill>
                <a:latin typeface="+mj-lt"/>
                <a:cs typeface="Times New Roman" panose="02020603050405020304" pitchFamily="18" charset="0"/>
              </a:rPr>
              <a:t>vấn đề toàn cầu bức xúc</a:t>
            </a:r>
            <a:r>
              <a:rPr lang="en-US" altLang="en-US" dirty="0">
                <a:solidFill>
                  <a:srgbClr val="800000"/>
                </a:solidFill>
                <a:latin typeface="+mj-lt"/>
                <a:cs typeface="Times New Roman" panose="02020603050405020304" pitchFamily="18" charset="0"/>
              </a:rPr>
              <a:t>:</a:t>
            </a:r>
            <a:r>
              <a:rPr lang="tn-ZA" altLang="en-US" dirty="0">
                <a:solidFill>
                  <a:srgbClr val="800000"/>
                </a:solidFill>
                <a:latin typeface="+mj-lt"/>
                <a:cs typeface="Times New Roman" panose="02020603050405020304" pitchFamily="18" charset="0"/>
              </a:rPr>
              <a:t> Biến đổi khí hậu, môi trường, an ninh mạng, tội phạm xuyên quốc gia, dịch bệnh</a:t>
            </a:r>
            <a:r>
              <a:rPr lang="tn-ZA" altLang="en-US" dirty="0" smtClean="0">
                <a:solidFill>
                  <a:srgbClr val="800000"/>
                </a:solidFill>
                <a:latin typeface="+mj-lt"/>
                <a:cs typeface="Times New Roman" panose="02020603050405020304" pitchFamily="18" charset="0"/>
              </a:rPr>
              <a:t>...</a:t>
            </a:r>
            <a:endParaRPr lang="tn-ZA" altLang="en-US" sz="2800" dirty="0">
              <a:solidFill>
                <a:srgbClr val="800000"/>
              </a:solidFill>
              <a:latin typeface="+mj-l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8491" y="1288892"/>
            <a:ext cx="5303860" cy="2292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18264" y="1288892"/>
            <a:ext cx="5211358" cy="2292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3945" y="3721101"/>
            <a:ext cx="5458406"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18263" y="3721101"/>
            <a:ext cx="5211359"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876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904999" y="228600"/>
            <a:ext cx="9763259"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0" algn="ctr">
              <a:spcAft>
                <a:spcPts val="600"/>
              </a:spcAft>
              <a:buClrTx/>
              <a:buSzTx/>
              <a:buNone/>
              <a:defRPr/>
            </a:pPr>
            <a:r>
              <a:rPr lang="en-US" altLang="en-US" dirty="0">
                <a:solidFill>
                  <a:srgbClr val="800000"/>
                </a:solidFill>
                <a:latin typeface="+mj-lt"/>
                <a:cs typeface="Times New Roman" panose="02020603050405020304" pitchFamily="18" charset="0"/>
              </a:rPr>
              <a:t>Khu vực </a:t>
            </a:r>
            <a:r>
              <a:rPr lang="en-US" altLang="en-US" b="1" dirty="0">
                <a:solidFill>
                  <a:srgbClr val="3333CC"/>
                </a:solidFill>
                <a:latin typeface="+mj-lt"/>
                <a:cs typeface="Times New Roman" panose="02020603050405020304" pitchFamily="18" charset="0"/>
              </a:rPr>
              <a:t>Châu Á – TBD và Đông Nam Á </a:t>
            </a:r>
            <a:r>
              <a:rPr lang="en-US" altLang="en-US" dirty="0">
                <a:solidFill>
                  <a:srgbClr val="800000"/>
                </a:solidFill>
                <a:latin typeface="+mj-lt"/>
                <a:cs typeface="Times New Roman" panose="02020603050405020304" pitchFamily="18" charset="0"/>
              </a:rPr>
              <a:t>tiếp tục có sự phát triển năng động, đồng thời cũng có </a:t>
            </a:r>
            <a:r>
              <a:rPr lang="en-US" altLang="en-US" b="1" dirty="0">
                <a:solidFill>
                  <a:srgbClr val="00B050"/>
                </a:solidFill>
                <a:latin typeface="+mj-lt"/>
                <a:cs typeface="Times New Roman" panose="02020603050405020304" pitchFamily="18" charset="0"/>
              </a:rPr>
              <a:t>nhiều nhân tố bất ổn</a:t>
            </a:r>
            <a:endParaRPr lang="tn-ZA" altLang="en-US" b="1" dirty="0">
              <a:solidFill>
                <a:srgbClr val="00B050"/>
              </a:solidFill>
              <a:latin typeface="+mj-lt"/>
              <a:cs typeface="Times New Roman" panose="02020603050405020304" pitchFamily="18" charset="0"/>
            </a:endParaRPr>
          </a:p>
          <a:p>
            <a:pPr algn="just">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00766" y="1390918"/>
            <a:ext cx="9878096" cy="4842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1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3"/>
          <p:cNvSpPr txBox="1">
            <a:spLocks noChangeArrowheads="1"/>
          </p:cNvSpPr>
          <p:nvPr/>
        </p:nvSpPr>
        <p:spPr bwMode="gray">
          <a:xfrm>
            <a:off x="2154239" y="136526"/>
            <a:ext cx="40147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mj-lt"/>
                <a:cs typeface="Times New Roman" panose="02020603050405020304" pitchFamily="18" charset="0"/>
              </a:rPr>
              <a:t>2</a:t>
            </a:r>
            <a:r>
              <a:rPr lang="en-US" altLang="en-US" sz="2400" b="1" dirty="0">
                <a:solidFill>
                  <a:srgbClr val="FF0000"/>
                </a:solidFill>
                <a:latin typeface="+mj-lt"/>
                <a:cs typeface="Times New Roman" panose="02020603050405020304" pitchFamily="18" charset="0"/>
              </a:rPr>
              <a:t>. </a:t>
            </a:r>
            <a:r>
              <a:rPr lang="en-US" altLang="en-US" sz="2400" b="1" dirty="0" err="1">
                <a:solidFill>
                  <a:srgbClr val="FF0000"/>
                </a:solidFill>
                <a:latin typeface="+mj-lt"/>
                <a:cs typeface="Times New Roman" panose="02020603050405020304" pitchFamily="18" charset="0"/>
              </a:rPr>
              <a:t>Tình</a:t>
            </a:r>
            <a:r>
              <a:rPr lang="en-US" altLang="en-US" sz="2400" b="1" dirty="0">
                <a:solidFill>
                  <a:srgbClr val="FF0000"/>
                </a:solidFill>
                <a:latin typeface="+mj-lt"/>
                <a:cs typeface="Times New Roman" panose="02020603050405020304" pitchFamily="18" charset="0"/>
              </a:rPr>
              <a:t> </a:t>
            </a:r>
            <a:r>
              <a:rPr lang="en-US" altLang="en-US" sz="2400" b="1" dirty="0" err="1">
                <a:solidFill>
                  <a:srgbClr val="FF0000"/>
                </a:solidFill>
                <a:latin typeface="+mj-lt"/>
                <a:cs typeface="Times New Roman" panose="02020603050405020304" pitchFamily="18" charset="0"/>
              </a:rPr>
              <a:t>hình</a:t>
            </a:r>
            <a:r>
              <a:rPr lang="en-US" altLang="en-US" sz="2400" b="1" dirty="0">
                <a:solidFill>
                  <a:srgbClr val="FF0000"/>
                </a:solidFill>
                <a:latin typeface="+mj-lt"/>
                <a:cs typeface="Times New Roman" panose="02020603050405020304" pitchFamily="18" charset="0"/>
              </a:rPr>
              <a:t> </a:t>
            </a:r>
            <a:r>
              <a:rPr lang="en-US" altLang="en-US" sz="2400" b="1" dirty="0" err="1" smtClean="0">
                <a:solidFill>
                  <a:srgbClr val="FF0000"/>
                </a:solidFill>
                <a:latin typeface="+mj-lt"/>
                <a:cs typeface="Times New Roman" panose="02020603050405020304" pitchFamily="18" charset="0"/>
              </a:rPr>
              <a:t>Việt</a:t>
            </a:r>
            <a:r>
              <a:rPr lang="en-US" altLang="en-US" sz="2400" b="1" dirty="0" smtClean="0">
                <a:solidFill>
                  <a:srgbClr val="FF0000"/>
                </a:solidFill>
                <a:latin typeface="+mj-lt"/>
                <a:cs typeface="Times New Roman" panose="02020603050405020304" pitchFamily="18" charset="0"/>
              </a:rPr>
              <a:t> Nam</a:t>
            </a:r>
            <a:endParaRPr lang="en-US" altLang="en-US" sz="2400" b="1" dirty="0">
              <a:solidFill>
                <a:srgbClr val="FF0000"/>
              </a:solidFill>
              <a:latin typeface="+mj-lt"/>
              <a:cs typeface="Times New Roman" panose="02020603050405020304" pitchFamily="18" charset="0"/>
            </a:endParaRPr>
          </a:p>
        </p:txBody>
      </p:sp>
      <p:sp>
        <p:nvSpPr>
          <p:cNvPr id="4" name="Rectangle 3"/>
          <p:cNvSpPr>
            <a:spLocks noChangeArrowheads="1"/>
          </p:cNvSpPr>
          <p:nvPr/>
        </p:nvSpPr>
        <p:spPr bwMode="auto">
          <a:xfrm>
            <a:off x="1888465" y="82679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ctr">
              <a:spcBef>
                <a:spcPct val="0"/>
              </a:spcBef>
              <a:spcAft>
                <a:spcPts val="600"/>
              </a:spcAft>
              <a:buClr>
                <a:srgbClr val="E48312"/>
              </a:buClr>
              <a:buNone/>
              <a:defRPr/>
            </a:pPr>
            <a:r>
              <a:rPr lang="tn-ZA" altLang="en-US" b="1" u="sng" dirty="0" smtClean="0">
                <a:solidFill>
                  <a:srgbClr val="D60093"/>
                </a:solidFill>
                <a:latin typeface="+mj-lt"/>
                <a:cs typeface="Times New Roman" panose="02020603050405020304" pitchFamily="18" charset="0"/>
              </a:rPr>
              <a:t>Thế </a:t>
            </a:r>
            <a:r>
              <a:rPr lang="tn-ZA" altLang="en-US" b="1" u="sng" dirty="0">
                <a:solidFill>
                  <a:srgbClr val="D60093"/>
                </a:solidFill>
                <a:latin typeface="+mj-lt"/>
                <a:cs typeface="Times New Roman" panose="02020603050405020304" pitchFamily="18" charset="0"/>
              </a:rPr>
              <a:t>và lực </a:t>
            </a:r>
            <a:r>
              <a:rPr lang="tn-ZA" altLang="en-US" dirty="0">
                <a:solidFill>
                  <a:srgbClr val="000066"/>
                </a:solidFill>
                <a:latin typeface="+mj-lt"/>
                <a:cs typeface="Times New Roman" panose="02020603050405020304" pitchFamily="18" charset="0"/>
              </a:rPr>
              <a:t>của nước ta ngày càng </a:t>
            </a:r>
            <a:r>
              <a:rPr lang="tn-ZA" altLang="en-US" b="1" dirty="0">
                <a:solidFill>
                  <a:srgbClr val="00B050"/>
                </a:solidFill>
                <a:latin typeface="+mj-lt"/>
                <a:cs typeface="Times New Roman" panose="02020603050405020304" pitchFamily="18" charset="0"/>
              </a:rPr>
              <a:t>được nâng cao</a:t>
            </a:r>
          </a:p>
          <a:p>
            <a:pPr algn="just">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0614" y="1752600"/>
            <a:ext cx="9942490"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527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blinds(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676400"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ctr">
              <a:spcBef>
                <a:spcPct val="0"/>
              </a:spcBef>
              <a:spcAft>
                <a:spcPts val="600"/>
              </a:spcAft>
              <a:buClr>
                <a:srgbClr val="2DA2BF"/>
              </a:buClr>
              <a:buSzTx/>
              <a:buNone/>
              <a:defRPr/>
            </a:pPr>
            <a:r>
              <a:rPr lang="tn-ZA" altLang="en-US" b="1" dirty="0" smtClean="0">
                <a:solidFill>
                  <a:srgbClr val="00B050"/>
                </a:solidFill>
                <a:latin typeface="+mj-lt"/>
                <a:cs typeface="Times New Roman" panose="02020603050405020304" pitchFamily="18" charset="0"/>
              </a:rPr>
              <a:t>Kinh </a:t>
            </a:r>
            <a:r>
              <a:rPr lang="tn-ZA" altLang="en-US" b="1" dirty="0">
                <a:solidFill>
                  <a:srgbClr val="00B050"/>
                </a:solidFill>
                <a:latin typeface="+mj-lt"/>
                <a:cs typeface="Times New Roman" panose="02020603050405020304" pitchFamily="18" charset="0"/>
              </a:rPr>
              <a:t>tế </a:t>
            </a:r>
            <a:r>
              <a:rPr lang="tn-ZA" altLang="en-US" dirty="0">
                <a:solidFill>
                  <a:srgbClr val="800000"/>
                </a:solidFill>
                <a:latin typeface="+mj-lt"/>
                <a:cs typeface="Times New Roman" panose="02020603050405020304" pitchFamily="18" charset="0"/>
              </a:rPr>
              <a:t>từng bước thoát khỏi tình trạng suy giảm nhưng </a:t>
            </a:r>
            <a:r>
              <a:rPr lang="tn-ZA" altLang="en-US" b="1" dirty="0">
                <a:solidFill>
                  <a:srgbClr val="3333CC"/>
                </a:solidFill>
                <a:latin typeface="+mj-lt"/>
                <a:cs typeface="Times New Roman" panose="02020603050405020304" pitchFamily="18" charset="0"/>
              </a:rPr>
              <a:t>vẫn còn gặp nhiều khó khăn, thách thức.</a:t>
            </a:r>
          </a:p>
          <a:p>
            <a:pPr marL="0" indent="0" algn="just">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338" y="1316038"/>
            <a:ext cx="5311462"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338" y="3944939"/>
            <a:ext cx="5311462"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7001" y="1235076"/>
            <a:ext cx="5242774"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77001" y="3944939"/>
            <a:ext cx="5242774"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47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6"/>
          <p:cNvGrpSpPr>
            <a:grpSpLocks/>
          </p:cNvGrpSpPr>
          <p:nvPr/>
        </p:nvGrpSpPr>
        <p:grpSpPr bwMode="auto">
          <a:xfrm>
            <a:off x="1592688" y="875762"/>
            <a:ext cx="10139966" cy="1342753"/>
            <a:chOff x="1296" y="1824"/>
            <a:chExt cx="2976" cy="432"/>
          </a:xfrm>
        </p:grpSpPr>
        <p:sp>
          <p:nvSpPr>
            <p:cNvPr id="5" name="AutoShape 47"/>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pPr eaLnBrk="1" hangingPunct="1">
                <a:defRPr/>
              </a:pPr>
              <a:endParaRPr lang="en-US">
                <a:solidFill>
                  <a:srgbClr val="003366"/>
                </a:solidFill>
              </a:endParaRPr>
            </a:p>
          </p:txBody>
        </p:sp>
        <p:sp>
          <p:nvSpPr>
            <p:cNvPr id="6" name="AutoShape 48"/>
            <p:cNvSpPr>
              <a:spLocks noChangeArrowheads="1"/>
            </p:cNvSpPr>
            <p:nvPr/>
          </p:nvSpPr>
          <p:spPr bwMode="gray">
            <a:xfrm>
              <a:off x="1296" y="1824"/>
              <a:ext cx="432" cy="432"/>
            </a:xfrm>
            <a:prstGeom prst="diamond">
              <a:avLst/>
            </a:prstGeom>
            <a:solidFill>
              <a:schemeClr val="accent2"/>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sz="1800" b="0">
                <a:solidFill>
                  <a:srgbClr val="003366"/>
                </a:solidFill>
                <a:latin typeface="Arial" panose="020B0604020202020204" pitchFamily="34" charset="0"/>
              </a:endParaRPr>
            </a:p>
          </p:txBody>
        </p:sp>
        <p:sp>
          <p:nvSpPr>
            <p:cNvPr id="8" name="Text Box 50"/>
            <p:cNvSpPr txBox="1">
              <a:spLocks noChangeArrowheads="1"/>
            </p:cNvSpPr>
            <p:nvPr/>
          </p:nvSpPr>
          <p:spPr bwMode="gray">
            <a:xfrm>
              <a:off x="1451" y="1967"/>
              <a:ext cx="105" cy="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sz="2400" dirty="0">
                  <a:solidFill>
                    <a:srgbClr val="FFFFFF"/>
                  </a:solidFill>
                  <a:latin typeface="Arial" panose="020B0604020202020204" pitchFamily="34" charset="0"/>
                </a:rPr>
                <a:t>1</a:t>
              </a:r>
            </a:p>
          </p:txBody>
        </p:sp>
      </p:grpSp>
      <p:sp>
        <p:nvSpPr>
          <p:cNvPr id="9" name="Rectangle 8"/>
          <p:cNvSpPr/>
          <p:nvPr/>
        </p:nvSpPr>
        <p:spPr>
          <a:xfrm>
            <a:off x="2948858" y="1214400"/>
            <a:ext cx="8783796" cy="830997"/>
          </a:xfrm>
          <a:prstGeom prst="rect">
            <a:avLst/>
          </a:prstGeom>
        </p:spPr>
        <p:txBody>
          <a:bodyPr wrap="square">
            <a:spAutoFit/>
          </a:bodyPr>
          <a:lstStyle/>
          <a:p>
            <a:pPr algn="just">
              <a:buClr>
                <a:srgbClr val="E48312"/>
              </a:buClr>
              <a:defRPr/>
            </a:pPr>
            <a:r>
              <a:rPr lang="vi-VN" dirty="0" smtClean="0">
                <a:solidFill>
                  <a:srgbClr val="000000"/>
                </a:solidFill>
              </a:rPr>
              <a:t> </a:t>
            </a:r>
            <a:r>
              <a:rPr lang="vi-VN" sz="2400" dirty="0">
                <a:solidFill>
                  <a:srgbClr val="000066"/>
                </a:solidFill>
              </a:rPr>
              <a:t>Nguy cơ tụt </a:t>
            </a:r>
            <a:r>
              <a:rPr lang="vi-VN" sz="2400" b="1" dirty="0">
                <a:solidFill>
                  <a:srgbClr val="000066"/>
                </a:solidFill>
              </a:rPr>
              <a:t>hậu xa hơn về kinh tế </a:t>
            </a:r>
            <a:r>
              <a:rPr lang="vi-VN" sz="2400" dirty="0">
                <a:solidFill>
                  <a:srgbClr val="000066"/>
                </a:solidFill>
              </a:rPr>
              <a:t>so với các nước trong khu vực và trên thế giới</a:t>
            </a:r>
            <a:r>
              <a:rPr lang="vi-VN" sz="2400" dirty="0">
                <a:solidFill>
                  <a:srgbClr val="000000"/>
                </a:solidFill>
              </a:rPr>
              <a:t>.</a:t>
            </a:r>
          </a:p>
        </p:txBody>
      </p:sp>
      <p:sp>
        <p:nvSpPr>
          <p:cNvPr id="10" name="Rectangle 9"/>
          <p:cNvSpPr/>
          <p:nvPr/>
        </p:nvSpPr>
        <p:spPr>
          <a:xfrm>
            <a:off x="2543467" y="234586"/>
            <a:ext cx="7877798" cy="523220"/>
          </a:xfrm>
          <a:prstGeom prst="rect">
            <a:avLst/>
          </a:prstGeom>
        </p:spPr>
        <p:txBody>
          <a:bodyPr wrap="none">
            <a:spAutoFit/>
          </a:bodyPr>
          <a:lstStyle/>
          <a:p>
            <a:pPr indent="363538" algn="just">
              <a:spcBef>
                <a:spcPct val="0"/>
              </a:spcBef>
              <a:spcAft>
                <a:spcPts val="600"/>
              </a:spcAft>
              <a:buClr>
                <a:srgbClr val="2DA2BF"/>
              </a:buClr>
              <a:defRPr/>
            </a:pPr>
            <a:r>
              <a:rPr lang="tn-ZA" altLang="en-US" sz="2800" b="1" dirty="0">
                <a:solidFill>
                  <a:srgbClr val="FF0000"/>
                </a:solidFill>
                <a:latin typeface="+mj-lt"/>
                <a:cs typeface="Times New Roman" panose="02020603050405020304" pitchFamily="18" charset="0"/>
              </a:rPr>
              <a:t>Bốn nguy cơ Đảng ta chỉ ra vẫn còn tồn tại</a:t>
            </a:r>
          </a:p>
        </p:txBody>
      </p:sp>
      <p:grpSp>
        <p:nvGrpSpPr>
          <p:cNvPr id="11" name="Group 51"/>
          <p:cNvGrpSpPr>
            <a:grpSpLocks/>
          </p:cNvGrpSpPr>
          <p:nvPr/>
        </p:nvGrpSpPr>
        <p:grpSpPr bwMode="auto">
          <a:xfrm>
            <a:off x="1600952" y="2206388"/>
            <a:ext cx="10139966" cy="1442388"/>
            <a:chOff x="1296" y="1824"/>
            <a:chExt cx="2976" cy="432"/>
          </a:xfrm>
        </p:grpSpPr>
        <p:sp>
          <p:nvSpPr>
            <p:cNvPr id="12" name="AutoShape 52"/>
            <p:cNvSpPr>
              <a:spLocks noChangeArrowheads="1"/>
            </p:cNvSpPr>
            <p:nvPr/>
          </p:nvSpPr>
          <p:spPr bwMode="gray">
            <a:xfrm>
              <a:off x="1536" y="1899"/>
              <a:ext cx="2736" cy="288"/>
            </a:xfrm>
            <a:prstGeom prst="roundRect">
              <a:avLst>
                <a:gd name="adj" fmla="val 16667"/>
              </a:avLst>
            </a:prstGeom>
            <a:gradFill rotWithShape="1">
              <a:gsLst>
                <a:gs pos="0">
                  <a:srgbClr val="3333CC"/>
                </a:gs>
                <a:gs pos="50000">
                  <a:schemeClr val="accent1">
                    <a:gamma/>
                    <a:tint val="21176"/>
                    <a:invGamma/>
                  </a:schemeClr>
                </a:gs>
                <a:gs pos="100000">
                  <a:srgbClr val="3333CC"/>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pPr eaLnBrk="1" hangingPunct="1">
                <a:defRPr/>
              </a:pPr>
              <a:endParaRPr lang="en-US">
                <a:solidFill>
                  <a:srgbClr val="003366"/>
                </a:solidFill>
              </a:endParaRPr>
            </a:p>
          </p:txBody>
        </p:sp>
        <p:sp>
          <p:nvSpPr>
            <p:cNvPr id="13" name="AutoShape 53"/>
            <p:cNvSpPr>
              <a:spLocks noChangeArrowheads="1"/>
            </p:cNvSpPr>
            <p:nvPr/>
          </p:nvSpPr>
          <p:spPr bwMode="gray">
            <a:xfrm>
              <a:off x="1296" y="1824"/>
              <a:ext cx="432" cy="432"/>
            </a:xfrm>
            <a:prstGeom prst="diamond">
              <a:avLst/>
            </a:prstGeom>
            <a:solidFill>
              <a:srgbClr val="3333CC"/>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sz="1800" b="0">
                <a:solidFill>
                  <a:srgbClr val="003366"/>
                </a:solidFill>
                <a:latin typeface="Arial" panose="020B0604020202020204" pitchFamily="34" charset="0"/>
              </a:endParaRPr>
            </a:p>
          </p:txBody>
        </p:sp>
        <p:sp>
          <p:nvSpPr>
            <p:cNvPr id="15" name="Text Box 55"/>
            <p:cNvSpPr txBox="1">
              <a:spLocks noChangeArrowheads="1"/>
            </p:cNvSpPr>
            <p:nvPr/>
          </p:nvSpPr>
          <p:spPr bwMode="gray">
            <a:xfrm>
              <a:off x="1393" y="1967"/>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sz="2400" b="0" dirty="0">
                  <a:solidFill>
                    <a:srgbClr val="FFFFFF"/>
                  </a:solidFill>
                  <a:latin typeface="Arial" panose="020B0604020202020204" pitchFamily="34" charset="0"/>
                </a:rPr>
                <a:t>2</a:t>
              </a:r>
            </a:p>
          </p:txBody>
        </p:sp>
      </p:grpSp>
      <p:sp>
        <p:nvSpPr>
          <p:cNvPr id="16" name="Rectangle 15"/>
          <p:cNvSpPr/>
          <p:nvPr/>
        </p:nvSpPr>
        <p:spPr>
          <a:xfrm>
            <a:off x="3064619" y="2588769"/>
            <a:ext cx="8577476" cy="830997"/>
          </a:xfrm>
          <a:prstGeom prst="rect">
            <a:avLst/>
          </a:prstGeom>
        </p:spPr>
        <p:txBody>
          <a:bodyPr wrap="square">
            <a:spAutoFit/>
          </a:bodyPr>
          <a:lstStyle/>
          <a:p>
            <a:r>
              <a:rPr lang="vi-VN" sz="2400" dirty="0">
                <a:solidFill>
                  <a:srgbClr val="663300"/>
                </a:solidFill>
              </a:rPr>
              <a:t>Nguy cơ chống phá, </a:t>
            </a:r>
            <a:r>
              <a:rPr lang="vi-VN" sz="2400" b="1" dirty="0">
                <a:solidFill>
                  <a:srgbClr val="663300"/>
                </a:solidFill>
              </a:rPr>
              <a:t>"diễn biến hòa </a:t>
            </a:r>
            <a:r>
              <a:rPr lang="vi-VN" sz="2400" b="1" dirty="0" smtClean="0">
                <a:solidFill>
                  <a:srgbClr val="663300"/>
                </a:solidFill>
              </a:rPr>
              <a:t>bình</a:t>
            </a:r>
            <a:r>
              <a:rPr lang="en-US" sz="2400" b="1" dirty="0" smtClean="0">
                <a:solidFill>
                  <a:srgbClr val="663300"/>
                </a:solidFill>
              </a:rPr>
              <a:t>”</a:t>
            </a:r>
            <a:r>
              <a:rPr lang="vi-VN" sz="2400" b="1" dirty="0" smtClean="0">
                <a:solidFill>
                  <a:srgbClr val="663300"/>
                </a:solidFill>
              </a:rPr>
              <a:t> </a:t>
            </a:r>
            <a:r>
              <a:rPr lang="vi-VN" sz="2400" dirty="0">
                <a:solidFill>
                  <a:srgbClr val="663300"/>
                </a:solidFill>
              </a:rPr>
              <a:t>của các thế lực thù </a:t>
            </a:r>
            <a:r>
              <a:rPr lang="vi-VN" sz="2400" dirty="0" smtClean="0">
                <a:solidFill>
                  <a:srgbClr val="663300"/>
                </a:solidFill>
              </a:rPr>
              <a:t>địch, </a:t>
            </a:r>
            <a:r>
              <a:rPr lang="vi-VN" sz="2400" b="1" dirty="0">
                <a:solidFill>
                  <a:srgbClr val="663300"/>
                </a:solidFill>
              </a:rPr>
              <a:t>" tự chuyển hóa", " tự diễn biến"</a:t>
            </a:r>
            <a:endParaRPr lang="en-US" sz="2400" b="1" dirty="0">
              <a:solidFill>
                <a:srgbClr val="663300"/>
              </a:solidFill>
            </a:endParaRPr>
          </a:p>
        </p:txBody>
      </p:sp>
      <p:grpSp>
        <p:nvGrpSpPr>
          <p:cNvPr id="17" name="Group 56"/>
          <p:cNvGrpSpPr>
            <a:grpSpLocks/>
          </p:cNvGrpSpPr>
          <p:nvPr/>
        </p:nvGrpSpPr>
        <p:grpSpPr bwMode="auto">
          <a:xfrm>
            <a:off x="1592688" y="3606769"/>
            <a:ext cx="10139966" cy="1353804"/>
            <a:chOff x="1296" y="1824"/>
            <a:chExt cx="2976" cy="432"/>
          </a:xfrm>
        </p:grpSpPr>
        <p:sp>
          <p:nvSpPr>
            <p:cNvPr id="18" name="AutoShape 57"/>
            <p:cNvSpPr>
              <a:spLocks noChangeArrowheads="1"/>
            </p:cNvSpPr>
            <p:nvPr/>
          </p:nvSpPr>
          <p:spPr bwMode="gray">
            <a:xfrm>
              <a:off x="1536" y="1899"/>
              <a:ext cx="2736" cy="288"/>
            </a:xfrm>
            <a:prstGeom prst="roundRect">
              <a:avLst>
                <a:gd name="adj" fmla="val 16667"/>
              </a:avLst>
            </a:prstGeom>
            <a:gradFill rotWithShape="1">
              <a:gsLst>
                <a:gs pos="0">
                  <a:srgbClr val="FF0000"/>
                </a:gs>
                <a:gs pos="50000">
                  <a:schemeClr val="hlink">
                    <a:gamma/>
                    <a:tint val="21176"/>
                    <a:invGamma/>
                  </a:schemeClr>
                </a:gs>
                <a:gs pos="100000">
                  <a:srgbClr val="FF0000"/>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pPr eaLnBrk="1" hangingPunct="1">
                <a:defRPr/>
              </a:pPr>
              <a:endParaRPr lang="en-US">
                <a:solidFill>
                  <a:srgbClr val="003366"/>
                </a:solidFill>
              </a:endParaRPr>
            </a:p>
          </p:txBody>
        </p:sp>
        <p:sp>
          <p:nvSpPr>
            <p:cNvPr id="19" name="AutoShape 58"/>
            <p:cNvSpPr>
              <a:spLocks noChangeArrowheads="1"/>
            </p:cNvSpPr>
            <p:nvPr/>
          </p:nvSpPr>
          <p:spPr bwMode="gray">
            <a:xfrm>
              <a:off x="1296" y="1824"/>
              <a:ext cx="432" cy="432"/>
            </a:xfrm>
            <a:prstGeom prst="diamond">
              <a:avLst/>
            </a:prstGeom>
            <a:solidFill>
              <a:srgbClr val="FF0000"/>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sz="1800" b="0">
                <a:solidFill>
                  <a:srgbClr val="003366"/>
                </a:solidFill>
                <a:latin typeface="Arial" panose="020B0604020202020204" pitchFamily="34" charset="0"/>
              </a:endParaRPr>
            </a:p>
          </p:txBody>
        </p:sp>
        <p:sp>
          <p:nvSpPr>
            <p:cNvPr id="21" name="Text Box 60"/>
            <p:cNvSpPr txBox="1">
              <a:spLocks noChangeArrowheads="1"/>
            </p:cNvSpPr>
            <p:nvPr/>
          </p:nvSpPr>
          <p:spPr bwMode="gray">
            <a:xfrm>
              <a:off x="1400" y="1965"/>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sz="2400" b="0" dirty="0">
                  <a:solidFill>
                    <a:srgbClr val="FFFFFF"/>
                  </a:solidFill>
                  <a:latin typeface="Arial" panose="020B0604020202020204" pitchFamily="34" charset="0"/>
                </a:rPr>
                <a:t>3</a:t>
              </a:r>
            </a:p>
          </p:txBody>
        </p:sp>
      </p:grpSp>
      <p:sp>
        <p:nvSpPr>
          <p:cNvPr id="22" name="Rectangle 21"/>
          <p:cNvSpPr/>
          <p:nvPr/>
        </p:nvSpPr>
        <p:spPr>
          <a:xfrm>
            <a:off x="3170244" y="3893958"/>
            <a:ext cx="8330590" cy="830997"/>
          </a:xfrm>
          <a:prstGeom prst="rect">
            <a:avLst/>
          </a:prstGeom>
        </p:spPr>
        <p:txBody>
          <a:bodyPr wrap="square">
            <a:spAutoFit/>
          </a:bodyPr>
          <a:lstStyle/>
          <a:p>
            <a:pPr algn="just">
              <a:buClr>
                <a:srgbClr val="E48312"/>
              </a:buClr>
              <a:defRPr/>
            </a:pPr>
            <a:r>
              <a:rPr lang="vi-VN" sz="2400" dirty="0">
                <a:solidFill>
                  <a:srgbClr val="000000"/>
                </a:solidFill>
              </a:rPr>
              <a:t>Nguy cơ tệ nạn </a:t>
            </a:r>
            <a:r>
              <a:rPr lang="vi-VN" sz="2400" b="1" dirty="0">
                <a:solidFill>
                  <a:srgbClr val="000000"/>
                </a:solidFill>
              </a:rPr>
              <a:t>tham nhũng, lãng phí, quan liêu </a:t>
            </a:r>
            <a:r>
              <a:rPr lang="vi-VN" sz="2400" dirty="0">
                <a:solidFill>
                  <a:srgbClr val="000000"/>
                </a:solidFill>
              </a:rPr>
              <a:t>và các </a:t>
            </a:r>
            <a:r>
              <a:rPr lang="vi-VN" sz="2400" b="1" dirty="0">
                <a:solidFill>
                  <a:srgbClr val="000000"/>
                </a:solidFill>
              </a:rPr>
              <a:t>tiêu cực xã hội</a:t>
            </a:r>
            <a:r>
              <a:rPr lang="vi-VN" sz="2400" dirty="0">
                <a:solidFill>
                  <a:srgbClr val="000000"/>
                </a:solidFill>
              </a:rPr>
              <a:t>, làm suy yếu Đảng.</a:t>
            </a:r>
          </a:p>
        </p:txBody>
      </p:sp>
      <p:grpSp>
        <p:nvGrpSpPr>
          <p:cNvPr id="23" name="Group 61"/>
          <p:cNvGrpSpPr>
            <a:grpSpLocks/>
          </p:cNvGrpSpPr>
          <p:nvPr/>
        </p:nvGrpSpPr>
        <p:grpSpPr bwMode="auto">
          <a:xfrm>
            <a:off x="1592688" y="4942196"/>
            <a:ext cx="10139966" cy="1432846"/>
            <a:chOff x="1296" y="1824"/>
            <a:chExt cx="2976" cy="432"/>
          </a:xfrm>
        </p:grpSpPr>
        <p:sp>
          <p:nvSpPr>
            <p:cNvPr id="24" name="AutoShape 62"/>
            <p:cNvSpPr>
              <a:spLocks noChangeArrowheads="1"/>
            </p:cNvSpPr>
            <p:nvPr/>
          </p:nvSpPr>
          <p:spPr bwMode="gray">
            <a:xfrm>
              <a:off x="1536" y="1899"/>
              <a:ext cx="2736" cy="288"/>
            </a:xfrm>
            <a:prstGeom prst="roundRect">
              <a:avLst>
                <a:gd name="adj" fmla="val 16667"/>
              </a:avLst>
            </a:prstGeom>
            <a:gradFill rotWithShape="1">
              <a:gsLst>
                <a:gs pos="0">
                  <a:srgbClr val="7030A0"/>
                </a:gs>
                <a:gs pos="50000">
                  <a:schemeClr val="folHlink">
                    <a:gamma/>
                    <a:tint val="21176"/>
                    <a:invGamma/>
                  </a:schemeClr>
                </a:gs>
                <a:gs pos="100000">
                  <a:srgbClr val="7030A0"/>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pPr eaLnBrk="1" hangingPunct="1">
                <a:defRPr/>
              </a:pPr>
              <a:endParaRPr lang="en-US">
                <a:solidFill>
                  <a:srgbClr val="003366"/>
                </a:solidFill>
              </a:endParaRPr>
            </a:p>
          </p:txBody>
        </p:sp>
        <p:sp>
          <p:nvSpPr>
            <p:cNvPr id="25" name="AutoShape 63"/>
            <p:cNvSpPr>
              <a:spLocks noChangeArrowheads="1"/>
            </p:cNvSpPr>
            <p:nvPr/>
          </p:nvSpPr>
          <p:spPr bwMode="gray">
            <a:xfrm>
              <a:off x="1296" y="1824"/>
              <a:ext cx="432" cy="432"/>
            </a:xfrm>
            <a:prstGeom prst="diamond">
              <a:avLst/>
            </a:prstGeom>
            <a:solidFill>
              <a:srgbClr val="7030A0"/>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sz="1800" b="0">
                <a:solidFill>
                  <a:srgbClr val="003366"/>
                </a:solidFill>
                <a:latin typeface="Arial" panose="020B0604020202020204" pitchFamily="34" charset="0"/>
              </a:endParaRPr>
            </a:p>
          </p:txBody>
        </p:sp>
        <p:sp>
          <p:nvSpPr>
            <p:cNvPr id="27" name="Text Box 65"/>
            <p:cNvSpPr txBox="1">
              <a:spLocks noChangeArrowheads="1"/>
            </p:cNvSpPr>
            <p:nvPr/>
          </p:nvSpPr>
          <p:spPr bwMode="gray">
            <a:xfrm>
              <a:off x="1390" y="1952"/>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hlink"/>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sz="2400" b="0">
                  <a:solidFill>
                    <a:srgbClr val="FFFFFF"/>
                  </a:solidFill>
                  <a:latin typeface="Arial" panose="020B0604020202020204" pitchFamily="34" charset="0"/>
                </a:rPr>
                <a:t>4</a:t>
              </a:r>
            </a:p>
          </p:txBody>
        </p:sp>
      </p:grpSp>
      <p:sp>
        <p:nvSpPr>
          <p:cNvPr id="28" name="Rectangle 27"/>
          <p:cNvSpPr/>
          <p:nvPr/>
        </p:nvSpPr>
        <p:spPr>
          <a:xfrm>
            <a:off x="3125167" y="5253070"/>
            <a:ext cx="8420743" cy="830997"/>
          </a:xfrm>
          <a:prstGeom prst="rect">
            <a:avLst/>
          </a:prstGeom>
        </p:spPr>
        <p:txBody>
          <a:bodyPr wrap="square">
            <a:spAutoFit/>
          </a:bodyPr>
          <a:lstStyle/>
          <a:p>
            <a:pPr algn="just">
              <a:buClr>
                <a:srgbClr val="E48312"/>
              </a:buClr>
              <a:defRPr/>
            </a:pPr>
            <a:r>
              <a:rPr lang="vi-VN" sz="2400" dirty="0">
                <a:solidFill>
                  <a:srgbClr val="006600"/>
                </a:solidFill>
              </a:rPr>
              <a:t>Nguy cơ về </a:t>
            </a:r>
            <a:r>
              <a:rPr lang="vi-VN" sz="2400" b="1" dirty="0">
                <a:solidFill>
                  <a:srgbClr val="006600"/>
                </a:solidFill>
              </a:rPr>
              <a:t>bảo vệ độc lập, chủ quyền đất nước</a:t>
            </a:r>
            <a:r>
              <a:rPr lang="vi-VN" sz="2400" dirty="0">
                <a:solidFill>
                  <a:srgbClr val="006600"/>
                </a:solidFill>
              </a:rPr>
              <a:t>, nhất là chủ quyền biển đảo trước âm mưu, thủ đoạn các nước lớn.</a:t>
            </a:r>
          </a:p>
        </p:txBody>
      </p:sp>
    </p:spTree>
    <p:extLst>
      <p:ext uri="{BB962C8B-B14F-4D97-AF65-F5344CB8AC3E}">
        <p14:creationId xmlns:p14="http://schemas.microsoft.com/office/powerpoint/2010/main" val="31400473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764405" y="228600"/>
            <a:ext cx="10427595"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0" algn="ctr">
              <a:spcBef>
                <a:spcPct val="0"/>
              </a:spcBef>
              <a:spcAft>
                <a:spcPts val="600"/>
              </a:spcAft>
              <a:buClr>
                <a:srgbClr val="2DA2BF"/>
              </a:buClr>
              <a:buSzTx/>
              <a:buNone/>
              <a:defRPr/>
            </a:pPr>
            <a:r>
              <a:rPr lang="tn-ZA" altLang="en-US" b="1" dirty="0">
                <a:solidFill>
                  <a:srgbClr val="FF0000"/>
                </a:solidFill>
                <a:latin typeface="+mj-lt"/>
                <a:cs typeface="Times New Roman" panose="02020603050405020304" pitchFamily="18" charset="0"/>
              </a:rPr>
              <a:t>Bảo vệ chủ quyền biển đảo</a:t>
            </a:r>
            <a:r>
              <a:rPr lang="tn-ZA" altLang="en-US" dirty="0">
                <a:solidFill>
                  <a:srgbClr val="000066"/>
                </a:solidFill>
                <a:latin typeface="+mj-lt"/>
                <a:cs typeface="Times New Roman" panose="02020603050405020304" pitchFamily="18" charset="0"/>
              </a:rPr>
              <a:t> </a:t>
            </a:r>
            <a:r>
              <a:rPr lang="tn-ZA" altLang="en-US" dirty="0" smtClean="0">
                <a:solidFill>
                  <a:srgbClr val="000066"/>
                </a:solidFill>
                <a:latin typeface="+mj-lt"/>
                <a:cs typeface="Times New Roman" panose="02020603050405020304" pitchFamily="18" charset="0"/>
              </a:rPr>
              <a:t>đang </a:t>
            </a:r>
            <a:r>
              <a:rPr lang="tn-ZA" altLang="en-US" dirty="0">
                <a:solidFill>
                  <a:srgbClr val="000066"/>
                </a:solidFill>
                <a:latin typeface="+mj-lt"/>
                <a:cs typeface="Times New Roman" panose="02020603050405020304" pitchFamily="18" charset="0"/>
              </a:rPr>
              <a:t>đứng trước nhiều </a:t>
            </a:r>
            <a:r>
              <a:rPr lang="tn-ZA" altLang="en-US" b="1" dirty="0">
                <a:solidFill>
                  <a:srgbClr val="663300"/>
                </a:solidFill>
                <a:latin typeface="+mj-lt"/>
                <a:cs typeface="Times New Roman" panose="02020603050405020304" pitchFamily="18" charset="0"/>
              </a:rPr>
              <a:t>khó khăn, </a:t>
            </a:r>
            <a:endParaRPr lang="tn-ZA" altLang="en-US" b="1" dirty="0" smtClean="0">
              <a:solidFill>
                <a:srgbClr val="663300"/>
              </a:solidFill>
              <a:latin typeface="+mj-lt"/>
              <a:cs typeface="Times New Roman" panose="02020603050405020304" pitchFamily="18" charset="0"/>
            </a:endParaRPr>
          </a:p>
          <a:p>
            <a:pPr marL="0" indent="0" algn="ctr">
              <a:spcBef>
                <a:spcPct val="0"/>
              </a:spcBef>
              <a:spcAft>
                <a:spcPts val="600"/>
              </a:spcAft>
              <a:buClr>
                <a:srgbClr val="2DA2BF"/>
              </a:buClr>
              <a:buSzTx/>
              <a:buNone/>
              <a:defRPr/>
            </a:pPr>
            <a:r>
              <a:rPr lang="tn-ZA" altLang="en-US" b="1" dirty="0" smtClean="0">
                <a:solidFill>
                  <a:srgbClr val="663300"/>
                </a:solidFill>
                <a:latin typeface="+mj-lt"/>
                <a:cs typeface="Times New Roman" panose="02020603050405020304" pitchFamily="18" charset="0"/>
              </a:rPr>
              <a:t>thách </a:t>
            </a:r>
            <a:r>
              <a:rPr lang="tn-ZA" altLang="en-US" b="1" dirty="0">
                <a:solidFill>
                  <a:srgbClr val="663300"/>
                </a:solidFill>
                <a:latin typeface="+mj-lt"/>
                <a:cs typeface="Times New Roman" panose="02020603050405020304" pitchFamily="18" charset="0"/>
              </a:rPr>
              <a:t>thức lớn.</a:t>
            </a:r>
          </a:p>
          <a:p>
            <a:pPr marL="0" indent="0" algn="just">
              <a:spcBef>
                <a:spcPct val="0"/>
              </a:spcBef>
              <a:spcAft>
                <a:spcPts val="600"/>
              </a:spcAft>
              <a:buClr>
                <a:srgbClr val="E48312"/>
              </a:buClr>
              <a:buNone/>
              <a:defRPr/>
            </a:pPr>
            <a:endParaRPr lang="tn-ZA" altLang="en-US" sz="2800" dirty="0">
              <a:solidFill>
                <a:srgbClr val="000066"/>
              </a:solidFill>
              <a:latin typeface="Arial" panose="020B0604020202020204" pitchFamily="34" charset="0"/>
            </a:endParaRPr>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3037" y="1295400"/>
            <a:ext cx="10419007"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88756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676400" y="228600"/>
            <a:ext cx="9734282" cy="763073"/>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ctr">
              <a:spcBef>
                <a:spcPct val="0"/>
              </a:spcBef>
              <a:spcAft>
                <a:spcPts val="600"/>
              </a:spcAft>
              <a:buClr>
                <a:srgbClr val="2DA2BF"/>
              </a:buClr>
              <a:buSzTx/>
              <a:buNone/>
              <a:defRPr/>
            </a:pPr>
            <a:r>
              <a:rPr lang="en-US" altLang="en-US" dirty="0" err="1" smtClean="0">
                <a:solidFill>
                  <a:srgbClr val="663300"/>
                </a:solidFill>
                <a:latin typeface="+mj-lt"/>
                <a:cs typeface="Times New Roman" panose="02020603050405020304" pitchFamily="18" charset="0"/>
              </a:rPr>
              <a:t>Tình</a:t>
            </a:r>
            <a:r>
              <a:rPr lang="en-US" altLang="en-US" dirty="0" smtClean="0">
                <a:solidFill>
                  <a:srgbClr val="663300"/>
                </a:solidFill>
                <a:latin typeface="+mj-lt"/>
                <a:cs typeface="Times New Roman" panose="02020603050405020304" pitchFamily="18" charset="0"/>
              </a:rPr>
              <a:t> </a:t>
            </a:r>
            <a:r>
              <a:rPr lang="en-US" altLang="en-US" dirty="0">
                <a:solidFill>
                  <a:srgbClr val="663300"/>
                </a:solidFill>
                <a:latin typeface="+mj-lt"/>
                <a:cs typeface="Times New Roman" panose="02020603050405020304" pitchFamily="18" charset="0"/>
              </a:rPr>
              <a:t>hình </a:t>
            </a:r>
            <a:r>
              <a:rPr lang="en-US" altLang="en-US" b="1" dirty="0">
                <a:solidFill>
                  <a:srgbClr val="3333CC"/>
                </a:solidFill>
                <a:latin typeface="+mj-lt"/>
                <a:cs typeface="Times New Roman" panose="02020603050405020304" pitchFamily="18" charset="0"/>
              </a:rPr>
              <a:t>chính trị - xã hội </a:t>
            </a:r>
            <a:r>
              <a:rPr lang="en-US" altLang="en-US" dirty="0">
                <a:solidFill>
                  <a:srgbClr val="663300"/>
                </a:solidFill>
                <a:latin typeface="+mj-lt"/>
                <a:cs typeface="Times New Roman" panose="02020603050405020304" pitchFamily="18" charset="0"/>
              </a:rPr>
              <a:t>ở một số địa bàn còn tiềm ẩn nguy cơ </a:t>
            </a:r>
            <a:r>
              <a:rPr lang="en-US" altLang="en-US" b="1" dirty="0">
                <a:solidFill>
                  <a:srgbClr val="800000"/>
                </a:solidFill>
                <a:latin typeface="+mj-lt"/>
                <a:cs typeface="Times New Roman" panose="02020603050405020304" pitchFamily="18" charset="0"/>
              </a:rPr>
              <a:t>bất ổn.</a:t>
            </a:r>
            <a:endParaRPr lang="tn-ZA" altLang="en-US" b="1" dirty="0">
              <a:solidFill>
                <a:srgbClr val="800000"/>
              </a:solidFill>
              <a:latin typeface="+mj-lt"/>
              <a:cs typeface="Times New Roman" panose="02020603050405020304" pitchFamily="18" charset="0"/>
            </a:endParaRPr>
          </a:p>
          <a:p>
            <a:pPr algn="just">
              <a:spcBef>
                <a:spcPct val="0"/>
              </a:spcBef>
              <a:spcAft>
                <a:spcPts val="600"/>
              </a:spcAft>
              <a:buClr>
                <a:srgbClr val="2DA2BF"/>
              </a:buClr>
              <a:buSzTx/>
              <a:buFontTx/>
              <a:buChar char="-"/>
              <a:defRPr/>
            </a:pPr>
            <a:endParaRPr lang="tn-ZA" altLang="en-US" dirty="0">
              <a:solidFill>
                <a:srgbClr val="663300"/>
              </a:solidFill>
              <a:latin typeface="Times New Roman" panose="02020603050405020304" pitchFamily="18" charset="0"/>
              <a:cs typeface="Times New Roman" panose="02020603050405020304" pitchFamily="18" charset="0"/>
            </a:endParaRPr>
          </a:p>
          <a:p>
            <a:pPr marL="0" indent="0" algn="just">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0725" y="1219201"/>
            <a:ext cx="4950988"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l="4904" t="19792" r="34187" b="25000"/>
          <a:stretch>
            <a:fillRect/>
          </a:stretch>
        </p:blipFill>
        <p:spPr bwMode="auto">
          <a:xfrm>
            <a:off x="6960138" y="1219200"/>
            <a:ext cx="4824032"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4344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9">
            <a:extLst>
              <a:ext uri="{FF2B5EF4-FFF2-40B4-BE49-F238E27FC236}">
                <a16:creationId xmlns:a16="http://schemas.microsoft.com/office/drawing/2014/main" xmlns="" id="{317E3335-654C-4252-81E6-B1110AB8BB98}"/>
              </a:ext>
            </a:extLst>
          </p:cNvPr>
          <p:cNvSpPr/>
          <p:nvPr/>
        </p:nvSpPr>
        <p:spPr>
          <a:xfrm>
            <a:off x="653337" y="4839339"/>
            <a:ext cx="236654" cy="22153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4" name="Oval 7">
            <a:extLst>
              <a:ext uri="{FF2B5EF4-FFF2-40B4-BE49-F238E27FC236}">
                <a16:creationId xmlns:a16="http://schemas.microsoft.com/office/drawing/2014/main" xmlns="" id="{54A7629D-4F8E-4345-ABC4-5C52FC2AD067}"/>
              </a:ext>
            </a:extLst>
          </p:cNvPr>
          <p:cNvSpPr/>
          <p:nvPr/>
        </p:nvSpPr>
        <p:spPr>
          <a:xfrm>
            <a:off x="6123851" y="4481936"/>
            <a:ext cx="234783" cy="234783"/>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55" name="Oval 21">
            <a:extLst>
              <a:ext uri="{FF2B5EF4-FFF2-40B4-BE49-F238E27FC236}">
                <a16:creationId xmlns:a16="http://schemas.microsoft.com/office/drawing/2014/main" xmlns="" id="{6F36AAE2-1982-4322-A527-B57F15820673}"/>
              </a:ext>
            </a:extLst>
          </p:cNvPr>
          <p:cNvSpPr>
            <a:spLocks noChangeAspect="1"/>
          </p:cNvSpPr>
          <p:nvPr/>
        </p:nvSpPr>
        <p:spPr>
          <a:xfrm>
            <a:off x="173639" y="577159"/>
            <a:ext cx="271770" cy="27404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grpSp>
        <p:nvGrpSpPr>
          <p:cNvPr id="57" name="Group 56"/>
          <p:cNvGrpSpPr>
            <a:grpSpLocks/>
          </p:cNvGrpSpPr>
          <p:nvPr/>
        </p:nvGrpSpPr>
        <p:grpSpPr bwMode="auto">
          <a:xfrm>
            <a:off x="1635616" y="940241"/>
            <a:ext cx="10360205" cy="73558"/>
            <a:chOff x="284" y="544"/>
            <a:chExt cx="5309" cy="21"/>
          </a:xfrm>
        </p:grpSpPr>
        <p:sp>
          <p:nvSpPr>
            <p:cNvPr id="60"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61"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sp>
        <p:nvSpPr>
          <p:cNvPr id="20" name="Rectangle 19"/>
          <p:cNvSpPr>
            <a:spLocks noChangeArrowheads="1"/>
          </p:cNvSpPr>
          <p:nvPr/>
        </p:nvSpPr>
        <p:spPr bwMode="auto">
          <a:xfrm>
            <a:off x="1752599" y="111126"/>
            <a:ext cx="102217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algn="ctr"/>
            <a:r>
              <a:rPr lang="en-US" altLang="vi-VN" sz="2400" b="1" dirty="0" smtClean="0">
                <a:solidFill>
                  <a:srgbClr val="3333CC"/>
                </a:solidFill>
                <a:latin typeface="+mj-lt"/>
                <a:cs typeface="Times New Roman" panose="02020603050405020304" pitchFamily="18" charset="0"/>
              </a:rPr>
              <a:t>II. </a:t>
            </a:r>
            <a:r>
              <a:rPr lang="en-US" altLang="vi-VN" sz="2400" b="1" dirty="0" err="1">
                <a:solidFill>
                  <a:srgbClr val="3333CC"/>
                </a:solidFill>
                <a:latin typeface="+mj-lt"/>
                <a:cs typeface="Times New Roman" panose="02020603050405020304" pitchFamily="18" charset="0"/>
              </a:rPr>
              <a:t>Quan</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điểm</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và</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những</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nhiệm</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vụ</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chủ</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yếu</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của</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đường</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lối</a:t>
            </a:r>
            <a:r>
              <a:rPr lang="en-US" altLang="vi-VN" sz="2400" b="1" dirty="0">
                <a:solidFill>
                  <a:srgbClr val="3333CC"/>
                </a:solidFill>
                <a:latin typeface="+mj-lt"/>
                <a:cs typeface="Times New Roman" panose="02020603050405020304" pitchFamily="18" charset="0"/>
              </a:rPr>
              <a:t> </a:t>
            </a:r>
            <a:endParaRPr lang="en-US" altLang="vi-VN" sz="2400" b="1" dirty="0" smtClean="0">
              <a:solidFill>
                <a:srgbClr val="3333CC"/>
              </a:solidFill>
              <a:latin typeface="+mj-lt"/>
              <a:cs typeface="Times New Roman" panose="02020603050405020304" pitchFamily="18" charset="0"/>
            </a:endParaRPr>
          </a:p>
          <a:p>
            <a:pPr marL="0" lvl="2" algn="ctr"/>
            <a:r>
              <a:rPr lang="en-US" altLang="vi-VN" sz="2400" b="1" dirty="0" err="1" smtClean="0">
                <a:solidFill>
                  <a:srgbClr val="3333CC"/>
                </a:solidFill>
                <a:latin typeface="+mj-lt"/>
                <a:cs typeface="Times New Roman" panose="02020603050405020304" pitchFamily="18" charset="0"/>
              </a:rPr>
              <a:t>quốc</a:t>
            </a:r>
            <a:r>
              <a:rPr lang="en-US" altLang="vi-VN" sz="2400" b="1" dirty="0" smtClean="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phòng</a:t>
            </a:r>
            <a:r>
              <a:rPr lang="en-US" altLang="vi-VN" sz="2400" b="1" dirty="0">
                <a:solidFill>
                  <a:srgbClr val="3333CC"/>
                </a:solidFill>
                <a:latin typeface="+mj-lt"/>
                <a:cs typeface="Times New Roman" panose="02020603050405020304" pitchFamily="18" charset="0"/>
              </a:rPr>
              <a:t>, an </a:t>
            </a:r>
            <a:r>
              <a:rPr lang="en-US" altLang="vi-VN" sz="2400" b="1" dirty="0" err="1">
                <a:solidFill>
                  <a:srgbClr val="3333CC"/>
                </a:solidFill>
                <a:latin typeface="+mj-lt"/>
                <a:cs typeface="Times New Roman" panose="02020603050405020304" pitchFamily="18" charset="0"/>
              </a:rPr>
              <a:t>ninh</a:t>
            </a:r>
            <a:endParaRPr lang="en-US" altLang="vi-VN" sz="2400" dirty="0">
              <a:solidFill>
                <a:srgbClr val="3333CC"/>
              </a:solidFill>
              <a:latin typeface="+mj-lt"/>
              <a:cs typeface="Times New Roman" panose="02020603050405020304" pitchFamily="18" charset="0"/>
            </a:endParaRPr>
          </a:p>
        </p:txBody>
      </p:sp>
      <p:sp>
        <p:nvSpPr>
          <p:cNvPr id="21" name="Rectangle 20"/>
          <p:cNvSpPr>
            <a:spLocks noChangeArrowheads="1"/>
          </p:cNvSpPr>
          <p:nvPr/>
        </p:nvSpPr>
        <p:spPr bwMode="auto">
          <a:xfrm>
            <a:off x="1635615" y="1081822"/>
            <a:ext cx="7559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a:r>
              <a:rPr lang="en-US" altLang="vi-VN" sz="2400" b="1" dirty="0" smtClean="0">
                <a:solidFill>
                  <a:srgbClr val="00B050"/>
                </a:solidFill>
                <a:latin typeface="+mj-lt"/>
                <a:cs typeface="Times New Roman" panose="02020603050405020304" pitchFamily="18" charset="0"/>
              </a:rPr>
              <a:t>1</a:t>
            </a:r>
            <a:r>
              <a:rPr lang="en-US" altLang="vi-VN" sz="2400" b="1" dirty="0">
                <a:solidFill>
                  <a:srgbClr val="00B050"/>
                </a:solidFill>
                <a:latin typeface="+mj-lt"/>
                <a:cs typeface="Times New Roman" panose="02020603050405020304" pitchFamily="18" charset="0"/>
              </a:rPr>
              <a:t>. </a:t>
            </a:r>
            <a:r>
              <a:rPr lang="en-US" altLang="vi-VN" sz="2400" b="1" dirty="0" err="1">
                <a:solidFill>
                  <a:srgbClr val="00B050"/>
                </a:solidFill>
                <a:latin typeface="+mj-lt"/>
                <a:cs typeface="Times New Roman" panose="02020603050405020304" pitchFamily="18" charset="0"/>
              </a:rPr>
              <a:t>Quan</a:t>
            </a:r>
            <a:r>
              <a:rPr lang="en-US" altLang="vi-VN" sz="2400" b="1" dirty="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điểm</a:t>
            </a:r>
            <a:r>
              <a:rPr lang="en-US" altLang="vi-VN" sz="2400" b="1" dirty="0" smtClean="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của</a:t>
            </a:r>
            <a:r>
              <a:rPr lang="en-US" altLang="vi-VN" sz="2400" b="1" dirty="0" smtClean="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Đảng</a:t>
            </a:r>
            <a:r>
              <a:rPr lang="en-US" altLang="vi-VN" sz="2400" b="1" dirty="0" smtClean="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về</a:t>
            </a:r>
            <a:r>
              <a:rPr lang="en-US" altLang="vi-VN" sz="2400" b="1" dirty="0" smtClean="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quốc</a:t>
            </a:r>
            <a:r>
              <a:rPr lang="en-US" altLang="vi-VN" sz="2400" b="1" dirty="0" smtClean="0">
                <a:solidFill>
                  <a:srgbClr val="00B050"/>
                </a:solidFill>
                <a:latin typeface="+mj-lt"/>
                <a:cs typeface="Times New Roman" panose="02020603050405020304" pitchFamily="18" charset="0"/>
              </a:rPr>
              <a:t> </a:t>
            </a:r>
            <a:r>
              <a:rPr lang="en-US" altLang="vi-VN" sz="2400" b="1" dirty="0" err="1" smtClean="0">
                <a:solidFill>
                  <a:srgbClr val="00B050"/>
                </a:solidFill>
                <a:latin typeface="+mj-lt"/>
                <a:cs typeface="Times New Roman" panose="02020603050405020304" pitchFamily="18" charset="0"/>
              </a:rPr>
              <a:t>phòng</a:t>
            </a:r>
            <a:r>
              <a:rPr lang="en-US" altLang="vi-VN" sz="2400" b="1" dirty="0" smtClean="0">
                <a:solidFill>
                  <a:srgbClr val="00B050"/>
                </a:solidFill>
                <a:latin typeface="+mj-lt"/>
                <a:cs typeface="Times New Roman" panose="02020603050405020304" pitchFamily="18" charset="0"/>
              </a:rPr>
              <a:t>, an </a:t>
            </a:r>
            <a:r>
              <a:rPr lang="en-US" altLang="vi-VN" sz="2400" b="1" dirty="0" err="1" smtClean="0">
                <a:solidFill>
                  <a:srgbClr val="00B050"/>
                </a:solidFill>
                <a:latin typeface="+mj-lt"/>
                <a:cs typeface="Times New Roman" panose="02020603050405020304" pitchFamily="18" charset="0"/>
              </a:rPr>
              <a:t>ninh</a:t>
            </a:r>
            <a:r>
              <a:rPr lang="en-US" altLang="vi-VN" sz="2400" b="1" dirty="0" smtClean="0">
                <a:solidFill>
                  <a:srgbClr val="00B050"/>
                </a:solidFill>
                <a:latin typeface="+mj-lt"/>
                <a:cs typeface="Times New Roman" panose="02020603050405020304" pitchFamily="18" charset="0"/>
              </a:rPr>
              <a:t> </a:t>
            </a:r>
            <a:endParaRPr lang="en-US" altLang="vi-VN" sz="2400" dirty="0">
              <a:solidFill>
                <a:srgbClr val="00B050"/>
              </a:solidFill>
              <a:latin typeface="+mj-lt"/>
              <a:cs typeface="Times New Roman" panose="02020603050405020304" pitchFamily="18" charset="0"/>
            </a:endParaRPr>
          </a:p>
        </p:txBody>
      </p:sp>
      <p:sp>
        <p:nvSpPr>
          <p:cNvPr id="2" name="Rectangle 1"/>
          <p:cNvSpPr/>
          <p:nvPr/>
        </p:nvSpPr>
        <p:spPr>
          <a:xfrm>
            <a:off x="2643566" y="1796756"/>
            <a:ext cx="6054863" cy="347211"/>
          </a:xfrm>
          <a:prstGeom prst="rect">
            <a:avLst/>
          </a:prstGeom>
        </p:spPr>
        <p:txBody>
          <a:bodyPr wrap="none">
            <a:spAutoFit/>
          </a:bodyPr>
          <a:lstStyle/>
          <a:p>
            <a:pPr indent="457200" algn="just">
              <a:lnSpc>
                <a:spcPts val="1900"/>
              </a:lnSpc>
              <a:spcBef>
                <a:spcPts val="600"/>
              </a:spcBef>
              <a:spcAft>
                <a:spcPts val="600"/>
              </a:spcAft>
            </a:pPr>
            <a:r>
              <a:rPr lang="pl-PL" sz="2400" b="1" i="1" dirty="0">
                <a:solidFill>
                  <a:srgbClr val="996633"/>
                </a:solidFill>
                <a:latin typeface="Times New Roman" panose="02020603050405020304" pitchFamily="18" charset="0"/>
                <a:ea typeface="Times New Roman" panose="02020603050405020304" pitchFamily="18" charset="0"/>
              </a:rPr>
              <a:t>a) Định hướng lớn về quốc phòng an ninh</a:t>
            </a:r>
            <a:endParaRPr lang="en-US" sz="2400" dirty="0">
              <a:solidFill>
                <a:srgbClr val="996633"/>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476769" y="2312904"/>
            <a:ext cx="11528945" cy="707886"/>
          </a:xfrm>
          <a:prstGeom prst="rect">
            <a:avLst/>
          </a:prstGeom>
        </p:spPr>
        <p:txBody>
          <a:bodyPr wrap="square">
            <a:spAutoFit/>
          </a:bodyPr>
          <a:lstStyle/>
          <a:p>
            <a:pPr indent="457200" algn="just">
              <a:spcBef>
                <a:spcPts val="600"/>
              </a:spcBef>
              <a:spcAft>
                <a:spcPts val="600"/>
              </a:spcAft>
            </a:pPr>
            <a:r>
              <a:rPr lang="pl-PL" sz="2000" i="1" dirty="0">
                <a:latin typeface="+mj-lt"/>
                <a:ea typeface="Times New Roman" panose="02020603050405020304" pitchFamily="18" charset="0"/>
              </a:rPr>
              <a:t>Cương lĩnh xây dựng đất nước </a:t>
            </a:r>
            <a:r>
              <a:rPr lang="vi-VN" sz="2000" i="1" dirty="0">
                <a:latin typeface="+mj-lt"/>
                <a:ea typeface="Times New Roman" panose="02020603050405020304" pitchFamily="18" charset="0"/>
              </a:rPr>
              <a:t>trong thời kỳ quá độ lên chủ nghĩa xã hội </a:t>
            </a:r>
            <a:r>
              <a:rPr lang="pl-PL" sz="2000" i="1" dirty="0">
                <a:latin typeface="+mj-lt"/>
                <a:ea typeface="Times New Roman" panose="02020603050405020304" pitchFamily="18" charset="0"/>
              </a:rPr>
              <a:t>(bổ sung, phát triển năm 2011) </a:t>
            </a:r>
            <a:r>
              <a:rPr lang="pl-PL" sz="2000" dirty="0">
                <a:latin typeface="+mj-lt"/>
                <a:ea typeface="Times New Roman" panose="02020603050405020304" pitchFamily="18" charset="0"/>
              </a:rPr>
              <a:t>đã nêu định hướng lớn về quốc phòng, an ninh</a:t>
            </a:r>
            <a:r>
              <a:rPr lang="pl-PL" sz="2000" dirty="0" smtClean="0">
                <a:latin typeface="+mj-lt"/>
                <a:ea typeface="Times New Roman" panose="02020603050405020304" pitchFamily="18" charset="0"/>
              </a:rPr>
              <a:t>:</a:t>
            </a:r>
            <a:endParaRPr lang="en-US" sz="2000" dirty="0">
              <a:latin typeface="+mj-lt"/>
              <a:ea typeface="Times New Roman" panose="02020603050405020304" pitchFamily="18" charset="0"/>
            </a:endParaRPr>
          </a:p>
        </p:txBody>
      </p:sp>
      <p:sp>
        <p:nvSpPr>
          <p:cNvPr id="5" name="Rectangle 4"/>
          <p:cNvSpPr/>
          <p:nvPr/>
        </p:nvSpPr>
        <p:spPr>
          <a:xfrm>
            <a:off x="988116" y="3147369"/>
            <a:ext cx="2630848" cy="400110"/>
          </a:xfrm>
          <a:prstGeom prst="rect">
            <a:avLst/>
          </a:prstGeom>
        </p:spPr>
        <p:txBody>
          <a:bodyPr wrap="none">
            <a:spAutoFit/>
          </a:bodyPr>
          <a:lstStyle/>
          <a:p>
            <a:r>
              <a:rPr lang="pl-PL" sz="2000" b="1" u="sng" dirty="0">
                <a:solidFill>
                  <a:srgbClr val="D60093"/>
                </a:solidFill>
                <a:latin typeface="+mj-lt"/>
                <a:ea typeface="Times New Roman" panose="02020603050405020304" pitchFamily="18" charset="0"/>
              </a:rPr>
              <a:t>Mục tiêu, nhiệm </a:t>
            </a:r>
            <a:r>
              <a:rPr lang="pl-PL" sz="2000" b="1" u="sng" dirty="0" smtClean="0">
                <a:solidFill>
                  <a:srgbClr val="D60093"/>
                </a:solidFill>
                <a:latin typeface="+mj-lt"/>
                <a:ea typeface="Times New Roman" panose="02020603050405020304" pitchFamily="18" charset="0"/>
              </a:rPr>
              <a:t>vụ</a:t>
            </a:r>
            <a:r>
              <a:rPr lang="en-US" sz="2000" b="1" dirty="0" smtClean="0">
                <a:solidFill>
                  <a:srgbClr val="D60093"/>
                </a:solidFill>
                <a:latin typeface="+mj-lt"/>
                <a:ea typeface="Times New Roman" panose="02020603050405020304" pitchFamily="18" charset="0"/>
              </a:rPr>
              <a:t>:</a:t>
            </a:r>
            <a:r>
              <a:rPr lang="pl-PL" sz="2000" dirty="0" smtClean="0">
                <a:latin typeface="+mj-lt"/>
                <a:ea typeface="Times New Roman" panose="02020603050405020304" pitchFamily="18" charset="0"/>
              </a:rPr>
              <a:t> </a:t>
            </a:r>
            <a:endParaRPr lang="en-US" sz="2000" dirty="0">
              <a:latin typeface="+mj-lt"/>
            </a:endParaRPr>
          </a:p>
        </p:txBody>
      </p:sp>
      <p:sp>
        <p:nvSpPr>
          <p:cNvPr id="6" name="Rectangle 5"/>
          <p:cNvSpPr/>
          <p:nvPr/>
        </p:nvSpPr>
        <p:spPr>
          <a:xfrm>
            <a:off x="3618964" y="3658174"/>
            <a:ext cx="8052942" cy="1323439"/>
          </a:xfrm>
          <a:prstGeom prst="rect">
            <a:avLst/>
          </a:prstGeom>
        </p:spPr>
        <p:txBody>
          <a:bodyPr wrap="square">
            <a:spAutoFit/>
          </a:bodyPr>
          <a:lstStyle/>
          <a:p>
            <a:pPr marL="342900" indent="-342900" algn="just">
              <a:buFont typeface="Wingdings" panose="05000000000000000000" pitchFamily="2" charset="2"/>
              <a:buChar char="Ø"/>
            </a:pPr>
            <a:r>
              <a:rPr lang="en-US" sz="2000" dirty="0" smtClean="0">
                <a:solidFill>
                  <a:srgbClr val="002060"/>
                </a:solidFill>
                <a:latin typeface="+mj-lt"/>
                <a:ea typeface="Times New Roman" panose="02020603050405020304" pitchFamily="18" charset="0"/>
              </a:rPr>
              <a:t>B</a:t>
            </a:r>
            <a:r>
              <a:rPr lang="pl-PL" sz="2000" dirty="0" smtClean="0">
                <a:solidFill>
                  <a:srgbClr val="002060"/>
                </a:solidFill>
                <a:latin typeface="+mj-lt"/>
                <a:ea typeface="Times New Roman" panose="02020603050405020304" pitchFamily="18" charset="0"/>
              </a:rPr>
              <a:t>ảo </a:t>
            </a:r>
            <a:r>
              <a:rPr lang="pl-PL" sz="2000" dirty="0">
                <a:solidFill>
                  <a:srgbClr val="002060"/>
                </a:solidFill>
                <a:latin typeface="+mj-lt"/>
                <a:ea typeface="Times New Roman" panose="02020603050405020304" pitchFamily="18" charset="0"/>
              </a:rPr>
              <a:t>vệ vững chắc độc lập, chủ quyền, thống nhất, toàn vẹn lãnh thổ của Tổ quốc, bảo vệ Đảng, Nhà nước, nhân dân và chế độ xã hội chủ nghĩa, giữ vững hoà bình, ổn định chính trị, bảo đảm an ninh quốc gia và trật tự, an toàn xã hội;</a:t>
            </a:r>
            <a:endParaRPr lang="en-US" sz="2000" dirty="0">
              <a:solidFill>
                <a:srgbClr val="002060"/>
              </a:solidFill>
              <a:latin typeface="+mj-lt"/>
            </a:endParaRPr>
          </a:p>
        </p:txBody>
      </p:sp>
      <p:sp>
        <p:nvSpPr>
          <p:cNvPr id="7" name="Rectangle 6"/>
          <p:cNvSpPr/>
          <p:nvPr/>
        </p:nvSpPr>
        <p:spPr>
          <a:xfrm>
            <a:off x="3618964" y="5346339"/>
            <a:ext cx="8233893" cy="1015663"/>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Ø"/>
            </a:pPr>
            <a:r>
              <a:rPr lang="en-US" sz="2000" dirty="0" smtClean="0">
                <a:solidFill>
                  <a:srgbClr val="800000"/>
                </a:solidFill>
                <a:latin typeface="+mj-lt"/>
                <a:ea typeface="Times New Roman" panose="02020603050405020304" pitchFamily="18" charset="0"/>
              </a:rPr>
              <a:t>C</a:t>
            </a:r>
            <a:r>
              <a:rPr lang="pl-PL" sz="2000" dirty="0" smtClean="0">
                <a:solidFill>
                  <a:srgbClr val="800000"/>
                </a:solidFill>
                <a:latin typeface="+mj-lt"/>
                <a:ea typeface="Times New Roman" panose="02020603050405020304" pitchFamily="18" charset="0"/>
              </a:rPr>
              <a:t>hủ </a:t>
            </a:r>
            <a:r>
              <a:rPr lang="pl-PL" sz="2000" dirty="0">
                <a:solidFill>
                  <a:srgbClr val="800000"/>
                </a:solidFill>
                <a:latin typeface="+mj-lt"/>
                <a:ea typeface="Times New Roman" panose="02020603050405020304" pitchFamily="18" charset="0"/>
              </a:rPr>
              <a:t>động ngăn chặn, làm thất bại mọi âm mưu và hành động chống phá của các thế lực thù địch đối với sự nghiệp cách mạng của nhân dân ta.</a:t>
            </a:r>
            <a:endParaRPr lang="en-US" sz="2000" dirty="0">
              <a:solidFill>
                <a:srgbClr val="800000"/>
              </a:solidFill>
              <a:latin typeface="+mj-lt"/>
              <a:ea typeface="Times New Roman" panose="02020603050405020304" pitchFamily="18" charset="0"/>
            </a:endParaRPr>
          </a:p>
        </p:txBody>
      </p:sp>
    </p:spTree>
    <p:extLst>
      <p:ext uri="{BB962C8B-B14F-4D97-AF65-F5344CB8AC3E}">
        <p14:creationId xmlns:p14="http://schemas.microsoft.com/office/powerpoint/2010/main" val="72958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par>
                                <p:cTn id="11" presetID="53" presetClass="entr" presetSubtype="16" fill="hold" nodeType="with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Effect transition="in" filter="fade">
                                      <p:cBhvr>
                                        <p:cTn id="15" dur="500"/>
                                        <p:tgtEl>
                                          <p:spTgt spid="57"/>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1000" fill="hold"/>
                                        <p:tgtEl>
                                          <p:spTgt spid="21"/>
                                        </p:tgtEl>
                                        <p:attrNameLst>
                                          <p:attrName>ppt_w</p:attrName>
                                        </p:attrNameLst>
                                      </p:cBhvr>
                                      <p:tavLst>
                                        <p:tav tm="0">
                                          <p:val>
                                            <p:fltVal val="0"/>
                                          </p:val>
                                        </p:tav>
                                        <p:tav tm="100000">
                                          <p:val>
                                            <p:strVal val="#ppt_w"/>
                                          </p:val>
                                        </p:tav>
                                      </p:tavLst>
                                    </p:anim>
                                    <p:anim calcmode="lin" valueType="num">
                                      <p:cBhvr>
                                        <p:cTn id="21" dur="1000" fill="hold"/>
                                        <p:tgtEl>
                                          <p:spTgt spid="21"/>
                                        </p:tgtEl>
                                        <p:attrNameLst>
                                          <p:attrName>ppt_h</p:attrName>
                                        </p:attrNameLst>
                                      </p:cBhvr>
                                      <p:tavLst>
                                        <p:tav tm="0">
                                          <p:val>
                                            <p:fltVal val="0"/>
                                          </p:val>
                                        </p:tav>
                                        <p:tav tm="100000">
                                          <p:val>
                                            <p:strVal val="#ppt_h"/>
                                          </p:val>
                                        </p:tav>
                                      </p:tavLst>
                                    </p:anim>
                                    <p:anim calcmode="lin" valueType="num">
                                      <p:cBhvr>
                                        <p:cTn id="22" dur="1000" fill="hold"/>
                                        <p:tgtEl>
                                          <p:spTgt spid="21"/>
                                        </p:tgtEl>
                                        <p:attrNameLst>
                                          <p:attrName>style.rotation</p:attrName>
                                        </p:attrNameLst>
                                      </p:cBhvr>
                                      <p:tavLst>
                                        <p:tav tm="0">
                                          <p:val>
                                            <p:fltVal val="90"/>
                                          </p:val>
                                        </p:tav>
                                        <p:tav tm="100000">
                                          <p:val>
                                            <p:fltVal val="0"/>
                                          </p:val>
                                        </p:tav>
                                      </p:tavLst>
                                    </p:anim>
                                    <p:animEffect transition="in" filter="fade">
                                      <p:cBhvr>
                                        <p:cTn id="23"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5033" y="127908"/>
            <a:ext cx="9953225" cy="1015663"/>
          </a:xfrm>
          <a:prstGeom prst="rect">
            <a:avLst/>
          </a:prstGeom>
        </p:spPr>
        <p:txBody>
          <a:bodyPr wrap="square">
            <a:spAutoFit/>
          </a:bodyPr>
          <a:lstStyle/>
          <a:p>
            <a:pPr indent="457200" algn="just">
              <a:spcBef>
                <a:spcPts val="600"/>
              </a:spcBef>
              <a:spcAft>
                <a:spcPts val="600"/>
              </a:spcAft>
            </a:pPr>
            <a:r>
              <a:rPr lang="pl-PL" sz="2000" dirty="0">
                <a:solidFill>
                  <a:srgbClr val="3333CC"/>
                </a:solidFill>
                <a:highlight>
                  <a:srgbClr val="FFFFFF"/>
                </a:highlight>
                <a:latin typeface="+mj-lt"/>
                <a:ea typeface="Calibri" panose="020F0502020204030204" pitchFamily="34" charset="0"/>
                <a:cs typeface="Times New Roman" panose="02020603050405020304" pitchFamily="18" charset="0"/>
              </a:rPr>
              <a:t>Tăng cường quốc phòng, giữ vững an ninh quốc gia, trật tự, an toàn xã hội là nhiệm vụ trọng yếu, thường xuyên của Đảng, Nhà nước và toàn dân, trong </a:t>
            </a:r>
            <a:r>
              <a:rPr lang="pl-PL" sz="2000" b="1" dirty="0">
                <a:solidFill>
                  <a:srgbClr val="C00000"/>
                </a:solidFill>
                <a:highlight>
                  <a:srgbClr val="FFFFFF"/>
                </a:highlight>
                <a:latin typeface="+mj-lt"/>
                <a:ea typeface="Calibri" panose="020F0502020204030204" pitchFamily="34" charset="0"/>
                <a:cs typeface="Times New Roman" panose="02020603050405020304" pitchFamily="18" charset="0"/>
              </a:rPr>
              <a:t>đó Quân đội nhân dân và Công an nhân dân là lực lượng nòng </a:t>
            </a:r>
            <a:r>
              <a:rPr lang="pl-PL" sz="2000" b="1" dirty="0" smtClean="0">
                <a:solidFill>
                  <a:srgbClr val="C00000"/>
                </a:solidFill>
                <a:highlight>
                  <a:srgbClr val="FFFFFF"/>
                </a:highlight>
                <a:latin typeface="+mj-lt"/>
                <a:ea typeface="Calibri" panose="020F0502020204030204" pitchFamily="34" charset="0"/>
                <a:cs typeface="Times New Roman" panose="02020603050405020304" pitchFamily="18" charset="0"/>
              </a:rPr>
              <a:t>cốt</a:t>
            </a:r>
            <a:r>
              <a:rPr lang="en-US" sz="2000" b="1" dirty="0" smtClean="0">
                <a:solidFill>
                  <a:srgbClr val="C00000"/>
                </a:solidFill>
                <a:highlight>
                  <a:srgbClr val="FFFFFF"/>
                </a:highlight>
                <a:latin typeface="+mj-lt"/>
                <a:ea typeface="Calibri" panose="020F0502020204030204" pitchFamily="34" charset="0"/>
                <a:cs typeface="Times New Roman" panose="02020603050405020304" pitchFamily="18" charset="0"/>
              </a:rPr>
              <a:t>.</a:t>
            </a:r>
            <a:endParaRPr lang="en-US" sz="2000" b="1" dirty="0">
              <a:solidFill>
                <a:srgbClr val="C00000"/>
              </a:solidFill>
              <a:effectLst/>
              <a:latin typeface="+mj-lt"/>
              <a:ea typeface="Calibri" panose="020F0502020204030204" pitchFamily="34" charset="0"/>
              <a:cs typeface="Times New Roman" panose="02020603050405020304" pitchFamily="18" charset="0"/>
            </a:endParaRPr>
          </a:p>
        </p:txBody>
      </p:sp>
      <p:pic>
        <p:nvPicPr>
          <p:cNvPr id="1026" name="Picture 2" descr="Nâng cao sức mạnh chiến đấu của lực lượng vũ trang đáp ứng yêu cầu, nhiệm  vụ bảo vệ Tổ quố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153" y="1679396"/>
            <a:ext cx="6077800" cy="45797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 ca khúc truyền thống của lực lượng Công an nhân dân Việt Nam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2772" y="1679396"/>
            <a:ext cx="5280338" cy="4579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6841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27538" y="183811"/>
            <a:ext cx="9599054" cy="1200329"/>
          </a:xfrm>
          <a:prstGeom prst="rect">
            <a:avLst/>
          </a:prstGeom>
        </p:spPr>
        <p:txBody>
          <a:bodyPr wrap="square">
            <a:spAutoFit/>
          </a:bodyPr>
          <a:lstStyle/>
          <a:p>
            <a:pPr indent="457200" algn="just">
              <a:spcBef>
                <a:spcPts val="600"/>
              </a:spcBef>
              <a:spcAft>
                <a:spcPts val="600"/>
              </a:spcAft>
            </a:pPr>
            <a:r>
              <a:rPr lang="pl-PL" sz="2400" b="1" dirty="0">
                <a:solidFill>
                  <a:srgbClr val="D60093"/>
                </a:solidFill>
                <a:highlight>
                  <a:srgbClr val="FFFFFF"/>
                </a:highlight>
                <a:latin typeface="+mj-lt"/>
                <a:ea typeface="Calibri" panose="020F0502020204030204" pitchFamily="34" charset="0"/>
                <a:cs typeface="Times New Roman" panose="02020603050405020304" pitchFamily="18" charset="0"/>
              </a:rPr>
              <a:t>Kết hợp chặt chẽ </a:t>
            </a: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kinh tế với quốc phòng- an ninh, quốc phòng- an ninh với kinh tế trong từng chiến lược, quy hoạch, kế hoạch, chính sách phát triển kinh tế-xã hội và trên từng địa bàn. </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2050" name="Picture 2" descr="Kết hợp kinh tế với quốc phòng - Nhiệm vụ chiến lược lâu dài: Bài 1: Từ quy  luật nghìn đời đến đòi hỏi thực tiễ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8225" y="1649970"/>
            <a:ext cx="5318975" cy="460916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hát triển kinh tế kết hợp quốc phòng - Báo Đà Nẵng điện t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304" y="1649970"/>
            <a:ext cx="5905500" cy="4609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1883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57080" y="117730"/>
            <a:ext cx="10139967" cy="1200329"/>
          </a:xfrm>
          <a:prstGeom prst="rect">
            <a:avLst/>
          </a:prstGeom>
        </p:spPr>
        <p:txBody>
          <a:bodyPr wrap="square">
            <a:spAutoFit/>
          </a:bodyPr>
          <a:lstStyle/>
          <a:p>
            <a:pPr indent="457200" algn="just">
              <a:spcBef>
                <a:spcPts val="600"/>
              </a:spcBef>
              <a:spcAft>
                <a:spcPts val="600"/>
              </a:spcAft>
            </a:pP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Xây dựng Quân đội nhân dân và Công an nhân dân </a:t>
            </a:r>
            <a:r>
              <a:rPr lang="pl-PL" sz="2400" b="1" dirty="0">
                <a:solidFill>
                  <a:srgbClr val="D60093"/>
                </a:solidFill>
                <a:highlight>
                  <a:srgbClr val="FFFFFF"/>
                </a:highlight>
                <a:latin typeface="+mj-lt"/>
                <a:ea typeface="Calibri" panose="020F0502020204030204" pitchFamily="34" charset="0"/>
                <a:cs typeface="Times New Roman" panose="02020603050405020304" pitchFamily="18" charset="0"/>
              </a:rPr>
              <a:t>cách mạng, chính quy, tinh nhuệ, từng bước hiện đại, tuyệt đối trung thành </a:t>
            </a: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với Tổ quốc, với Đảng, Nhà nước và nhân dân, được nhân dân tin yêu. </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3076" name="Picture 4" descr="Xây dựng quân đội cách mạng, chính quy, tinh nhuệ, từng bước hiện đại | Xã  hội | Vietnam+ (VietnamPl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19" y="1712890"/>
            <a:ext cx="5420976" cy="467503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Xây dựng CAND chính quy, tinh nhuệ, từng bước hiện đại - ant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0009" y="1712890"/>
            <a:ext cx="469976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6251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8140" y="154679"/>
            <a:ext cx="10333149" cy="1569660"/>
          </a:xfrm>
          <a:prstGeom prst="rect">
            <a:avLst/>
          </a:prstGeom>
        </p:spPr>
        <p:txBody>
          <a:bodyPr wrap="square">
            <a:spAutoFit/>
          </a:bodyPr>
          <a:lstStyle/>
          <a:p>
            <a:pPr indent="457200" algn="just">
              <a:spcBef>
                <a:spcPts val="600"/>
              </a:spcBef>
              <a:spcAft>
                <a:spcPts val="600"/>
              </a:spcAft>
            </a:pP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phù hợp với tính chất hoạt động của Quân đội nhân dân và Công an nhân dân trong điều kiện mới.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4098" name="Picture 2" descr="Tiếp tục quan tâm, chăm lo đời sống văn hóa tinh thần bộ đ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64" y="1904999"/>
            <a:ext cx="5476875" cy="441852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Đảm bảo đời sống vật chất, tinh thần cho bộ độ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9887" y="1904998"/>
            <a:ext cx="5911402" cy="4418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0613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8445" y="193183"/>
            <a:ext cx="10204360" cy="1200329"/>
          </a:xfrm>
          <a:prstGeom prst="rect">
            <a:avLst/>
          </a:prstGeom>
        </p:spPr>
        <p:txBody>
          <a:bodyPr wrap="square">
            <a:spAutoFit/>
          </a:bodyPr>
          <a:lstStyle/>
          <a:p>
            <a:pPr indent="457200" algn="just">
              <a:spcBef>
                <a:spcPts val="600"/>
              </a:spcBef>
              <a:spcAft>
                <a:spcPts val="600"/>
              </a:spcAft>
            </a:pPr>
            <a:r>
              <a:rPr lang="pl-PL"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Tăng cường sự lãnh đạo </a:t>
            </a:r>
            <a:r>
              <a:rPr lang="pl-PL" sz="2400" b="1" dirty="0">
                <a:solidFill>
                  <a:srgbClr val="C00000"/>
                </a:solidFill>
                <a:highlight>
                  <a:srgbClr val="FFFFFF"/>
                </a:highlight>
                <a:latin typeface="+mj-lt"/>
                <a:ea typeface="Calibri" panose="020F0502020204030204" pitchFamily="34" charset="0"/>
                <a:cs typeface="Times New Roman" panose="02020603050405020304" pitchFamily="18" charset="0"/>
              </a:rPr>
              <a:t>tuyệt đối, trực tiếp về mọi mặt </a:t>
            </a:r>
            <a:r>
              <a:rPr lang="pl-PL" sz="2400" dirty="0">
                <a:solidFill>
                  <a:srgbClr val="3333CC"/>
                </a:solidFill>
                <a:highlight>
                  <a:srgbClr val="FFFFFF"/>
                </a:highlight>
                <a:latin typeface="+mj-lt"/>
                <a:ea typeface="Calibri" panose="020F0502020204030204" pitchFamily="34" charset="0"/>
                <a:cs typeface="Times New Roman" panose="02020603050405020304" pitchFamily="18" charset="0"/>
              </a:rPr>
              <a:t>của Đảng, sự quản lý tập trung thống nhất của Nhà nước đối với Quân đội nhân dân, Công an nhân dân và sự nghiệp quốc phòng-an ninh.</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5124" name="Picture 4" descr="Quân đội phải tuyệt đối trung thành với Đảng, với Tổ quốc | Thời sự | Thanh  Niê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3310" y="1738647"/>
            <a:ext cx="9452065" cy="4649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985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algn="ctr"/>
            <a:r>
              <a:rPr lang="en-US" altLang="vi-VN" sz="2400" b="1" dirty="0">
                <a:solidFill>
                  <a:srgbClr val="000099"/>
                </a:solidFill>
                <a:latin typeface="+mj-lt"/>
                <a:cs typeface="Times New Roman" panose="02020603050405020304" pitchFamily="18" charset="0"/>
              </a:rPr>
              <a:t>2.2. </a:t>
            </a:r>
            <a:r>
              <a:rPr lang="en-US" altLang="vi-VN" sz="2400" b="1" dirty="0" err="1">
                <a:solidFill>
                  <a:srgbClr val="000099"/>
                </a:solidFill>
                <a:latin typeface="+mj-lt"/>
                <a:cs typeface="Times New Roman" panose="02020603050405020304" pitchFamily="18" charset="0"/>
              </a:rPr>
              <a:t>Những</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nhiệm</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vụ</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chủ</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yếu</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của</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quốc</a:t>
            </a:r>
            <a:r>
              <a:rPr lang="en-US" altLang="vi-VN" sz="2400" b="1" dirty="0">
                <a:solidFill>
                  <a:srgbClr val="000099"/>
                </a:solidFill>
                <a:latin typeface="+mj-lt"/>
                <a:cs typeface="Times New Roman" panose="02020603050405020304" pitchFamily="18" charset="0"/>
              </a:rPr>
              <a:t> </a:t>
            </a:r>
            <a:r>
              <a:rPr lang="en-US" altLang="vi-VN" sz="2400" b="1" dirty="0" err="1">
                <a:solidFill>
                  <a:srgbClr val="000099"/>
                </a:solidFill>
                <a:latin typeface="+mj-lt"/>
                <a:cs typeface="Times New Roman" panose="02020603050405020304" pitchFamily="18" charset="0"/>
              </a:rPr>
              <a:t>phòng</a:t>
            </a:r>
            <a:r>
              <a:rPr lang="en-US" altLang="vi-VN" sz="2400" b="1" dirty="0">
                <a:solidFill>
                  <a:srgbClr val="000099"/>
                </a:solidFill>
                <a:latin typeface="+mj-lt"/>
                <a:cs typeface="Times New Roman" panose="02020603050405020304" pitchFamily="18" charset="0"/>
              </a:rPr>
              <a:t>, an </a:t>
            </a:r>
            <a:r>
              <a:rPr lang="en-US" altLang="vi-VN" sz="2400" b="1" dirty="0" err="1">
                <a:solidFill>
                  <a:srgbClr val="000099"/>
                </a:solidFill>
                <a:latin typeface="+mj-lt"/>
                <a:cs typeface="Times New Roman" panose="02020603050405020304" pitchFamily="18" charset="0"/>
              </a:rPr>
              <a:t>ninh</a:t>
            </a:r>
            <a:endParaRPr lang="en-US" altLang="vi-VN" sz="2400" dirty="0">
              <a:solidFill>
                <a:srgbClr val="000099"/>
              </a:solidFill>
              <a:latin typeface="+mj-lt"/>
              <a:cs typeface="Times New Roman" panose="02020603050405020304" pitchFamily="18" charset="0"/>
            </a:endParaRPr>
          </a:p>
        </p:txBody>
      </p:sp>
      <p:sp>
        <p:nvSpPr>
          <p:cNvPr id="4" name="Rectangle 3"/>
          <p:cNvSpPr>
            <a:spLocks noChangeArrowheads="1"/>
          </p:cNvSpPr>
          <p:nvPr/>
        </p:nvSpPr>
        <p:spPr bwMode="auto">
          <a:xfrm>
            <a:off x="1690688" y="914401"/>
            <a:ext cx="1033818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FF0000"/>
                </a:solidFill>
                <a:latin typeface="+mj-lt"/>
                <a:cs typeface="Times New Roman" panose="02020603050405020304" pitchFamily="18" charset="0"/>
              </a:rPr>
              <a:t>Tăng</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cường</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tiềm</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lực</a:t>
            </a:r>
            <a:r>
              <a:rPr lang="en-US" altLang="vi-VN" sz="2400" b="1" dirty="0">
                <a:solidFill>
                  <a:srgbClr val="FF00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quốc</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phòng</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và</a:t>
            </a:r>
            <a:r>
              <a:rPr lang="en-US" altLang="vi-VN" sz="2400" dirty="0">
                <a:solidFill>
                  <a:srgbClr val="006600"/>
                </a:solidFill>
                <a:latin typeface="+mj-lt"/>
                <a:cs typeface="Times New Roman" panose="02020603050405020304" pitchFamily="18" charset="0"/>
              </a:rPr>
              <a:t> an </a:t>
            </a:r>
            <a:r>
              <a:rPr lang="en-US" altLang="vi-VN" sz="2400" dirty="0" err="1">
                <a:solidFill>
                  <a:srgbClr val="006600"/>
                </a:solidFill>
                <a:latin typeface="+mj-lt"/>
                <a:cs typeface="Times New Roman" panose="02020603050405020304" pitchFamily="18" charset="0"/>
              </a:rPr>
              <a:t>ninh</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xây</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dựng</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thế</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trận</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quốc</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phòng</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toàn</a:t>
            </a:r>
            <a:r>
              <a:rPr lang="en-US" altLang="vi-VN" sz="2400" dirty="0">
                <a:solidFill>
                  <a:srgbClr val="006600"/>
                </a:solidFill>
                <a:latin typeface="+mj-lt"/>
                <a:cs typeface="Times New Roman" panose="02020603050405020304" pitchFamily="18" charset="0"/>
              </a:rPr>
              <a:t> </a:t>
            </a:r>
            <a:r>
              <a:rPr lang="en-US" altLang="vi-VN" sz="2400" dirty="0" err="1">
                <a:solidFill>
                  <a:srgbClr val="006600"/>
                </a:solidFill>
                <a:latin typeface="+mj-lt"/>
                <a:cs typeface="Times New Roman" panose="02020603050405020304" pitchFamily="18" charset="0"/>
              </a:rPr>
              <a:t>dân</a:t>
            </a:r>
            <a:endParaRPr lang="en-US" altLang="vi-VN" sz="2400" dirty="0">
              <a:solidFill>
                <a:srgbClr val="006600"/>
              </a:solidFill>
              <a:latin typeface="+mj-lt"/>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0455" y="1958617"/>
            <a:ext cx="5731100"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72011" y="1945917"/>
            <a:ext cx="5486400"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456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2475A4E7-78C2-4EDF-A569-D0C9A59B52E3}"/>
              </a:ext>
            </a:extLst>
          </p:cNvPr>
          <p:cNvGrpSpPr/>
          <p:nvPr/>
        </p:nvGrpSpPr>
        <p:grpSpPr>
          <a:xfrm>
            <a:off x="4798010" y="2243304"/>
            <a:ext cx="1669479" cy="1669479"/>
            <a:chOff x="3807530" y="2946763"/>
            <a:chExt cx="1512168" cy="1512168"/>
          </a:xfrm>
          <a:solidFill>
            <a:srgbClr val="FFFF00"/>
          </a:solidFill>
        </p:grpSpPr>
        <p:sp>
          <p:nvSpPr>
            <p:cNvPr id="4" name="Oval 3">
              <a:extLst>
                <a:ext uri="{FF2B5EF4-FFF2-40B4-BE49-F238E27FC236}">
                  <a16:creationId xmlns="" xmlns:a16="http://schemas.microsoft.com/office/drawing/2014/main" id="{951407A0-7EC7-47B3-BAA7-1B04BFB1ECD1}"/>
                </a:ext>
              </a:extLst>
            </p:cNvPr>
            <p:cNvSpPr/>
            <p:nvPr/>
          </p:nvSpPr>
          <p:spPr>
            <a:xfrm>
              <a:off x="3897540" y="3036773"/>
              <a:ext cx="1332148" cy="1332148"/>
            </a:xfrm>
            <a:prstGeom prst="ellipse">
              <a:avLst/>
            </a:prstGeom>
            <a:grp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5" name="Oval 4">
              <a:extLst>
                <a:ext uri="{FF2B5EF4-FFF2-40B4-BE49-F238E27FC236}">
                  <a16:creationId xmlns="" xmlns:a16="http://schemas.microsoft.com/office/drawing/2014/main" id="{737E430D-3782-44AD-B3D4-E4AEC4D26D0F}"/>
                </a:ext>
              </a:extLst>
            </p:cNvPr>
            <p:cNvSpPr/>
            <p:nvPr/>
          </p:nvSpPr>
          <p:spPr>
            <a:xfrm>
              <a:off x="3807530" y="2946763"/>
              <a:ext cx="1512168" cy="1512168"/>
            </a:xfrm>
            <a:prstGeom prst="ellipse">
              <a:avLst/>
            </a:prstGeom>
            <a:grpFill/>
            <a:ln w="15875">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
        <p:nvSpPr>
          <p:cNvPr id="6" name="Oval 5">
            <a:extLst>
              <a:ext uri="{FF2B5EF4-FFF2-40B4-BE49-F238E27FC236}">
                <a16:creationId xmlns="" xmlns:a16="http://schemas.microsoft.com/office/drawing/2014/main" id="{9C5D670B-8B7D-4FB2-BBA7-F568EB53A013}"/>
              </a:ext>
            </a:extLst>
          </p:cNvPr>
          <p:cNvSpPr/>
          <p:nvPr/>
        </p:nvSpPr>
        <p:spPr>
          <a:xfrm>
            <a:off x="3469758" y="1374935"/>
            <a:ext cx="887496" cy="777826"/>
          </a:xfrm>
          <a:prstGeom prst="ellipse">
            <a:avLst/>
          </a:prstGeom>
          <a:solidFill>
            <a:srgbClr val="00B050"/>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7" name="Oval 6">
            <a:extLst>
              <a:ext uri="{FF2B5EF4-FFF2-40B4-BE49-F238E27FC236}">
                <a16:creationId xmlns="" xmlns:a16="http://schemas.microsoft.com/office/drawing/2014/main" id="{9C5D670B-8B7D-4FB2-BBA7-F568EB53A013}"/>
              </a:ext>
            </a:extLst>
          </p:cNvPr>
          <p:cNvSpPr/>
          <p:nvPr/>
        </p:nvSpPr>
        <p:spPr>
          <a:xfrm>
            <a:off x="3401895" y="2913462"/>
            <a:ext cx="777826" cy="777826"/>
          </a:xfrm>
          <a:prstGeom prst="ellipse">
            <a:avLst/>
          </a:prstGeom>
          <a:solidFill>
            <a:srgbClr val="C00000"/>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8" name="Oval 7">
            <a:extLst>
              <a:ext uri="{FF2B5EF4-FFF2-40B4-BE49-F238E27FC236}">
                <a16:creationId xmlns="" xmlns:a16="http://schemas.microsoft.com/office/drawing/2014/main" id="{9C5D670B-8B7D-4FB2-BBA7-F568EB53A013}"/>
              </a:ext>
            </a:extLst>
          </p:cNvPr>
          <p:cNvSpPr/>
          <p:nvPr/>
        </p:nvSpPr>
        <p:spPr>
          <a:xfrm>
            <a:off x="3437667" y="4522284"/>
            <a:ext cx="809917" cy="777826"/>
          </a:xfrm>
          <a:prstGeom prst="ellipse">
            <a:avLst/>
          </a:prstGeom>
          <a:solidFill>
            <a:srgbClr val="996633"/>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9" name="Oval 8">
            <a:extLst>
              <a:ext uri="{FF2B5EF4-FFF2-40B4-BE49-F238E27FC236}">
                <a16:creationId xmlns="" xmlns:a16="http://schemas.microsoft.com/office/drawing/2014/main" id="{9C5D670B-8B7D-4FB2-BBA7-F568EB53A013}"/>
              </a:ext>
            </a:extLst>
          </p:cNvPr>
          <p:cNvSpPr/>
          <p:nvPr/>
        </p:nvSpPr>
        <p:spPr>
          <a:xfrm>
            <a:off x="7310701" y="1434406"/>
            <a:ext cx="777826" cy="777826"/>
          </a:xfrm>
          <a:prstGeom prst="ellipse">
            <a:avLst/>
          </a:prstGeom>
          <a:solidFill>
            <a:schemeClr val="accent1"/>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0" name="Oval 9">
            <a:extLst>
              <a:ext uri="{FF2B5EF4-FFF2-40B4-BE49-F238E27FC236}">
                <a16:creationId xmlns="" xmlns:a16="http://schemas.microsoft.com/office/drawing/2014/main" id="{9C5D670B-8B7D-4FB2-BBA7-F568EB53A013}"/>
              </a:ext>
            </a:extLst>
          </p:cNvPr>
          <p:cNvSpPr/>
          <p:nvPr/>
        </p:nvSpPr>
        <p:spPr>
          <a:xfrm>
            <a:off x="7310701" y="2901450"/>
            <a:ext cx="777826" cy="777826"/>
          </a:xfrm>
          <a:prstGeom prst="ellipse">
            <a:avLst/>
          </a:prstGeom>
          <a:solidFill>
            <a:srgbClr val="7030A0"/>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1" name="Oval 10">
            <a:extLst>
              <a:ext uri="{FF2B5EF4-FFF2-40B4-BE49-F238E27FC236}">
                <a16:creationId xmlns="" xmlns:a16="http://schemas.microsoft.com/office/drawing/2014/main" id="{9C5D670B-8B7D-4FB2-BBA7-F568EB53A013}"/>
              </a:ext>
            </a:extLst>
          </p:cNvPr>
          <p:cNvSpPr/>
          <p:nvPr/>
        </p:nvSpPr>
        <p:spPr>
          <a:xfrm>
            <a:off x="7310701" y="4357502"/>
            <a:ext cx="777826" cy="777826"/>
          </a:xfrm>
          <a:prstGeom prst="ellipse">
            <a:avLst/>
          </a:prstGeom>
          <a:solidFill>
            <a:srgbClr val="D60093"/>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12" name="Straight Connector 11">
            <a:extLst>
              <a:ext uri="{FF2B5EF4-FFF2-40B4-BE49-F238E27FC236}">
                <a16:creationId xmlns="" xmlns:a16="http://schemas.microsoft.com/office/drawing/2014/main" id="{C4AF8747-ECF0-4502-B583-F2978D7887B4}"/>
              </a:ext>
            </a:extLst>
          </p:cNvPr>
          <p:cNvCxnSpPr>
            <a:cxnSpLocks/>
            <a:endCxn id="5" idx="1"/>
          </p:cNvCxnSpPr>
          <p:nvPr/>
        </p:nvCxnSpPr>
        <p:spPr>
          <a:xfrm>
            <a:off x="4286061" y="1955141"/>
            <a:ext cx="756439" cy="532653"/>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C4AF8747-ECF0-4502-B583-F2978D7887B4}"/>
              </a:ext>
            </a:extLst>
          </p:cNvPr>
          <p:cNvCxnSpPr>
            <a:cxnSpLocks/>
            <a:stCxn id="7" idx="6"/>
          </p:cNvCxnSpPr>
          <p:nvPr/>
        </p:nvCxnSpPr>
        <p:spPr>
          <a:xfrm flipV="1">
            <a:off x="4179721" y="3290363"/>
            <a:ext cx="644531" cy="12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C4AF8747-ECF0-4502-B583-F2978D7887B4}"/>
              </a:ext>
            </a:extLst>
          </p:cNvPr>
          <p:cNvCxnSpPr>
            <a:cxnSpLocks/>
          </p:cNvCxnSpPr>
          <p:nvPr/>
        </p:nvCxnSpPr>
        <p:spPr>
          <a:xfrm flipV="1">
            <a:off x="4429936" y="3794688"/>
            <a:ext cx="805977" cy="866784"/>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C4AF8747-ECF0-4502-B583-F2978D7887B4}"/>
              </a:ext>
            </a:extLst>
          </p:cNvPr>
          <p:cNvCxnSpPr>
            <a:cxnSpLocks/>
          </p:cNvCxnSpPr>
          <p:nvPr/>
        </p:nvCxnSpPr>
        <p:spPr>
          <a:xfrm flipH="1">
            <a:off x="6368118" y="2015489"/>
            <a:ext cx="942583" cy="637559"/>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C4AF8747-ECF0-4502-B583-F2978D7887B4}"/>
              </a:ext>
            </a:extLst>
          </p:cNvPr>
          <p:cNvCxnSpPr>
            <a:cxnSpLocks/>
            <a:endCxn id="10" idx="2"/>
          </p:cNvCxnSpPr>
          <p:nvPr/>
        </p:nvCxnSpPr>
        <p:spPr>
          <a:xfrm>
            <a:off x="6441248" y="3290363"/>
            <a:ext cx="86945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C4AF8747-ECF0-4502-B583-F2978D7887B4}"/>
              </a:ext>
            </a:extLst>
          </p:cNvPr>
          <p:cNvCxnSpPr>
            <a:cxnSpLocks/>
          </p:cNvCxnSpPr>
          <p:nvPr/>
        </p:nvCxnSpPr>
        <p:spPr>
          <a:xfrm>
            <a:off x="6222999" y="3696960"/>
            <a:ext cx="924776" cy="9645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213644" y="1023337"/>
            <a:ext cx="3105088" cy="1477328"/>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Một là</a:t>
            </a:r>
            <a:r>
              <a:rPr lang="nl-NL" i="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i="1" dirty="0">
                <a:solidFill>
                  <a:srgbClr val="00B05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giữ vững và tăng cường sự lãnh đạo của Đảng, hiệu lực quản lý của Nhà nước đối với sự nghiệp bảo vệ Tổ quốc</a:t>
            </a:r>
            <a:endParaRPr lang="en-US"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3" name="Rectangle 32"/>
          <p:cNvSpPr/>
          <p:nvPr/>
        </p:nvSpPr>
        <p:spPr>
          <a:xfrm>
            <a:off x="213645" y="2951026"/>
            <a:ext cx="2963326" cy="923330"/>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là</a:t>
            </a:r>
            <a:r>
              <a:rPr lang="nl-NL" i="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i="1" dirty="0">
                <a:solidFill>
                  <a:srgbClr val="3333CC"/>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kiên định mục tiêu độc lập dân tộc gắn liền với chủ nghĩa xã hội</a:t>
            </a:r>
            <a:endParaRPr lang="en-US"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4" name="Rectangle 33"/>
          <p:cNvSpPr/>
          <p:nvPr/>
        </p:nvSpPr>
        <p:spPr>
          <a:xfrm>
            <a:off x="239401" y="4522284"/>
            <a:ext cx="2937569" cy="1477328"/>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nl-NL" i="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huy cao nhất sức mạnh tổng hợp của đất nước, nhất là vai trò của nhân dân đối với sự nghiệp bảo vệ Tổ quốc</a:t>
            </a:r>
            <a:endParaRPr lang="en-US" dirty="0">
              <a:solidFill>
                <a:srgbClr val="6633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5" name="Rectangle 34"/>
          <p:cNvSpPr/>
          <p:nvPr/>
        </p:nvSpPr>
        <p:spPr>
          <a:xfrm>
            <a:off x="1695308" y="179725"/>
            <a:ext cx="8646919" cy="661207"/>
          </a:xfrm>
          <a:prstGeom prst="rect">
            <a:avLst/>
          </a:prstGeom>
        </p:spPr>
        <p:txBody>
          <a:bodyPr wrap="none">
            <a:spAutoFit/>
          </a:bodyPr>
          <a:lstStyle/>
          <a:p>
            <a:pPr indent="457200" algn="just">
              <a:lnSpc>
                <a:spcPct val="150000"/>
              </a:lnSpc>
              <a:spcBef>
                <a:spcPts val="600"/>
              </a:spcBef>
              <a:spcAft>
                <a:spcPts val="600"/>
              </a:spcAft>
            </a:pPr>
            <a:r>
              <a:rPr lang="pl-PL" sz="2800" b="1" i="1"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 Các quan điểm về tăng cường quốc phòng an ninh </a:t>
            </a:r>
            <a:endParaRPr lang="en-US" sz="28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8251454" y="1067452"/>
            <a:ext cx="3788188" cy="1200329"/>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nl-NL" i="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i="1" dirty="0">
                <a:solidFill>
                  <a:srgbClr val="7030A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huy cao nhất sức mạnh tổng hợp của đất nước, nhất là vai trò của nhân dân đối với sự nghiệp bảo vệ Tổ quốc</a:t>
            </a:r>
            <a:endParaRPr lang="en-US"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7" name="Rectangle 36"/>
          <p:cNvSpPr/>
          <p:nvPr/>
        </p:nvSpPr>
        <p:spPr>
          <a:xfrm>
            <a:off x="8351436" y="2767958"/>
            <a:ext cx="3580080" cy="923330"/>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Năm là</a:t>
            </a:r>
            <a:r>
              <a:rPr lang="nl-NL"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i="1"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kết hợp sức mạnh dân tộc với sức mạnh thời đại, tranh thủ sự ủng hộ của bạn bè quốc tế.</a:t>
            </a:r>
            <a:endParaRPr lang="en-US"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8" name="Rectangle 37"/>
          <p:cNvSpPr/>
          <p:nvPr/>
        </p:nvSpPr>
        <p:spPr>
          <a:xfrm>
            <a:off x="8251454" y="4339414"/>
            <a:ext cx="3644784" cy="1754326"/>
          </a:xfrm>
          <a:prstGeom prst="rect">
            <a:avLst/>
          </a:prstGeom>
        </p:spPr>
        <p:txBody>
          <a:bodyPr wrap="square">
            <a:spAutoFit/>
          </a:bodyPr>
          <a:lstStyle/>
          <a:p>
            <a:pPr indent="457200" algn="just">
              <a:spcBef>
                <a:spcPts val="600"/>
              </a:spcBef>
              <a:spcAft>
                <a:spcPts val="600"/>
              </a:spcAft>
            </a:pPr>
            <a:r>
              <a:rPr lang="nl-NL" b="1" i="1" u="sng"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Sáu là</a:t>
            </a:r>
            <a:r>
              <a:rPr lang="nl-NL" i="1" dirty="0">
                <a:solidFill>
                  <a:srgbClr val="8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xây dựng lực lượng vũ trang thực sự là lực lượng chính trị, lực lượng chiến đấu trung thành, tin cậy của Đảng, Nhà nước và nhân dân, làm nòng cốt cho toàn dân trong sự nghiệp bảo vệ Tổ quốc. </a:t>
            </a:r>
            <a:endParaRPr lang="en-US" i="1" dirty="0">
              <a:solidFill>
                <a:srgbClr val="8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2" name="Frame 17">
            <a:extLst>
              <a:ext uri="{FF2B5EF4-FFF2-40B4-BE49-F238E27FC236}">
                <a16:creationId xmlns="" xmlns:a16="http://schemas.microsoft.com/office/drawing/2014/main" id="{ADBC3508-69E5-45F6-A48E-9B974B5CEA07}"/>
              </a:ext>
            </a:extLst>
          </p:cNvPr>
          <p:cNvSpPr/>
          <p:nvPr/>
        </p:nvSpPr>
        <p:spPr>
          <a:xfrm>
            <a:off x="3782392" y="1548819"/>
            <a:ext cx="318434" cy="318434"/>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3" name="Freeform 53">
            <a:extLst>
              <a:ext uri="{FF2B5EF4-FFF2-40B4-BE49-F238E27FC236}">
                <a16:creationId xmlns="" xmlns:a16="http://schemas.microsoft.com/office/drawing/2014/main" id="{FE07BEE4-0B59-4D06-8B24-FE3D83416B69}"/>
              </a:ext>
            </a:extLst>
          </p:cNvPr>
          <p:cNvSpPr/>
          <p:nvPr/>
        </p:nvSpPr>
        <p:spPr>
          <a:xfrm>
            <a:off x="3633303" y="3122040"/>
            <a:ext cx="382784" cy="392454"/>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44" name="Rectangle 30">
            <a:extLst>
              <a:ext uri="{FF2B5EF4-FFF2-40B4-BE49-F238E27FC236}">
                <a16:creationId xmlns="" xmlns:a16="http://schemas.microsoft.com/office/drawing/2014/main" id="{2A47F3C4-CF8D-45BB-9BC0-8F7F3CA10E3E}"/>
              </a:ext>
            </a:extLst>
          </p:cNvPr>
          <p:cNvSpPr/>
          <p:nvPr/>
        </p:nvSpPr>
        <p:spPr>
          <a:xfrm>
            <a:off x="3633303" y="4746415"/>
            <a:ext cx="382783" cy="330676"/>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9" name="Rounded Rectangle 25">
            <a:extLst>
              <a:ext uri="{FF2B5EF4-FFF2-40B4-BE49-F238E27FC236}">
                <a16:creationId xmlns="" xmlns:a16="http://schemas.microsoft.com/office/drawing/2014/main" id="{060F5C2A-47F2-4B69-BBE2-4CE32C45493E}"/>
              </a:ext>
            </a:extLst>
          </p:cNvPr>
          <p:cNvSpPr/>
          <p:nvPr/>
        </p:nvSpPr>
        <p:spPr>
          <a:xfrm>
            <a:off x="7571398" y="1708036"/>
            <a:ext cx="412168" cy="302054"/>
          </a:xfrm>
          <a:custGeom>
            <a:avLst/>
            <a:gdLst/>
            <a:ahLst/>
            <a:cxnLst/>
            <a:rect l="l" t="t" r="r" b="b"/>
            <a:pathLst>
              <a:path w="3248842" h="2380886">
                <a:moveTo>
                  <a:pt x="1194785" y="1472263"/>
                </a:moveTo>
                <a:cubicBezTo>
                  <a:pt x="1150014" y="1472263"/>
                  <a:pt x="1113720" y="1508557"/>
                  <a:pt x="1113720" y="1553328"/>
                </a:cubicBezTo>
                <a:lnTo>
                  <a:pt x="1113720" y="1600880"/>
                </a:lnTo>
                <a:cubicBezTo>
                  <a:pt x="1113720" y="1645651"/>
                  <a:pt x="1150014" y="1681945"/>
                  <a:pt x="1194785" y="1681945"/>
                </a:cubicBezTo>
                <a:lnTo>
                  <a:pt x="2067186" y="1681945"/>
                </a:lnTo>
                <a:cubicBezTo>
                  <a:pt x="2111957" y="1681945"/>
                  <a:pt x="2148251" y="1645651"/>
                  <a:pt x="2148251" y="1600880"/>
                </a:cubicBezTo>
                <a:lnTo>
                  <a:pt x="2148251" y="1553328"/>
                </a:lnTo>
                <a:cubicBezTo>
                  <a:pt x="2148251" y="1508557"/>
                  <a:pt x="2111957" y="1472263"/>
                  <a:pt x="2067186" y="1472263"/>
                </a:cubicBezTo>
                <a:close/>
                <a:moveTo>
                  <a:pt x="2582402" y="986449"/>
                </a:moveTo>
                <a:cubicBezTo>
                  <a:pt x="2477247" y="986449"/>
                  <a:pt x="2392002" y="1071694"/>
                  <a:pt x="2392002" y="1176848"/>
                </a:cubicBezTo>
                <a:cubicBezTo>
                  <a:pt x="2392002" y="1282003"/>
                  <a:pt x="2477247" y="1367248"/>
                  <a:pt x="2582402" y="1367248"/>
                </a:cubicBezTo>
                <a:cubicBezTo>
                  <a:pt x="2687557" y="1367248"/>
                  <a:pt x="2772801" y="1282003"/>
                  <a:pt x="2772801" y="1176848"/>
                </a:cubicBezTo>
                <a:cubicBezTo>
                  <a:pt x="2772801" y="1071694"/>
                  <a:pt x="2687557" y="986449"/>
                  <a:pt x="2582402" y="986449"/>
                </a:cubicBezTo>
                <a:close/>
                <a:moveTo>
                  <a:pt x="679570" y="986449"/>
                </a:moveTo>
                <a:cubicBezTo>
                  <a:pt x="574415" y="986449"/>
                  <a:pt x="489171" y="1071694"/>
                  <a:pt x="489171" y="1176848"/>
                </a:cubicBezTo>
                <a:cubicBezTo>
                  <a:pt x="489171" y="1282003"/>
                  <a:pt x="574415" y="1367248"/>
                  <a:pt x="679570" y="1367248"/>
                </a:cubicBezTo>
                <a:cubicBezTo>
                  <a:pt x="784725" y="1367248"/>
                  <a:pt x="869970" y="1282003"/>
                  <a:pt x="869970" y="1176848"/>
                </a:cubicBezTo>
                <a:cubicBezTo>
                  <a:pt x="869970" y="1071694"/>
                  <a:pt x="784725" y="986449"/>
                  <a:pt x="679570" y="986449"/>
                </a:cubicBezTo>
                <a:close/>
                <a:moveTo>
                  <a:pt x="867954" y="155801"/>
                </a:moveTo>
                <a:lnTo>
                  <a:pt x="726849" y="858549"/>
                </a:lnTo>
                <a:lnTo>
                  <a:pt x="2535122" y="858549"/>
                </a:lnTo>
                <a:lnTo>
                  <a:pt x="2394017" y="155801"/>
                </a:lnTo>
                <a:close/>
                <a:moveTo>
                  <a:pt x="677268" y="0"/>
                </a:moveTo>
                <a:lnTo>
                  <a:pt x="2584703" y="0"/>
                </a:lnTo>
                <a:lnTo>
                  <a:pt x="2736658" y="607820"/>
                </a:lnTo>
                <a:cubicBezTo>
                  <a:pt x="2766265" y="579906"/>
                  <a:pt x="2806392" y="564164"/>
                  <a:pt x="2850195" y="564164"/>
                </a:cubicBezTo>
                <a:lnTo>
                  <a:pt x="3069929" y="564164"/>
                </a:lnTo>
                <a:cubicBezTo>
                  <a:pt x="3168740" y="564164"/>
                  <a:pt x="3248842" y="644266"/>
                  <a:pt x="3248842" y="743077"/>
                </a:cubicBezTo>
                <a:lnTo>
                  <a:pt x="3248842" y="792706"/>
                </a:lnTo>
                <a:cubicBezTo>
                  <a:pt x="3248842" y="891517"/>
                  <a:pt x="3168740" y="971619"/>
                  <a:pt x="3069929" y="971619"/>
                </a:cubicBezTo>
                <a:lnTo>
                  <a:pt x="3054536" y="971619"/>
                </a:lnTo>
                <a:cubicBezTo>
                  <a:pt x="3060628" y="989042"/>
                  <a:pt x="3063411" y="1007758"/>
                  <a:pt x="3063411" y="1027125"/>
                </a:cubicBezTo>
                <a:lnTo>
                  <a:pt x="3063411" y="2015961"/>
                </a:lnTo>
                <a:lnTo>
                  <a:pt x="2889080" y="2015961"/>
                </a:lnTo>
                <a:lnTo>
                  <a:pt x="2889080" y="2260325"/>
                </a:lnTo>
                <a:cubicBezTo>
                  <a:pt x="2889080" y="2326909"/>
                  <a:pt x="2835102" y="2380886"/>
                  <a:pt x="2768518" y="2380886"/>
                </a:cubicBezTo>
                <a:lnTo>
                  <a:pt x="2286284" y="2380886"/>
                </a:lnTo>
                <a:cubicBezTo>
                  <a:pt x="2219700" y="2380886"/>
                  <a:pt x="2165723" y="2326909"/>
                  <a:pt x="2165723" y="2260325"/>
                </a:cubicBezTo>
                <a:lnTo>
                  <a:pt x="2165723" y="2015961"/>
                </a:lnTo>
                <a:lnTo>
                  <a:pt x="1096248" y="2015961"/>
                </a:lnTo>
                <a:lnTo>
                  <a:pt x="1096248" y="2260325"/>
                </a:lnTo>
                <a:cubicBezTo>
                  <a:pt x="1096248" y="2326909"/>
                  <a:pt x="1042270" y="2380886"/>
                  <a:pt x="975686" y="2380886"/>
                </a:cubicBezTo>
                <a:lnTo>
                  <a:pt x="493453" y="2380886"/>
                </a:lnTo>
                <a:cubicBezTo>
                  <a:pt x="426869" y="2380886"/>
                  <a:pt x="372891" y="2326909"/>
                  <a:pt x="372891" y="2260325"/>
                </a:cubicBezTo>
                <a:lnTo>
                  <a:pt x="372891" y="2015961"/>
                </a:lnTo>
                <a:lnTo>
                  <a:pt x="198560" y="2015961"/>
                </a:lnTo>
                <a:lnTo>
                  <a:pt x="198560" y="1027125"/>
                </a:lnTo>
                <a:cubicBezTo>
                  <a:pt x="198560" y="1007758"/>
                  <a:pt x="201343" y="989042"/>
                  <a:pt x="207435" y="971619"/>
                </a:cubicBezTo>
                <a:lnTo>
                  <a:pt x="178913" y="971619"/>
                </a:lnTo>
                <a:cubicBezTo>
                  <a:pt x="80102" y="971619"/>
                  <a:pt x="0" y="891517"/>
                  <a:pt x="0" y="792706"/>
                </a:cubicBezTo>
                <a:lnTo>
                  <a:pt x="0" y="743077"/>
                </a:lnTo>
                <a:cubicBezTo>
                  <a:pt x="0" y="644266"/>
                  <a:pt x="80102" y="564164"/>
                  <a:pt x="178913" y="564164"/>
                </a:cubicBezTo>
                <a:lnTo>
                  <a:pt x="398647" y="564164"/>
                </a:lnTo>
                <a:cubicBezTo>
                  <a:pt x="447310" y="564164"/>
                  <a:pt x="491436" y="583593"/>
                  <a:pt x="523419" y="61539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0" name="Donut 39">
            <a:extLst>
              <a:ext uri="{FF2B5EF4-FFF2-40B4-BE49-F238E27FC236}">
                <a16:creationId xmlns="" xmlns:a16="http://schemas.microsoft.com/office/drawing/2014/main" id="{B4EB1CC5-CD98-4F7E-9D0C-8BC16F0B6BC0}"/>
              </a:ext>
            </a:extLst>
          </p:cNvPr>
          <p:cNvSpPr/>
          <p:nvPr/>
        </p:nvSpPr>
        <p:spPr>
          <a:xfrm>
            <a:off x="7545797" y="3086554"/>
            <a:ext cx="407618" cy="407618"/>
          </a:xfrm>
          <a:custGeom>
            <a:avLst/>
            <a:gdLst/>
            <a:ahLst/>
            <a:cxnLst/>
            <a:rect l="l" t="t" r="r" b="b"/>
            <a:pathLst>
              <a:path w="3240000" h="3240000">
                <a:moveTo>
                  <a:pt x="1152300" y="922782"/>
                </a:moveTo>
                <a:lnTo>
                  <a:pt x="2354400" y="1620000"/>
                </a:lnTo>
                <a:lnTo>
                  <a:pt x="1152300" y="2317218"/>
                </a:lnTo>
                <a:close/>
                <a:moveTo>
                  <a:pt x="1620000" y="342403"/>
                </a:moveTo>
                <a:cubicBezTo>
                  <a:pt x="914403" y="342403"/>
                  <a:pt x="342403" y="914403"/>
                  <a:pt x="342403" y="1620000"/>
                </a:cubicBezTo>
                <a:cubicBezTo>
                  <a:pt x="342403" y="2325597"/>
                  <a:pt x="914403" y="2897597"/>
                  <a:pt x="1620000" y="2897597"/>
                </a:cubicBezTo>
                <a:cubicBezTo>
                  <a:pt x="2325597" y="2897597"/>
                  <a:pt x="2897597" y="2325597"/>
                  <a:pt x="2897597" y="1620000"/>
                </a:cubicBezTo>
                <a:cubicBezTo>
                  <a:pt x="2897597" y="914403"/>
                  <a:pt x="2325597" y="342403"/>
                  <a:pt x="1620000" y="342403"/>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61" name="Trapezoid 22">
            <a:extLst>
              <a:ext uri="{FF2B5EF4-FFF2-40B4-BE49-F238E27FC236}">
                <a16:creationId xmlns="" xmlns:a16="http://schemas.microsoft.com/office/drawing/2014/main" id="{AEC77BBE-1CB3-428C-BAB7-B807B024431F}"/>
              </a:ext>
            </a:extLst>
          </p:cNvPr>
          <p:cNvSpPr>
            <a:spLocks noChangeAspect="1"/>
          </p:cNvSpPr>
          <p:nvPr/>
        </p:nvSpPr>
        <p:spPr>
          <a:xfrm>
            <a:off x="7571398" y="4632039"/>
            <a:ext cx="449662" cy="228752"/>
          </a:xfrm>
          <a:custGeom>
            <a:avLst/>
            <a:gdLst/>
            <a:ahLst/>
            <a:cxnLst/>
            <a:rect l="l" t="t" r="r" b="b"/>
            <a:pathLst>
              <a:path w="3261500" h="1659188">
                <a:moveTo>
                  <a:pt x="121102" y="1436888"/>
                </a:moveTo>
                <a:lnTo>
                  <a:pt x="3045452" y="1436888"/>
                </a:lnTo>
                <a:cubicBezTo>
                  <a:pt x="3001437" y="1508238"/>
                  <a:pt x="2956882" y="1580993"/>
                  <a:pt x="2918729" y="1659188"/>
                </a:cubicBezTo>
                <a:lnTo>
                  <a:pt x="202648" y="1659188"/>
                </a:lnTo>
                <a:cubicBezTo>
                  <a:pt x="188127" y="1585004"/>
                  <a:pt x="156049" y="1510828"/>
                  <a:pt x="121102" y="1436888"/>
                </a:cubicBezTo>
                <a:close/>
                <a:moveTo>
                  <a:pt x="2814967" y="1119413"/>
                </a:moveTo>
                <a:lnTo>
                  <a:pt x="2814967" y="1227413"/>
                </a:lnTo>
                <a:lnTo>
                  <a:pt x="2922967" y="1227413"/>
                </a:lnTo>
                <a:lnTo>
                  <a:pt x="2922967" y="1119413"/>
                </a:lnTo>
                <a:close/>
                <a:moveTo>
                  <a:pt x="2600074" y="1119413"/>
                </a:moveTo>
                <a:lnTo>
                  <a:pt x="2600074" y="1227413"/>
                </a:lnTo>
                <a:lnTo>
                  <a:pt x="2708074" y="1227413"/>
                </a:lnTo>
                <a:lnTo>
                  <a:pt x="2708074" y="1119413"/>
                </a:lnTo>
                <a:close/>
                <a:moveTo>
                  <a:pt x="2385182" y="1119413"/>
                </a:moveTo>
                <a:lnTo>
                  <a:pt x="2385182" y="1227413"/>
                </a:lnTo>
                <a:lnTo>
                  <a:pt x="2493182" y="1227413"/>
                </a:lnTo>
                <a:lnTo>
                  <a:pt x="2493182" y="1119413"/>
                </a:lnTo>
                <a:close/>
                <a:moveTo>
                  <a:pt x="1716569" y="1119413"/>
                </a:moveTo>
                <a:lnTo>
                  <a:pt x="1716569" y="1227413"/>
                </a:lnTo>
                <a:lnTo>
                  <a:pt x="1824569" y="1227413"/>
                </a:lnTo>
                <a:lnTo>
                  <a:pt x="1824569" y="1119413"/>
                </a:lnTo>
                <a:close/>
                <a:moveTo>
                  <a:pt x="1501676" y="1119413"/>
                </a:moveTo>
                <a:lnTo>
                  <a:pt x="1501676" y="1227413"/>
                </a:lnTo>
                <a:lnTo>
                  <a:pt x="1609676" y="1227413"/>
                </a:lnTo>
                <a:lnTo>
                  <a:pt x="1609676" y="1119413"/>
                </a:lnTo>
                <a:close/>
                <a:moveTo>
                  <a:pt x="1286784" y="1119413"/>
                </a:moveTo>
                <a:lnTo>
                  <a:pt x="1286784" y="1227413"/>
                </a:lnTo>
                <a:lnTo>
                  <a:pt x="1394784" y="1227413"/>
                </a:lnTo>
                <a:lnTo>
                  <a:pt x="1394784" y="1119413"/>
                </a:lnTo>
                <a:close/>
                <a:moveTo>
                  <a:pt x="1071892" y="1119413"/>
                </a:moveTo>
                <a:lnTo>
                  <a:pt x="1071892" y="1227413"/>
                </a:lnTo>
                <a:lnTo>
                  <a:pt x="1179892" y="1227413"/>
                </a:lnTo>
                <a:lnTo>
                  <a:pt x="1179892" y="1119413"/>
                </a:lnTo>
                <a:close/>
                <a:moveTo>
                  <a:pt x="857000" y="1119413"/>
                </a:moveTo>
                <a:lnTo>
                  <a:pt x="857000" y="1227413"/>
                </a:lnTo>
                <a:lnTo>
                  <a:pt x="965000" y="1227413"/>
                </a:lnTo>
                <a:lnTo>
                  <a:pt x="965000" y="1119413"/>
                </a:lnTo>
                <a:close/>
                <a:moveTo>
                  <a:pt x="642108" y="1119413"/>
                </a:moveTo>
                <a:lnTo>
                  <a:pt x="642108" y="1227413"/>
                </a:lnTo>
                <a:lnTo>
                  <a:pt x="750108" y="1227413"/>
                </a:lnTo>
                <a:lnTo>
                  <a:pt x="750108" y="1119413"/>
                </a:lnTo>
                <a:close/>
                <a:moveTo>
                  <a:pt x="427216" y="1119413"/>
                </a:moveTo>
                <a:lnTo>
                  <a:pt x="427216" y="1227413"/>
                </a:lnTo>
                <a:lnTo>
                  <a:pt x="535216" y="1227413"/>
                </a:lnTo>
                <a:lnTo>
                  <a:pt x="535216" y="1119413"/>
                </a:lnTo>
                <a:close/>
                <a:moveTo>
                  <a:pt x="356387" y="794045"/>
                </a:moveTo>
                <a:lnTo>
                  <a:pt x="310667" y="896924"/>
                </a:lnTo>
                <a:lnTo>
                  <a:pt x="2620886" y="908354"/>
                </a:lnTo>
                <a:lnTo>
                  <a:pt x="2540130" y="801665"/>
                </a:lnTo>
                <a:close/>
                <a:moveTo>
                  <a:pt x="382676" y="631248"/>
                </a:moveTo>
                <a:lnTo>
                  <a:pt x="363625" y="730317"/>
                </a:lnTo>
                <a:lnTo>
                  <a:pt x="2492522" y="737937"/>
                </a:lnTo>
                <a:lnTo>
                  <a:pt x="2418771" y="631248"/>
                </a:lnTo>
                <a:close/>
                <a:moveTo>
                  <a:pt x="1756650" y="318899"/>
                </a:moveTo>
                <a:lnTo>
                  <a:pt x="1756650" y="477608"/>
                </a:lnTo>
                <a:lnTo>
                  <a:pt x="1900650" y="477608"/>
                </a:lnTo>
                <a:lnTo>
                  <a:pt x="1900650" y="318899"/>
                </a:lnTo>
                <a:close/>
                <a:moveTo>
                  <a:pt x="1470038" y="318899"/>
                </a:moveTo>
                <a:lnTo>
                  <a:pt x="1470038" y="477608"/>
                </a:lnTo>
                <a:lnTo>
                  <a:pt x="1614038" y="477608"/>
                </a:lnTo>
                <a:lnTo>
                  <a:pt x="1614038" y="318899"/>
                </a:lnTo>
                <a:close/>
                <a:moveTo>
                  <a:pt x="1183427" y="318899"/>
                </a:moveTo>
                <a:lnTo>
                  <a:pt x="1183427" y="477608"/>
                </a:lnTo>
                <a:lnTo>
                  <a:pt x="1327427" y="477608"/>
                </a:lnTo>
                <a:lnTo>
                  <a:pt x="1327427" y="318899"/>
                </a:lnTo>
                <a:close/>
                <a:moveTo>
                  <a:pt x="896816" y="318899"/>
                </a:moveTo>
                <a:lnTo>
                  <a:pt x="896816" y="477608"/>
                </a:lnTo>
                <a:lnTo>
                  <a:pt x="1040816" y="477608"/>
                </a:lnTo>
                <a:lnTo>
                  <a:pt x="1040816" y="318899"/>
                </a:lnTo>
                <a:close/>
                <a:moveTo>
                  <a:pt x="1190618" y="0"/>
                </a:moveTo>
                <a:lnTo>
                  <a:pt x="1271830" y="0"/>
                </a:lnTo>
                <a:lnTo>
                  <a:pt x="1308266" y="193836"/>
                </a:lnTo>
                <a:lnTo>
                  <a:pt x="1977660" y="193836"/>
                </a:lnTo>
                <a:lnTo>
                  <a:pt x="2138144" y="525639"/>
                </a:lnTo>
                <a:lnTo>
                  <a:pt x="2421400" y="525639"/>
                </a:lnTo>
                <a:lnTo>
                  <a:pt x="2750195" y="950920"/>
                </a:lnTo>
                <a:lnTo>
                  <a:pt x="3261500" y="937238"/>
                </a:lnTo>
                <a:cubicBezTo>
                  <a:pt x="3244841" y="1097170"/>
                  <a:pt x="3172191" y="1230845"/>
                  <a:pt x="3089450" y="1364888"/>
                </a:cubicBezTo>
                <a:lnTo>
                  <a:pt x="88044" y="1364888"/>
                </a:lnTo>
                <a:cubicBezTo>
                  <a:pt x="35437" y="1251413"/>
                  <a:pt x="-11245" y="1137942"/>
                  <a:pt x="2399" y="1024450"/>
                </a:cubicBezTo>
                <a:lnTo>
                  <a:pt x="197767" y="1019222"/>
                </a:lnTo>
                <a:lnTo>
                  <a:pt x="321162" y="525639"/>
                </a:lnTo>
                <a:lnTo>
                  <a:pt x="681951" y="525639"/>
                </a:lnTo>
                <a:lnTo>
                  <a:pt x="764901" y="193836"/>
                </a:lnTo>
                <a:lnTo>
                  <a:pt x="930048" y="193836"/>
                </a:lnTo>
                <a:lnTo>
                  <a:pt x="966373" y="588"/>
                </a:lnTo>
                <a:lnTo>
                  <a:pt x="1047585" y="588"/>
                </a:lnTo>
                <a:lnTo>
                  <a:pt x="1083910" y="193836"/>
                </a:lnTo>
                <a:lnTo>
                  <a:pt x="1154183" y="1938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Tree>
    <p:extLst>
      <p:ext uri="{BB962C8B-B14F-4D97-AF65-F5344CB8AC3E}">
        <p14:creationId xmlns:p14="http://schemas.microsoft.com/office/powerpoint/2010/main" val="826216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4506" y="185499"/>
            <a:ext cx="9740721" cy="954107"/>
          </a:xfrm>
          <a:prstGeom prst="rect">
            <a:avLst/>
          </a:prstGeom>
        </p:spPr>
        <p:txBody>
          <a:bodyPr wrap="square">
            <a:spAutoFit/>
          </a:bodyPr>
          <a:lstStyle/>
          <a:p>
            <a:pPr indent="457200" algn="ctr">
              <a:spcBef>
                <a:spcPts val="600"/>
              </a:spcBef>
              <a:spcAft>
                <a:spcPts val="600"/>
              </a:spcAft>
            </a:pPr>
            <a:r>
              <a:rPr lang="nl-NL" sz="2800" b="1" dirty="0">
                <a:solidFill>
                  <a:srgbClr val="00B050"/>
                </a:solidFill>
                <a:highlight>
                  <a:srgbClr val="FFFFFF"/>
                </a:highlight>
                <a:latin typeface="+mj-lt"/>
                <a:ea typeface="Times New Roman" panose="02020603050405020304" pitchFamily="18" charset="0"/>
                <a:cs typeface="Times New Roman" panose="02020603050405020304" pitchFamily="18" charset="0"/>
              </a:rPr>
              <a:t>2. Những nhiệm vụ chủ yếu</a:t>
            </a:r>
            <a:r>
              <a:rPr lang="vi-VN" sz="2800" b="1" dirty="0">
                <a:solidFill>
                  <a:srgbClr val="00B050"/>
                </a:solidFill>
                <a:highlight>
                  <a:srgbClr val="FFFFFF"/>
                </a:highlight>
                <a:latin typeface="+mj-lt"/>
                <a:ea typeface="Times New Roman" panose="02020603050405020304" pitchFamily="18" charset="0"/>
                <a:cs typeface="Times New Roman" panose="02020603050405020304" pitchFamily="18" charset="0"/>
              </a:rPr>
              <a:t> thực hiện </a:t>
            </a:r>
            <a:r>
              <a:rPr lang="nl-NL" sz="2800" b="1" dirty="0">
                <a:solidFill>
                  <a:srgbClr val="00B050"/>
                </a:solidFill>
                <a:highlight>
                  <a:srgbClr val="FFFFFF"/>
                </a:highlight>
                <a:latin typeface="+mj-lt"/>
                <a:ea typeface="Times New Roman" panose="02020603050405020304" pitchFamily="18" charset="0"/>
                <a:cs typeface="Times New Roman" panose="02020603050405020304" pitchFamily="18" charset="0"/>
              </a:rPr>
              <a:t>đường lối quốc phòng, an ninh</a:t>
            </a:r>
            <a:endParaRPr lang="en-US" sz="2800" b="1" dirty="0">
              <a:solidFill>
                <a:srgbClr val="00B05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961622" y="2650145"/>
            <a:ext cx="10861184" cy="1569660"/>
          </a:xfrm>
          <a:prstGeom prst="rect">
            <a:avLst/>
          </a:prstGeom>
        </p:spPr>
        <p:txBody>
          <a:bodyPr wrap="square">
            <a:spAutoFit/>
          </a:bodyPr>
          <a:lstStyle/>
          <a:p>
            <a:pPr indent="457200" algn="just">
              <a:spcBef>
                <a:spcPts val="600"/>
              </a:spcBef>
              <a:spcAft>
                <a:spcPts val="600"/>
              </a:spcAft>
              <a:tabLst>
                <a:tab pos="5972175" algn="r"/>
              </a:tabLst>
            </a:pPr>
            <a:r>
              <a:rPr lang="vi-VN" sz="2400" b="1" i="1" u="sng" dirty="0">
                <a:solidFill>
                  <a:srgbClr val="FF0000"/>
                </a:solidFill>
                <a:latin typeface="+mj-lt"/>
                <a:ea typeface="Times New Roman" panose="02020603050405020304" pitchFamily="18" charset="0"/>
              </a:rPr>
              <a:t>Một là</a:t>
            </a:r>
            <a:r>
              <a:rPr lang="vi-VN" sz="2400" i="1" dirty="0">
                <a:solidFill>
                  <a:srgbClr val="3333CC"/>
                </a:solidFill>
                <a:latin typeface="+mj-lt"/>
                <a:ea typeface="Times New Roman" panose="02020603050405020304" pitchFamily="18" charset="0"/>
              </a:rPr>
              <a:t>, </a:t>
            </a:r>
            <a:r>
              <a:rPr lang="vi-VN" sz="2400" dirty="0">
                <a:solidFill>
                  <a:srgbClr val="3333CC"/>
                </a:solidFill>
                <a:latin typeface="+mj-lt"/>
                <a:ea typeface="Times New Roman" panose="02020603050405020304" pitchFamily="18" charset="0"/>
              </a:rPr>
              <a:t>tạo được chuyển biến rõ rệt, khắc phục được những hạn chế, yếu kém trong công tác xây dựng Đảng, xây dựng Nhà nước; đẩy lùi suy thoái tư tưởng chính trị đạo đức, lối sống, “tự diễn biến”, “tự chuyển hóa” trong cán bộ, đảng viên. </a:t>
            </a:r>
            <a:endParaRPr lang="en-US" sz="2400" dirty="0">
              <a:solidFill>
                <a:srgbClr val="3333CC"/>
              </a:solidFill>
              <a:effectLst/>
              <a:latin typeface="+mj-lt"/>
              <a:ea typeface="Times New Roman" panose="02020603050405020304" pitchFamily="18" charset="0"/>
            </a:endParaRPr>
          </a:p>
        </p:txBody>
      </p:sp>
      <p:sp>
        <p:nvSpPr>
          <p:cNvPr id="5" name="Rectangle 4"/>
          <p:cNvSpPr/>
          <p:nvPr/>
        </p:nvSpPr>
        <p:spPr>
          <a:xfrm>
            <a:off x="845711" y="4795064"/>
            <a:ext cx="10719516" cy="1569660"/>
          </a:xfrm>
          <a:prstGeom prst="rect">
            <a:avLst/>
          </a:prstGeom>
        </p:spPr>
        <p:txBody>
          <a:bodyPr wrap="square">
            <a:spAutoFit/>
          </a:bodyPr>
          <a:lstStyle/>
          <a:p>
            <a:pPr indent="457200" algn="just">
              <a:spcBef>
                <a:spcPts val="600"/>
              </a:spcBef>
              <a:spcAft>
                <a:spcPts val="600"/>
              </a:spcAft>
              <a:tabLst>
                <a:tab pos="5972175" algn="r"/>
              </a:tabLst>
            </a:pPr>
            <a:r>
              <a:rPr lang="vi-VN" sz="2400" b="1" i="1" u="sng" dirty="0">
                <a:solidFill>
                  <a:srgbClr val="FF0000"/>
                </a:solidFill>
                <a:latin typeface="+mj-lt"/>
                <a:ea typeface="Times New Roman" panose="02020603050405020304" pitchFamily="18" charset="0"/>
              </a:rPr>
              <a:t>Hai là</a:t>
            </a:r>
            <a:r>
              <a:rPr lang="vi-VN" sz="2400" i="1" dirty="0">
                <a:solidFill>
                  <a:srgbClr val="800000"/>
                </a:solidFill>
                <a:latin typeface="+mj-lt"/>
                <a:ea typeface="Times New Roman" panose="02020603050405020304" pitchFamily="18" charset="0"/>
              </a:rPr>
              <a:t>, </a:t>
            </a:r>
            <a:r>
              <a:rPr lang="vi-VN" sz="2400" dirty="0">
                <a:solidFill>
                  <a:srgbClr val="800000"/>
                </a:solidFill>
                <a:latin typeface="+mj-lt"/>
                <a:ea typeface="Times New Roman" panose="02020603050405020304" pitchFamily="18" charset="0"/>
              </a:rPr>
              <a:t>chính trị-xã hội ổn định, dân chủ, kỷ cương, đồng thuận được củng cố; đời sống vật chất và tinh thần của nhân dân được nâng lên rõ rệt; củng cố lòng tin của nhân dân với Đảng, Nhà nước; tăng cường khối đại đoàn kết toàn dân tộc. </a:t>
            </a:r>
            <a:endParaRPr lang="en-US" sz="2400" dirty="0">
              <a:solidFill>
                <a:srgbClr val="800000"/>
              </a:solidFill>
              <a:effectLst/>
              <a:latin typeface="+mj-lt"/>
              <a:ea typeface="Times New Roman" panose="02020603050405020304" pitchFamily="18" charset="0"/>
            </a:endParaRPr>
          </a:p>
        </p:txBody>
      </p:sp>
      <p:sp>
        <p:nvSpPr>
          <p:cNvPr id="6" name="Rectangle 5"/>
          <p:cNvSpPr/>
          <p:nvPr/>
        </p:nvSpPr>
        <p:spPr>
          <a:xfrm>
            <a:off x="2004810" y="1724698"/>
            <a:ext cx="9560417" cy="830997"/>
          </a:xfrm>
          <a:prstGeom prst="rect">
            <a:avLst/>
          </a:prstGeom>
        </p:spPr>
        <p:txBody>
          <a:bodyPr wrap="square">
            <a:spAutoFit/>
          </a:bodyPr>
          <a:lstStyle/>
          <a:p>
            <a:pPr indent="457200" algn="ctr">
              <a:spcBef>
                <a:spcPts val="600"/>
              </a:spcBef>
              <a:spcAft>
                <a:spcPts val="600"/>
              </a:spcAft>
              <a:tabLst>
                <a:tab pos="5972175" algn="r"/>
              </a:tabLst>
            </a:pPr>
            <a:r>
              <a:rPr lang="vi-VN" sz="2400" spc="-20" dirty="0">
                <a:solidFill>
                  <a:srgbClr val="C00000"/>
                </a:solidFill>
                <a:highlight>
                  <a:srgbClr val="FFFFFF"/>
                </a:highlight>
                <a:latin typeface="+mj-lt"/>
                <a:ea typeface="Calibri" panose="020F0502020204030204" pitchFamily="34" charset="0"/>
                <a:cs typeface="Times New Roman" panose="02020603050405020304" pitchFamily="18" charset="0"/>
              </a:rPr>
              <a:t>Nghị quyết Trung ương 8 chỉ rõ 5 mục tiêu cụ thể tăng cường quốc phòng, an ninh: </a:t>
            </a:r>
            <a:endParaRPr lang="en-US" sz="2400" dirty="0">
              <a:solidFill>
                <a:srgbClr val="C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4981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8444" y="219074"/>
            <a:ext cx="10204361" cy="1569660"/>
          </a:xfrm>
          <a:prstGeom prst="rect">
            <a:avLst/>
          </a:prstGeom>
        </p:spPr>
        <p:txBody>
          <a:bodyPr wrap="square">
            <a:spAutoFit/>
          </a:bodyPr>
          <a:lstStyle/>
          <a:p>
            <a:pPr indent="457200" algn="just">
              <a:spcBef>
                <a:spcPts val="600"/>
              </a:spcBef>
              <a:spcAft>
                <a:spcPts val="600"/>
              </a:spcAft>
              <a:tabLst>
                <a:tab pos="5972175" algn="r"/>
              </a:tabLst>
            </a:pPr>
            <a:r>
              <a:rPr lang="vi-VN" sz="2400" b="1" i="1" u="sng" dirty="0">
                <a:solidFill>
                  <a:srgbClr val="FF0000"/>
                </a:solidFill>
                <a:highlight>
                  <a:srgbClr val="FFFFFF"/>
                </a:highlight>
                <a:latin typeface="+mj-lt"/>
                <a:ea typeface="Calibri" panose="020F0502020204030204" pitchFamily="34" charset="0"/>
                <a:cs typeface="Times New Roman" panose="02020603050405020304" pitchFamily="18" charset="0"/>
              </a:rPr>
              <a:t>Ba là</a:t>
            </a:r>
            <a:r>
              <a:rPr lang="vi-VN" sz="2400" i="1" dirty="0">
                <a:solidFill>
                  <a:srgbClr val="008000"/>
                </a:solidFill>
                <a:highlight>
                  <a:srgbClr val="FFFFFF"/>
                </a:highlight>
                <a:latin typeface="+mj-lt"/>
                <a:ea typeface="Calibri" panose="020F0502020204030204" pitchFamily="34" charset="0"/>
                <a:cs typeface="Times New Roman" panose="02020603050405020304" pitchFamily="18" charset="0"/>
              </a:rPr>
              <a:t>, </a:t>
            </a:r>
            <a:r>
              <a:rPr lang="vi-VN" sz="2400" dirty="0">
                <a:solidFill>
                  <a:srgbClr val="008000"/>
                </a:solidFill>
                <a:highlight>
                  <a:srgbClr val="FFFFFF"/>
                </a:highlight>
                <a:latin typeface="+mj-lt"/>
                <a:ea typeface="Calibri" panose="020F0502020204030204" pitchFamily="34" charset="0"/>
                <a:cs typeface="Times New Roman" panose="02020603050405020304" pitchFamily="18" charset="0"/>
              </a:rPr>
              <a:t>tập trung phát triển các ngành công nghiệp cơ bản, tạo nền tảng cho công nghiệp hoá, hiện đại hoá, cho công nghiệp quốc phòng, an ninh. Xây dựng lực lượng vũ trang có chất lượng tổng hợp và sức chiến đấu cao, đủ sức ứng phó thắng lợi với mọi tình huống. </a:t>
            </a:r>
            <a:endParaRPr lang="en-US" sz="2400" dirty="0">
              <a:solidFill>
                <a:srgbClr val="008000"/>
              </a:solidFill>
              <a:effectLst/>
              <a:latin typeface="+mj-lt"/>
              <a:ea typeface="Calibri" panose="020F0502020204030204" pitchFamily="34" charset="0"/>
              <a:cs typeface="Times New Roman" panose="02020603050405020304" pitchFamily="18" charset="0"/>
            </a:endParaRPr>
          </a:p>
        </p:txBody>
      </p:sp>
      <p:sp>
        <p:nvSpPr>
          <p:cNvPr id="4" name="Rectangle 3"/>
          <p:cNvSpPr/>
          <p:nvPr/>
        </p:nvSpPr>
        <p:spPr>
          <a:xfrm>
            <a:off x="1618444" y="2162098"/>
            <a:ext cx="10062694" cy="1938992"/>
          </a:xfrm>
          <a:prstGeom prst="rect">
            <a:avLst/>
          </a:prstGeom>
        </p:spPr>
        <p:txBody>
          <a:bodyPr wrap="square">
            <a:spAutoFit/>
          </a:bodyPr>
          <a:lstStyle/>
          <a:p>
            <a:pPr indent="457200" algn="just">
              <a:spcBef>
                <a:spcPts val="600"/>
              </a:spcBef>
              <a:spcAft>
                <a:spcPts val="600"/>
              </a:spcAft>
              <a:tabLst>
                <a:tab pos="5972175" algn="r"/>
              </a:tabLst>
            </a:pPr>
            <a:r>
              <a:rPr lang="vi-VN" sz="2400" b="1" i="1" u="sng" dirty="0">
                <a:solidFill>
                  <a:srgbClr val="FF0000"/>
                </a:solidFill>
                <a:highlight>
                  <a:srgbClr val="FFFFFF"/>
                </a:highlight>
                <a:latin typeface="+mj-lt"/>
                <a:ea typeface="Calibri" panose="020F0502020204030204" pitchFamily="34" charset="0"/>
                <a:cs typeface="Times New Roman" panose="02020603050405020304" pitchFamily="18" charset="0"/>
              </a:rPr>
              <a:t>Bốn là</a:t>
            </a:r>
            <a:r>
              <a:rPr lang="vi-VN" sz="2400" i="1" dirty="0">
                <a:solidFill>
                  <a:srgbClr val="000000"/>
                </a:solidFill>
                <a:highlight>
                  <a:srgbClr val="FFFFFF"/>
                </a:highlight>
                <a:latin typeface="+mj-lt"/>
                <a:ea typeface="Calibri" panose="020F0502020204030204" pitchFamily="34" charset="0"/>
                <a:cs typeface="Times New Roman" panose="02020603050405020304" pitchFamily="18" charset="0"/>
              </a:rPr>
              <a:t>, </a:t>
            </a:r>
            <a:r>
              <a:rPr lang="vi-VN" sz="2400" dirty="0">
                <a:solidFill>
                  <a:srgbClr val="000000"/>
                </a:solidFill>
                <a:highlight>
                  <a:srgbClr val="FFFFFF"/>
                </a:highlight>
                <a:latin typeface="+mj-lt"/>
                <a:ea typeface="Calibri" panose="020F0502020204030204" pitchFamily="34" charset="0"/>
                <a:cs typeface="Times New Roman" panose="02020603050405020304" pitchFamily="18" charset="0"/>
              </a:rPr>
              <a:t>khắc phục được tình trạng sơ hở, mất cảnh giác; Ngăn ngừa làm thất bại âm mưu, hoạt động chống phá của các thế lực thù địch; Phòng, chống có hiệu quả các nguy cơ xung đột trên biên giới, biển đảo, chiến tranh mạng; Không để xảy ra bạo loạn khủng bố, hình thành tổ chức chính trị đối lập trong nước. </a:t>
            </a:r>
            <a:endParaRPr lang="en-US" sz="2400" dirty="0">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1618444" y="4332037"/>
            <a:ext cx="10062694" cy="1569660"/>
          </a:xfrm>
          <a:prstGeom prst="rect">
            <a:avLst/>
          </a:prstGeom>
        </p:spPr>
        <p:txBody>
          <a:bodyPr wrap="square">
            <a:spAutoFit/>
          </a:bodyPr>
          <a:lstStyle/>
          <a:p>
            <a:pPr indent="457200" algn="just">
              <a:spcBef>
                <a:spcPts val="600"/>
              </a:spcBef>
              <a:spcAft>
                <a:spcPts val="600"/>
              </a:spcAft>
              <a:tabLst>
                <a:tab pos="5972175" algn="r"/>
              </a:tabLst>
            </a:pPr>
            <a:r>
              <a:rPr lang="vi-VN" sz="2400" b="1" i="1" u="sng" dirty="0">
                <a:solidFill>
                  <a:srgbClr val="FF0000"/>
                </a:solidFill>
                <a:latin typeface="+mj-lt"/>
                <a:ea typeface="Times New Roman" panose="02020603050405020304" pitchFamily="18" charset="0"/>
              </a:rPr>
              <a:t>Năm là</a:t>
            </a:r>
            <a:r>
              <a:rPr lang="vi-VN" sz="2400" i="1" dirty="0">
                <a:solidFill>
                  <a:srgbClr val="7030A0"/>
                </a:solidFill>
                <a:latin typeface="+mj-lt"/>
                <a:ea typeface="Times New Roman" panose="02020603050405020304" pitchFamily="18" charset="0"/>
              </a:rPr>
              <a:t>, </a:t>
            </a:r>
            <a:r>
              <a:rPr lang="vi-VN" sz="2400" dirty="0">
                <a:solidFill>
                  <a:srgbClr val="7030A0"/>
                </a:solidFill>
                <a:latin typeface="+mj-lt"/>
                <a:ea typeface="Times New Roman" panose="02020603050405020304" pitchFamily="18" charset="0"/>
              </a:rPr>
              <a:t>bảo đảm an ninh trên các lĩnh vực, kiềm chế gia tăng tội phạm, tạo chuyển biến rõ rệt về trật tự an toàn xã hội. Giữ vững môi trường hoà bình, ổn định cho sự phát triển đất nước; nâng cao và tận dụng có hiệu quả vị thế của ViệtNam ở khu vực và trên thế giới. </a:t>
            </a:r>
            <a:endParaRPr lang="en-US" sz="2400" dirty="0">
              <a:solidFill>
                <a:srgbClr val="7030A0"/>
              </a:solidFill>
              <a:effectLst/>
              <a:latin typeface="+mj-lt"/>
              <a:ea typeface="Times New Roman" panose="02020603050405020304" pitchFamily="18" charset="0"/>
            </a:endParaRPr>
          </a:p>
        </p:txBody>
      </p:sp>
    </p:spTree>
    <p:extLst>
      <p:ext uri="{BB962C8B-B14F-4D97-AF65-F5344CB8AC3E}">
        <p14:creationId xmlns:p14="http://schemas.microsoft.com/office/powerpoint/2010/main" val="21767003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13645" y="285484"/>
            <a:ext cx="10547797" cy="830997"/>
          </a:xfrm>
          <a:prstGeom prst="rect">
            <a:avLst/>
          </a:prstGeom>
        </p:spPr>
        <p:txBody>
          <a:bodyPr wrap="square">
            <a:spAutoFit/>
          </a:bodyPr>
          <a:lstStyle/>
          <a:p>
            <a:pPr indent="457200" algn="ctr">
              <a:spcBef>
                <a:spcPts val="600"/>
              </a:spcBef>
              <a:spcAft>
                <a:spcPts val="600"/>
              </a:spcAft>
            </a:pPr>
            <a:r>
              <a:rPr lang="pl-PL" sz="2400" b="1" dirty="0">
                <a:solidFill>
                  <a:srgbClr val="C00000"/>
                </a:solidFill>
                <a:highlight>
                  <a:srgbClr val="FFFFFF"/>
                </a:highlight>
                <a:latin typeface="+mj-lt"/>
                <a:ea typeface="Calibri" panose="020F0502020204030204" pitchFamily="34" charset="0"/>
                <a:cs typeface="Times New Roman" panose="02020603050405020304" pitchFamily="18" charset="0"/>
              </a:rPr>
              <a:t>Đại hội đại biểu toàn quốc lần thứ XII của Đảng (1-2016) khẳng định p</a:t>
            </a:r>
            <a:r>
              <a:rPr lang="vi-VN" sz="2400" b="1" dirty="0">
                <a:solidFill>
                  <a:srgbClr val="C00000"/>
                </a:solidFill>
                <a:highlight>
                  <a:srgbClr val="FFFFFF"/>
                </a:highlight>
                <a:latin typeface="+mj-lt"/>
                <a:ea typeface="Calibri" panose="020F0502020204030204" pitchFamily="34" charset="0"/>
                <a:cs typeface="Times New Roman" panose="02020603050405020304" pitchFamily="18" charset="0"/>
              </a:rPr>
              <a:t>hương hướng, nhiệm vụ quốc phòng, an ninh</a:t>
            </a:r>
            <a:r>
              <a:rPr lang="pl-PL" sz="2400" b="1" dirty="0">
                <a:solidFill>
                  <a:srgbClr val="C00000"/>
                </a:solidFill>
                <a:highlight>
                  <a:srgbClr val="FFFFFF"/>
                </a:highlight>
                <a:latin typeface="+mj-lt"/>
                <a:ea typeface="Calibri" panose="020F0502020204030204" pitchFamily="34" charset="0"/>
                <a:cs typeface="Times New Roman" panose="02020603050405020304" pitchFamily="18" charset="0"/>
              </a:rPr>
              <a:t> hiện nay là</a:t>
            </a:r>
            <a:r>
              <a:rPr lang="pl-PL" sz="2400" b="1" dirty="0" smtClean="0">
                <a:solidFill>
                  <a:srgbClr val="C00000"/>
                </a:solidFill>
                <a:highlight>
                  <a:srgbClr val="FFFFFF"/>
                </a:highlight>
                <a:latin typeface="+mj-lt"/>
                <a:ea typeface="Calibri" panose="020F0502020204030204" pitchFamily="34" charset="0"/>
                <a:cs typeface="Times New Roman" panose="02020603050405020304" pitchFamily="18" charset="0"/>
              </a:rPr>
              <a:t>:</a:t>
            </a:r>
            <a:endParaRPr lang="en-US" sz="2400" b="1" dirty="0">
              <a:solidFill>
                <a:srgbClr val="C00000"/>
              </a:solidFill>
              <a:latin typeface="+mj-lt"/>
              <a:ea typeface="Calibri" panose="020F0502020204030204" pitchFamily="34" charset="0"/>
              <a:cs typeface="Times New Roman" panose="02020603050405020304" pitchFamily="18" charset="0"/>
            </a:endParaRPr>
          </a:p>
        </p:txBody>
      </p:sp>
      <p:sp>
        <p:nvSpPr>
          <p:cNvPr id="4" name="Rectangle 3"/>
          <p:cNvSpPr/>
          <p:nvPr/>
        </p:nvSpPr>
        <p:spPr>
          <a:xfrm>
            <a:off x="1017431" y="1412160"/>
            <a:ext cx="10844011" cy="1015663"/>
          </a:xfrm>
          <a:prstGeom prst="rect">
            <a:avLst/>
          </a:prstGeom>
        </p:spPr>
        <p:txBody>
          <a:bodyPr wrap="square">
            <a:spAutoFit/>
          </a:bodyPr>
          <a:lstStyle/>
          <a:p>
            <a:pPr marL="342900" indent="-342900" algn="just">
              <a:buFont typeface="Wingdings" panose="05000000000000000000" pitchFamily="2" charset="2"/>
              <a:buChar char="§"/>
            </a:pPr>
            <a:r>
              <a:rPr lang="vi-VN" sz="2000" dirty="0">
                <a:latin typeface="+mj-lt"/>
                <a:ea typeface="Times New Roman" panose="02020603050405020304" pitchFamily="18" charset="0"/>
              </a:rPr>
              <a:t> </a:t>
            </a:r>
            <a:r>
              <a:rPr lang="vi-VN" sz="2000" dirty="0">
                <a:solidFill>
                  <a:srgbClr val="3333CC"/>
                </a:solidFill>
                <a:latin typeface="+mj-lt"/>
                <a:ea typeface="Times New Roman" panose="02020603050405020304" pitchFamily="18" charset="0"/>
              </a:rPr>
              <a:t>Củng cố quốc phòng, giữ vững an ninh quốc gia, ổn định chính trị, trật tự, an toàn xã hội là nhiệm vụ trọng yếu, thường xuyên của Đảng, Nhà nước, của cả hệ thống chính trị và toàn dân, trong đó Quân đội nhân dân và Công an nhân dân là nòng cốt. </a:t>
            </a:r>
            <a:endParaRPr lang="en-US" sz="2000" dirty="0">
              <a:solidFill>
                <a:srgbClr val="3333CC"/>
              </a:solidFill>
              <a:latin typeface="+mj-lt"/>
            </a:endParaRPr>
          </a:p>
        </p:txBody>
      </p:sp>
      <p:sp>
        <p:nvSpPr>
          <p:cNvPr id="5" name="Rectangle 4"/>
          <p:cNvSpPr/>
          <p:nvPr/>
        </p:nvSpPr>
        <p:spPr>
          <a:xfrm>
            <a:off x="2052032" y="2898174"/>
            <a:ext cx="8895009" cy="1015663"/>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
            </a:pPr>
            <a:r>
              <a:rPr lang="vi-VN" sz="2000" dirty="0">
                <a:solidFill>
                  <a:srgbClr val="008000"/>
                </a:solidFill>
                <a:latin typeface="+mj-lt"/>
                <a:ea typeface="Times New Roman" panose="02020603050405020304" pitchFamily="18" charset="0"/>
              </a:rPr>
              <a:t>Tiếp tục giữ vững, tăng cường sự lãnh đạo tuyệt đối, trực tiếp về mọi mặt của Đảng, sự quản lý tập trung, thống nhất của Nhà nước đối với Quân đội nhân dân, Công an nhân dân và sự nghiệp bảo vệ Tổ quốc. </a:t>
            </a:r>
            <a:endParaRPr lang="en-US" sz="2000" dirty="0">
              <a:solidFill>
                <a:srgbClr val="008000"/>
              </a:solidFill>
              <a:effectLst/>
              <a:latin typeface="+mj-lt"/>
              <a:ea typeface="Times New Roman" panose="02020603050405020304" pitchFamily="18" charset="0"/>
            </a:endParaRPr>
          </a:p>
        </p:txBody>
      </p:sp>
      <p:sp>
        <p:nvSpPr>
          <p:cNvPr id="6" name="Rectangle 5"/>
          <p:cNvSpPr/>
          <p:nvPr/>
        </p:nvSpPr>
        <p:spPr>
          <a:xfrm>
            <a:off x="3539543" y="4691964"/>
            <a:ext cx="6096000" cy="1015663"/>
          </a:xfrm>
          <a:prstGeom prst="rect">
            <a:avLst/>
          </a:prstGeom>
        </p:spPr>
        <p:txBody>
          <a:bodyPr>
            <a:spAutoFit/>
          </a:bodyPr>
          <a:lstStyle/>
          <a:p>
            <a:pPr marL="342900" indent="-342900" algn="just">
              <a:buFont typeface="Wingdings" panose="05000000000000000000" pitchFamily="2" charset="2"/>
              <a:buChar char="§"/>
            </a:pPr>
            <a:r>
              <a:rPr lang="vi-VN" sz="2000" dirty="0">
                <a:solidFill>
                  <a:srgbClr val="800000"/>
                </a:solidFill>
                <a:latin typeface="+mj-lt"/>
                <a:ea typeface="Times New Roman" panose="02020603050405020304" pitchFamily="18" charset="0"/>
              </a:rPr>
              <a:t>Tăng cường tiềm lực quốc phòng và an ninh; xây dựng thế trận quốc phòng toàn dân, thế trận an ninh nhân dân vững chắc</a:t>
            </a:r>
            <a:endParaRPr lang="en-US" sz="2000" dirty="0">
              <a:solidFill>
                <a:srgbClr val="800000"/>
              </a:solidFill>
              <a:latin typeface="+mj-lt"/>
            </a:endParaRPr>
          </a:p>
        </p:txBody>
      </p:sp>
    </p:spTree>
    <p:extLst>
      <p:ext uri="{BB962C8B-B14F-4D97-AF65-F5344CB8AC3E}">
        <p14:creationId xmlns:p14="http://schemas.microsoft.com/office/powerpoint/2010/main" val="32439794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19251" y="228601"/>
            <a:ext cx="1017779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dirty="0" err="1">
                <a:solidFill>
                  <a:srgbClr val="800000"/>
                </a:solidFill>
                <a:latin typeface="+mj-lt"/>
                <a:cs typeface="Times New Roman" panose="02020603050405020304" pitchFamily="18" charset="0"/>
              </a:rPr>
              <a:t>Chủ</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động</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đấu</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tranh</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làm</a:t>
            </a:r>
            <a:r>
              <a:rPr lang="en-US" altLang="vi-VN" sz="2400" dirty="0">
                <a:solidFill>
                  <a:srgbClr val="800000"/>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thất</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bại</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mọi</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âm</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mưu</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chống</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phá</a:t>
            </a:r>
            <a:r>
              <a:rPr lang="en-US" altLang="vi-VN" sz="2400" b="1" dirty="0">
                <a:solidFill>
                  <a:srgbClr val="3333CC"/>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của</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các</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thế</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lực</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thù</a:t>
            </a:r>
            <a:r>
              <a:rPr lang="en-US" altLang="vi-VN" sz="2400" dirty="0">
                <a:solidFill>
                  <a:srgbClr val="800000"/>
                </a:solidFill>
                <a:latin typeface="+mj-lt"/>
                <a:cs typeface="Times New Roman" panose="02020603050405020304" pitchFamily="18" charset="0"/>
              </a:rPr>
              <a:t> </a:t>
            </a:r>
            <a:r>
              <a:rPr lang="en-US" altLang="vi-VN" sz="2400" dirty="0" err="1">
                <a:solidFill>
                  <a:srgbClr val="800000"/>
                </a:solidFill>
                <a:latin typeface="+mj-lt"/>
                <a:cs typeface="Times New Roman" panose="02020603050405020304" pitchFamily="18" charset="0"/>
              </a:rPr>
              <a:t>địch</a:t>
            </a:r>
            <a:endParaRPr lang="en-US" altLang="vi-VN" sz="2400" dirty="0">
              <a:solidFill>
                <a:srgbClr val="800000"/>
              </a:solidFill>
              <a:latin typeface="+mj-lt"/>
              <a:cs typeface="Times New Roman" panose="02020603050405020304" pitchFamily="18" charset="0"/>
            </a:endParaRPr>
          </a:p>
        </p:txBody>
      </p:sp>
      <p:grpSp>
        <p:nvGrpSpPr>
          <p:cNvPr id="4" name="Group 3"/>
          <p:cNvGrpSpPr>
            <a:grpSpLocks/>
          </p:cNvGrpSpPr>
          <p:nvPr/>
        </p:nvGrpSpPr>
        <p:grpSpPr bwMode="auto">
          <a:xfrm>
            <a:off x="2073499" y="1429555"/>
            <a:ext cx="7843234" cy="4546242"/>
            <a:chOff x="1371600" y="1219200"/>
            <a:chExt cx="6477000" cy="5319415"/>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auto">
            <a:xfrm>
              <a:off x="3184071" y="6076950"/>
              <a:ext cx="28520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a:solidFill>
                    <a:srgbClr val="003300"/>
                  </a:solidFill>
                  <a:latin typeface="Times New Roman" panose="02020603050405020304" pitchFamily="18" charset="0"/>
                  <a:cs typeface="Times New Roman" panose="02020603050405020304" pitchFamily="18" charset="0"/>
                </a:rPr>
                <a:t>Lê Công Định </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126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19251" y="228601"/>
            <a:ext cx="10126281"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dirty="0" err="1">
                <a:solidFill>
                  <a:srgbClr val="663300"/>
                </a:solidFill>
                <a:latin typeface="+mj-lt"/>
                <a:cs typeface="Times New Roman" panose="02020603050405020304" pitchFamily="18" charset="0"/>
              </a:rPr>
              <a:t>Sẵn</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sàng</a:t>
            </a:r>
            <a:r>
              <a:rPr lang="en-US" altLang="vi-VN" sz="2400" dirty="0">
                <a:solidFill>
                  <a:srgbClr val="6633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ứng</a:t>
            </a:r>
            <a:r>
              <a:rPr lang="en-US" altLang="vi-VN" sz="2400" b="1" dirty="0">
                <a:solidFill>
                  <a:srgbClr val="0066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phó</a:t>
            </a:r>
            <a:r>
              <a:rPr lang="en-US" altLang="vi-VN" sz="2400" b="1" dirty="0">
                <a:solidFill>
                  <a:srgbClr val="0066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với</a:t>
            </a:r>
            <a:r>
              <a:rPr lang="en-US" altLang="vi-VN" sz="2400" b="1" dirty="0">
                <a:solidFill>
                  <a:srgbClr val="0066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các</a:t>
            </a:r>
            <a:r>
              <a:rPr lang="en-US" altLang="vi-VN" sz="2400" b="1" dirty="0">
                <a:solidFill>
                  <a:srgbClr val="0066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mối</a:t>
            </a:r>
            <a:r>
              <a:rPr lang="en-US" altLang="vi-VN" sz="2400" b="1" dirty="0">
                <a:solidFill>
                  <a:srgbClr val="006600"/>
                </a:solidFill>
                <a:latin typeface="+mj-lt"/>
                <a:cs typeface="Times New Roman" panose="02020603050405020304" pitchFamily="18" charset="0"/>
              </a:rPr>
              <a:t> </a:t>
            </a:r>
            <a:r>
              <a:rPr lang="en-US" altLang="vi-VN" sz="2400" b="1" dirty="0" err="1">
                <a:solidFill>
                  <a:srgbClr val="006600"/>
                </a:solidFill>
                <a:latin typeface="+mj-lt"/>
                <a:cs typeface="Times New Roman" panose="02020603050405020304" pitchFamily="18" charset="0"/>
              </a:rPr>
              <a:t>đe</a:t>
            </a:r>
            <a:r>
              <a:rPr lang="en-US" altLang="vi-VN" sz="2400" b="1" dirty="0">
                <a:solidFill>
                  <a:srgbClr val="0066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dọa</a:t>
            </a:r>
            <a:r>
              <a:rPr lang="en-US" altLang="vi-VN" sz="2400" dirty="0">
                <a:solidFill>
                  <a:srgbClr val="663300"/>
                </a:solidFill>
                <a:latin typeface="+mj-lt"/>
                <a:cs typeface="Times New Roman" panose="02020603050405020304" pitchFamily="18" charset="0"/>
              </a:rPr>
              <a:t> an </a:t>
            </a:r>
            <a:r>
              <a:rPr lang="en-US" altLang="vi-VN" sz="2400" dirty="0" err="1">
                <a:solidFill>
                  <a:srgbClr val="663300"/>
                </a:solidFill>
                <a:latin typeface="+mj-lt"/>
                <a:cs typeface="Times New Roman" panose="02020603050405020304" pitchFamily="18" charset="0"/>
              </a:rPr>
              <a:t>ninh</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bảo</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đảm</a:t>
            </a:r>
            <a:r>
              <a:rPr lang="en-US" altLang="vi-VN" sz="2400" dirty="0">
                <a:solidFill>
                  <a:srgbClr val="663300"/>
                </a:solidFill>
                <a:latin typeface="+mj-lt"/>
                <a:cs typeface="Times New Roman" panose="02020603050405020304" pitchFamily="18" charset="0"/>
              </a:rPr>
              <a:t> an </a:t>
            </a:r>
            <a:r>
              <a:rPr lang="en-US" altLang="vi-VN" sz="2400" dirty="0" err="1">
                <a:solidFill>
                  <a:srgbClr val="663300"/>
                </a:solidFill>
                <a:latin typeface="+mj-lt"/>
                <a:cs typeface="Times New Roman" panose="02020603050405020304" pitchFamily="18" charset="0"/>
              </a:rPr>
              <a:t>ninh</a:t>
            </a:r>
            <a:r>
              <a:rPr lang="en-US" altLang="vi-VN" sz="2400" dirty="0">
                <a:solidFill>
                  <a:srgbClr val="663300"/>
                </a:solidFill>
                <a:latin typeface="+mj-lt"/>
                <a:cs typeface="Times New Roman" panose="02020603050405020304" pitchFamily="18" charset="0"/>
              </a:rPr>
              <a:t>, an </a:t>
            </a:r>
            <a:r>
              <a:rPr lang="en-US" altLang="vi-VN" sz="2400" dirty="0" err="1">
                <a:solidFill>
                  <a:srgbClr val="663300"/>
                </a:solidFill>
                <a:latin typeface="+mj-lt"/>
                <a:cs typeface="Times New Roman" panose="02020603050405020304" pitchFamily="18" charset="0"/>
              </a:rPr>
              <a:t>toàn</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thông</a:t>
            </a:r>
            <a:r>
              <a:rPr lang="en-US" altLang="vi-VN" sz="2400" dirty="0">
                <a:solidFill>
                  <a:srgbClr val="663300"/>
                </a:solidFill>
                <a:latin typeface="+mj-lt"/>
                <a:cs typeface="Times New Roman" panose="02020603050405020304" pitchFamily="18" charset="0"/>
              </a:rPr>
              <a:t> tin</a:t>
            </a:r>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447801"/>
            <a:ext cx="73914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97324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19251" y="228601"/>
            <a:ext cx="103967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808000"/>
                </a:solidFill>
                <a:latin typeface="+mj-lt"/>
                <a:cs typeface="Times New Roman" panose="02020603050405020304" pitchFamily="18" charset="0"/>
              </a:rPr>
              <a:t>Kiên</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quyết</a:t>
            </a:r>
            <a:r>
              <a:rPr lang="en-US" altLang="vi-VN" sz="2400" b="1" dirty="0">
                <a:solidFill>
                  <a:srgbClr val="808000"/>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đấu</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tranh</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bảo</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vệ</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độc</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lập</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chủ</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quyền</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và</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toàn</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vẹn</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lãnh</a:t>
            </a:r>
            <a:r>
              <a:rPr lang="en-US" altLang="vi-VN" sz="2400" b="1" dirty="0">
                <a:solidFill>
                  <a:srgbClr val="3333CC"/>
                </a:solidFill>
                <a:latin typeface="+mj-lt"/>
                <a:cs typeface="Times New Roman" panose="02020603050405020304" pitchFamily="18" charset="0"/>
              </a:rPr>
              <a:t> </a:t>
            </a:r>
            <a:r>
              <a:rPr lang="en-US" altLang="vi-VN" sz="2400" b="1" dirty="0" err="1">
                <a:solidFill>
                  <a:srgbClr val="3333CC"/>
                </a:solidFill>
                <a:latin typeface="+mj-lt"/>
                <a:cs typeface="Times New Roman" panose="02020603050405020304" pitchFamily="18" charset="0"/>
              </a:rPr>
              <a:t>thổ</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giữ</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vững</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môi</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trường</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hòa</a:t>
            </a:r>
            <a:r>
              <a:rPr lang="en-US" altLang="vi-VN" sz="2400" b="1" dirty="0">
                <a:solidFill>
                  <a:srgbClr val="808000"/>
                </a:solidFill>
                <a:latin typeface="+mj-lt"/>
                <a:cs typeface="Times New Roman" panose="02020603050405020304" pitchFamily="18" charset="0"/>
              </a:rPr>
              <a:t> </a:t>
            </a:r>
            <a:r>
              <a:rPr lang="en-US" altLang="vi-VN" sz="2400" b="1" dirty="0" err="1">
                <a:solidFill>
                  <a:srgbClr val="808000"/>
                </a:solidFill>
                <a:latin typeface="+mj-lt"/>
                <a:cs typeface="Times New Roman" panose="02020603050405020304" pitchFamily="18" charset="0"/>
              </a:rPr>
              <a:t>bình</a:t>
            </a:r>
            <a:endParaRPr lang="en-US" altLang="vi-VN" sz="2400" dirty="0">
              <a:solidFill>
                <a:srgbClr val="808000"/>
              </a:solidFill>
              <a:latin typeface="+mj-lt"/>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3778" y="1262130"/>
            <a:ext cx="5281410" cy="243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53071" y="1262130"/>
            <a:ext cx="5718219" cy="243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3777" y="3832226"/>
            <a:ext cx="5281411" cy="2645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53070" y="3832225"/>
            <a:ext cx="5718219" cy="2645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4298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19250" y="228601"/>
            <a:ext cx="1011340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800000"/>
                </a:solidFill>
                <a:latin typeface="+mj-lt"/>
                <a:cs typeface="Times New Roman" panose="02020603050405020304" pitchFamily="18" charset="0"/>
              </a:rPr>
              <a:t>Kết</a:t>
            </a:r>
            <a:r>
              <a:rPr lang="en-US" altLang="vi-VN" sz="2400" b="1" dirty="0">
                <a:solidFill>
                  <a:srgbClr val="800000"/>
                </a:solidFill>
                <a:latin typeface="+mj-lt"/>
                <a:cs typeface="Times New Roman" panose="02020603050405020304" pitchFamily="18" charset="0"/>
              </a:rPr>
              <a:t> </a:t>
            </a:r>
            <a:r>
              <a:rPr lang="en-US" altLang="vi-VN" sz="2400" b="1" dirty="0" err="1">
                <a:solidFill>
                  <a:srgbClr val="800000"/>
                </a:solidFill>
                <a:latin typeface="+mj-lt"/>
                <a:cs typeface="Times New Roman" panose="02020603050405020304" pitchFamily="18" charset="0"/>
              </a:rPr>
              <a:t>hợp</a:t>
            </a:r>
            <a:r>
              <a:rPr lang="en-US" altLang="vi-VN" sz="2400" b="1" dirty="0">
                <a:solidFill>
                  <a:srgbClr val="800000"/>
                </a:solidFill>
                <a:latin typeface="+mj-lt"/>
                <a:cs typeface="Times New Roman" panose="02020603050405020304" pitchFamily="18" charset="0"/>
              </a:rPr>
              <a:t> </a:t>
            </a:r>
            <a:r>
              <a:rPr lang="en-US" altLang="vi-VN" sz="2400" b="1" dirty="0" err="1">
                <a:solidFill>
                  <a:srgbClr val="800000"/>
                </a:solidFill>
                <a:latin typeface="+mj-lt"/>
                <a:cs typeface="Times New Roman" panose="02020603050405020304" pitchFamily="18" charset="0"/>
              </a:rPr>
              <a:t>chặt</a:t>
            </a:r>
            <a:r>
              <a:rPr lang="en-US" altLang="vi-VN" sz="2400" b="1" dirty="0">
                <a:solidFill>
                  <a:srgbClr val="800000"/>
                </a:solidFill>
                <a:latin typeface="+mj-lt"/>
                <a:cs typeface="Times New Roman" panose="02020603050405020304" pitchFamily="18" charset="0"/>
              </a:rPr>
              <a:t> </a:t>
            </a:r>
            <a:r>
              <a:rPr lang="en-US" altLang="vi-VN" sz="2400" b="1" dirty="0" err="1">
                <a:solidFill>
                  <a:srgbClr val="800000"/>
                </a:solidFill>
                <a:latin typeface="+mj-lt"/>
                <a:cs typeface="Times New Roman" panose="02020603050405020304" pitchFamily="18" charset="0"/>
              </a:rPr>
              <a:t>chẽ</a:t>
            </a:r>
            <a:r>
              <a:rPr lang="en-US" altLang="vi-VN" sz="2400" b="1" dirty="0">
                <a:solidFill>
                  <a:srgbClr val="800000"/>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giữa</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phát</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triển</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kinh</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tế</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văn</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hóa</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xã</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hội</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với</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đảm</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bảo</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quốc</a:t>
            </a:r>
            <a:r>
              <a:rPr lang="en-US" altLang="vi-VN" sz="2400" dirty="0">
                <a:solidFill>
                  <a:srgbClr val="3333CC"/>
                </a:solidFill>
                <a:latin typeface="+mj-lt"/>
                <a:cs typeface="Times New Roman" panose="02020603050405020304" pitchFamily="18" charset="0"/>
              </a:rPr>
              <a:t> </a:t>
            </a:r>
            <a:r>
              <a:rPr lang="en-US" altLang="vi-VN" sz="2400" dirty="0" err="1">
                <a:solidFill>
                  <a:srgbClr val="3333CC"/>
                </a:solidFill>
                <a:latin typeface="+mj-lt"/>
                <a:cs typeface="Times New Roman" panose="02020603050405020304" pitchFamily="18" charset="0"/>
              </a:rPr>
              <a:t>phòng</a:t>
            </a:r>
            <a:r>
              <a:rPr lang="en-US" altLang="vi-VN" sz="2400" dirty="0">
                <a:solidFill>
                  <a:srgbClr val="3333CC"/>
                </a:solidFill>
                <a:latin typeface="+mj-lt"/>
                <a:cs typeface="Times New Roman" panose="02020603050405020304" pitchFamily="18" charset="0"/>
              </a:rPr>
              <a:t>, an </a:t>
            </a:r>
            <a:r>
              <a:rPr lang="en-US" altLang="vi-VN" sz="2400" dirty="0" err="1">
                <a:solidFill>
                  <a:srgbClr val="3333CC"/>
                </a:solidFill>
                <a:latin typeface="+mj-lt"/>
                <a:cs typeface="Times New Roman" panose="02020603050405020304" pitchFamily="18" charset="0"/>
              </a:rPr>
              <a:t>ninh</a:t>
            </a:r>
            <a:r>
              <a:rPr lang="en-US" altLang="vi-VN" sz="2400" dirty="0">
                <a:solidFill>
                  <a:srgbClr val="3333CC"/>
                </a:solidFill>
                <a:latin typeface="+mj-lt"/>
                <a:cs typeface="Times New Roman" panose="02020603050405020304" pitchFamily="18" charset="0"/>
              </a:rPr>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4370" y="1262131"/>
            <a:ext cx="5354458" cy="2814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63828" y="1262131"/>
            <a:ext cx="5468826" cy="255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4370" y="3813176"/>
            <a:ext cx="5354458"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63829" y="3813176"/>
            <a:ext cx="5468826"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204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889706" y="359536"/>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C00000"/>
                </a:solidFill>
                <a:latin typeface="+mj-lt"/>
                <a:cs typeface="Times New Roman" panose="02020603050405020304" pitchFamily="18" charset="0"/>
              </a:rPr>
              <a:t>Tăng</a:t>
            </a:r>
            <a:r>
              <a:rPr lang="en-US" altLang="vi-VN" sz="2400" b="1" dirty="0">
                <a:solidFill>
                  <a:srgbClr val="C00000"/>
                </a:solidFill>
                <a:latin typeface="+mj-lt"/>
                <a:cs typeface="Times New Roman" panose="02020603050405020304" pitchFamily="18" charset="0"/>
              </a:rPr>
              <a:t> </a:t>
            </a:r>
            <a:r>
              <a:rPr lang="en-US" altLang="vi-VN" sz="2400" b="1" dirty="0" err="1">
                <a:solidFill>
                  <a:srgbClr val="C00000"/>
                </a:solidFill>
                <a:latin typeface="+mj-lt"/>
                <a:cs typeface="Times New Roman" panose="02020603050405020304" pitchFamily="18" charset="0"/>
              </a:rPr>
              <a:t>cường</a:t>
            </a:r>
            <a:r>
              <a:rPr lang="en-US" altLang="vi-VN" sz="2400" b="1" dirty="0">
                <a:solidFill>
                  <a:srgbClr val="C00000"/>
                </a:solidFill>
                <a:latin typeface="+mj-lt"/>
                <a:cs typeface="Times New Roman" panose="02020603050405020304" pitchFamily="18" charset="0"/>
              </a:rPr>
              <a:t> </a:t>
            </a:r>
            <a:r>
              <a:rPr lang="en-US" altLang="vi-VN" sz="2400" b="1" dirty="0" err="1">
                <a:solidFill>
                  <a:srgbClr val="C00000"/>
                </a:solidFill>
                <a:latin typeface="+mj-lt"/>
                <a:cs typeface="Times New Roman" panose="02020603050405020304" pitchFamily="18" charset="0"/>
              </a:rPr>
              <a:t>hợp</a:t>
            </a:r>
            <a:r>
              <a:rPr lang="en-US" altLang="vi-VN" sz="2400" b="1" dirty="0">
                <a:solidFill>
                  <a:srgbClr val="C00000"/>
                </a:solidFill>
                <a:latin typeface="+mj-lt"/>
                <a:cs typeface="Times New Roman" panose="02020603050405020304" pitchFamily="18" charset="0"/>
              </a:rPr>
              <a:t> </a:t>
            </a:r>
            <a:r>
              <a:rPr lang="en-US" altLang="vi-VN" sz="2400" b="1" dirty="0" err="1">
                <a:solidFill>
                  <a:srgbClr val="C00000"/>
                </a:solidFill>
                <a:latin typeface="+mj-lt"/>
                <a:cs typeface="Times New Roman" panose="02020603050405020304" pitchFamily="18" charset="0"/>
              </a:rPr>
              <a:t>tác</a:t>
            </a:r>
            <a:r>
              <a:rPr lang="en-US" altLang="vi-VN" sz="2400" b="1" dirty="0">
                <a:solidFill>
                  <a:srgbClr val="C000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quốc</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tế</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về</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quốc</a:t>
            </a:r>
            <a:r>
              <a:rPr lang="en-US" altLang="vi-VN" sz="2400" dirty="0">
                <a:solidFill>
                  <a:srgbClr val="663300"/>
                </a:solidFill>
                <a:latin typeface="+mj-lt"/>
                <a:cs typeface="Times New Roman" panose="02020603050405020304" pitchFamily="18" charset="0"/>
              </a:rPr>
              <a:t> </a:t>
            </a:r>
            <a:r>
              <a:rPr lang="en-US" altLang="vi-VN" sz="2400" dirty="0" err="1">
                <a:solidFill>
                  <a:srgbClr val="663300"/>
                </a:solidFill>
                <a:latin typeface="+mj-lt"/>
                <a:cs typeface="Times New Roman" panose="02020603050405020304" pitchFamily="18" charset="0"/>
              </a:rPr>
              <a:t>phòng</a:t>
            </a:r>
            <a:r>
              <a:rPr lang="en-US" altLang="vi-VN" sz="2400" dirty="0">
                <a:solidFill>
                  <a:srgbClr val="663300"/>
                </a:solidFill>
                <a:latin typeface="+mj-lt"/>
                <a:cs typeface="Times New Roman" panose="02020603050405020304" pitchFamily="18" charset="0"/>
              </a:rPr>
              <a:t>, an </a:t>
            </a:r>
            <a:r>
              <a:rPr lang="en-US" altLang="vi-VN" sz="2400" dirty="0" err="1">
                <a:solidFill>
                  <a:srgbClr val="663300"/>
                </a:solidFill>
                <a:latin typeface="+mj-lt"/>
                <a:cs typeface="Times New Roman" panose="02020603050405020304" pitchFamily="18" charset="0"/>
              </a:rPr>
              <a:t>ninh</a:t>
            </a:r>
            <a:endParaRPr lang="en-US" altLang="vi-VN" sz="2400" dirty="0">
              <a:solidFill>
                <a:srgbClr val="663300"/>
              </a:solidFill>
              <a:latin typeface="+mj-lt"/>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8518" y="1197736"/>
            <a:ext cx="2478109" cy="4507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288519" y="5755005"/>
            <a:ext cx="24781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b="1" dirty="0">
                <a:solidFill>
                  <a:srgbClr val="FF0000"/>
                </a:solidFill>
                <a:latin typeface="Times New Roman" panose="02020603050405020304" pitchFamily="18" charset="0"/>
              </a:rPr>
              <a:t>Tàu 011 Đinh Tiên Hoàng</a:t>
            </a: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5363" y="1197736"/>
            <a:ext cx="2871989" cy="4507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p:cNvSpPr>
            <a:spLocks noChangeArrowheads="1"/>
          </p:cNvSpPr>
          <p:nvPr/>
        </p:nvSpPr>
        <p:spPr bwMode="auto">
          <a:xfrm>
            <a:off x="9826289" y="5892084"/>
            <a:ext cx="21510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latin typeface="Times New Roman" panose="02020603050405020304" pitchFamily="18" charset="0"/>
              </a:rPr>
              <a:t>Tàu 012 Lý Thái Tổ</a:t>
            </a:r>
          </a:p>
        </p:txBody>
      </p:sp>
      <p:pic>
        <p:nvPicPr>
          <p:cNvPr id="9"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502" y="1197736"/>
            <a:ext cx="2697050" cy="4507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p:cNvSpPr>
            <a:spLocks noChangeArrowheads="1"/>
          </p:cNvSpPr>
          <p:nvPr/>
        </p:nvSpPr>
        <p:spPr bwMode="auto">
          <a:xfrm>
            <a:off x="4501166" y="5753971"/>
            <a:ext cx="2590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latin typeface="Times New Roman" panose="02020603050405020304" pitchFamily="18" charset="0"/>
              </a:rPr>
              <a:t>Tàu 015 Trần Hưng Đạo và 016 Quang Trung</a:t>
            </a:r>
          </a:p>
        </p:txBody>
      </p:sp>
      <p:pic>
        <p:nvPicPr>
          <p:cNvPr id="1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89427" y="1197735"/>
            <a:ext cx="3235632" cy="4507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31242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896155" y="347058"/>
            <a:ext cx="5311462" cy="4959037"/>
          </a:xfrm>
          <a:prstGeom prst="rect">
            <a:avLst/>
          </a:prstGeom>
        </p:spPr>
      </p:pic>
      <p:sp>
        <p:nvSpPr>
          <p:cNvPr id="4" name="Rectangle 4"/>
          <p:cNvSpPr>
            <a:spLocks noChangeArrowheads="1"/>
          </p:cNvSpPr>
          <p:nvPr/>
        </p:nvSpPr>
        <p:spPr bwMode="auto">
          <a:xfrm>
            <a:off x="2431960" y="5580845"/>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ngầm Kilo</a:t>
            </a:r>
          </a:p>
        </p:txBody>
      </p:sp>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6711" y="347059"/>
            <a:ext cx="5048518" cy="495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a:spLocks noChangeArrowheads="1"/>
          </p:cNvSpPr>
          <p:nvPr/>
        </p:nvSpPr>
        <p:spPr bwMode="auto">
          <a:xfrm>
            <a:off x="8453281" y="5580845"/>
            <a:ext cx="216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p>
        </p:txBody>
      </p:sp>
    </p:spTree>
    <p:extLst>
      <p:ext uri="{BB962C8B-B14F-4D97-AF65-F5344CB8AC3E}">
        <p14:creationId xmlns:p14="http://schemas.microsoft.com/office/powerpoint/2010/main" val="647797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19250" y="76201"/>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000066"/>
                </a:solidFill>
                <a:latin typeface="+mj-lt"/>
                <a:cs typeface="Times New Roman" panose="02020603050405020304" pitchFamily="18" charset="0"/>
              </a:rPr>
              <a:t>Xây</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dựng</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Quân</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đội</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nhân</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dân</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Công</a:t>
            </a:r>
            <a:r>
              <a:rPr lang="en-US" altLang="vi-VN" sz="2400" b="1" dirty="0">
                <a:solidFill>
                  <a:srgbClr val="000066"/>
                </a:solidFill>
                <a:latin typeface="+mj-lt"/>
                <a:cs typeface="Times New Roman" panose="02020603050405020304" pitchFamily="18" charset="0"/>
              </a:rPr>
              <a:t> an </a:t>
            </a:r>
            <a:r>
              <a:rPr lang="en-US" altLang="vi-VN" sz="2400" b="1" dirty="0" err="1">
                <a:solidFill>
                  <a:srgbClr val="000066"/>
                </a:solidFill>
                <a:latin typeface="+mj-lt"/>
                <a:cs typeface="Times New Roman" panose="02020603050405020304" pitchFamily="18" charset="0"/>
              </a:rPr>
              <a:t>nhân</a:t>
            </a:r>
            <a:r>
              <a:rPr lang="en-US" altLang="vi-VN" sz="2400" b="1" dirty="0">
                <a:solidFill>
                  <a:srgbClr val="000066"/>
                </a:solidFill>
                <a:latin typeface="+mj-lt"/>
                <a:cs typeface="Times New Roman" panose="02020603050405020304" pitchFamily="18" charset="0"/>
              </a:rPr>
              <a:t> </a:t>
            </a:r>
            <a:r>
              <a:rPr lang="en-US" altLang="vi-VN" sz="2400" b="1" dirty="0" err="1">
                <a:solidFill>
                  <a:srgbClr val="000066"/>
                </a:solidFill>
                <a:latin typeface="+mj-lt"/>
                <a:cs typeface="Times New Roman" panose="02020603050405020304" pitchFamily="18" charset="0"/>
              </a:rPr>
              <a:t>dân</a:t>
            </a:r>
            <a:r>
              <a:rPr lang="en-US" altLang="vi-VN" sz="2400" b="1" dirty="0">
                <a:solidFill>
                  <a:srgbClr val="000066"/>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chính</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quy</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bản</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lĩnh</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tinh</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nhuệ</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hiện</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đại</a:t>
            </a:r>
            <a:r>
              <a:rPr lang="en-US" altLang="vi-VN" sz="2400" b="1" dirty="0">
                <a:solidFill>
                  <a:srgbClr val="FF0000"/>
                </a:solidFill>
                <a:latin typeface="+mj-lt"/>
                <a:cs typeface="Times New Roman" panose="02020603050405020304" pitchFamily="18" charset="0"/>
              </a:rPr>
              <a:t> </a:t>
            </a:r>
            <a:endParaRPr lang="en-US" altLang="vi-VN" sz="2400" dirty="0">
              <a:solidFill>
                <a:srgbClr val="FF0000"/>
              </a:solidFill>
              <a:latin typeface="+mj-lt"/>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9251" y="1219201"/>
            <a:ext cx="922476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4050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536879" y="436810"/>
            <a:ext cx="96806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dirty="0" err="1">
                <a:solidFill>
                  <a:srgbClr val="003300"/>
                </a:solidFill>
                <a:latin typeface="+mj-lt"/>
                <a:cs typeface="Times New Roman" panose="02020603050405020304" pitchFamily="18" charset="0"/>
              </a:rPr>
              <a:t>Kiên</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quyết</a:t>
            </a:r>
            <a:r>
              <a:rPr lang="en-US" altLang="vi-VN" sz="2400" dirty="0">
                <a:solidFill>
                  <a:srgbClr val="0033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giữ</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vững</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ổn</a:t>
            </a:r>
            <a:r>
              <a:rPr lang="en-US" altLang="vi-VN" sz="2400" b="1" dirty="0">
                <a:solidFill>
                  <a:srgbClr val="FF0000"/>
                </a:solidFill>
                <a:latin typeface="+mj-lt"/>
                <a:cs typeface="Times New Roman" panose="02020603050405020304" pitchFamily="18" charset="0"/>
              </a:rPr>
              <a:t> </a:t>
            </a:r>
            <a:r>
              <a:rPr lang="en-US" altLang="vi-VN" sz="2400" b="1" dirty="0" err="1">
                <a:solidFill>
                  <a:srgbClr val="FF0000"/>
                </a:solidFill>
                <a:latin typeface="+mj-lt"/>
                <a:cs typeface="Times New Roman" panose="02020603050405020304" pitchFamily="18" charset="0"/>
              </a:rPr>
              <a:t>định</a:t>
            </a:r>
            <a:r>
              <a:rPr lang="en-US" altLang="vi-VN" sz="2400" b="1" dirty="0">
                <a:solidFill>
                  <a:srgbClr val="FF00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kinh</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tế</a:t>
            </a:r>
            <a:r>
              <a:rPr lang="en-US" altLang="vi-VN" sz="2400" dirty="0">
                <a:solidFill>
                  <a:srgbClr val="003300"/>
                </a:solidFill>
                <a:latin typeface="+mj-lt"/>
                <a:cs typeface="Times New Roman" panose="02020603050405020304" pitchFamily="18" charset="0"/>
              </a:rPr>
              <a:t> - </a:t>
            </a:r>
            <a:r>
              <a:rPr lang="en-US" altLang="vi-VN" sz="2400" dirty="0" err="1">
                <a:solidFill>
                  <a:srgbClr val="003300"/>
                </a:solidFill>
                <a:latin typeface="+mj-lt"/>
                <a:cs typeface="Times New Roman" panose="02020603050405020304" pitchFamily="18" charset="0"/>
              </a:rPr>
              <a:t>xã</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hội</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trong</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mọi</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tình</a:t>
            </a:r>
            <a:r>
              <a:rPr lang="en-US" altLang="vi-VN" sz="2400" dirty="0">
                <a:solidFill>
                  <a:srgbClr val="003300"/>
                </a:solidFill>
                <a:latin typeface="+mj-lt"/>
                <a:cs typeface="Times New Roman" panose="02020603050405020304" pitchFamily="18" charset="0"/>
              </a:rPr>
              <a:t> </a:t>
            </a:r>
            <a:r>
              <a:rPr lang="en-US" altLang="vi-VN" sz="2400" dirty="0" err="1">
                <a:solidFill>
                  <a:srgbClr val="003300"/>
                </a:solidFill>
                <a:latin typeface="+mj-lt"/>
                <a:cs typeface="Times New Roman" panose="02020603050405020304" pitchFamily="18" charset="0"/>
              </a:rPr>
              <a:t>huống</a:t>
            </a:r>
            <a:endParaRPr lang="en-US" altLang="vi-VN" sz="2400" dirty="0">
              <a:solidFill>
                <a:srgbClr val="003300"/>
              </a:solidFill>
              <a:latin typeface="+mj-lt"/>
              <a:cs typeface="Times New Roman" panose="02020603050405020304" pitchFamily="18" charset="0"/>
            </a:endParaRPr>
          </a:p>
        </p:txBody>
      </p:sp>
      <p:pic>
        <p:nvPicPr>
          <p:cNvPr id="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1279" y="1338330"/>
            <a:ext cx="76200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2103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639910" y="411052"/>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 typeface="Wingdings" panose="05000000000000000000" pitchFamily="2" charset="2"/>
              <a:buChar char="§"/>
            </a:pPr>
            <a:r>
              <a:rPr lang="en-US" altLang="vi-VN" sz="2400" b="1" dirty="0" err="1">
                <a:solidFill>
                  <a:srgbClr val="800000"/>
                </a:solidFill>
                <a:latin typeface="+mj-lt"/>
                <a:cs typeface="Times New Roman" panose="02020603050405020304" pitchFamily="18" charset="0"/>
              </a:rPr>
              <a:t>Hợp</a:t>
            </a:r>
            <a:r>
              <a:rPr lang="en-US" altLang="vi-VN" sz="2400" b="1" dirty="0">
                <a:solidFill>
                  <a:srgbClr val="800000"/>
                </a:solidFill>
                <a:latin typeface="+mj-lt"/>
                <a:cs typeface="Times New Roman" panose="02020603050405020304" pitchFamily="18" charset="0"/>
              </a:rPr>
              <a:t> </a:t>
            </a:r>
            <a:r>
              <a:rPr lang="en-US" altLang="vi-VN" sz="2400" b="1" dirty="0" err="1">
                <a:solidFill>
                  <a:srgbClr val="800000"/>
                </a:solidFill>
                <a:latin typeface="+mj-lt"/>
                <a:cs typeface="Times New Roman" panose="02020603050405020304" pitchFamily="18" charset="0"/>
              </a:rPr>
              <a:t>tác</a:t>
            </a:r>
            <a:r>
              <a:rPr lang="en-US" altLang="vi-VN" sz="2400" b="1" dirty="0">
                <a:solidFill>
                  <a:srgbClr val="800000"/>
                </a:solidFill>
                <a:latin typeface="+mj-lt"/>
                <a:cs typeface="Times New Roman" panose="02020603050405020304" pitchFamily="18" charset="0"/>
              </a:rPr>
              <a:t>, </a:t>
            </a:r>
            <a:r>
              <a:rPr lang="en-US" altLang="vi-VN" sz="2400" b="1" dirty="0" err="1">
                <a:solidFill>
                  <a:srgbClr val="800000"/>
                </a:solidFill>
                <a:latin typeface="+mj-lt"/>
                <a:cs typeface="Times New Roman" panose="02020603050405020304" pitchFamily="18" charset="0"/>
              </a:rPr>
              <a:t>hữu</a:t>
            </a:r>
            <a:r>
              <a:rPr lang="en-US" altLang="vi-VN" sz="2400" b="1" dirty="0">
                <a:solidFill>
                  <a:srgbClr val="800000"/>
                </a:solidFill>
                <a:latin typeface="+mj-lt"/>
                <a:cs typeface="Times New Roman" panose="02020603050405020304" pitchFamily="18" charset="0"/>
              </a:rPr>
              <a:t> </a:t>
            </a:r>
            <a:r>
              <a:rPr lang="en-US" altLang="vi-VN" sz="2400" b="1" dirty="0" err="1" smtClean="0">
                <a:solidFill>
                  <a:srgbClr val="800000"/>
                </a:solidFill>
                <a:latin typeface="+mj-lt"/>
                <a:cs typeface="Times New Roman" panose="02020603050405020304" pitchFamily="18" charset="0"/>
              </a:rPr>
              <a:t>nghị</a:t>
            </a:r>
            <a:r>
              <a:rPr lang="en-US" altLang="vi-VN" sz="2400" dirty="0" smtClean="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giữ</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gìn</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hòa</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bình</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thế</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giới</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và</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khu</a:t>
            </a:r>
            <a:r>
              <a:rPr lang="en-US" altLang="vi-VN" sz="2400" dirty="0">
                <a:solidFill>
                  <a:srgbClr val="00B0F0"/>
                </a:solidFill>
                <a:latin typeface="+mj-lt"/>
                <a:cs typeface="Times New Roman" panose="02020603050405020304" pitchFamily="18" charset="0"/>
              </a:rPr>
              <a:t> </a:t>
            </a:r>
            <a:r>
              <a:rPr lang="en-US" altLang="vi-VN" sz="2400" dirty="0" err="1">
                <a:solidFill>
                  <a:srgbClr val="00B0F0"/>
                </a:solidFill>
                <a:latin typeface="+mj-lt"/>
                <a:cs typeface="Times New Roman" panose="02020603050405020304" pitchFamily="18" charset="0"/>
              </a:rPr>
              <a:t>vực</a:t>
            </a:r>
            <a:endParaRPr lang="en-US" altLang="vi-VN" sz="2400" dirty="0">
              <a:solidFill>
                <a:srgbClr val="00B0F0"/>
              </a:solidFill>
              <a:latin typeface="+mj-lt"/>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143001"/>
            <a:ext cx="8461420" cy="51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917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50265" y="375513"/>
            <a:ext cx="9637690" cy="830997"/>
          </a:xfrm>
          <a:prstGeom prst="rect">
            <a:avLst/>
          </a:prstGeom>
        </p:spPr>
        <p:txBody>
          <a:bodyPr wrap="square">
            <a:spAutoFit/>
          </a:bodyPr>
          <a:lstStyle/>
          <a:p>
            <a:pPr marL="342900" indent="-342900" algn="ctr">
              <a:buFont typeface="Wingdings" panose="05000000000000000000" pitchFamily="2" charset="2"/>
              <a:buChar char="§"/>
            </a:pPr>
            <a:r>
              <a:rPr lang="vi-VN" sz="2400" dirty="0">
                <a:solidFill>
                  <a:srgbClr val="D60093"/>
                </a:solidFill>
                <a:latin typeface="+mj-lt"/>
                <a:ea typeface="Times New Roman" panose="02020603050405020304" pitchFamily="18" charset="0"/>
              </a:rPr>
              <a:t>Xây dựng, củng cố đường biên giới trên bộ hòa bình, hữu nghị, hợp tác và phát triển; </a:t>
            </a:r>
            <a:endParaRPr lang="en-US" sz="2400" dirty="0">
              <a:solidFill>
                <a:srgbClr val="D60093"/>
              </a:solidFill>
              <a:latin typeface="+mj-lt"/>
            </a:endParaRPr>
          </a:p>
        </p:txBody>
      </p:sp>
      <p:pic>
        <p:nvPicPr>
          <p:cNvPr id="6146" name="Picture 2" descr="Xây dựng đường biên giới hòa bình, hữu nghị, hợp tác và phát triển - Báo  Long An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733" y="1648496"/>
            <a:ext cx="9155850" cy="4411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7589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52282" y="164156"/>
            <a:ext cx="10058399" cy="830997"/>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
            </a:pPr>
            <a:r>
              <a:rPr lang="en-US" sz="2400" dirty="0" smtClean="0">
                <a:solidFill>
                  <a:srgbClr val="D60093"/>
                </a:solidFill>
                <a:latin typeface="+mj-lt"/>
                <a:ea typeface="Times New Roman" panose="02020603050405020304" pitchFamily="18" charset="0"/>
              </a:rPr>
              <a:t>N</a:t>
            </a:r>
            <a:r>
              <a:rPr lang="vi-VN" sz="2400" dirty="0" smtClean="0">
                <a:solidFill>
                  <a:srgbClr val="D60093"/>
                </a:solidFill>
                <a:latin typeface="+mj-lt"/>
                <a:ea typeface="Times New Roman" panose="02020603050405020304" pitchFamily="18" charset="0"/>
              </a:rPr>
              <a:t>âng </a:t>
            </a:r>
            <a:r>
              <a:rPr lang="vi-VN" sz="2400" dirty="0">
                <a:solidFill>
                  <a:srgbClr val="D60093"/>
                </a:solidFill>
                <a:latin typeface="+mj-lt"/>
                <a:ea typeface="Times New Roman" panose="02020603050405020304" pitchFamily="18" charset="0"/>
              </a:rPr>
              <a:t>cao năng lực thực thi pháp luật của các lực lượng làm nhiệm vụ ở biên giới, biển, đảo.</a:t>
            </a:r>
            <a:endParaRPr lang="en-US" sz="2400" dirty="0">
              <a:solidFill>
                <a:srgbClr val="D60093"/>
              </a:solidFill>
              <a:effectLst/>
              <a:latin typeface="+mj-lt"/>
              <a:ea typeface="Times New Roman" panose="02020603050405020304" pitchFamily="18" charset="0"/>
            </a:endParaRPr>
          </a:p>
        </p:txBody>
      </p:sp>
      <p:pic>
        <p:nvPicPr>
          <p:cNvPr id="7170" name="Picture 2" descr="Nâng cao năng lực thực thi pháp luật trên biển của Cảnh sát biển Việt Nam  trong giai đoạn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339" y="1249251"/>
            <a:ext cx="9774036" cy="5100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7701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9">
            <a:extLst>
              <a:ext uri="{FF2B5EF4-FFF2-40B4-BE49-F238E27FC236}">
                <a16:creationId xmlns:a16="http://schemas.microsoft.com/office/drawing/2014/main" xmlns="" id="{317E3335-654C-4252-81E6-B1110AB8BB98}"/>
              </a:ext>
            </a:extLst>
          </p:cNvPr>
          <p:cNvSpPr/>
          <p:nvPr/>
        </p:nvSpPr>
        <p:spPr>
          <a:xfrm>
            <a:off x="653337" y="4839339"/>
            <a:ext cx="236654" cy="22153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4" name="Oval 7">
            <a:extLst>
              <a:ext uri="{FF2B5EF4-FFF2-40B4-BE49-F238E27FC236}">
                <a16:creationId xmlns:a16="http://schemas.microsoft.com/office/drawing/2014/main" xmlns="" id="{54A7629D-4F8E-4345-ABC4-5C52FC2AD067}"/>
              </a:ext>
            </a:extLst>
          </p:cNvPr>
          <p:cNvSpPr/>
          <p:nvPr/>
        </p:nvSpPr>
        <p:spPr>
          <a:xfrm>
            <a:off x="6123851" y="4481936"/>
            <a:ext cx="234783" cy="234783"/>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55" name="Oval 21">
            <a:extLst>
              <a:ext uri="{FF2B5EF4-FFF2-40B4-BE49-F238E27FC236}">
                <a16:creationId xmlns:a16="http://schemas.microsoft.com/office/drawing/2014/main" xmlns="" id="{6F36AAE2-1982-4322-A527-B57F15820673}"/>
              </a:ext>
            </a:extLst>
          </p:cNvPr>
          <p:cNvSpPr>
            <a:spLocks noChangeAspect="1"/>
          </p:cNvSpPr>
          <p:nvPr/>
        </p:nvSpPr>
        <p:spPr>
          <a:xfrm>
            <a:off x="173639" y="577159"/>
            <a:ext cx="271770" cy="27404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56" name="Rectangle 55"/>
          <p:cNvSpPr/>
          <p:nvPr/>
        </p:nvSpPr>
        <p:spPr>
          <a:xfrm>
            <a:off x="1390652" y="99143"/>
            <a:ext cx="9955369" cy="954107"/>
          </a:xfrm>
          <a:prstGeom prst="rect">
            <a:avLst/>
          </a:prstGeom>
        </p:spPr>
        <p:txBody>
          <a:bodyPr wrap="square">
            <a:spAutoFit/>
          </a:bodyPr>
          <a:lstStyle/>
          <a:p>
            <a:pPr indent="457200" algn="ctr">
              <a:spcAft>
                <a:spcPts val="0"/>
              </a:spcAft>
            </a:pPr>
            <a:r>
              <a:rPr lang="en-US" sz="2800" b="1" dirty="0" smtClean="0">
                <a:solidFill>
                  <a:srgbClr val="00B0F0"/>
                </a:solidFill>
                <a:latin typeface="+mj-lt"/>
                <a:ea typeface="Times New Roman" panose="02020603050405020304" pitchFamily="18" charset="0"/>
                <a:cs typeface="Times New Roman" panose="02020603050405020304" pitchFamily="18" charset="0"/>
              </a:rPr>
              <a:t>III. </a:t>
            </a:r>
            <a:r>
              <a:rPr lang="en-US" sz="2800" b="1" dirty="0" err="1">
                <a:solidFill>
                  <a:srgbClr val="00B0F0"/>
                </a:solidFill>
                <a:latin typeface="+mj-lt"/>
                <a:ea typeface="Times New Roman" panose="02020603050405020304" pitchFamily="18" charset="0"/>
                <a:cs typeface="Times New Roman" panose="02020603050405020304" pitchFamily="18" charset="0"/>
              </a:rPr>
              <a:t>Quan</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điểm</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và</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những</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nhiệm</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vụ</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chủ</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yếu</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của</a:t>
            </a:r>
            <a:r>
              <a:rPr lang="en-US" sz="2800" b="1" dirty="0">
                <a:solidFill>
                  <a:srgbClr val="00B0F0"/>
                </a:solidFill>
                <a:latin typeface="+mj-lt"/>
                <a:ea typeface="Times New Roman" panose="02020603050405020304" pitchFamily="18" charset="0"/>
                <a:cs typeface="Times New Roman" panose="02020603050405020304" pitchFamily="18" charset="0"/>
              </a:rPr>
              <a:t> </a:t>
            </a:r>
            <a:endParaRPr lang="en-US" sz="2800" b="1" dirty="0" smtClean="0">
              <a:solidFill>
                <a:srgbClr val="00B0F0"/>
              </a:solidFill>
              <a:latin typeface="+mj-lt"/>
              <a:ea typeface="Times New Roman" panose="02020603050405020304" pitchFamily="18" charset="0"/>
              <a:cs typeface="Times New Roman" panose="02020603050405020304" pitchFamily="18" charset="0"/>
            </a:endParaRPr>
          </a:p>
          <a:p>
            <a:pPr indent="457200" algn="ctr">
              <a:spcAft>
                <a:spcPts val="0"/>
              </a:spcAft>
            </a:pPr>
            <a:r>
              <a:rPr lang="en-US" sz="2800" b="1" dirty="0" err="1" smtClean="0">
                <a:solidFill>
                  <a:srgbClr val="00B0F0"/>
                </a:solidFill>
                <a:latin typeface="+mj-lt"/>
                <a:ea typeface="Times New Roman" panose="02020603050405020304" pitchFamily="18" charset="0"/>
                <a:cs typeface="Times New Roman" panose="02020603050405020304" pitchFamily="18" charset="0"/>
              </a:rPr>
              <a:t>đường</a:t>
            </a:r>
            <a:r>
              <a:rPr lang="en-US" sz="2800" b="1" dirty="0" smtClean="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lối</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đối</a:t>
            </a:r>
            <a:r>
              <a:rPr lang="en-US" sz="2800" b="1" dirty="0">
                <a:solidFill>
                  <a:srgbClr val="00B0F0"/>
                </a:solidFill>
                <a:latin typeface="+mj-lt"/>
                <a:ea typeface="Times New Roman" panose="02020603050405020304" pitchFamily="18" charset="0"/>
                <a:cs typeface="Times New Roman" panose="02020603050405020304" pitchFamily="18" charset="0"/>
              </a:rPr>
              <a:t> </a:t>
            </a:r>
            <a:r>
              <a:rPr lang="en-US" sz="2800" b="1" dirty="0" err="1">
                <a:solidFill>
                  <a:srgbClr val="00B0F0"/>
                </a:solidFill>
                <a:latin typeface="+mj-lt"/>
                <a:ea typeface="Times New Roman" panose="02020603050405020304" pitchFamily="18" charset="0"/>
                <a:cs typeface="Times New Roman" panose="02020603050405020304" pitchFamily="18" charset="0"/>
              </a:rPr>
              <a:t>ngoại</a:t>
            </a:r>
            <a:endParaRPr lang="en-US" sz="2800" b="1" dirty="0">
              <a:solidFill>
                <a:srgbClr val="00B0F0"/>
              </a:solidFill>
              <a:effectLst/>
              <a:latin typeface="+mj-lt"/>
              <a:ea typeface="Times New Roman" panose="02020603050405020304" pitchFamily="18" charset="0"/>
              <a:cs typeface="Times New Roman" panose="02020603050405020304" pitchFamily="18" charset="0"/>
            </a:endParaRPr>
          </a:p>
        </p:txBody>
      </p:sp>
      <p:grpSp>
        <p:nvGrpSpPr>
          <p:cNvPr id="57" name="Group 56"/>
          <p:cNvGrpSpPr>
            <a:grpSpLocks/>
          </p:cNvGrpSpPr>
          <p:nvPr/>
        </p:nvGrpSpPr>
        <p:grpSpPr bwMode="auto">
          <a:xfrm>
            <a:off x="-24854" y="1043868"/>
            <a:ext cx="11995822" cy="100917"/>
            <a:chOff x="284" y="544"/>
            <a:chExt cx="5309" cy="21"/>
          </a:xfrm>
        </p:grpSpPr>
        <p:sp>
          <p:nvSpPr>
            <p:cNvPr id="60"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2" name="Rectangle 61"/>
          <p:cNvSpPr/>
          <p:nvPr/>
        </p:nvSpPr>
        <p:spPr>
          <a:xfrm>
            <a:off x="1898270" y="1387501"/>
            <a:ext cx="7712368" cy="364331"/>
          </a:xfrm>
          <a:prstGeom prst="rect">
            <a:avLst/>
          </a:prstGeom>
        </p:spPr>
        <p:txBody>
          <a:bodyPr wrap="none">
            <a:spAutoFit/>
          </a:bodyPr>
          <a:lstStyle/>
          <a:p>
            <a:pPr indent="457200">
              <a:lnSpc>
                <a:spcPts val="2100"/>
              </a:lnSpc>
              <a:spcBef>
                <a:spcPts val="1000"/>
              </a:spcBef>
              <a:spcAft>
                <a:spcPts val="0"/>
              </a:spcAft>
            </a:pPr>
            <a:r>
              <a:rPr lang="en-US" sz="2400" b="1" dirty="0" smtClean="0">
                <a:solidFill>
                  <a:srgbClr val="7030A0"/>
                </a:solidFill>
                <a:latin typeface="+mj-lt"/>
                <a:ea typeface="Times New Roman" panose="02020603050405020304" pitchFamily="18" charset="0"/>
                <a:cs typeface="Times New Roman" panose="02020603050405020304" pitchFamily="18" charset="0"/>
              </a:rPr>
              <a:t>1</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Quan</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điểm</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của</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Đảng</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về</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đường</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lối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đối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ngoại</a:t>
            </a:r>
            <a:endParaRPr lang="en-US" sz="2400" b="1"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2" name="Rectangle 1"/>
          <p:cNvSpPr/>
          <p:nvPr/>
        </p:nvSpPr>
        <p:spPr>
          <a:xfrm>
            <a:off x="2511475" y="1795545"/>
            <a:ext cx="5262979" cy="335989"/>
          </a:xfrm>
          <a:prstGeom prst="rect">
            <a:avLst/>
          </a:prstGeom>
        </p:spPr>
        <p:txBody>
          <a:bodyPr wrap="none">
            <a:spAutoFit/>
          </a:bodyPr>
          <a:lstStyle/>
          <a:p>
            <a:pPr indent="457200" algn="just">
              <a:lnSpc>
                <a:spcPts val="1900"/>
              </a:lnSpc>
              <a:spcBef>
                <a:spcPts val="600"/>
              </a:spcBef>
              <a:spcAft>
                <a:spcPts val="600"/>
              </a:spcAft>
            </a:pPr>
            <a:r>
              <a:rPr lang="pl-PL" sz="2000" b="1" i="1" dirty="0">
                <a:solidFill>
                  <a:srgbClr val="006600"/>
                </a:solidFill>
                <a:latin typeface="Times New Roman" panose="02020603050405020304" pitchFamily="18" charset="0"/>
                <a:ea typeface="Times New Roman" panose="02020603050405020304" pitchFamily="18" charset="0"/>
              </a:rPr>
              <a:t>a) Định hướng lớn trong quan hệ đối ngoại</a:t>
            </a:r>
            <a:endParaRPr lang="en-US" sz="2000" dirty="0">
              <a:solidFill>
                <a:srgbClr val="0066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445410" y="2169355"/>
            <a:ext cx="11525558" cy="707886"/>
          </a:xfrm>
          <a:prstGeom prst="rect">
            <a:avLst/>
          </a:prstGeom>
        </p:spPr>
        <p:txBody>
          <a:bodyPr wrap="square">
            <a:spAutoFit/>
          </a:bodyPr>
          <a:lstStyle/>
          <a:p>
            <a:pPr algn="ctr"/>
            <a:r>
              <a:rPr lang="pl-PL" sz="2000" i="1" dirty="0">
                <a:latin typeface="+mj-lt"/>
                <a:ea typeface="Times New Roman" panose="02020603050405020304" pitchFamily="18" charset="0"/>
              </a:rPr>
              <a:t>Cương lĩnh xây dựng đất nước </a:t>
            </a:r>
            <a:r>
              <a:rPr lang="vi-VN" sz="2000" i="1" dirty="0">
                <a:latin typeface="+mj-lt"/>
                <a:ea typeface="Times New Roman" panose="02020603050405020304" pitchFamily="18" charset="0"/>
              </a:rPr>
              <a:t>trong thời kỳ quá độ lên chủ nghĩa xã hội </a:t>
            </a:r>
            <a:r>
              <a:rPr lang="pl-PL" sz="2000" i="1" dirty="0">
                <a:latin typeface="+mj-lt"/>
                <a:ea typeface="Times New Roman" panose="02020603050405020304" pitchFamily="18" charset="0"/>
              </a:rPr>
              <a:t>(bổ sung, phát triển năm 2011) </a:t>
            </a:r>
            <a:r>
              <a:rPr lang="pl-PL" sz="2000" dirty="0">
                <a:latin typeface="+mj-lt"/>
                <a:ea typeface="Times New Roman" panose="02020603050405020304" pitchFamily="18" charset="0"/>
              </a:rPr>
              <a:t>đã </a:t>
            </a:r>
            <a:r>
              <a:rPr lang="pl-PL" sz="2000" dirty="0" smtClean="0">
                <a:latin typeface="+mj-lt"/>
                <a:ea typeface="Times New Roman" panose="02020603050405020304" pitchFamily="18" charset="0"/>
              </a:rPr>
              <a:t>nêu</a:t>
            </a:r>
            <a:r>
              <a:rPr lang="en-US" sz="2000" dirty="0" smtClean="0">
                <a:latin typeface="+mj-lt"/>
                <a:ea typeface="Times New Roman" panose="02020603050405020304" pitchFamily="18" charset="0"/>
              </a:rPr>
              <a:t> </a:t>
            </a:r>
            <a:r>
              <a:rPr lang="pl-PL" sz="2000" dirty="0" smtClean="0">
                <a:latin typeface="+mj-lt"/>
                <a:ea typeface="Times New Roman" panose="02020603050405020304" pitchFamily="18" charset="0"/>
              </a:rPr>
              <a:t>định </a:t>
            </a:r>
            <a:r>
              <a:rPr lang="pl-PL" sz="2000" dirty="0">
                <a:latin typeface="+mj-lt"/>
                <a:ea typeface="Times New Roman" panose="02020603050405020304" pitchFamily="18" charset="0"/>
              </a:rPr>
              <a:t>hướng </a:t>
            </a:r>
            <a:r>
              <a:rPr lang="pl-PL" sz="2000" dirty="0" smtClean="0">
                <a:latin typeface="+mj-lt"/>
                <a:ea typeface="Times New Roman" panose="02020603050405020304" pitchFamily="18" charset="0"/>
              </a:rPr>
              <a:t>lớn</a:t>
            </a:r>
            <a:r>
              <a:rPr lang="en-US" sz="2000" dirty="0" smtClean="0">
                <a:latin typeface="+mj-lt"/>
                <a:ea typeface="Times New Roman" panose="02020603050405020304" pitchFamily="18" charset="0"/>
              </a:rPr>
              <a:t> </a:t>
            </a:r>
            <a:r>
              <a:rPr lang="pl-PL" sz="2000" dirty="0" smtClean="0">
                <a:latin typeface="+mj-lt"/>
                <a:ea typeface="Times New Roman" panose="02020603050405020304" pitchFamily="18" charset="0"/>
              </a:rPr>
              <a:t>trong </a:t>
            </a:r>
            <a:r>
              <a:rPr lang="pl-PL" sz="2000" dirty="0">
                <a:latin typeface="+mj-lt"/>
                <a:ea typeface="Times New Roman" panose="02020603050405020304" pitchFamily="18" charset="0"/>
              </a:rPr>
              <a:t>quan hệ đối </a:t>
            </a:r>
            <a:r>
              <a:rPr lang="pl-PL" sz="2000" dirty="0" smtClean="0">
                <a:latin typeface="+mj-lt"/>
                <a:ea typeface="Times New Roman" panose="02020603050405020304" pitchFamily="18" charset="0"/>
              </a:rPr>
              <a:t>ngoại</a:t>
            </a:r>
            <a:r>
              <a:rPr lang="en-US" sz="2000" dirty="0" smtClean="0">
                <a:latin typeface="+mj-lt"/>
                <a:ea typeface="Times New Roman" panose="02020603050405020304" pitchFamily="18" charset="0"/>
              </a:rPr>
              <a:t>:</a:t>
            </a:r>
            <a:endParaRPr lang="en-US" sz="2000" dirty="0">
              <a:latin typeface="+mj-lt"/>
            </a:endParaRPr>
          </a:p>
        </p:txBody>
      </p:sp>
      <p:sp>
        <p:nvSpPr>
          <p:cNvPr id="4" name="Rectangle 3"/>
          <p:cNvSpPr/>
          <p:nvPr/>
        </p:nvSpPr>
        <p:spPr>
          <a:xfrm>
            <a:off x="653337" y="3196448"/>
            <a:ext cx="11317631" cy="769441"/>
          </a:xfrm>
          <a:prstGeom prst="rect">
            <a:avLst/>
          </a:prstGeom>
        </p:spPr>
        <p:txBody>
          <a:bodyPr wrap="square">
            <a:spAutoFit/>
          </a:bodyPr>
          <a:lstStyle/>
          <a:p>
            <a:pPr marL="285750" indent="-285750">
              <a:buFont typeface="Wingdings" panose="05000000000000000000" pitchFamily="2" charset="2"/>
              <a:buChar char="Ø"/>
            </a:pPr>
            <a:r>
              <a:rPr lang="en-US" sz="2200" dirty="0" smtClean="0">
                <a:solidFill>
                  <a:srgbClr val="006600"/>
                </a:solidFill>
                <a:latin typeface="+mj-lt"/>
                <a:ea typeface="Times New Roman" panose="02020603050405020304" pitchFamily="18" charset="0"/>
              </a:rPr>
              <a:t> </a:t>
            </a:r>
            <a:r>
              <a:rPr lang="pl-PL" sz="2200" dirty="0" smtClean="0">
                <a:solidFill>
                  <a:srgbClr val="006600"/>
                </a:solidFill>
                <a:latin typeface="+mj-lt"/>
                <a:ea typeface="Times New Roman" panose="02020603050405020304" pitchFamily="18" charset="0"/>
              </a:rPr>
              <a:t>Thực </a:t>
            </a:r>
            <a:r>
              <a:rPr lang="pl-PL" sz="2200" dirty="0">
                <a:solidFill>
                  <a:srgbClr val="006600"/>
                </a:solidFill>
                <a:latin typeface="+mj-lt"/>
                <a:ea typeface="Times New Roman" panose="02020603050405020304" pitchFamily="18" charset="0"/>
              </a:rPr>
              <a:t>hiện nhất quán đường lối đối ngoại độc lập, tự chủ, hoà bình, hợp tác và phát triển</a:t>
            </a:r>
            <a:endParaRPr lang="en-US" sz="2200" dirty="0">
              <a:solidFill>
                <a:srgbClr val="006600"/>
              </a:solidFill>
              <a:latin typeface="+mj-lt"/>
            </a:endParaRPr>
          </a:p>
        </p:txBody>
      </p:sp>
      <p:sp>
        <p:nvSpPr>
          <p:cNvPr id="5" name="Rectangle 4"/>
          <p:cNvSpPr/>
          <p:nvPr/>
        </p:nvSpPr>
        <p:spPr>
          <a:xfrm>
            <a:off x="678192" y="3966134"/>
            <a:ext cx="11292776" cy="430887"/>
          </a:xfrm>
          <a:prstGeom prst="rect">
            <a:avLst/>
          </a:prstGeom>
        </p:spPr>
        <p:txBody>
          <a:bodyPr wrap="square">
            <a:spAutoFit/>
          </a:bodyPr>
          <a:lstStyle/>
          <a:p>
            <a:pPr marL="285750" indent="-285750">
              <a:buFont typeface="Wingdings" panose="05000000000000000000" pitchFamily="2" charset="2"/>
              <a:buChar char="Ø"/>
            </a:pPr>
            <a:r>
              <a:rPr lang="en-US" sz="2200" dirty="0" smtClean="0">
                <a:solidFill>
                  <a:srgbClr val="D60093"/>
                </a:solidFill>
                <a:latin typeface="+mj-lt"/>
                <a:ea typeface="Times New Roman" panose="02020603050405020304" pitchFamily="18" charset="0"/>
              </a:rPr>
              <a:t> Đ</a:t>
            </a:r>
            <a:r>
              <a:rPr lang="pl-PL" sz="2200" dirty="0" smtClean="0">
                <a:solidFill>
                  <a:srgbClr val="D60093"/>
                </a:solidFill>
                <a:latin typeface="+mj-lt"/>
                <a:ea typeface="Times New Roman" panose="02020603050405020304" pitchFamily="18" charset="0"/>
              </a:rPr>
              <a:t>a </a:t>
            </a:r>
            <a:r>
              <a:rPr lang="pl-PL" sz="2200" dirty="0">
                <a:solidFill>
                  <a:srgbClr val="D60093"/>
                </a:solidFill>
                <a:latin typeface="+mj-lt"/>
                <a:ea typeface="Times New Roman" panose="02020603050405020304" pitchFamily="18" charset="0"/>
              </a:rPr>
              <a:t>phương hoá, đa dạng hoá quan hệ, chủ động và tích cực hội nhập quốc tế;</a:t>
            </a:r>
            <a:endParaRPr lang="en-US" sz="2200" dirty="0">
              <a:solidFill>
                <a:srgbClr val="D60093"/>
              </a:solidFill>
              <a:latin typeface="+mj-lt"/>
            </a:endParaRPr>
          </a:p>
        </p:txBody>
      </p:sp>
      <p:sp>
        <p:nvSpPr>
          <p:cNvPr id="6" name="Rectangle 5"/>
          <p:cNvSpPr/>
          <p:nvPr/>
        </p:nvSpPr>
        <p:spPr>
          <a:xfrm>
            <a:off x="678192" y="4716719"/>
            <a:ext cx="11292776" cy="769441"/>
          </a:xfrm>
          <a:prstGeom prst="rect">
            <a:avLst/>
          </a:prstGeom>
        </p:spPr>
        <p:txBody>
          <a:bodyPr wrap="square">
            <a:spAutoFit/>
          </a:bodyPr>
          <a:lstStyle/>
          <a:p>
            <a:pPr marL="342900" indent="-342900">
              <a:buFont typeface="Wingdings" panose="05000000000000000000" pitchFamily="2" charset="2"/>
              <a:buChar char="Ø"/>
            </a:pPr>
            <a:r>
              <a:rPr lang="en-US" sz="2200" dirty="0" smtClean="0">
                <a:solidFill>
                  <a:srgbClr val="3333CC"/>
                </a:solidFill>
                <a:latin typeface="+mj-lt"/>
                <a:ea typeface="Times New Roman" panose="02020603050405020304" pitchFamily="18" charset="0"/>
              </a:rPr>
              <a:t>N</a:t>
            </a:r>
            <a:r>
              <a:rPr lang="pl-PL" sz="2200" dirty="0" smtClean="0">
                <a:solidFill>
                  <a:srgbClr val="3333CC"/>
                </a:solidFill>
                <a:latin typeface="+mj-lt"/>
                <a:ea typeface="Times New Roman" panose="02020603050405020304" pitchFamily="18" charset="0"/>
              </a:rPr>
              <a:t>âng </a:t>
            </a:r>
            <a:r>
              <a:rPr lang="pl-PL" sz="2200" dirty="0">
                <a:solidFill>
                  <a:srgbClr val="3333CC"/>
                </a:solidFill>
                <a:latin typeface="+mj-lt"/>
                <a:ea typeface="Times New Roman" panose="02020603050405020304" pitchFamily="18" charset="0"/>
              </a:rPr>
              <a:t>cao vị thế của đất nước; vì lợi ích quốc gia, dân tộc, vì một nước Việt Nam xã hội chủ nghĩa giàu mạnh</a:t>
            </a:r>
            <a:endParaRPr lang="en-US" sz="2200" dirty="0">
              <a:solidFill>
                <a:srgbClr val="3333CC"/>
              </a:solidFill>
              <a:latin typeface="+mj-lt"/>
            </a:endParaRPr>
          </a:p>
        </p:txBody>
      </p:sp>
      <p:sp>
        <p:nvSpPr>
          <p:cNvPr id="7" name="Rectangle 6"/>
          <p:cNvSpPr/>
          <p:nvPr/>
        </p:nvSpPr>
        <p:spPr>
          <a:xfrm>
            <a:off x="653337" y="5609025"/>
            <a:ext cx="11292776" cy="769441"/>
          </a:xfrm>
          <a:prstGeom prst="rect">
            <a:avLst/>
          </a:prstGeom>
        </p:spPr>
        <p:txBody>
          <a:bodyPr wrap="square">
            <a:spAutoFit/>
          </a:bodyPr>
          <a:lstStyle/>
          <a:p>
            <a:pPr marL="285750" indent="-285750" algn="just" fontAlgn="base">
              <a:spcBef>
                <a:spcPts val="600"/>
              </a:spcBef>
              <a:spcAft>
                <a:spcPts val="600"/>
              </a:spcAft>
              <a:buFont typeface="Wingdings" panose="05000000000000000000" pitchFamily="2" charset="2"/>
              <a:buChar char="Ø"/>
            </a:pPr>
            <a:r>
              <a:rPr lang="en-US" sz="2200" dirty="0" smtClean="0">
                <a:solidFill>
                  <a:srgbClr val="FF0000"/>
                </a:solidFill>
                <a:latin typeface="+mj-lt"/>
                <a:ea typeface="Times New Roman" panose="02020603050405020304" pitchFamily="18" charset="0"/>
              </a:rPr>
              <a:t> L</a:t>
            </a:r>
            <a:r>
              <a:rPr lang="pl-PL" sz="2200" dirty="0" smtClean="0">
                <a:solidFill>
                  <a:srgbClr val="FF0000"/>
                </a:solidFill>
                <a:latin typeface="+mj-lt"/>
                <a:ea typeface="Times New Roman" panose="02020603050405020304" pitchFamily="18" charset="0"/>
              </a:rPr>
              <a:t>à </a:t>
            </a:r>
            <a:r>
              <a:rPr lang="pl-PL" sz="2200" dirty="0">
                <a:solidFill>
                  <a:srgbClr val="FF0000"/>
                </a:solidFill>
                <a:latin typeface="+mj-lt"/>
                <a:ea typeface="Times New Roman" panose="02020603050405020304" pitchFamily="18" charset="0"/>
              </a:rPr>
              <a:t>bạn, đối tác tin cậy và thành viên có trách nhiệm trong cộng đồng quốc tế, góp phần vào sự nghiệp hoà bình, độc lập dân tộc, dân chủ và tiến bộ xã hội trên thế giới.</a:t>
            </a:r>
            <a:endParaRPr lang="en-US" sz="2200" dirty="0">
              <a:solidFill>
                <a:srgbClr val="FF00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335992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fltVal val="0"/>
                                          </p:val>
                                        </p:tav>
                                        <p:tav tm="100000">
                                          <p:val>
                                            <p:strVal val="#ppt_w"/>
                                          </p:val>
                                        </p:tav>
                                      </p:tavLst>
                                    </p:anim>
                                    <p:anim calcmode="lin" valueType="num">
                                      <p:cBhvr>
                                        <p:cTn id="8" dur="1000" fill="hold"/>
                                        <p:tgtEl>
                                          <p:spTgt spid="56"/>
                                        </p:tgtEl>
                                        <p:attrNameLst>
                                          <p:attrName>ppt_h</p:attrName>
                                        </p:attrNameLst>
                                      </p:cBhvr>
                                      <p:tavLst>
                                        <p:tav tm="0">
                                          <p:val>
                                            <p:fltVal val="0"/>
                                          </p:val>
                                        </p:tav>
                                        <p:tav tm="100000">
                                          <p:val>
                                            <p:strVal val="#ppt_h"/>
                                          </p:val>
                                        </p:tav>
                                      </p:tavLst>
                                    </p:anim>
                                    <p:anim calcmode="lin" valueType="num">
                                      <p:cBhvr>
                                        <p:cTn id="9" dur="1000" fill="hold"/>
                                        <p:tgtEl>
                                          <p:spTgt spid="56"/>
                                        </p:tgtEl>
                                        <p:attrNameLst>
                                          <p:attrName>style.rotation</p:attrName>
                                        </p:attrNameLst>
                                      </p:cBhvr>
                                      <p:tavLst>
                                        <p:tav tm="0">
                                          <p:val>
                                            <p:fltVal val="90"/>
                                          </p:val>
                                        </p:tav>
                                        <p:tav tm="100000">
                                          <p:val>
                                            <p:fltVal val="0"/>
                                          </p:val>
                                        </p:tav>
                                      </p:tavLst>
                                    </p:anim>
                                    <p:animEffect transition="in" filter="fade">
                                      <p:cBhvr>
                                        <p:cTn id="10" dur="1000"/>
                                        <p:tgtEl>
                                          <p:spTgt spid="56"/>
                                        </p:tgtEl>
                                      </p:cBhvr>
                                    </p:animEffect>
                                  </p:childTnLst>
                                </p:cTn>
                              </p:par>
                              <p:par>
                                <p:cTn id="11" presetID="31" presetClass="entr" presetSubtype="0" fill="hold" nodeType="with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1000" fill="hold"/>
                                        <p:tgtEl>
                                          <p:spTgt spid="57"/>
                                        </p:tgtEl>
                                        <p:attrNameLst>
                                          <p:attrName>ppt_w</p:attrName>
                                        </p:attrNameLst>
                                      </p:cBhvr>
                                      <p:tavLst>
                                        <p:tav tm="0">
                                          <p:val>
                                            <p:fltVal val="0"/>
                                          </p:val>
                                        </p:tav>
                                        <p:tav tm="100000">
                                          <p:val>
                                            <p:strVal val="#ppt_w"/>
                                          </p:val>
                                        </p:tav>
                                      </p:tavLst>
                                    </p:anim>
                                    <p:anim calcmode="lin" valueType="num">
                                      <p:cBhvr>
                                        <p:cTn id="14" dur="1000" fill="hold"/>
                                        <p:tgtEl>
                                          <p:spTgt spid="57"/>
                                        </p:tgtEl>
                                        <p:attrNameLst>
                                          <p:attrName>ppt_h</p:attrName>
                                        </p:attrNameLst>
                                      </p:cBhvr>
                                      <p:tavLst>
                                        <p:tav tm="0">
                                          <p:val>
                                            <p:fltVal val="0"/>
                                          </p:val>
                                        </p:tav>
                                        <p:tav tm="100000">
                                          <p:val>
                                            <p:strVal val="#ppt_h"/>
                                          </p:val>
                                        </p:tav>
                                      </p:tavLst>
                                    </p:anim>
                                    <p:anim calcmode="lin" valueType="num">
                                      <p:cBhvr>
                                        <p:cTn id="15" dur="1000" fill="hold"/>
                                        <p:tgtEl>
                                          <p:spTgt spid="57"/>
                                        </p:tgtEl>
                                        <p:attrNameLst>
                                          <p:attrName>style.rotation</p:attrName>
                                        </p:attrNameLst>
                                      </p:cBhvr>
                                      <p:tavLst>
                                        <p:tav tm="0">
                                          <p:val>
                                            <p:fltVal val="90"/>
                                          </p:val>
                                        </p:tav>
                                        <p:tav tm="100000">
                                          <p:val>
                                            <p:fltVal val="0"/>
                                          </p:val>
                                        </p:tav>
                                      </p:tavLst>
                                    </p:anim>
                                    <p:animEffect transition="in" filter="fade">
                                      <p:cBhvr>
                                        <p:cTn id="16" dur="1000"/>
                                        <p:tgtEl>
                                          <p:spTgt spid="57"/>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fade">
                                      <p:cBhvr>
                                        <p:cTn id="21" dur="1000"/>
                                        <p:tgtEl>
                                          <p:spTgt spid="62"/>
                                        </p:tgtEl>
                                      </p:cBhvr>
                                    </p:animEffect>
                                    <p:anim calcmode="lin" valueType="num">
                                      <p:cBhvr>
                                        <p:cTn id="22" dur="1000" fill="hold"/>
                                        <p:tgtEl>
                                          <p:spTgt spid="62"/>
                                        </p:tgtEl>
                                        <p:attrNameLst>
                                          <p:attrName>ppt_x</p:attrName>
                                        </p:attrNameLst>
                                      </p:cBhvr>
                                      <p:tavLst>
                                        <p:tav tm="0">
                                          <p:val>
                                            <p:strVal val="#ppt_x"/>
                                          </p:val>
                                        </p:tav>
                                        <p:tav tm="100000">
                                          <p:val>
                                            <p:strVal val="#ppt_x"/>
                                          </p:val>
                                        </p:tav>
                                      </p:tavLst>
                                    </p:anim>
                                    <p:anim calcmode="lin" valueType="num">
                                      <p:cBhvr>
                                        <p:cTn id="23"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0" end="0"/>
                                            </p:txEl>
                                          </p:spTgt>
                                        </p:tgtEl>
                                        <p:attrNameLst>
                                          <p:attrName>style.visibility</p:attrName>
                                        </p:attrNameLst>
                                      </p:cBhvr>
                                      <p:to>
                                        <p:strVal val="visible"/>
                                      </p:to>
                                    </p:set>
                                    <p:animEffect transition="in" filter="fade">
                                      <p:cBhvr>
                                        <p:cTn id="49" dur="1000"/>
                                        <p:tgtEl>
                                          <p:spTgt spid="5">
                                            <p:txEl>
                                              <p:pRg st="0" end="0"/>
                                            </p:txEl>
                                          </p:spTgt>
                                        </p:tgtEl>
                                      </p:cBhvr>
                                    </p:animEffect>
                                    <p:anim calcmode="lin" valueType="num">
                                      <p:cBhvr>
                                        <p:cTn id="5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1000"/>
                                        <p:tgtEl>
                                          <p:spTgt spid="7"/>
                                        </p:tgtEl>
                                      </p:cBhvr>
                                    </p:animEffect>
                                    <p:anim calcmode="lin" valueType="num">
                                      <p:cBhvr>
                                        <p:cTn id="64" dur="1000" fill="hold"/>
                                        <p:tgtEl>
                                          <p:spTgt spid="7"/>
                                        </p:tgtEl>
                                        <p:attrNameLst>
                                          <p:attrName>ppt_x</p:attrName>
                                        </p:attrNameLst>
                                      </p:cBhvr>
                                      <p:tavLst>
                                        <p:tav tm="0">
                                          <p:val>
                                            <p:strVal val="#ppt_x"/>
                                          </p:val>
                                        </p:tav>
                                        <p:tav tm="100000">
                                          <p:val>
                                            <p:strVal val="#ppt_x"/>
                                          </p:val>
                                        </p:tav>
                                      </p:tavLst>
                                    </p:anim>
                                    <p:anim calcmode="lin" valueType="num">
                                      <p:cBhvr>
                                        <p:cTn id="6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62" grpId="0"/>
      <p:bldP spid="2" grpId="0"/>
      <p:bldP spid="3" grpId="0"/>
      <p:bldP spid="4"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84855" y="407815"/>
            <a:ext cx="10560675" cy="830997"/>
          </a:xfrm>
          <a:prstGeom prst="rect">
            <a:avLst/>
          </a:prstGeom>
        </p:spPr>
        <p:txBody>
          <a:bodyPr wrap="square">
            <a:spAutoFit/>
          </a:bodyPr>
          <a:lstStyle/>
          <a:p>
            <a:pPr marL="342900" indent="-342900" algn="ctr" fontAlgn="base">
              <a:spcBef>
                <a:spcPts val="600"/>
              </a:spcBef>
              <a:spcAft>
                <a:spcPts val="600"/>
              </a:spcAft>
              <a:buFont typeface="Wingdings" panose="05000000000000000000" pitchFamily="2" charset="2"/>
              <a:buChar char="Ø"/>
            </a:pPr>
            <a:r>
              <a:rPr lang="pl-PL" sz="2400" dirty="0">
                <a:solidFill>
                  <a:srgbClr val="800000"/>
                </a:solidFill>
                <a:latin typeface="+mj-lt"/>
                <a:ea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solidFill>
                <a:srgbClr val="800000"/>
              </a:solidFill>
              <a:effectLst/>
              <a:latin typeface="+mj-lt"/>
              <a:ea typeface="Times New Roman" panose="02020603050405020304" pitchFamily="18" charset="0"/>
            </a:endParaRPr>
          </a:p>
        </p:txBody>
      </p:sp>
      <p:sp>
        <p:nvSpPr>
          <p:cNvPr id="2" name="Rectangle 1"/>
          <p:cNvSpPr/>
          <p:nvPr/>
        </p:nvSpPr>
        <p:spPr>
          <a:xfrm>
            <a:off x="1430626" y="1664001"/>
            <a:ext cx="10057329" cy="830997"/>
          </a:xfrm>
          <a:prstGeom prst="rect">
            <a:avLst/>
          </a:prstGeom>
        </p:spPr>
        <p:txBody>
          <a:bodyPr wrap="square">
            <a:spAutoFit/>
          </a:bodyPr>
          <a:lstStyle/>
          <a:p>
            <a:pPr marL="342900" indent="-342900">
              <a:buFont typeface="Wingdings" panose="05000000000000000000" pitchFamily="2" charset="2"/>
              <a:buChar char="Ø"/>
            </a:pPr>
            <a:r>
              <a:rPr lang="en-US" sz="2400" dirty="0" err="1" smtClean="0">
                <a:solidFill>
                  <a:srgbClr val="3333CC"/>
                </a:solidFill>
                <a:latin typeface="+mj-lt"/>
                <a:ea typeface="Times New Roman" panose="02020603050405020304" pitchFamily="18" charset="0"/>
              </a:rPr>
              <a:t>Ủng</a:t>
            </a:r>
            <a:r>
              <a:rPr lang="pl-PL" sz="2400" dirty="0" smtClean="0">
                <a:solidFill>
                  <a:srgbClr val="3333CC"/>
                </a:solidFill>
                <a:latin typeface="+mj-lt"/>
                <a:ea typeface="Times New Roman" panose="02020603050405020304" pitchFamily="18" charset="0"/>
              </a:rPr>
              <a:t> </a:t>
            </a:r>
            <a:r>
              <a:rPr lang="pl-PL" sz="2400" dirty="0">
                <a:solidFill>
                  <a:srgbClr val="3333CC"/>
                </a:solidFill>
                <a:latin typeface="+mj-lt"/>
                <a:ea typeface="Times New Roman" panose="02020603050405020304" pitchFamily="18" charset="0"/>
              </a:rPr>
              <a:t>hộ các đảng cộng sản và công nhân, các phong trào tiến bộ xã hội trong cuộc đấu tranh vì những mục tiêu chung của thời đại</a:t>
            </a:r>
            <a:endParaRPr lang="en-US" sz="2400" dirty="0">
              <a:solidFill>
                <a:srgbClr val="3333CC"/>
              </a:solidFill>
              <a:latin typeface="+mj-lt"/>
            </a:endParaRPr>
          </a:p>
        </p:txBody>
      </p:sp>
      <p:sp>
        <p:nvSpPr>
          <p:cNvPr id="4" name="Rectangle 3"/>
          <p:cNvSpPr/>
          <p:nvPr/>
        </p:nvSpPr>
        <p:spPr>
          <a:xfrm>
            <a:off x="1430626" y="2920187"/>
            <a:ext cx="10057329" cy="830997"/>
          </a:xfrm>
          <a:prstGeom prst="rect">
            <a:avLst/>
          </a:prstGeom>
        </p:spPr>
        <p:txBody>
          <a:bodyPr wrap="square">
            <a:spAutoFit/>
          </a:bodyPr>
          <a:lstStyle/>
          <a:p>
            <a:pPr marL="342900" indent="-342900">
              <a:buFont typeface="Wingdings" panose="05000000000000000000" pitchFamily="2" charset="2"/>
              <a:buChar char="Ø"/>
            </a:pPr>
            <a:r>
              <a:rPr lang="en-US" sz="2400" dirty="0">
                <a:solidFill>
                  <a:srgbClr val="808000"/>
                </a:solidFill>
                <a:latin typeface="+mj-lt"/>
                <a:ea typeface="Times New Roman" panose="02020603050405020304" pitchFamily="18" charset="0"/>
              </a:rPr>
              <a:t>M</a:t>
            </a:r>
            <a:r>
              <a:rPr lang="pl-PL" sz="2400" dirty="0" smtClean="0">
                <a:solidFill>
                  <a:srgbClr val="808000"/>
                </a:solidFill>
                <a:latin typeface="+mj-lt"/>
                <a:ea typeface="Times New Roman" panose="02020603050405020304" pitchFamily="18" charset="0"/>
              </a:rPr>
              <a:t>ở </a:t>
            </a:r>
            <a:r>
              <a:rPr lang="pl-PL" sz="2400" dirty="0">
                <a:solidFill>
                  <a:srgbClr val="808000"/>
                </a:solidFill>
                <a:latin typeface="+mj-lt"/>
                <a:ea typeface="Times New Roman" panose="02020603050405020304" pitchFamily="18" charset="0"/>
              </a:rPr>
              <a:t>rộng quan hệ với các đảng cánh tả, đảng cầm quyền và những đảng khác </a:t>
            </a:r>
            <a:endParaRPr lang="en-US" sz="2400" dirty="0">
              <a:solidFill>
                <a:srgbClr val="808000"/>
              </a:solidFill>
              <a:latin typeface="+mj-lt"/>
            </a:endParaRPr>
          </a:p>
        </p:txBody>
      </p:sp>
      <p:sp>
        <p:nvSpPr>
          <p:cNvPr id="5" name="Rectangle 4"/>
          <p:cNvSpPr/>
          <p:nvPr/>
        </p:nvSpPr>
        <p:spPr>
          <a:xfrm>
            <a:off x="1545465" y="3999838"/>
            <a:ext cx="10123865" cy="830997"/>
          </a:xfrm>
          <a:prstGeom prst="rect">
            <a:avLst/>
          </a:prstGeom>
        </p:spPr>
        <p:txBody>
          <a:bodyPr wrap="square">
            <a:spAutoFit/>
          </a:bodyPr>
          <a:lstStyle/>
          <a:p>
            <a:pPr marL="342900" indent="-342900" algn="just" fontAlgn="base">
              <a:spcBef>
                <a:spcPts val="600"/>
              </a:spcBef>
              <a:spcAft>
                <a:spcPts val="600"/>
              </a:spcAft>
              <a:buFont typeface="Wingdings" panose="05000000000000000000" pitchFamily="2" charset="2"/>
              <a:buChar char="Ø"/>
            </a:pPr>
            <a:r>
              <a:rPr lang="pl-PL" sz="2400" dirty="0">
                <a:solidFill>
                  <a:srgbClr val="FF0000"/>
                </a:solidFill>
                <a:latin typeface="+mj-lt"/>
                <a:ea typeface="Times New Roman" panose="02020603050405020304" pitchFamily="18" charset="0"/>
              </a:rPr>
              <a:t>Tăng cường hiểu biết, tình hữu nghị và hợp tác giữa nhân dân Việt Nam với nhân dân các nước trên thế giới. </a:t>
            </a:r>
            <a:endParaRPr lang="en-US" sz="2400" dirty="0">
              <a:solidFill>
                <a:srgbClr val="FF0000"/>
              </a:solidFill>
              <a:effectLst/>
              <a:latin typeface="+mj-lt"/>
              <a:ea typeface="Times New Roman" panose="02020603050405020304" pitchFamily="18" charset="0"/>
            </a:endParaRPr>
          </a:p>
        </p:txBody>
      </p:sp>
      <p:sp>
        <p:nvSpPr>
          <p:cNvPr id="6" name="Rectangle 5"/>
          <p:cNvSpPr/>
          <p:nvPr/>
        </p:nvSpPr>
        <p:spPr>
          <a:xfrm>
            <a:off x="1545465" y="5304945"/>
            <a:ext cx="10200065" cy="1200329"/>
          </a:xfrm>
          <a:prstGeom prst="rect">
            <a:avLst/>
          </a:prstGeom>
        </p:spPr>
        <p:txBody>
          <a:bodyPr wrap="square">
            <a:spAutoFit/>
          </a:bodyPr>
          <a:lstStyle/>
          <a:p>
            <a:pPr marL="342900" indent="-342900" algn="just" fontAlgn="base">
              <a:spcBef>
                <a:spcPts val="600"/>
              </a:spcBef>
              <a:spcAft>
                <a:spcPts val="600"/>
              </a:spcAft>
              <a:buFont typeface="Wingdings" panose="05000000000000000000" pitchFamily="2" charset="2"/>
              <a:buChar char="Ø"/>
            </a:pPr>
            <a:r>
              <a:rPr lang="pl-PL" sz="2400" dirty="0">
                <a:latin typeface="+mj-lt"/>
                <a:ea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effectLst/>
              <a:latin typeface="+mj-lt"/>
              <a:ea typeface="Times New Roman" panose="02020603050405020304" pitchFamily="18" charset="0"/>
            </a:endParaRPr>
          </a:p>
        </p:txBody>
      </p:sp>
    </p:spTree>
    <p:extLst>
      <p:ext uri="{BB962C8B-B14F-4D97-AF65-F5344CB8AC3E}">
        <p14:creationId xmlns:p14="http://schemas.microsoft.com/office/powerpoint/2010/main" val="20911513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61229" y="255646"/>
            <a:ext cx="6433171" cy="335989"/>
          </a:xfrm>
          <a:prstGeom prst="rect">
            <a:avLst/>
          </a:prstGeom>
        </p:spPr>
        <p:txBody>
          <a:bodyPr wrap="none">
            <a:spAutoFit/>
          </a:bodyPr>
          <a:lstStyle/>
          <a:p>
            <a:pPr indent="457200" algn="just">
              <a:lnSpc>
                <a:spcPts val="1900"/>
              </a:lnSpc>
              <a:spcBef>
                <a:spcPts val="600"/>
              </a:spcBef>
              <a:spcAft>
                <a:spcPts val="600"/>
              </a:spcAft>
            </a:pPr>
            <a:r>
              <a:rPr lang="pl-PL" sz="2800" b="1" i="1" dirty="0">
                <a:latin typeface="Times New Roman" panose="02020603050405020304" pitchFamily="18" charset="0"/>
                <a:ea typeface="Times New Roman" panose="02020603050405020304" pitchFamily="18" charset="0"/>
              </a:rPr>
              <a:t>b) Quan điểm chỉ đạo hội nhập quốc tế</a:t>
            </a:r>
            <a:endParaRPr lang="en-US" sz="28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20706" y="797348"/>
            <a:ext cx="4833374" cy="461665"/>
          </a:xfrm>
          <a:prstGeom prst="rect">
            <a:avLst/>
          </a:prstGeom>
        </p:spPr>
        <p:txBody>
          <a:bodyPr wrap="none">
            <a:spAutoFit/>
          </a:bodyPr>
          <a:lstStyle/>
          <a:p>
            <a:pPr marL="342900" indent="-342900">
              <a:buFont typeface="Wingdings" panose="05000000000000000000" pitchFamily="2" charset="2"/>
              <a:buChar char="v"/>
            </a:pPr>
            <a:r>
              <a:rPr lang="pl-PL" sz="2400" b="1" dirty="0">
                <a:solidFill>
                  <a:srgbClr val="FF0000"/>
                </a:solidFill>
                <a:latin typeface="+mj-lt"/>
                <a:ea typeface="Times New Roman" panose="02020603050405020304" pitchFamily="18" charset="0"/>
              </a:rPr>
              <a:t>Hội nhập quốc tế phải </a:t>
            </a:r>
            <a:r>
              <a:rPr lang="pl-PL" sz="2400" b="1" dirty="0" smtClean="0">
                <a:solidFill>
                  <a:srgbClr val="FF0000"/>
                </a:solidFill>
                <a:latin typeface="+mj-lt"/>
                <a:ea typeface="Times New Roman" panose="02020603050405020304" pitchFamily="18" charset="0"/>
              </a:rPr>
              <a:t>nhằm</a:t>
            </a:r>
            <a:r>
              <a:rPr lang="en-US" sz="2400" b="1" dirty="0" smtClean="0">
                <a:solidFill>
                  <a:srgbClr val="FF0000"/>
                </a:solidFill>
                <a:latin typeface="+mj-lt"/>
                <a:ea typeface="Times New Roman" panose="02020603050405020304" pitchFamily="18" charset="0"/>
              </a:rPr>
              <a:t>:</a:t>
            </a:r>
            <a:r>
              <a:rPr lang="pl-PL" sz="2400" b="1" dirty="0" smtClean="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5" name="Rectangle 4"/>
          <p:cNvSpPr/>
          <p:nvPr/>
        </p:nvSpPr>
        <p:spPr>
          <a:xfrm>
            <a:off x="2102263" y="1505687"/>
            <a:ext cx="4233851" cy="430887"/>
          </a:xfrm>
          <a:prstGeom prst="rect">
            <a:avLst/>
          </a:prstGeom>
        </p:spPr>
        <p:txBody>
          <a:bodyPr wrap="none">
            <a:spAutoFit/>
          </a:bodyPr>
          <a:lstStyle/>
          <a:p>
            <a:pPr marL="342900" indent="-342900">
              <a:buFont typeface="Wingdings" panose="05000000000000000000" pitchFamily="2" charset="2"/>
              <a:buChar char="ü"/>
            </a:pPr>
            <a:r>
              <a:rPr lang="en-US" sz="2200" dirty="0" smtClean="0">
                <a:solidFill>
                  <a:srgbClr val="663300"/>
                </a:solidFill>
                <a:latin typeface="+mj-lt"/>
                <a:ea typeface="Times New Roman" panose="02020603050405020304" pitchFamily="18" charset="0"/>
              </a:rPr>
              <a:t>C</a:t>
            </a:r>
            <a:r>
              <a:rPr lang="pl-PL" sz="2200" dirty="0" smtClean="0">
                <a:solidFill>
                  <a:srgbClr val="663300"/>
                </a:solidFill>
                <a:latin typeface="+mj-lt"/>
                <a:ea typeface="Times New Roman" panose="02020603050405020304" pitchFamily="18" charset="0"/>
              </a:rPr>
              <a:t>ủng </a:t>
            </a:r>
            <a:r>
              <a:rPr lang="pl-PL" sz="2200" dirty="0">
                <a:solidFill>
                  <a:srgbClr val="663300"/>
                </a:solidFill>
                <a:latin typeface="+mj-lt"/>
                <a:ea typeface="Times New Roman" panose="02020603050405020304" pitchFamily="18" charset="0"/>
              </a:rPr>
              <a:t>cố môi tr</a:t>
            </a:r>
            <a:r>
              <a:rPr lang="vi-VN" sz="2200" dirty="0">
                <a:solidFill>
                  <a:srgbClr val="663300"/>
                </a:solidFill>
                <a:latin typeface="+mj-lt"/>
                <a:ea typeface="Times New Roman" panose="02020603050405020304" pitchFamily="18" charset="0"/>
              </a:rPr>
              <a:t>ư</a:t>
            </a:r>
            <a:r>
              <a:rPr lang="pl-PL" sz="2200" dirty="0">
                <a:solidFill>
                  <a:srgbClr val="663300"/>
                </a:solidFill>
                <a:latin typeface="+mj-lt"/>
                <a:ea typeface="Times New Roman" panose="02020603050405020304" pitchFamily="18" charset="0"/>
              </a:rPr>
              <a:t>ờng hòa bình</a:t>
            </a:r>
            <a:endParaRPr lang="en-US" sz="2200" dirty="0">
              <a:solidFill>
                <a:srgbClr val="663300"/>
              </a:solidFill>
              <a:latin typeface="+mj-lt"/>
            </a:endParaRPr>
          </a:p>
        </p:txBody>
      </p:sp>
      <p:sp>
        <p:nvSpPr>
          <p:cNvPr id="6" name="Rectangle 5"/>
          <p:cNvSpPr/>
          <p:nvPr/>
        </p:nvSpPr>
        <p:spPr>
          <a:xfrm>
            <a:off x="2102262" y="2072518"/>
            <a:ext cx="9784937" cy="769441"/>
          </a:xfrm>
          <a:prstGeom prst="rect">
            <a:avLst/>
          </a:prstGeom>
        </p:spPr>
        <p:txBody>
          <a:bodyPr wrap="square">
            <a:spAutoFit/>
          </a:bodyPr>
          <a:lstStyle/>
          <a:p>
            <a:pPr marL="342900" indent="-342900">
              <a:buFont typeface="Wingdings" panose="05000000000000000000" pitchFamily="2" charset="2"/>
              <a:buChar char="ü"/>
            </a:pPr>
            <a:r>
              <a:rPr lang="en-US" sz="2200" dirty="0" smtClean="0">
                <a:solidFill>
                  <a:srgbClr val="3333CC"/>
                </a:solidFill>
                <a:latin typeface="+mj-lt"/>
                <a:ea typeface="Times New Roman" panose="02020603050405020304" pitchFamily="18" charset="0"/>
              </a:rPr>
              <a:t>T</a:t>
            </a:r>
            <a:r>
              <a:rPr lang="pl-PL" sz="2200" dirty="0" smtClean="0">
                <a:solidFill>
                  <a:srgbClr val="3333CC"/>
                </a:solidFill>
                <a:latin typeface="+mj-lt"/>
                <a:ea typeface="Times New Roman" panose="02020603050405020304" pitchFamily="18" charset="0"/>
              </a:rPr>
              <a:t>ranh </a:t>
            </a:r>
            <a:r>
              <a:rPr lang="pl-PL" sz="2200" dirty="0">
                <a:solidFill>
                  <a:srgbClr val="3333CC"/>
                </a:solidFill>
                <a:latin typeface="+mj-lt"/>
                <a:ea typeface="Times New Roman" panose="02020603050405020304" pitchFamily="18" charset="0"/>
              </a:rPr>
              <a:t>thủ tối đa các điều kiện quốc tế thuận lợi để phát triển đất nước nhanh và bền vững</a:t>
            </a:r>
            <a:endParaRPr lang="en-US" sz="2200" dirty="0">
              <a:solidFill>
                <a:srgbClr val="3333CC"/>
              </a:solidFill>
              <a:latin typeface="+mj-lt"/>
            </a:endParaRPr>
          </a:p>
        </p:txBody>
      </p:sp>
      <p:sp>
        <p:nvSpPr>
          <p:cNvPr id="7" name="Rectangle 6"/>
          <p:cNvSpPr/>
          <p:nvPr/>
        </p:nvSpPr>
        <p:spPr>
          <a:xfrm>
            <a:off x="2102263" y="4269190"/>
            <a:ext cx="4169731" cy="430887"/>
          </a:xfrm>
          <a:prstGeom prst="rect">
            <a:avLst/>
          </a:prstGeom>
        </p:spPr>
        <p:txBody>
          <a:bodyPr wrap="none">
            <a:spAutoFit/>
          </a:bodyPr>
          <a:lstStyle/>
          <a:p>
            <a:pPr marL="342900" indent="-342900">
              <a:buFont typeface="Wingdings" panose="05000000000000000000" pitchFamily="2" charset="2"/>
              <a:buChar char="ü"/>
            </a:pPr>
            <a:r>
              <a:rPr lang="en-US" sz="2200" dirty="0" smtClean="0">
                <a:latin typeface="+mj-lt"/>
                <a:ea typeface="Times New Roman" panose="02020603050405020304" pitchFamily="18" charset="0"/>
              </a:rPr>
              <a:t>N</a:t>
            </a:r>
            <a:r>
              <a:rPr lang="pl-PL" sz="2200" dirty="0" smtClean="0">
                <a:latin typeface="+mj-lt"/>
                <a:ea typeface="Times New Roman" panose="02020603050405020304" pitchFamily="18" charset="0"/>
              </a:rPr>
              <a:t>âng </a:t>
            </a:r>
            <a:r>
              <a:rPr lang="pl-PL" sz="2200" dirty="0">
                <a:latin typeface="+mj-lt"/>
                <a:ea typeface="Times New Roman" panose="02020603050405020304" pitchFamily="18" charset="0"/>
              </a:rPr>
              <a:t>cao đời sống nhân dân</a:t>
            </a:r>
            <a:endParaRPr lang="en-US" sz="2200" dirty="0">
              <a:latin typeface="+mj-lt"/>
            </a:endParaRPr>
          </a:p>
        </p:txBody>
      </p:sp>
      <p:sp>
        <p:nvSpPr>
          <p:cNvPr id="8" name="Rectangle 7"/>
          <p:cNvSpPr/>
          <p:nvPr/>
        </p:nvSpPr>
        <p:spPr>
          <a:xfrm>
            <a:off x="2102262" y="3456895"/>
            <a:ext cx="9669027" cy="769441"/>
          </a:xfrm>
          <a:prstGeom prst="rect">
            <a:avLst/>
          </a:prstGeom>
        </p:spPr>
        <p:txBody>
          <a:bodyPr wrap="square">
            <a:spAutoFit/>
          </a:bodyPr>
          <a:lstStyle/>
          <a:p>
            <a:pPr marL="342900" indent="-342900">
              <a:buFont typeface="Wingdings" panose="05000000000000000000" pitchFamily="2" charset="2"/>
              <a:buChar char="ü"/>
            </a:pPr>
            <a:r>
              <a:rPr lang="en-US" sz="2200" dirty="0" smtClean="0">
                <a:solidFill>
                  <a:srgbClr val="00B050"/>
                </a:solidFill>
                <a:latin typeface="+mj-lt"/>
                <a:ea typeface="Times New Roman" panose="02020603050405020304" pitchFamily="18" charset="0"/>
              </a:rPr>
              <a:t>G</a:t>
            </a:r>
            <a:r>
              <a:rPr lang="pl-PL" sz="2200" dirty="0" smtClean="0">
                <a:solidFill>
                  <a:srgbClr val="00B050"/>
                </a:solidFill>
                <a:latin typeface="+mj-lt"/>
                <a:ea typeface="Times New Roman" panose="02020603050405020304" pitchFamily="18" charset="0"/>
              </a:rPr>
              <a:t>iữ </a:t>
            </a:r>
            <a:r>
              <a:rPr lang="pl-PL" sz="2200" dirty="0">
                <a:solidFill>
                  <a:srgbClr val="00B050"/>
                </a:solidFill>
                <a:latin typeface="+mj-lt"/>
                <a:ea typeface="Times New Roman" panose="02020603050405020304" pitchFamily="18" charset="0"/>
              </a:rPr>
              <a:t>vững độc lập, chủ quyền, thống nhất và toàn vẹn lãnh thổ và bảo vệ vững chắc Tổ quốc Việt Nam xã hội chủ nghĩa</a:t>
            </a:r>
            <a:endParaRPr lang="en-US" sz="2200" dirty="0">
              <a:solidFill>
                <a:srgbClr val="00B050"/>
              </a:solidFill>
              <a:latin typeface="+mj-lt"/>
            </a:endParaRPr>
          </a:p>
        </p:txBody>
      </p:sp>
      <p:sp>
        <p:nvSpPr>
          <p:cNvPr id="9" name="Rectangle 8"/>
          <p:cNvSpPr/>
          <p:nvPr/>
        </p:nvSpPr>
        <p:spPr>
          <a:xfrm>
            <a:off x="2102262" y="2803515"/>
            <a:ext cx="9669028" cy="430887"/>
          </a:xfrm>
          <a:prstGeom prst="rect">
            <a:avLst/>
          </a:prstGeom>
        </p:spPr>
        <p:txBody>
          <a:bodyPr wrap="square">
            <a:spAutoFit/>
          </a:bodyPr>
          <a:lstStyle/>
          <a:p>
            <a:pPr marL="342900" indent="-342900">
              <a:buFont typeface="Wingdings" panose="05000000000000000000" pitchFamily="2" charset="2"/>
              <a:buChar char="ü"/>
            </a:pPr>
            <a:r>
              <a:rPr lang="en-US" sz="2200" dirty="0" smtClean="0">
                <a:solidFill>
                  <a:srgbClr val="C00000"/>
                </a:solidFill>
                <a:latin typeface="+mj-lt"/>
                <a:ea typeface="Times New Roman" panose="02020603050405020304" pitchFamily="18" charset="0"/>
              </a:rPr>
              <a:t>Q</a:t>
            </a:r>
            <a:r>
              <a:rPr lang="pl-PL" sz="2200" dirty="0" smtClean="0">
                <a:solidFill>
                  <a:srgbClr val="C00000"/>
                </a:solidFill>
                <a:latin typeface="+mj-lt"/>
                <a:ea typeface="Times New Roman" panose="02020603050405020304" pitchFamily="18" charset="0"/>
              </a:rPr>
              <a:t>uảng </a:t>
            </a:r>
            <a:r>
              <a:rPr lang="pl-PL" sz="2200" dirty="0">
                <a:solidFill>
                  <a:srgbClr val="C00000"/>
                </a:solidFill>
                <a:latin typeface="+mj-lt"/>
                <a:ea typeface="Times New Roman" panose="02020603050405020304" pitchFamily="18" charset="0"/>
              </a:rPr>
              <a:t>bá hình ảnh Việt Nam, bảo tồn và phát huy bản sắc dân tộc</a:t>
            </a:r>
            <a:endParaRPr lang="en-US" sz="2200" dirty="0">
              <a:solidFill>
                <a:srgbClr val="C00000"/>
              </a:solidFill>
              <a:latin typeface="+mj-lt"/>
            </a:endParaRPr>
          </a:p>
        </p:txBody>
      </p:sp>
      <p:sp>
        <p:nvSpPr>
          <p:cNvPr id="10" name="Rectangle 9"/>
          <p:cNvSpPr/>
          <p:nvPr/>
        </p:nvSpPr>
        <p:spPr>
          <a:xfrm>
            <a:off x="2102263" y="4840541"/>
            <a:ext cx="9669026" cy="769441"/>
          </a:xfrm>
          <a:prstGeom prst="rect">
            <a:avLst/>
          </a:prstGeom>
        </p:spPr>
        <p:txBody>
          <a:bodyPr wrap="square">
            <a:spAutoFit/>
          </a:bodyPr>
          <a:lstStyle/>
          <a:p>
            <a:pPr marL="342900" indent="-342900">
              <a:buFont typeface="Wingdings" panose="05000000000000000000" pitchFamily="2" charset="2"/>
              <a:buChar char="ü"/>
            </a:pPr>
            <a:r>
              <a:rPr lang="en-US" sz="2200" dirty="0" smtClean="0">
                <a:solidFill>
                  <a:srgbClr val="D60093"/>
                </a:solidFill>
                <a:latin typeface="+mj-lt"/>
                <a:ea typeface="Times New Roman" panose="02020603050405020304" pitchFamily="18" charset="0"/>
              </a:rPr>
              <a:t>T</a:t>
            </a:r>
            <a:r>
              <a:rPr lang="pl-PL" sz="2200" dirty="0" smtClean="0">
                <a:solidFill>
                  <a:srgbClr val="D60093"/>
                </a:solidFill>
                <a:latin typeface="+mj-lt"/>
                <a:ea typeface="Times New Roman" panose="02020603050405020304" pitchFamily="18" charset="0"/>
              </a:rPr>
              <a:t>ăng </a:t>
            </a:r>
            <a:r>
              <a:rPr lang="pl-PL" sz="2200" dirty="0">
                <a:solidFill>
                  <a:srgbClr val="D60093"/>
                </a:solidFill>
                <a:latin typeface="+mj-lt"/>
                <a:ea typeface="Times New Roman" panose="02020603050405020304" pitchFamily="18" charset="0"/>
              </a:rPr>
              <a:t>cường sức mạnh tổng hợp quốc gia, nâng cao vị thế, uy tín quốc tế của đất nước</a:t>
            </a:r>
            <a:endParaRPr lang="en-US" sz="2200" dirty="0">
              <a:solidFill>
                <a:srgbClr val="D60093"/>
              </a:solidFill>
              <a:latin typeface="+mj-lt"/>
            </a:endParaRPr>
          </a:p>
        </p:txBody>
      </p:sp>
      <p:sp>
        <p:nvSpPr>
          <p:cNvPr id="11" name="Rectangle 10"/>
          <p:cNvSpPr/>
          <p:nvPr/>
        </p:nvSpPr>
        <p:spPr>
          <a:xfrm>
            <a:off x="2102262" y="5688891"/>
            <a:ext cx="9669026" cy="769441"/>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ü"/>
            </a:pPr>
            <a:r>
              <a:rPr lang="en-US" sz="2200" dirty="0" smtClean="0">
                <a:solidFill>
                  <a:srgbClr val="996633"/>
                </a:solidFill>
                <a:latin typeface="+mj-lt"/>
                <a:ea typeface="Times New Roman" panose="02020603050405020304" pitchFamily="18" charset="0"/>
              </a:rPr>
              <a:t>G</a:t>
            </a:r>
            <a:r>
              <a:rPr lang="pl-PL" sz="2200" dirty="0" smtClean="0">
                <a:solidFill>
                  <a:srgbClr val="996633"/>
                </a:solidFill>
                <a:latin typeface="+mj-lt"/>
                <a:ea typeface="Times New Roman" panose="02020603050405020304" pitchFamily="18" charset="0"/>
              </a:rPr>
              <a:t>óp </a:t>
            </a:r>
            <a:r>
              <a:rPr lang="pl-PL" sz="2200" dirty="0">
                <a:solidFill>
                  <a:srgbClr val="996633"/>
                </a:solidFill>
                <a:latin typeface="+mj-lt"/>
                <a:ea typeface="Times New Roman" panose="02020603050405020304" pitchFamily="18" charset="0"/>
              </a:rPr>
              <a:t>phần tích cực vào sự nghiệp hòa bình, độc lập dân tộc, dân chủ và tiến bộ xã hội trên thế giới.</a:t>
            </a:r>
            <a:endParaRPr lang="en-US" sz="2200" dirty="0">
              <a:solidFill>
                <a:srgbClr val="996633"/>
              </a:solidFill>
              <a:effectLst/>
              <a:latin typeface="+mj-lt"/>
              <a:ea typeface="Times New Roman" panose="02020603050405020304" pitchFamily="18" charset="0"/>
            </a:endParaRPr>
          </a:p>
        </p:txBody>
      </p:sp>
      <p:sp>
        <p:nvSpPr>
          <p:cNvPr id="12" name="Left Brace 11"/>
          <p:cNvSpPr/>
          <p:nvPr/>
        </p:nvSpPr>
        <p:spPr>
          <a:xfrm>
            <a:off x="1326523" y="1453504"/>
            <a:ext cx="553791" cy="4961331"/>
          </a:xfrm>
          <a:prstGeom prst="leftBrace">
            <a:avLst/>
          </a:prstGeom>
          <a:ln>
            <a:solidFill>
              <a:srgbClr val="D60093"/>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1122986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42333" y="333708"/>
            <a:ext cx="8023350" cy="461665"/>
          </a:xfrm>
          <a:prstGeom prst="rect">
            <a:avLst/>
          </a:prstGeom>
        </p:spPr>
        <p:txBody>
          <a:bodyPr wrap="none">
            <a:spAutoFit/>
          </a:bodyPr>
          <a:lstStyle/>
          <a:p>
            <a:pPr marL="342900" indent="-342900">
              <a:buFont typeface="Wingdings" panose="05000000000000000000" pitchFamily="2" charset="2"/>
              <a:buChar char="v"/>
            </a:pPr>
            <a:r>
              <a:rPr lang="pl-PL" sz="2400" b="1" dirty="0">
                <a:solidFill>
                  <a:srgbClr val="FF0000"/>
                </a:solidFill>
                <a:latin typeface="+mj-lt"/>
                <a:ea typeface="Times New Roman" panose="02020603050405020304" pitchFamily="18" charset="0"/>
              </a:rPr>
              <a:t>Chủ động và tích cực hội nhập quốc tế trên cơ </a:t>
            </a:r>
            <a:r>
              <a:rPr lang="pl-PL" sz="2400" b="1" dirty="0" smtClean="0">
                <a:solidFill>
                  <a:srgbClr val="FF0000"/>
                </a:solidFill>
                <a:latin typeface="+mj-lt"/>
                <a:ea typeface="Times New Roman" panose="02020603050405020304" pitchFamily="18" charset="0"/>
              </a:rPr>
              <a:t>sở</a:t>
            </a:r>
            <a:r>
              <a:rPr lang="en-US" sz="2400" b="1" dirty="0">
                <a:solidFill>
                  <a:srgbClr val="FF0000"/>
                </a:solidFill>
                <a:latin typeface="+mj-lt"/>
                <a:ea typeface="Times New Roman" panose="02020603050405020304" pitchFamily="18" charset="0"/>
              </a:rPr>
              <a:t>:</a:t>
            </a:r>
            <a:r>
              <a:rPr lang="pl-PL" sz="2400" b="1" dirty="0" smtClean="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4" name="Freeform 3"/>
          <p:cNvSpPr/>
          <p:nvPr/>
        </p:nvSpPr>
        <p:spPr>
          <a:xfrm>
            <a:off x="-21148" y="3373509"/>
            <a:ext cx="4122240" cy="2584668"/>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nvGrpSpPr>
          <p:cNvPr id="5" name="Group 4"/>
          <p:cNvGrpSpPr/>
          <p:nvPr/>
        </p:nvGrpSpPr>
        <p:grpSpPr>
          <a:xfrm rot="19917947">
            <a:off x="1959185" y="1804728"/>
            <a:ext cx="2221159" cy="4745163"/>
            <a:chOff x="1359132" y="345882"/>
            <a:chExt cx="1966239" cy="4200564"/>
          </a:xfrm>
        </p:grpSpPr>
        <p:grpSp>
          <p:nvGrpSpPr>
            <p:cNvPr id="6" name="Group 5"/>
            <p:cNvGrpSpPr/>
            <p:nvPr/>
          </p:nvGrpSpPr>
          <p:grpSpPr>
            <a:xfrm>
              <a:off x="2073901" y="2186669"/>
              <a:ext cx="501313" cy="2359777"/>
              <a:chOff x="2810055" y="1677194"/>
              <a:chExt cx="535258" cy="2519562"/>
            </a:xfrm>
          </p:grpSpPr>
          <p:sp>
            <p:nvSpPr>
              <p:cNvPr id="19" name="Rectangle 8"/>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0" name="Rectangle 8"/>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1" name="Rectangle 8"/>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2" name="Rectangle 2"/>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Rectangle 2"/>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4" name="Rectangle 2"/>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5" name="Isosceles Triangle 24"/>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7" name="Group 6"/>
            <p:cNvGrpSpPr/>
            <p:nvPr/>
          </p:nvGrpSpPr>
          <p:grpSpPr>
            <a:xfrm>
              <a:off x="1359132" y="345882"/>
              <a:ext cx="1966239" cy="1811155"/>
              <a:chOff x="1888981" y="1110787"/>
              <a:chExt cx="2254374" cy="2076562"/>
            </a:xfrm>
          </p:grpSpPr>
          <p:sp>
            <p:nvSpPr>
              <p:cNvPr id="8" name="Teardrop 30"/>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9" name="Trapezoid 8"/>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0" name="Rounded Rectangle 9"/>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1" name="Rounded Rectangle 10"/>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2" name="Rounded Rectangle 11"/>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3" name="Rounded Rectangle 12"/>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4" name="Rounded Rectangle 13"/>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5" name="Rounded Rectangle 14"/>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6" name="Rounded Rectangle 15"/>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7" name="Rounded Rectangle 16"/>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sp>
            <p:nvSpPr>
              <p:cNvPr id="18" name="Rounded Rectangle 17"/>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chemeClr val="tx1"/>
                  </a:solidFill>
                </a:endParaRPr>
              </a:p>
            </p:txBody>
          </p:sp>
        </p:grpSp>
      </p:grpSp>
      <p:sp>
        <p:nvSpPr>
          <p:cNvPr id="26" name="Oval 25"/>
          <p:cNvSpPr/>
          <p:nvPr/>
        </p:nvSpPr>
        <p:spPr>
          <a:xfrm>
            <a:off x="4101092" y="1206447"/>
            <a:ext cx="825283" cy="768085"/>
          </a:xfrm>
          <a:prstGeom prst="ellipse">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rgbClr val="32AEB8"/>
              </a:solidFill>
            </a:endParaRPr>
          </a:p>
        </p:txBody>
      </p:sp>
      <p:sp>
        <p:nvSpPr>
          <p:cNvPr id="27" name="TextBox 26"/>
          <p:cNvSpPr txBox="1"/>
          <p:nvPr/>
        </p:nvSpPr>
        <p:spPr>
          <a:xfrm>
            <a:off x="4028137" y="1274350"/>
            <a:ext cx="971191" cy="584775"/>
          </a:xfrm>
          <a:prstGeom prst="rect">
            <a:avLst/>
          </a:prstGeom>
          <a:noFill/>
        </p:spPr>
        <p:txBody>
          <a:bodyPr wrap="square" rtlCol="0">
            <a:spAutoFit/>
          </a:bodyPr>
          <a:lstStyle/>
          <a:p>
            <a:pPr algn="ctr"/>
            <a:r>
              <a:rPr lang="en-US" altLang="ko-KR" sz="3200" b="1" dirty="0">
                <a:solidFill>
                  <a:schemeClr val="bg1"/>
                </a:solidFill>
                <a:cs typeface="Arial" pitchFamily="34" charset="0"/>
              </a:rPr>
              <a:t>01</a:t>
            </a:r>
            <a:endParaRPr lang="ko-KR" altLang="en-US" sz="3200" b="1" dirty="0">
              <a:solidFill>
                <a:schemeClr val="bg1"/>
              </a:solidFill>
              <a:cs typeface="Arial" pitchFamily="34" charset="0"/>
            </a:endParaRPr>
          </a:p>
        </p:txBody>
      </p:sp>
      <p:sp>
        <p:nvSpPr>
          <p:cNvPr id="28" name="Rectangle 27"/>
          <p:cNvSpPr/>
          <p:nvPr/>
        </p:nvSpPr>
        <p:spPr>
          <a:xfrm>
            <a:off x="5072283" y="1027233"/>
            <a:ext cx="6040477" cy="1200329"/>
          </a:xfrm>
          <a:prstGeom prst="rect">
            <a:avLst/>
          </a:prstGeom>
        </p:spPr>
        <p:txBody>
          <a:bodyPr wrap="square">
            <a:spAutoFit/>
          </a:bodyPr>
          <a:lstStyle/>
          <a:p>
            <a:pPr algn="ctr"/>
            <a:r>
              <a:rPr lang="en-US" sz="2400" dirty="0" smtClean="0">
                <a:solidFill>
                  <a:srgbClr val="663300"/>
                </a:solidFill>
                <a:latin typeface="+mj-lt"/>
                <a:ea typeface="Times New Roman" panose="02020603050405020304" pitchFamily="18" charset="0"/>
              </a:rPr>
              <a:t>G</a:t>
            </a:r>
            <a:r>
              <a:rPr lang="pl-PL" sz="2400" dirty="0" smtClean="0">
                <a:solidFill>
                  <a:srgbClr val="663300"/>
                </a:solidFill>
                <a:latin typeface="+mj-lt"/>
                <a:ea typeface="Times New Roman" panose="02020603050405020304" pitchFamily="18" charset="0"/>
              </a:rPr>
              <a:t>iữ </a:t>
            </a:r>
            <a:r>
              <a:rPr lang="pl-PL" sz="2400" dirty="0">
                <a:solidFill>
                  <a:srgbClr val="663300"/>
                </a:solidFill>
                <a:latin typeface="+mj-lt"/>
                <a:ea typeface="Times New Roman" panose="02020603050405020304" pitchFamily="18" charset="0"/>
              </a:rPr>
              <a:t>vững đường lối đối ngoại độc lập tự chủ, vì lợi ích quốc gia, dân tộc, vì hòa bình, hợp tác và phát triển</a:t>
            </a:r>
            <a:endParaRPr lang="en-US" sz="2400" dirty="0">
              <a:solidFill>
                <a:srgbClr val="663300"/>
              </a:solidFill>
              <a:latin typeface="+mj-lt"/>
            </a:endParaRPr>
          </a:p>
        </p:txBody>
      </p:sp>
      <p:sp>
        <p:nvSpPr>
          <p:cNvPr id="29" name="Oval 28"/>
          <p:cNvSpPr/>
          <p:nvPr/>
        </p:nvSpPr>
        <p:spPr>
          <a:xfrm>
            <a:off x="4065432" y="2889530"/>
            <a:ext cx="860753"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rgbClr val="32AEB8"/>
              </a:solidFill>
            </a:endParaRPr>
          </a:p>
        </p:txBody>
      </p:sp>
      <p:sp>
        <p:nvSpPr>
          <p:cNvPr id="30" name="TextBox 29"/>
          <p:cNvSpPr txBox="1"/>
          <p:nvPr/>
        </p:nvSpPr>
        <p:spPr>
          <a:xfrm>
            <a:off x="4079401" y="2924749"/>
            <a:ext cx="919927" cy="584775"/>
          </a:xfrm>
          <a:prstGeom prst="rect">
            <a:avLst/>
          </a:prstGeom>
          <a:noFill/>
        </p:spPr>
        <p:txBody>
          <a:bodyPr wrap="square" rtlCol="0">
            <a:spAutoFit/>
          </a:bodyPr>
          <a:lstStyle/>
          <a:p>
            <a:pPr algn="ctr"/>
            <a:r>
              <a:rPr lang="en-US" altLang="ko-KR" sz="3200" b="1" dirty="0" smtClean="0">
                <a:solidFill>
                  <a:schemeClr val="bg1"/>
                </a:solidFill>
                <a:cs typeface="Arial" pitchFamily="34" charset="0"/>
              </a:rPr>
              <a:t>02</a:t>
            </a:r>
            <a:endParaRPr lang="ko-KR" altLang="en-US" sz="3200" b="1" dirty="0">
              <a:solidFill>
                <a:schemeClr val="bg1"/>
              </a:solidFill>
              <a:cs typeface="Arial" pitchFamily="34" charset="0"/>
            </a:endParaRPr>
          </a:p>
        </p:txBody>
      </p:sp>
      <p:sp>
        <p:nvSpPr>
          <p:cNvPr id="31" name="Rectangle 30"/>
          <p:cNvSpPr/>
          <p:nvPr/>
        </p:nvSpPr>
        <p:spPr>
          <a:xfrm>
            <a:off x="5237397" y="2742715"/>
            <a:ext cx="6031617" cy="830997"/>
          </a:xfrm>
          <a:prstGeom prst="rect">
            <a:avLst/>
          </a:prstGeom>
        </p:spPr>
        <p:txBody>
          <a:bodyPr wrap="square">
            <a:spAutoFit/>
          </a:bodyPr>
          <a:lstStyle/>
          <a:p>
            <a:pPr algn="ctr"/>
            <a:r>
              <a:rPr lang="en-US" sz="2400" dirty="0" smtClean="0">
                <a:solidFill>
                  <a:srgbClr val="00B0F0"/>
                </a:solidFill>
                <a:latin typeface="+mj-lt"/>
                <a:ea typeface="Times New Roman" panose="02020603050405020304" pitchFamily="18" charset="0"/>
              </a:rPr>
              <a:t>C</a:t>
            </a:r>
            <a:r>
              <a:rPr lang="pl-PL" sz="2400" dirty="0" smtClean="0">
                <a:solidFill>
                  <a:srgbClr val="00B0F0"/>
                </a:solidFill>
                <a:latin typeface="+mj-lt"/>
                <a:ea typeface="Times New Roman" panose="02020603050405020304" pitchFamily="18" charset="0"/>
              </a:rPr>
              <a:t>hính </a:t>
            </a:r>
            <a:r>
              <a:rPr lang="pl-PL" sz="2400" dirty="0">
                <a:solidFill>
                  <a:srgbClr val="00B0F0"/>
                </a:solidFill>
                <a:latin typeface="+mj-lt"/>
                <a:ea typeface="Times New Roman" panose="02020603050405020304" pitchFamily="18" charset="0"/>
              </a:rPr>
              <a:t>sách đối ngoại rộng mở, đa ph</a:t>
            </a:r>
            <a:r>
              <a:rPr lang="vi-VN" sz="2400" dirty="0">
                <a:solidFill>
                  <a:srgbClr val="00B0F0"/>
                </a:solidFill>
                <a:latin typeface="+mj-lt"/>
                <a:ea typeface="Times New Roman" panose="02020603050405020304" pitchFamily="18" charset="0"/>
              </a:rPr>
              <a:t>ư</a:t>
            </a:r>
            <a:r>
              <a:rPr lang="pl-PL" sz="2400" dirty="0">
                <a:solidFill>
                  <a:srgbClr val="00B0F0"/>
                </a:solidFill>
                <a:latin typeface="+mj-lt"/>
                <a:ea typeface="Times New Roman" panose="02020603050405020304" pitchFamily="18" charset="0"/>
              </a:rPr>
              <a:t>ơng hóa, đa dạng hóa quan hệ quốc tế</a:t>
            </a:r>
            <a:endParaRPr lang="en-US" sz="2400" dirty="0">
              <a:solidFill>
                <a:srgbClr val="00B0F0"/>
              </a:solidFill>
              <a:latin typeface="+mj-lt"/>
            </a:endParaRPr>
          </a:p>
        </p:txBody>
      </p:sp>
      <p:sp>
        <p:nvSpPr>
          <p:cNvPr id="32" name="Oval 31"/>
          <p:cNvSpPr/>
          <p:nvPr/>
        </p:nvSpPr>
        <p:spPr>
          <a:xfrm>
            <a:off x="4147107" y="4625581"/>
            <a:ext cx="852221" cy="768085"/>
          </a:xfrm>
          <a:prstGeom prst="ellipse">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solidFill>
                <a:srgbClr val="32AEB8"/>
              </a:solidFill>
            </a:endParaRPr>
          </a:p>
        </p:txBody>
      </p:sp>
      <p:sp>
        <p:nvSpPr>
          <p:cNvPr id="33" name="TextBox 32"/>
          <p:cNvSpPr txBox="1"/>
          <p:nvPr/>
        </p:nvSpPr>
        <p:spPr>
          <a:xfrm>
            <a:off x="4184245" y="4680367"/>
            <a:ext cx="949831" cy="584775"/>
          </a:xfrm>
          <a:prstGeom prst="rect">
            <a:avLst/>
          </a:prstGeom>
          <a:noFill/>
        </p:spPr>
        <p:txBody>
          <a:bodyPr wrap="square" rtlCol="0">
            <a:spAutoFit/>
          </a:bodyPr>
          <a:lstStyle/>
          <a:p>
            <a:pPr algn="ctr"/>
            <a:r>
              <a:rPr lang="en-US" altLang="ko-KR" sz="3200" b="1" dirty="0" smtClean="0">
                <a:solidFill>
                  <a:schemeClr val="bg1"/>
                </a:solidFill>
                <a:cs typeface="Arial" pitchFamily="34" charset="0"/>
              </a:rPr>
              <a:t>03</a:t>
            </a:r>
            <a:endParaRPr lang="ko-KR" altLang="en-US" sz="3200" b="1" dirty="0">
              <a:solidFill>
                <a:schemeClr val="bg1"/>
              </a:solidFill>
              <a:cs typeface="Arial" pitchFamily="34" charset="0"/>
            </a:endParaRPr>
          </a:p>
        </p:txBody>
      </p:sp>
      <p:sp>
        <p:nvSpPr>
          <p:cNvPr id="34" name="Rectangle 33"/>
          <p:cNvSpPr/>
          <p:nvPr/>
        </p:nvSpPr>
        <p:spPr>
          <a:xfrm>
            <a:off x="5146955" y="4388517"/>
            <a:ext cx="6366758" cy="1200329"/>
          </a:xfrm>
          <a:prstGeom prst="rect">
            <a:avLst/>
          </a:prstGeom>
        </p:spPr>
        <p:txBody>
          <a:bodyPr wrap="square">
            <a:spAutoFit/>
          </a:bodyPr>
          <a:lstStyle/>
          <a:p>
            <a:pPr algn="ctr"/>
            <a:r>
              <a:rPr lang="en-US" sz="2400" dirty="0" smtClean="0">
                <a:solidFill>
                  <a:srgbClr val="D60093"/>
                </a:solidFill>
                <a:latin typeface="+mj-lt"/>
                <a:ea typeface="Times New Roman" panose="02020603050405020304" pitchFamily="18" charset="0"/>
              </a:rPr>
              <a:t>Q</a:t>
            </a:r>
            <a:r>
              <a:rPr lang="pl-PL" sz="2400" dirty="0" smtClean="0">
                <a:solidFill>
                  <a:srgbClr val="D60093"/>
                </a:solidFill>
                <a:latin typeface="+mj-lt"/>
                <a:ea typeface="Times New Roman" panose="02020603050405020304" pitchFamily="18" charset="0"/>
              </a:rPr>
              <a:t>uán </a:t>
            </a:r>
            <a:r>
              <a:rPr lang="pl-PL" sz="2400" dirty="0">
                <a:solidFill>
                  <a:srgbClr val="D60093"/>
                </a:solidFill>
                <a:latin typeface="+mj-lt"/>
                <a:ea typeface="Times New Roman" panose="02020603050405020304" pitchFamily="18" charset="0"/>
              </a:rPr>
              <a:t>triệt và vận dụng sáng tạo các bài học kinh nghiệm và giải quyết tốt các mối quan hệ lớn được tổng kết trong C</a:t>
            </a:r>
            <a:r>
              <a:rPr lang="vi-VN" sz="2400" dirty="0">
                <a:solidFill>
                  <a:srgbClr val="D60093"/>
                </a:solidFill>
                <a:latin typeface="+mj-lt"/>
                <a:ea typeface="Times New Roman" panose="02020603050405020304" pitchFamily="18" charset="0"/>
              </a:rPr>
              <a:t>ư</a:t>
            </a:r>
            <a:r>
              <a:rPr lang="pl-PL" sz="2400" dirty="0">
                <a:solidFill>
                  <a:srgbClr val="D60093"/>
                </a:solidFill>
                <a:latin typeface="+mj-lt"/>
                <a:ea typeface="Times New Roman" panose="02020603050405020304" pitchFamily="18" charset="0"/>
              </a:rPr>
              <a:t>ơng lĩnh </a:t>
            </a:r>
            <a:endParaRPr lang="en-US" sz="2400" dirty="0">
              <a:solidFill>
                <a:srgbClr val="D60093"/>
              </a:solidFill>
              <a:latin typeface="+mj-lt"/>
            </a:endParaRPr>
          </a:p>
        </p:txBody>
      </p:sp>
    </p:spTree>
    <p:extLst>
      <p:ext uri="{BB962C8B-B14F-4D97-AF65-F5344CB8AC3E}">
        <p14:creationId xmlns:p14="http://schemas.microsoft.com/office/powerpoint/2010/main" val="1279534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8141" y="171118"/>
            <a:ext cx="10487696" cy="1200329"/>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pl-PL" sz="2400" spc="-20" dirty="0">
                <a:solidFill>
                  <a:srgbClr val="FF0000"/>
                </a:solidFill>
                <a:latin typeface="+mj-lt"/>
                <a:ea typeface="Times New Roman" panose="02020603050405020304" pitchFamily="18" charset="0"/>
              </a:rPr>
              <a:t>Chủ động và tích cực hội nhập quốc tế là định hướng chiến lược lớn của Đảng nhằm </a:t>
            </a:r>
            <a:r>
              <a:rPr lang="pl-PL" sz="2400" b="1" spc="-20" dirty="0">
                <a:solidFill>
                  <a:srgbClr val="3333CC"/>
                </a:solidFill>
                <a:latin typeface="+mj-lt"/>
                <a:ea typeface="Times New Roman" panose="02020603050405020304" pitchFamily="18" charset="0"/>
              </a:rPr>
              <a:t>thực hiện thắng lợi nhiệm vụ xây dựng và bảo vệ Tổ quốc Việt Nam xã hội chủ nghĩa. </a:t>
            </a:r>
            <a:endParaRPr lang="en-US" sz="2400" b="1" dirty="0">
              <a:solidFill>
                <a:srgbClr val="3333CC"/>
              </a:solidFill>
              <a:effectLst/>
              <a:latin typeface="+mj-lt"/>
              <a:ea typeface="Times New Roman" panose="02020603050405020304" pitchFamily="18" charset="0"/>
            </a:endParaRPr>
          </a:p>
        </p:txBody>
      </p:sp>
      <p:sp>
        <p:nvSpPr>
          <p:cNvPr id="4" name="Rectangle 3"/>
          <p:cNvSpPr/>
          <p:nvPr/>
        </p:nvSpPr>
        <p:spPr>
          <a:xfrm>
            <a:off x="1438141" y="1985373"/>
            <a:ext cx="10371786" cy="830997"/>
          </a:xfrm>
          <a:prstGeom prst="rect">
            <a:avLst/>
          </a:prstGeom>
        </p:spPr>
        <p:txBody>
          <a:bodyPr wrap="square">
            <a:spAutoFit/>
          </a:bodyPr>
          <a:lstStyle/>
          <a:p>
            <a:pPr marL="342900" indent="-342900">
              <a:buFont typeface="Wingdings" panose="05000000000000000000" pitchFamily="2" charset="2"/>
              <a:buChar char="v"/>
            </a:pPr>
            <a:r>
              <a:rPr lang="pl-PL" sz="2400" dirty="0">
                <a:latin typeface="+mj-lt"/>
                <a:ea typeface="Times New Roman" panose="02020603050405020304" pitchFamily="18" charset="0"/>
              </a:rPr>
              <a:t>Hội nhập quốc tế là sự nghiệp của </a:t>
            </a:r>
            <a:r>
              <a:rPr lang="pl-PL" sz="2400" b="1" dirty="0">
                <a:solidFill>
                  <a:srgbClr val="3333CC"/>
                </a:solidFill>
                <a:latin typeface="+mj-lt"/>
                <a:ea typeface="Times New Roman" panose="02020603050405020304" pitchFamily="18" charset="0"/>
              </a:rPr>
              <a:t>toàn dân </a:t>
            </a:r>
            <a:r>
              <a:rPr lang="pl-PL" sz="2400" dirty="0">
                <a:latin typeface="+mj-lt"/>
                <a:ea typeface="Times New Roman" panose="02020603050405020304" pitchFamily="18" charset="0"/>
              </a:rPr>
              <a:t>và của cả </a:t>
            </a:r>
            <a:r>
              <a:rPr lang="pl-PL" sz="2400" b="1" dirty="0">
                <a:solidFill>
                  <a:srgbClr val="3333CC"/>
                </a:solidFill>
                <a:latin typeface="+mj-lt"/>
                <a:ea typeface="Times New Roman" panose="02020603050405020304" pitchFamily="18" charset="0"/>
              </a:rPr>
              <a:t>hệ thống chính trị </a:t>
            </a:r>
            <a:r>
              <a:rPr lang="pl-PL" sz="2400" dirty="0">
                <a:latin typeface="+mj-lt"/>
                <a:ea typeface="Times New Roman" panose="02020603050405020304" pitchFamily="18" charset="0"/>
              </a:rPr>
              <a:t>dưới sự lãnh đạo của Đảng và sự quản lý của </a:t>
            </a:r>
            <a:r>
              <a:rPr lang="pl-PL" sz="2400" b="1" dirty="0">
                <a:solidFill>
                  <a:srgbClr val="3333CC"/>
                </a:solidFill>
                <a:latin typeface="+mj-lt"/>
                <a:ea typeface="Times New Roman" panose="02020603050405020304" pitchFamily="18" charset="0"/>
              </a:rPr>
              <a:t>Nhà n</a:t>
            </a:r>
            <a:r>
              <a:rPr lang="vi-VN" sz="2400" b="1" dirty="0">
                <a:solidFill>
                  <a:srgbClr val="3333CC"/>
                </a:solidFill>
                <a:latin typeface="+mj-lt"/>
                <a:ea typeface="Times New Roman" panose="02020603050405020304" pitchFamily="18" charset="0"/>
              </a:rPr>
              <a:t>ư</a:t>
            </a:r>
            <a:r>
              <a:rPr lang="pl-PL" sz="2400" b="1" dirty="0" smtClean="0">
                <a:solidFill>
                  <a:srgbClr val="3333CC"/>
                </a:solidFill>
                <a:latin typeface="+mj-lt"/>
                <a:ea typeface="Times New Roman" panose="02020603050405020304" pitchFamily="18" charset="0"/>
              </a:rPr>
              <a:t>ớc</a:t>
            </a:r>
            <a:r>
              <a:rPr lang="en-US" sz="2400" dirty="0" smtClean="0">
                <a:latin typeface="+mj-lt"/>
                <a:ea typeface="Times New Roman" panose="02020603050405020304" pitchFamily="18" charset="0"/>
              </a:rPr>
              <a:t>.</a:t>
            </a:r>
            <a:endParaRPr lang="en-US" sz="2400" dirty="0">
              <a:latin typeface="+mj-lt"/>
            </a:endParaRPr>
          </a:p>
        </p:txBody>
      </p:sp>
    </p:spTree>
    <p:extLst>
      <p:ext uri="{BB962C8B-B14F-4D97-AF65-F5344CB8AC3E}">
        <p14:creationId xmlns:p14="http://schemas.microsoft.com/office/powerpoint/2010/main" val="36882644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02685" y="150147"/>
            <a:ext cx="4687502" cy="461665"/>
          </a:xfrm>
          <a:prstGeom prst="rect">
            <a:avLst/>
          </a:prstGeom>
        </p:spPr>
        <p:txBody>
          <a:bodyPr wrap="none">
            <a:spAutoFit/>
          </a:bodyPr>
          <a:lstStyle/>
          <a:p>
            <a:pPr marL="285750" indent="-285750">
              <a:buFont typeface="Wingdings" panose="05000000000000000000" pitchFamily="2" charset="2"/>
              <a:buChar char="v"/>
            </a:pPr>
            <a:r>
              <a:rPr lang="pl-PL" sz="2400" b="1" dirty="0">
                <a:solidFill>
                  <a:srgbClr val="FF0000"/>
                </a:solidFill>
                <a:latin typeface="+mj-lt"/>
                <a:ea typeface="Times New Roman" panose="02020603050405020304" pitchFamily="18" charset="0"/>
              </a:rPr>
              <a:t>Hội nhập quốc tế trên cơ </a:t>
            </a:r>
            <a:r>
              <a:rPr lang="pl-PL" sz="2400" b="1" dirty="0" smtClean="0">
                <a:solidFill>
                  <a:srgbClr val="FF0000"/>
                </a:solidFill>
                <a:latin typeface="+mj-lt"/>
                <a:ea typeface="Times New Roman" panose="02020603050405020304" pitchFamily="18" charset="0"/>
              </a:rPr>
              <a:t>sở</a:t>
            </a:r>
            <a:r>
              <a:rPr lang="en-US" sz="2400" b="1" dirty="0" smtClean="0">
                <a:solidFill>
                  <a:srgbClr val="FF0000"/>
                </a:solidFill>
                <a:latin typeface="+mj-lt"/>
                <a:ea typeface="Times New Roman" panose="02020603050405020304" pitchFamily="18" charset="0"/>
              </a:rPr>
              <a:t>:</a:t>
            </a:r>
            <a:endParaRPr lang="en-US" sz="2400" b="1" dirty="0">
              <a:solidFill>
                <a:srgbClr val="FF0000"/>
              </a:solidFill>
              <a:latin typeface="+mj-lt"/>
            </a:endParaRPr>
          </a:p>
        </p:txBody>
      </p:sp>
      <p:grpSp>
        <p:nvGrpSpPr>
          <p:cNvPr id="4" name="Group 3"/>
          <p:cNvGrpSpPr/>
          <p:nvPr/>
        </p:nvGrpSpPr>
        <p:grpSpPr>
          <a:xfrm>
            <a:off x="5714230" y="611812"/>
            <a:ext cx="1052368" cy="5814746"/>
            <a:chOff x="4058860" y="987781"/>
            <a:chExt cx="1052368" cy="3696329"/>
          </a:xfrm>
        </p:grpSpPr>
        <p:sp>
          <p:nvSpPr>
            <p:cNvPr id="5" name="Rectangle 8"/>
            <p:cNvSpPr/>
            <p:nvPr/>
          </p:nvSpPr>
          <p:spPr>
            <a:xfrm rot="36931">
              <a:off x="4276045" y="3801165"/>
              <a:ext cx="592195" cy="86302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 name="Rectangle 8"/>
            <p:cNvSpPr/>
            <p:nvPr/>
          </p:nvSpPr>
          <p:spPr>
            <a:xfrm>
              <a:off x="4468857" y="3793500"/>
              <a:ext cx="200342" cy="872829"/>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Rectangle 2"/>
            <p:cNvSpPr/>
            <p:nvPr/>
          </p:nvSpPr>
          <p:spPr>
            <a:xfrm>
              <a:off x="4291066" y="1891296"/>
              <a:ext cx="196906" cy="2011393"/>
            </a:xfrm>
            <a:custGeom>
              <a:avLst/>
              <a:gdLst/>
              <a:ahLst/>
              <a:cxnLst/>
              <a:rect l="l" t="t" r="r" b="b"/>
              <a:pathLst>
                <a:path w="196906" h="2011393">
                  <a:moveTo>
                    <a:pt x="0" y="0"/>
                  </a:moveTo>
                  <a:lnTo>
                    <a:pt x="99616" y="0"/>
                  </a:lnTo>
                  <a:lnTo>
                    <a:pt x="196906" y="63491"/>
                  </a:lnTo>
                  <a:lnTo>
                    <a:pt x="196906" y="2011393"/>
                  </a:lnTo>
                  <a:lnTo>
                    <a:pt x="193201" y="2011393"/>
                  </a:lnTo>
                  <a:cubicBezTo>
                    <a:pt x="183184" y="1954476"/>
                    <a:pt x="144512" y="1912472"/>
                    <a:pt x="98453" y="1912472"/>
                  </a:cubicBezTo>
                  <a:cubicBezTo>
                    <a:pt x="52394" y="1912472"/>
                    <a:pt x="13723" y="1954476"/>
                    <a:pt x="3706" y="2011393"/>
                  </a:cubicBezTo>
                  <a:lnTo>
                    <a:pt x="0" y="2011393"/>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Rectangle 2"/>
            <p:cNvSpPr/>
            <p:nvPr/>
          </p:nvSpPr>
          <p:spPr>
            <a:xfrm>
              <a:off x="4486591" y="1953886"/>
              <a:ext cx="196906" cy="1950905"/>
            </a:xfrm>
            <a:custGeom>
              <a:avLst/>
              <a:gdLst/>
              <a:ahLst/>
              <a:cxnLst/>
              <a:rect l="l" t="t" r="r" b="b"/>
              <a:pathLst>
                <a:path w="196906" h="1950905">
                  <a:moveTo>
                    <a:pt x="0" y="0"/>
                  </a:moveTo>
                  <a:lnTo>
                    <a:pt x="101941" y="66527"/>
                  </a:lnTo>
                  <a:lnTo>
                    <a:pt x="196906" y="4552"/>
                  </a:lnTo>
                  <a:lnTo>
                    <a:pt x="196906" y="1950905"/>
                  </a:lnTo>
                  <a:lnTo>
                    <a:pt x="193201" y="1950905"/>
                  </a:lnTo>
                  <a:cubicBezTo>
                    <a:pt x="183184" y="1893988"/>
                    <a:pt x="144512" y="1851984"/>
                    <a:pt x="98453" y="1851984"/>
                  </a:cubicBezTo>
                  <a:cubicBezTo>
                    <a:pt x="52394" y="1851984"/>
                    <a:pt x="13723" y="1893988"/>
                    <a:pt x="3706" y="1950905"/>
                  </a:cubicBezTo>
                  <a:lnTo>
                    <a:pt x="0" y="1950905"/>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Rectangle 2"/>
            <p:cNvSpPr/>
            <p:nvPr/>
          </p:nvSpPr>
          <p:spPr>
            <a:xfrm>
              <a:off x="4683483" y="1895514"/>
              <a:ext cx="196906" cy="2011393"/>
            </a:xfrm>
            <a:custGeom>
              <a:avLst/>
              <a:gdLst/>
              <a:ahLst/>
              <a:cxnLst/>
              <a:rect l="l" t="t" r="r" b="b"/>
              <a:pathLst>
                <a:path w="196906" h="2011393">
                  <a:moveTo>
                    <a:pt x="96435" y="0"/>
                  </a:moveTo>
                  <a:lnTo>
                    <a:pt x="196906" y="0"/>
                  </a:lnTo>
                  <a:lnTo>
                    <a:pt x="196906" y="2011393"/>
                  </a:lnTo>
                  <a:lnTo>
                    <a:pt x="193201" y="2011393"/>
                  </a:lnTo>
                  <a:cubicBezTo>
                    <a:pt x="183184" y="1954476"/>
                    <a:pt x="144512" y="1912472"/>
                    <a:pt x="98453" y="1912472"/>
                  </a:cubicBezTo>
                  <a:cubicBezTo>
                    <a:pt x="52394" y="1912472"/>
                    <a:pt x="13723" y="1954476"/>
                    <a:pt x="3706" y="2011393"/>
                  </a:cubicBezTo>
                  <a:lnTo>
                    <a:pt x="0" y="2011393"/>
                  </a:lnTo>
                  <a:lnTo>
                    <a:pt x="0" y="629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Isosceles Triangle 9"/>
            <p:cNvSpPr/>
            <p:nvPr/>
          </p:nvSpPr>
          <p:spPr>
            <a:xfrm rot="10800000">
              <a:off x="4468813" y="4423239"/>
              <a:ext cx="196906" cy="260871"/>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11" name="Parallelogram 15"/>
            <p:cNvSpPr/>
            <p:nvPr/>
          </p:nvSpPr>
          <p:spPr>
            <a:xfrm rot="16200000">
              <a:off x="4098945" y="947696"/>
              <a:ext cx="972197" cy="1052368"/>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sp>
        <p:nvSpPr>
          <p:cNvPr id="12" name="Rectangle 11"/>
          <p:cNvSpPr/>
          <p:nvPr/>
        </p:nvSpPr>
        <p:spPr>
          <a:xfrm>
            <a:off x="342986" y="2033142"/>
            <a:ext cx="5617747" cy="993873"/>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400" dirty="0"/>
              <a:t>P</a:t>
            </a:r>
            <a:r>
              <a:rPr lang="pl-PL" sz="2400" dirty="0" smtClean="0"/>
              <a:t>hát </a:t>
            </a:r>
            <a:r>
              <a:rPr lang="pl-PL" sz="2400" dirty="0"/>
              <a:t>huy tối đa nội lực</a:t>
            </a:r>
            <a:endParaRPr lang="ko-KR" altLang="en-US" sz="2400" dirty="0"/>
          </a:p>
        </p:txBody>
      </p:sp>
      <p:sp>
        <p:nvSpPr>
          <p:cNvPr id="13" name="Rectangle 12"/>
          <p:cNvSpPr/>
          <p:nvPr/>
        </p:nvSpPr>
        <p:spPr>
          <a:xfrm>
            <a:off x="6574188" y="2039779"/>
            <a:ext cx="5462001" cy="987236"/>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400" dirty="0"/>
              <a:t>G</a:t>
            </a:r>
            <a:r>
              <a:rPr lang="pl-PL" sz="2400" dirty="0" smtClean="0"/>
              <a:t>ắn </a:t>
            </a:r>
            <a:r>
              <a:rPr lang="pl-PL" sz="2400" dirty="0"/>
              <a:t>kết chặt chẽ và thúc đẩy quá trình hoàn thiện thể chế</a:t>
            </a:r>
            <a:endParaRPr lang="ko-KR" altLang="en-US" sz="2400" dirty="0"/>
          </a:p>
        </p:txBody>
      </p:sp>
      <p:sp>
        <p:nvSpPr>
          <p:cNvPr id="14" name="Rectangle 13"/>
          <p:cNvSpPr/>
          <p:nvPr/>
        </p:nvSpPr>
        <p:spPr>
          <a:xfrm>
            <a:off x="342986" y="3113359"/>
            <a:ext cx="5617747" cy="980011"/>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400" dirty="0"/>
              <a:t>N</a:t>
            </a:r>
            <a:r>
              <a:rPr lang="pl-PL" sz="2400" dirty="0" smtClean="0"/>
              <a:t>âng </a:t>
            </a:r>
            <a:r>
              <a:rPr lang="pl-PL" sz="2400" dirty="0"/>
              <a:t>cao chất lượng nguồn nhân lực</a:t>
            </a:r>
            <a:endParaRPr lang="ko-KR" altLang="en-US" sz="2400" dirty="0"/>
          </a:p>
        </p:txBody>
      </p:sp>
      <p:sp>
        <p:nvSpPr>
          <p:cNvPr id="15" name="Rectangle 14"/>
          <p:cNvSpPr/>
          <p:nvPr/>
        </p:nvSpPr>
        <p:spPr>
          <a:xfrm>
            <a:off x="6566053" y="3113359"/>
            <a:ext cx="5470136" cy="980011"/>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400" dirty="0"/>
              <a:t>H</a:t>
            </a:r>
            <a:r>
              <a:rPr lang="pl-PL" sz="2400" dirty="0" smtClean="0"/>
              <a:t>iện </a:t>
            </a:r>
            <a:r>
              <a:rPr lang="pl-PL" sz="2400" dirty="0"/>
              <a:t>đại hóa kết cấu hạ tầng</a:t>
            </a:r>
            <a:endParaRPr lang="ko-KR" altLang="en-US" sz="2400" dirty="0"/>
          </a:p>
        </p:txBody>
      </p:sp>
      <p:sp>
        <p:nvSpPr>
          <p:cNvPr id="16" name="Rectangle 15"/>
          <p:cNvSpPr/>
          <p:nvPr/>
        </p:nvSpPr>
        <p:spPr>
          <a:xfrm>
            <a:off x="292808" y="4314422"/>
            <a:ext cx="5617747" cy="996255"/>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400" dirty="0"/>
              <a:t>N</a:t>
            </a:r>
            <a:r>
              <a:rPr lang="pl-PL" sz="2400" dirty="0" smtClean="0"/>
              <a:t>âng </a:t>
            </a:r>
            <a:r>
              <a:rPr lang="pl-PL" sz="2400" dirty="0"/>
              <a:t>cao sức mạng tổng hợp và năng lực cạnh tranh quốc gia;</a:t>
            </a:r>
            <a:endParaRPr lang="ko-KR" altLang="en-US" sz="2400" dirty="0"/>
          </a:p>
        </p:txBody>
      </p:sp>
      <p:sp>
        <p:nvSpPr>
          <p:cNvPr id="17" name="Rectangle 16"/>
          <p:cNvSpPr/>
          <p:nvPr/>
        </p:nvSpPr>
        <p:spPr>
          <a:xfrm>
            <a:off x="6566053" y="4298104"/>
            <a:ext cx="5440187" cy="1012573"/>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200" dirty="0"/>
              <a:t>G</a:t>
            </a:r>
            <a:r>
              <a:rPr lang="pl-PL" sz="2200" dirty="0" smtClean="0"/>
              <a:t>ắn </a:t>
            </a:r>
            <a:r>
              <a:rPr lang="pl-PL" sz="2200" dirty="0"/>
              <a:t>kết chặt chẽ với việc tăng c</a:t>
            </a:r>
            <a:r>
              <a:rPr lang="vi-VN" sz="2200" dirty="0"/>
              <a:t>ư</a:t>
            </a:r>
            <a:r>
              <a:rPr lang="pl-PL" sz="2200" dirty="0"/>
              <a:t>ờng mức độ liên kết giữa các vùng, miền, khu vực trong n</a:t>
            </a:r>
            <a:r>
              <a:rPr lang="vi-VN" sz="2200" dirty="0"/>
              <a:t>ư</a:t>
            </a:r>
            <a:r>
              <a:rPr lang="pl-PL" sz="2200" dirty="0"/>
              <a:t>ớc. </a:t>
            </a:r>
            <a:endParaRPr lang="ko-KR" altLang="en-US" sz="2200" dirty="0"/>
          </a:p>
        </p:txBody>
      </p:sp>
    </p:spTree>
    <p:extLst>
      <p:ext uri="{BB962C8B-B14F-4D97-AF65-F5344CB8AC3E}">
        <p14:creationId xmlns:p14="http://schemas.microsoft.com/office/powerpoint/2010/main" val="6940868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7234" y="410775"/>
            <a:ext cx="10204360" cy="461665"/>
          </a:xfrm>
          <a:prstGeom prst="rect">
            <a:avLst/>
          </a:prstGeom>
        </p:spPr>
        <p:txBody>
          <a:bodyPr wrap="square">
            <a:spAutoFit/>
          </a:bodyPr>
          <a:lstStyle/>
          <a:p>
            <a:pPr marL="342900" indent="-342900" algn="just">
              <a:buFont typeface="Wingdings" panose="05000000000000000000" pitchFamily="2" charset="2"/>
              <a:buChar char="v"/>
            </a:pPr>
            <a:r>
              <a:rPr lang="pl-PL" sz="2400" dirty="0">
                <a:solidFill>
                  <a:srgbClr val="D60093"/>
                </a:solidFill>
                <a:latin typeface="+mj-lt"/>
                <a:ea typeface="Times New Roman" panose="02020603050405020304" pitchFamily="18" charset="0"/>
              </a:rPr>
              <a:t>Hội nhập kinh tế là </a:t>
            </a:r>
            <a:r>
              <a:rPr lang="pl-PL" sz="2400" b="1" dirty="0">
                <a:solidFill>
                  <a:srgbClr val="00B050"/>
                </a:solidFill>
                <a:latin typeface="+mj-lt"/>
                <a:ea typeface="Times New Roman" panose="02020603050405020304" pitchFamily="18" charset="0"/>
              </a:rPr>
              <a:t>trọng </a:t>
            </a:r>
            <a:r>
              <a:rPr lang="pl-PL" sz="2400" b="1" dirty="0" smtClean="0">
                <a:solidFill>
                  <a:srgbClr val="00B050"/>
                </a:solidFill>
                <a:latin typeface="+mj-lt"/>
                <a:ea typeface="Times New Roman" panose="02020603050405020304" pitchFamily="18" charset="0"/>
              </a:rPr>
              <a:t>tâm </a:t>
            </a:r>
            <a:endParaRPr lang="en-US" sz="2400" b="1" dirty="0">
              <a:solidFill>
                <a:srgbClr val="00B050"/>
              </a:solidFill>
              <a:latin typeface="+mj-lt"/>
            </a:endParaRPr>
          </a:p>
        </p:txBody>
      </p:sp>
      <p:sp>
        <p:nvSpPr>
          <p:cNvPr id="4" name="Rectangle 3"/>
          <p:cNvSpPr/>
          <p:nvPr/>
        </p:nvSpPr>
        <p:spPr>
          <a:xfrm>
            <a:off x="1747234" y="4930413"/>
            <a:ext cx="10101329" cy="1200329"/>
          </a:xfrm>
          <a:prstGeom prst="rect">
            <a:avLst/>
          </a:prstGeom>
        </p:spPr>
        <p:txBody>
          <a:bodyPr wrap="square">
            <a:spAutoFit/>
          </a:bodyPr>
          <a:lstStyle/>
          <a:p>
            <a:pPr marL="342900" indent="-342900" algn="just">
              <a:buFont typeface="Wingdings" panose="05000000000000000000" pitchFamily="2" charset="2"/>
              <a:buChar char="v"/>
            </a:pPr>
            <a:r>
              <a:rPr lang="en-US" sz="2400" dirty="0" smtClean="0">
                <a:solidFill>
                  <a:srgbClr val="996633"/>
                </a:solidFill>
                <a:latin typeface="+mj-lt"/>
                <a:ea typeface="Times New Roman" panose="02020603050405020304" pitchFamily="18" charset="0"/>
              </a:rPr>
              <a:t>H</a:t>
            </a:r>
            <a:r>
              <a:rPr lang="pl-PL" sz="2400" dirty="0" smtClean="0">
                <a:solidFill>
                  <a:srgbClr val="996633"/>
                </a:solidFill>
                <a:latin typeface="+mj-lt"/>
                <a:ea typeface="Times New Roman" panose="02020603050405020304" pitchFamily="18" charset="0"/>
              </a:rPr>
              <a:t>ội </a:t>
            </a:r>
            <a:r>
              <a:rPr lang="pl-PL" sz="2400" dirty="0">
                <a:solidFill>
                  <a:srgbClr val="996633"/>
                </a:solidFill>
                <a:latin typeface="+mj-lt"/>
                <a:ea typeface="Times New Roman" panose="02020603050405020304" pitchFamily="18" charset="0"/>
              </a:rPr>
              <a:t>nhập trong các lĩnh vực phải được thực hiện </a:t>
            </a:r>
            <a:r>
              <a:rPr lang="pl-PL" sz="2400" b="1" dirty="0">
                <a:solidFill>
                  <a:srgbClr val="3333CC"/>
                </a:solidFill>
                <a:latin typeface="+mj-lt"/>
                <a:ea typeface="Times New Roman" panose="02020603050405020304" pitchFamily="18" charset="0"/>
              </a:rPr>
              <a:t>đồng bộ </a:t>
            </a:r>
            <a:r>
              <a:rPr lang="pl-PL" sz="2400" dirty="0">
                <a:solidFill>
                  <a:srgbClr val="996633"/>
                </a:solidFill>
                <a:latin typeface="+mj-lt"/>
                <a:ea typeface="Times New Roman" panose="02020603050405020304" pitchFamily="18" charset="0"/>
              </a:rPr>
              <a:t>trong một chiến l</a:t>
            </a:r>
            <a:r>
              <a:rPr lang="vi-VN" sz="2400" dirty="0">
                <a:solidFill>
                  <a:srgbClr val="996633"/>
                </a:solidFill>
                <a:latin typeface="+mj-lt"/>
                <a:ea typeface="Times New Roman" panose="02020603050405020304" pitchFamily="18" charset="0"/>
              </a:rPr>
              <a:t>ư</a:t>
            </a:r>
            <a:r>
              <a:rPr lang="pl-PL" sz="2400" dirty="0">
                <a:solidFill>
                  <a:srgbClr val="996633"/>
                </a:solidFill>
                <a:latin typeface="+mj-lt"/>
                <a:ea typeface="Times New Roman" panose="02020603050405020304" pitchFamily="18" charset="0"/>
              </a:rPr>
              <a:t>ợc hội nhập quốc tế tổng thể với </a:t>
            </a:r>
            <a:r>
              <a:rPr lang="pl-PL" sz="2400" b="1" dirty="0">
                <a:solidFill>
                  <a:srgbClr val="3333CC"/>
                </a:solidFill>
                <a:latin typeface="+mj-lt"/>
                <a:ea typeface="Times New Roman" panose="02020603050405020304" pitchFamily="18" charset="0"/>
              </a:rPr>
              <a:t>lộ trình, b</a:t>
            </a:r>
            <a:r>
              <a:rPr lang="vi-VN" sz="2400" b="1" dirty="0">
                <a:solidFill>
                  <a:srgbClr val="3333CC"/>
                </a:solidFill>
                <a:latin typeface="+mj-lt"/>
                <a:ea typeface="Times New Roman" panose="02020603050405020304" pitchFamily="18" charset="0"/>
              </a:rPr>
              <a:t>ư</a:t>
            </a:r>
            <a:r>
              <a:rPr lang="pl-PL" sz="2400" b="1" dirty="0">
                <a:solidFill>
                  <a:srgbClr val="3333CC"/>
                </a:solidFill>
                <a:latin typeface="+mj-lt"/>
                <a:ea typeface="Times New Roman" panose="02020603050405020304" pitchFamily="18" charset="0"/>
              </a:rPr>
              <a:t>ớc đi phù hợp </a:t>
            </a:r>
            <a:r>
              <a:rPr lang="pl-PL" sz="2400" dirty="0">
                <a:solidFill>
                  <a:srgbClr val="996633"/>
                </a:solidFill>
                <a:latin typeface="+mj-lt"/>
                <a:ea typeface="Times New Roman" panose="02020603050405020304" pitchFamily="18" charset="0"/>
              </a:rPr>
              <a:t>với điều kiện thực tế và năng lực của đất nước. </a:t>
            </a:r>
            <a:endParaRPr lang="en-US" sz="2400" dirty="0">
              <a:solidFill>
                <a:srgbClr val="996633"/>
              </a:solidFill>
              <a:latin typeface="+mj-lt"/>
            </a:endParaRPr>
          </a:p>
        </p:txBody>
      </p:sp>
      <p:sp>
        <p:nvSpPr>
          <p:cNvPr id="5" name="Rectangle 4"/>
          <p:cNvSpPr/>
          <p:nvPr/>
        </p:nvSpPr>
        <p:spPr>
          <a:xfrm>
            <a:off x="1747234" y="1240164"/>
            <a:ext cx="8311891" cy="461665"/>
          </a:xfrm>
          <a:prstGeom prst="rect">
            <a:avLst/>
          </a:prstGeom>
        </p:spPr>
        <p:txBody>
          <a:bodyPr wrap="none">
            <a:spAutoFit/>
          </a:bodyPr>
          <a:lstStyle/>
          <a:p>
            <a:pPr marL="342900" indent="-342900">
              <a:buFont typeface="Wingdings" panose="05000000000000000000" pitchFamily="2" charset="2"/>
              <a:buChar char="v"/>
            </a:pPr>
            <a:r>
              <a:rPr lang="en-US" sz="2400" dirty="0">
                <a:solidFill>
                  <a:schemeClr val="accent3"/>
                </a:solidFill>
                <a:ea typeface="Times New Roman" panose="02020603050405020304" pitchFamily="18" charset="0"/>
              </a:rPr>
              <a:t>H</a:t>
            </a:r>
            <a:r>
              <a:rPr lang="pl-PL" sz="2400" dirty="0" smtClean="0">
                <a:solidFill>
                  <a:schemeClr val="accent3"/>
                </a:solidFill>
                <a:ea typeface="Times New Roman" panose="02020603050405020304" pitchFamily="18" charset="0"/>
              </a:rPr>
              <a:t>ội </a:t>
            </a:r>
            <a:r>
              <a:rPr lang="pl-PL" sz="2400" dirty="0">
                <a:solidFill>
                  <a:schemeClr val="accent3"/>
                </a:solidFill>
                <a:ea typeface="Times New Roman" panose="02020603050405020304" pitchFamily="18" charset="0"/>
              </a:rPr>
              <a:t>nhập trong các lĩnh vực khác phải </a:t>
            </a:r>
            <a:r>
              <a:rPr lang="pl-PL" sz="2400" b="1" dirty="0">
                <a:solidFill>
                  <a:srgbClr val="C00000"/>
                </a:solidFill>
                <a:ea typeface="Times New Roman" panose="02020603050405020304" pitchFamily="18" charset="0"/>
              </a:rPr>
              <a:t>tạo thuận lợi </a:t>
            </a:r>
            <a:r>
              <a:rPr lang="pl-PL" sz="2400" dirty="0" smtClean="0">
                <a:solidFill>
                  <a:schemeClr val="accent3"/>
                </a:solidFill>
                <a:ea typeface="Times New Roman" panose="02020603050405020304" pitchFamily="18" charset="0"/>
              </a:rPr>
              <a:t>cho</a:t>
            </a:r>
            <a:r>
              <a:rPr lang="en-US" sz="2400" dirty="0">
                <a:solidFill>
                  <a:schemeClr val="accent3"/>
                </a:solidFill>
                <a:ea typeface="Times New Roman" panose="02020603050405020304" pitchFamily="18" charset="0"/>
              </a:rPr>
              <a:t>:</a:t>
            </a:r>
            <a:endParaRPr lang="en-US" sz="2400" dirty="0">
              <a:solidFill>
                <a:schemeClr val="accent3"/>
              </a:solidFill>
            </a:endParaRPr>
          </a:p>
        </p:txBody>
      </p:sp>
      <p:sp>
        <p:nvSpPr>
          <p:cNvPr id="6" name="Rectangle 5"/>
          <p:cNvSpPr/>
          <p:nvPr/>
        </p:nvSpPr>
        <p:spPr>
          <a:xfrm>
            <a:off x="3801413" y="1910853"/>
            <a:ext cx="7750935" cy="400110"/>
          </a:xfrm>
          <a:prstGeom prst="rect">
            <a:avLst/>
          </a:prstGeom>
        </p:spPr>
        <p:txBody>
          <a:bodyPr wrap="square">
            <a:spAutoFit/>
          </a:bodyPr>
          <a:lstStyle/>
          <a:p>
            <a:pPr marL="285750" indent="-285750" algn="just">
              <a:buFont typeface="Wingdings" panose="05000000000000000000" pitchFamily="2" charset="2"/>
              <a:buChar char="Ø"/>
            </a:pPr>
            <a:r>
              <a:rPr lang="en-US" sz="2000" dirty="0">
                <a:solidFill>
                  <a:srgbClr val="00B050"/>
                </a:solidFill>
                <a:ea typeface="Times New Roman" panose="02020603050405020304" pitchFamily="18" charset="0"/>
              </a:rPr>
              <a:t>H</a:t>
            </a:r>
            <a:r>
              <a:rPr lang="pl-PL" sz="2000" dirty="0" smtClean="0">
                <a:solidFill>
                  <a:srgbClr val="00B050"/>
                </a:solidFill>
                <a:ea typeface="Times New Roman" panose="02020603050405020304" pitchFamily="18" charset="0"/>
              </a:rPr>
              <a:t>ội </a:t>
            </a:r>
            <a:r>
              <a:rPr lang="pl-PL" sz="2000" dirty="0">
                <a:solidFill>
                  <a:srgbClr val="00B050"/>
                </a:solidFill>
                <a:ea typeface="Times New Roman" panose="02020603050405020304" pitchFamily="18" charset="0"/>
              </a:rPr>
              <a:t>nhập kinh tế và góp phần tích cực vào phát triển kinh </a:t>
            </a:r>
            <a:r>
              <a:rPr lang="pl-PL" sz="2000" dirty="0" smtClean="0">
                <a:solidFill>
                  <a:srgbClr val="00B050"/>
                </a:solidFill>
                <a:ea typeface="Times New Roman" panose="02020603050405020304" pitchFamily="18" charset="0"/>
              </a:rPr>
              <a:t>tế</a:t>
            </a:r>
            <a:endParaRPr lang="en-US" sz="2000" dirty="0">
              <a:solidFill>
                <a:srgbClr val="00B050"/>
              </a:solidFill>
            </a:endParaRPr>
          </a:p>
        </p:txBody>
      </p:sp>
      <p:sp>
        <p:nvSpPr>
          <p:cNvPr id="7" name="Rectangle 6"/>
          <p:cNvSpPr/>
          <p:nvPr/>
        </p:nvSpPr>
        <p:spPr>
          <a:xfrm>
            <a:off x="3801413" y="2740242"/>
            <a:ext cx="5987537" cy="400110"/>
          </a:xfrm>
          <a:prstGeom prst="rect">
            <a:avLst/>
          </a:prstGeom>
        </p:spPr>
        <p:txBody>
          <a:bodyPr wrap="none">
            <a:spAutoFit/>
          </a:bodyPr>
          <a:lstStyle/>
          <a:p>
            <a:pPr marL="342900" indent="-342900">
              <a:buFont typeface="Wingdings" panose="05000000000000000000" pitchFamily="2" charset="2"/>
              <a:buChar char="Ø"/>
            </a:pPr>
            <a:r>
              <a:rPr lang="en-US" sz="2000" dirty="0" smtClean="0">
                <a:solidFill>
                  <a:srgbClr val="800000"/>
                </a:solidFill>
                <a:ea typeface="Times New Roman" panose="02020603050405020304" pitchFamily="18" charset="0"/>
              </a:rPr>
              <a:t>C</a:t>
            </a:r>
            <a:r>
              <a:rPr lang="pl-PL" sz="2000" dirty="0" smtClean="0">
                <a:solidFill>
                  <a:srgbClr val="800000"/>
                </a:solidFill>
                <a:ea typeface="Times New Roman" panose="02020603050405020304" pitchFamily="18" charset="0"/>
              </a:rPr>
              <a:t>ủng </a:t>
            </a:r>
            <a:r>
              <a:rPr lang="pl-PL" sz="2000" dirty="0">
                <a:solidFill>
                  <a:srgbClr val="800000"/>
                </a:solidFill>
                <a:ea typeface="Times New Roman" panose="02020603050405020304" pitchFamily="18" charset="0"/>
              </a:rPr>
              <a:t>cố quốc phòng, bảo đảm an ninh quốc gia</a:t>
            </a:r>
            <a:endParaRPr lang="en-US" sz="2000" dirty="0">
              <a:solidFill>
                <a:srgbClr val="800000"/>
              </a:solidFill>
            </a:endParaRPr>
          </a:p>
        </p:txBody>
      </p:sp>
      <p:sp>
        <p:nvSpPr>
          <p:cNvPr id="8" name="Rectangle 7"/>
          <p:cNvSpPr/>
          <p:nvPr/>
        </p:nvSpPr>
        <p:spPr>
          <a:xfrm>
            <a:off x="3801413" y="3747081"/>
            <a:ext cx="8047149" cy="707886"/>
          </a:xfrm>
          <a:prstGeom prst="rect">
            <a:avLst/>
          </a:prstGeom>
        </p:spPr>
        <p:txBody>
          <a:bodyPr wrap="square">
            <a:spAutoFit/>
          </a:bodyPr>
          <a:lstStyle/>
          <a:p>
            <a:pPr marL="285750" indent="-285750" algn="just">
              <a:buFont typeface="Wingdings" panose="05000000000000000000" pitchFamily="2" charset="2"/>
              <a:buChar char="Ø"/>
            </a:pPr>
            <a:r>
              <a:rPr lang="en-US" sz="2000" dirty="0" smtClean="0">
                <a:solidFill>
                  <a:srgbClr val="FF0000"/>
                </a:solidFill>
                <a:ea typeface="Times New Roman" panose="02020603050405020304" pitchFamily="18" charset="0"/>
              </a:rPr>
              <a:t>G</a:t>
            </a:r>
            <a:r>
              <a:rPr lang="pl-PL" sz="2000" dirty="0" smtClean="0">
                <a:solidFill>
                  <a:srgbClr val="FF0000"/>
                </a:solidFill>
                <a:ea typeface="Times New Roman" panose="02020603050405020304" pitchFamily="18" charset="0"/>
              </a:rPr>
              <a:t>iữ </a:t>
            </a:r>
            <a:r>
              <a:rPr lang="pl-PL" sz="2000" dirty="0">
                <a:solidFill>
                  <a:srgbClr val="FF0000"/>
                </a:solidFill>
                <a:ea typeface="Times New Roman" panose="02020603050405020304" pitchFamily="18" charset="0"/>
              </a:rPr>
              <a:t>gìn và phát huy bản sắc văn hóa dân tộc, thúc đẩy phát triển văn hóa, xã hội</a:t>
            </a:r>
            <a:endParaRPr lang="en-US" sz="2000" dirty="0">
              <a:solidFill>
                <a:srgbClr val="FF0000"/>
              </a:solidFill>
            </a:endParaRPr>
          </a:p>
        </p:txBody>
      </p:sp>
    </p:spTree>
    <p:extLst>
      <p:ext uri="{BB962C8B-B14F-4D97-AF65-F5344CB8AC3E}">
        <p14:creationId xmlns:p14="http://schemas.microsoft.com/office/powerpoint/2010/main" val="12964779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1.wp.com/nhanvanviet.com/wp-content/uploads/2016/05/news.jpg?resize=800%2C445&amp;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3494" y="1417950"/>
            <a:ext cx="5164427" cy="45449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53306" y="501134"/>
            <a:ext cx="8258992" cy="461665"/>
          </a:xfrm>
          <a:prstGeom prst="rect">
            <a:avLst/>
          </a:prstGeom>
        </p:spPr>
        <p:txBody>
          <a:bodyPr wrap="none">
            <a:spAutoFit/>
          </a:bodyPr>
          <a:lstStyle/>
          <a:p>
            <a:pPr marL="285750" indent="-285750">
              <a:buFont typeface="Wingdings" panose="05000000000000000000" pitchFamily="2" charset="2"/>
              <a:buChar char="v"/>
            </a:pPr>
            <a:r>
              <a:rPr lang="en-US" sz="2400" dirty="0" smtClean="0">
                <a:solidFill>
                  <a:srgbClr val="C00000"/>
                </a:solidFill>
                <a:latin typeface="+mj-lt"/>
                <a:ea typeface="Times New Roman" panose="02020603050405020304" pitchFamily="18" charset="0"/>
              </a:rPr>
              <a:t> </a:t>
            </a:r>
            <a:r>
              <a:rPr lang="pl-PL" sz="2400" dirty="0" smtClean="0">
                <a:solidFill>
                  <a:srgbClr val="C00000"/>
                </a:solidFill>
                <a:latin typeface="+mj-lt"/>
                <a:ea typeface="Times New Roman" panose="02020603050405020304" pitchFamily="18" charset="0"/>
              </a:rPr>
              <a:t>Hội </a:t>
            </a:r>
            <a:r>
              <a:rPr lang="pl-PL" sz="2400" dirty="0">
                <a:solidFill>
                  <a:srgbClr val="C00000"/>
                </a:solidFill>
                <a:latin typeface="+mj-lt"/>
                <a:ea typeface="Times New Roman" panose="02020603050405020304" pitchFamily="18" charset="0"/>
              </a:rPr>
              <a:t>nhập quốc tế là quá trình vừa hợp tác vừa đấu tranh</a:t>
            </a:r>
            <a:endParaRPr lang="en-US" sz="2400" dirty="0">
              <a:solidFill>
                <a:srgbClr val="C00000"/>
              </a:solidFill>
              <a:latin typeface="+mj-lt"/>
            </a:endParaRPr>
          </a:p>
        </p:txBody>
      </p:sp>
      <p:pic>
        <p:nvPicPr>
          <p:cNvPr id="5" name="Picture 2" descr="http://nghiencuuquocte.org/wp-content/uploads/2018/07/us-china-trade-w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6860" y="1417950"/>
            <a:ext cx="5177309" cy="454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04430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7"/>
          <p:cNvSpPr>
            <a:spLocks noChangeArrowheads="1"/>
          </p:cNvSpPr>
          <p:nvPr/>
        </p:nvSpPr>
        <p:spPr bwMode="gray">
          <a:xfrm rot="16200000">
            <a:off x="4531187" y="692126"/>
            <a:ext cx="2621858" cy="1855788"/>
          </a:xfrm>
          <a:prstGeom prst="chevron">
            <a:avLst>
              <a:gd name="adj" fmla="val 28655"/>
            </a:avLst>
          </a:prstGeom>
          <a:solidFill>
            <a:schemeClr val="folHlink"/>
          </a:solidFill>
          <a:ln w="9525">
            <a:noFill/>
            <a:miter lim="800000"/>
            <a:headEnd/>
            <a:tailEnd/>
          </a:ln>
          <a:effectLst/>
          <a:scene3d>
            <a:camera prst="legacyObliqueTopRight"/>
            <a:lightRig rig="legacyFlat3" dir="b"/>
          </a:scene3d>
          <a:sp3d extrusionH="1635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8"/>
          <p:cNvSpPr>
            <a:spLocks noChangeArrowheads="1"/>
          </p:cNvSpPr>
          <p:nvPr/>
        </p:nvSpPr>
        <p:spPr bwMode="gray">
          <a:xfrm rot="1788254">
            <a:off x="6125262" y="3557244"/>
            <a:ext cx="3013961" cy="1855787"/>
          </a:xfrm>
          <a:prstGeom prst="chevron">
            <a:avLst>
              <a:gd name="adj" fmla="val 28655"/>
            </a:avLst>
          </a:prstGeom>
          <a:solidFill>
            <a:schemeClr val="hlink"/>
          </a:solidFill>
          <a:ln w="9525">
            <a:noFill/>
            <a:miter lim="800000"/>
            <a:headEnd/>
            <a:tailEnd/>
          </a:ln>
          <a:effectLst/>
          <a:scene3d>
            <a:camera prst="legacyObliqueTopRight"/>
            <a:lightRig rig="legacyFlat3" dir="b"/>
          </a:scene3d>
          <a:sp3d extrusionH="163500" prstMaterial="legacyMatte">
            <a:bevelT w="13500" h="13500" prst="angle"/>
            <a:bevelB w="13500" h="13500" prst="angle"/>
            <a:extrusionClr>
              <a:schemeClr val="hlink"/>
            </a:extrusionClr>
          </a:sp3d>
        </p:spPr>
        <p:txBody>
          <a:bodyPr wrap="none" anchor="ctr">
            <a:flatTx/>
          </a:bodyPr>
          <a:lstStyle/>
          <a:p>
            <a:endParaRPr lang="en-US"/>
          </a:p>
        </p:txBody>
      </p:sp>
      <p:sp>
        <p:nvSpPr>
          <p:cNvPr id="6" name="AutoShape 6"/>
          <p:cNvSpPr>
            <a:spLocks noChangeArrowheads="1"/>
          </p:cNvSpPr>
          <p:nvPr/>
        </p:nvSpPr>
        <p:spPr bwMode="gray">
          <a:xfrm rot="9044363">
            <a:off x="2450388" y="3573687"/>
            <a:ext cx="3114396" cy="1855787"/>
          </a:xfrm>
          <a:prstGeom prst="chevron">
            <a:avLst>
              <a:gd name="adj" fmla="val 28655"/>
            </a:avLst>
          </a:prstGeom>
          <a:solidFill>
            <a:schemeClr val="accent2"/>
          </a:solidFill>
          <a:ln w="9525">
            <a:noFill/>
            <a:miter lim="800000"/>
            <a:headEnd/>
            <a:tailEnd/>
          </a:ln>
          <a:effectLst/>
          <a:scene3d>
            <a:camera prst="legacyObliqueTopRight"/>
            <a:lightRig rig="legacyFlat3" dir="b"/>
          </a:scene3d>
          <a:sp3d extrusionH="163500" prstMaterial="legacyMatte">
            <a:bevelT w="13500" h="13500" prst="angle"/>
            <a:bevelB w="13500" h="13500" prst="angle"/>
            <a:extrusionClr>
              <a:schemeClr val="accent2"/>
            </a:extrusionClr>
          </a:sp3d>
        </p:spPr>
        <p:txBody>
          <a:bodyPr wrap="none" anchor="ctr">
            <a:flatTx/>
          </a:bodyPr>
          <a:lstStyle/>
          <a:p>
            <a:endParaRPr lang="en-US"/>
          </a:p>
        </p:txBody>
      </p:sp>
      <p:sp>
        <p:nvSpPr>
          <p:cNvPr id="10" name="Rectangle 9"/>
          <p:cNvSpPr/>
          <p:nvPr/>
        </p:nvSpPr>
        <p:spPr>
          <a:xfrm>
            <a:off x="7048416" y="1524307"/>
            <a:ext cx="4658480" cy="1200329"/>
          </a:xfrm>
          <a:prstGeom prst="rect">
            <a:avLst/>
          </a:prstGeom>
        </p:spPr>
        <p:txBody>
          <a:bodyPr wrap="square">
            <a:spAutoFit/>
          </a:bodyPr>
          <a:lstStyle/>
          <a:p>
            <a:pPr algn="ctr"/>
            <a:r>
              <a:rPr lang="en-US" sz="2400" dirty="0" smtClean="0">
                <a:solidFill>
                  <a:srgbClr val="006600"/>
                </a:solidFill>
                <a:latin typeface="+mj-lt"/>
                <a:ea typeface="Times New Roman" panose="02020603050405020304" pitchFamily="18" charset="0"/>
              </a:rPr>
              <a:t>C</a:t>
            </a:r>
            <a:r>
              <a:rPr lang="pl-PL" sz="2400" dirty="0" smtClean="0">
                <a:solidFill>
                  <a:srgbClr val="006600"/>
                </a:solidFill>
                <a:latin typeface="+mj-lt"/>
                <a:ea typeface="Times New Roman" panose="02020603050405020304" pitchFamily="18" charset="0"/>
              </a:rPr>
              <a:t>hủ </a:t>
            </a:r>
            <a:r>
              <a:rPr lang="pl-PL" sz="2400" dirty="0">
                <a:solidFill>
                  <a:srgbClr val="006600"/>
                </a:solidFill>
                <a:latin typeface="+mj-lt"/>
                <a:ea typeface="Times New Roman" panose="02020603050405020304" pitchFamily="18" charset="0"/>
              </a:rPr>
              <a:t>động dự báo, </a:t>
            </a:r>
            <a:r>
              <a:rPr lang="pl-PL" sz="2400" b="1" dirty="0">
                <a:solidFill>
                  <a:srgbClr val="663300"/>
                </a:solidFill>
                <a:latin typeface="+mj-lt"/>
                <a:ea typeface="Times New Roman" panose="02020603050405020304" pitchFamily="18" charset="0"/>
              </a:rPr>
              <a:t>xử lý linh hoạt mọi tình huống, </a:t>
            </a:r>
            <a:r>
              <a:rPr lang="pl-PL" sz="2400" dirty="0">
                <a:solidFill>
                  <a:srgbClr val="006600"/>
                </a:solidFill>
                <a:latin typeface="+mj-lt"/>
                <a:ea typeface="Times New Roman" panose="02020603050405020304" pitchFamily="18" charset="0"/>
              </a:rPr>
              <a:t>không để rơi vào thế bị động, đối đầu;</a:t>
            </a:r>
            <a:endParaRPr lang="en-US" sz="2400" dirty="0">
              <a:solidFill>
                <a:srgbClr val="006600"/>
              </a:solidFill>
              <a:latin typeface="+mj-lt"/>
            </a:endParaRPr>
          </a:p>
        </p:txBody>
      </p:sp>
      <p:sp>
        <p:nvSpPr>
          <p:cNvPr id="11" name="Rectangle 10"/>
          <p:cNvSpPr/>
          <p:nvPr/>
        </p:nvSpPr>
        <p:spPr>
          <a:xfrm>
            <a:off x="1481071" y="5678360"/>
            <a:ext cx="9066725" cy="830997"/>
          </a:xfrm>
          <a:prstGeom prst="rect">
            <a:avLst/>
          </a:prstGeom>
        </p:spPr>
        <p:txBody>
          <a:bodyPr wrap="square">
            <a:spAutoFit/>
          </a:bodyPr>
          <a:lstStyle/>
          <a:p>
            <a:pPr indent="457200" algn="ctr">
              <a:spcBef>
                <a:spcPts val="600"/>
              </a:spcBef>
              <a:spcAft>
                <a:spcPts val="600"/>
              </a:spcAft>
            </a:pPr>
            <a:r>
              <a:rPr lang="en-US" sz="2400" b="1" dirty="0" smtClean="0">
                <a:solidFill>
                  <a:srgbClr val="00B0F0"/>
                </a:solidFill>
                <a:latin typeface="+mj-lt"/>
                <a:ea typeface="Times New Roman" panose="02020603050405020304" pitchFamily="18" charset="0"/>
              </a:rPr>
              <a:t>K</a:t>
            </a:r>
            <a:r>
              <a:rPr lang="pl-PL" sz="2400" b="1" dirty="0" smtClean="0">
                <a:solidFill>
                  <a:srgbClr val="00B0F0"/>
                </a:solidFill>
                <a:latin typeface="+mj-lt"/>
                <a:ea typeface="Times New Roman" panose="02020603050405020304" pitchFamily="18" charset="0"/>
              </a:rPr>
              <a:t>hông </a:t>
            </a:r>
            <a:r>
              <a:rPr lang="pl-PL" sz="2400" b="1" dirty="0">
                <a:solidFill>
                  <a:srgbClr val="00B0F0"/>
                </a:solidFill>
                <a:latin typeface="+mj-lt"/>
                <a:ea typeface="Times New Roman" panose="02020603050405020304" pitchFamily="18" charset="0"/>
              </a:rPr>
              <a:t>tham gia </a:t>
            </a:r>
            <a:r>
              <a:rPr lang="pl-PL" sz="2400" dirty="0">
                <a:solidFill>
                  <a:srgbClr val="D60093"/>
                </a:solidFill>
                <a:latin typeface="+mj-lt"/>
                <a:ea typeface="Times New Roman" panose="02020603050405020304" pitchFamily="18" charset="0"/>
              </a:rPr>
              <a:t>vào các tập hợp lực lượng, các liên minh của bên này chống bên kia. </a:t>
            </a:r>
            <a:endParaRPr lang="en-US" sz="2400" dirty="0">
              <a:solidFill>
                <a:srgbClr val="D60093"/>
              </a:solidFill>
              <a:effectLst/>
              <a:latin typeface="+mj-lt"/>
              <a:ea typeface="Times New Roman" panose="02020603050405020304" pitchFamily="18" charset="0"/>
            </a:endParaRPr>
          </a:p>
        </p:txBody>
      </p:sp>
      <p:sp>
        <p:nvSpPr>
          <p:cNvPr id="12" name="Rectangle 11"/>
          <p:cNvSpPr/>
          <p:nvPr/>
        </p:nvSpPr>
        <p:spPr>
          <a:xfrm>
            <a:off x="1302852" y="1662807"/>
            <a:ext cx="3332964" cy="830997"/>
          </a:xfrm>
          <a:prstGeom prst="rect">
            <a:avLst/>
          </a:prstGeom>
        </p:spPr>
        <p:txBody>
          <a:bodyPr wrap="square">
            <a:spAutoFit/>
          </a:bodyPr>
          <a:lstStyle/>
          <a:p>
            <a:pPr algn="ctr"/>
            <a:r>
              <a:rPr lang="en-US" sz="2400" dirty="0" smtClean="0">
                <a:solidFill>
                  <a:srgbClr val="3333CC"/>
                </a:solidFill>
                <a:latin typeface="+mj-lt"/>
                <a:ea typeface="Times New Roman" panose="02020603050405020304" pitchFamily="18" charset="0"/>
              </a:rPr>
              <a:t>K</a:t>
            </a:r>
            <a:r>
              <a:rPr lang="pl-PL" sz="2400" dirty="0" smtClean="0">
                <a:solidFill>
                  <a:srgbClr val="3333CC"/>
                </a:solidFill>
                <a:latin typeface="+mj-lt"/>
                <a:ea typeface="Times New Roman" panose="02020603050405020304" pitchFamily="18" charset="0"/>
              </a:rPr>
              <a:t>iên </a:t>
            </a:r>
            <a:r>
              <a:rPr lang="pl-PL" sz="2400" dirty="0">
                <a:solidFill>
                  <a:srgbClr val="3333CC"/>
                </a:solidFill>
                <a:latin typeface="+mj-lt"/>
                <a:ea typeface="Times New Roman" panose="02020603050405020304" pitchFamily="18" charset="0"/>
              </a:rPr>
              <a:t>định </a:t>
            </a:r>
            <a:r>
              <a:rPr lang="pl-PL" sz="2400" b="1" dirty="0">
                <a:solidFill>
                  <a:srgbClr val="C00000"/>
                </a:solidFill>
                <a:latin typeface="+mj-lt"/>
                <a:ea typeface="Times New Roman" panose="02020603050405020304" pitchFamily="18" charset="0"/>
              </a:rPr>
              <a:t>lợi ích quốc gia, dân tộc</a:t>
            </a:r>
            <a:endParaRPr lang="en-US" sz="2400" b="1" dirty="0">
              <a:solidFill>
                <a:srgbClr val="C00000"/>
              </a:solidFill>
              <a:latin typeface="+mj-lt"/>
            </a:endParaRPr>
          </a:p>
        </p:txBody>
      </p:sp>
    </p:spTree>
    <p:extLst>
      <p:ext uri="{BB962C8B-B14F-4D97-AF65-F5344CB8AC3E}">
        <p14:creationId xmlns:p14="http://schemas.microsoft.com/office/powerpoint/2010/main" val="37859323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0">
            <a:extLst>
              <a:ext uri="{FF2B5EF4-FFF2-40B4-BE49-F238E27FC236}">
                <a16:creationId xmlns:a16="http://schemas.microsoft.com/office/drawing/2014/main" xmlns="" id="{33502CE0-F754-4D92-AC72-AC3FC61F08CC}"/>
              </a:ext>
            </a:extLst>
          </p:cNvPr>
          <p:cNvSpPr/>
          <p:nvPr/>
        </p:nvSpPr>
        <p:spPr>
          <a:xfrm rot="10800000">
            <a:off x="4896879" y="769278"/>
            <a:ext cx="864000" cy="864000"/>
          </a:xfrm>
          <a:prstGeom prst="roundRect">
            <a:avLst/>
          </a:prstGeom>
          <a:solidFill>
            <a:schemeClr val="accent3"/>
          </a:solid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JM" sz="2700">
              <a:solidFill>
                <a:srgbClr val="0070C0"/>
              </a:solidFill>
            </a:endParaRPr>
          </a:p>
        </p:txBody>
      </p:sp>
      <p:sp>
        <p:nvSpPr>
          <p:cNvPr id="3" name="Freeform 53">
            <a:extLst>
              <a:ext uri="{FF2B5EF4-FFF2-40B4-BE49-F238E27FC236}">
                <a16:creationId xmlns:a16="http://schemas.microsoft.com/office/drawing/2014/main" xmlns="" id="{2D72221A-8761-4AE6-95C5-FB8FD7B7834E}"/>
              </a:ext>
            </a:extLst>
          </p:cNvPr>
          <p:cNvSpPr/>
          <p:nvPr/>
        </p:nvSpPr>
        <p:spPr>
          <a:xfrm>
            <a:off x="5207347" y="1025662"/>
            <a:ext cx="382784" cy="392454"/>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 name="Oval 10">
            <a:extLst>
              <a:ext uri="{FF2B5EF4-FFF2-40B4-BE49-F238E27FC236}">
                <a16:creationId xmlns:a16="http://schemas.microsoft.com/office/drawing/2014/main" xmlns="" id="{1E044F6C-203F-45AD-BE60-297AD83FFD2E}"/>
              </a:ext>
            </a:extLst>
          </p:cNvPr>
          <p:cNvSpPr/>
          <p:nvPr/>
        </p:nvSpPr>
        <p:spPr>
          <a:xfrm rot="10800000">
            <a:off x="4966739" y="2600202"/>
            <a:ext cx="864000" cy="864000"/>
          </a:xfrm>
          <a:prstGeom prst="roundRect">
            <a:avLst/>
          </a:prstGeom>
          <a:solidFill>
            <a:schemeClr val="accent2"/>
          </a:solid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JM" sz="2700">
              <a:solidFill>
                <a:srgbClr val="0070C0"/>
              </a:solidFill>
            </a:endParaRPr>
          </a:p>
        </p:txBody>
      </p:sp>
      <p:sp>
        <p:nvSpPr>
          <p:cNvPr id="6" name="Trapezoid 22">
            <a:extLst>
              <a:ext uri="{FF2B5EF4-FFF2-40B4-BE49-F238E27FC236}">
                <a16:creationId xmlns:a16="http://schemas.microsoft.com/office/drawing/2014/main" xmlns="" id="{F7BF84F7-AB7A-45C1-9CC6-5DF4181B44DE}"/>
              </a:ext>
            </a:extLst>
          </p:cNvPr>
          <p:cNvSpPr>
            <a:spLocks noChangeAspect="1"/>
          </p:cNvSpPr>
          <p:nvPr/>
        </p:nvSpPr>
        <p:spPr>
          <a:xfrm>
            <a:off x="5234482" y="2948168"/>
            <a:ext cx="449662" cy="228752"/>
          </a:xfrm>
          <a:custGeom>
            <a:avLst/>
            <a:gdLst/>
            <a:ahLst/>
            <a:cxnLst/>
            <a:rect l="l" t="t" r="r" b="b"/>
            <a:pathLst>
              <a:path w="3261500" h="1659188">
                <a:moveTo>
                  <a:pt x="121102" y="1436888"/>
                </a:moveTo>
                <a:lnTo>
                  <a:pt x="3045452" y="1436888"/>
                </a:lnTo>
                <a:cubicBezTo>
                  <a:pt x="3001437" y="1508238"/>
                  <a:pt x="2956882" y="1580993"/>
                  <a:pt x="2918729" y="1659188"/>
                </a:cubicBezTo>
                <a:lnTo>
                  <a:pt x="202648" y="1659188"/>
                </a:lnTo>
                <a:cubicBezTo>
                  <a:pt x="188127" y="1585004"/>
                  <a:pt x="156049" y="1510828"/>
                  <a:pt x="121102" y="1436888"/>
                </a:cubicBezTo>
                <a:close/>
                <a:moveTo>
                  <a:pt x="2814967" y="1119413"/>
                </a:moveTo>
                <a:lnTo>
                  <a:pt x="2814967" y="1227413"/>
                </a:lnTo>
                <a:lnTo>
                  <a:pt x="2922967" y="1227413"/>
                </a:lnTo>
                <a:lnTo>
                  <a:pt x="2922967" y="1119413"/>
                </a:lnTo>
                <a:close/>
                <a:moveTo>
                  <a:pt x="2600074" y="1119413"/>
                </a:moveTo>
                <a:lnTo>
                  <a:pt x="2600074" y="1227413"/>
                </a:lnTo>
                <a:lnTo>
                  <a:pt x="2708074" y="1227413"/>
                </a:lnTo>
                <a:lnTo>
                  <a:pt x="2708074" y="1119413"/>
                </a:lnTo>
                <a:close/>
                <a:moveTo>
                  <a:pt x="2385182" y="1119413"/>
                </a:moveTo>
                <a:lnTo>
                  <a:pt x="2385182" y="1227413"/>
                </a:lnTo>
                <a:lnTo>
                  <a:pt x="2493182" y="1227413"/>
                </a:lnTo>
                <a:lnTo>
                  <a:pt x="2493182" y="1119413"/>
                </a:lnTo>
                <a:close/>
                <a:moveTo>
                  <a:pt x="1716569" y="1119413"/>
                </a:moveTo>
                <a:lnTo>
                  <a:pt x="1716569" y="1227413"/>
                </a:lnTo>
                <a:lnTo>
                  <a:pt x="1824569" y="1227413"/>
                </a:lnTo>
                <a:lnTo>
                  <a:pt x="1824569" y="1119413"/>
                </a:lnTo>
                <a:close/>
                <a:moveTo>
                  <a:pt x="1501676" y="1119413"/>
                </a:moveTo>
                <a:lnTo>
                  <a:pt x="1501676" y="1227413"/>
                </a:lnTo>
                <a:lnTo>
                  <a:pt x="1609676" y="1227413"/>
                </a:lnTo>
                <a:lnTo>
                  <a:pt x="1609676" y="1119413"/>
                </a:lnTo>
                <a:close/>
                <a:moveTo>
                  <a:pt x="1286784" y="1119413"/>
                </a:moveTo>
                <a:lnTo>
                  <a:pt x="1286784" y="1227413"/>
                </a:lnTo>
                <a:lnTo>
                  <a:pt x="1394784" y="1227413"/>
                </a:lnTo>
                <a:lnTo>
                  <a:pt x="1394784" y="1119413"/>
                </a:lnTo>
                <a:close/>
                <a:moveTo>
                  <a:pt x="1071892" y="1119413"/>
                </a:moveTo>
                <a:lnTo>
                  <a:pt x="1071892" y="1227413"/>
                </a:lnTo>
                <a:lnTo>
                  <a:pt x="1179892" y="1227413"/>
                </a:lnTo>
                <a:lnTo>
                  <a:pt x="1179892" y="1119413"/>
                </a:lnTo>
                <a:close/>
                <a:moveTo>
                  <a:pt x="857000" y="1119413"/>
                </a:moveTo>
                <a:lnTo>
                  <a:pt x="857000" y="1227413"/>
                </a:lnTo>
                <a:lnTo>
                  <a:pt x="965000" y="1227413"/>
                </a:lnTo>
                <a:lnTo>
                  <a:pt x="965000" y="1119413"/>
                </a:lnTo>
                <a:close/>
                <a:moveTo>
                  <a:pt x="642108" y="1119413"/>
                </a:moveTo>
                <a:lnTo>
                  <a:pt x="642108" y="1227413"/>
                </a:lnTo>
                <a:lnTo>
                  <a:pt x="750108" y="1227413"/>
                </a:lnTo>
                <a:lnTo>
                  <a:pt x="750108" y="1119413"/>
                </a:lnTo>
                <a:close/>
                <a:moveTo>
                  <a:pt x="427216" y="1119413"/>
                </a:moveTo>
                <a:lnTo>
                  <a:pt x="427216" y="1227413"/>
                </a:lnTo>
                <a:lnTo>
                  <a:pt x="535216" y="1227413"/>
                </a:lnTo>
                <a:lnTo>
                  <a:pt x="535216" y="1119413"/>
                </a:lnTo>
                <a:close/>
                <a:moveTo>
                  <a:pt x="356387" y="794045"/>
                </a:moveTo>
                <a:lnTo>
                  <a:pt x="310667" y="896924"/>
                </a:lnTo>
                <a:lnTo>
                  <a:pt x="2620886" y="908354"/>
                </a:lnTo>
                <a:lnTo>
                  <a:pt x="2540130" y="801665"/>
                </a:lnTo>
                <a:close/>
                <a:moveTo>
                  <a:pt x="382676" y="631248"/>
                </a:moveTo>
                <a:lnTo>
                  <a:pt x="363625" y="730317"/>
                </a:lnTo>
                <a:lnTo>
                  <a:pt x="2492522" y="737937"/>
                </a:lnTo>
                <a:lnTo>
                  <a:pt x="2418771" y="631248"/>
                </a:lnTo>
                <a:close/>
                <a:moveTo>
                  <a:pt x="1756650" y="318899"/>
                </a:moveTo>
                <a:lnTo>
                  <a:pt x="1756650" y="477608"/>
                </a:lnTo>
                <a:lnTo>
                  <a:pt x="1900650" y="477608"/>
                </a:lnTo>
                <a:lnTo>
                  <a:pt x="1900650" y="318899"/>
                </a:lnTo>
                <a:close/>
                <a:moveTo>
                  <a:pt x="1470038" y="318899"/>
                </a:moveTo>
                <a:lnTo>
                  <a:pt x="1470038" y="477608"/>
                </a:lnTo>
                <a:lnTo>
                  <a:pt x="1614038" y="477608"/>
                </a:lnTo>
                <a:lnTo>
                  <a:pt x="1614038" y="318899"/>
                </a:lnTo>
                <a:close/>
                <a:moveTo>
                  <a:pt x="1183427" y="318899"/>
                </a:moveTo>
                <a:lnTo>
                  <a:pt x="1183427" y="477608"/>
                </a:lnTo>
                <a:lnTo>
                  <a:pt x="1327427" y="477608"/>
                </a:lnTo>
                <a:lnTo>
                  <a:pt x="1327427" y="318899"/>
                </a:lnTo>
                <a:close/>
                <a:moveTo>
                  <a:pt x="896816" y="318899"/>
                </a:moveTo>
                <a:lnTo>
                  <a:pt x="896816" y="477608"/>
                </a:lnTo>
                <a:lnTo>
                  <a:pt x="1040816" y="477608"/>
                </a:lnTo>
                <a:lnTo>
                  <a:pt x="1040816" y="318899"/>
                </a:lnTo>
                <a:close/>
                <a:moveTo>
                  <a:pt x="1190618" y="0"/>
                </a:moveTo>
                <a:lnTo>
                  <a:pt x="1271830" y="0"/>
                </a:lnTo>
                <a:lnTo>
                  <a:pt x="1308266" y="193836"/>
                </a:lnTo>
                <a:lnTo>
                  <a:pt x="1977660" y="193836"/>
                </a:lnTo>
                <a:lnTo>
                  <a:pt x="2138144" y="525639"/>
                </a:lnTo>
                <a:lnTo>
                  <a:pt x="2421400" y="525639"/>
                </a:lnTo>
                <a:lnTo>
                  <a:pt x="2750195" y="950920"/>
                </a:lnTo>
                <a:lnTo>
                  <a:pt x="3261500" y="937238"/>
                </a:lnTo>
                <a:cubicBezTo>
                  <a:pt x="3244841" y="1097170"/>
                  <a:pt x="3172191" y="1230845"/>
                  <a:pt x="3089450" y="1364888"/>
                </a:cubicBezTo>
                <a:lnTo>
                  <a:pt x="88044" y="1364888"/>
                </a:lnTo>
                <a:cubicBezTo>
                  <a:pt x="35437" y="1251413"/>
                  <a:pt x="-11245" y="1137942"/>
                  <a:pt x="2399" y="1024450"/>
                </a:cubicBezTo>
                <a:lnTo>
                  <a:pt x="197767" y="1019222"/>
                </a:lnTo>
                <a:lnTo>
                  <a:pt x="321162" y="525639"/>
                </a:lnTo>
                <a:lnTo>
                  <a:pt x="681951" y="525639"/>
                </a:lnTo>
                <a:lnTo>
                  <a:pt x="764901" y="193836"/>
                </a:lnTo>
                <a:lnTo>
                  <a:pt x="930048" y="193836"/>
                </a:lnTo>
                <a:lnTo>
                  <a:pt x="966373" y="588"/>
                </a:lnTo>
                <a:lnTo>
                  <a:pt x="1047585" y="588"/>
                </a:lnTo>
                <a:lnTo>
                  <a:pt x="1083910" y="193836"/>
                </a:lnTo>
                <a:lnTo>
                  <a:pt x="1154183" y="1938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10">
            <a:extLst>
              <a:ext uri="{FF2B5EF4-FFF2-40B4-BE49-F238E27FC236}">
                <a16:creationId xmlns:a16="http://schemas.microsoft.com/office/drawing/2014/main" xmlns="" id="{9771022D-570A-495E-A458-4D2477C0607B}"/>
              </a:ext>
            </a:extLst>
          </p:cNvPr>
          <p:cNvSpPr/>
          <p:nvPr/>
        </p:nvSpPr>
        <p:spPr>
          <a:xfrm rot="10800000">
            <a:off x="4966739" y="4612030"/>
            <a:ext cx="864000" cy="864000"/>
          </a:xfrm>
          <a:prstGeom prst="roundRect">
            <a:avLst/>
          </a:prstGeom>
          <a:solidFill>
            <a:schemeClr val="accent1"/>
          </a:solid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JM" sz="2700" dirty="0">
              <a:solidFill>
                <a:srgbClr val="8064A2"/>
              </a:solidFill>
            </a:endParaRPr>
          </a:p>
        </p:txBody>
      </p:sp>
      <p:sp>
        <p:nvSpPr>
          <p:cNvPr id="8" name="Rounded Rectangle 25">
            <a:extLst>
              <a:ext uri="{FF2B5EF4-FFF2-40B4-BE49-F238E27FC236}">
                <a16:creationId xmlns:a16="http://schemas.microsoft.com/office/drawing/2014/main" xmlns="" id="{F70E4283-4C93-49BA-B388-525463333957}"/>
              </a:ext>
            </a:extLst>
          </p:cNvPr>
          <p:cNvSpPr/>
          <p:nvPr/>
        </p:nvSpPr>
        <p:spPr>
          <a:xfrm>
            <a:off x="5228876" y="4893003"/>
            <a:ext cx="412168" cy="302054"/>
          </a:xfrm>
          <a:custGeom>
            <a:avLst/>
            <a:gdLst/>
            <a:ahLst/>
            <a:cxnLst/>
            <a:rect l="l" t="t" r="r" b="b"/>
            <a:pathLst>
              <a:path w="3248842" h="2380886">
                <a:moveTo>
                  <a:pt x="1194785" y="1472263"/>
                </a:moveTo>
                <a:cubicBezTo>
                  <a:pt x="1150014" y="1472263"/>
                  <a:pt x="1113720" y="1508557"/>
                  <a:pt x="1113720" y="1553328"/>
                </a:cubicBezTo>
                <a:lnTo>
                  <a:pt x="1113720" y="1600880"/>
                </a:lnTo>
                <a:cubicBezTo>
                  <a:pt x="1113720" y="1645651"/>
                  <a:pt x="1150014" y="1681945"/>
                  <a:pt x="1194785" y="1681945"/>
                </a:cubicBezTo>
                <a:lnTo>
                  <a:pt x="2067186" y="1681945"/>
                </a:lnTo>
                <a:cubicBezTo>
                  <a:pt x="2111957" y="1681945"/>
                  <a:pt x="2148251" y="1645651"/>
                  <a:pt x="2148251" y="1600880"/>
                </a:cubicBezTo>
                <a:lnTo>
                  <a:pt x="2148251" y="1553328"/>
                </a:lnTo>
                <a:cubicBezTo>
                  <a:pt x="2148251" y="1508557"/>
                  <a:pt x="2111957" y="1472263"/>
                  <a:pt x="2067186" y="1472263"/>
                </a:cubicBezTo>
                <a:close/>
                <a:moveTo>
                  <a:pt x="2582402" y="986449"/>
                </a:moveTo>
                <a:cubicBezTo>
                  <a:pt x="2477247" y="986449"/>
                  <a:pt x="2392002" y="1071694"/>
                  <a:pt x="2392002" y="1176848"/>
                </a:cubicBezTo>
                <a:cubicBezTo>
                  <a:pt x="2392002" y="1282003"/>
                  <a:pt x="2477247" y="1367248"/>
                  <a:pt x="2582402" y="1367248"/>
                </a:cubicBezTo>
                <a:cubicBezTo>
                  <a:pt x="2687557" y="1367248"/>
                  <a:pt x="2772801" y="1282003"/>
                  <a:pt x="2772801" y="1176848"/>
                </a:cubicBezTo>
                <a:cubicBezTo>
                  <a:pt x="2772801" y="1071694"/>
                  <a:pt x="2687557" y="986449"/>
                  <a:pt x="2582402" y="986449"/>
                </a:cubicBezTo>
                <a:close/>
                <a:moveTo>
                  <a:pt x="679570" y="986449"/>
                </a:moveTo>
                <a:cubicBezTo>
                  <a:pt x="574415" y="986449"/>
                  <a:pt x="489171" y="1071694"/>
                  <a:pt x="489171" y="1176848"/>
                </a:cubicBezTo>
                <a:cubicBezTo>
                  <a:pt x="489171" y="1282003"/>
                  <a:pt x="574415" y="1367248"/>
                  <a:pt x="679570" y="1367248"/>
                </a:cubicBezTo>
                <a:cubicBezTo>
                  <a:pt x="784725" y="1367248"/>
                  <a:pt x="869970" y="1282003"/>
                  <a:pt x="869970" y="1176848"/>
                </a:cubicBezTo>
                <a:cubicBezTo>
                  <a:pt x="869970" y="1071694"/>
                  <a:pt x="784725" y="986449"/>
                  <a:pt x="679570" y="986449"/>
                </a:cubicBezTo>
                <a:close/>
                <a:moveTo>
                  <a:pt x="867954" y="155801"/>
                </a:moveTo>
                <a:lnTo>
                  <a:pt x="726849" y="858549"/>
                </a:lnTo>
                <a:lnTo>
                  <a:pt x="2535122" y="858549"/>
                </a:lnTo>
                <a:lnTo>
                  <a:pt x="2394017" y="155801"/>
                </a:lnTo>
                <a:close/>
                <a:moveTo>
                  <a:pt x="677268" y="0"/>
                </a:moveTo>
                <a:lnTo>
                  <a:pt x="2584703" y="0"/>
                </a:lnTo>
                <a:lnTo>
                  <a:pt x="2736658" y="607820"/>
                </a:lnTo>
                <a:cubicBezTo>
                  <a:pt x="2766265" y="579906"/>
                  <a:pt x="2806392" y="564164"/>
                  <a:pt x="2850195" y="564164"/>
                </a:cubicBezTo>
                <a:lnTo>
                  <a:pt x="3069929" y="564164"/>
                </a:lnTo>
                <a:cubicBezTo>
                  <a:pt x="3168740" y="564164"/>
                  <a:pt x="3248842" y="644266"/>
                  <a:pt x="3248842" y="743077"/>
                </a:cubicBezTo>
                <a:lnTo>
                  <a:pt x="3248842" y="792706"/>
                </a:lnTo>
                <a:cubicBezTo>
                  <a:pt x="3248842" y="891517"/>
                  <a:pt x="3168740" y="971619"/>
                  <a:pt x="3069929" y="971619"/>
                </a:cubicBezTo>
                <a:lnTo>
                  <a:pt x="3054536" y="971619"/>
                </a:lnTo>
                <a:cubicBezTo>
                  <a:pt x="3060628" y="989042"/>
                  <a:pt x="3063411" y="1007758"/>
                  <a:pt x="3063411" y="1027125"/>
                </a:cubicBezTo>
                <a:lnTo>
                  <a:pt x="3063411" y="2015961"/>
                </a:lnTo>
                <a:lnTo>
                  <a:pt x="2889080" y="2015961"/>
                </a:lnTo>
                <a:lnTo>
                  <a:pt x="2889080" y="2260325"/>
                </a:lnTo>
                <a:cubicBezTo>
                  <a:pt x="2889080" y="2326909"/>
                  <a:pt x="2835102" y="2380886"/>
                  <a:pt x="2768518" y="2380886"/>
                </a:cubicBezTo>
                <a:lnTo>
                  <a:pt x="2286284" y="2380886"/>
                </a:lnTo>
                <a:cubicBezTo>
                  <a:pt x="2219700" y="2380886"/>
                  <a:pt x="2165723" y="2326909"/>
                  <a:pt x="2165723" y="2260325"/>
                </a:cubicBezTo>
                <a:lnTo>
                  <a:pt x="2165723" y="2015961"/>
                </a:lnTo>
                <a:lnTo>
                  <a:pt x="1096248" y="2015961"/>
                </a:lnTo>
                <a:lnTo>
                  <a:pt x="1096248" y="2260325"/>
                </a:lnTo>
                <a:cubicBezTo>
                  <a:pt x="1096248" y="2326909"/>
                  <a:pt x="1042270" y="2380886"/>
                  <a:pt x="975686" y="2380886"/>
                </a:cubicBezTo>
                <a:lnTo>
                  <a:pt x="493453" y="2380886"/>
                </a:lnTo>
                <a:cubicBezTo>
                  <a:pt x="426869" y="2380886"/>
                  <a:pt x="372891" y="2326909"/>
                  <a:pt x="372891" y="2260325"/>
                </a:cubicBezTo>
                <a:lnTo>
                  <a:pt x="372891" y="2015961"/>
                </a:lnTo>
                <a:lnTo>
                  <a:pt x="198560" y="2015961"/>
                </a:lnTo>
                <a:lnTo>
                  <a:pt x="198560" y="1027125"/>
                </a:lnTo>
                <a:cubicBezTo>
                  <a:pt x="198560" y="1007758"/>
                  <a:pt x="201343" y="989042"/>
                  <a:pt x="207435" y="971619"/>
                </a:cubicBezTo>
                <a:lnTo>
                  <a:pt x="178913" y="971619"/>
                </a:lnTo>
                <a:cubicBezTo>
                  <a:pt x="80102" y="971619"/>
                  <a:pt x="0" y="891517"/>
                  <a:pt x="0" y="792706"/>
                </a:cubicBezTo>
                <a:lnTo>
                  <a:pt x="0" y="743077"/>
                </a:lnTo>
                <a:cubicBezTo>
                  <a:pt x="0" y="644266"/>
                  <a:pt x="80102" y="564164"/>
                  <a:pt x="178913" y="564164"/>
                </a:cubicBezTo>
                <a:lnTo>
                  <a:pt x="398647" y="564164"/>
                </a:lnTo>
                <a:cubicBezTo>
                  <a:pt x="447310" y="564164"/>
                  <a:pt x="491436" y="583593"/>
                  <a:pt x="523419" y="61539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 name="Rectangle 4"/>
          <p:cNvSpPr/>
          <p:nvPr/>
        </p:nvSpPr>
        <p:spPr>
          <a:xfrm>
            <a:off x="5950039" y="621725"/>
            <a:ext cx="5898523" cy="1569660"/>
          </a:xfrm>
          <a:prstGeom prst="rect">
            <a:avLst/>
          </a:prstGeom>
        </p:spPr>
        <p:txBody>
          <a:bodyPr wrap="square">
            <a:spAutoFit/>
          </a:bodyPr>
          <a:lstStyle/>
          <a:p>
            <a:pPr algn="ctr"/>
            <a:r>
              <a:rPr lang="pl-PL" sz="2400" dirty="0">
                <a:solidFill>
                  <a:srgbClr val="3333CC"/>
                </a:solidFill>
                <a:latin typeface="+mj-lt"/>
                <a:ea typeface="Times New Roman" panose="02020603050405020304" pitchFamily="18" charset="0"/>
              </a:rPr>
              <a:t>Nghiêm chỉnh </a:t>
            </a:r>
            <a:r>
              <a:rPr lang="pl-PL" sz="2400" b="1" dirty="0">
                <a:solidFill>
                  <a:srgbClr val="FF0000"/>
                </a:solidFill>
                <a:latin typeface="+mj-lt"/>
                <a:ea typeface="Times New Roman" panose="02020603050405020304" pitchFamily="18" charset="0"/>
              </a:rPr>
              <a:t>tuân thủ các cam kết quốc </a:t>
            </a:r>
            <a:r>
              <a:rPr lang="pl-PL" sz="2400" dirty="0" smtClean="0">
                <a:solidFill>
                  <a:srgbClr val="3333CC"/>
                </a:solidFill>
                <a:latin typeface="+mj-lt"/>
                <a:ea typeface="Times New Roman" panose="02020603050405020304" pitchFamily="18" charset="0"/>
              </a:rPr>
              <a:t>tế, </a:t>
            </a:r>
            <a:r>
              <a:rPr lang="pl-PL" sz="2400" b="1" dirty="0">
                <a:solidFill>
                  <a:srgbClr val="00B050"/>
                </a:solidFill>
                <a:latin typeface="+mj-lt"/>
                <a:ea typeface="Times New Roman" panose="02020603050405020304" pitchFamily="18" charset="0"/>
              </a:rPr>
              <a:t>luật lệ quốc tế </a:t>
            </a:r>
            <a:r>
              <a:rPr lang="pl-PL" sz="2400" dirty="0">
                <a:solidFill>
                  <a:srgbClr val="3333CC"/>
                </a:solidFill>
                <a:latin typeface="+mj-lt"/>
                <a:ea typeface="Times New Roman" panose="02020603050405020304" pitchFamily="18" charset="0"/>
              </a:rPr>
              <a:t>và </a:t>
            </a:r>
            <a:r>
              <a:rPr lang="pl-PL" sz="2400" dirty="0" smtClean="0">
                <a:solidFill>
                  <a:srgbClr val="3333CC"/>
                </a:solidFill>
                <a:latin typeface="+mj-lt"/>
                <a:ea typeface="Times New Roman" panose="02020603050405020304" pitchFamily="18" charset="0"/>
              </a:rPr>
              <a:t>các </a:t>
            </a:r>
            <a:r>
              <a:rPr lang="pl-PL" sz="2400" b="1" dirty="0">
                <a:solidFill>
                  <a:srgbClr val="7030A0"/>
                </a:solidFill>
                <a:latin typeface="+mj-lt"/>
                <a:ea typeface="Times New Roman" panose="02020603050405020304" pitchFamily="18" charset="0"/>
              </a:rPr>
              <a:t>hoạt động của cộng đồng khu vực và quốc tế</a:t>
            </a:r>
            <a:endParaRPr lang="en-US" sz="2400" b="1" dirty="0">
              <a:solidFill>
                <a:srgbClr val="7030A0"/>
              </a:solidFill>
              <a:latin typeface="+mj-lt"/>
            </a:endParaRPr>
          </a:p>
        </p:txBody>
      </p:sp>
      <p:sp>
        <p:nvSpPr>
          <p:cNvPr id="11" name="Rectangle 10"/>
          <p:cNvSpPr/>
          <p:nvPr/>
        </p:nvSpPr>
        <p:spPr>
          <a:xfrm>
            <a:off x="6029724" y="2633206"/>
            <a:ext cx="5280337" cy="830997"/>
          </a:xfrm>
          <a:prstGeom prst="rect">
            <a:avLst/>
          </a:prstGeom>
        </p:spPr>
        <p:txBody>
          <a:bodyPr wrap="square">
            <a:spAutoFit/>
          </a:bodyPr>
          <a:lstStyle/>
          <a:p>
            <a:pPr algn="ctr"/>
            <a:r>
              <a:rPr lang="en-US" sz="2400" dirty="0" smtClean="0">
                <a:solidFill>
                  <a:srgbClr val="C00000"/>
                </a:solidFill>
                <a:latin typeface="+mj-lt"/>
                <a:ea typeface="Times New Roman" panose="02020603050405020304" pitchFamily="18" charset="0"/>
              </a:rPr>
              <a:t>C</a:t>
            </a:r>
            <a:r>
              <a:rPr lang="pl-PL" sz="2400" dirty="0" smtClean="0">
                <a:solidFill>
                  <a:srgbClr val="C00000"/>
                </a:solidFill>
                <a:latin typeface="+mj-lt"/>
                <a:ea typeface="Times New Roman" panose="02020603050405020304" pitchFamily="18" charset="0"/>
              </a:rPr>
              <a:t>hủ </a:t>
            </a:r>
            <a:r>
              <a:rPr lang="pl-PL" sz="2400" dirty="0">
                <a:solidFill>
                  <a:srgbClr val="C00000"/>
                </a:solidFill>
                <a:latin typeface="+mj-lt"/>
                <a:ea typeface="Times New Roman" panose="02020603050405020304" pitchFamily="18" charset="0"/>
              </a:rPr>
              <a:t>động đề xuất </a:t>
            </a:r>
            <a:r>
              <a:rPr lang="pl-PL" sz="2400" b="1" dirty="0">
                <a:solidFill>
                  <a:srgbClr val="00B0F0"/>
                </a:solidFill>
                <a:latin typeface="+mj-lt"/>
                <a:ea typeface="Times New Roman" panose="02020603050405020304" pitchFamily="18" charset="0"/>
              </a:rPr>
              <a:t>sáng kiến, cơ chế hợp tác</a:t>
            </a:r>
            <a:r>
              <a:rPr lang="pl-PL" sz="2400" dirty="0">
                <a:solidFill>
                  <a:srgbClr val="C00000"/>
                </a:solidFill>
                <a:latin typeface="+mj-lt"/>
                <a:ea typeface="Times New Roman" panose="02020603050405020304" pitchFamily="18" charset="0"/>
              </a:rPr>
              <a:t> trên nguyên tắc cùng có lợi</a:t>
            </a:r>
            <a:endParaRPr lang="en-US" sz="2400" dirty="0">
              <a:solidFill>
                <a:srgbClr val="C00000"/>
              </a:solidFill>
              <a:latin typeface="+mj-lt"/>
            </a:endParaRPr>
          </a:p>
        </p:txBody>
      </p:sp>
      <p:sp>
        <p:nvSpPr>
          <p:cNvPr id="13" name="Rectangle 12"/>
          <p:cNvSpPr/>
          <p:nvPr/>
        </p:nvSpPr>
        <p:spPr>
          <a:xfrm>
            <a:off x="6231562" y="4260350"/>
            <a:ext cx="5617000" cy="1938992"/>
          </a:xfrm>
          <a:prstGeom prst="rect">
            <a:avLst/>
          </a:prstGeom>
        </p:spPr>
        <p:txBody>
          <a:bodyPr wrap="square">
            <a:spAutoFit/>
          </a:bodyPr>
          <a:lstStyle/>
          <a:p>
            <a:pPr indent="457200" algn="just">
              <a:spcBef>
                <a:spcPts val="600"/>
              </a:spcBef>
              <a:spcAft>
                <a:spcPts val="600"/>
              </a:spcAft>
            </a:pPr>
            <a:r>
              <a:rPr lang="en-US" sz="2400" b="1" dirty="0" smtClean="0">
                <a:solidFill>
                  <a:srgbClr val="FF0000"/>
                </a:solidFill>
                <a:latin typeface="+mj-lt"/>
                <a:ea typeface="Times New Roman" panose="02020603050405020304" pitchFamily="18" charset="0"/>
              </a:rPr>
              <a:t>C</a:t>
            </a:r>
            <a:r>
              <a:rPr lang="pl-PL" sz="2400" b="1" dirty="0" smtClean="0">
                <a:solidFill>
                  <a:srgbClr val="FF0000"/>
                </a:solidFill>
                <a:latin typeface="+mj-lt"/>
                <a:ea typeface="Times New Roman" panose="02020603050405020304" pitchFamily="18" charset="0"/>
              </a:rPr>
              <a:t>ủng </a:t>
            </a:r>
            <a:r>
              <a:rPr lang="pl-PL" sz="2400" b="1" dirty="0">
                <a:solidFill>
                  <a:srgbClr val="FF0000"/>
                </a:solidFill>
                <a:latin typeface="+mj-lt"/>
                <a:ea typeface="Times New Roman" panose="02020603050405020304" pitchFamily="18" charset="0"/>
              </a:rPr>
              <a:t>cố và nâng cao vai trò </a:t>
            </a:r>
            <a:r>
              <a:rPr lang="pl-PL" sz="2400" dirty="0">
                <a:solidFill>
                  <a:srgbClr val="008000"/>
                </a:solidFill>
                <a:latin typeface="+mj-lt"/>
                <a:ea typeface="Times New Roman" panose="02020603050405020304" pitchFamily="18" charset="0"/>
              </a:rPr>
              <a:t>trong cộng đồng khu vực và quốc tế, góp phần tích cực vào cuộc đấu tranh vì hòa bình, độc lập dân tộc, dân chủ và tiến bộ xã hội trên thế giới. </a:t>
            </a:r>
            <a:endParaRPr lang="en-US" sz="2400" dirty="0">
              <a:solidFill>
                <a:srgbClr val="008000"/>
              </a:solidFill>
              <a:effectLst/>
              <a:latin typeface="+mj-lt"/>
              <a:ea typeface="Times New Roman" panose="02020603050405020304" pitchFamily="18" charset="0"/>
            </a:endParaRPr>
          </a:p>
        </p:txBody>
      </p:sp>
      <p:grpSp>
        <p:nvGrpSpPr>
          <p:cNvPr id="15" name="Group 14">
            <a:extLst>
              <a:ext uri="{FF2B5EF4-FFF2-40B4-BE49-F238E27FC236}">
                <a16:creationId xmlns:a16="http://schemas.microsoft.com/office/drawing/2014/main" xmlns="" id="{184A7085-59AC-4F06-9B5D-417EDF52040F}"/>
              </a:ext>
            </a:extLst>
          </p:cNvPr>
          <p:cNvGrpSpPr/>
          <p:nvPr/>
        </p:nvGrpSpPr>
        <p:grpSpPr>
          <a:xfrm>
            <a:off x="314287" y="1273976"/>
            <a:ext cx="4251628" cy="4203873"/>
            <a:chOff x="2829719" y="1994076"/>
            <a:chExt cx="3701454" cy="3659879"/>
          </a:xfrm>
        </p:grpSpPr>
        <p:sp>
          <p:nvSpPr>
            <p:cNvPr id="16" name="Donut 17">
              <a:extLst>
                <a:ext uri="{FF2B5EF4-FFF2-40B4-BE49-F238E27FC236}">
                  <a16:creationId xmlns:a16="http://schemas.microsoft.com/office/drawing/2014/main" xmlns=""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17" name="Group 16">
              <a:extLst>
                <a:ext uri="{FF2B5EF4-FFF2-40B4-BE49-F238E27FC236}">
                  <a16:creationId xmlns:a16="http://schemas.microsoft.com/office/drawing/2014/main" xmlns="" id="{F83CF7B0-A8D1-4AB8-97FD-5A56934D3E65}"/>
                </a:ext>
              </a:extLst>
            </p:cNvPr>
            <p:cNvGrpSpPr/>
            <p:nvPr/>
          </p:nvGrpSpPr>
          <p:grpSpPr>
            <a:xfrm>
              <a:off x="2829719" y="1994076"/>
              <a:ext cx="3701454" cy="3402026"/>
              <a:chOff x="2829719" y="1899183"/>
              <a:chExt cx="3701454" cy="3402026"/>
            </a:xfrm>
          </p:grpSpPr>
          <p:sp>
            <p:nvSpPr>
              <p:cNvPr id="21" name="Freeform 6">
                <a:extLst>
                  <a:ext uri="{FF2B5EF4-FFF2-40B4-BE49-F238E27FC236}">
                    <a16:creationId xmlns:a16="http://schemas.microsoft.com/office/drawing/2014/main" xmlns=""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22" name="Freeform 6">
                <a:extLst>
                  <a:ext uri="{FF2B5EF4-FFF2-40B4-BE49-F238E27FC236}">
                    <a16:creationId xmlns:a16="http://schemas.microsoft.com/office/drawing/2014/main" xmlns=""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23" name="Freeform 6">
                <a:extLst>
                  <a:ext uri="{FF2B5EF4-FFF2-40B4-BE49-F238E27FC236}">
                    <a16:creationId xmlns:a16="http://schemas.microsoft.com/office/drawing/2014/main" xmlns=""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24" name="Oval 23">
                <a:extLst>
                  <a:ext uri="{FF2B5EF4-FFF2-40B4-BE49-F238E27FC236}">
                    <a16:creationId xmlns:a16="http://schemas.microsoft.com/office/drawing/2014/main" xmlns=""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25" name="Oval 24">
                <a:extLst>
                  <a:ext uri="{FF2B5EF4-FFF2-40B4-BE49-F238E27FC236}">
                    <a16:creationId xmlns:a16="http://schemas.microsoft.com/office/drawing/2014/main" xmlns=""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26" name="Oval 25">
                <a:extLst>
                  <a:ext uri="{FF2B5EF4-FFF2-40B4-BE49-F238E27FC236}">
                    <a16:creationId xmlns:a16="http://schemas.microsoft.com/office/drawing/2014/main" xmlns=""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27" name="Oval 26">
                <a:extLst>
                  <a:ext uri="{FF2B5EF4-FFF2-40B4-BE49-F238E27FC236}">
                    <a16:creationId xmlns:a16="http://schemas.microsoft.com/office/drawing/2014/main" xmlns=""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8" name="Oval 27">
                <a:extLst>
                  <a:ext uri="{FF2B5EF4-FFF2-40B4-BE49-F238E27FC236}">
                    <a16:creationId xmlns:a16="http://schemas.microsoft.com/office/drawing/2014/main" xmlns=""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18" name="Arc 17">
              <a:extLst>
                <a:ext uri="{FF2B5EF4-FFF2-40B4-BE49-F238E27FC236}">
                  <a16:creationId xmlns:a16="http://schemas.microsoft.com/office/drawing/2014/main" xmlns=""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19" name="Arc 18">
              <a:extLst>
                <a:ext uri="{FF2B5EF4-FFF2-40B4-BE49-F238E27FC236}">
                  <a16:creationId xmlns:a16="http://schemas.microsoft.com/office/drawing/2014/main" xmlns=""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20" name="Arc 19">
              <a:extLst>
                <a:ext uri="{FF2B5EF4-FFF2-40B4-BE49-F238E27FC236}">
                  <a16:creationId xmlns:a16="http://schemas.microsoft.com/office/drawing/2014/main" xmlns=""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Tree>
    <p:extLst>
      <p:ext uri="{BB962C8B-B14F-4D97-AF65-F5344CB8AC3E}">
        <p14:creationId xmlns:p14="http://schemas.microsoft.com/office/powerpoint/2010/main" val="19381701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3C2184D8-6098-4822-B4EC-7F4895B687DF}"/>
              </a:ext>
            </a:extLst>
          </p:cNvPr>
          <p:cNvGrpSpPr/>
          <p:nvPr/>
        </p:nvGrpSpPr>
        <p:grpSpPr>
          <a:xfrm>
            <a:off x="934818" y="3054047"/>
            <a:ext cx="10302910" cy="1490773"/>
            <a:chOff x="907041" y="3813427"/>
            <a:chExt cx="7329918" cy="1490773"/>
          </a:xfrm>
        </p:grpSpPr>
        <p:sp>
          <p:nvSpPr>
            <p:cNvPr id="4" name="Isosceles Triangle 3">
              <a:extLst>
                <a:ext uri="{FF2B5EF4-FFF2-40B4-BE49-F238E27FC236}">
                  <a16:creationId xmlns:a16="http://schemas.microsoft.com/office/drawing/2014/main" xmlns="" id="{651CBCA9-BF25-47E8-B248-7C12FF8655C8}"/>
                </a:ext>
              </a:extLst>
            </p:cNvPr>
            <p:cNvSpPr/>
            <p:nvPr/>
          </p:nvSpPr>
          <p:spPr>
            <a:xfrm rot="5400000">
              <a:off x="7700624" y="3869026"/>
              <a:ext cx="576064" cy="4966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Rectangle 4">
              <a:extLst>
                <a:ext uri="{FF2B5EF4-FFF2-40B4-BE49-F238E27FC236}">
                  <a16:creationId xmlns:a16="http://schemas.microsoft.com/office/drawing/2014/main" xmlns="" id="{1F91A42F-CE0E-4DD3-AC7B-23997448BC5D}"/>
                </a:ext>
              </a:extLst>
            </p:cNvPr>
            <p:cNvSpPr/>
            <p:nvPr/>
          </p:nvSpPr>
          <p:spPr>
            <a:xfrm>
              <a:off x="5947657" y="3829298"/>
              <a:ext cx="1792695" cy="57606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6" name="Freeform 56">
              <a:extLst>
                <a:ext uri="{FF2B5EF4-FFF2-40B4-BE49-F238E27FC236}">
                  <a16:creationId xmlns:a16="http://schemas.microsoft.com/office/drawing/2014/main" xmlns="" id="{8C924E9C-E827-4621-90F9-E02EE61839B0}"/>
                </a:ext>
              </a:extLst>
            </p:cNvPr>
            <p:cNvSpPr/>
            <p:nvPr/>
          </p:nvSpPr>
          <p:spPr>
            <a:xfrm>
              <a:off x="5947658" y="3829297"/>
              <a:ext cx="1257638"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3">
                    <a:lumMod val="70000"/>
                  </a:schemeClr>
                </a:gs>
                <a:gs pos="97000">
                  <a:schemeClr val="accent3">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7" name="Isosceles Triangle 6">
              <a:extLst>
                <a:ext uri="{FF2B5EF4-FFF2-40B4-BE49-F238E27FC236}">
                  <a16:creationId xmlns:a16="http://schemas.microsoft.com/office/drawing/2014/main" xmlns="" id="{72255C0F-86B7-4C6C-AFFF-781C726FFFE8}"/>
                </a:ext>
              </a:extLst>
            </p:cNvPr>
            <p:cNvSpPr/>
            <p:nvPr/>
          </p:nvSpPr>
          <p:spPr>
            <a:xfrm rot="16200000">
              <a:off x="867313" y="3858140"/>
              <a:ext cx="576064" cy="4966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xmlns="" id="{D226A85A-56F6-4E84-86ED-670221EC74F1}"/>
                </a:ext>
              </a:extLst>
            </p:cNvPr>
            <p:cNvSpPr/>
            <p:nvPr/>
          </p:nvSpPr>
          <p:spPr>
            <a:xfrm flipH="1">
              <a:off x="1403648" y="3822948"/>
              <a:ext cx="1792695" cy="57606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Freeform 55">
              <a:extLst>
                <a:ext uri="{FF2B5EF4-FFF2-40B4-BE49-F238E27FC236}">
                  <a16:creationId xmlns:a16="http://schemas.microsoft.com/office/drawing/2014/main" xmlns="" id="{8880A1A0-4DF3-4745-9529-B5A82893B6EF}"/>
                </a:ext>
              </a:extLst>
            </p:cNvPr>
            <p:cNvSpPr/>
            <p:nvPr/>
          </p:nvSpPr>
          <p:spPr>
            <a:xfrm flipH="1">
              <a:off x="1938705" y="3813427"/>
              <a:ext cx="1257638"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3">
                    <a:lumMod val="70000"/>
                  </a:schemeClr>
                </a:gs>
                <a:gs pos="97000">
                  <a:schemeClr val="accent3">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xmlns="" id="{B2EF77B9-4607-4686-8048-9CFA29AF4EC7}"/>
                </a:ext>
              </a:extLst>
            </p:cNvPr>
            <p:cNvSpPr/>
            <p:nvPr/>
          </p:nvSpPr>
          <p:spPr>
            <a:xfrm flipH="1">
              <a:off x="1938704" y="4117330"/>
              <a:ext cx="1792695" cy="5760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Freeform 54">
              <a:extLst>
                <a:ext uri="{FF2B5EF4-FFF2-40B4-BE49-F238E27FC236}">
                  <a16:creationId xmlns:a16="http://schemas.microsoft.com/office/drawing/2014/main" xmlns="" id="{25477727-4BDE-40B3-829E-54720CCA16BD}"/>
                </a:ext>
              </a:extLst>
            </p:cNvPr>
            <p:cNvSpPr/>
            <p:nvPr/>
          </p:nvSpPr>
          <p:spPr>
            <a:xfrm flipH="1">
              <a:off x="2473761" y="4117330"/>
              <a:ext cx="1257638"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2">
                    <a:lumMod val="70000"/>
                  </a:schemeClr>
                </a:gs>
                <a:gs pos="97000">
                  <a:schemeClr val="accent2">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Rectangle 11">
              <a:extLst>
                <a:ext uri="{FF2B5EF4-FFF2-40B4-BE49-F238E27FC236}">
                  <a16:creationId xmlns:a16="http://schemas.microsoft.com/office/drawing/2014/main" xmlns="" id="{479A7612-BD73-4B42-B27E-880F322EBFC5}"/>
                </a:ext>
              </a:extLst>
            </p:cNvPr>
            <p:cNvSpPr/>
            <p:nvPr/>
          </p:nvSpPr>
          <p:spPr>
            <a:xfrm>
              <a:off x="5412601" y="4136380"/>
              <a:ext cx="1792695" cy="5760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3" name="Freeform 53">
              <a:extLst>
                <a:ext uri="{FF2B5EF4-FFF2-40B4-BE49-F238E27FC236}">
                  <a16:creationId xmlns:a16="http://schemas.microsoft.com/office/drawing/2014/main" xmlns="" id="{9A802E8D-E31C-4EDF-B2C3-85C722AB4912}"/>
                </a:ext>
              </a:extLst>
            </p:cNvPr>
            <p:cNvSpPr/>
            <p:nvPr/>
          </p:nvSpPr>
          <p:spPr>
            <a:xfrm>
              <a:off x="5412601" y="4120356"/>
              <a:ext cx="1257638"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2">
                    <a:lumMod val="70000"/>
                  </a:schemeClr>
                </a:gs>
                <a:gs pos="97000">
                  <a:schemeClr val="accent2">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4" name="Rectangle 13">
              <a:extLst>
                <a:ext uri="{FF2B5EF4-FFF2-40B4-BE49-F238E27FC236}">
                  <a16:creationId xmlns:a16="http://schemas.microsoft.com/office/drawing/2014/main" xmlns="" id="{858B0957-B50C-407B-8F31-D0691A12A150}"/>
                </a:ext>
              </a:extLst>
            </p:cNvPr>
            <p:cNvSpPr/>
            <p:nvPr/>
          </p:nvSpPr>
          <p:spPr>
            <a:xfrm>
              <a:off x="4877544" y="4424412"/>
              <a:ext cx="1792695" cy="5760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Rectangle 14">
              <a:extLst>
                <a:ext uri="{FF2B5EF4-FFF2-40B4-BE49-F238E27FC236}">
                  <a16:creationId xmlns:a16="http://schemas.microsoft.com/office/drawing/2014/main" xmlns="" id="{7F748596-AAE1-478A-A519-68D20B6D705D}"/>
                </a:ext>
              </a:extLst>
            </p:cNvPr>
            <p:cNvSpPr/>
            <p:nvPr/>
          </p:nvSpPr>
          <p:spPr>
            <a:xfrm flipH="1">
              <a:off x="2473761" y="4424412"/>
              <a:ext cx="1792695" cy="5760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Freeform 12">
              <a:extLst>
                <a:ext uri="{FF2B5EF4-FFF2-40B4-BE49-F238E27FC236}">
                  <a16:creationId xmlns:a16="http://schemas.microsoft.com/office/drawing/2014/main" xmlns="" id="{05895891-F954-4651-83DB-C3A88A8D093D}"/>
                </a:ext>
              </a:extLst>
            </p:cNvPr>
            <p:cNvSpPr/>
            <p:nvPr/>
          </p:nvSpPr>
          <p:spPr>
            <a:xfrm>
              <a:off x="4872465" y="4424233"/>
              <a:ext cx="895077"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1">
                    <a:lumMod val="70000"/>
                  </a:schemeClr>
                </a:gs>
                <a:gs pos="97000">
                  <a:schemeClr val="accent1">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52">
              <a:extLst>
                <a:ext uri="{FF2B5EF4-FFF2-40B4-BE49-F238E27FC236}">
                  <a16:creationId xmlns:a16="http://schemas.microsoft.com/office/drawing/2014/main" xmlns="" id="{7F72C985-6A92-42E4-A3BC-59E9A7A38C57}"/>
                </a:ext>
              </a:extLst>
            </p:cNvPr>
            <p:cNvSpPr/>
            <p:nvPr/>
          </p:nvSpPr>
          <p:spPr>
            <a:xfrm flipH="1">
              <a:off x="3386026" y="4421204"/>
              <a:ext cx="895077" cy="879967"/>
            </a:xfrm>
            <a:custGeom>
              <a:avLst/>
              <a:gdLst/>
              <a:ahLst/>
              <a:cxnLst/>
              <a:rect l="l" t="t" r="r" b="b"/>
              <a:pathLst>
                <a:path w="895077" h="879967">
                  <a:moveTo>
                    <a:pt x="0" y="0"/>
                  </a:moveTo>
                  <a:lnTo>
                    <a:pt x="888256" y="300169"/>
                  </a:lnTo>
                  <a:lnTo>
                    <a:pt x="895077" y="301554"/>
                  </a:lnTo>
                  <a:lnTo>
                    <a:pt x="895077" y="879967"/>
                  </a:lnTo>
                  <a:lnTo>
                    <a:pt x="11956" y="582109"/>
                  </a:lnTo>
                  <a:lnTo>
                    <a:pt x="0" y="565456"/>
                  </a:lnTo>
                  <a:close/>
                </a:path>
              </a:pathLst>
            </a:custGeom>
            <a:gradFill>
              <a:gsLst>
                <a:gs pos="3000">
                  <a:schemeClr val="accent1">
                    <a:lumMod val="70000"/>
                  </a:schemeClr>
                </a:gs>
                <a:gs pos="97000">
                  <a:schemeClr val="accent1">
                    <a:lumMod val="6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Rectangle 17">
              <a:extLst>
                <a:ext uri="{FF2B5EF4-FFF2-40B4-BE49-F238E27FC236}">
                  <a16:creationId xmlns:a16="http://schemas.microsoft.com/office/drawing/2014/main" xmlns="" id="{B90F3C09-DF9B-4837-8C8B-3B4AFEC9E4FC}"/>
                </a:ext>
              </a:extLst>
            </p:cNvPr>
            <p:cNvSpPr/>
            <p:nvPr/>
          </p:nvSpPr>
          <p:spPr>
            <a:xfrm>
              <a:off x="3383868" y="4725144"/>
              <a:ext cx="2381932" cy="5760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grpSp>
      <p:sp>
        <p:nvSpPr>
          <p:cNvPr id="40" name="Rectangle 23">
            <a:extLst>
              <a:ext uri="{FF2B5EF4-FFF2-40B4-BE49-F238E27FC236}">
                <a16:creationId xmlns:a16="http://schemas.microsoft.com/office/drawing/2014/main" xmlns="" id="{0F26123F-F98F-496E-8360-453D823805EE}"/>
              </a:ext>
            </a:extLst>
          </p:cNvPr>
          <p:cNvSpPr/>
          <p:nvPr/>
        </p:nvSpPr>
        <p:spPr>
          <a:xfrm>
            <a:off x="9119076" y="3529758"/>
            <a:ext cx="476152" cy="280084"/>
          </a:xfrm>
          <a:custGeom>
            <a:avLst/>
            <a:gdLst/>
            <a:ahLst/>
            <a:cxnLst/>
            <a:rect l="l" t="t" r="r" b="b"/>
            <a:pathLst>
              <a:path w="4529836" h="2664566">
                <a:moveTo>
                  <a:pt x="1861969" y="0"/>
                </a:moveTo>
                <a:cubicBezTo>
                  <a:pt x="2177122" y="0"/>
                  <a:pt x="2455874" y="155855"/>
                  <a:pt x="2611443" y="404565"/>
                </a:cubicBezTo>
                <a:cubicBezTo>
                  <a:pt x="2709453" y="315054"/>
                  <a:pt x="2840684" y="266178"/>
                  <a:pt x="2983336" y="266178"/>
                </a:cubicBezTo>
                <a:cubicBezTo>
                  <a:pt x="3293144" y="266178"/>
                  <a:pt x="3549108" y="496718"/>
                  <a:pt x="3578241" y="797044"/>
                </a:cubicBezTo>
                <a:cubicBezTo>
                  <a:pt x="3583592" y="793823"/>
                  <a:pt x="3589010" y="793774"/>
                  <a:pt x="3594440" y="793774"/>
                </a:cubicBezTo>
                <a:cubicBezTo>
                  <a:pt x="4111042" y="793774"/>
                  <a:pt x="4529836" y="1212568"/>
                  <a:pt x="4529836" y="1729170"/>
                </a:cubicBezTo>
                <a:cubicBezTo>
                  <a:pt x="4529836" y="2216938"/>
                  <a:pt x="4156487" y="2617512"/>
                  <a:pt x="3679930" y="2660249"/>
                </a:cubicBezTo>
                <a:lnTo>
                  <a:pt x="3679930" y="2664566"/>
                </a:lnTo>
                <a:lnTo>
                  <a:pt x="3594440" y="2664566"/>
                </a:lnTo>
                <a:lnTo>
                  <a:pt x="1043912" y="2664566"/>
                </a:lnTo>
                <a:lnTo>
                  <a:pt x="1043912" y="2657589"/>
                </a:lnTo>
                <a:cubicBezTo>
                  <a:pt x="1008374" y="2662448"/>
                  <a:pt x="972132" y="2664566"/>
                  <a:pt x="935396" y="2664566"/>
                </a:cubicBezTo>
                <a:cubicBezTo>
                  <a:pt x="418794" y="2664566"/>
                  <a:pt x="0" y="2245772"/>
                  <a:pt x="0" y="1729170"/>
                </a:cubicBezTo>
                <a:cubicBezTo>
                  <a:pt x="0" y="1212568"/>
                  <a:pt x="418794" y="793774"/>
                  <a:pt x="935396" y="793774"/>
                </a:cubicBezTo>
                <a:lnTo>
                  <a:pt x="954395" y="797612"/>
                </a:lnTo>
                <a:cubicBezTo>
                  <a:pt x="1004779" y="344999"/>
                  <a:pt x="1393085" y="0"/>
                  <a:pt x="18619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1" name="Oval 31">
            <a:extLst>
              <a:ext uri="{FF2B5EF4-FFF2-40B4-BE49-F238E27FC236}">
                <a16:creationId xmlns:a16="http://schemas.microsoft.com/office/drawing/2014/main" xmlns="" id="{97FEE2EB-9162-4F2F-AF69-AD613D0285BF}"/>
              </a:ext>
            </a:extLst>
          </p:cNvPr>
          <p:cNvSpPr/>
          <p:nvPr/>
        </p:nvSpPr>
        <p:spPr>
          <a:xfrm>
            <a:off x="8437339" y="3786968"/>
            <a:ext cx="354255" cy="357590"/>
          </a:xfrm>
          <a:custGeom>
            <a:avLst/>
            <a:gdLst/>
            <a:ahLst/>
            <a:cxnLst/>
            <a:rect l="l" t="t" r="r" b="b"/>
            <a:pathLst>
              <a:path w="3187187" h="3217189">
                <a:moveTo>
                  <a:pt x="2136560" y="2669280"/>
                </a:moveTo>
                <a:cubicBezTo>
                  <a:pt x="2154235" y="2662847"/>
                  <a:pt x="2173778" y="2671961"/>
                  <a:pt x="2180211" y="2689635"/>
                </a:cubicBezTo>
                <a:lnTo>
                  <a:pt x="2338628" y="3124881"/>
                </a:lnTo>
                <a:cubicBezTo>
                  <a:pt x="2345061" y="3142556"/>
                  <a:pt x="2335948" y="3162099"/>
                  <a:pt x="2318273" y="3168533"/>
                </a:cubicBezTo>
                <a:lnTo>
                  <a:pt x="2190259" y="3215126"/>
                </a:lnTo>
                <a:cubicBezTo>
                  <a:pt x="2172585" y="3221559"/>
                  <a:pt x="2153041" y="3212445"/>
                  <a:pt x="2146608" y="3194771"/>
                </a:cubicBezTo>
                <a:lnTo>
                  <a:pt x="1988192" y="2759525"/>
                </a:lnTo>
                <a:cubicBezTo>
                  <a:pt x="1981759" y="2741850"/>
                  <a:pt x="1990872" y="2722307"/>
                  <a:pt x="2008547" y="2715873"/>
                </a:cubicBezTo>
                <a:close/>
                <a:moveTo>
                  <a:pt x="1050626" y="2669280"/>
                </a:moveTo>
                <a:lnTo>
                  <a:pt x="1178640" y="2715873"/>
                </a:lnTo>
                <a:cubicBezTo>
                  <a:pt x="1196314" y="2722307"/>
                  <a:pt x="1205428" y="2741850"/>
                  <a:pt x="1198995" y="2759525"/>
                </a:cubicBezTo>
                <a:lnTo>
                  <a:pt x="1040578" y="3194771"/>
                </a:lnTo>
                <a:cubicBezTo>
                  <a:pt x="1034145" y="3212445"/>
                  <a:pt x="1014601" y="3221559"/>
                  <a:pt x="996927" y="3215126"/>
                </a:cubicBezTo>
                <a:lnTo>
                  <a:pt x="868913" y="3168533"/>
                </a:lnTo>
                <a:cubicBezTo>
                  <a:pt x="851239" y="3162099"/>
                  <a:pt x="842125" y="3142556"/>
                  <a:pt x="848558" y="3124881"/>
                </a:cubicBezTo>
                <a:lnTo>
                  <a:pt x="1006975" y="2689635"/>
                </a:lnTo>
                <a:cubicBezTo>
                  <a:pt x="1013408" y="2671961"/>
                  <a:pt x="1032952" y="2662847"/>
                  <a:pt x="1050626" y="2669280"/>
                </a:cubicBezTo>
                <a:close/>
                <a:moveTo>
                  <a:pt x="2647909" y="2029882"/>
                </a:moveTo>
                <a:cubicBezTo>
                  <a:pt x="2656328" y="2027626"/>
                  <a:pt x="2665608" y="2028582"/>
                  <a:pt x="2673752" y="2033284"/>
                </a:cubicBezTo>
                <a:lnTo>
                  <a:pt x="3074877" y="2264874"/>
                </a:lnTo>
                <a:cubicBezTo>
                  <a:pt x="3091166" y="2274278"/>
                  <a:pt x="3096747" y="2295107"/>
                  <a:pt x="3087343" y="2311396"/>
                </a:cubicBezTo>
                <a:lnTo>
                  <a:pt x="3019228" y="2429374"/>
                </a:lnTo>
                <a:cubicBezTo>
                  <a:pt x="3009824" y="2445663"/>
                  <a:pt x="2988995" y="2451244"/>
                  <a:pt x="2972706" y="2441840"/>
                </a:cubicBezTo>
                <a:lnTo>
                  <a:pt x="2571581" y="2210250"/>
                </a:lnTo>
                <a:cubicBezTo>
                  <a:pt x="2555292" y="2200846"/>
                  <a:pt x="2549710" y="2180017"/>
                  <a:pt x="2559115" y="2163728"/>
                </a:cubicBezTo>
                <a:lnTo>
                  <a:pt x="2627229" y="2045750"/>
                </a:lnTo>
                <a:cubicBezTo>
                  <a:pt x="2631932" y="2037605"/>
                  <a:pt x="2639490" y="2032138"/>
                  <a:pt x="2647909" y="2029882"/>
                </a:cubicBezTo>
                <a:close/>
                <a:moveTo>
                  <a:pt x="539277" y="2029882"/>
                </a:moveTo>
                <a:cubicBezTo>
                  <a:pt x="547696" y="2032138"/>
                  <a:pt x="555255" y="2037605"/>
                  <a:pt x="559957" y="2045750"/>
                </a:cubicBezTo>
                <a:lnTo>
                  <a:pt x="628071" y="2163728"/>
                </a:lnTo>
                <a:cubicBezTo>
                  <a:pt x="637476" y="2180017"/>
                  <a:pt x="631895" y="2200846"/>
                  <a:pt x="615606" y="2210250"/>
                </a:cubicBezTo>
                <a:lnTo>
                  <a:pt x="214481" y="2441840"/>
                </a:lnTo>
                <a:cubicBezTo>
                  <a:pt x="198192" y="2451244"/>
                  <a:pt x="177363" y="2445663"/>
                  <a:pt x="167958" y="2429374"/>
                </a:cubicBezTo>
                <a:lnTo>
                  <a:pt x="99844" y="2311396"/>
                </a:lnTo>
                <a:cubicBezTo>
                  <a:pt x="90439" y="2295107"/>
                  <a:pt x="96020" y="2274278"/>
                  <a:pt x="112309" y="2264874"/>
                </a:cubicBezTo>
                <a:lnTo>
                  <a:pt x="513434" y="2033284"/>
                </a:lnTo>
                <a:cubicBezTo>
                  <a:pt x="521579" y="2028582"/>
                  <a:pt x="530858" y="2027626"/>
                  <a:pt x="539277" y="2029882"/>
                </a:cubicBezTo>
                <a:close/>
                <a:moveTo>
                  <a:pt x="3094879" y="918289"/>
                </a:moveTo>
                <a:cubicBezTo>
                  <a:pt x="3112554" y="911856"/>
                  <a:pt x="3132097" y="920969"/>
                  <a:pt x="3138531" y="938644"/>
                </a:cubicBezTo>
                <a:lnTo>
                  <a:pt x="3185124" y="1066657"/>
                </a:lnTo>
                <a:cubicBezTo>
                  <a:pt x="3191557" y="1084332"/>
                  <a:pt x="3182443" y="1103875"/>
                  <a:pt x="3164769" y="1110308"/>
                </a:cubicBezTo>
                <a:lnTo>
                  <a:pt x="2729523" y="1268725"/>
                </a:lnTo>
                <a:cubicBezTo>
                  <a:pt x="2711848" y="1275158"/>
                  <a:pt x="2692304" y="1266045"/>
                  <a:pt x="2685871" y="1248370"/>
                </a:cubicBezTo>
                <a:lnTo>
                  <a:pt x="2639278" y="1120357"/>
                </a:lnTo>
                <a:cubicBezTo>
                  <a:pt x="2632845" y="1102682"/>
                  <a:pt x="2641959" y="1083138"/>
                  <a:pt x="2659633" y="1076705"/>
                </a:cubicBezTo>
                <a:close/>
                <a:moveTo>
                  <a:pt x="92307" y="918289"/>
                </a:moveTo>
                <a:lnTo>
                  <a:pt x="527553" y="1076705"/>
                </a:lnTo>
                <a:cubicBezTo>
                  <a:pt x="545228" y="1083138"/>
                  <a:pt x="554341" y="1102682"/>
                  <a:pt x="547908" y="1120357"/>
                </a:cubicBezTo>
                <a:lnTo>
                  <a:pt x="501315" y="1248370"/>
                </a:lnTo>
                <a:cubicBezTo>
                  <a:pt x="494882" y="1266045"/>
                  <a:pt x="475338" y="1275158"/>
                  <a:pt x="457664" y="1268725"/>
                </a:cubicBezTo>
                <a:lnTo>
                  <a:pt x="22418" y="1110308"/>
                </a:lnTo>
                <a:cubicBezTo>
                  <a:pt x="4743" y="1103875"/>
                  <a:pt x="-4370" y="1084332"/>
                  <a:pt x="2063" y="1066657"/>
                </a:cubicBezTo>
                <a:lnTo>
                  <a:pt x="48656" y="938644"/>
                </a:lnTo>
                <a:cubicBezTo>
                  <a:pt x="55089" y="920969"/>
                  <a:pt x="74633" y="911856"/>
                  <a:pt x="92307" y="918289"/>
                </a:cubicBezTo>
                <a:close/>
                <a:moveTo>
                  <a:pt x="1593593" y="658644"/>
                </a:moveTo>
                <a:cubicBezTo>
                  <a:pt x="2116495" y="658644"/>
                  <a:pt x="2540391" y="1082540"/>
                  <a:pt x="2540391" y="1605442"/>
                </a:cubicBezTo>
                <a:cubicBezTo>
                  <a:pt x="2540391" y="2128344"/>
                  <a:pt x="2116495" y="2552240"/>
                  <a:pt x="1593593" y="2552240"/>
                </a:cubicBezTo>
                <a:cubicBezTo>
                  <a:pt x="1070691" y="2552240"/>
                  <a:pt x="646795" y="2128344"/>
                  <a:pt x="646795" y="1605442"/>
                </a:cubicBezTo>
                <a:cubicBezTo>
                  <a:pt x="646795" y="1082540"/>
                  <a:pt x="1070691" y="658644"/>
                  <a:pt x="1593593" y="658644"/>
                </a:cubicBezTo>
                <a:close/>
                <a:moveTo>
                  <a:pt x="2246117" y="1165"/>
                </a:moveTo>
                <a:cubicBezTo>
                  <a:pt x="2254536" y="-1090"/>
                  <a:pt x="2263815" y="-135"/>
                  <a:pt x="2271960" y="4568"/>
                </a:cubicBezTo>
                <a:lnTo>
                  <a:pt x="2389938" y="72682"/>
                </a:lnTo>
                <a:cubicBezTo>
                  <a:pt x="2406227" y="82087"/>
                  <a:pt x="2411808" y="102916"/>
                  <a:pt x="2402403" y="119205"/>
                </a:cubicBezTo>
                <a:lnTo>
                  <a:pt x="2170814" y="520330"/>
                </a:lnTo>
                <a:cubicBezTo>
                  <a:pt x="2161409" y="536619"/>
                  <a:pt x="2140580" y="542200"/>
                  <a:pt x="2124291" y="532795"/>
                </a:cubicBezTo>
                <a:lnTo>
                  <a:pt x="2006313" y="464681"/>
                </a:lnTo>
                <a:cubicBezTo>
                  <a:pt x="1990024" y="455276"/>
                  <a:pt x="1984443" y="434447"/>
                  <a:pt x="1993848" y="418158"/>
                </a:cubicBezTo>
                <a:lnTo>
                  <a:pt x="2225437" y="17033"/>
                </a:lnTo>
                <a:cubicBezTo>
                  <a:pt x="2230139" y="8889"/>
                  <a:pt x="2237698" y="3421"/>
                  <a:pt x="2246117" y="1165"/>
                </a:cubicBezTo>
                <a:close/>
                <a:moveTo>
                  <a:pt x="941069" y="1165"/>
                </a:moveTo>
                <a:cubicBezTo>
                  <a:pt x="949488" y="3421"/>
                  <a:pt x="957047" y="8889"/>
                  <a:pt x="961749" y="17033"/>
                </a:cubicBezTo>
                <a:lnTo>
                  <a:pt x="1193338" y="418158"/>
                </a:lnTo>
                <a:cubicBezTo>
                  <a:pt x="1202743" y="434447"/>
                  <a:pt x="1197162" y="455276"/>
                  <a:pt x="1180873" y="464681"/>
                </a:cubicBezTo>
                <a:lnTo>
                  <a:pt x="1062895" y="532795"/>
                </a:lnTo>
                <a:cubicBezTo>
                  <a:pt x="1046606" y="542200"/>
                  <a:pt x="1025777" y="536619"/>
                  <a:pt x="1016372" y="520330"/>
                </a:cubicBezTo>
                <a:lnTo>
                  <a:pt x="784783" y="119205"/>
                </a:lnTo>
                <a:cubicBezTo>
                  <a:pt x="775378" y="102916"/>
                  <a:pt x="780959" y="82087"/>
                  <a:pt x="797248" y="72682"/>
                </a:cubicBezTo>
                <a:lnTo>
                  <a:pt x="915226" y="4568"/>
                </a:lnTo>
                <a:cubicBezTo>
                  <a:pt x="923371" y="-135"/>
                  <a:pt x="932650" y="-1090"/>
                  <a:pt x="941069" y="116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2" name="Rectangle 23">
            <a:extLst>
              <a:ext uri="{FF2B5EF4-FFF2-40B4-BE49-F238E27FC236}">
                <a16:creationId xmlns:a16="http://schemas.microsoft.com/office/drawing/2014/main" xmlns="" id="{9D7A323C-B987-4209-BD8B-3D71CD356AB0}"/>
              </a:ext>
            </a:extLst>
          </p:cNvPr>
          <p:cNvSpPr/>
          <p:nvPr/>
        </p:nvSpPr>
        <p:spPr>
          <a:xfrm>
            <a:off x="1628236" y="3183138"/>
            <a:ext cx="485828" cy="313098"/>
          </a:xfrm>
          <a:custGeom>
            <a:avLst/>
            <a:gdLst/>
            <a:ahLst/>
            <a:cxnLst/>
            <a:rect l="l" t="t" r="r" b="b"/>
            <a:pathLst>
              <a:path w="3224845" h="2078296">
                <a:moveTo>
                  <a:pt x="1153236" y="427959"/>
                </a:moveTo>
                <a:cubicBezTo>
                  <a:pt x="1348431" y="427959"/>
                  <a:pt x="1521080" y="524490"/>
                  <a:pt x="1617434" y="678532"/>
                </a:cubicBezTo>
                <a:cubicBezTo>
                  <a:pt x="1678138" y="623092"/>
                  <a:pt x="1759417" y="592820"/>
                  <a:pt x="1847771" y="592820"/>
                </a:cubicBezTo>
                <a:cubicBezTo>
                  <a:pt x="2039655" y="592820"/>
                  <a:pt x="2198190" y="735609"/>
                  <a:pt x="2216233" y="921620"/>
                </a:cubicBezTo>
                <a:cubicBezTo>
                  <a:pt x="2219548" y="919625"/>
                  <a:pt x="2222903" y="919594"/>
                  <a:pt x="2226267" y="919594"/>
                </a:cubicBezTo>
                <a:cubicBezTo>
                  <a:pt x="2546231" y="919594"/>
                  <a:pt x="2805617" y="1178981"/>
                  <a:pt x="2805617" y="1498945"/>
                </a:cubicBezTo>
                <a:cubicBezTo>
                  <a:pt x="2805617" y="1801051"/>
                  <a:pt x="2574378" y="2049153"/>
                  <a:pt x="2279216" y="2075622"/>
                </a:cubicBezTo>
                <a:lnTo>
                  <a:pt x="2279216" y="2078296"/>
                </a:lnTo>
                <a:lnTo>
                  <a:pt x="2226267" y="2078296"/>
                </a:lnTo>
                <a:lnTo>
                  <a:pt x="646561" y="2078296"/>
                </a:lnTo>
                <a:lnTo>
                  <a:pt x="646561" y="2073975"/>
                </a:lnTo>
                <a:cubicBezTo>
                  <a:pt x="624550" y="2076984"/>
                  <a:pt x="602103" y="2078296"/>
                  <a:pt x="579350" y="2078296"/>
                </a:cubicBezTo>
                <a:cubicBezTo>
                  <a:pt x="259386" y="2078296"/>
                  <a:pt x="0" y="1818910"/>
                  <a:pt x="0" y="1498945"/>
                </a:cubicBezTo>
                <a:cubicBezTo>
                  <a:pt x="0" y="1178981"/>
                  <a:pt x="259386" y="919594"/>
                  <a:pt x="579350" y="919594"/>
                </a:cubicBezTo>
                <a:lnTo>
                  <a:pt x="591118" y="921972"/>
                </a:lnTo>
                <a:cubicBezTo>
                  <a:pt x="622324" y="641639"/>
                  <a:pt x="862826" y="427959"/>
                  <a:pt x="1153236" y="427959"/>
                </a:cubicBezTo>
                <a:close/>
                <a:moveTo>
                  <a:pt x="1844671" y="0"/>
                </a:moveTo>
                <a:cubicBezTo>
                  <a:pt x="2007709" y="0"/>
                  <a:pt x="2151917" y="80629"/>
                  <a:pt x="2232398" y="209295"/>
                </a:cubicBezTo>
                <a:cubicBezTo>
                  <a:pt x="2283102" y="162988"/>
                  <a:pt x="2350992" y="137703"/>
                  <a:pt x="2424790" y="137703"/>
                </a:cubicBezTo>
                <a:cubicBezTo>
                  <a:pt x="2585064" y="137703"/>
                  <a:pt x="2717483" y="256969"/>
                  <a:pt x="2732554" y="412337"/>
                </a:cubicBezTo>
                <a:cubicBezTo>
                  <a:pt x="2735322" y="410671"/>
                  <a:pt x="2738125" y="410646"/>
                  <a:pt x="2740934" y="410646"/>
                </a:cubicBezTo>
                <a:cubicBezTo>
                  <a:pt x="3008189" y="410646"/>
                  <a:pt x="3224845" y="627302"/>
                  <a:pt x="3224845" y="894557"/>
                </a:cubicBezTo>
                <a:cubicBezTo>
                  <a:pt x="3224845" y="1096996"/>
                  <a:pt x="3100535" y="1270403"/>
                  <a:pt x="2923312" y="1340619"/>
                </a:cubicBezTo>
                <a:cubicBezTo>
                  <a:pt x="2866347" y="1049229"/>
                  <a:pt x="2609521" y="829523"/>
                  <a:pt x="2301383" y="829523"/>
                </a:cubicBezTo>
                <a:cubicBezTo>
                  <a:pt x="2297701" y="829523"/>
                  <a:pt x="2294026" y="829557"/>
                  <a:pt x="2290397" y="831741"/>
                </a:cubicBezTo>
                <a:cubicBezTo>
                  <a:pt x="2270640" y="628070"/>
                  <a:pt x="2097054" y="471725"/>
                  <a:pt x="1886953" y="471725"/>
                </a:cubicBezTo>
                <a:cubicBezTo>
                  <a:pt x="1790211" y="471725"/>
                  <a:pt x="1701214" y="504871"/>
                  <a:pt x="1634747" y="565575"/>
                </a:cubicBezTo>
                <a:cubicBezTo>
                  <a:pt x="1575570" y="470966"/>
                  <a:pt x="1490108" y="396171"/>
                  <a:pt x="1388252" y="349790"/>
                </a:cubicBezTo>
                <a:cubicBezTo>
                  <a:pt x="1438607" y="147092"/>
                  <a:pt x="1624461" y="0"/>
                  <a:pt x="184467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3" name="Oval 31">
            <a:extLst>
              <a:ext uri="{FF2B5EF4-FFF2-40B4-BE49-F238E27FC236}">
                <a16:creationId xmlns:a16="http://schemas.microsoft.com/office/drawing/2014/main" xmlns="" id="{CB2B87D1-B089-4E77-A9B1-0FCDB575F8A8}"/>
              </a:ext>
            </a:extLst>
          </p:cNvPr>
          <p:cNvSpPr/>
          <p:nvPr/>
        </p:nvSpPr>
        <p:spPr>
          <a:xfrm>
            <a:off x="2523772" y="3434242"/>
            <a:ext cx="407177" cy="401707"/>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4" name="Teardrop 17">
            <a:extLst>
              <a:ext uri="{FF2B5EF4-FFF2-40B4-BE49-F238E27FC236}">
                <a16:creationId xmlns:a16="http://schemas.microsoft.com/office/drawing/2014/main" xmlns="" id="{DCD5A722-45C0-428D-B242-714A66C606E2}"/>
              </a:ext>
            </a:extLst>
          </p:cNvPr>
          <p:cNvSpPr/>
          <p:nvPr/>
        </p:nvSpPr>
        <p:spPr>
          <a:xfrm rot="18900000">
            <a:off x="10182788" y="3174813"/>
            <a:ext cx="332582" cy="337808"/>
          </a:xfrm>
          <a:custGeom>
            <a:avLst/>
            <a:gdLst/>
            <a:ahLst/>
            <a:cxnLst/>
            <a:rect l="l" t="t" r="r" b="b"/>
            <a:pathLst>
              <a:path w="2646489" h="2688071">
                <a:moveTo>
                  <a:pt x="306023" y="2382048"/>
                </a:moveTo>
                <a:cubicBezTo>
                  <a:pt x="271732" y="2441625"/>
                  <a:pt x="254586" y="2501201"/>
                  <a:pt x="254586" y="2560778"/>
                </a:cubicBezTo>
                <a:cubicBezTo>
                  <a:pt x="254586" y="2631080"/>
                  <a:pt x="197595" y="2688071"/>
                  <a:pt x="127293" y="2688071"/>
                </a:cubicBezTo>
                <a:cubicBezTo>
                  <a:pt x="56991" y="2688071"/>
                  <a:pt x="0" y="2631081"/>
                  <a:pt x="0" y="2560778"/>
                </a:cubicBezTo>
                <a:cubicBezTo>
                  <a:pt x="0" y="2490477"/>
                  <a:pt x="56991" y="2433485"/>
                  <a:pt x="127293" y="2433485"/>
                </a:cubicBezTo>
                <a:cubicBezTo>
                  <a:pt x="186870" y="2433486"/>
                  <a:pt x="246446" y="2416340"/>
                  <a:pt x="306023" y="2382048"/>
                </a:cubicBezTo>
                <a:close/>
                <a:moveTo>
                  <a:pt x="812224" y="2334103"/>
                </a:moveTo>
                <a:cubicBezTo>
                  <a:pt x="777933" y="2393681"/>
                  <a:pt x="760787" y="2453256"/>
                  <a:pt x="760787" y="2512834"/>
                </a:cubicBezTo>
                <a:cubicBezTo>
                  <a:pt x="760787" y="2583136"/>
                  <a:pt x="703796" y="2640127"/>
                  <a:pt x="633494" y="2640127"/>
                </a:cubicBezTo>
                <a:cubicBezTo>
                  <a:pt x="563192" y="2640127"/>
                  <a:pt x="506201" y="2583136"/>
                  <a:pt x="506201" y="2512834"/>
                </a:cubicBezTo>
                <a:cubicBezTo>
                  <a:pt x="506201" y="2442532"/>
                  <a:pt x="563192" y="2385541"/>
                  <a:pt x="633494" y="2385541"/>
                </a:cubicBezTo>
                <a:cubicBezTo>
                  <a:pt x="693071" y="2385540"/>
                  <a:pt x="752647" y="2368395"/>
                  <a:pt x="812224" y="2334103"/>
                </a:cubicBezTo>
                <a:close/>
                <a:moveTo>
                  <a:pt x="353968" y="1875848"/>
                </a:moveTo>
                <a:cubicBezTo>
                  <a:pt x="319677" y="1935424"/>
                  <a:pt x="302531" y="1995001"/>
                  <a:pt x="302530" y="2054578"/>
                </a:cubicBezTo>
                <a:cubicBezTo>
                  <a:pt x="302530" y="2124880"/>
                  <a:pt x="245539" y="2181871"/>
                  <a:pt x="175237" y="2181871"/>
                </a:cubicBezTo>
                <a:cubicBezTo>
                  <a:pt x="104935" y="2181871"/>
                  <a:pt x="47945" y="2124880"/>
                  <a:pt x="47944" y="2054578"/>
                </a:cubicBezTo>
                <a:cubicBezTo>
                  <a:pt x="47944" y="1984276"/>
                  <a:pt x="104935" y="1927285"/>
                  <a:pt x="175237" y="1927285"/>
                </a:cubicBezTo>
                <a:cubicBezTo>
                  <a:pt x="234815" y="1927285"/>
                  <a:pt x="294391" y="1910139"/>
                  <a:pt x="353968" y="1875848"/>
                </a:cubicBezTo>
                <a:close/>
                <a:moveTo>
                  <a:pt x="401912" y="1369646"/>
                </a:moveTo>
                <a:cubicBezTo>
                  <a:pt x="367621" y="1429223"/>
                  <a:pt x="350475" y="1488799"/>
                  <a:pt x="350475" y="1548377"/>
                </a:cubicBezTo>
                <a:cubicBezTo>
                  <a:pt x="350475" y="1618679"/>
                  <a:pt x="293484" y="1675670"/>
                  <a:pt x="223182" y="1675670"/>
                </a:cubicBezTo>
                <a:cubicBezTo>
                  <a:pt x="152880" y="1675670"/>
                  <a:pt x="95889" y="1618679"/>
                  <a:pt x="95889" y="1548377"/>
                </a:cubicBezTo>
                <a:cubicBezTo>
                  <a:pt x="95889" y="1478075"/>
                  <a:pt x="152880" y="1421084"/>
                  <a:pt x="223182" y="1421084"/>
                </a:cubicBezTo>
                <a:cubicBezTo>
                  <a:pt x="282759" y="1421084"/>
                  <a:pt x="342335" y="1403938"/>
                  <a:pt x="401912" y="1369646"/>
                </a:cubicBezTo>
                <a:close/>
                <a:moveTo>
                  <a:pt x="1318425" y="2286158"/>
                </a:moveTo>
                <a:cubicBezTo>
                  <a:pt x="1284134" y="2345735"/>
                  <a:pt x="1266988" y="2405312"/>
                  <a:pt x="1266987" y="2464888"/>
                </a:cubicBezTo>
                <a:cubicBezTo>
                  <a:pt x="1266987" y="2535190"/>
                  <a:pt x="1209996" y="2592182"/>
                  <a:pt x="1139694" y="2592182"/>
                </a:cubicBezTo>
                <a:cubicBezTo>
                  <a:pt x="1069392" y="2592182"/>
                  <a:pt x="1012402" y="2535191"/>
                  <a:pt x="1012401" y="2464888"/>
                </a:cubicBezTo>
                <a:cubicBezTo>
                  <a:pt x="1012401" y="2394586"/>
                  <a:pt x="1069392" y="2337595"/>
                  <a:pt x="1139694" y="2337595"/>
                </a:cubicBezTo>
                <a:cubicBezTo>
                  <a:pt x="1199271" y="2337596"/>
                  <a:pt x="1258848" y="2320449"/>
                  <a:pt x="1318425" y="2286158"/>
                </a:cubicBezTo>
                <a:close/>
                <a:moveTo>
                  <a:pt x="860169" y="1827902"/>
                </a:moveTo>
                <a:cubicBezTo>
                  <a:pt x="825878" y="1887479"/>
                  <a:pt x="808731" y="1947056"/>
                  <a:pt x="808731" y="2006633"/>
                </a:cubicBezTo>
                <a:cubicBezTo>
                  <a:pt x="808731" y="2076935"/>
                  <a:pt x="751740" y="2133926"/>
                  <a:pt x="681438" y="2133926"/>
                </a:cubicBezTo>
                <a:cubicBezTo>
                  <a:pt x="611136" y="2133926"/>
                  <a:pt x="554146" y="2076935"/>
                  <a:pt x="554145" y="2006633"/>
                </a:cubicBezTo>
                <a:cubicBezTo>
                  <a:pt x="554145" y="1936331"/>
                  <a:pt x="611136" y="1879340"/>
                  <a:pt x="681438" y="1879340"/>
                </a:cubicBezTo>
                <a:cubicBezTo>
                  <a:pt x="741015" y="1879340"/>
                  <a:pt x="800591" y="1862193"/>
                  <a:pt x="860169" y="1827902"/>
                </a:cubicBezTo>
                <a:close/>
                <a:moveTo>
                  <a:pt x="2096803" y="190871"/>
                </a:moveTo>
                <a:cubicBezTo>
                  <a:pt x="2253382" y="347450"/>
                  <a:pt x="2314442" y="563378"/>
                  <a:pt x="2268166" y="764238"/>
                </a:cubicBezTo>
                <a:cubicBezTo>
                  <a:pt x="2361334" y="768461"/>
                  <a:pt x="2450817" y="809378"/>
                  <a:pt x="2521691" y="880252"/>
                </a:cubicBezTo>
                <a:cubicBezTo>
                  <a:pt x="2675615" y="1034176"/>
                  <a:pt x="2688247" y="1275888"/>
                  <a:pt x="2553508" y="1439575"/>
                </a:cubicBezTo>
                <a:cubicBezTo>
                  <a:pt x="2557767" y="1440633"/>
                  <a:pt x="2560483" y="1443301"/>
                  <a:pt x="2563181" y="1445999"/>
                </a:cubicBezTo>
                <a:cubicBezTo>
                  <a:pt x="2819847" y="1702665"/>
                  <a:pt x="2819847" y="2118808"/>
                  <a:pt x="2563181" y="2375474"/>
                </a:cubicBezTo>
                <a:cubicBezTo>
                  <a:pt x="2320841" y="2617815"/>
                  <a:pt x="1936328" y="2631341"/>
                  <a:pt x="1678325" y="2415804"/>
                </a:cubicBezTo>
                <a:lnTo>
                  <a:pt x="1676180" y="2417949"/>
                </a:lnTo>
                <a:lnTo>
                  <a:pt x="1633705" y="2375475"/>
                </a:lnTo>
                <a:lnTo>
                  <a:pt x="366513" y="1108282"/>
                </a:lnTo>
                <a:lnTo>
                  <a:pt x="369979" y="1104815"/>
                </a:lnTo>
                <a:cubicBezTo>
                  <a:pt x="349908" y="1089573"/>
                  <a:pt x="330850" y="1072619"/>
                  <a:pt x="312598" y="1054367"/>
                </a:cubicBezTo>
                <a:cubicBezTo>
                  <a:pt x="55932" y="797701"/>
                  <a:pt x="55932" y="381558"/>
                  <a:pt x="312598" y="124891"/>
                </a:cubicBezTo>
                <a:cubicBezTo>
                  <a:pt x="569264" y="-131775"/>
                  <a:pt x="985408" y="-131775"/>
                  <a:pt x="1242074" y="124891"/>
                </a:cubicBezTo>
                <a:lnTo>
                  <a:pt x="1249606" y="136238"/>
                </a:lnTo>
                <a:cubicBezTo>
                  <a:pt x="1499513" y="-63604"/>
                  <a:pt x="1863845" y="-42087"/>
                  <a:pt x="2096803" y="19087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5" name="Rectangle 23">
            <a:extLst>
              <a:ext uri="{FF2B5EF4-FFF2-40B4-BE49-F238E27FC236}">
                <a16:creationId xmlns:a16="http://schemas.microsoft.com/office/drawing/2014/main" xmlns="" id="{638E34F8-5FF3-4B22-82F8-1E2F775F65D0}"/>
              </a:ext>
            </a:extLst>
          </p:cNvPr>
          <p:cNvSpPr/>
          <p:nvPr/>
        </p:nvSpPr>
        <p:spPr>
          <a:xfrm>
            <a:off x="3286015" y="3732762"/>
            <a:ext cx="404773" cy="407167"/>
          </a:xfrm>
          <a:custGeom>
            <a:avLst/>
            <a:gdLst/>
            <a:ahLst/>
            <a:cxnLst/>
            <a:rect l="l" t="t" r="r" b="b"/>
            <a:pathLst>
              <a:path w="3220951" h="3240001">
                <a:moveTo>
                  <a:pt x="1308278" y="1367793"/>
                </a:moveTo>
                <a:cubicBezTo>
                  <a:pt x="1529714" y="1367793"/>
                  <a:pt x="1725574" y="1477302"/>
                  <a:pt x="1834882" y="1652053"/>
                </a:cubicBezTo>
                <a:cubicBezTo>
                  <a:pt x="1903747" y="1589160"/>
                  <a:pt x="1995954" y="1554818"/>
                  <a:pt x="2096186" y="1554818"/>
                </a:cubicBezTo>
                <a:cubicBezTo>
                  <a:pt x="2313867" y="1554818"/>
                  <a:pt x="2493715" y="1716803"/>
                  <a:pt x="2514185" y="1927821"/>
                </a:cubicBezTo>
                <a:cubicBezTo>
                  <a:pt x="2517944" y="1925558"/>
                  <a:pt x="2521751" y="1925524"/>
                  <a:pt x="2525567" y="1925524"/>
                </a:cubicBezTo>
                <a:cubicBezTo>
                  <a:pt x="2888547" y="1925524"/>
                  <a:pt x="3182805" y="2219782"/>
                  <a:pt x="3182805" y="2582762"/>
                </a:cubicBezTo>
                <a:cubicBezTo>
                  <a:pt x="3182805" y="2925484"/>
                  <a:pt x="2920478" y="3206940"/>
                  <a:pt x="2585635" y="3236968"/>
                </a:cubicBezTo>
                <a:lnTo>
                  <a:pt x="2585635" y="3240001"/>
                </a:lnTo>
                <a:lnTo>
                  <a:pt x="2525567" y="3240001"/>
                </a:lnTo>
                <a:lnTo>
                  <a:pt x="733485" y="3240001"/>
                </a:lnTo>
                <a:lnTo>
                  <a:pt x="733485" y="3235099"/>
                </a:lnTo>
                <a:cubicBezTo>
                  <a:pt x="708515" y="3238513"/>
                  <a:pt x="683051" y="3240001"/>
                  <a:pt x="657239" y="3240001"/>
                </a:cubicBezTo>
                <a:cubicBezTo>
                  <a:pt x="294258" y="3240001"/>
                  <a:pt x="0" y="2945743"/>
                  <a:pt x="0" y="2582762"/>
                </a:cubicBezTo>
                <a:cubicBezTo>
                  <a:pt x="0" y="2219782"/>
                  <a:pt x="294258" y="1925524"/>
                  <a:pt x="657239" y="1925524"/>
                </a:cubicBezTo>
                <a:lnTo>
                  <a:pt x="670588" y="1928221"/>
                </a:lnTo>
                <a:cubicBezTo>
                  <a:pt x="705989" y="1610200"/>
                  <a:pt x="978825" y="1367793"/>
                  <a:pt x="1308278" y="1367793"/>
                </a:cubicBezTo>
                <a:close/>
                <a:moveTo>
                  <a:pt x="1589786" y="0"/>
                </a:moveTo>
                <a:cubicBezTo>
                  <a:pt x="1520182" y="453314"/>
                  <a:pt x="1668069" y="912942"/>
                  <a:pt x="1988957" y="1240613"/>
                </a:cubicBezTo>
                <a:cubicBezTo>
                  <a:pt x="2309845" y="1568285"/>
                  <a:pt x="2766281" y="1725754"/>
                  <a:pt x="3220951" y="1665645"/>
                </a:cubicBezTo>
                <a:cubicBezTo>
                  <a:pt x="3108976" y="1775302"/>
                  <a:pt x="2980523" y="1857805"/>
                  <a:pt x="2843553" y="1912752"/>
                </a:cubicBezTo>
                <a:cubicBezTo>
                  <a:pt x="2756367" y="1866073"/>
                  <a:pt x="2656598" y="1841175"/>
                  <a:pt x="2551012" y="1841175"/>
                </a:cubicBezTo>
                <a:cubicBezTo>
                  <a:pt x="2547197" y="1841176"/>
                  <a:pt x="2543390" y="1841210"/>
                  <a:pt x="2539631" y="1843473"/>
                </a:cubicBezTo>
                <a:cubicBezTo>
                  <a:pt x="2519161" y="1632454"/>
                  <a:pt x="2339312" y="1470470"/>
                  <a:pt x="2121631" y="1470470"/>
                </a:cubicBezTo>
                <a:cubicBezTo>
                  <a:pt x="2021400" y="1470470"/>
                  <a:pt x="1929192" y="1504812"/>
                  <a:pt x="1860327" y="1567705"/>
                </a:cubicBezTo>
                <a:cubicBezTo>
                  <a:pt x="1751020" y="1392954"/>
                  <a:pt x="1555160" y="1283445"/>
                  <a:pt x="1333723" y="1283445"/>
                </a:cubicBezTo>
                <a:lnTo>
                  <a:pt x="1331160" y="1283679"/>
                </a:lnTo>
                <a:cubicBezTo>
                  <a:pt x="1150898" y="856385"/>
                  <a:pt x="1238290" y="344219"/>
                  <a:pt x="158978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6" name="Freeform 20">
            <a:extLst>
              <a:ext uri="{FF2B5EF4-FFF2-40B4-BE49-F238E27FC236}">
                <a16:creationId xmlns:a16="http://schemas.microsoft.com/office/drawing/2014/main" xmlns="" id="{C8258794-6A01-4951-8D4D-C36A075C9CD1}"/>
              </a:ext>
            </a:extLst>
          </p:cNvPr>
          <p:cNvSpPr/>
          <p:nvPr/>
        </p:nvSpPr>
        <p:spPr>
          <a:xfrm>
            <a:off x="5907174" y="4036636"/>
            <a:ext cx="376670" cy="402560"/>
          </a:xfrm>
          <a:custGeom>
            <a:avLst/>
            <a:gdLst>
              <a:gd name="connsiteX0" fmla="*/ 795647 w 2149434"/>
              <a:gd name="connsiteY0" fmla="*/ 2933205 h 2933205"/>
              <a:gd name="connsiteX1" fmla="*/ 0 w 2149434"/>
              <a:gd name="connsiteY1" fmla="*/ 1531917 h 2933205"/>
              <a:gd name="connsiteX2" fmla="*/ 463138 w 2149434"/>
              <a:gd name="connsiteY2" fmla="*/ 1733797 h 2933205"/>
              <a:gd name="connsiteX3" fmla="*/ 700645 w 2149434"/>
              <a:gd name="connsiteY3" fmla="*/ 166255 h 2933205"/>
              <a:gd name="connsiteX4" fmla="*/ 676894 w 2149434"/>
              <a:gd name="connsiteY4" fmla="*/ 0 h 2933205"/>
              <a:gd name="connsiteX5" fmla="*/ 2066307 w 2149434"/>
              <a:gd name="connsiteY5" fmla="*/ 819397 h 2933205"/>
              <a:gd name="connsiteX6" fmla="*/ 2149434 w 2149434"/>
              <a:gd name="connsiteY6" fmla="*/ 593766 h 2933205"/>
              <a:gd name="connsiteX7" fmla="*/ 1816925 w 2149434"/>
              <a:gd name="connsiteY7" fmla="*/ 2933205 h 2933205"/>
              <a:gd name="connsiteX8" fmla="*/ 1187533 w 2149434"/>
              <a:gd name="connsiteY8" fmla="*/ 926275 h 2933205"/>
              <a:gd name="connsiteX9" fmla="*/ 1080655 w 2149434"/>
              <a:gd name="connsiteY9" fmla="*/ 1828800 h 2933205"/>
              <a:gd name="connsiteX10" fmla="*/ 914400 w 2149434"/>
              <a:gd name="connsiteY10" fmla="*/ 1448790 h 2933205"/>
              <a:gd name="connsiteX11" fmla="*/ 795647 w 2149434"/>
              <a:gd name="connsiteY11" fmla="*/ 2933205 h 2933205"/>
              <a:gd name="connsiteX0" fmla="*/ 795647 w 2149434"/>
              <a:gd name="connsiteY0" fmla="*/ 2933205 h 2933205"/>
              <a:gd name="connsiteX1" fmla="*/ 0 w 2149434"/>
              <a:gd name="connsiteY1" fmla="*/ 1531917 h 2933205"/>
              <a:gd name="connsiteX2" fmla="*/ 463138 w 2149434"/>
              <a:gd name="connsiteY2" fmla="*/ 1733797 h 2933205"/>
              <a:gd name="connsiteX3" fmla="*/ 676894 w 2149434"/>
              <a:gd name="connsiteY3" fmla="*/ 0 h 2933205"/>
              <a:gd name="connsiteX4" fmla="*/ 2066307 w 2149434"/>
              <a:gd name="connsiteY4" fmla="*/ 819397 h 2933205"/>
              <a:gd name="connsiteX5" fmla="*/ 2149434 w 2149434"/>
              <a:gd name="connsiteY5" fmla="*/ 593766 h 2933205"/>
              <a:gd name="connsiteX6" fmla="*/ 1816925 w 2149434"/>
              <a:gd name="connsiteY6" fmla="*/ 2933205 h 2933205"/>
              <a:gd name="connsiteX7" fmla="*/ 1187533 w 2149434"/>
              <a:gd name="connsiteY7" fmla="*/ 926275 h 2933205"/>
              <a:gd name="connsiteX8" fmla="*/ 1080655 w 2149434"/>
              <a:gd name="connsiteY8" fmla="*/ 1828800 h 2933205"/>
              <a:gd name="connsiteX9" fmla="*/ 914400 w 2149434"/>
              <a:gd name="connsiteY9" fmla="*/ 1448790 h 2933205"/>
              <a:gd name="connsiteX10" fmla="*/ 795647 w 2149434"/>
              <a:gd name="connsiteY10" fmla="*/ 2933205 h 2933205"/>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2066307 w 2149434"/>
              <a:gd name="connsiteY4" fmla="*/ 1036680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2066307 w 2149434"/>
              <a:gd name="connsiteY4" fmla="*/ 1036680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095113"/>
              <a:gd name="connsiteY0" fmla="*/ 3150488 h 3150488"/>
              <a:gd name="connsiteX1" fmla="*/ 0 w 2095113"/>
              <a:gd name="connsiteY1" fmla="*/ 1749200 h 3150488"/>
              <a:gd name="connsiteX2" fmla="*/ 463138 w 2095113"/>
              <a:gd name="connsiteY2" fmla="*/ 1951080 h 3150488"/>
              <a:gd name="connsiteX3" fmla="*/ 776482 w 2095113"/>
              <a:gd name="connsiteY3" fmla="*/ 0 h 3150488"/>
              <a:gd name="connsiteX4" fmla="*/ 1975772 w 2095113"/>
              <a:gd name="connsiteY4" fmla="*/ 991413 h 3150488"/>
              <a:gd name="connsiteX5" fmla="*/ 2095113 w 2095113"/>
              <a:gd name="connsiteY5" fmla="*/ 702407 h 3150488"/>
              <a:gd name="connsiteX6" fmla="*/ 1816925 w 2095113"/>
              <a:gd name="connsiteY6" fmla="*/ 3150488 h 3150488"/>
              <a:gd name="connsiteX7" fmla="*/ 1187533 w 2095113"/>
              <a:gd name="connsiteY7" fmla="*/ 1143558 h 3150488"/>
              <a:gd name="connsiteX8" fmla="*/ 1080655 w 2095113"/>
              <a:gd name="connsiteY8" fmla="*/ 2046083 h 3150488"/>
              <a:gd name="connsiteX9" fmla="*/ 914400 w 2095113"/>
              <a:gd name="connsiteY9" fmla="*/ 1666073 h 3150488"/>
              <a:gd name="connsiteX10" fmla="*/ 795647 w 2095113"/>
              <a:gd name="connsiteY10" fmla="*/ 3150488 h 3150488"/>
              <a:gd name="connsiteX0" fmla="*/ 795647 w 2760540"/>
              <a:gd name="connsiteY0" fmla="*/ 3150488 h 3150488"/>
              <a:gd name="connsiteX1" fmla="*/ 0 w 2760540"/>
              <a:gd name="connsiteY1" fmla="*/ 1749200 h 3150488"/>
              <a:gd name="connsiteX2" fmla="*/ 463138 w 2760540"/>
              <a:gd name="connsiteY2" fmla="*/ 1951080 h 3150488"/>
              <a:gd name="connsiteX3" fmla="*/ 776482 w 2760540"/>
              <a:gd name="connsiteY3" fmla="*/ 0 h 3150488"/>
              <a:gd name="connsiteX4" fmla="*/ 1975772 w 2760540"/>
              <a:gd name="connsiteY4" fmla="*/ 991413 h 3150488"/>
              <a:gd name="connsiteX5" fmla="*/ 2095113 w 2760540"/>
              <a:gd name="connsiteY5" fmla="*/ 702407 h 3150488"/>
              <a:gd name="connsiteX6" fmla="*/ 1816925 w 2760540"/>
              <a:gd name="connsiteY6" fmla="*/ 3150488 h 3150488"/>
              <a:gd name="connsiteX7" fmla="*/ 1187533 w 2760540"/>
              <a:gd name="connsiteY7" fmla="*/ 1143558 h 3150488"/>
              <a:gd name="connsiteX8" fmla="*/ 1080655 w 2760540"/>
              <a:gd name="connsiteY8" fmla="*/ 2046083 h 3150488"/>
              <a:gd name="connsiteX9" fmla="*/ 914400 w 2760540"/>
              <a:gd name="connsiteY9" fmla="*/ 1666073 h 3150488"/>
              <a:gd name="connsiteX10" fmla="*/ 795647 w 2760540"/>
              <a:gd name="connsiteY10" fmla="*/ 3150488 h 3150488"/>
              <a:gd name="connsiteX0" fmla="*/ 795647 w 2904019"/>
              <a:gd name="connsiteY0" fmla="*/ 3150488 h 3150488"/>
              <a:gd name="connsiteX1" fmla="*/ 0 w 2904019"/>
              <a:gd name="connsiteY1" fmla="*/ 1749200 h 3150488"/>
              <a:gd name="connsiteX2" fmla="*/ 463138 w 2904019"/>
              <a:gd name="connsiteY2" fmla="*/ 1951080 h 3150488"/>
              <a:gd name="connsiteX3" fmla="*/ 776482 w 2904019"/>
              <a:gd name="connsiteY3" fmla="*/ 0 h 3150488"/>
              <a:gd name="connsiteX4" fmla="*/ 1975772 w 2904019"/>
              <a:gd name="connsiteY4" fmla="*/ 991413 h 3150488"/>
              <a:gd name="connsiteX5" fmla="*/ 2095113 w 2904019"/>
              <a:gd name="connsiteY5" fmla="*/ 702407 h 3150488"/>
              <a:gd name="connsiteX6" fmla="*/ 1816925 w 2904019"/>
              <a:gd name="connsiteY6" fmla="*/ 3150488 h 3150488"/>
              <a:gd name="connsiteX7" fmla="*/ 1187533 w 2904019"/>
              <a:gd name="connsiteY7" fmla="*/ 1143558 h 3150488"/>
              <a:gd name="connsiteX8" fmla="*/ 1080655 w 2904019"/>
              <a:gd name="connsiteY8" fmla="*/ 2046083 h 3150488"/>
              <a:gd name="connsiteX9" fmla="*/ 914400 w 2904019"/>
              <a:gd name="connsiteY9" fmla="*/ 1666073 h 3150488"/>
              <a:gd name="connsiteX10" fmla="*/ 795647 w 2904019"/>
              <a:gd name="connsiteY10" fmla="*/ 3150488 h 3150488"/>
              <a:gd name="connsiteX0" fmla="*/ 795647 w 2905418"/>
              <a:gd name="connsiteY0" fmla="*/ 3150488 h 3186701"/>
              <a:gd name="connsiteX1" fmla="*/ 0 w 2905418"/>
              <a:gd name="connsiteY1" fmla="*/ 1749200 h 3186701"/>
              <a:gd name="connsiteX2" fmla="*/ 463138 w 2905418"/>
              <a:gd name="connsiteY2" fmla="*/ 1951080 h 3186701"/>
              <a:gd name="connsiteX3" fmla="*/ 776482 w 2905418"/>
              <a:gd name="connsiteY3" fmla="*/ 0 h 3186701"/>
              <a:gd name="connsiteX4" fmla="*/ 1975772 w 2905418"/>
              <a:gd name="connsiteY4" fmla="*/ 991413 h 3186701"/>
              <a:gd name="connsiteX5" fmla="*/ 2095113 w 2905418"/>
              <a:gd name="connsiteY5" fmla="*/ 702407 h 3186701"/>
              <a:gd name="connsiteX6" fmla="*/ 1821452 w 2905418"/>
              <a:gd name="connsiteY6" fmla="*/ 3186701 h 3186701"/>
              <a:gd name="connsiteX7" fmla="*/ 1187533 w 2905418"/>
              <a:gd name="connsiteY7" fmla="*/ 1143558 h 3186701"/>
              <a:gd name="connsiteX8" fmla="*/ 1080655 w 2905418"/>
              <a:gd name="connsiteY8" fmla="*/ 2046083 h 3186701"/>
              <a:gd name="connsiteX9" fmla="*/ 914400 w 2905418"/>
              <a:gd name="connsiteY9" fmla="*/ 1666073 h 3186701"/>
              <a:gd name="connsiteX10" fmla="*/ 795647 w 2905418"/>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1975772 w 2937337"/>
              <a:gd name="connsiteY4" fmla="*/ 991413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893849"/>
              <a:gd name="connsiteY0" fmla="*/ 3150488 h 3186701"/>
              <a:gd name="connsiteX1" fmla="*/ 0 w 2893849"/>
              <a:gd name="connsiteY1" fmla="*/ 1749200 h 3186701"/>
              <a:gd name="connsiteX2" fmla="*/ 463138 w 2893849"/>
              <a:gd name="connsiteY2" fmla="*/ 1951080 h 3186701"/>
              <a:gd name="connsiteX3" fmla="*/ 776482 w 2893849"/>
              <a:gd name="connsiteY3" fmla="*/ 0 h 3186701"/>
              <a:gd name="connsiteX4" fmla="*/ 2034620 w 2893849"/>
              <a:gd name="connsiteY4" fmla="*/ 1294704 h 3186701"/>
              <a:gd name="connsiteX5" fmla="*/ 2031739 w 2893849"/>
              <a:gd name="connsiteY5" fmla="*/ 711461 h 3186701"/>
              <a:gd name="connsiteX6" fmla="*/ 1821452 w 2893849"/>
              <a:gd name="connsiteY6" fmla="*/ 3186701 h 3186701"/>
              <a:gd name="connsiteX7" fmla="*/ 1187533 w 2893849"/>
              <a:gd name="connsiteY7" fmla="*/ 1143558 h 3186701"/>
              <a:gd name="connsiteX8" fmla="*/ 1080655 w 2893849"/>
              <a:gd name="connsiteY8" fmla="*/ 2046083 h 3186701"/>
              <a:gd name="connsiteX9" fmla="*/ 914400 w 2893849"/>
              <a:gd name="connsiteY9" fmla="*/ 1666073 h 3186701"/>
              <a:gd name="connsiteX10" fmla="*/ 795647 w 2893849"/>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03465 w 2936139"/>
              <a:gd name="connsiteY0" fmla="*/ 3168594 h 3186701"/>
              <a:gd name="connsiteX1" fmla="*/ 0 w 2936139"/>
              <a:gd name="connsiteY1" fmla="*/ 1726566 h 3186701"/>
              <a:gd name="connsiteX2" fmla="*/ 404291 w 2936139"/>
              <a:gd name="connsiteY2" fmla="*/ 2009927 h 3186701"/>
              <a:gd name="connsiteX3" fmla="*/ 781009 w 2936139"/>
              <a:gd name="connsiteY3" fmla="*/ 0 h 3186701"/>
              <a:gd name="connsiteX4" fmla="*/ 2039147 w 2936139"/>
              <a:gd name="connsiteY4" fmla="*/ 1294704 h 3186701"/>
              <a:gd name="connsiteX5" fmla="*/ 2036266 w 2936139"/>
              <a:gd name="connsiteY5" fmla="*/ 711461 h 3186701"/>
              <a:gd name="connsiteX6" fmla="*/ 1825979 w 2936139"/>
              <a:gd name="connsiteY6" fmla="*/ 3186701 h 3186701"/>
              <a:gd name="connsiteX7" fmla="*/ 1192060 w 2936139"/>
              <a:gd name="connsiteY7" fmla="*/ 1143558 h 3186701"/>
              <a:gd name="connsiteX8" fmla="*/ 1085182 w 2936139"/>
              <a:gd name="connsiteY8" fmla="*/ 2046083 h 3186701"/>
              <a:gd name="connsiteX9" fmla="*/ 918927 w 2936139"/>
              <a:gd name="connsiteY9" fmla="*/ 1666073 h 3186701"/>
              <a:gd name="connsiteX10" fmla="*/ 1103465 w 2936139"/>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897156"/>
              <a:gd name="connsiteY0" fmla="*/ 3168594 h 3173121"/>
              <a:gd name="connsiteX1" fmla="*/ 0 w 2897156"/>
              <a:gd name="connsiteY1" fmla="*/ 1749200 h 3173121"/>
              <a:gd name="connsiteX2" fmla="*/ 449559 w 2897156"/>
              <a:gd name="connsiteY2" fmla="*/ 2009927 h 3173121"/>
              <a:gd name="connsiteX3" fmla="*/ 826277 w 2897156"/>
              <a:gd name="connsiteY3" fmla="*/ 0 h 3173121"/>
              <a:gd name="connsiteX4" fmla="*/ 2084415 w 2897156"/>
              <a:gd name="connsiteY4" fmla="*/ 1294704 h 3173121"/>
              <a:gd name="connsiteX5" fmla="*/ 2081534 w 2897156"/>
              <a:gd name="connsiteY5" fmla="*/ 711461 h 3173121"/>
              <a:gd name="connsiteX6" fmla="*/ 1581537 w 2897156"/>
              <a:gd name="connsiteY6" fmla="*/ 3173121 h 3173121"/>
              <a:gd name="connsiteX7" fmla="*/ 1237328 w 2897156"/>
              <a:gd name="connsiteY7" fmla="*/ 1143558 h 3173121"/>
              <a:gd name="connsiteX8" fmla="*/ 1130450 w 2897156"/>
              <a:gd name="connsiteY8" fmla="*/ 2046083 h 3173121"/>
              <a:gd name="connsiteX9" fmla="*/ 918927 w 2897156"/>
              <a:gd name="connsiteY9" fmla="*/ 1697760 h 3173121"/>
              <a:gd name="connsiteX10" fmla="*/ 1148733 w 2897156"/>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30450 w 2969045"/>
              <a:gd name="connsiteY8" fmla="*/ 2046083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30450 w 2969045"/>
              <a:gd name="connsiteY8" fmla="*/ 2046083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288886 w 2969045"/>
              <a:gd name="connsiteY8" fmla="*/ 2367481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69045" h="3173121">
                <a:moveTo>
                  <a:pt x="1148733" y="3168594"/>
                </a:moveTo>
                <a:cubicBezTo>
                  <a:pt x="-68605" y="2992718"/>
                  <a:pt x="289357" y="2373225"/>
                  <a:pt x="0" y="1749200"/>
                </a:cubicBezTo>
                <a:cubicBezTo>
                  <a:pt x="211718" y="1712379"/>
                  <a:pt x="518500" y="2277611"/>
                  <a:pt x="449559" y="2009927"/>
                </a:cubicBezTo>
                <a:cubicBezTo>
                  <a:pt x="87752" y="952162"/>
                  <a:pt x="1169975" y="921963"/>
                  <a:pt x="826277" y="0"/>
                </a:cubicBezTo>
                <a:cubicBezTo>
                  <a:pt x="1894489" y="60376"/>
                  <a:pt x="1582046" y="1053258"/>
                  <a:pt x="2084415" y="1294704"/>
                </a:cubicBezTo>
                <a:cubicBezTo>
                  <a:pt x="2220765" y="1319082"/>
                  <a:pt x="2384277" y="1207659"/>
                  <a:pt x="2081534" y="711461"/>
                </a:cubicBezTo>
                <a:cubicBezTo>
                  <a:pt x="3844765" y="2025429"/>
                  <a:pt x="2606774" y="3099478"/>
                  <a:pt x="1581537" y="3173121"/>
                </a:cubicBezTo>
                <a:cubicBezTo>
                  <a:pt x="2049242" y="2917586"/>
                  <a:pt x="2204598" y="1824606"/>
                  <a:pt x="1237328" y="1143558"/>
                </a:cubicBezTo>
                <a:cubicBezTo>
                  <a:pt x="1479342" y="1777869"/>
                  <a:pt x="1318476" y="2090782"/>
                  <a:pt x="1162138" y="2408222"/>
                </a:cubicBezTo>
                <a:cubicBezTo>
                  <a:pt x="1159532" y="2246847"/>
                  <a:pt x="1324413" y="1899876"/>
                  <a:pt x="918927" y="1697760"/>
                </a:cubicBezTo>
                <a:cubicBezTo>
                  <a:pt x="1108697" y="2305733"/>
                  <a:pt x="307113" y="2497246"/>
                  <a:pt x="1148733" y="31685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8" name="Rectangle 47"/>
          <p:cNvSpPr/>
          <p:nvPr/>
        </p:nvSpPr>
        <p:spPr>
          <a:xfrm>
            <a:off x="1299689" y="728799"/>
            <a:ext cx="10599313" cy="361637"/>
          </a:xfrm>
          <a:prstGeom prst="rect">
            <a:avLst/>
          </a:prstGeom>
        </p:spPr>
        <p:txBody>
          <a:bodyPr wrap="square">
            <a:spAutoFit/>
          </a:bodyPr>
          <a:lstStyle/>
          <a:p>
            <a:pPr marL="342900" indent="-342900" algn="ctr">
              <a:lnSpc>
                <a:spcPts val="2100"/>
              </a:lnSpc>
              <a:spcAft>
                <a:spcPts val="0"/>
              </a:spcAft>
              <a:buFont typeface="Wingdings" panose="05000000000000000000" pitchFamily="2" charset="2"/>
              <a:buChar char="Ø"/>
            </a:pPr>
            <a:r>
              <a:rPr lang="en-US" sz="2000" b="1" u="sng" dirty="0" err="1">
                <a:solidFill>
                  <a:srgbClr val="800000"/>
                </a:solidFill>
                <a:latin typeface="+mj-lt"/>
                <a:ea typeface="Calibri" panose="020F0502020204030204" pitchFamily="34" charset="0"/>
                <a:cs typeface="Times New Roman" panose="02020603050405020304" pitchFamily="18" charset="0"/>
              </a:rPr>
              <a:t>Đại</a:t>
            </a:r>
            <a:r>
              <a:rPr lang="en-US" sz="2000" b="1" u="sng" dirty="0">
                <a:solidFill>
                  <a:srgbClr val="800000"/>
                </a:solidFill>
                <a:latin typeface="+mj-lt"/>
                <a:ea typeface="Calibri" panose="020F0502020204030204" pitchFamily="34" charset="0"/>
                <a:cs typeface="Times New Roman" panose="02020603050405020304" pitchFamily="18" charset="0"/>
              </a:rPr>
              <a:t> </a:t>
            </a:r>
            <a:r>
              <a:rPr lang="en-US" sz="2000" b="1" u="sng" dirty="0" err="1">
                <a:solidFill>
                  <a:srgbClr val="800000"/>
                </a:solidFill>
                <a:latin typeface="+mj-lt"/>
                <a:ea typeface="Calibri" panose="020F0502020204030204" pitchFamily="34" charset="0"/>
                <a:cs typeface="Times New Roman" panose="02020603050405020304" pitchFamily="18" charset="0"/>
              </a:rPr>
              <a:t>hội</a:t>
            </a:r>
            <a:r>
              <a:rPr lang="en-US" sz="2000" b="1" u="sng" dirty="0">
                <a:solidFill>
                  <a:srgbClr val="800000"/>
                </a:solidFill>
                <a:latin typeface="+mj-lt"/>
                <a:ea typeface="Calibri" panose="020F0502020204030204" pitchFamily="34" charset="0"/>
                <a:cs typeface="Times New Roman" panose="02020603050405020304" pitchFamily="18" charset="0"/>
              </a:rPr>
              <a:t> XII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cũng</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nêu</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rõ</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smtClean="0">
                <a:solidFill>
                  <a:schemeClr val="accent3">
                    <a:lumMod val="75000"/>
                  </a:schemeClr>
                </a:solidFill>
                <a:latin typeface="+mj-lt"/>
                <a:ea typeface="Calibri" panose="020F0502020204030204" pitchFamily="34" charset="0"/>
                <a:cs typeface="Times New Roman" panose="02020603050405020304" pitchFamily="18" charset="0"/>
              </a:rPr>
              <a:t>phương</a:t>
            </a:r>
            <a:r>
              <a:rPr lang="en-US" sz="2000" u="sng" dirty="0" smtClean="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smtClean="0">
                <a:solidFill>
                  <a:schemeClr val="accent3">
                    <a:lumMod val="75000"/>
                  </a:schemeClr>
                </a:solidFill>
                <a:latin typeface="+mj-lt"/>
                <a:ea typeface="Calibri" panose="020F0502020204030204" pitchFamily="34" charset="0"/>
                <a:cs typeface="Times New Roman" panose="02020603050405020304" pitchFamily="18" charset="0"/>
              </a:rPr>
              <a:t>hướng</a:t>
            </a:r>
            <a:r>
              <a:rPr lang="en-US" sz="2000" b="1" u="sng" dirty="0" smtClean="0">
                <a:solidFill>
                  <a:srgbClr val="D60093"/>
                </a:solidFill>
                <a:latin typeface="+mj-lt"/>
                <a:ea typeface="Calibri" panose="020F0502020204030204" pitchFamily="34" charset="0"/>
                <a:cs typeface="Times New Roman" panose="02020603050405020304" pitchFamily="18" charset="0"/>
              </a:rPr>
              <a:t> </a:t>
            </a:r>
            <a:r>
              <a:rPr lang="en-US" sz="2000" b="1" u="sng" dirty="0" err="1">
                <a:solidFill>
                  <a:srgbClr val="D60093"/>
                </a:solidFill>
                <a:latin typeface="+mj-lt"/>
                <a:ea typeface="Calibri" panose="020F0502020204030204" pitchFamily="34" charset="0"/>
                <a:cs typeface="Times New Roman" panose="02020603050405020304" pitchFamily="18" charset="0"/>
              </a:rPr>
              <a:t>và</a:t>
            </a:r>
            <a:r>
              <a:rPr lang="en-US" sz="2000" b="1" u="sng" dirty="0">
                <a:solidFill>
                  <a:srgbClr val="D60093"/>
                </a:solidFill>
                <a:latin typeface="+mj-lt"/>
                <a:ea typeface="Calibri" panose="020F0502020204030204" pitchFamily="34" charset="0"/>
                <a:cs typeface="Times New Roman" panose="02020603050405020304" pitchFamily="18" charset="0"/>
              </a:rPr>
              <a:t> </a:t>
            </a:r>
            <a:r>
              <a:rPr lang="en-US" sz="2000" b="1" u="sng" dirty="0" err="1">
                <a:solidFill>
                  <a:srgbClr val="D60093"/>
                </a:solidFill>
                <a:latin typeface="+mj-lt"/>
                <a:ea typeface="Calibri" panose="020F0502020204030204" pitchFamily="34" charset="0"/>
                <a:cs typeface="Times New Roman" panose="02020603050405020304" pitchFamily="18" charset="0"/>
              </a:rPr>
              <a:t>nhiệm</a:t>
            </a:r>
            <a:r>
              <a:rPr lang="en-US" sz="2000" b="1" u="sng" dirty="0">
                <a:solidFill>
                  <a:srgbClr val="D60093"/>
                </a:solidFill>
                <a:latin typeface="+mj-lt"/>
                <a:ea typeface="Calibri" panose="020F0502020204030204" pitchFamily="34" charset="0"/>
                <a:cs typeface="Times New Roman" panose="02020603050405020304" pitchFamily="18" charset="0"/>
              </a:rPr>
              <a:t> </a:t>
            </a:r>
            <a:r>
              <a:rPr lang="en-US" sz="2000" b="1" u="sng" dirty="0" err="1">
                <a:solidFill>
                  <a:srgbClr val="D60093"/>
                </a:solidFill>
                <a:latin typeface="+mj-lt"/>
                <a:ea typeface="Calibri" panose="020F0502020204030204" pitchFamily="34" charset="0"/>
                <a:cs typeface="Times New Roman" panose="02020603050405020304" pitchFamily="18" charset="0"/>
              </a:rPr>
              <a:t>vụ</a:t>
            </a:r>
            <a:r>
              <a:rPr lang="en-US" sz="2000" b="1" u="sng" dirty="0">
                <a:solidFill>
                  <a:srgbClr val="D60093"/>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cụ</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thể</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smtClean="0">
                <a:solidFill>
                  <a:schemeClr val="accent3">
                    <a:lumMod val="75000"/>
                  </a:schemeClr>
                </a:solidFill>
                <a:latin typeface="+mj-lt"/>
                <a:ea typeface="Calibri" panose="020F0502020204030204" pitchFamily="34" charset="0"/>
                <a:cs typeface="Times New Roman" panose="02020603050405020304" pitchFamily="18" charset="0"/>
              </a:rPr>
              <a:t>của</a:t>
            </a:r>
            <a:r>
              <a:rPr lang="en-US" sz="2000" u="sng" dirty="0" smtClean="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smtClean="0">
                <a:solidFill>
                  <a:schemeClr val="accent3">
                    <a:lumMod val="75000"/>
                  </a:schemeClr>
                </a:solidFill>
                <a:latin typeface="+mj-lt"/>
                <a:ea typeface="Calibri" panose="020F0502020204030204" pitchFamily="34" charset="0"/>
                <a:cs typeface="Times New Roman" panose="02020603050405020304" pitchFamily="18" charset="0"/>
              </a:rPr>
              <a:t>đường</a:t>
            </a:r>
            <a:r>
              <a:rPr lang="en-US" sz="2000" u="sng" dirty="0" smtClean="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smtClean="0">
                <a:solidFill>
                  <a:schemeClr val="accent3">
                    <a:lumMod val="75000"/>
                  </a:schemeClr>
                </a:solidFill>
                <a:latin typeface="+mj-lt"/>
                <a:ea typeface="Calibri" panose="020F0502020204030204" pitchFamily="34" charset="0"/>
                <a:cs typeface="Times New Roman" panose="02020603050405020304" pitchFamily="18" charset="0"/>
              </a:rPr>
              <a:t>lối</a:t>
            </a:r>
            <a:r>
              <a:rPr lang="en-US" sz="2000" u="sng" dirty="0" smtClean="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đối</a:t>
            </a:r>
            <a:r>
              <a:rPr lang="en-US" sz="2000" u="sng" dirty="0">
                <a:solidFill>
                  <a:schemeClr val="accent3">
                    <a:lumMod val="75000"/>
                  </a:schemeClr>
                </a:solidFill>
                <a:latin typeface="+mj-lt"/>
                <a:ea typeface="Calibri" panose="020F0502020204030204" pitchFamily="34" charset="0"/>
                <a:cs typeface="Times New Roman" panose="02020603050405020304" pitchFamily="18" charset="0"/>
              </a:rPr>
              <a:t> </a:t>
            </a:r>
            <a:r>
              <a:rPr lang="en-US" sz="2000" u="sng" dirty="0" err="1">
                <a:solidFill>
                  <a:schemeClr val="accent3">
                    <a:lumMod val="75000"/>
                  </a:schemeClr>
                </a:solidFill>
                <a:latin typeface="+mj-lt"/>
                <a:ea typeface="Calibri" panose="020F0502020204030204" pitchFamily="34" charset="0"/>
                <a:cs typeface="Times New Roman" panose="02020603050405020304" pitchFamily="18" charset="0"/>
              </a:rPr>
              <a:t>ngoại</a:t>
            </a:r>
            <a:r>
              <a:rPr lang="en-US" sz="2000" dirty="0">
                <a:solidFill>
                  <a:schemeClr val="accent3">
                    <a:lumMod val="75000"/>
                  </a:schemeClr>
                </a:solidFill>
                <a:latin typeface="+mj-lt"/>
                <a:ea typeface="Calibri" panose="020F0502020204030204" pitchFamily="34" charset="0"/>
                <a:cs typeface="Times New Roman" panose="02020603050405020304" pitchFamily="18" charset="0"/>
              </a:rPr>
              <a:t>:</a:t>
            </a:r>
            <a:endParaRPr lang="en-US" sz="2000" dirty="0">
              <a:solidFill>
                <a:schemeClr val="accent3">
                  <a:lumMod val="75000"/>
                </a:schemeClr>
              </a:solidFill>
              <a:effectLst/>
              <a:latin typeface="+mj-lt"/>
              <a:ea typeface="Calibri" panose="020F0502020204030204" pitchFamily="34" charset="0"/>
              <a:cs typeface="Times New Roman" panose="02020603050405020304" pitchFamily="18" charset="0"/>
            </a:endParaRPr>
          </a:p>
        </p:txBody>
      </p:sp>
      <p:sp>
        <p:nvSpPr>
          <p:cNvPr id="49" name="Rectangle 48"/>
          <p:cNvSpPr/>
          <p:nvPr/>
        </p:nvSpPr>
        <p:spPr>
          <a:xfrm>
            <a:off x="5000123" y="1091769"/>
            <a:ext cx="1633781" cy="461665"/>
          </a:xfrm>
          <a:prstGeom prst="rect">
            <a:avLst/>
          </a:prstGeom>
        </p:spPr>
        <p:txBody>
          <a:bodyPr wrap="none">
            <a:spAutoFit/>
          </a:bodyPr>
          <a:lstStyle/>
          <a:p>
            <a:pPr marL="285750" indent="-285750">
              <a:buFont typeface="Wingdings" panose="05000000000000000000" pitchFamily="2" charset="2"/>
              <a:buChar char="v"/>
            </a:pPr>
            <a:r>
              <a:rPr lang="en-US" sz="2400" dirty="0" smtClean="0">
                <a:solidFill>
                  <a:srgbClr val="FF0000"/>
                </a:solidFill>
                <a:latin typeface="+mj-lt"/>
                <a:ea typeface="Calibri" panose="020F0502020204030204" pitchFamily="34" charset="0"/>
              </a:rPr>
              <a:t> </a:t>
            </a:r>
            <a:r>
              <a:rPr lang="en-US" sz="2400" b="1" dirty="0" err="1" smtClean="0">
                <a:solidFill>
                  <a:srgbClr val="FF0000"/>
                </a:solidFill>
                <a:latin typeface="+mj-lt"/>
                <a:ea typeface="Calibri" panose="020F0502020204030204" pitchFamily="34" charset="0"/>
              </a:rPr>
              <a:t>Một</a:t>
            </a:r>
            <a:r>
              <a:rPr lang="en-US" sz="2400" b="1" dirty="0" smtClean="0">
                <a:solidFill>
                  <a:srgbClr val="FF0000"/>
                </a:solidFill>
                <a:latin typeface="+mj-lt"/>
                <a:ea typeface="Calibri" panose="020F0502020204030204" pitchFamily="34" charset="0"/>
              </a:rPr>
              <a:t> </a:t>
            </a:r>
            <a:r>
              <a:rPr lang="en-US" sz="2400" b="1" dirty="0" err="1" smtClean="0">
                <a:solidFill>
                  <a:srgbClr val="FF0000"/>
                </a:solidFill>
                <a:latin typeface="+mj-lt"/>
                <a:ea typeface="Calibri" panose="020F0502020204030204" pitchFamily="34" charset="0"/>
              </a:rPr>
              <a:t>là</a:t>
            </a:r>
            <a:r>
              <a:rPr lang="en-US" sz="2400" b="1" dirty="0" smtClean="0">
                <a:solidFill>
                  <a:srgbClr val="FF0000"/>
                </a:solidFill>
                <a:latin typeface="+mj-lt"/>
                <a:ea typeface="Calibri" panose="020F0502020204030204" pitchFamily="34" charset="0"/>
              </a:rPr>
              <a:t>: </a:t>
            </a:r>
            <a:endParaRPr lang="en-US" sz="2400" b="1" dirty="0">
              <a:solidFill>
                <a:srgbClr val="FF0000"/>
              </a:solidFill>
              <a:latin typeface="+mj-lt"/>
            </a:endParaRPr>
          </a:p>
        </p:txBody>
      </p:sp>
      <p:sp>
        <p:nvSpPr>
          <p:cNvPr id="50" name="Rectangle 49"/>
          <p:cNvSpPr/>
          <p:nvPr/>
        </p:nvSpPr>
        <p:spPr>
          <a:xfrm>
            <a:off x="934817" y="1682077"/>
            <a:ext cx="2939034"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err="1">
                <a:solidFill>
                  <a:srgbClr val="00B050"/>
                </a:solidFill>
                <a:latin typeface="+mj-lt"/>
                <a:ea typeface="Calibri" panose="020F0502020204030204" pitchFamily="34" charset="0"/>
              </a:rPr>
              <a:t>Bảo</a:t>
            </a:r>
            <a:r>
              <a:rPr lang="en-US" sz="2400" dirty="0">
                <a:solidFill>
                  <a:srgbClr val="00B050"/>
                </a:solidFill>
                <a:latin typeface="+mj-lt"/>
                <a:ea typeface="Calibri" panose="020F0502020204030204" pitchFamily="34" charset="0"/>
              </a:rPr>
              <a:t> </a:t>
            </a:r>
            <a:r>
              <a:rPr lang="en-US" sz="2400" dirty="0" err="1">
                <a:solidFill>
                  <a:srgbClr val="00B050"/>
                </a:solidFill>
                <a:latin typeface="+mj-lt"/>
                <a:ea typeface="Calibri" panose="020F0502020204030204" pitchFamily="34" charset="0"/>
              </a:rPr>
              <a:t>đảm</a:t>
            </a:r>
            <a:r>
              <a:rPr lang="en-US" sz="2400" dirty="0">
                <a:solidFill>
                  <a:srgbClr val="00B050"/>
                </a:solidFill>
                <a:latin typeface="+mj-lt"/>
                <a:ea typeface="Calibri" panose="020F0502020204030204" pitchFamily="34" charset="0"/>
              </a:rPr>
              <a:t> </a:t>
            </a:r>
            <a:r>
              <a:rPr lang="en-US" sz="2400" b="1" dirty="0" err="1">
                <a:solidFill>
                  <a:srgbClr val="D60093"/>
                </a:solidFill>
                <a:latin typeface="+mj-lt"/>
                <a:ea typeface="Calibri" panose="020F0502020204030204" pitchFamily="34" charset="0"/>
              </a:rPr>
              <a:t>lợi</a:t>
            </a:r>
            <a:r>
              <a:rPr lang="en-US" sz="2400" b="1" dirty="0">
                <a:solidFill>
                  <a:srgbClr val="D60093"/>
                </a:solidFill>
                <a:latin typeface="+mj-lt"/>
                <a:ea typeface="Calibri" panose="020F0502020204030204" pitchFamily="34" charset="0"/>
              </a:rPr>
              <a:t> </a:t>
            </a:r>
            <a:r>
              <a:rPr lang="en-US" sz="2400" b="1" dirty="0" err="1">
                <a:solidFill>
                  <a:srgbClr val="D60093"/>
                </a:solidFill>
                <a:latin typeface="+mj-lt"/>
                <a:ea typeface="Calibri" panose="020F0502020204030204" pitchFamily="34" charset="0"/>
              </a:rPr>
              <a:t>ích</a:t>
            </a:r>
            <a:r>
              <a:rPr lang="en-US" sz="2400" b="1" dirty="0">
                <a:solidFill>
                  <a:srgbClr val="D60093"/>
                </a:solidFill>
                <a:latin typeface="+mj-lt"/>
                <a:ea typeface="Calibri" panose="020F0502020204030204" pitchFamily="34" charset="0"/>
              </a:rPr>
              <a:t> </a:t>
            </a:r>
            <a:r>
              <a:rPr lang="en-US" sz="2400" b="1" dirty="0" err="1">
                <a:solidFill>
                  <a:srgbClr val="D60093"/>
                </a:solidFill>
                <a:latin typeface="+mj-lt"/>
                <a:ea typeface="Calibri" panose="020F0502020204030204" pitchFamily="34" charset="0"/>
              </a:rPr>
              <a:t>tối</a:t>
            </a:r>
            <a:r>
              <a:rPr lang="en-US" sz="2400" b="1" dirty="0">
                <a:solidFill>
                  <a:srgbClr val="D60093"/>
                </a:solidFill>
                <a:latin typeface="+mj-lt"/>
                <a:ea typeface="Calibri" panose="020F0502020204030204" pitchFamily="34" charset="0"/>
              </a:rPr>
              <a:t> </a:t>
            </a:r>
            <a:r>
              <a:rPr lang="en-US" sz="2400" b="1" dirty="0" err="1">
                <a:solidFill>
                  <a:srgbClr val="D60093"/>
                </a:solidFill>
                <a:latin typeface="+mj-lt"/>
                <a:ea typeface="Calibri" panose="020F0502020204030204" pitchFamily="34" charset="0"/>
              </a:rPr>
              <a:t>cao</a:t>
            </a:r>
            <a:r>
              <a:rPr lang="en-US" sz="2400" b="1" dirty="0">
                <a:solidFill>
                  <a:srgbClr val="D60093"/>
                </a:solidFill>
                <a:latin typeface="+mj-lt"/>
                <a:ea typeface="Calibri" panose="020F0502020204030204" pitchFamily="34" charset="0"/>
              </a:rPr>
              <a:t> </a:t>
            </a:r>
            <a:r>
              <a:rPr lang="en-US" sz="2400" dirty="0" err="1">
                <a:solidFill>
                  <a:srgbClr val="00B050"/>
                </a:solidFill>
                <a:latin typeface="+mj-lt"/>
                <a:ea typeface="Calibri" panose="020F0502020204030204" pitchFamily="34" charset="0"/>
              </a:rPr>
              <a:t>của</a:t>
            </a:r>
            <a:r>
              <a:rPr lang="en-US" sz="2400" dirty="0">
                <a:solidFill>
                  <a:srgbClr val="00B050"/>
                </a:solidFill>
                <a:latin typeface="+mj-lt"/>
                <a:ea typeface="Calibri" panose="020F0502020204030204" pitchFamily="34" charset="0"/>
              </a:rPr>
              <a:t> </a:t>
            </a:r>
            <a:r>
              <a:rPr lang="en-US" sz="2400" dirty="0" err="1">
                <a:solidFill>
                  <a:srgbClr val="00B050"/>
                </a:solidFill>
                <a:latin typeface="+mj-lt"/>
                <a:ea typeface="Calibri" panose="020F0502020204030204" pitchFamily="34" charset="0"/>
              </a:rPr>
              <a:t>quốc</a:t>
            </a:r>
            <a:r>
              <a:rPr lang="en-US" sz="2400" dirty="0">
                <a:solidFill>
                  <a:srgbClr val="00B050"/>
                </a:solidFill>
                <a:latin typeface="+mj-lt"/>
                <a:ea typeface="Calibri" panose="020F0502020204030204" pitchFamily="34" charset="0"/>
              </a:rPr>
              <a:t> </a:t>
            </a:r>
            <a:r>
              <a:rPr lang="en-US" sz="2400" dirty="0" err="1">
                <a:solidFill>
                  <a:srgbClr val="00B050"/>
                </a:solidFill>
                <a:latin typeface="+mj-lt"/>
                <a:ea typeface="Calibri" panose="020F0502020204030204" pitchFamily="34" charset="0"/>
              </a:rPr>
              <a:t>gia</a:t>
            </a:r>
            <a:r>
              <a:rPr lang="en-US" sz="2400" dirty="0">
                <a:solidFill>
                  <a:srgbClr val="00B050"/>
                </a:solidFill>
                <a:latin typeface="+mj-lt"/>
                <a:ea typeface="Calibri" panose="020F0502020204030204" pitchFamily="34" charset="0"/>
              </a:rPr>
              <a:t> – </a:t>
            </a:r>
            <a:r>
              <a:rPr lang="en-US" sz="2400" dirty="0" err="1">
                <a:solidFill>
                  <a:srgbClr val="00B050"/>
                </a:solidFill>
                <a:latin typeface="+mj-lt"/>
                <a:ea typeface="Calibri" panose="020F0502020204030204" pitchFamily="34" charset="0"/>
              </a:rPr>
              <a:t>dân</a:t>
            </a:r>
            <a:r>
              <a:rPr lang="en-US" sz="2400" dirty="0">
                <a:solidFill>
                  <a:srgbClr val="00B050"/>
                </a:solidFill>
                <a:latin typeface="+mj-lt"/>
                <a:ea typeface="Calibri" panose="020F0502020204030204" pitchFamily="34" charset="0"/>
              </a:rPr>
              <a:t> </a:t>
            </a:r>
            <a:r>
              <a:rPr lang="en-US" sz="2400" dirty="0" err="1">
                <a:solidFill>
                  <a:srgbClr val="00B050"/>
                </a:solidFill>
                <a:latin typeface="+mj-lt"/>
                <a:ea typeface="Calibri" panose="020F0502020204030204" pitchFamily="34" charset="0"/>
              </a:rPr>
              <a:t>tộc</a:t>
            </a:r>
            <a:endParaRPr lang="en-US" sz="2400" dirty="0">
              <a:solidFill>
                <a:srgbClr val="00B050"/>
              </a:solidFill>
              <a:latin typeface="+mj-lt"/>
            </a:endParaRPr>
          </a:p>
        </p:txBody>
      </p:sp>
      <p:sp>
        <p:nvSpPr>
          <p:cNvPr id="51" name="Rectangle 50"/>
          <p:cNvSpPr/>
          <p:nvPr/>
        </p:nvSpPr>
        <p:spPr>
          <a:xfrm>
            <a:off x="4100713" y="1555038"/>
            <a:ext cx="3432603" cy="1938992"/>
          </a:xfrm>
          <a:prstGeom prst="rect">
            <a:avLst/>
          </a:prstGeom>
        </p:spPr>
        <p:txBody>
          <a:bodyPr wrap="square">
            <a:spAutoFit/>
          </a:bodyPr>
          <a:lstStyle/>
          <a:p>
            <a:pPr marL="342900" indent="-342900" algn="ctr">
              <a:buFont typeface="Wingdings" panose="05000000000000000000" pitchFamily="2" charset="2"/>
              <a:buChar char="ü"/>
            </a:pPr>
            <a:r>
              <a:rPr lang="en-US" sz="2400" b="1" dirty="0" err="1" smtClean="0">
                <a:solidFill>
                  <a:srgbClr val="3333CC"/>
                </a:solidFill>
                <a:latin typeface="+mj-lt"/>
                <a:ea typeface="Calibri" panose="020F0502020204030204" pitchFamily="34" charset="0"/>
              </a:rPr>
              <a:t>Thực</a:t>
            </a:r>
            <a:r>
              <a:rPr lang="en-US" sz="2400" b="1" dirty="0" smtClean="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hiện</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nhất</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quán</a:t>
            </a:r>
            <a:r>
              <a:rPr lang="en-US" sz="2400" b="1" dirty="0">
                <a:solidFill>
                  <a:srgbClr val="3333CC"/>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đường</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lối</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đối</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ngoại</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độc</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lập</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tự</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chủ</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hòa</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bình</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hợp</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tác</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và</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phát</a:t>
            </a:r>
            <a:r>
              <a:rPr lang="en-US" sz="2400" dirty="0">
                <a:solidFill>
                  <a:srgbClr val="7030A0"/>
                </a:solidFill>
                <a:latin typeface="+mj-lt"/>
                <a:ea typeface="Calibri" panose="020F0502020204030204" pitchFamily="34" charset="0"/>
              </a:rPr>
              <a:t> </a:t>
            </a:r>
            <a:r>
              <a:rPr lang="en-US" sz="2400" dirty="0" err="1">
                <a:solidFill>
                  <a:srgbClr val="7030A0"/>
                </a:solidFill>
                <a:latin typeface="+mj-lt"/>
                <a:ea typeface="Calibri" panose="020F0502020204030204" pitchFamily="34" charset="0"/>
              </a:rPr>
              <a:t>triển</a:t>
            </a:r>
            <a:endParaRPr lang="en-US" sz="2400" dirty="0">
              <a:solidFill>
                <a:srgbClr val="7030A0"/>
              </a:solidFill>
              <a:latin typeface="+mj-lt"/>
            </a:endParaRPr>
          </a:p>
        </p:txBody>
      </p:sp>
      <p:sp>
        <p:nvSpPr>
          <p:cNvPr id="52" name="Rectangle 51"/>
          <p:cNvSpPr/>
          <p:nvPr/>
        </p:nvSpPr>
        <p:spPr>
          <a:xfrm>
            <a:off x="8015216" y="1729175"/>
            <a:ext cx="3489144" cy="1200329"/>
          </a:xfrm>
          <a:prstGeom prst="rect">
            <a:avLst/>
          </a:prstGeom>
        </p:spPr>
        <p:txBody>
          <a:bodyPr wrap="square">
            <a:spAutoFit/>
          </a:bodyPr>
          <a:lstStyle/>
          <a:p>
            <a:pPr marL="342900" indent="-342900" algn="ctr">
              <a:buFont typeface="Wingdings" panose="05000000000000000000" pitchFamily="2" charset="2"/>
              <a:buChar char="ü"/>
            </a:pPr>
            <a:r>
              <a:rPr lang="en-US" sz="2400" b="1" dirty="0" err="1">
                <a:solidFill>
                  <a:srgbClr val="808000"/>
                </a:solidFill>
                <a:latin typeface="+mj-lt"/>
                <a:ea typeface="Calibri" panose="020F0502020204030204" pitchFamily="34" charset="0"/>
              </a:rPr>
              <a:t>Đ</a:t>
            </a:r>
            <a:r>
              <a:rPr lang="en-US" sz="2400" b="1" dirty="0" err="1" smtClean="0">
                <a:solidFill>
                  <a:srgbClr val="808000"/>
                </a:solidFill>
                <a:latin typeface="+mj-lt"/>
                <a:ea typeface="Calibri" panose="020F0502020204030204" pitchFamily="34" charset="0"/>
              </a:rPr>
              <a:t>a</a:t>
            </a:r>
            <a:r>
              <a:rPr lang="en-US" sz="2400" b="1" dirty="0" smtClean="0">
                <a:solidFill>
                  <a:srgbClr val="808000"/>
                </a:solidFill>
                <a:latin typeface="+mj-lt"/>
                <a:ea typeface="Calibri" panose="020F0502020204030204" pitchFamily="34" charset="0"/>
              </a:rPr>
              <a:t> </a:t>
            </a:r>
            <a:r>
              <a:rPr lang="en-US" sz="2400" b="1" dirty="0" err="1">
                <a:solidFill>
                  <a:srgbClr val="808000"/>
                </a:solidFill>
                <a:latin typeface="+mj-lt"/>
                <a:ea typeface="Calibri" panose="020F0502020204030204" pitchFamily="34" charset="0"/>
              </a:rPr>
              <a:t>phương</a:t>
            </a:r>
            <a:r>
              <a:rPr lang="en-US" sz="2400" b="1" dirty="0">
                <a:solidFill>
                  <a:srgbClr val="808000"/>
                </a:solidFill>
                <a:latin typeface="+mj-lt"/>
                <a:ea typeface="Calibri" panose="020F0502020204030204" pitchFamily="34" charset="0"/>
              </a:rPr>
              <a:t> </a:t>
            </a:r>
            <a:r>
              <a:rPr lang="en-US" sz="2400" b="1" dirty="0" err="1">
                <a:solidFill>
                  <a:srgbClr val="808000"/>
                </a:solidFill>
                <a:latin typeface="+mj-lt"/>
                <a:ea typeface="Calibri" panose="020F0502020204030204" pitchFamily="34" charset="0"/>
              </a:rPr>
              <a:t>hóa</a:t>
            </a:r>
            <a:r>
              <a:rPr lang="en-US" sz="2400" b="1" dirty="0">
                <a:solidFill>
                  <a:srgbClr val="808000"/>
                </a:solidFill>
                <a:latin typeface="+mj-lt"/>
                <a:ea typeface="Calibri" panose="020F0502020204030204" pitchFamily="34" charset="0"/>
              </a:rPr>
              <a:t>, </a:t>
            </a:r>
            <a:r>
              <a:rPr lang="en-US" sz="2400" b="1" dirty="0" err="1">
                <a:solidFill>
                  <a:srgbClr val="808000"/>
                </a:solidFill>
                <a:latin typeface="+mj-lt"/>
                <a:ea typeface="Calibri" panose="020F0502020204030204" pitchFamily="34" charset="0"/>
              </a:rPr>
              <a:t>đa</a:t>
            </a:r>
            <a:r>
              <a:rPr lang="en-US" sz="2400" b="1" dirty="0">
                <a:solidFill>
                  <a:srgbClr val="808000"/>
                </a:solidFill>
                <a:latin typeface="+mj-lt"/>
                <a:ea typeface="Calibri" panose="020F0502020204030204" pitchFamily="34" charset="0"/>
              </a:rPr>
              <a:t> </a:t>
            </a:r>
            <a:r>
              <a:rPr lang="en-US" sz="2400" b="1" dirty="0" err="1">
                <a:solidFill>
                  <a:srgbClr val="808000"/>
                </a:solidFill>
                <a:latin typeface="+mj-lt"/>
                <a:ea typeface="Calibri" panose="020F0502020204030204" pitchFamily="34" charset="0"/>
              </a:rPr>
              <a:t>dạng</a:t>
            </a:r>
            <a:r>
              <a:rPr lang="en-US" sz="2400" b="1" dirty="0">
                <a:solidFill>
                  <a:srgbClr val="808000"/>
                </a:solidFill>
                <a:latin typeface="+mj-lt"/>
                <a:ea typeface="Calibri" panose="020F0502020204030204" pitchFamily="34" charset="0"/>
              </a:rPr>
              <a:t> </a:t>
            </a:r>
            <a:r>
              <a:rPr lang="en-US" sz="2400" b="1" dirty="0" err="1">
                <a:solidFill>
                  <a:srgbClr val="808000"/>
                </a:solidFill>
                <a:latin typeface="+mj-lt"/>
                <a:ea typeface="Calibri" panose="020F0502020204030204" pitchFamily="34" charset="0"/>
              </a:rPr>
              <a:t>hóa</a:t>
            </a:r>
            <a:r>
              <a:rPr lang="en-US" sz="2400" b="1" dirty="0">
                <a:solidFill>
                  <a:srgbClr val="808000"/>
                </a:solidFill>
                <a:latin typeface="+mj-lt"/>
                <a:ea typeface="Calibri" panose="020F0502020204030204" pitchFamily="34" charset="0"/>
              </a:rPr>
              <a:t> </a:t>
            </a:r>
            <a:r>
              <a:rPr lang="en-US" sz="2400" dirty="0" err="1">
                <a:solidFill>
                  <a:srgbClr val="00B0F0"/>
                </a:solidFill>
                <a:latin typeface="+mj-lt"/>
                <a:ea typeface="Calibri" panose="020F0502020204030204" pitchFamily="34" charset="0"/>
              </a:rPr>
              <a:t>trong</a:t>
            </a:r>
            <a:r>
              <a:rPr lang="en-US" sz="2400" dirty="0">
                <a:solidFill>
                  <a:srgbClr val="00B0F0"/>
                </a:solidFill>
                <a:latin typeface="+mj-lt"/>
                <a:ea typeface="Calibri" panose="020F0502020204030204" pitchFamily="34" charset="0"/>
              </a:rPr>
              <a:t> </a:t>
            </a:r>
            <a:r>
              <a:rPr lang="en-US" sz="2400" dirty="0" err="1">
                <a:solidFill>
                  <a:srgbClr val="00B0F0"/>
                </a:solidFill>
                <a:latin typeface="+mj-lt"/>
                <a:ea typeface="Calibri" panose="020F0502020204030204" pitchFamily="34" charset="0"/>
              </a:rPr>
              <a:t>quan</a:t>
            </a:r>
            <a:r>
              <a:rPr lang="en-US" sz="2400" dirty="0">
                <a:solidFill>
                  <a:srgbClr val="00B0F0"/>
                </a:solidFill>
                <a:latin typeface="+mj-lt"/>
                <a:ea typeface="Calibri" panose="020F0502020204030204" pitchFamily="34" charset="0"/>
              </a:rPr>
              <a:t> </a:t>
            </a:r>
            <a:r>
              <a:rPr lang="en-US" sz="2400" dirty="0" err="1">
                <a:solidFill>
                  <a:srgbClr val="00B0F0"/>
                </a:solidFill>
                <a:latin typeface="+mj-lt"/>
                <a:ea typeface="Calibri" panose="020F0502020204030204" pitchFamily="34" charset="0"/>
              </a:rPr>
              <a:t>hệ</a:t>
            </a:r>
            <a:r>
              <a:rPr lang="en-US" sz="2400" dirty="0">
                <a:solidFill>
                  <a:srgbClr val="00B0F0"/>
                </a:solidFill>
                <a:latin typeface="+mj-lt"/>
                <a:ea typeface="Calibri" panose="020F0502020204030204" pitchFamily="34" charset="0"/>
              </a:rPr>
              <a:t> </a:t>
            </a:r>
            <a:r>
              <a:rPr lang="en-US" sz="2400" dirty="0" err="1">
                <a:solidFill>
                  <a:srgbClr val="00B0F0"/>
                </a:solidFill>
                <a:latin typeface="+mj-lt"/>
                <a:ea typeface="Calibri" panose="020F0502020204030204" pitchFamily="34" charset="0"/>
              </a:rPr>
              <a:t>đối</a:t>
            </a:r>
            <a:r>
              <a:rPr lang="en-US" sz="2400" dirty="0">
                <a:solidFill>
                  <a:srgbClr val="00B0F0"/>
                </a:solidFill>
                <a:latin typeface="+mj-lt"/>
                <a:ea typeface="Calibri" panose="020F0502020204030204" pitchFamily="34" charset="0"/>
              </a:rPr>
              <a:t> </a:t>
            </a:r>
            <a:r>
              <a:rPr lang="en-US" sz="2400" dirty="0" err="1">
                <a:solidFill>
                  <a:srgbClr val="00B0F0"/>
                </a:solidFill>
                <a:latin typeface="+mj-lt"/>
                <a:ea typeface="Calibri" panose="020F0502020204030204" pitchFamily="34" charset="0"/>
              </a:rPr>
              <a:t>ngoại</a:t>
            </a:r>
            <a:r>
              <a:rPr lang="en-US" sz="2400" dirty="0">
                <a:solidFill>
                  <a:srgbClr val="00B0F0"/>
                </a:solidFill>
                <a:latin typeface="+mj-lt"/>
                <a:ea typeface="Calibri" panose="020F0502020204030204" pitchFamily="34" charset="0"/>
              </a:rPr>
              <a:t>;</a:t>
            </a:r>
            <a:endParaRPr lang="en-US" sz="2400" dirty="0">
              <a:solidFill>
                <a:srgbClr val="00B0F0"/>
              </a:solidFill>
              <a:latin typeface="+mj-lt"/>
            </a:endParaRPr>
          </a:p>
        </p:txBody>
      </p:sp>
      <p:sp>
        <p:nvSpPr>
          <p:cNvPr id="53" name="Rectangle 52"/>
          <p:cNvSpPr/>
          <p:nvPr/>
        </p:nvSpPr>
        <p:spPr>
          <a:xfrm>
            <a:off x="676151" y="4405639"/>
            <a:ext cx="2609864" cy="1200329"/>
          </a:xfrm>
          <a:prstGeom prst="rect">
            <a:avLst/>
          </a:prstGeom>
        </p:spPr>
        <p:txBody>
          <a:bodyPr wrap="square">
            <a:spAutoFit/>
          </a:bodyPr>
          <a:lstStyle/>
          <a:p>
            <a:pPr marL="342900" indent="-342900" algn="ctr">
              <a:buFont typeface="Wingdings" panose="05000000000000000000" pitchFamily="2" charset="2"/>
              <a:buChar char="ü"/>
            </a:pPr>
            <a:r>
              <a:rPr lang="en-US" sz="2400" b="1" dirty="0" err="1" smtClean="0">
                <a:latin typeface="+mj-lt"/>
                <a:ea typeface="Calibri" panose="020F0502020204030204" pitchFamily="34" charset="0"/>
              </a:rPr>
              <a:t>Chủ</a:t>
            </a:r>
            <a:r>
              <a:rPr lang="en-US" sz="2400" b="1" dirty="0" smtClean="0">
                <a:latin typeface="+mj-lt"/>
                <a:ea typeface="Calibri" panose="020F0502020204030204" pitchFamily="34" charset="0"/>
              </a:rPr>
              <a:t> </a:t>
            </a:r>
            <a:r>
              <a:rPr lang="en-US" sz="2400" b="1" dirty="0" err="1">
                <a:latin typeface="+mj-lt"/>
                <a:ea typeface="Calibri" panose="020F0502020204030204" pitchFamily="34" charset="0"/>
              </a:rPr>
              <a:t>động</a:t>
            </a:r>
            <a:r>
              <a:rPr lang="en-US" sz="2400" b="1" dirty="0">
                <a:latin typeface="+mj-lt"/>
                <a:ea typeface="Calibri" panose="020F0502020204030204" pitchFamily="34" charset="0"/>
              </a:rPr>
              <a:t> </a:t>
            </a:r>
            <a:r>
              <a:rPr lang="en-US" sz="2400" b="1" dirty="0" err="1">
                <a:latin typeface="+mj-lt"/>
                <a:ea typeface="Calibri" panose="020F0502020204030204" pitchFamily="34" charset="0"/>
              </a:rPr>
              <a:t>và</a:t>
            </a:r>
            <a:r>
              <a:rPr lang="en-US" sz="2400" b="1" dirty="0">
                <a:latin typeface="+mj-lt"/>
                <a:ea typeface="Calibri" panose="020F0502020204030204" pitchFamily="34" charset="0"/>
              </a:rPr>
              <a:t> </a:t>
            </a:r>
            <a:r>
              <a:rPr lang="en-US" sz="2400" b="1" dirty="0" err="1">
                <a:latin typeface="+mj-lt"/>
                <a:ea typeface="Calibri" panose="020F0502020204030204" pitchFamily="34" charset="0"/>
              </a:rPr>
              <a:t>tích</a:t>
            </a:r>
            <a:r>
              <a:rPr lang="en-US" sz="2400" b="1" dirty="0">
                <a:latin typeface="+mj-lt"/>
                <a:ea typeface="Calibri" panose="020F0502020204030204" pitchFamily="34" charset="0"/>
              </a:rPr>
              <a:t> </a:t>
            </a:r>
            <a:r>
              <a:rPr lang="en-US" sz="2400" b="1" dirty="0" err="1">
                <a:latin typeface="+mj-lt"/>
                <a:ea typeface="Calibri" panose="020F0502020204030204" pitchFamily="34" charset="0"/>
              </a:rPr>
              <a:t>cực</a:t>
            </a:r>
            <a:r>
              <a:rPr lang="en-US" sz="2400" b="1" dirty="0">
                <a:latin typeface="+mj-lt"/>
                <a:ea typeface="Calibri" panose="020F0502020204030204" pitchFamily="34" charset="0"/>
              </a:rPr>
              <a:t> </a:t>
            </a:r>
            <a:r>
              <a:rPr lang="en-US" sz="2400" dirty="0" err="1">
                <a:solidFill>
                  <a:srgbClr val="996633"/>
                </a:solidFill>
                <a:latin typeface="+mj-lt"/>
                <a:ea typeface="Calibri" panose="020F0502020204030204" pitchFamily="34" charset="0"/>
              </a:rPr>
              <a:t>hội</a:t>
            </a:r>
            <a:r>
              <a:rPr lang="en-US" sz="2400" dirty="0">
                <a:solidFill>
                  <a:srgbClr val="996633"/>
                </a:solidFill>
                <a:latin typeface="+mj-lt"/>
                <a:ea typeface="Calibri" panose="020F0502020204030204" pitchFamily="34" charset="0"/>
              </a:rPr>
              <a:t> </a:t>
            </a:r>
            <a:r>
              <a:rPr lang="en-US" sz="2400" dirty="0" err="1">
                <a:solidFill>
                  <a:srgbClr val="996633"/>
                </a:solidFill>
                <a:latin typeface="+mj-lt"/>
                <a:ea typeface="Calibri" panose="020F0502020204030204" pitchFamily="34" charset="0"/>
              </a:rPr>
              <a:t>nhập</a:t>
            </a:r>
            <a:r>
              <a:rPr lang="en-US" sz="2400" dirty="0">
                <a:solidFill>
                  <a:srgbClr val="996633"/>
                </a:solidFill>
                <a:latin typeface="+mj-lt"/>
                <a:ea typeface="Calibri" panose="020F0502020204030204" pitchFamily="34" charset="0"/>
              </a:rPr>
              <a:t> </a:t>
            </a:r>
            <a:r>
              <a:rPr lang="en-US" sz="2400" dirty="0" err="1">
                <a:solidFill>
                  <a:srgbClr val="996633"/>
                </a:solidFill>
                <a:latin typeface="+mj-lt"/>
                <a:ea typeface="Calibri" panose="020F0502020204030204" pitchFamily="34" charset="0"/>
              </a:rPr>
              <a:t>quốc</a:t>
            </a:r>
            <a:r>
              <a:rPr lang="en-US" sz="2400" dirty="0">
                <a:solidFill>
                  <a:srgbClr val="996633"/>
                </a:solidFill>
                <a:latin typeface="+mj-lt"/>
                <a:ea typeface="Calibri" panose="020F0502020204030204" pitchFamily="34" charset="0"/>
              </a:rPr>
              <a:t> </a:t>
            </a:r>
            <a:r>
              <a:rPr lang="en-US" sz="2400" dirty="0" err="1">
                <a:solidFill>
                  <a:srgbClr val="996633"/>
                </a:solidFill>
                <a:latin typeface="+mj-lt"/>
                <a:ea typeface="Calibri" panose="020F0502020204030204" pitchFamily="34" charset="0"/>
              </a:rPr>
              <a:t>tế</a:t>
            </a:r>
            <a:endParaRPr lang="en-US" sz="2400" dirty="0">
              <a:solidFill>
                <a:srgbClr val="996633"/>
              </a:solidFill>
              <a:latin typeface="+mj-lt"/>
            </a:endParaRPr>
          </a:p>
        </p:txBody>
      </p:sp>
      <p:sp>
        <p:nvSpPr>
          <p:cNvPr id="54" name="Rectangle 53"/>
          <p:cNvSpPr/>
          <p:nvPr/>
        </p:nvSpPr>
        <p:spPr>
          <a:xfrm>
            <a:off x="4443699" y="4836756"/>
            <a:ext cx="5447276"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en-US" sz="2400" b="1" dirty="0" err="1" smtClean="0">
                <a:solidFill>
                  <a:srgbClr val="3333CC"/>
                </a:solidFill>
                <a:latin typeface="+mj-lt"/>
                <a:ea typeface="Calibri" panose="020F0502020204030204" pitchFamily="34" charset="0"/>
                <a:cs typeface="Times New Roman" panose="02020603050405020304" pitchFamily="18" charset="0"/>
              </a:rPr>
              <a:t>Là</a:t>
            </a:r>
            <a:r>
              <a:rPr lang="en-US" sz="2400" b="1" dirty="0" smtClean="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3333CC"/>
                </a:solidFill>
                <a:latin typeface="+mj-lt"/>
                <a:ea typeface="Calibri" panose="020F0502020204030204" pitchFamily="34" charset="0"/>
                <a:cs typeface="Times New Roman" panose="02020603050405020304" pitchFamily="18" charset="0"/>
              </a:rPr>
              <a:t>bạn</a:t>
            </a:r>
            <a:r>
              <a:rPr lang="en-US" sz="2400" b="1"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3333CC"/>
                </a:solidFill>
                <a:latin typeface="+mj-lt"/>
                <a:ea typeface="Calibri" panose="020F0502020204030204" pitchFamily="34" charset="0"/>
                <a:cs typeface="Times New Roman" panose="02020603050405020304" pitchFamily="18" charset="0"/>
              </a:rPr>
              <a:t>là</a:t>
            </a:r>
            <a:r>
              <a:rPr lang="en-US" sz="2400" b="1"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3333CC"/>
                </a:solidFill>
                <a:latin typeface="+mj-lt"/>
                <a:ea typeface="Calibri" panose="020F0502020204030204" pitchFamily="34" charset="0"/>
                <a:cs typeface="Times New Roman" panose="02020603050405020304" pitchFamily="18" charset="0"/>
              </a:rPr>
              <a:t>đối</a:t>
            </a:r>
            <a:r>
              <a:rPr lang="en-US" sz="2400" b="1"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3333CC"/>
                </a:solidFill>
                <a:latin typeface="+mj-lt"/>
                <a:ea typeface="Calibri" panose="020F0502020204030204" pitchFamily="34" charset="0"/>
                <a:cs typeface="Times New Roman" panose="02020603050405020304" pitchFamily="18" charset="0"/>
              </a:rPr>
              <a:t>tác</a:t>
            </a:r>
            <a:r>
              <a:rPr lang="en-US" sz="2400" b="1" dirty="0">
                <a:solidFill>
                  <a:srgbClr val="3333CC"/>
                </a:solidFill>
                <a:latin typeface="+mj-lt"/>
                <a:ea typeface="Calibri" panose="020F0502020204030204" pitchFamily="34" charset="0"/>
                <a:cs typeface="Times New Roman" panose="02020603050405020304" pitchFamily="18" charset="0"/>
              </a:rPr>
              <a:t> tin </a:t>
            </a:r>
            <a:r>
              <a:rPr lang="en-US" sz="2400" b="1" dirty="0" err="1">
                <a:solidFill>
                  <a:srgbClr val="3333CC"/>
                </a:solidFill>
                <a:latin typeface="+mj-lt"/>
                <a:ea typeface="Calibri" panose="020F0502020204030204" pitchFamily="34" charset="0"/>
                <a:cs typeface="Times New Roman" panose="02020603050405020304" pitchFamily="18" charset="0"/>
              </a:rPr>
              <a:t>cậy</a:t>
            </a:r>
            <a:r>
              <a:rPr lang="en-US" sz="2400" b="1"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và</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thành</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viên</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có</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trách</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nhiệm</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của</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cộng</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đồng</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quốc</a:t>
            </a:r>
            <a:r>
              <a:rPr lang="en-US" sz="2400" dirty="0">
                <a:solidFill>
                  <a:srgbClr val="C00000"/>
                </a:solidFill>
                <a:latin typeface="+mj-lt"/>
                <a:ea typeface="Calibri" panose="020F0502020204030204" pitchFamily="34" charset="0"/>
                <a:cs typeface="Times New Roman" panose="02020603050405020304" pitchFamily="18" charset="0"/>
              </a:rPr>
              <a:t> </a:t>
            </a:r>
            <a:r>
              <a:rPr lang="en-US" sz="2400" dirty="0" err="1">
                <a:solidFill>
                  <a:srgbClr val="C00000"/>
                </a:solidFill>
                <a:latin typeface="+mj-lt"/>
                <a:ea typeface="Calibri" panose="020F0502020204030204" pitchFamily="34" charset="0"/>
                <a:cs typeface="Times New Roman" panose="02020603050405020304" pitchFamily="18" charset="0"/>
              </a:rPr>
              <a:t>tế</a:t>
            </a:r>
            <a:r>
              <a:rPr lang="en-US" sz="2400" dirty="0">
                <a:solidFill>
                  <a:srgbClr val="C00000"/>
                </a:solidFill>
                <a:latin typeface="+mj-lt"/>
                <a:ea typeface="Calibri" panose="020F0502020204030204" pitchFamily="34" charset="0"/>
                <a:cs typeface="Times New Roman" panose="02020603050405020304" pitchFamily="18" charset="0"/>
              </a:rPr>
              <a:t>. </a:t>
            </a:r>
            <a:endParaRPr lang="en-US" sz="2400" dirty="0">
              <a:solidFill>
                <a:srgbClr val="C00000"/>
              </a:solidFill>
              <a:effectLst/>
              <a:latin typeface="+mj-lt"/>
              <a:ea typeface="Calibri" panose="020F0502020204030204" pitchFamily="34" charset="0"/>
              <a:cs typeface="Times New Roman" panose="02020603050405020304" pitchFamily="18" charset="0"/>
            </a:endParaRPr>
          </a:p>
        </p:txBody>
      </p:sp>
      <p:sp>
        <p:nvSpPr>
          <p:cNvPr id="32" name="Rectangle 31"/>
          <p:cNvSpPr/>
          <p:nvPr/>
        </p:nvSpPr>
        <p:spPr>
          <a:xfrm>
            <a:off x="1865641" y="298920"/>
            <a:ext cx="8531503" cy="364331"/>
          </a:xfrm>
          <a:prstGeom prst="rect">
            <a:avLst/>
          </a:prstGeom>
        </p:spPr>
        <p:txBody>
          <a:bodyPr wrap="none">
            <a:spAutoFit/>
          </a:bodyPr>
          <a:lstStyle/>
          <a:p>
            <a:pPr indent="457200">
              <a:lnSpc>
                <a:spcPts val="2100"/>
              </a:lnSpc>
              <a:spcBef>
                <a:spcPts val="1000"/>
              </a:spcBef>
              <a:spcAft>
                <a:spcPts val="0"/>
              </a:spcAft>
            </a:pPr>
            <a:r>
              <a:rPr lang="en-US" sz="2400" b="1" dirty="0" smtClean="0">
                <a:solidFill>
                  <a:srgbClr val="7030A0"/>
                </a:solidFill>
                <a:latin typeface="+mj-lt"/>
                <a:ea typeface="Times New Roman" panose="02020603050405020304" pitchFamily="18" charset="0"/>
                <a:cs typeface="Times New Roman" panose="02020603050405020304" pitchFamily="18" charset="0"/>
              </a:rPr>
              <a:t>2</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Những</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nhiệm</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vụ</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chủ</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yếu</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của</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đường</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lối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đối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ngoại</a:t>
            </a:r>
            <a:endParaRPr lang="en-US" sz="2400" b="1" dirty="0">
              <a:solidFill>
                <a:srgbClr val="7030A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88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6220" y="694017"/>
            <a:ext cx="10818253" cy="1469633"/>
          </a:xfrm>
          <a:prstGeom prst="rect">
            <a:avLst/>
          </a:prstGeom>
        </p:spPr>
        <p:txBody>
          <a:bodyPr wrap="square">
            <a:spAutoFit/>
          </a:bodyPr>
          <a:lstStyle/>
          <a:p>
            <a:pPr marL="342900" indent="-342900" algn="ctr">
              <a:lnSpc>
                <a:spcPts val="2100"/>
              </a:lnSpc>
              <a:spcAft>
                <a:spcPts val="0"/>
              </a:spcAft>
              <a:buFont typeface="Wingdings" panose="05000000000000000000" pitchFamily="2" charset="2"/>
              <a:buChar char="ü"/>
            </a:pPr>
            <a:r>
              <a:rPr lang="en-US" sz="2400" b="1" dirty="0" err="1">
                <a:solidFill>
                  <a:srgbClr val="FF0000"/>
                </a:solidFill>
                <a:latin typeface="+mj-lt"/>
                <a:ea typeface="Calibri" panose="020F0502020204030204" pitchFamily="34" charset="0"/>
                <a:cs typeface="Times New Roman" panose="02020603050405020304" pitchFamily="18" charset="0"/>
              </a:rPr>
              <a:t>Chú</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trọng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phát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triển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quan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hệ</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hợp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hữu</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nghị</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truyền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thống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với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các</a:t>
            </a:r>
            <a:endParaRPr lang="en-US" sz="2400" dirty="0" smtClean="0">
              <a:solidFill>
                <a:srgbClr val="3333CC"/>
              </a:solidFill>
              <a:latin typeface="+mj-lt"/>
              <a:ea typeface="Calibri" panose="020F0502020204030204" pitchFamily="34" charset="0"/>
              <a:cs typeface="Times New Roman" panose="02020603050405020304" pitchFamily="18" charset="0"/>
            </a:endParaRPr>
          </a:p>
          <a:p>
            <a:pPr indent="457200" algn="ctr">
              <a:spcAft>
                <a:spcPts val="0"/>
              </a:spcAft>
            </a:pP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nước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láng</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giềng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thúc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đẩy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quan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hệ</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với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lớn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quan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trọng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Chủ</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động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tích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cực</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có</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trách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nhiệm</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cùng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nước</a:t>
            </a:r>
            <a:r>
              <a:rPr lang="en-US" sz="2400" dirty="0">
                <a:solidFill>
                  <a:srgbClr val="3333CC"/>
                </a:solidFill>
                <a:latin typeface="+mj-lt"/>
                <a:ea typeface="Calibri" panose="020F0502020204030204" pitchFamily="34" charset="0"/>
                <a:cs typeface="Times New Roman" panose="02020603050405020304" pitchFamily="18" charset="0"/>
              </a:rPr>
              <a:t> ASEAN </a:t>
            </a:r>
            <a:r>
              <a:rPr lang="en-US" sz="2400" dirty="0" err="1">
                <a:solidFill>
                  <a:srgbClr val="3333CC"/>
                </a:solidFill>
                <a:latin typeface="+mj-lt"/>
                <a:ea typeface="Calibri" panose="020F0502020204030204" pitchFamily="34" charset="0"/>
                <a:cs typeface="Times New Roman" panose="02020603050405020304" pitchFamily="18" charset="0"/>
              </a:rPr>
              <a:t>xây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dựng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cộng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đồng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vững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mạnh</a:t>
            </a:r>
            <a:r>
              <a:rPr lang="en-US" sz="2400" dirty="0">
                <a:latin typeface="+mj-lt"/>
                <a:ea typeface="Calibri" panose="020F0502020204030204" pitchFamily="34" charset="0"/>
                <a:cs typeface="Times New Roman" panose="02020603050405020304" pitchFamily="18" charset="0"/>
              </a:rPr>
              <a:t>. </a:t>
            </a:r>
            <a:endParaRPr lang="en-US" sz="2400" dirty="0">
              <a:effectLst/>
              <a:latin typeface="+mj-lt"/>
              <a:ea typeface="Calibri" panose="020F0502020204030204" pitchFamily="34" charset="0"/>
              <a:cs typeface="Times New Roman" panose="02020603050405020304" pitchFamily="18" charset="0"/>
            </a:endParaRPr>
          </a:p>
        </p:txBody>
      </p:sp>
      <p:pic>
        <p:nvPicPr>
          <p:cNvPr id="14338" name="Picture 2" descr="http://file1.dangcongsan.vn/DATA/0/2017/04/nqh_457sulia9-09_53_43_1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606" y="2163651"/>
            <a:ext cx="3270205" cy="4173157"/>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file1.dangcongsan.vn/DATA/0/2017/04/images1252319-09_01_44_8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7265" y="2163650"/>
            <a:ext cx="4133090" cy="415886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quan hệ việt nam với các nưuwocs láng giề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9296" y="2163650"/>
            <a:ext cx="3915177" cy="41588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499520" y="183012"/>
            <a:ext cx="1192955" cy="364331"/>
          </a:xfrm>
          <a:prstGeom prst="rect">
            <a:avLst/>
          </a:prstGeom>
        </p:spPr>
        <p:txBody>
          <a:bodyPr wrap="none">
            <a:spAutoFit/>
          </a:bodyPr>
          <a:lstStyle/>
          <a:p>
            <a:pPr algn="just">
              <a:lnSpc>
                <a:spcPts val="2100"/>
              </a:lnSpc>
              <a:spcAft>
                <a:spcPts val="0"/>
              </a:spcAft>
            </a:pPr>
            <a:r>
              <a:rPr lang="en-US" sz="2400" b="1" dirty="0" err="1" smtClean="0">
                <a:solidFill>
                  <a:srgbClr val="663300"/>
                </a:solidFill>
                <a:latin typeface="+mj-lt"/>
                <a:ea typeface="Calibri" panose="020F0502020204030204" pitchFamily="34" charset="0"/>
                <a:cs typeface="Times New Roman" panose="02020603050405020304" pitchFamily="18" charset="0"/>
              </a:rPr>
              <a:t>Hai</a:t>
            </a:r>
            <a:r>
              <a:rPr lang="en-US" sz="2400" b="1"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663300"/>
                </a:solidFill>
                <a:latin typeface="+mj-lt"/>
                <a:ea typeface="Calibri" panose="020F0502020204030204" pitchFamily="34" charset="0"/>
                <a:cs typeface="Times New Roman" panose="02020603050405020304" pitchFamily="18" charset="0"/>
              </a:rPr>
              <a:t>là</a:t>
            </a:r>
            <a:r>
              <a:rPr lang="en-US" sz="2400" b="1" dirty="0" smtClean="0">
                <a:solidFill>
                  <a:srgbClr val="663300"/>
                </a:solidFill>
                <a:latin typeface="+mj-lt"/>
                <a:ea typeface="Calibri" panose="020F0502020204030204" pitchFamily="34" charset="0"/>
                <a:cs typeface="Times New Roman" panose="02020603050405020304" pitchFamily="18" charset="0"/>
              </a:rPr>
              <a:t>: </a:t>
            </a:r>
            <a:endParaRPr lang="en-US" sz="2400" b="1" dirty="0">
              <a:solidFill>
                <a:srgbClr val="6633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552508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32586" y="188667"/>
            <a:ext cx="10174310" cy="1200329"/>
          </a:xfrm>
          <a:prstGeom prst="rect">
            <a:avLst/>
          </a:prstGeom>
        </p:spPr>
        <p:txBody>
          <a:bodyPr wrap="square">
            <a:spAutoFit/>
          </a:bodyPr>
          <a:lstStyle/>
          <a:p>
            <a:pPr marL="285750" indent="-285750" algn="ctr">
              <a:buFont typeface="Wingdings" panose="05000000000000000000" pitchFamily="2" charset="2"/>
              <a:buChar char="ü"/>
            </a:pPr>
            <a:r>
              <a:rPr lang="en-US" dirty="0">
                <a:latin typeface="Times New Roman" panose="02020603050405020304" pitchFamily="18" charset="0"/>
                <a:ea typeface="Calibri" panose="020F0502020204030204" pitchFamily="34" charset="0"/>
              </a:rPr>
              <a:t> </a:t>
            </a:r>
            <a:r>
              <a:rPr lang="en-US" sz="2400" dirty="0" err="1">
                <a:solidFill>
                  <a:srgbClr val="3333CC"/>
                </a:solidFill>
                <a:latin typeface="+mj-lt"/>
                <a:ea typeface="Calibri" panose="020F0502020204030204" pitchFamily="34" charset="0"/>
              </a:rPr>
              <a:t>Kiên</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quyết</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đấu</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tranh</a:t>
            </a:r>
            <a:r>
              <a:rPr lang="en-US" sz="2400" dirty="0">
                <a:solidFill>
                  <a:srgbClr val="3333CC"/>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làm</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thất</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bại</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mọi</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âm</a:t>
            </a:r>
            <a:r>
              <a:rPr lang="en-US" sz="2400" b="1" dirty="0">
                <a:solidFill>
                  <a:srgbClr val="C00000"/>
                </a:solidFill>
                <a:latin typeface="+mj-lt"/>
                <a:ea typeface="Calibri" panose="020F0502020204030204" pitchFamily="34" charset="0"/>
              </a:rPr>
              <a:t> </a:t>
            </a:r>
            <a:r>
              <a:rPr lang="en-US" sz="2400" b="1" dirty="0" err="1">
                <a:solidFill>
                  <a:srgbClr val="C00000"/>
                </a:solidFill>
                <a:latin typeface="+mj-lt"/>
                <a:ea typeface="Calibri" panose="020F0502020204030204" pitchFamily="34" charset="0"/>
              </a:rPr>
              <a:t>mưu</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hành</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động</a:t>
            </a:r>
            <a:r>
              <a:rPr lang="en-US" sz="2400" dirty="0">
                <a:solidFill>
                  <a:srgbClr val="3333CC"/>
                </a:solidFill>
                <a:latin typeface="+mj-lt"/>
                <a:ea typeface="Calibri" panose="020F0502020204030204" pitchFamily="34" charset="0"/>
              </a:rPr>
              <a:t> can </a:t>
            </a:r>
            <a:r>
              <a:rPr lang="en-US" sz="2400" dirty="0" err="1">
                <a:solidFill>
                  <a:srgbClr val="3333CC"/>
                </a:solidFill>
                <a:latin typeface="+mj-lt"/>
                <a:ea typeface="Calibri" panose="020F0502020204030204" pitchFamily="34" charset="0"/>
              </a:rPr>
              <a:t>thiệp</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vào</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công</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việc</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nội</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bộ</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xâm</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phạm</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độc</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lập</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chủ</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quyền</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thống</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nhất</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toàn</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vẹn</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lãnh</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thổ</a:t>
            </a:r>
            <a:r>
              <a:rPr lang="en-US" sz="2400" dirty="0">
                <a:solidFill>
                  <a:srgbClr val="3333CC"/>
                </a:solidFill>
                <a:latin typeface="+mj-lt"/>
                <a:ea typeface="Calibri" panose="020F0502020204030204" pitchFamily="34" charset="0"/>
              </a:rPr>
              <a:t>, an </a:t>
            </a:r>
            <a:r>
              <a:rPr lang="en-US" sz="2400" dirty="0" err="1">
                <a:solidFill>
                  <a:srgbClr val="3333CC"/>
                </a:solidFill>
                <a:latin typeface="+mj-lt"/>
                <a:ea typeface="Calibri" panose="020F0502020204030204" pitchFamily="34" charset="0"/>
              </a:rPr>
              <a:t>ninh</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quốc</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gia</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và</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ổn</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định</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chính</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trị</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của</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đất</a:t>
            </a:r>
            <a:r>
              <a:rPr lang="en-US" sz="2400" dirty="0">
                <a:solidFill>
                  <a:srgbClr val="3333CC"/>
                </a:solidFill>
                <a:latin typeface="+mj-lt"/>
                <a:ea typeface="Calibri" panose="020F0502020204030204" pitchFamily="34" charset="0"/>
              </a:rPr>
              <a:t> </a:t>
            </a:r>
            <a:r>
              <a:rPr lang="en-US" sz="2400" dirty="0" err="1">
                <a:solidFill>
                  <a:srgbClr val="3333CC"/>
                </a:solidFill>
                <a:latin typeface="+mj-lt"/>
                <a:ea typeface="Calibri" panose="020F0502020204030204" pitchFamily="34" charset="0"/>
              </a:rPr>
              <a:t>nước</a:t>
            </a:r>
            <a:r>
              <a:rPr lang="en-US" sz="2400" dirty="0">
                <a:solidFill>
                  <a:srgbClr val="3333CC"/>
                </a:solidFill>
                <a:latin typeface="+mj-lt"/>
                <a:ea typeface="Calibri" panose="020F0502020204030204" pitchFamily="34" charset="0"/>
              </a:rPr>
              <a:t>. </a:t>
            </a:r>
            <a:endParaRPr lang="en-US" sz="2400" dirty="0">
              <a:solidFill>
                <a:srgbClr val="3333CC"/>
              </a:solidFill>
              <a:latin typeface="+mj-lt"/>
            </a:endParaRPr>
          </a:p>
        </p:txBody>
      </p:sp>
      <p:sp>
        <p:nvSpPr>
          <p:cNvPr id="5" name="AutoShape 4" descr="Image result for diễn biến hòa bình ở việt n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294"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7465" y="1388996"/>
            <a:ext cx="5854474" cy="5037562"/>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https://i0.wp.com/nhanvanviet.com/wp-content/uploads/2019/01/14012019p35.jpg?resize=490%2C279&amp;ss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4" y="1388996"/>
            <a:ext cx="5544447" cy="5037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61470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50265" y="190025"/>
            <a:ext cx="953466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en-US" sz="2400" dirty="0" err="1">
                <a:solidFill>
                  <a:srgbClr val="3333CC"/>
                </a:solidFill>
                <a:latin typeface="+mj-lt"/>
                <a:ea typeface="Calibri" panose="020F0502020204030204" pitchFamily="34" charset="0"/>
                <a:cs typeface="Times New Roman" panose="02020603050405020304" pitchFamily="18" charset="0"/>
              </a:rPr>
              <a:t>Tiếp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tục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hoàn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thành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việc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phân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định</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biên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giới</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trên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bộ</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thúc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đẩy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giải</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quyết</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các</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vấn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đề</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trên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biển</a:t>
            </a:r>
            <a:r>
              <a:rPr lang="en-US" sz="2400" dirty="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0244" name="Picture 4" descr="Image result for Tiếp tục hoàn thành việc phân định biên giới trên bộ, thúc đẩy giải quyết các vấn đề trên biể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9601" y="1502311"/>
            <a:ext cx="3747752" cy="4846974"/>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Image result for việt nam ký hiệp định biên giới trên bộ với trung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116" y="1502311"/>
            <a:ext cx="3757971" cy="4846974"/>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Image result for việt nam ký hiệp định biên giới trên bộ với là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392" y="1502311"/>
            <a:ext cx="3700619" cy="4846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7743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71746" y="668846"/>
            <a:ext cx="10525302" cy="1938992"/>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en-US" sz="2400" dirty="0" err="1">
                <a:solidFill>
                  <a:srgbClr val="3333CC"/>
                </a:solidFill>
                <a:latin typeface="+mj-lt"/>
                <a:ea typeface="Calibri" panose="020F0502020204030204" pitchFamily="34" charset="0"/>
                <a:cs typeface="Times New Roman" panose="02020603050405020304" pitchFamily="18" charset="0"/>
              </a:rPr>
              <a:t>Triển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khai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mạnh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mẽ</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định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hướng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chiến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lược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chủ</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động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và</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tích</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cực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hội</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nhập</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quốc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Bảo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đảm</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hội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nhập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quốc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sự</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nghiệp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của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toàn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dân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cả</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hệ</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thống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chính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trị</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đẩy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mạnh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hội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nhập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trên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cơ</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sở</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phát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huy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nội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gắn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kết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chặt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chẽ</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thúc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đẩy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quá</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trình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nâng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cao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sức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mạnh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tổng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hợp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năng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cạnh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tranh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của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đất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nước</a:t>
            </a:r>
            <a:r>
              <a:rPr lang="en-US" sz="2400" dirty="0">
                <a:solidFill>
                  <a:srgbClr val="3333CC"/>
                </a:solidFill>
                <a:latin typeface="+mj-lt"/>
                <a:ea typeface="Calibri" panose="020F0502020204030204" pitchFamily="34" charset="0"/>
                <a:cs typeface="Times New Roman" panose="02020603050405020304" pitchFamily="18" charset="0"/>
              </a:rPr>
              <a:t>.</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Thu tuong Nguyen Xuan Phuc: Hoi nhap quoc te la su nghiep cua toan dan hinh anh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910" y="2859110"/>
            <a:ext cx="5008853" cy="349017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Image result for sức mạnh tổng hợp, năng lực cạnh tranh của đất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0613" y="2859110"/>
            <a:ext cx="6116435" cy="349017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08567" y="232908"/>
            <a:ext cx="1023037" cy="461665"/>
          </a:xfrm>
          <a:prstGeom prst="rect">
            <a:avLst/>
          </a:prstGeom>
        </p:spPr>
        <p:txBody>
          <a:bodyPr wrap="none">
            <a:spAutoFit/>
          </a:bodyPr>
          <a:lstStyle/>
          <a:p>
            <a:r>
              <a:rPr lang="pl-PL" sz="2400" b="1" dirty="0">
                <a:solidFill>
                  <a:srgbClr val="C00000"/>
                </a:solidFill>
                <a:latin typeface="+mj-lt"/>
                <a:ea typeface="Times New Roman" panose="02020603050405020304" pitchFamily="18" charset="0"/>
              </a:rPr>
              <a:t>Ba </a:t>
            </a:r>
            <a:r>
              <a:rPr lang="pl-PL" sz="2400" b="1" dirty="0" smtClean="0">
                <a:solidFill>
                  <a:srgbClr val="C00000"/>
                </a:solidFill>
                <a:latin typeface="+mj-lt"/>
                <a:ea typeface="Times New Roman" panose="02020603050405020304" pitchFamily="18" charset="0"/>
              </a:rPr>
              <a:t>là</a:t>
            </a:r>
            <a:r>
              <a:rPr lang="en-US" sz="2400" b="1" dirty="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Tree>
    <p:extLst>
      <p:ext uri="{BB962C8B-B14F-4D97-AF65-F5344CB8AC3E}">
        <p14:creationId xmlns:p14="http://schemas.microsoft.com/office/powerpoint/2010/main" val="5584660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52282" y="777742"/>
            <a:ext cx="10715222" cy="1569660"/>
          </a:xfrm>
          <a:prstGeom prst="rect">
            <a:avLst/>
          </a:prstGeom>
        </p:spPr>
        <p:txBody>
          <a:bodyPr wrap="square">
            <a:spAutoFit/>
          </a:bodyPr>
          <a:lstStyle/>
          <a:p>
            <a:pPr marL="285750" indent="-285750" algn="ctr">
              <a:spcAft>
                <a:spcPts val="0"/>
              </a:spcAft>
              <a:buFont typeface="Wingdings" panose="05000000000000000000" pitchFamily="2" charset="2"/>
              <a:buChar char="ü"/>
            </a:pPr>
            <a:r>
              <a:rPr lang="en-US" sz="2400" b="1" dirty="0" err="1">
                <a:solidFill>
                  <a:srgbClr val="800000"/>
                </a:solidFill>
                <a:latin typeface="+mj-lt"/>
                <a:ea typeface="Calibri" panose="020F0502020204030204" pitchFamily="34" charset="0"/>
                <a:cs typeface="Times New Roman" panose="02020603050405020304" pitchFamily="18" charset="0"/>
              </a:rPr>
              <a:t>Nâng</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cao</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hiệu</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quả</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hội</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nhập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kinh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quốc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hiện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đầy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đủ</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smtClean="0">
                <a:solidFill>
                  <a:srgbClr val="C00000"/>
                </a:solidFill>
                <a:latin typeface="+mj-lt"/>
                <a:ea typeface="Calibri" panose="020F0502020204030204" pitchFamily="34" charset="0"/>
                <a:cs typeface="Times New Roman" panose="02020603050405020304" pitchFamily="18" charset="0"/>
              </a:rPr>
              <a:t>cam</a:t>
            </a:r>
          </a:p>
          <a:p>
            <a:pPr algn="ctr">
              <a:spcAft>
                <a:spcPts val="0"/>
              </a:spcAft>
            </a:pPr>
            <a:r>
              <a:rPr lang="en-US" sz="2400" b="1" dirty="0" smtClean="0">
                <a:solidFill>
                  <a:srgbClr val="C00000"/>
                </a:solidFill>
                <a:latin typeface="+mj-lt"/>
                <a:ea typeface="Calibri" panose="020F0502020204030204" pitchFamily="34" charset="0"/>
                <a:cs typeface="Times New Roman" panose="02020603050405020304" pitchFamily="18" charset="0"/>
              </a:rPr>
              <a:t> </a:t>
            </a:r>
            <a:r>
              <a:rPr lang="en-US" sz="2400" b="1" dirty="0" err="1">
                <a:solidFill>
                  <a:srgbClr val="C00000"/>
                </a:solidFill>
                <a:latin typeface="+mj-lt"/>
                <a:ea typeface="Calibri" panose="020F0502020204030204" pitchFamily="34" charset="0"/>
                <a:cs typeface="Times New Roman" panose="02020603050405020304" pitchFamily="18" charset="0"/>
              </a:rPr>
              <a:t>kết</a:t>
            </a:r>
            <a:r>
              <a:rPr lang="en-US" sz="2400" b="1" dirty="0">
                <a:solidFill>
                  <a:srgbClr val="C00000"/>
                </a:solidFill>
                <a:latin typeface="+mj-lt"/>
                <a:ea typeface="Calibri" panose="020F0502020204030204" pitchFamily="34" charset="0"/>
                <a:cs typeface="Times New Roman" panose="02020603050405020304" pitchFamily="18" charset="0"/>
              </a:rPr>
              <a:t> </a:t>
            </a:r>
            <a:r>
              <a:rPr lang="en-US" sz="2400" b="1" dirty="0" err="1">
                <a:solidFill>
                  <a:srgbClr val="C00000"/>
                </a:solidFill>
                <a:latin typeface="+mj-lt"/>
                <a:ea typeface="Calibri" panose="020F0502020204030204" pitchFamily="34" charset="0"/>
                <a:cs typeface="Times New Roman" panose="02020603050405020304" pitchFamily="18" charset="0"/>
              </a:rPr>
              <a:t>quốc</a:t>
            </a:r>
            <a:r>
              <a:rPr lang="en-US" sz="2400" b="1" dirty="0">
                <a:solidFill>
                  <a:srgbClr val="C00000"/>
                </a:solidFill>
                <a:latin typeface="+mj-lt"/>
                <a:ea typeface="Calibri" panose="020F0502020204030204" pitchFamily="34" charset="0"/>
                <a:cs typeface="Times New Roman" panose="02020603050405020304" pitchFamily="18" charset="0"/>
              </a:rPr>
              <a:t> </a:t>
            </a:r>
            <a:r>
              <a:rPr lang="en-US" sz="2400" b="1" dirty="0" err="1">
                <a:solidFill>
                  <a:srgbClr val="C00000"/>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xây</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dựng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triển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khai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chiến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lược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tham</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gia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khu</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mậu</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dịch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tự</a:t>
            </a:r>
            <a:r>
              <a:rPr lang="en-US" sz="2400" dirty="0">
                <a:solidFill>
                  <a:srgbClr val="3333CC"/>
                </a:solidFill>
                <a:latin typeface="+mj-lt"/>
                <a:ea typeface="Calibri" panose="020F0502020204030204" pitchFamily="34" charset="0"/>
                <a:cs typeface="Times New Roman" panose="02020603050405020304" pitchFamily="18" charset="0"/>
              </a:rPr>
              <a:t> do </a:t>
            </a:r>
            <a:r>
              <a:rPr lang="en-US" sz="2400" dirty="0" err="1">
                <a:solidFill>
                  <a:srgbClr val="3333CC"/>
                </a:solidFill>
                <a:latin typeface="+mj-lt"/>
                <a:ea typeface="Calibri" panose="020F0502020204030204" pitchFamily="34" charset="0"/>
                <a:cs typeface="Times New Roman" panose="02020603050405020304" pitchFamily="18" charset="0"/>
              </a:rPr>
              <a:t>với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kinh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tế</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ký</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kết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hiện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hiệu</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quả</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smtClean="0">
                <a:solidFill>
                  <a:srgbClr val="3333CC"/>
                </a:solidFill>
                <a:latin typeface="+mj-lt"/>
                <a:ea typeface="Calibri" panose="020F0502020204030204" pitchFamily="34" charset="0"/>
                <a:cs typeface="Times New Roman" panose="02020603050405020304" pitchFamily="18" charset="0"/>
              </a:rPr>
              <a:t>hiệp</a:t>
            </a:r>
            <a:r>
              <a:rPr lang="en-US" sz="2400" dirty="0" smtClean="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định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thương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mại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tự</a:t>
            </a:r>
            <a:r>
              <a:rPr lang="en-US" sz="2400" dirty="0">
                <a:solidFill>
                  <a:srgbClr val="3333CC"/>
                </a:solidFill>
                <a:latin typeface="+mj-lt"/>
                <a:ea typeface="Calibri" panose="020F0502020204030204" pitchFamily="34" charset="0"/>
                <a:cs typeface="Times New Roman" panose="02020603050405020304" pitchFamily="18" charset="0"/>
              </a:rPr>
              <a:t> do </a:t>
            </a:r>
            <a:r>
              <a:rPr lang="en-US" sz="2400" dirty="0" err="1">
                <a:solidFill>
                  <a:srgbClr val="3333CC"/>
                </a:solidFill>
                <a:latin typeface="+mj-lt"/>
                <a:ea typeface="Calibri" panose="020F0502020204030204" pitchFamily="34" charset="0"/>
                <a:cs typeface="Times New Roman" panose="02020603050405020304" pitchFamily="18" charset="0"/>
              </a:rPr>
              <a:t>phù</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hợp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với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lợi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ích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của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đất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nước</a:t>
            </a:r>
            <a:r>
              <a:rPr lang="en-US" sz="2400" dirty="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các hiệp định thương mại tự 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606" y="2472743"/>
            <a:ext cx="11705867" cy="40053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926364" y="283069"/>
            <a:ext cx="1226618" cy="461665"/>
          </a:xfrm>
          <a:prstGeom prst="rect">
            <a:avLst/>
          </a:prstGeom>
        </p:spPr>
        <p:txBody>
          <a:bodyPr wrap="none">
            <a:spAutoFit/>
          </a:bodyPr>
          <a:lstStyle/>
          <a:p>
            <a:r>
              <a:rPr lang="pl-PL" sz="2400" b="1" u="sng" dirty="0">
                <a:solidFill>
                  <a:srgbClr val="C00000"/>
                </a:solidFill>
                <a:latin typeface="+mj-lt"/>
                <a:ea typeface="Times New Roman" panose="02020603050405020304" pitchFamily="18" charset="0"/>
              </a:rPr>
              <a:t>Bốn </a:t>
            </a:r>
            <a:r>
              <a:rPr lang="pl-PL" sz="2400" b="1" u="sng" dirty="0" smtClean="0">
                <a:solidFill>
                  <a:srgbClr val="C00000"/>
                </a:solidFill>
                <a:latin typeface="+mj-lt"/>
                <a:ea typeface="Times New Roman" panose="02020603050405020304" pitchFamily="18" charset="0"/>
              </a:rPr>
              <a:t>là</a:t>
            </a:r>
            <a:r>
              <a:rPr lang="en-US" sz="2400" b="1" dirty="0" smtClean="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Tree>
    <p:extLst>
      <p:ext uri="{BB962C8B-B14F-4D97-AF65-F5344CB8AC3E}">
        <p14:creationId xmlns:p14="http://schemas.microsoft.com/office/powerpoint/2010/main" val="181365952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03798" y="848885"/>
            <a:ext cx="10315978"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en-US" sz="2400" b="1" dirty="0" err="1">
                <a:solidFill>
                  <a:srgbClr val="FF0000"/>
                </a:solidFill>
                <a:latin typeface="+mj-lt"/>
                <a:ea typeface="Calibri" panose="020F0502020204030204" pitchFamily="34" charset="0"/>
                <a:cs typeface="Times New Roman" panose="02020603050405020304" pitchFamily="18" charset="0"/>
              </a:rPr>
              <a:t>Đẩy</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mạnh</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hội</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nhập</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quốc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tế</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trong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lĩnh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văn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hóa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xã</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hội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khoa</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học</a:t>
            </a:r>
            <a:r>
              <a:rPr lang="en-US" sz="2400" dirty="0">
                <a:solidFill>
                  <a:srgbClr val="3333CC"/>
                </a:solidFill>
                <a:latin typeface="+mj-lt"/>
                <a:ea typeface="Calibri" panose="020F0502020204030204" pitchFamily="34" charset="0"/>
                <a:cs typeface="Times New Roman" panose="02020603050405020304" pitchFamily="18" charset="0"/>
              </a:rPr>
              <a:t> - </a:t>
            </a:r>
            <a:r>
              <a:rPr lang="en-US" sz="2400" dirty="0" err="1">
                <a:solidFill>
                  <a:srgbClr val="3333CC"/>
                </a:solidFill>
                <a:latin typeface="+mj-lt"/>
                <a:ea typeface="Calibri" panose="020F0502020204030204" pitchFamily="34" charset="0"/>
                <a:cs typeface="Times New Roman" panose="02020603050405020304" pitchFamily="18" charset="0"/>
              </a:rPr>
              <a:t>công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nghệ</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giáo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dục</a:t>
            </a:r>
            <a:r>
              <a:rPr lang="en-US" sz="2400" dirty="0">
                <a:solidFill>
                  <a:srgbClr val="3333CC"/>
                </a:solidFill>
                <a:latin typeface="+mj-lt"/>
                <a:ea typeface="Calibri" panose="020F0502020204030204" pitchFamily="34" charset="0"/>
                <a:cs typeface="Times New Roman" panose="02020603050405020304" pitchFamily="18" charset="0"/>
              </a:rPr>
              <a:t> - </a:t>
            </a:r>
            <a:r>
              <a:rPr lang="en-US" sz="2400" dirty="0" err="1">
                <a:solidFill>
                  <a:srgbClr val="3333CC"/>
                </a:solidFill>
                <a:latin typeface="+mj-lt"/>
                <a:ea typeface="Calibri" panose="020F0502020204030204" pitchFamily="34" charset="0"/>
                <a:cs typeface="Times New Roman" panose="02020603050405020304" pitchFamily="18" charset="0"/>
              </a:rPr>
              <a:t>đào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tạo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và</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lĩnh</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vực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khác</a:t>
            </a:r>
            <a:r>
              <a:rPr lang="en-US" sz="2400" dirty="0">
                <a:solidFill>
                  <a:srgbClr val="3333CC"/>
                </a:solidFill>
                <a:latin typeface="+mj-lt"/>
                <a:ea typeface="Calibri" panose="020F0502020204030204" pitchFamily="34" charset="0"/>
                <a:cs typeface="Times New Roman" panose="02020603050405020304" pitchFamily="18" charset="0"/>
              </a:rPr>
              <a:t>.</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7410" name="Picture 2" descr="Image result for các tuần lễ văn hóa việt Nam với các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969" y="1753782"/>
            <a:ext cx="3437631" cy="334625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Image result for hội nhập khoa học công nghệ với thế gi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753783"/>
            <a:ext cx="3836876" cy="4131861"/>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Image result for hội nhập giáo dục với thế giớ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4476" y="2199873"/>
            <a:ext cx="4469997" cy="417516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765514" y="313319"/>
            <a:ext cx="1297150" cy="461665"/>
          </a:xfrm>
          <a:prstGeom prst="rect">
            <a:avLst/>
          </a:prstGeom>
        </p:spPr>
        <p:txBody>
          <a:bodyPr wrap="none">
            <a:spAutoFit/>
          </a:bodyPr>
          <a:lstStyle/>
          <a:p>
            <a:r>
              <a:rPr lang="pl-PL" sz="2400" b="1" u="sng" dirty="0">
                <a:solidFill>
                  <a:srgbClr val="C00000"/>
                </a:solidFill>
                <a:latin typeface="+mj-lt"/>
                <a:ea typeface="Times New Roman" panose="02020603050405020304" pitchFamily="18" charset="0"/>
              </a:rPr>
              <a:t>Năm </a:t>
            </a:r>
            <a:r>
              <a:rPr lang="pl-PL" sz="2400" b="1" u="sng" dirty="0" smtClean="0">
                <a:solidFill>
                  <a:srgbClr val="C00000"/>
                </a:solidFill>
                <a:latin typeface="+mj-lt"/>
                <a:ea typeface="Times New Roman" panose="02020603050405020304" pitchFamily="18" charset="0"/>
              </a:rPr>
              <a:t>là</a:t>
            </a:r>
            <a:r>
              <a:rPr lang="en-US" sz="2400" b="1" dirty="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Tree>
    <p:extLst>
      <p:ext uri="{BB962C8B-B14F-4D97-AF65-F5344CB8AC3E}">
        <p14:creationId xmlns:p14="http://schemas.microsoft.com/office/powerpoint/2010/main" val="289935406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97736" y="842136"/>
            <a:ext cx="10650827" cy="1569660"/>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en-US" sz="2400" dirty="0" err="1">
                <a:solidFill>
                  <a:srgbClr val="3333CC"/>
                </a:solidFill>
                <a:latin typeface="+mj-lt"/>
                <a:ea typeface="Calibri" panose="020F0502020204030204" pitchFamily="34" charset="0"/>
                <a:cs typeface="Times New Roman" panose="02020603050405020304" pitchFamily="18" charset="0"/>
              </a:rPr>
              <a:t>Tăng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cường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công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tác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nghiên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cứu</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dự</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báo</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chiến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lược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tham</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mưu</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về</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ngoại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C00000"/>
                </a:solidFill>
                <a:latin typeface="+mj-lt"/>
                <a:ea typeface="Calibri" panose="020F0502020204030204" pitchFamily="34" charset="0"/>
                <a:cs typeface="Times New Roman" panose="02020603050405020304" pitchFamily="18" charset="0"/>
              </a:rPr>
              <a:t>đổi</a:t>
            </a:r>
            <a:r>
              <a:rPr lang="en-US" sz="2400" b="1" dirty="0">
                <a:solidFill>
                  <a:srgbClr val="C00000"/>
                </a:solidFill>
                <a:latin typeface="+mj-lt"/>
                <a:ea typeface="Calibri" panose="020F0502020204030204" pitchFamily="34" charset="0"/>
                <a:cs typeface="Times New Roman" panose="02020603050405020304" pitchFamily="18" charset="0"/>
              </a:rPr>
              <a:t> </a:t>
            </a:r>
            <a:r>
              <a:rPr lang="en-US" sz="2400" b="1" dirty="0" err="1">
                <a:solidFill>
                  <a:srgbClr val="C00000"/>
                </a:solidFill>
                <a:latin typeface="+mj-lt"/>
                <a:ea typeface="Calibri" panose="020F0502020204030204" pitchFamily="34" charset="0"/>
                <a:cs typeface="Times New Roman" panose="02020603050405020304" pitchFamily="18" charset="0"/>
              </a:rPr>
              <a:t>mới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nội</a:t>
            </a:r>
            <a:r>
              <a:rPr lang="en-US" sz="2400" dirty="0">
                <a:solidFill>
                  <a:srgbClr val="3333CC"/>
                </a:solidFill>
                <a:latin typeface="+mj-lt"/>
                <a:ea typeface="Calibri" panose="020F0502020204030204" pitchFamily="34" charset="0"/>
                <a:cs typeface="Times New Roman" panose="02020603050405020304" pitchFamily="18" charset="0"/>
              </a:rPr>
              <a:t> dung, </a:t>
            </a:r>
            <a:r>
              <a:rPr lang="en-US" sz="2400" dirty="0" err="1">
                <a:solidFill>
                  <a:srgbClr val="3333CC"/>
                </a:solidFill>
                <a:latin typeface="+mj-lt"/>
                <a:ea typeface="Calibri" panose="020F0502020204030204" pitchFamily="34" charset="0"/>
                <a:cs typeface="Times New Roman" panose="02020603050405020304" pitchFamily="18" charset="0"/>
              </a:rPr>
              <a:t>phương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pháp</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nâng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cao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hiệu</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quả</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tuyên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truyền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ngoại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b="1" dirty="0" err="1">
                <a:solidFill>
                  <a:srgbClr val="996633"/>
                </a:solidFill>
                <a:latin typeface="+mj-lt"/>
                <a:ea typeface="Calibri" panose="020F0502020204030204" pitchFamily="34" charset="0"/>
                <a:cs typeface="Times New Roman" panose="02020603050405020304" pitchFamily="18" charset="0"/>
              </a:rPr>
              <a:t>chăm</a:t>
            </a:r>
            <a:r>
              <a:rPr lang="en-US" sz="2400" b="1" dirty="0">
                <a:solidFill>
                  <a:srgbClr val="996633"/>
                </a:solidFill>
                <a:latin typeface="+mj-lt"/>
                <a:ea typeface="Calibri" panose="020F0502020204030204" pitchFamily="34" charset="0"/>
                <a:cs typeface="Times New Roman" panose="02020603050405020304" pitchFamily="18" charset="0"/>
              </a:rPr>
              <a:t> lo </a:t>
            </a:r>
            <a:r>
              <a:rPr lang="en-US" sz="2400" dirty="0" err="1">
                <a:solidFill>
                  <a:srgbClr val="3333CC"/>
                </a:solidFill>
                <a:latin typeface="+mj-lt"/>
                <a:ea typeface="Calibri" panose="020F0502020204030204" pitchFamily="34" charset="0"/>
                <a:cs typeface="Times New Roman" panose="02020603050405020304" pitchFamily="18" charset="0"/>
              </a:rPr>
              <a:t>đào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tạo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rèn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luyện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đội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ngũ</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bộ</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làm</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công</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ngoại</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bồi</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b="1" dirty="0" err="1">
                <a:solidFill>
                  <a:srgbClr val="800000"/>
                </a:solidFill>
                <a:latin typeface="+mj-lt"/>
                <a:ea typeface="Calibri" panose="020F0502020204030204" pitchFamily="34" charset="0"/>
                <a:cs typeface="Times New Roman" panose="02020603050405020304" pitchFamily="18" charset="0"/>
              </a:rPr>
              <a:t>dưỡng</a:t>
            </a:r>
            <a:r>
              <a:rPr lang="en-US" sz="2400" b="1" dirty="0">
                <a:solidFill>
                  <a:srgbClr val="800000"/>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kiến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thức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đối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ngoại</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cho</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cán</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bộ</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chủ</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chốt</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các</a:t>
            </a:r>
            <a:r>
              <a:rPr lang="en-US" sz="2400" dirty="0">
                <a:solidFill>
                  <a:srgbClr val="3333CC"/>
                </a:solidFill>
                <a:latin typeface="+mj-lt"/>
                <a:ea typeface="Calibri" panose="020F0502020204030204" pitchFamily="34" charset="0"/>
                <a:cs typeface="Times New Roman" panose="02020603050405020304" pitchFamily="18" charset="0"/>
              </a:rPr>
              <a:t> </a:t>
            </a:r>
            <a:r>
              <a:rPr lang="en-US" sz="2400" dirty="0" err="1">
                <a:solidFill>
                  <a:srgbClr val="3333CC"/>
                </a:solidFill>
                <a:latin typeface="+mj-lt"/>
                <a:ea typeface="Calibri" panose="020F0502020204030204" pitchFamily="34" charset="0"/>
                <a:cs typeface="Times New Roman" panose="02020603050405020304" pitchFamily="18" charset="0"/>
              </a:rPr>
              <a:t>cấp</a:t>
            </a:r>
            <a:r>
              <a:rPr lang="en-US" sz="2400" dirty="0">
                <a:solidFill>
                  <a:srgbClr val="3333CC"/>
                </a:solidFill>
                <a:latin typeface="+mj-lt"/>
                <a:ea typeface="Calibri" panose="020F0502020204030204" pitchFamily="34" charset="0"/>
                <a:cs typeface="Times New Roman" panose="02020603050405020304" pitchFamily="18" charset="0"/>
              </a:rPr>
              <a:t>.</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8434" name="Picture 2" descr="cong tac can bo la then chot cua then ch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7893" y="2575775"/>
            <a:ext cx="8332631" cy="38636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029339" y="206149"/>
            <a:ext cx="1192955" cy="461665"/>
          </a:xfrm>
          <a:prstGeom prst="rect">
            <a:avLst/>
          </a:prstGeom>
        </p:spPr>
        <p:txBody>
          <a:bodyPr wrap="none">
            <a:spAutoFit/>
          </a:bodyPr>
          <a:lstStyle/>
          <a:p>
            <a:r>
              <a:rPr lang="pl-PL" sz="2400" b="1" u="sng" dirty="0">
                <a:solidFill>
                  <a:srgbClr val="C00000"/>
                </a:solidFill>
                <a:latin typeface="+mj-lt"/>
                <a:ea typeface="Times New Roman" panose="02020603050405020304" pitchFamily="18" charset="0"/>
              </a:rPr>
              <a:t>Sáu </a:t>
            </a:r>
            <a:r>
              <a:rPr lang="pl-PL" sz="2400" b="1" u="sng" dirty="0" smtClean="0">
                <a:solidFill>
                  <a:srgbClr val="C00000"/>
                </a:solidFill>
                <a:latin typeface="+mj-lt"/>
                <a:ea typeface="Times New Roman" panose="02020603050405020304" pitchFamily="18" charset="0"/>
              </a:rPr>
              <a:t>là</a:t>
            </a:r>
            <a:r>
              <a:rPr lang="en-US" sz="2400" b="1" dirty="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Tree>
    <p:extLst>
      <p:ext uri="{BB962C8B-B14F-4D97-AF65-F5344CB8AC3E}">
        <p14:creationId xmlns:p14="http://schemas.microsoft.com/office/powerpoint/2010/main" val="19610130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42434" y="807189"/>
            <a:ext cx="10470524" cy="1323439"/>
          </a:xfrm>
          <a:prstGeom prst="rect">
            <a:avLst/>
          </a:prstGeom>
        </p:spPr>
        <p:txBody>
          <a:bodyPr wrap="square">
            <a:spAutoFit/>
          </a:bodyPr>
          <a:lstStyle/>
          <a:p>
            <a:pPr indent="457200" algn="ctr">
              <a:spcAft>
                <a:spcPts val="0"/>
              </a:spcAft>
            </a:pPr>
            <a:r>
              <a:rPr lang="en-US" sz="2000" dirty="0" err="1">
                <a:solidFill>
                  <a:srgbClr val="3333CC"/>
                </a:solidFill>
                <a:latin typeface="+mj-lt"/>
                <a:ea typeface="Calibri" panose="020F0502020204030204" pitchFamily="34" charset="0"/>
                <a:cs typeface="Times New Roman" panose="02020603050405020304" pitchFamily="18" charset="0"/>
              </a:rPr>
              <a:t>Bảo</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đảm</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sự</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lãnh</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đạo</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thống</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nhất</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của</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Đảng</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sự</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quản</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lý</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tập</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trung</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của</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Nhà</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b="1" dirty="0" err="1">
                <a:solidFill>
                  <a:srgbClr val="FF0000"/>
                </a:solidFill>
                <a:latin typeface="+mj-lt"/>
                <a:ea typeface="Calibri" panose="020F0502020204030204" pitchFamily="34" charset="0"/>
                <a:cs typeface="Times New Roman" panose="02020603050405020304" pitchFamily="18" charset="0"/>
              </a:rPr>
              <a:t>nước</a:t>
            </a:r>
            <a:r>
              <a:rPr lang="en-US" sz="2000" b="1" dirty="0">
                <a:solidFill>
                  <a:srgbClr val="FF0000"/>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với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các</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hoạt</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động</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Phối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hợp</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chặt</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chẽ</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hoạt</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động</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của</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Đảng</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giao</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của</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Nhà</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nước</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và</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nhân</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dân</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giữa</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giao</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chính</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trị</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với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giao</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kinh</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tế</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và</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giao</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văn</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hóa</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giữa</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đối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ngoại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với</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quốc</a:t>
            </a:r>
            <a:r>
              <a:rPr lang="en-US" sz="2000" dirty="0">
                <a:solidFill>
                  <a:srgbClr val="3333CC"/>
                </a:solidFill>
                <a:latin typeface="+mj-lt"/>
                <a:ea typeface="Calibri" panose="020F0502020204030204" pitchFamily="34" charset="0"/>
                <a:cs typeface="Times New Roman" panose="02020603050405020304" pitchFamily="18" charset="0"/>
              </a:rPr>
              <a:t> </a:t>
            </a:r>
            <a:r>
              <a:rPr lang="en-US" sz="2000" dirty="0" err="1">
                <a:solidFill>
                  <a:srgbClr val="3333CC"/>
                </a:solidFill>
                <a:latin typeface="+mj-lt"/>
                <a:ea typeface="Calibri" panose="020F0502020204030204" pitchFamily="34" charset="0"/>
                <a:cs typeface="Times New Roman" panose="02020603050405020304" pitchFamily="18" charset="0"/>
              </a:rPr>
              <a:t>phòng</a:t>
            </a:r>
            <a:r>
              <a:rPr lang="en-US" sz="2000" dirty="0">
                <a:solidFill>
                  <a:srgbClr val="3333CC"/>
                </a:solidFill>
                <a:latin typeface="+mj-lt"/>
                <a:ea typeface="Calibri" panose="020F0502020204030204" pitchFamily="34" charset="0"/>
                <a:cs typeface="Times New Roman" panose="02020603050405020304" pitchFamily="18" charset="0"/>
              </a:rPr>
              <a:t>, an </a:t>
            </a:r>
            <a:r>
              <a:rPr lang="en-US" sz="2000" dirty="0" err="1">
                <a:solidFill>
                  <a:srgbClr val="3333CC"/>
                </a:solidFill>
                <a:latin typeface="+mj-lt"/>
                <a:ea typeface="Calibri" panose="020F0502020204030204" pitchFamily="34" charset="0"/>
                <a:cs typeface="Times New Roman" panose="02020603050405020304" pitchFamily="18" charset="0"/>
              </a:rPr>
              <a:t>ninh</a:t>
            </a:r>
            <a:r>
              <a:rPr lang="en-US" sz="2000" dirty="0">
                <a:solidFill>
                  <a:srgbClr val="3333CC"/>
                </a:solidFill>
                <a:latin typeface="+mj-lt"/>
                <a:ea typeface="Calibri" panose="020F0502020204030204" pitchFamily="34" charset="0"/>
                <a:cs typeface="Times New Roman" panose="02020603050405020304" pitchFamily="18" charset="0"/>
              </a:rPr>
              <a:t>.</a:t>
            </a:r>
            <a:endParaRPr lang="en-US" sz="2000" dirty="0">
              <a:solidFill>
                <a:srgbClr val="3333CC"/>
              </a:solidFill>
              <a:effectLst/>
              <a:latin typeface="+mj-lt"/>
              <a:ea typeface="Calibri" panose="020F0502020204030204" pitchFamily="34" charset="0"/>
              <a:cs typeface="Times New Roman" panose="02020603050405020304" pitchFamily="18" charset="0"/>
            </a:endParaRPr>
          </a:p>
        </p:txBody>
      </p:sp>
      <p:sp>
        <p:nvSpPr>
          <p:cNvPr id="4" name="AutoShape 2" descr="http://tapchicongsan.org.vn/documents/20182/1694424/cong_tac_doi_ngoai_gop_phan_quan_trong_vao_su_nghiep_ve_vang_cua_dang.jpg/8d8935af-64f9-47d8-bdd1-004f7e88fd84?t=157262030161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Image result for Bảo đảm sự lãnh đạo thống nhất của Đảng, sự quản lý tập trung của Nhà nước đối với các hoạt động đối ngoạ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9462"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4557" y="2266681"/>
            <a:ext cx="9066727" cy="417275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32645" y="209471"/>
            <a:ext cx="1279517" cy="461665"/>
          </a:xfrm>
          <a:prstGeom prst="rect">
            <a:avLst/>
          </a:prstGeom>
        </p:spPr>
        <p:txBody>
          <a:bodyPr wrap="none">
            <a:spAutoFit/>
          </a:bodyPr>
          <a:lstStyle/>
          <a:p>
            <a:r>
              <a:rPr lang="pl-PL" sz="2400" b="1" u="sng" dirty="0">
                <a:solidFill>
                  <a:srgbClr val="C00000"/>
                </a:solidFill>
                <a:latin typeface="+mj-lt"/>
                <a:ea typeface="Times New Roman" panose="02020603050405020304" pitchFamily="18" charset="0"/>
              </a:rPr>
              <a:t>Bảy </a:t>
            </a:r>
            <a:r>
              <a:rPr lang="pl-PL" sz="2400" b="1" u="sng" dirty="0" smtClean="0">
                <a:solidFill>
                  <a:srgbClr val="C00000"/>
                </a:solidFill>
                <a:latin typeface="+mj-lt"/>
                <a:ea typeface="Times New Roman" panose="02020603050405020304" pitchFamily="18" charset="0"/>
              </a:rPr>
              <a:t>là</a:t>
            </a:r>
            <a:r>
              <a:rPr lang="en-US" sz="2400" b="1" dirty="0" smtClean="0">
                <a:solidFill>
                  <a:srgbClr val="C00000"/>
                </a:solidFill>
                <a:latin typeface="+mj-lt"/>
                <a:ea typeface="Times New Roman" panose="02020603050405020304" pitchFamily="18" charset="0"/>
              </a:rPr>
              <a:t>:</a:t>
            </a:r>
            <a:r>
              <a:rPr lang="pl-PL" sz="2400" b="1" dirty="0" smtClean="0">
                <a:solidFill>
                  <a:srgbClr val="C00000"/>
                </a:solidFill>
                <a:latin typeface="+mj-lt"/>
                <a:ea typeface="Times New Roman" panose="02020603050405020304" pitchFamily="18" charset="0"/>
              </a:rPr>
              <a:t> </a:t>
            </a:r>
            <a:endParaRPr lang="en-US" sz="2400" b="1" dirty="0">
              <a:solidFill>
                <a:srgbClr val="C00000"/>
              </a:solidFill>
              <a:latin typeface="+mj-lt"/>
            </a:endParaRPr>
          </a:p>
        </p:txBody>
      </p:sp>
    </p:spTree>
    <p:extLst>
      <p:ext uri="{BB962C8B-B14F-4D97-AF65-F5344CB8AC3E}">
        <p14:creationId xmlns:p14="http://schemas.microsoft.com/office/powerpoint/2010/main" val="154675330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8" y="0"/>
            <a:ext cx="11573197" cy="724247"/>
          </a:xfrm>
        </p:spPr>
        <p:txBody>
          <a:bodyPr/>
          <a:lstStyle/>
          <a:p>
            <a:r>
              <a:rPr lang="en-US" sz="2800" b="1" u="sng" dirty="0" smtClean="0">
                <a:solidFill>
                  <a:srgbClr val="FF0000"/>
                </a:solidFill>
              </a:rPr>
              <a:t>ÔN TẬP</a:t>
            </a:r>
            <a:endParaRPr lang="en-US" sz="2800" b="1" u="sng" dirty="0">
              <a:solidFill>
                <a:srgbClr val="FF0000"/>
              </a:solidFill>
            </a:endParaRPr>
          </a:p>
        </p:txBody>
      </p:sp>
      <p:sp>
        <p:nvSpPr>
          <p:cNvPr id="3" name="Rectangle 2"/>
          <p:cNvSpPr/>
          <p:nvPr/>
        </p:nvSpPr>
        <p:spPr>
          <a:xfrm>
            <a:off x="76374" y="682580"/>
            <a:ext cx="12067503" cy="1384995"/>
          </a:xfrm>
          <a:prstGeom prst="rect">
            <a:avLst/>
          </a:prstGeom>
        </p:spPr>
        <p:txBody>
          <a:bodyPr wrap="square">
            <a:spAutoFit/>
          </a:bodyPr>
          <a:lstStyle/>
          <a:p>
            <a:pPr indent="457200" algn="ctr"/>
            <a:r>
              <a:rPr lang="pl-PL" sz="2800" b="1" i="1" dirty="0">
                <a:solidFill>
                  <a:srgbClr val="800000"/>
                </a:solidFill>
                <a:latin typeface="Times New Roman" panose="02020603050405020304" pitchFamily="18" charset="0"/>
                <a:ea typeface="Times New Roman" panose="02020603050405020304" pitchFamily="18" charset="0"/>
              </a:rPr>
              <a:t>Phân tích các quan điểm </a:t>
            </a:r>
            <a:r>
              <a:rPr lang="en-US" sz="2800" b="1" i="1" dirty="0" err="1" smtClean="0">
                <a:solidFill>
                  <a:srgbClr val="800000"/>
                </a:solidFill>
                <a:latin typeface="Times New Roman" panose="02020603050405020304" pitchFamily="18" charset="0"/>
                <a:ea typeface="Times New Roman" panose="02020603050405020304" pitchFamily="18" charset="0"/>
              </a:rPr>
              <a:t>của</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Đảng</a:t>
            </a:r>
            <a:r>
              <a:rPr lang="en-US" sz="2800" b="1" i="1" dirty="0" smtClean="0">
                <a:solidFill>
                  <a:srgbClr val="800000"/>
                </a:solidFill>
                <a:latin typeface="Times New Roman" panose="02020603050405020304" pitchFamily="18" charset="0"/>
                <a:ea typeface="Times New Roman" panose="02020603050405020304" pitchFamily="18" charset="0"/>
              </a:rPr>
              <a:t> </a:t>
            </a:r>
            <a:r>
              <a:rPr lang="pl-PL" sz="2800" b="1" i="1" dirty="0" smtClean="0">
                <a:solidFill>
                  <a:srgbClr val="800000"/>
                </a:solidFill>
                <a:latin typeface="Times New Roman" panose="02020603050405020304" pitchFamily="18" charset="0"/>
                <a:ea typeface="Times New Roman" panose="02020603050405020304" pitchFamily="18" charset="0"/>
              </a:rPr>
              <a:t>về </a:t>
            </a:r>
            <a:r>
              <a:rPr lang="pl-PL" sz="2800" b="1" i="1" dirty="0">
                <a:solidFill>
                  <a:srgbClr val="800000"/>
                </a:solidFill>
                <a:latin typeface="Times New Roman" panose="02020603050405020304" pitchFamily="18" charset="0"/>
                <a:ea typeface="Times New Roman" panose="02020603050405020304" pitchFamily="18" charset="0"/>
              </a:rPr>
              <a:t>tăng cường quốc phòng an ninh? Sinh viên Việt Nam cần phải làm gì để góp phần xây dựng và bảo vệ Tổ quốc</a:t>
            </a:r>
            <a:r>
              <a:rPr lang="pl-PL" sz="2800" b="1" i="1" dirty="0" smtClean="0">
                <a:solidFill>
                  <a:srgbClr val="800000"/>
                </a:solidFill>
                <a:latin typeface="Times New Roman" panose="02020603050405020304" pitchFamily="18" charset="0"/>
                <a:ea typeface="Times New Roman" panose="02020603050405020304" pitchFamily="18" charset="0"/>
              </a:rPr>
              <a:t>?</a:t>
            </a:r>
            <a:r>
              <a:rPr lang="en-US" sz="2800" b="1" i="1" dirty="0" smtClean="0">
                <a:solidFill>
                  <a:srgbClr val="800000"/>
                </a:solidFill>
                <a:latin typeface="Times New Roman" panose="02020603050405020304" pitchFamily="18" charset="0"/>
                <a:ea typeface="Times New Roman" panose="02020603050405020304" pitchFamily="18" charset="0"/>
              </a:rPr>
              <a:t> </a:t>
            </a:r>
          </a:p>
          <a:p>
            <a:pPr indent="457200" algn="ctr"/>
            <a:r>
              <a:rPr lang="en-US" sz="2800" b="1" i="1" dirty="0" smtClean="0">
                <a:solidFill>
                  <a:srgbClr val="800000"/>
                </a:solidFill>
                <a:latin typeface="Times New Roman" panose="02020603050405020304" pitchFamily="18" charset="0"/>
                <a:ea typeface="Times New Roman" panose="02020603050405020304" pitchFamily="18" charset="0"/>
              </a:rPr>
              <a:t>(</a:t>
            </a:r>
            <a:r>
              <a:rPr lang="en-US" sz="2800" b="1" i="1" dirty="0" err="1" smtClean="0">
                <a:solidFill>
                  <a:srgbClr val="800000"/>
                </a:solidFill>
                <a:latin typeface="Times New Roman" panose="02020603050405020304" pitchFamily="18" charset="0"/>
                <a:ea typeface="Times New Roman" panose="02020603050405020304" pitchFamily="18" charset="0"/>
              </a:rPr>
              <a:t>Trang</a:t>
            </a:r>
            <a:r>
              <a:rPr lang="en-US" sz="2800" b="1" i="1" dirty="0" smtClean="0">
                <a:solidFill>
                  <a:srgbClr val="800000"/>
                </a:solidFill>
                <a:latin typeface="Times New Roman" panose="02020603050405020304" pitchFamily="18" charset="0"/>
                <a:ea typeface="Times New Roman" panose="02020603050405020304" pitchFamily="18" charset="0"/>
              </a:rPr>
              <a:t> 53 -55)</a:t>
            </a:r>
            <a:endParaRPr lang="en-US" sz="2800" dirty="0">
              <a:solidFill>
                <a:srgbClr val="80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540913" y="1922877"/>
            <a:ext cx="11355812" cy="4832092"/>
          </a:xfrm>
          <a:prstGeom prst="rect">
            <a:avLst/>
          </a:prstGeom>
        </p:spPr>
        <p:txBody>
          <a:bodyPr wrap="square">
            <a:spAutoFit/>
          </a:bodyPr>
          <a:lstStyle/>
          <a:p>
            <a:pPr>
              <a:spcAft>
                <a:spcPts val="0"/>
              </a:spcAft>
            </a:pPr>
            <a:r>
              <a:rPr lang="en-US" sz="2800" b="1" i="1" dirty="0">
                <a:solidFill>
                  <a:srgbClr val="800000"/>
                </a:solidFill>
                <a:latin typeface="Times New Roman" panose="02020603050405020304" pitchFamily="18" charset="0"/>
                <a:ea typeface="Times New Roman" panose="02020603050405020304" pitchFamily="18" charset="0"/>
              </a:rPr>
              <a:t>Đ</a:t>
            </a:r>
            <a:r>
              <a:rPr lang="pl-PL" sz="2800" b="1" i="1" dirty="0" smtClean="0">
                <a:solidFill>
                  <a:srgbClr val="800000"/>
                </a:solidFill>
                <a:latin typeface="Times New Roman" panose="02020603050405020304" pitchFamily="18" charset="0"/>
                <a:ea typeface="Times New Roman" panose="02020603050405020304" pitchFamily="18" charset="0"/>
              </a:rPr>
              <a:t>ể </a:t>
            </a:r>
            <a:r>
              <a:rPr lang="pl-PL" sz="2800" b="1" i="1" dirty="0">
                <a:solidFill>
                  <a:srgbClr val="800000"/>
                </a:solidFill>
                <a:latin typeface="Times New Roman" panose="02020603050405020304" pitchFamily="18" charset="0"/>
                <a:ea typeface="Times New Roman" panose="02020603050405020304" pitchFamily="18" charset="0"/>
              </a:rPr>
              <a:t>góp phần xây dựng và bảo vệ Tổ </a:t>
            </a:r>
            <a:r>
              <a:rPr lang="pl-PL" sz="2800" b="1" i="1" dirty="0" smtClean="0">
                <a:solidFill>
                  <a:srgbClr val="800000"/>
                </a:solidFill>
                <a:latin typeface="Times New Roman" panose="02020603050405020304" pitchFamily="18" charset="0"/>
                <a:ea typeface="Times New Roman" panose="02020603050405020304" pitchFamily="18" charset="0"/>
              </a:rPr>
              <a:t>quốc</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sinh</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viên</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Việt</a:t>
            </a:r>
            <a:r>
              <a:rPr lang="en-US" sz="2800" b="1" i="1" dirty="0" smtClean="0">
                <a:solidFill>
                  <a:srgbClr val="800000"/>
                </a:solidFill>
                <a:latin typeface="Times New Roman" panose="02020603050405020304" pitchFamily="18" charset="0"/>
                <a:ea typeface="Times New Roman" panose="02020603050405020304" pitchFamily="18" charset="0"/>
              </a:rPr>
              <a:t> Nam </a:t>
            </a:r>
            <a:r>
              <a:rPr lang="en-US" sz="2800" b="1" i="1" dirty="0" err="1" smtClean="0">
                <a:solidFill>
                  <a:srgbClr val="800000"/>
                </a:solidFill>
                <a:latin typeface="Times New Roman" panose="02020603050405020304" pitchFamily="18" charset="0"/>
                <a:ea typeface="Times New Roman" panose="02020603050405020304" pitchFamily="18" charset="0"/>
              </a:rPr>
              <a:t>hiện</a:t>
            </a:r>
            <a:r>
              <a:rPr lang="en-US" sz="2800" b="1" i="1" dirty="0" smtClean="0">
                <a:solidFill>
                  <a:srgbClr val="800000"/>
                </a:solidFill>
                <a:latin typeface="Times New Roman" panose="02020603050405020304" pitchFamily="18" charset="0"/>
                <a:ea typeface="Times New Roman" panose="02020603050405020304" pitchFamily="18" charset="0"/>
              </a:rPr>
              <a:t> nay </a:t>
            </a:r>
            <a:r>
              <a:rPr lang="en-US" sz="2800" b="1" i="1" dirty="0" err="1" smtClean="0">
                <a:solidFill>
                  <a:srgbClr val="800000"/>
                </a:solidFill>
                <a:latin typeface="Times New Roman" panose="02020603050405020304" pitchFamily="18" charset="0"/>
                <a:ea typeface="Times New Roman" panose="02020603050405020304" pitchFamily="18" charset="0"/>
              </a:rPr>
              <a:t>cần</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phải</a:t>
            </a:r>
            <a:r>
              <a:rPr lang="en-US" sz="2800" b="1" i="1" dirty="0" smtClean="0">
                <a:solidFill>
                  <a:srgbClr val="800000"/>
                </a:solidFill>
                <a:latin typeface="Times New Roman" panose="02020603050405020304" pitchFamily="18" charset="0"/>
                <a:ea typeface="Times New Roman" panose="02020603050405020304" pitchFamily="18" charset="0"/>
              </a:rPr>
              <a:t>:</a:t>
            </a:r>
          </a:p>
          <a:p>
            <a:pPr>
              <a:spcAft>
                <a:spcPts val="0"/>
              </a:spcAft>
            </a:pPr>
            <a:r>
              <a:rPr lang="pl-PL" sz="2800" b="1" i="1" dirty="0" smtClean="0">
                <a:solidFill>
                  <a:srgbClr val="8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Arial" panose="020B0604020202020204" pitchFamily="34" charset="0"/>
                <a:ea typeface="Times New Roman" panose="02020603050405020304" pitchFamily="18" charset="0"/>
              </a:rPr>
              <a:t>Chăm</a:t>
            </a:r>
            <a:r>
              <a:rPr lang="en-US" sz="2800" dirty="0" smtClean="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chỉ</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sáng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tạo</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trong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học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tập</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lao</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động</a:t>
            </a:r>
            <a:endParaRPr lang="en-US" sz="2800" dirty="0">
              <a:latin typeface="Times New Roman" panose="02020603050405020304" pitchFamily="18" charset="0"/>
              <a:ea typeface="Times New Roman" panose="02020603050405020304" pitchFamily="18" charset="0"/>
            </a:endParaRPr>
          </a:p>
          <a:p>
            <a:pPr>
              <a:spcAft>
                <a:spcPts val="0"/>
              </a:spcAft>
            </a:pPr>
            <a:r>
              <a:rPr lang="en-US" sz="2800" dirty="0" err="1">
                <a:solidFill>
                  <a:srgbClr val="000000"/>
                </a:solidFill>
                <a:latin typeface="Arial" panose="020B0604020202020204" pitchFamily="34" charset="0"/>
                <a:ea typeface="Times New Roman" panose="02020603050405020304" pitchFamily="18" charset="0"/>
              </a:rPr>
              <a:t>Tích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cực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rèn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luyện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đạo</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đức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tác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phong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sống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trong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sáng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lành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mạnh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tránh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các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tệ</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nạn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xã</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hội</a:t>
            </a:r>
            <a:r>
              <a:rPr lang="en-US" sz="2800" dirty="0">
                <a:solidFill>
                  <a:srgbClr val="000000"/>
                </a:solidFill>
                <a:latin typeface="Arial" panose="020B0604020202020204" pitchFamily="34"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a:p>
            <a:pPr>
              <a:spcAft>
                <a:spcPts val="0"/>
              </a:spcAft>
            </a:pPr>
            <a:r>
              <a:rPr lang="en-US" sz="2800" dirty="0" err="1">
                <a:solidFill>
                  <a:srgbClr val="000000"/>
                </a:solidFill>
                <a:latin typeface="Arial" panose="020B0604020202020204" pitchFamily="34" charset="0"/>
                <a:ea typeface="Times New Roman" panose="02020603050405020304" pitchFamily="18" charset="0"/>
              </a:rPr>
              <a:t>Quan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tâm</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đến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đời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sống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chính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trị</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xã</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hội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của</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địa</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phương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của</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đất</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nước</a:t>
            </a:r>
            <a:r>
              <a:rPr lang="en-US" sz="2800" dirty="0">
                <a:solidFill>
                  <a:srgbClr val="000000"/>
                </a:solidFill>
                <a:latin typeface="Arial" panose="020B0604020202020204" pitchFamily="34"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a:p>
            <a:pPr>
              <a:spcAft>
                <a:spcPts val="0"/>
              </a:spcAft>
            </a:pPr>
            <a:r>
              <a:rPr lang="en-US" sz="2800" dirty="0" err="1">
                <a:solidFill>
                  <a:srgbClr val="000000"/>
                </a:solidFill>
                <a:latin typeface="Arial" panose="020B0604020202020204" pitchFamily="34" charset="0"/>
                <a:ea typeface="Times New Roman" panose="02020603050405020304" pitchFamily="18" charset="0"/>
              </a:rPr>
              <a:t>Tích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cực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tham</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gia</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bằng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việc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góp</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phần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xây</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dựng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quê</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hương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bằng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những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việc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làm</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thiết</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thực</a:t>
            </a:r>
            <a:r>
              <a:rPr lang="en-US" sz="2800" dirty="0">
                <a:solidFill>
                  <a:srgbClr val="000000"/>
                </a:solidFill>
                <a:latin typeface="Arial" panose="020B0604020202020204" pitchFamily="34" charset="0"/>
                <a:ea typeface="Times New Roman" panose="02020603050405020304" pitchFamily="18" charset="0"/>
              </a:rPr>
              <a:t> , </a:t>
            </a:r>
            <a:r>
              <a:rPr lang="en-US" sz="2800" dirty="0" err="1">
                <a:solidFill>
                  <a:srgbClr val="000000"/>
                </a:solidFill>
                <a:latin typeface="Arial" panose="020B0604020202020204" pitchFamily="34" charset="0"/>
                <a:ea typeface="Times New Roman" panose="02020603050405020304" pitchFamily="18" charset="0"/>
              </a:rPr>
              <a:t>phù</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hợp</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với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khả</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năng</a:t>
            </a:r>
            <a:r>
              <a:rPr lang="en-US" sz="2800" dirty="0">
                <a:solidFill>
                  <a:srgbClr val="000000"/>
                </a:solidFill>
                <a:latin typeface="Arial" panose="020B0604020202020204" pitchFamily="34"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a:p>
            <a:pPr>
              <a:spcAft>
                <a:spcPts val="0"/>
              </a:spcAft>
            </a:pPr>
            <a:r>
              <a:rPr lang="en-US" sz="2800" dirty="0" err="1">
                <a:solidFill>
                  <a:srgbClr val="000000"/>
                </a:solidFill>
                <a:latin typeface="Arial" panose="020B0604020202020204" pitchFamily="34" charset="0"/>
                <a:ea typeface="Times New Roman" panose="02020603050405020304" pitchFamily="18" charset="0"/>
              </a:rPr>
              <a:t>Biết</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phê</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phán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đấu</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tranh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với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những</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hành</a:t>
            </a:r>
            <a:r>
              <a:rPr lang="en-US" sz="2800" dirty="0">
                <a:solidFill>
                  <a:srgbClr val="000000"/>
                </a:solidFill>
                <a:latin typeface="Arial" panose="020B0604020202020204" pitchFamily="34" charset="0"/>
                <a:ea typeface="Times New Roman" panose="02020603050405020304" pitchFamily="18" charset="0"/>
              </a:rPr>
              <a:t> vi </a:t>
            </a:r>
            <a:r>
              <a:rPr lang="en-US" sz="2800" dirty="0" err="1">
                <a:solidFill>
                  <a:srgbClr val="000000"/>
                </a:solidFill>
                <a:latin typeface="Arial" panose="020B0604020202020204" pitchFamily="34" charset="0"/>
                <a:ea typeface="Times New Roman" panose="02020603050405020304" pitchFamily="18" charset="0"/>
              </a:rPr>
              <a:t>đi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ngược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lại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lợi</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ích</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quốc</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gia</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dân</a:t>
            </a:r>
            <a:r>
              <a:rPr lang="en-US" sz="2800" dirty="0">
                <a:solidFill>
                  <a:srgbClr val="000000"/>
                </a:solidFill>
                <a:latin typeface="Arial" panose="020B0604020202020204" pitchFamily="34" charset="0"/>
                <a:ea typeface="Times New Roman" panose="02020603050405020304" pitchFamily="18" charset="0"/>
              </a:rPr>
              <a:t> </a:t>
            </a:r>
            <a:r>
              <a:rPr lang="en-US" sz="2800" dirty="0" err="1">
                <a:solidFill>
                  <a:srgbClr val="000000"/>
                </a:solidFill>
                <a:latin typeface="Arial" panose="020B0604020202020204" pitchFamily="34" charset="0"/>
                <a:ea typeface="Times New Roman" panose="02020603050405020304" pitchFamily="18" charset="0"/>
              </a:rPr>
              <a:t>tộc</a:t>
            </a:r>
            <a:r>
              <a:rPr lang="en-US" sz="2800" dirty="0" smtClean="0">
                <a:solidFill>
                  <a:srgbClr val="000000"/>
                </a:solidFill>
                <a:latin typeface="Arial" panose="020B0604020202020204" pitchFamily="34"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0824314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30" y="88185"/>
            <a:ext cx="11573197" cy="724247"/>
          </a:xfrm>
        </p:spPr>
        <p:txBody>
          <a:bodyPr/>
          <a:lstStyle/>
          <a:p>
            <a:r>
              <a:rPr lang="en-US" sz="2800" b="1" u="sng" dirty="0" smtClean="0">
                <a:solidFill>
                  <a:srgbClr val="FF0000"/>
                </a:solidFill>
              </a:rPr>
              <a:t>ÔN TẬP</a:t>
            </a:r>
            <a:endParaRPr lang="en-US" sz="2800" b="1" u="sng" dirty="0">
              <a:solidFill>
                <a:srgbClr val="FF0000"/>
              </a:solidFill>
            </a:endParaRPr>
          </a:p>
        </p:txBody>
      </p:sp>
      <p:sp>
        <p:nvSpPr>
          <p:cNvPr id="3" name="Rectangle 2"/>
          <p:cNvSpPr/>
          <p:nvPr/>
        </p:nvSpPr>
        <p:spPr>
          <a:xfrm>
            <a:off x="0" y="686273"/>
            <a:ext cx="12067503" cy="830997"/>
          </a:xfrm>
          <a:prstGeom prst="rect">
            <a:avLst/>
          </a:prstGeom>
        </p:spPr>
        <p:txBody>
          <a:bodyPr wrap="square">
            <a:spAutoFit/>
          </a:bodyPr>
          <a:lstStyle/>
          <a:p>
            <a:pPr indent="457200" algn="ctr">
              <a:spcBef>
                <a:spcPts val="600"/>
              </a:spcBef>
              <a:spcAft>
                <a:spcPts val="600"/>
              </a:spcAft>
            </a:pPr>
            <a:r>
              <a:rPr lang="pl-PL" sz="2400" b="1" i="1" dirty="0">
                <a:solidFill>
                  <a:srgbClr val="800000"/>
                </a:solidFill>
                <a:latin typeface="Times New Roman" panose="02020603050405020304" pitchFamily="18" charset="0"/>
                <a:ea typeface="Times New Roman" panose="02020603050405020304" pitchFamily="18" charset="0"/>
              </a:rPr>
              <a:t>Phân tích các quan điểm </a:t>
            </a:r>
            <a:r>
              <a:rPr lang="en-US" sz="2400" b="1" i="1" dirty="0" err="1" smtClean="0">
                <a:solidFill>
                  <a:srgbClr val="800000"/>
                </a:solidFill>
                <a:latin typeface="Times New Roman" panose="02020603050405020304" pitchFamily="18" charset="0"/>
                <a:ea typeface="Times New Roman" panose="02020603050405020304" pitchFamily="18" charset="0"/>
              </a:rPr>
              <a:t>của</a:t>
            </a:r>
            <a:r>
              <a:rPr lang="en-US" sz="2400" b="1" i="1" dirty="0" smtClean="0">
                <a:solidFill>
                  <a:srgbClr val="800000"/>
                </a:solidFill>
                <a:latin typeface="Times New Roman" panose="02020603050405020304" pitchFamily="18" charset="0"/>
                <a:ea typeface="Times New Roman" panose="02020603050405020304" pitchFamily="18" charset="0"/>
              </a:rPr>
              <a:t> </a:t>
            </a:r>
            <a:r>
              <a:rPr lang="en-US" sz="2400" b="1" i="1" dirty="0" err="1" smtClean="0">
                <a:solidFill>
                  <a:srgbClr val="800000"/>
                </a:solidFill>
                <a:latin typeface="Times New Roman" panose="02020603050405020304" pitchFamily="18" charset="0"/>
                <a:ea typeface="Times New Roman" panose="02020603050405020304" pitchFamily="18" charset="0"/>
              </a:rPr>
              <a:t>Đảng</a:t>
            </a:r>
            <a:r>
              <a:rPr lang="en-US" sz="2400" b="1" i="1" dirty="0" smtClean="0">
                <a:solidFill>
                  <a:srgbClr val="800000"/>
                </a:solidFill>
                <a:latin typeface="Times New Roman" panose="02020603050405020304" pitchFamily="18" charset="0"/>
                <a:ea typeface="Times New Roman" panose="02020603050405020304" pitchFamily="18" charset="0"/>
              </a:rPr>
              <a:t> </a:t>
            </a:r>
            <a:r>
              <a:rPr lang="pl-PL" sz="2400" b="1" i="1" dirty="0" smtClean="0">
                <a:solidFill>
                  <a:srgbClr val="800000"/>
                </a:solidFill>
                <a:latin typeface="Times New Roman" panose="02020603050405020304" pitchFamily="18" charset="0"/>
                <a:ea typeface="Times New Roman" panose="02020603050405020304" pitchFamily="18" charset="0"/>
              </a:rPr>
              <a:t>về </a:t>
            </a:r>
            <a:r>
              <a:rPr lang="pl-PL" sz="2400" b="1" i="1" dirty="0">
                <a:solidFill>
                  <a:srgbClr val="800000"/>
                </a:solidFill>
                <a:latin typeface="Times New Roman" panose="02020603050405020304" pitchFamily="18" charset="0"/>
                <a:ea typeface="Times New Roman" panose="02020603050405020304" pitchFamily="18" charset="0"/>
              </a:rPr>
              <a:t>tăng cường quốc phòng an ninh? Sinh viên Việt Nam cần phải làm gì để góp phần xây dựng và bảo vệ Tổ quốc</a:t>
            </a:r>
            <a:r>
              <a:rPr lang="pl-PL" sz="2400" b="1" i="1" dirty="0" smtClean="0">
                <a:solidFill>
                  <a:srgbClr val="800000"/>
                </a:solidFill>
                <a:latin typeface="Times New Roman" panose="02020603050405020304" pitchFamily="18" charset="0"/>
                <a:ea typeface="Times New Roman" panose="02020603050405020304" pitchFamily="18" charset="0"/>
              </a:rPr>
              <a:t>?</a:t>
            </a:r>
            <a:r>
              <a:rPr lang="en-US" sz="2400" b="1" i="1" dirty="0" smtClean="0">
                <a:solidFill>
                  <a:srgbClr val="800000"/>
                </a:solidFill>
                <a:latin typeface="Times New Roman" panose="02020603050405020304" pitchFamily="18" charset="0"/>
                <a:ea typeface="Times New Roman" panose="02020603050405020304" pitchFamily="18" charset="0"/>
              </a:rPr>
              <a:t> (</a:t>
            </a:r>
            <a:r>
              <a:rPr lang="en-US" sz="2400" b="1" i="1" dirty="0" err="1" smtClean="0">
                <a:solidFill>
                  <a:srgbClr val="800000"/>
                </a:solidFill>
                <a:latin typeface="Times New Roman" panose="02020603050405020304" pitchFamily="18" charset="0"/>
                <a:ea typeface="Times New Roman" panose="02020603050405020304" pitchFamily="18" charset="0"/>
              </a:rPr>
              <a:t>Trang</a:t>
            </a:r>
            <a:r>
              <a:rPr lang="en-US" sz="2400" b="1" i="1" dirty="0" smtClean="0">
                <a:solidFill>
                  <a:srgbClr val="800000"/>
                </a:solidFill>
                <a:latin typeface="Times New Roman" panose="02020603050405020304" pitchFamily="18" charset="0"/>
                <a:ea typeface="Times New Roman" panose="02020603050405020304" pitchFamily="18" charset="0"/>
              </a:rPr>
              <a:t> 53 -55)</a:t>
            </a:r>
            <a:endParaRPr lang="en-US" sz="2400" dirty="0">
              <a:solidFill>
                <a:srgbClr val="80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669701" y="1648688"/>
            <a:ext cx="11227026" cy="5016758"/>
          </a:xfrm>
          <a:prstGeom prst="rect">
            <a:avLst/>
          </a:prstGeom>
        </p:spPr>
        <p:txBody>
          <a:bodyPr wrap="square">
            <a:spAutoFit/>
          </a:bodyPr>
          <a:lstStyle/>
          <a:p>
            <a:pPr>
              <a:spcAft>
                <a:spcPts val="0"/>
              </a:spcAft>
            </a:pPr>
            <a:r>
              <a:rPr lang="en-US" sz="3200" b="1" i="1" dirty="0">
                <a:solidFill>
                  <a:srgbClr val="800000"/>
                </a:solidFill>
                <a:latin typeface="Times New Roman" panose="02020603050405020304" pitchFamily="18" charset="0"/>
                <a:ea typeface="Times New Roman" panose="02020603050405020304" pitchFamily="18" charset="0"/>
              </a:rPr>
              <a:t>Đ</a:t>
            </a:r>
            <a:r>
              <a:rPr lang="pl-PL" sz="3200" b="1" i="1" dirty="0" smtClean="0">
                <a:solidFill>
                  <a:srgbClr val="800000"/>
                </a:solidFill>
                <a:latin typeface="Times New Roman" panose="02020603050405020304" pitchFamily="18" charset="0"/>
                <a:ea typeface="Times New Roman" panose="02020603050405020304" pitchFamily="18" charset="0"/>
              </a:rPr>
              <a:t>ể </a:t>
            </a:r>
            <a:r>
              <a:rPr lang="pl-PL" sz="3200" b="1" i="1" dirty="0">
                <a:solidFill>
                  <a:srgbClr val="800000"/>
                </a:solidFill>
                <a:latin typeface="Times New Roman" panose="02020603050405020304" pitchFamily="18" charset="0"/>
                <a:ea typeface="Times New Roman" panose="02020603050405020304" pitchFamily="18" charset="0"/>
              </a:rPr>
              <a:t>góp phần </a:t>
            </a:r>
            <a:r>
              <a:rPr lang="pl-PL" sz="3200" b="1" i="1" u="sng" dirty="0">
                <a:solidFill>
                  <a:srgbClr val="800000"/>
                </a:solidFill>
                <a:latin typeface="Times New Roman" panose="02020603050405020304" pitchFamily="18" charset="0"/>
                <a:ea typeface="Times New Roman" panose="02020603050405020304" pitchFamily="18" charset="0"/>
              </a:rPr>
              <a:t>xây dựng </a:t>
            </a:r>
            <a:r>
              <a:rPr lang="pl-PL" sz="3200" b="1" i="1" dirty="0">
                <a:solidFill>
                  <a:srgbClr val="800000"/>
                </a:solidFill>
                <a:latin typeface="Times New Roman" panose="02020603050405020304" pitchFamily="18" charset="0"/>
                <a:ea typeface="Times New Roman" panose="02020603050405020304" pitchFamily="18" charset="0"/>
              </a:rPr>
              <a:t>và </a:t>
            </a:r>
            <a:r>
              <a:rPr lang="pl-PL" sz="3200" b="1" i="1" u="sng" dirty="0">
                <a:solidFill>
                  <a:srgbClr val="800000"/>
                </a:solidFill>
                <a:latin typeface="Times New Roman" panose="02020603050405020304" pitchFamily="18" charset="0"/>
                <a:ea typeface="Times New Roman" panose="02020603050405020304" pitchFamily="18" charset="0"/>
              </a:rPr>
              <a:t>bảo vệ Tổ </a:t>
            </a:r>
            <a:r>
              <a:rPr lang="pl-PL" sz="3200" b="1" i="1" u="sng" dirty="0" smtClean="0">
                <a:solidFill>
                  <a:srgbClr val="800000"/>
                </a:solidFill>
                <a:latin typeface="Times New Roman" panose="02020603050405020304" pitchFamily="18" charset="0"/>
                <a:ea typeface="Times New Roman" panose="02020603050405020304" pitchFamily="18" charset="0"/>
              </a:rPr>
              <a:t>quốc</a:t>
            </a:r>
            <a:r>
              <a:rPr lang="en-US" sz="3200" b="1" i="1" dirty="0" smtClean="0">
                <a:solidFill>
                  <a:srgbClr val="800000"/>
                </a:solidFill>
                <a:latin typeface="Times New Roman" panose="02020603050405020304" pitchFamily="18" charset="0"/>
                <a:ea typeface="Times New Roman" panose="02020603050405020304" pitchFamily="18" charset="0"/>
              </a:rPr>
              <a:t>, </a:t>
            </a:r>
            <a:r>
              <a:rPr lang="en-US" sz="3200" b="1" i="1" dirty="0" err="1" smtClean="0">
                <a:solidFill>
                  <a:srgbClr val="800000"/>
                </a:solidFill>
                <a:latin typeface="Times New Roman" panose="02020603050405020304" pitchFamily="18" charset="0"/>
                <a:ea typeface="Times New Roman" panose="02020603050405020304" pitchFamily="18" charset="0"/>
              </a:rPr>
              <a:t>sinh</a:t>
            </a:r>
            <a:r>
              <a:rPr lang="en-US" sz="3200" b="1" i="1" dirty="0" smtClean="0">
                <a:solidFill>
                  <a:srgbClr val="800000"/>
                </a:solidFill>
                <a:latin typeface="Times New Roman" panose="02020603050405020304" pitchFamily="18" charset="0"/>
                <a:ea typeface="Times New Roman" panose="02020603050405020304" pitchFamily="18" charset="0"/>
              </a:rPr>
              <a:t> </a:t>
            </a:r>
            <a:r>
              <a:rPr lang="en-US" sz="3200" b="1" i="1" dirty="0" err="1" smtClean="0">
                <a:solidFill>
                  <a:srgbClr val="800000"/>
                </a:solidFill>
                <a:latin typeface="Times New Roman" panose="02020603050405020304" pitchFamily="18" charset="0"/>
                <a:ea typeface="Times New Roman" panose="02020603050405020304" pitchFamily="18" charset="0"/>
              </a:rPr>
              <a:t>viên</a:t>
            </a:r>
            <a:r>
              <a:rPr lang="en-US" sz="3200" b="1" i="1" dirty="0" smtClean="0">
                <a:solidFill>
                  <a:srgbClr val="800000"/>
                </a:solidFill>
                <a:latin typeface="Times New Roman" panose="02020603050405020304" pitchFamily="18" charset="0"/>
                <a:ea typeface="Times New Roman" panose="02020603050405020304" pitchFamily="18" charset="0"/>
              </a:rPr>
              <a:t> </a:t>
            </a:r>
            <a:r>
              <a:rPr lang="en-US" sz="3200" b="1" i="1" dirty="0" err="1" smtClean="0">
                <a:solidFill>
                  <a:srgbClr val="800000"/>
                </a:solidFill>
                <a:latin typeface="Times New Roman" panose="02020603050405020304" pitchFamily="18" charset="0"/>
                <a:ea typeface="Times New Roman" panose="02020603050405020304" pitchFamily="18" charset="0"/>
              </a:rPr>
              <a:t>Việt</a:t>
            </a:r>
            <a:r>
              <a:rPr lang="en-US" sz="3200" b="1" i="1" dirty="0" smtClean="0">
                <a:solidFill>
                  <a:srgbClr val="800000"/>
                </a:solidFill>
                <a:latin typeface="Times New Roman" panose="02020603050405020304" pitchFamily="18" charset="0"/>
                <a:ea typeface="Times New Roman" panose="02020603050405020304" pitchFamily="18" charset="0"/>
              </a:rPr>
              <a:t> Nam </a:t>
            </a:r>
            <a:r>
              <a:rPr lang="en-US" sz="3200" b="1" i="1" dirty="0" err="1" smtClean="0">
                <a:solidFill>
                  <a:srgbClr val="800000"/>
                </a:solidFill>
                <a:latin typeface="Times New Roman" panose="02020603050405020304" pitchFamily="18" charset="0"/>
                <a:ea typeface="Times New Roman" panose="02020603050405020304" pitchFamily="18" charset="0"/>
              </a:rPr>
              <a:t>hiện</a:t>
            </a:r>
            <a:r>
              <a:rPr lang="en-US" sz="3200" b="1" i="1" dirty="0" smtClean="0">
                <a:solidFill>
                  <a:srgbClr val="800000"/>
                </a:solidFill>
                <a:latin typeface="Times New Roman" panose="02020603050405020304" pitchFamily="18" charset="0"/>
                <a:ea typeface="Times New Roman" panose="02020603050405020304" pitchFamily="18" charset="0"/>
              </a:rPr>
              <a:t> nay </a:t>
            </a:r>
            <a:r>
              <a:rPr lang="en-US" sz="3200" b="1" i="1" dirty="0" err="1" smtClean="0">
                <a:solidFill>
                  <a:srgbClr val="800000"/>
                </a:solidFill>
                <a:latin typeface="Times New Roman" panose="02020603050405020304" pitchFamily="18" charset="0"/>
                <a:ea typeface="Times New Roman" panose="02020603050405020304" pitchFamily="18" charset="0"/>
              </a:rPr>
              <a:t>cần</a:t>
            </a:r>
            <a:r>
              <a:rPr lang="en-US" sz="3200" b="1" i="1" dirty="0" smtClean="0">
                <a:solidFill>
                  <a:srgbClr val="800000"/>
                </a:solidFill>
                <a:latin typeface="Times New Roman" panose="02020603050405020304" pitchFamily="18" charset="0"/>
                <a:ea typeface="Times New Roman" panose="02020603050405020304" pitchFamily="18" charset="0"/>
              </a:rPr>
              <a:t> </a:t>
            </a:r>
            <a:r>
              <a:rPr lang="en-US" sz="3200" b="1" i="1" dirty="0" err="1" smtClean="0">
                <a:solidFill>
                  <a:srgbClr val="800000"/>
                </a:solidFill>
                <a:latin typeface="Times New Roman" panose="02020603050405020304" pitchFamily="18" charset="0"/>
                <a:ea typeface="Times New Roman" panose="02020603050405020304" pitchFamily="18" charset="0"/>
              </a:rPr>
              <a:t>phải</a:t>
            </a:r>
            <a:r>
              <a:rPr lang="en-US" sz="3200" b="1" i="1" dirty="0" smtClean="0">
                <a:solidFill>
                  <a:srgbClr val="800000"/>
                </a:solidFill>
                <a:latin typeface="Times New Roman" panose="02020603050405020304" pitchFamily="18" charset="0"/>
                <a:ea typeface="Times New Roman" panose="02020603050405020304" pitchFamily="18" charset="0"/>
              </a:rPr>
              <a:t>:</a:t>
            </a:r>
          </a:p>
          <a:p>
            <a:pPr>
              <a:spcAft>
                <a:spcPts val="0"/>
              </a:spcAft>
            </a:pPr>
            <a:r>
              <a:rPr lang="en-US" sz="3200" dirty="0" err="1" smtClean="0">
                <a:solidFill>
                  <a:srgbClr val="000000"/>
                </a:solidFill>
                <a:latin typeface="Arial" panose="020B0604020202020204" pitchFamily="34" charset="0"/>
                <a:ea typeface="Times New Roman" panose="02020603050405020304" pitchFamily="18" charset="0"/>
              </a:rPr>
              <a:t>Tích</a:t>
            </a:r>
            <a:r>
              <a:rPr lang="en-US" sz="3200" dirty="0" smtClean="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cực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học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tập</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rèn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luyện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thân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thể</a:t>
            </a:r>
            <a:r>
              <a:rPr lang="en-US" sz="3200" dirty="0">
                <a:solidFill>
                  <a:srgbClr val="000000"/>
                </a:solidFill>
                <a:latin typeface="Arial" panose="020B0604020202020204" pitchFamily="34" charset="0"/>
                <a:ea typeface="Times New Roman" panose="02020603050405020304" pitchFamily="18" charset="0"/>
              </a:rPr>
              <a:t> , </a:t>
            </a:r>
            <a:r>
              <a:rPr lang="en-US" sz="3200" dirty="0" err="1">
                <a:solidFill>
                  <a:srgbClr val="000000"/>
                </a:solidFill>
                <a:latin typeface="Arial" panose="020B0604020202020204" pitchFamily="34" charset="0"/>
                <a:ea typeface="Times New Roman" panose="02020603050405020304" pitchFamily="18" charset="0"/>
              </a:rPr>
              <a:t>giữ</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gìn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vệ</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sinh</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bảo</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vệ</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sức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khỏe</a:t>
            </a:r>
            <a:r>
              <a:rPr lang="en-US" sz="3200" dirty="0">
                <a:solidFill>
                  <a:srgbClr val="000000"/>
                </a:solidFill>
                <a:latin typeface="Arial" panose="020B0604020202020204" pitchFamily="34" charset="0"/>
                <a:ea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endParaRPr>
          </a:p>
          <a:p>
            <a:pPr>
              <a:spcAft>
                <a:spcPts val="0"/>
              </a:spcAft>
            </a:pPr>
            <a:r>
              <a:rPr lang="en-US" sz="3200" dirty="0" err="1">
                <a:solidFill>
                  <a:srgbClr val="000000"/>
                </a:solidFill>
                <a:latin typeface="Arial" panose="020B0604020202020204" pitchFamily="34" charset="0"/>
                <a:ea typeface="Times New Roman" panose="02020603050405020304" pitchFamily="18" charset="0"/>
              </a:rPr>
              <a:t>Tham</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gia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đăng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kí</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nghĩa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vụ</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quân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sự</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khi</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đến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tuổi</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sẵn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sàng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lên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đường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làm</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nghĩa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vụ</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bảo</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vệ</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tổ</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quốc</a:t>
            </a:r>
            <a:r>
              <a:rPr lang="en-US" sz="3200" dirty="0">
                <a:solidFill>
                  <a:srgbClr val="000000"/>
                </a:solidFill>
                <a:latin typeface="Arial" panose="020B0604020202020204" pitchFamily="34" charset="0"/>
                <a:ea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endParaRPr>
          </a:p>
          <a:p>
            <a:pPr>
              <a:spcAft>
                <a:spcPts val="0"/>
              </a:spcAft>
            </a:pPr>
            <a:r>
              <a:rPr lang="en-US" sz="3200" dirty="0" err="1">
                <a:solidFill>
                  <a:srgbClr val="000000"/>
                </a:solidFill>
                <a:latin typeface="Arial" panose="020B0604020202020204" pitchFamily="34" charset="0"/>
                <a:ea typeface="Times New Roman" panose="02020603050405020304" pitchFamily="18" charset="0"/>
              </a:rPr>
              <a:t>Tích</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cực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tham</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gia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các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hoạt</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động</a:t>
            </a:r>
            <a:r>
              <a:rPr lang="en-US" sz="3200" dirty="0">
                <a:solidFill>
                  <a:srgbClr val="000000"/>
                </a:solidFill>
                <a:latin typeface="Arial" panose="020B0604020202020204" pitchFamily="34" charset="0"/>
                <a:ea typeface="Times New Roman" panose="02020603050405020304" pitchFamily="18" charset="0"/>
              </a:rPr>
              <a:t> an </a:t>
            </a:r>
            <a:r>
              <a:rPr lang="en-US" sz="3200" dirty="0" err="1">
                <a:solidFill>
                  <a:srgbClr val="000000"/>
                </a:solidFill>
                <a:latin typeface="Arial" panose="020B0604020202020204" pitchFamily="34" charset="0"/>
                <a:ea typeface="Times New Roman" panose="02020603050405020304" pitchFamily="18" charset="0"/>
              </a:rPr>
              <a:t>ninh</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quốc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phòng</a:t>
            </a:r>
            <a:r>
              <a:rPr lang="en-US" sz="3200" dirty="0">
                <a:solidFill>
                  <a:srgbClr val="000000"/>
                </a:solidFill>
                <a:latin typeface="Arial" panose="020B0604020202020204" pitchFamily="34" charset="0"/>
                <a:ea typeface="Times New Roman" panose="02020603050405020304" pitchFamily="18" charset="0"/>
              </a:rPr>
              <a:t> ở </a:t>
            </a:r>
            <a:r>
              <a:rPr lang="en-US" sz="3200" dirty="0" err="1">
                <a:solidFill>
                  <a:srgbClr val="000000"/>
                </a:solidFill>
                <a:latin typeface="Arial" panose="020B0604020202020204" pitchFamily="34" charset="0"/>
                <a:ea typeface="Times New Roman" panose="02020603050405020304" pitchFamily="18" charset="0"/>
              </a:rPr>
              <a:t>địa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phương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các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hoạt</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động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đền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ơn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đáp</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nghĩa</a:t>
            </a:r>
            <a:r>
              <a:rPr lang="en-US" sz="3200" dirty="0">
                <a:solidFill>
                  <a:srgbClr val="000000"/>
                </a:solidFill>
                <a:latin typeface="Arial" panose="020B0604020202020204" pitchFamily="34" charset="0"/>
                <a:ea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endParaRPr>
          </a:p>
          <a:p>
            <a:pPr>
              <a:spcAft>
                <a:spcPts val="0"/>
              </a:spcAft>
            </a:pPr>
            <a:r>
              <a:rPr lang="en-US" sz="3200" dirty="0" err="1">
                <a:solidFill>
                  <a:srgbClr val="000000"/>
                </a:solidFill>
                <a:latin typeface="Arial" panose="020B0604020202020204" pitchFamily="34" charset="0"/>
                <a:ea typeface="Times New Roman" panose="02020603050405020304" pitchFamily="18" charset="0"/>
              </a:rPr>
              <a:t>Vận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động</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bạn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bè</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người</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thân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thực</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hiện</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tốt</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nghĩa</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vụ</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bảo</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vệ</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tổ</a:t>
            </a:r>
            <a:r>
              <a:rPr lang="en-US" sz="3200" dirty="0">
                <a:solidFill>
                  <a:srgbClr val="000000"/>
                </a:solidFill>
                <a:latin typeface="Arial" panose="020B0604020202020204" pitchFamily="34" charset="0"/>
                <a:ea typeface="Times New Roman" panose="02020603050405020304" pitchFamily="18" charset="0"/>
              </a:rPr>
              <a:t> </a:t>
            </a:r>
            <a:r>
              <a:rPr lang="en-US" sz="3200" dirty="0" err="1">
                <a:solidFill>
                  <a:srgbClr val="000000"/>
                </a:solidFill>
                <a:latin typeface="Arial" panose="020B0604020202020204" pitchFamily="34" charset="0"/>
                <a:ea typeface="Times New Roman" panose="02020603050405020304" pitchFamily="18" charset="0"/>
              </a:rPr>
              <a:t>quốc</a:t>
            </a:r>
            <a:r>
              <a:rPr lang="en-US" sz="3200" dirty="0">
                <a:solidFill>
                  <a:srgbClr val="000000"/>
                </a:solidFill>
                <a:latin typeface="Arial" panose="020B0604020202020204" pitchFamily="34"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9734758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30" y="88185"/>
            <a:ext cx="11573197" cy="724247"/>
          </a:xfrm>
        </p:spPr>
        <p:txBody>
          <a:bodyPr/>
          <a:lstStyle/>
          <a:p>
            <a:r>
              <a:rPr lang="en-US" sz="2800" b="1" u="sng" dirty="0" smtClean="0">
                <a:solidFill>
                  <a:srgbClr val="FF0000"/>
                </a:solidFill>
              </a:rPr>
              <a:t>ÔN TẬP</a:t>
            </a:r>
            <a:endParaRPr lang="en-US" sz="2800" b="1" u="sng" dirty="0">
              <a:solidFill>
                <a:srgbClr val="FF0000"/>
              </a:solidFill>
            </a:endParaRPr>
          </a:p>
        </p:txBody>
      </p:sp>
      <p:sp>
        <p:nvSpPr>
          <p:cNvPr id="3" name="Rectangle 2"/>
          <p:cNvSpPr/>
          <p:nvPr/>
        </p:nvSpPr>
        <p:spPr>
          <a:xfrm>
            <a:off x="0" y="812432"/>
            <a:ext cx="12067503" cy="1384995"/>
          </a:xfrm>
          <a:prstGeom prst="rect">
            <a:avLst/>
          </a:prstGeom>
        </p:spPr>
        <p:txBody>
          <a:bodyPr wrap="square">
            <a:spAutoFit/>
          </a:bodyPr>
          <a:lstStyle/>
          <a:p>
            <a:pPr indent="457200" algn="ctr">
              <a:spcBef>
                <a:spcPts val="600"/>
              </a:spcBef>
              <a:spcAft>
                <a:spcPts val="600"/>
              </a:spcAft>
            </a:pPr>
            <a:r>
              <a:rPr lang="pl-PL" sz="2800" b="1" i="1" dirty="0">
                <a:solidFill>
                  <a:srgbClr val="800000"/>
                </a:solidFill>
                <a:latin typeface="Times New Roman" panose="02020603050405020304" pitchFamily="18" charset="0"/>
                <a:ea typeface="Times New Roman" panose="02020603050405020304" pitchFamily="18" charset="0"/>
              </a:rPr>
              <a:t>Phân tích các quan điểm </a:t>
            </a:r>
            <a:r>
              <a:rPr lang="en-US" sz="2800" b="1" i="1" dirty="0" err="1" smtClean="0">
                <a:solidFill>
                  <a:srgbClr val="800000"/>
                </a:solidFill>
                <a:latin typeface="Times New Roman" panose="02020603050405020304" pitchFamily="18" charset="0"/>
                <a:ea typeface="Times New Roman" panose="02020603050405020304" pitchFamily="18" charset="0"/>
              </a:rPr>
              <a:t>của</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Đảng</a:t>
            </a:r>
            <a:r>
              <a:rPr lang="en-US" sz="2800" b="1" i="1" dirty="0" smtClean="0">
                <a:solidFill>
                  <a:srgbClr val="800000"/>
                </a:solidFill>
                <a:latin typeface="Times New Roman" panose="02020603050405020304" pitchFamily="18" charset="0"/>
                <a:ea typeface="Times New Roman" panose="02020603050405020304" pitchFamily="18" charset="0"/>
              </a:rPr>
              <a:t> </a:t>
            </a:r>
            <a:r>
              <a:rPr lang="pl-PL" sz="2800" b="1" i="1" dirty="0" smtClean="0">
                <a:solidFill>
                  <a:srgbClr val="800000"/>
                </a:solidFill>
                <a:latin typeface="Times New Roman" panose="02020603050405020304" pitchFamily="18" charset="0"/>
                <a:ea typeface="Times New Roman" panose="02020603050405020304" pitchFamily="18" charset="0"/>
              </a:rPr>
              <a:t>về</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hội</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nhập</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quốc</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tế</a:t>
            </a:r>
            <a:r>
              <a:rPr lang="pl-PL" sz="2800" b="1" i="1" dirty="0" smtClean="0">
                <a:solidFill>
                  <a:srgbClr val="800000"/>
                </a:solidFill>
                <a:latin typeface="Times New Roman" panose="02020603050405020304" pitchFamily="18" charset="0"/>
                <a:ea typeface="Times New Roman" panose="02020603050405020304" pitchFamily="18" charset="0"/>
              </a:rPr>
              <a:t>? </a:t>
            </a:r>
            <a:r>
              <a:rPr lang="pl-PL" sz="2800" b="1" i="1" dirty="0">
                <a:solidFill>
                  <a:srgbClr val="800000"/>
                </a:solidFill>
                <a:latin typeface="Times New Roman" panose="02020603050405020304" pitchFamily="18" charset="0"/>
                <a:ea typeface="Times New Roman" panose="02020603050405020304" pitchFamily="18" charset="0"/>
              </a:rPr>
              <a:t>Sinh viên Việt Nam cần phải làm gì để góp </a:t>
            </a:r>
            <a:r>
              <a:rPr lang="pl-PL" sz="2800" b="1" i="1" dirty="0" smtClean="0">
                <a:solidFill>
                  <a:srgbClr val="800000"/>
                </a:solidFill>
                <a:latin typeface="Times New Roman" panose="02020603050405020304" pitchFamily="18" charset="0"/>
                <a:ea typeface="Times New Roman" panose="02020603050405020304" pitchFamily="18" charset="0"/>
              </a:rPr>
              <a:t>phần</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tham</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gia</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thực</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hiện</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hội</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a:solidFill>
                  <a:srgbClr val="800000"/>
                </a:solidFill>
                <a:latin typeface="Times New Roman" panose="02020603050405020304" pitchFamily="18" charset="0"/>
                <a:ea typeface="Times New Roman" panose="02020603050405020304" pitchFamily="18" charset="0"/>
              </a:rPr>
              <a:t>nhập</a:t>
            </a:r>
            <a:r>
              <a:rPr lang="en-US" sz="2800" b="1" i="1" dirty="0">
                <a:solidFill>
                  <a:srgbClr val="800000"/>
                </a:solidFill>
                <a:latin typeface="Times New Roman" panose="02020603050405020304" pitchFamily="18" charset="0"/>
                <a:ea typeface="Times New Roman" panose="02020603050405020304" pitchFamily="18" charset="0"/>
              </a:rPr>
              <a:t> </a:t>
            </a:r>
            <a:r>
              <a:rPr lang="en-US" sz="2800" b="1" i="1" dirty="0" err="1">
                <a:solidFill>
                  <a:srgbClr val="800000"/>
                </a:solidFill>
                <a:latin typeface="Times New Roman" panose="02020603050405020304" pitchFamily="18" charset="0"/>
                <a:ea typeface="Times New Roman" panose="02020603050405020304" pitchFamily="18" charset="0"/>
              </a:rPr>
              <a:t>quốc</a:t>
            </a:r>
            <a:r>
              <a:rPr lang="en-US" sz="2800" b="1" i="1" dirty="0">
                <a:solidFill>
                  <a:srgbClr val="800000"/>
                </a:solidFill>
                <a:latin typeface="Times New Roman" panose="02020603050405020304" pitchFamily="18" charset="0"/>
                <a:ea typeface="Times New Roman" panose="02020603050405020304" pitchFamily="18" charset="0"/>
              </a:rPr>
              <a:t> </a:t>
            </a:r>
            <a:r>
              <a:rPr lang="en-US" sz="2800" b="1" i="1" dirty="0" err="1">
                <a:solidFill>
                  <a:srgbClr val="800000"/>
                </a:solidFill>
                <a:latin typeface="Times New Roman" panose="02020603050405020304" pitchFamily="18" charset="0"/>
                <a:ea typeface="Times New Roman" panose="02020603050405020304" pitchFamily="18" charset="0"/>
              </a:rPr>
              <a:t>tế</a:t>
            </a:r>
            <a:r>
              <a:rPr lang="en-US" sz="2800" b="1" i="1" dirty="0" smtClean="0">
                <a:solidFill>
                  <a:srgbClr val="800000"/>
                </a:solidFill>
                <a:latin typeface="Times New Roman" panose="02020603050405020304" pitchFamily="18" charset="0"/>
                <a:ea typeface="Times New Roman" panose="02020603050405020304" pitchFamily="18" charset="0"/>
              </a:rPr>
              <a:t> </a:t>
            </a:r>
            <a:r>
              <a:rPr lang="pl-PL" sz="2800" b="1" i="1" dirty="0" smtClean="0">
                <a:solidFill>
                  <a:srgbClr val="800000"/>
                </a:solidFill>
                <a:latin typeface="Times New Roman" panose="02020603050405020304" pitchFamily="18" charset="0"/>
                <a:ea typeface="Times New Roman" panose="02020603050405020304" pitchFamily="18" charset="0"/>
              </a:rPr>
              <a:t>?</a:t>
            </a:r>
            <a:r>
              <a:rPr lang="en-US" sz="2800" b="1" i="1" dirty="0" smtClean="0">
                <a:solidFill>
                  <a:srgbClr val="800000"/>
                </a:solidFill>
                <a:latin typeface="Times New Roman" panose="02020603050405020304" pitchFamily="18" charset="0"/>
                <a:ea typeface="Times New Roman" panose="02020603050405020304" pitchFamily="18" charset="0"/>
              </a:rPr>
              <a:t> (</a:t>
            </a:r>
            <a:r>
              <a:rPr lang="en-US" sz="2800" b="1" i="1" dirty="0" err="1" smtClean="0">
                <a:solidFill>
                  <a:srgbClr val="800000"/>
                </a:solidFill>
                <a:latin typeface="Times New Roman" panose="02020603050405020304" pitchFamily="18" charset="0"/>
                <a:ea typeface="Times New Roman" panose="02020603050405020304" pitchFamily="18" charset="0"/>
              </a:rPr>
              <a:t>Trang</a:t>
            </a:r>
            <a:r>
              <a:rPr lang="en-US" sz="2800" b="1" i="1" dirty="0" smtClean="0">
                <a:solidFill>
                  <a:srgbClr val="800000"/>
                </a:solidFill>
                <a:latin typeface="Times New Roman" panose="02020603050405020304" pitchFamily="18" charset="0"/>
                <a:ea typeface="Times New Roman" panose="02020603050405020304" pitchFamily="18" charset="0"/>
              </a:rPr>
              <a:t> 57 -59)</a:t>
            </a:r>
            <a:endParaRPr lang="en-US" sz="2800" dirty="0">
              <a:solidFill>
                <a:srgbClr val="80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669701" y="2202082"/>
            <a:ext cx="11227026" cy="3970318"/>
          </a:xfrm>
          <a:prstGeom prst="rect">
            <a:avLst/>
          </a:prstGeom>
        </p:spPr>
        <p:txBody>
          <a:bodyPr wrap="square">
            <a:spAutoFit/>
          </a:bodyPr>
          <a:lstStyle/>
          <a:p>
            <a:pPr marL="342900" indent="-342900">
              <a:spcAft>
                <a:spcPts val="0"/>
              </a:spcAft>
              <a:buFont typeface="Wingdings" panose="05000000000000000000" pitchFamily="2" charset="2"/>
              <a:buChar char="§"/>
            </a:pPr>
            <a:r>
              <a:rPr lang="en-US" sz="2800" dirty="0" smtClean="0"/>
              <a:t>T</a:t>
            </a:r>
            <a:r>
              <a:rPr lang="vi-VN" sz="2800" dirty="0" smtClean="0"/>
              <a:t>rung </a:t>
            </a:r>
            <a:r>
              <a:rPr lang="vi-VN" sz="2800" dirty="0"/>
              <a:t>thành tuyệt đối với đường lối xây dựng đất nước nói chung và mở rộng kinh tế đối ngoại nói riêng của Đảng và Nhà nước ta. </a:t>
            </a:r>
            <a:endParaRPr lang="en-US" sz="2800" dirty="0" smtClean="0"/>
          </a:p>
          <a:p>
            <a:pPr marL="342900" indent="-342900">
              <a:spcAft>
                <a:spcPts val="0"/>
              </a:spcAft>
              <a:buFont typeface="Wingdings" panose="05000000000000000000" pitchFamily="2" charset="2"/>
              <a:buChar char="§"/>
            </a:pPr>
            <a:r>
              <a:rPr lang="en-US" sz="2800" dirty="0" smtClean="0"/>
              <a:t>H</a:t>
            </a:r>
            <a:r>
              <a:rPr lang="vi-VN" sz="2800" dirty="0" smtClean="0"/>
              <a:t>iểu </a:t>
            </a:r>
            <a:r>
              <a:rPr lang="vi-VN" sz="2800" dirty="0"/>
              <a:t>biết một cách nhuần nhuyễn các qui luật của nền kinh tế thị trường vận động trong các lĩnh vực của đời sống kinh tế xã hội </a:t>
            </a:r>
            <a:endParaRPr lang="en-US" sz="2800" dirty="0" smtClean="0"/>
          </a:p>
          <a:p>
            <a:pPr marL="342900" indent="-342900">
              <a:spcAft>
                <a:spcPts val="0"/>
              </a:spcAft>
              <a:buFont typeface="Wingdings" panose="05000000000000000000" pitchFamily="2" charset="2"/>
              <a:buChar char="§"/>
            </a:pPr>
            <a:r>
              <a:rPr lang="vi-VN" sz="2800" dirty="0"/>
              <a:t>Không ngừng học tập bồi dưỡng để nâng cao trình độ nghiệp vụ chuyên môn và trình độ ngoại ngữ, trình độ hiểu biết luật pháp đặc biệt là luật kinh tế để giải quyết một cách thông thạo các quan hệ giao dịch và kinh doanh ngang tầm đòi hỏi của thị trường thế giới</a:t>
            </a:r>
            <a:r>
              <a:rPr lang="vi-VN" sz="2800" dirty="0" smtClean="0"/>
              <a:t>.</a:t>
            </a:r>
            <a:endParaRPr lang="en-US" sz="2800" dirty="0" smtClean="0"/>
          </a:p>
          <a:p>
            <a:pPr marL="342900" indent="-342900">
              <a:spcAft>
                <a:spcPts val="0"/>
              </a:spcAft>
              <a:buFont typeface="Wingdings" panose="05000000000000000000" pitchFamily="2" charset="2"/>
              <a:buChar char="§"/>
            </a:pPr>
            <a:r>
              <a:rPr lang="vi-VN" sz="2800" dirty="0" smtClean="0"/>
              <a:t>L</a:t>
            </a:r>
            <a:r>
              <a:rPr lang="en-US" sz="2800" dirty="0" err="1" smtClean="0"/>
              <a:t>uôn</a:t>
            </a:r>
            <a:r>
              <a:rPr lang="en-US" sz="2800" dirty="0" smtClean="0"/>
              <a:t> đ</a:t>
            </a:r>
            <a:r>
              <a:rPr lang="vi-VN" sz="2800" dirty="0" smtClean="0"/>
              <a:t>ặt </a:t>
            </a:r>
            <a:r>
              <a:rPr lang="vi-VN" sz="2800" dirty="0"/>
              <a:t>lợi ích quốc gia, lợi ích tập thể lên trên lợi ích cá nhân</a:t>
            </a:r>
            <a:r>
              <a:rPr lang="vi-VN" sz="2800" dirty="0" smtClean="0"/>
              <a:t>.</a:t>
            </a:r>
            <a:endParaRPr lang="en-US" sz="2800" dirty="0" smtClean="0"/>
          </a:p>
        </p:txBody>
      </p:sp>
    </p:spTree>
    <p:extLst>
      <p:ext uri="{BB962C8B-B14F-4D97-AF65-F5344CB8AC3E}">
        <p14:creationId xmlns:p14="http://schemas.microsoft.com/office/powerpoint/2010/main" val="2098180070"/>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5215</TotalTime>
  <Words>3808</Words>
  <Application>Microsoft Office PowerPoint</Application>
  <PresentationFormat>Widescreen</PresentationFormat>
  <Paragraphs>195</Paragraphs>
  <Slides>60</Slides>
  <Notes>1</Notes>
  <HiddenSlides>0</HiddenSlides>
  <MMClips>0</MMClips>
  <ScaleCrop>false</ScaleCrop>
  <HeadingPairs>
    <vt:vector size="6" baseType="variant">
      <vt:variant>
        <vt:lpstr>Fonts Used</vt:lpstr>
      </vt:variant>
      <vt:variant>
        <vt:i4>10</vt:i4>
      </vt:variant>
      <vt:variant>
        <vt:lpstr>Theme</vt:lpstr>
      </vt:variant>
      <vt:variant>
        <vt:i4>20</vt:i4>
      </vt:variant>
      <vt:variant>
        <vt:lpstr>Slide Titles</vt:lpstr>
      </vt:variant>
      <vt:variant>
        <vt:i4>60</vt:i4>
      </vt:variant>
    </vt:vector>
  </HeadingPairs>
  <TitlesOfParts>
    <vt:vector size="90" baseType="lpstr">
      <vt:lpstr>Arial Unicode MS</vt:lpstr>
      <vt:lpstr>.VnTime</vt:lpstr>
      <vt:lpstr>Arial</vt:lpstr>
      <vt:lpstr>Arial Đen</vt:lpstr>
      <vt:lpstr>Calibri</vt:lpstr>
      <vt:lpstr>Times New Roman</vt:lpstr>
      <vt:lpstr>Verdana</vt:lpstr>
      <vt:lpstr>VNbangkok</vt:lpstr>
      <vt:lpstr>VNbritannic</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cdb2004c019l</vt:lpstr>
      <vt:lpstr>PowerPoint Presentation</vt:lpstr>
      <vt:lpstr>PowerPoint Presentation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cp:lastModifiedBy>
  <cp:revision>204</cp:revision>
  <dcterms:created xsi:type="dcterms:W3CDTF">2018-04-24T17:14:44Z</dcterms:created>
  <dcterms:modified xsi:type="dcterms:W3CDTF">2021-01-14T15:26:50Z</dcterms:modified>
</cp:coreProperties>
</file>