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9"/>
  </p:notesMasterIdLst>
  <p:sldIdLst>
    <p:sldId id="256" r:id="rId2"/>
    <p:sldId id="257" r:id="rId3"/>
    <p:sldId id="258" r:id="rId4"/>
    <p:sldId id="303" r:id="rId5"/>
    <p:sldId id="260" r:id="rId6"/>
    <p:sldId id="261" r:id="rId7"/>
    <p:sldId id="310" r:id="rId8"/>
    <p:sldId id="262" r:id="rId9"/>
    <p:sldId id="263" r:id="rId10"/>
    <p:sldId id="264" r:id="rId11"/>
    <p:sldId id="265" r:id="rId12"/>
    <p:sldId id="266" r:id="rId13"/>
    <p:sldId id="327" r:id="rId14"/>
    <p:sldId id="326" r:id="rId15"/>
    <p:sldId id="328" r:id="rId16"/>
    <p:sldId id="329" r:id="rId17"/>
    <p:sldId id="269" r:id="rId18"/>
    <p:sldId id="336" r:id="rId19"/>
    <p:sldId id="270" r:id="rId20"/>
    <p:sldId id="271" r:id="rId21"/>
    <p:sldId id="312" r:id="rId22"/>
    <p:sldId id="272" r:id="rId23"/>
    <p:sldId id="313" r:id="rId24"/>
    <p:sldId id="273" r:id="rId25"/>
    <p:sldId id="274" r:id="rId26"/>
    <p:sldId id="314" r:id="rId27"/>
    <p:sldId id="277" r:id="rId28"/>
    <p:sldId id="281" r:id="rId29"/>
    <p:sldId id="294" r:id="rId30"/>
    <p:sldId id="316" r:id="rId31"/>
    <p:sldId id="337" r:id="rId32"/>
    <p:sldId id="284" r:id="rId33"/>
    <p:sldId id="340" r:id="rId34"/>
    <p:sldId id="341" r:id="rId35"/>
    <p:sldId id="338" r:id="rId36"/>
    <p:sldId id="339" r:id="rId37"/>
    <p:sldId id="285" r:id="rId38"/>
    <p:sldId id="318" r:id="rId39"/>
    <p:sldId id="299" r:id="rId40"/>
    <p:sldId id="287" r:id="rId41"/>
    <p:sldId id="342" r:id="rId42"/>
    <p:sldId id="343" r:id="rId43"/>
    <p:sldId id="288" r:id="rId44"/>
    <p:sldId id="289" r:id="rId45"/>
    <p:sldId id="305" r:id="rId46"/>
    <p:sldId id="290" r:id="rId47"/>
    <p:sldId id="306" r:id="rId48"/>
    <p:sldId id="291" r:id="rId49"/>
    <p:sldId id="307" r:id="rId50"/>
    <p:sldId id="292" r:id="rId51"/>
    <p:sldId id="321" r:id="rId52"/>
    <p:sldId id="344" r:id="rId53"/>
    <p:sldId id="325" r:id="rId54"/>
    <p:sldId id="293" r:id="rId55"/>
    <p:sldId id="300" r:id="rId56"/>
    <p:sldId id="323" r:id="rId57"/>
    <p:sldId id="322"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D218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7792" autoAdjust="0"/>
  </p:normalViewPr>
  <p:slideViewPr>
    <p:cSldViewPr snapToGrid="0">
      <p:cViewPr varScale="1">
        <p:scale>
          <a:sx n="75" d="100"/>
          <a:sy n="75" d="100"/>
        </p:scale>
        <p:origin x="540" y="5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F3DEC67-F3A6-4DC8-84ED-5AD1661FF887}" type="datetimeFigureOut">
              <a:rPr lang="en-US" smtClean="0"/>
              <a:t>22/7/2020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FF1DB-30BF-47CF-9FF5-51B0468C6C23}" type="slidenum">
              <a:rPr lang="en-US" smtClean="0"/>
              <a:t>‹#›</a:t>
            </a:fld>
            <a:endParaRPr lang="en-US"/>
          </a:p>
        </p:txBody>
      </p:sp>
    </p:spTree>
    <p:extLst>
      <p:ext uri="{BB962C8B-B14F-4D97-AF65-F5344CB8AC3E}">
        <p14:creationId xmlns:p14="http://schemas.microsoft.com/office/powerpoint/2010/main" val="10085641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1</a:t>
            </a:fld>
            <a:endParaRPr lang="en-US"/>
          </a:p>
        </p:txBody>
      </p:sp>
    </p:spTree>
    <p:extLst>
      <p:ext uri="{BB962C8B-B14F-4D97-AF65-F5344CB8AC3E}">
        <p14:creationId xmlns:p14="http://schemas.microsoft.com/office/powerpoint/2010/main" val="408906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23</a:t>
            </a:fld>
            <a:endParaRPr lang="en-US"/>
          </a:p>
        </p:txBody>
      </p:sp>
    </p:spTree>
    <p:extLst>
      <p:ext uri="{BB962C8B-B14F-4D97-AF65-F5344CB8AC3E}">
        <p14:creationId xmlns:p14="http://schemas.microsoft.com/office/powerpoint/2010/main" val="681515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25</a:t>
            </a:fld>
            <a:endParaRPr lang="en-US"/>
          </a:p>
        </p:txBody>
      </p:sp>
    </p:spTree>
    <p:extLst>
      <p:ext uri="{BB962C8B-B14F-4D97-AF65-F5344CB8AC3E}">
        <p14:creationId xmlns:p14="http://schemas.microsoft.com/office/powerpoint/2010/main" val="30509381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56</a:t>
            </a:fld>
            <a:endParaRPr lang="en-US"/>
          </a:p>
        </p:txBody>
      </p:sp>
    </p:spTree>
    <p:extLst>
      <p:ext uri="{BB962C8B-B14F-4D97-AF65-F5344CB8AC3E}">
        <p14:creationId xmlns:p14="http://schemas.microsoft.com/office/powerpoint/2010/main" val="2483457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CAFF1DB-30BF-47CF-9FF5-51B0468C6C23}" type="slidenum">
              <a:rPr lang="en-US" smtClean="0"/>
              <a:t>57</a:t>
            </a:fld>
            <a:endParaRPr lang="en-US"/>
          </a:p>
        </p:txBody>
      </p:sp>
    </p:spTree>
    <p:extLst>
      <p:ext uri="{BB962C8B-B14F-4D97-AF65-F5344CB8AC3E}">
        <p14:creationId xmlns:p14="http://schemas.microsoft.com/office/powerpoint/2010/main" val="37002406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22/7/2020</a:t>
            </a:fld>
            <a:endParaRPr lang="en-US"/>
          </a:p>
        </p:txBody>
      </p:sp>
      <p:sp>
        <p:nvSpPr>
          <p:cNvPr id="5" name="Footer Placeholder 4"/>
          <p:cNvSpPr>
            <a:spLocks noGrp="1"/>
          </p:cNvSpPr>
          <p:nvPr>
            <p:ph type="ftr" sz="quarter" idx="11"/>
          </p:nvPr>
        </p:nvSpPr>
        <p:spPr/>
        <p:txBody>
          <a:bodyPr/>
          <a:lstStyle/>
          <a:p>
            <a:endParaRPr lang="en-US"/>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2690655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22/7/2020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8678955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22/7/2020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4842875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3ED6B9C-CCA8-4FB7-B253-1D0E04702A7C}" type="datetimeFigureOut">
              <a:rPr lang="en-US" smtClean="0"/>
              <a:t>22/7/2020</a:t>
            </a:fld>
            <a:endParaRPr lang="en-US"/>
          </a:p>
        </p:txBody>
      </p:sp>
      <p:sp>
        <p:nvSpPr>
          <p:cNvPr id="6" name="Footer Placeholder 5"/>
          <p:cNvSpPr>
            <a:spLocks noGrp="1"/>
          </p:cNvSpPr>
          <p:nvPr>
            <p:ph type="ftr" sz="quarter" idx="11"/>
          </p:nvPr>
        </p:nvSpPr>
        <p:spPr/>
        <p:txBody>
          <a:bodyPr/>
          <a:lstStyle/>
          <a:p>
            <a:endParaRPr lang="en-US"/>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017823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3ED6B9C-CCA8-4FB7-B253-1D0E04702A7C}" type="datetimeFigureOut">
              <a:rPr lang="en-US" smtClean="0"/>
              <a:t>22/7/2020</a:t>
            </a:fld>
            <a:endParaRPr lang="en-US"/>
          </a:p>
        </p:txBody>
      </p:sp>
      <p:sp>
        <p:nvSpPr>
          <p:cNvPr id="8" name="Footer Placeholder 7"/>
          <p:cNvSpPr>
            <a:spLocks noGrp="1"/>
          </p:cNvSpPr>
          <p:nvPr>
            <p:ph type="ftr" sz="quarter" idx="11"/>
          </p:nvPr>
        </p:nvSpPr>
        <p:spPr/>
        <p:txBody>
          <a:bodyPr/>
          <a:lstStyle/>
          <a:p>
            <a:endParaRPr lang="en-US"/>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0082454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3ED6B9C-CCA8-4FB7-B253-1D0E04702A7C}" type="datetimeFigureOut">
              <a:rPr lang="en-US" smtClean="0"/>
              <a:t>22/7/2020</a:t>
            </a:fld>
            <a:endParaRPr lang="en-US"/>
          </a:p>
        </p:txBody>
      </p:sp>
      <p:sp>
        <p:nvSpPr>
          <p:cNvPr id="4" name="Footer Placeholder 3"/>
          <p:cNvSpPr>
            <a:spLocks noGrp="1"/>
          </p:cNvSpPr>
          <p:nvPr>
            <p:ph type="ftr" sz="quarter" idx="11"/>
          </p:nvPr>
        </p:nvSpPr>
        <p:spPr/>
        <p:txBody>
          <a:bodyPr/>
          <a:lstStyle/>
          <a:p>
            <a:endParaRPr lang="en-US"/>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4869446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ED6B9C-CCA8-4FB7-B253-1D0E04702A7C}" type="datetimeFigureOut">
              <a:rPr lang="en-US" smtClean="0"/>
              <a:t>22/7/2020</a:t>
            </a:fld>
            <a:endParaRPr lang="en-US"/>
          </a:p>
        </p:txBody>
      </p:sp>
      <p:sp>
        <p:nvSpPr>
          <p:cNvPr id="3" name="Footer Placeholder 2"/>
          <p:cNvSpPr>
            <a:spLocks noGrp="1"/>
          </p:cNvSpPr>
          <p:nvPr>
            <p:ph type="ftr" sz="quarter" idx="11"/>
          </p:nvPr>
        </p:nvSpPr>
        <p:spPr/>
        <p:txBody>
          <a:bodyPr/>
          <a:lstStyle/>
          <a:p>
            <a:endParaRPr lang="en-US"/>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775263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22/7/2020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4810531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22/7/2020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6922939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22/7/2020</a:t>
            </a:fld>
            <a:endParaRPr lang="en-US"/>
          </a:p>
        </p:txBody>
      </p:sp>
      <p:sp>
        <p:nvSpPr>
          <p:cNvPr id="5" name="Footer Placeholder 4"/>
          <p:cNvSpPr>
            <a:spLocks noGrp="1"/>
          </p:cNvSpPr>
          <p:nvPr>
            <p:ph type="ftr" sz="quarter" idx="11"/>
          </p:nvPr>
        </p:nvSpPr>
        <p:spPr/>
        <p:txBody>
          <a:bodyPr/>
          <a:lstStyle/>
          <a:p>
            <a:endParaRPr lang="en-US"/>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3970897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3ED6B9C-CCA8-4FB7-B253-1D0E04702A7C}" type="datetimeFigureOut">
              <a:rPr lang="en-US" smtClean="0"/>
              <a:t>22/7/2020</a:t>
            </a:fld>
            <a:endParaRPr lang="en-US"/>
          </a:p>
        </p:txBody>
      </p:sp>
      <p:sp>
        <p:nvSpPr>
          <p:cNvPr id="5" name="Footer Placeholder 4"/>
          <p:cNvSpPr>
            <a:spLocks noGrp="1"/>
          </p:cNvSpPr>
          <p:nvPr>
            <p:ph type="ftr" sz="quarter" idx="11"/>
          </p:nvPr>
        </p:nvSpPr>
        <p:spPr/>
        <p:txBody>
          <a:bodyPr/>
          <a:lstStyle/>
          <a:p>
            <a:endParaRPr lang="en-US"/>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19CA68B-2059-4332-BE9F-D42DDE5A16B6}" type="slidenum">
              <a:rPr lang="en-US" smtClean="0"/>
              <a:t>‹#›</a:t>
            </a:fld>
            <a:endParaRPr lang="en-US"/>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518710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22/7/2020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5419007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22/7/2020</a:t>
            </a:fld>
            <a:endParaRPr lang="en-US"/>
          </a:p>
        </p:txBody>
      </p:sp>
      <p:sp>
        <p:nvSpPr>
          <p:cNvPr id="6" name="Footer Placeholder 5"/>
          <p:cNvSpPr>
            <a:spLocks noGrp="1"/>
          </p:cNvSpPr>
          <p:nvPr>
            <p:ph type="ftr" sz="quarter" idx="11"/>
          </p:nvPr>
        </p:nvSpPr>
        <p:spPr/>
        <p:txBody>
          <a:bodyPr/>
          <a:lstStyle/>
          <a:p>
            <a:endParaRPr lang="en-US"/>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19CA68B-2059-4332-BE9F-D42DDE5A16B6}" type="slidenum">
              <a:rPr lang="en-US" smtClean="0"/>
              <a:t>‹#›</a:t>
            </a:fld>
            <a:endParaRPr lang="en-US"/>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655839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Edit Master text styles</a:t>
            </a:r>
          </a:p>
        </p:txBody>
      </p:sp>
      <p:sp>
        <p:nvSpPr>
          <p:cNvPr id="5" name="Date Placeholder 4"/>
          <p:cNvSpPr>
            <a:spLocks noGrp="1"/>
          </p:cNvSpPr>
          <p:nvPr>
            <p:ph type="dt" sz="half" idx="10"/>
          </p:nvPr>
        </p:nvSpPr>
        <p:spPr/>
        <p:txBody>
          <a:bodyPr/>
          <a:lstStyle/>
          <a:p>
            <a:fld id="{53ED6B9C-CCA8-4FB7-B253-1D0E04702A7C}" type="datetimeFigureOut">
              <a:rPr lang="en-US" smtClean="0"/>
              <a:t>22/7/2020</a:t>
            </a:fld>
            <a:endParaRPr lang="en-US"/>
          </a:p>
        </p:txBody>
      </p:sp>
      <p:sp>
        <p:nvSpPr>
          <p:cNvPr id="6" name="Footer Placeholder 5"/>
          <p:cNvSpPr>
            <a:spLocks noGrp="1"/>
          </p:cNvSpPr>
          <p:nvPr>
            <p:ph type="ftr" sz="quarter" idx="11"/>
          </p:nvPr>
        </p:nvSpPr>
        <p:spPr/>
        <p:txBody>
          <a:bodyPr/>
          <a:lstStyle/>
          <a:p>
            <a:endParaRPr lang="en-US"/>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5284812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22/7/2020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41436545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ED6B9C-CCA8-4FB7-B253-1D0E04702A7C}" type="datetimeFigureOut">
              <a:rPr lang="en-US" smtClean="0"/>
              <a:t>22/7/2020</a:t>
            </a:fld>
            <a:endParaRPr lang="en-US"/>
          </a:p>
        </p:txBody>
      </p:sp>
      <p:sp>
        <p:nvSpPr>
          <p:cNvPr id="5" name="Footer Placeholder 4"/>
          <p:cNvSpPr>
            <a:spLocks noGrp="1"/>
          </p:cNvSpPr>
          <p:nvPr>
            <p:ph type="ftr" sz="quarter" idx="11"/>
          </p:nvPr>
        </p:nvSpPr>
        <p:spPr/>
        <p:txBody>
          <a:bodyPr/>
          <a:lstStyle/>
          <a:p>
            <a:endParaRPr lang="en-US"/>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19CA68B-2059-4332-BE9F-D42DDE5A16B6}" type="slidenum">
              <a:rPr lang="en-US" smtClean="0"/>
              <a:t>‹#›</a:t>
            </a:fld>
            <a:endParaRPr lang="en-US"/>
          </a:p>
        </p:txBody>
      </p:sp>
    </p:spTree>
    <p:extLst>
      <p:ext uri="{BB962C8B-B14F-4D97-AF65-F5344CB8AC3E}">
        <p14:creationId xmlns:p14="http://schemas.microsoft.com/office/powerpoint/2010/main" val="1598515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53ED6B9C-CCA8-4FB7-B253-1D0E04702A7C}" type="datetimeFigureOut">
              <a:rPr lang="en-US" smtClean="0"/>
              <a:t>22/7/2020</a:t>
            </a:fld>
            <a:endParaRPr lang="en-US"/>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19CA68B-2059-4332-BE9F-D42DDE5A16B6}" type="slidenum">
              <a:rPr lang="en-US" smtClean="0"/>
              <a:t>‹#›</a:t>
            </a:fld>
            <a:endParaRPr lang="en-US"/>
          </a:p>
        </p:txBody>
      </p:sp>
    </p:spTree>
    <p:extLst>
      <p:ext uri="{BB962C8B-B14F-4D97-AF65-F5344CB8AC3E}">
        <p14:creationId xmlns:p14="http://schemas.microsoft.com/office/powerpoint/2010/main" val="31396403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9.png"/></Relationships>
</file>

<file path=ppt/slides/_rels/slide5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7165" y="2507404"/>
            <a:ext cx="11147611" cy="2387600"/>
          </a:xfrm>
        </p:spPr>
        <p:txBody>
          <a:bodyPr>
            <a:normAutofit fontScale="90000"/>
          </a:bodyPr>
          <a:lstStyle/>
          <a:p>
            <a:r>
              <a:rPr lang="nl-NL" b="1" dirty="0">
                <a:solidFill>
                  <a:srgbClr val="7030A0"/>
                </a:solidFill>
              </a:rPr>
              <a:t>Bài </a:t>
            </a:r>
            <a:r>
              <a:rPr lang="nl-NL" b="1" dirty="0" smtClean="0">
                <a:solidFill>
                  <a:srgbClr val="7030A0"/>
                </a:solidFill>
              </a:rPr>
              <a:t>5</a:t>
            </a:r>
            <a:r>
              <a:rPr lang="nl-NL" b="1" dirty="0" smtClean="0">
                <a:solidFill>
                  <a:srgbClr val="FF0000"/>
                </a:solidFill>
              </a:rPr>
              <a:t/>
            </a:r>
            <a:br>
              <a:rPr lang="nl-NL" b="1" dirty="0" smtClean="0">
                <a:solidFill>
                  <a:srgbClr val="FF0000"/>
                </a:solidFill>
              </a:rPr>
            </a:br>
            <a:r>
              <a:rPr lang="en-US" dirty="0">
                <a:solidFill>
                  <a:srgbClr val="FF0000"/>
                </a:solidFill>
              </a:rPr>
              <a:t/>
            </a:r>
            <a:br>
              <a:rPr lang="en-US" dirty="0">
                <a:solidFill>
                  <a:srgbClr val="FF0000"/>
                </a:solidFill>
              </a:rPr>
            </a:br>
            <a:r>
              <a:rPr lang="nl-NL" b="1" dirty="0">
                <a:solidFill>
                  <a:srgbClr val="FF0000"/>
                </a:solidFill>
              </a:rPr>
              <a:t>PHÁT TRIỂN KINH TẾ, XÃ HỘI, VĂN HÓA, </a:t>
            </a:r>
            <a:r>
              <a:rPr lang="en-US" dirty="0">
                <a:solidFill>
                  <a:srgbClr val="FF0000"/>
                </a:solidFill>
              </a:rPr>
              <a:t/>
            </a:r>
            <a:br>
              <a:rPr lang="en-US" dirty="0">
                <a:solidFill>
                  <a:srgbClr val="FF0000"/>
                </a:solidFill>
              </a:rPr>
            </a:br>
            <a:r>
              <a:rPr lang="nl-NL" b="1" dirty="0">
                <a:solidFill>
                  <a:srgbClr val="FF0000"/>
                </a:solidFill>
              </a:rPr>
              <a:t>CON NGƯỜI Ở VIỆT NAM</a:t>
            </a:r>
            <a:r>
              <a:rPr lang="en-US" dirty="0">
                <a:solidFill>
                  <a:srgbClr val="FF0000"/>
                </a:solidFill>
              </a:rPr>
              <a:t/>
            </a:r>
            <a:br>
              <a:rPr lang="en-US" dirty="0">
                <a:solidFill>
                  <a:srgbClr val="FF0000"/>
                </a:solidFill>
              </a:rPr>
            </a:br>
            <a:endParaRPr lang="en-US" dirty="0">
              <a:solidFill>
                <a:srgbClr val="FF0000"/>
              </a:solidFill>
            </a:endParaRPr>
          </a:p>
        </p:txBody>
      </p:sp>
      <p:pic>
        <p:nvPicPr>
          <p:cNvPr id="3" name="Picture 2"/>
          <p:cNvPicPr>
            <a:picLocks noChangeAspect="1"/>
          </p:cNvPicPr>
          <p:nvPr/>
        </p:nvPicPr>
        <p:blipFill>
          <a:blip r:embed="rId3"/>
          <a:stretch>
            <a:fillRect/>
          </a:stretch>
        </p:blipFill>
        <p:spPr>
          <a:xfrm>
            <a:off x="107576" y="1"/>
            <a:ext cx="3872753" cy="2608728"/>
          </a:xfrm>
          <a:prstGeom prst="rect">
            <a:avLst/>
          </a:prstGeom>
        </p:spPr>
      </p:pic>
      <p:pic>
        <p:nvPicPr>
          <p:cNvPr id="4" name="Picture 3"/>
          <p:cNvPicPr>
            <a:picLocks noChangeAspect="1"/>
          </p:cNvPicPr>
          <p:nvPr/>
        </p:nvPicPr>
        <p:blipFill>
          <a:blip r:embed="rId4"/>
          <a:stretch>
            <a:fillRect/>
          </a:stretch>
        </p:blipFill>
        <p:spPr>
          <a:xfrm>
            <a:off x="7288306" y="111779"/>
            <a:ext cx="4328833" cy="2496950"/>
          </a:xfrm>
          <a:prstGeom prst="rect">
            <a:avLst/>
          </a:prstGeom>
        </p:spPr>
      </p:pic>
      <p:pic>
        <p:nvPicPr>
          <p:cNvPr id="5" name="Picture 4"/>
          <p:cNvPicPr>
            <a:picLocks noChangeAspect="1"/>
          </p:cNvPicPr>
          <p:nvPr/>
        </p:nvPicPr>
        <p:blipFill>
          <a:blip r:embed="rId5"/>
          <a:stretch>
            <a:fillRect/>
          </a:stretch>
        </p:blipFill>
        <p:spPr>
          <a:xfrm>
            <a:off x="-1" y="3899647"/>
            <a:ext cx="4155141" cy="2958353"/>
          </a:xfrm>
          <a:prstGeom prst="rect">
            <a:avLst/>
          </a:prstGeom>
        </p:spPr>
      </p:pic>
      <p:pic>
        <p:nvPicPr>
          <p:cNvPr id="6" name="Picture 5"/>
          <p:cNvPicPr>
            <a:picLocks noChangeAspect="1"/>
          </p:cNvPicPr>
          <p:nvPr/>
        </p:nvPicPr>
        <p:blipFill>
          <a:blip r:embed="rId6"/>
          <a:stretch>
            <a:fillRect/>
          </a:stretch>
        </p:blipFill>
        <p:spPr>
          <a:xfrm>
            <a:off x="7490013" y="3899647"/>
            <a:ext cx="4701988" cy="2958353"/>
          </a:xfrm>
          <a:prstGeom prst="rect">
            <a:avLst/>
          </a:prstGeom>
        </p:spPr>
      </p:pic>
    </p:spTree>
    <p:extLst>
      <p:ext uri="{BB962C8B-B14F-4D97-AF65-F5344CB8AC3E}">
        <p14:creationId xmlns:p14="http://schemas.microsoft.com/office/powerpoint/2010/main" val="3748992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par>
                                <p:cTn id="11" presetID="6" presetClass="entr" presetSubtype="1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ircle(in)">
                                      <p:cBhvr>
                                        <p:cTn id="13" dur="2000"/>
                                        <p:tgtEl>
                                          <p:spTgt spid="6"/>
                                        </p:tgtEl>
                                      </p:cBhvr>
                                    </p:animEffect>
                                  </p:childTnLst>
                                </p:cTn>
                              </p:par>
                              <p:par>
                                <p:cTn id="14" presetID="6"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circle(in)">
                                      <p:cBhvr>
                                        <p:cTn id="16" dur="2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additive="base">
                                        <p:cTn id="21" dur="500" fill="hold"/>
                                        <p:tgtEl>
                                          <p:spTgt spid="2"/>
                                        </p:tgtEl>
                                        <p:attrNameLst>
                                          <p:attrName>ppt_x</p:attrName>
                                        </p:attrNameLst>
                                      </p:cBhvr>
                                      <p:tavLst>
                                        <p:tav tm="0">
                                          <p:val>
                                            <p:strVal val="#ppt_x"/>
                                          </p:val>
                                        </p:tav>
                                        <p:tav tm="100000">
                                          <p:val>
                                            <p:strVal val="#ppt_x"/>
                                          </p:val>
                                        </p:tav>
                                      </p:tavLst>
                                    </p:anim>
                                    <p:anim calcmode="lin" valueType="num">
                                      <p:cBhvr additive="base">
                                        <p:cTn id="2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4776" y="365125"/>
            <a:ext cx="2433918" cy="1325563"/>
          </a:xfrm>
          <a:solidFill>
            <a:srgbClr val="FD2185"/>
          </a:solidFill>
        </p:spPr>
        <p:txBody>
          <a:bodyPr>
            <a:normAutofit fontScale="90000"/>
          </a:bodyPr>
          <a:lstStyle/>
          <a:p>
            <a:r>
              <a:rPr lang="en-US" sz="4800" b="1" i="1" dirty="0" err="1" smtClean="0">
                <a:solidFill>
                  <a:schemeClr val="bg1"/>
                </a:solidFill>
              </a:rPr>
              <a:t>Nội</a:t>
            </a:r>
            <a:r>
              <a:rPr lang="en-US" sz="4800" b="1" i="1" dirty="0" smtClean="0">
                <a:solidFill>
                  <a:schemeClr val="bg1"/>
                </a:solidFill>
              </a:rPr>
              <a:t> dung</a:t>
            </a:r>
            <a:endParaRPr lang="en-US" sz="4800" b="1" i="1" dirty="0">
              <a:solidFill>
                <a:schemeClr val="bg1"/>
              </a:solidFill>
            </a:endParaRPr>
          </a:p>
        </p:txBody>
      </p:sp>
      <p:sp>
        <p:nvSpPr>
          <p:cNvPr id="3" name="Content Placeholder 2"/>
          <p:cNvSpPr>
            <a:spLocks noGrp="1"/>
          </p:cNvSpPr>
          <p:nvPr>
            <p:ph idx="1"/>
          </p:nvPr>
        </p:nvSpPr>
        <p:spPr/>
        <p:txBody>
          <a:bodyPr/>
          <a:lstStyle/>
          <a:p>
            <a:pPr marL="514350" indent="-514350">
              <a:buAutoNum type="arabicPeriod"/>
            </a:pPr>
            <a:r>
              <a:rPr lang="nl-NL" b="1" dirty="0" smtClean="0">
                <a:solidFill>
                  <a:srgbClr val="FF0000"/>
                </a:solidFill>
              </a:rPr>
              <a:t>Nội </a:t>
            </a:r>
            <a:r>
              <a:rPr lang="nl-NL" b="1" dirty="0">
                <a:solidFill>
                  <a:srgbClr val="FF0000"/>
                </a:solidFill>
              </a:rPr>
              <a:t>dung của chủ trương phát triển kinh tế, xã hội, văn hóa, con người ở Việt Nam hiện nay. </a:t>
            </a:r>
            <a:endParaRPr lang="nl-NL" b="1" dirty="0" smtClean="0">
              <a:solidFill>
                <a:srgbClr val="FF0000"/>
              </a:solidFill>
            </a:endParaRPr>
          </a:p>
          <a:p>
            <a:pPr marL="0" indent="1035050">
              <a:buNone/>
            </a:pPr>
            <a:r>
              <a:rPr lang="nl-NL" b="1" i="1" dirty="0"/>
              <a:t>1.1. Quan điểm, chủ trương phát triển kinh tế, xã hội của Đảng</a:t>
            </a:r>
            <a:endParaRPr lang="en-US" dirty="0"/>
          </a:p>
          <a:p>
            <a:pPr marL="0" indent="1035050">
              <a:buNone/>
            </a:pPr>
            <a:r>
              <a:rPr lang="nl-NL" b="1" i="1" dirty="0"/>
              <a:t>1.2. Quan điểm, chủ trương phát triển văn hóa, con người </a:t>
            </a:r>
            <a:endParaRPr lang="en-US" dirty="0"/>
          </a:p>
          <a:p>
            <a:pPr marL="0" indent="0">
              <a:buNone/>
            </a:pPr>
            <a:r>
              <a:rPr lang="nl-NL" b="1" dirty="0">
                <a:solidFill>
                  <a:srgbClr val="FF0000"/>
                </a:solidFill>
              </a:rPr>
              <a:t>2. Giải pháp phát triển kinh tế, xã hội, văn hóa, con người ở Việt Nam hiện nay</a:t>
            </a:r>
            <a:endParaRPr lang="en-US" b="1" dirty="0">
              <a:solidFill>
                <a:srgbClr val="FF0000"/>
              </a:solidFill>
            </a:endParaRPr>
          </a:p>
          <a:p>
            <a:pPr marL="0" indent="1035050">
              <a:buNone/>
            </a:pPr>
            <a:r>
              <a:rPr lang="nl-NL" b="1" i="1" dirty="0"/>
              <a:t>2.1. Nội dung phát triển kinh tế, xã hội </a:t>
            </a:r>
            <a:endParaRPr lang="nl-NL" b="1" i="1" dirty="0" smtClean="0"/>
          </a:p>
          <a:p>
            <a:pPr marL="0" indent="1035050">
              <a:buNone/>
            </a:pPr>
            <a:r>
              <a:rPr lang="nl-NL" b="1" i="1" dirty="0"/>
              <a:t>2.2. Nội dung phát triển văn hóa, con người </a:t>
            </a:r>
            <a:endParaRPr lang="en-US" b="1" dirty="0"/>
          </a:p>
          <a:p>
            <a:pPr marL="0" indent="0">
              <a:buNone/>
            </a:pPr>
            <a:endParaRPr lang="en-US" b="1"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314436974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circle(in)">
                                      <p:cBhvr>
                                        <p:cTn id="24" dur="2000"/>
                                        <p:tgtEl>
                                          <p:spTgt spid="3">
                                            <p:txEl>
                                              <p:pRg st="1" end="1"/>
                                            </p:txEl>
                                          </p:spTgt>
                                        </p:tgtEl>
                                      </p:cBhvr>
                                    </p:animEffect>
                                  </p:childTnLst>
                                </p:cTn>
                              </p:par>
                              <p:par>
                                <p:cTn id="25" presetID="6" presetClass="entr" presetSubtype="16" fill="hold"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2" dur="500"/>
                                        <p:tgtEl>
                                          <p:spTgt spid="3">
                                            <p:txEl>
                                              <p:pRg st="4" end="4"/>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randombar(horizontal)">
                                      <p:cBhvr>
                                        <p:cTn id="35"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551330" y="1505461"/>
            <a:ext cx="10762129" cy="554504"/>
          </a:xfrm>
        </p:spPr>
        <p:txBody>
          <a:bodyPr/>
          <a:lstStyle/>
          <a:p>
            <a:pPr marL="0" indent="0" algn="just">
              <a:buNone/>
            </a:pPr>
            <a:r>
              <a:rPr lang="nl-NL" b="1" i="1" dirty="0" smtClean="0">
                <a:solidFill>
                  <a:srgbClr val="0070C0"/>
                </a:solidFill>
              </a:rPr>
              <a:t> </a:t>
            </a:r>
            <a:r>
              <a:rPr lang="nl-NL" b="1" i="1" dirty="0">
                <a:solidFill>
                  <a:srgbClr val="0070C0"/>
                </a:solidFill>
              </a:rPr>
              <a:t>Định hướng đổi mới mô hình tăng trưởng, cơ cấu lại nền kinh </a:t>
            </a:r>
            <a:r>
              <a:rPr lang="nl-NL" b="1" i="1" dirty="0" smtClean="0">
                <a:solidFill>
                  <a:srgbClr val="0070C0"/>
                </a:solidFill>
              </a:rPr>
              <a:t>tế</a:t>
            </a:r>
          </a:p>
          <a:p>
            <a:pPr marL="0" indent="806450" algn="just">
              <a:buNone/>
            </a:pPr>
            <a:endParaRPr lang="nl-NL" dirty="0" smtClean="0"/>
          </a:p>
        </p:txBody>
      </p:sp>
      <p:sp>
        <p:nvSpPr>
          <p:cNvPr id="5" name="Rectangle 4"/>
          <p:cNvSpPr/>
          <p:nvPr/>
        </p:nvSpPr>
        <p:spPr>
          <a:xfrm>
            <a:off x="430307" y="2671500"/>
            <a:ext cx="3388658" cy="3539430"/>
          </a:xfrm>
          <a:prstGeom prst="rect">
            <a:avLst/>
          </a:prstGeom>
        </p:spPr>
        <p:txBody>
          <a:bodyPr wrap="square">
            <a:spAutoFit/>
          </a:bodyPr>
          <a:lstStyle/>
          <a:p>
            <a:pPr indent="806450" algn="just"/>
            <a:r>
              <a:rPr lang="nl-NL" sz="2800" dirty="0"/>
              <a:t>- Mô hình tăng trưởng trong thời gian tới kết hợp có hiệu quả phát triển </a:t>
            </a:r>
            <a:r>
              <a:rPr lang="nl-NL" sz="2800" b="1" dirty="0">
                <a:solidFill>
                  <a:srgbClr val="FF0000"/>
                </a:solidFill>
              </a:rPr>
              <a:t>chiều rộng </a:t>
            </a:r>
            <a:r>
              <a:rPr lang="nl-NL" sz="2800" dirty="0"/>
              <a:t>với </a:t>
            </a:r>
            <a:r>
              <a:rPr lang="nl-NL" sz="2800" b="1" dirty="0">
                <a:solidFill>
                  <a:srgbClr val="FF0000"/>
                </a:solidFill>
              </a:rPr>
              <a:t>chiều sâu</a:t>
            </a:r>
            <a:r>
              <a:rPr lang="nl-NL" sz="2800" dirty="0"/>
              <a:t>, nâng cao chất lượng tăng trưởng và sức cạnh tranh.</a:t>
            </a:r>
            <a:endParaRPr lang="en-US" sz="2800" dirty="0"/>
          </a:p>
        </p:txBody>
      </p:sp>
      <p:pic>
        <p:nvPicPr>
          <p:cNvPr id="7" name="Picture 6"/>
          <p:cNvPicPr>
            <a:picLocks noChangeAspect="1"/>
          </p:cNvPicPr>
          <p:nvPr/>
        </p:nvPicPr>
        <p:blipFill>
          <a:blip r:embed="rId2"/>
          <a:stretch>
            <a:fillRect/>
          </a:stretch>
        </p:blipFill>
        <p:spPr>
          <a:xfrm>
            <a:off x="5109882" y="2075205"/>
            <a:ext cx="6790765" cy="4554195"/>
          </a:xfrm>
          <a:prstGeom prst="rect">
            <a:avLst/>
          </a:prstGeom>
        </p:spPr>
      </p:pic>
    </p:spTree>
    <p:extLst>
      <p:ext uri="{BB962C8B-B14F-4D97-AF65-F5344CB8AC3E}">
        <p14:creationId xmlns:p14="http://schemas.microsoft.com/office/powerpoint/2010/main" val="130026962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out)">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randombar(horizontal)">
                                      <p:cBhvr>
                                        <p:cTn id="17" dur="500"/>
                                        <p:tgtEl>
                                          <p:spTgt spid="5"/>
                                        </p:tgtEl>
                                      </p:cBhvr>
                                    </p:animEffect>
                                  </p:childTnLst>
                                </p:cTn>
                              </p:par>
                              <p:par>
                                <p:cTn id="18" presetID="14" presetClass="entr" presetSubtype="10" fill="hold" nodeType="with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randombar(horizontal)">
                                      <p:cBhvr>
                                        <p:cTn id="2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9291"/>
            <a:ext cx="10515600" cy="1325563"/>
          </a:xfrm>
        </p:spPr>
        <p:txBody>
          <a:bodyPr>
            <a:normAutofit/>
          </a:bodyPr>
          <a:lstStyle/>
          <a:p>
            <a:r>
              <a:rPr lang="en-US" sz="4000" b="1" dirty="0" err="1" smtClean="0">
                <a:solidFill>
                  <a:srgbClr val="FF0000"/>
                </a:solidFill>
              </a:rPr>
              <a:t>Mô</a:t>
            </a:r>
            <a:r>
              <a:rPr lang="en-US" sz="4000" b="1" dirty="0" smtClean="0">
                <a:solidFill>
                  <a:srgbClr val="FF0000"/>
                </a:solidFill>
              </a:rPr>
              <a:t> </a:t>
            </a:r>
            <a:r>
              <a:rPr lang="en-US" sz="4000" b="1" dirty="0" err="1" smtClean="0">
                <a:solidFill>
                  <a:srgbClr val="FF0000"/>
                </a:solidFill>
              </a:rPr>
              <a:t>hình</a:t>
            </a:r>
            <a:r>
              <a:rPr lang="en-US" sz="4000" b="1" dirty="0" smtClean="0">
                <a:solidFill>
                  <a:srgbClr val="FF0000"/>
                </a:solidFill>
              </a:rPr>
              <a:t> </a:t>
            </a:r>
            <a:r>
              <a:rPr lang="en-US" sz="4000" b="1" dirty="0" err="1" smtClean="0">
                <a:solidFill>
                  <a:srgbClr val="FF0000"/>
                </a:solidFill>
              </a:rPr>
              <a:t>tăng</a:t>
            </a:r>
            <a:r>
              <a:rPr lang="en-US" sz="4000" b="1" dirty="0" smtClean="0">
                <a:solidFill>
                  <a:srgbClr val="FF0000"/>
                </a:solidFill>
              </a:rPr>
              <a:t> </a:t>
            </a:r>
            <a:r>
              <a:rPr lang="en-US" sz="4000" b="1" dirty="0" err="1" smtClean="0">
                <a:solidFill>
                  <a:srgbClr val="FF0000"/>
                </a:solidFill>
              </a:rPr>
              <a:t>trưởng</a:t>
            </a:r>
            <a:r>
              <a:rPr lang="en-US" sz="4000" b="1" dirty="0" smtClean="0">
                <a:solidFill>
                  <a:srgbClr val="FF0000"/>
                </a:solidFill>
              </a:rPr>
              <a:t> </a:t>
            </a:r>
            <a:r>
              <a:rPr lang="en-US" sz="4000" b="1" dirty="0" err="1" smtClean="0">
                <a:solidFill>
                  <a:srgbClr val="FF0000"/>
                </a:solidFill>
              </a:rPr>
              <a:t>theo</a:t>
            </a:r>
            <a:r>
              <a:rPr lang="en-US" sz="4000" b="1" dirty="0" smtClean="0">
                <a:solidFill>
                  <a:srgbClr val="FF0000"/>
                </a:solidFill>
              </a:rPr>
              <a:t> </a:t>
            </a:r>
            <a:r>
              <a:rPr lang="en-US" sz="4000" b="1" dirty="0" err="1" smtClean="0">
                <a:solidFill>
                  <a:srgbClr val="FF0000"/>
                </a:solidFill>
              </a:rPr>
              <a:t>chiều</a:t>
            </a:r>
            <a:r>
              <a:rPr lang="en-US" sz="4000" b="1" dirty="0" smtClean="0">
                <a:solidFill>
                  <a:srgbClr val="FF0000"/>
                </a:solidFill>
              </a:rPr>
              <a:t> </a:t>
            </a:r>
            <a:r>
              <a:rPr lang="en-US" sz="4000" b="1" dirty="0" err="1" smtClean="0">
                <a:solidFill>
                  <a:srgbClr val="FF0000"/>
                </a:solidFill>
              </a:rPr>
              <a:t>sâu</a:t>
            </a:r>
            <a:endParaRPr lang="en-US" sz="4000" b="1" dirty="0">
              <a:solidFill>
                <a:srgbClr val="FF0000"/>
              </a:solidFill>
            </a:endParaRPr>
          </a:p>
        </p:txBody>
      </p:sp>
      <p:pic>
        <p:nvPicPr>
          <p:cNvPr id="4" name="Picture 3"/>
          <p:cNvPicPr>
            <a:picLocks noChangeAspect="1"/>
          </p:cNvPicPr>
          <p:nvPr/>
        </p:nvPicPr>
        <p:blipFill>
          <a:blip r:embed="rId2"/>
          <a:stretch>
            <a:fillRect/>
          </a:stretch>
        </p:blipFill>
        <p:spPr>
          <a:xfrm>
            <a:off x="5257801" y="1331259"/>
            <a:ext cx="6602506" cy="5244353"/>
          </a:xfrm>
          <a:prstGeom prst="rect">
            <a:avLst/>
          </a:prstGeom>
        </p:spPr>
      </p:pic>
      <p:sp>
        <p:nvSpPr>
          <p:cNvPr id="5" name="Rectangle 4"/>
          <p:cNvSpPr/>
          <p:nvPr/>
        </p:nvSpPr>
        <p:spPr>
          <a:xfrm>
            <a:off x="838199" y="2345849"/>
            <a:ext cx="3789829" cy="3416320"/>
          </a:xfrm>
          <a:prstGeom prst="rect">
            <a:avLst/>
          </a:prstGeom>
        </p:spPr>
        <p:txBody>
          <a:bodyPr wrap="square">
            <a:spAutoFit/>
          </a:bodyPr>
          <a:lstStyle/>
          <a:p>
            <a:pPr algn="just"/>
            <a:r>
              <a:rPr lang="en-US" sz="2400" dirty="0" smtClean="0">
                <a:solidFill>
                  <a:srgbClr val="000000"/>
                </a:solidFill>
              </a:rPr>
              <a:t>	</a:t>
            </a:r>
            <a:r>
              <a:rPr lang="vi-VN" sz="2400" dirty="0" smtClean="0">
                <a:solidFill>
                  <a:srgbClr val="000000"/>
                </a:solidFill>
              </a:rPr>
              <a:t>Dựa vào </a:t>
            </a:r>
            <a:r>
              <a:rPr lang="vi-VN" sz="2400" dirty="0">
                <a:solidFill>
                  <a:srgbClr val="000000"/>
                </a:solidFill>
              </a:rPr>
              <a:t>khoa học công nghệ, phải có nguồn nhân lực chất lượng cao, phải dựa vào những thể chế kinh tế thích hợp và sự liên kết giữa 4 nhà: Nhà </a:t>
            </a:r>
            <a:r>
              <a:rPr lang="vi-VN" sz="2400" dirty="0" smtClean="0">
                <a:solidFill>
                  <a:srgbClr val="000000"/>
                </a:solidFill>
              </a:rPr>
              <a:t>nước</a:t>
            </a:r>
            <a:r>
              <a:rPr lang="en-US" sz="2400" dirty="0" smtClean="0">
                <a:solidFill>
                  <a:srgbClr val="000000"/>
                </a:solidFill>
              </a:rPr>
              <a:t> </a:t>
            </a:r>
            <a:r>
              <a:rPr lang="vi-VN" sz="2400" dirty="0" smtClean="0">
                <a:solidFill>
                  <a:srgbClr val="000000"/>
                </a:solidFill>
              </a:rPr>
              <a:t>-</a:t>
            </a:r>
            <a:r>
              <a:rPr lang="en-US" sz="2400" dirty="0" smtClean="0">
                <a:solidFill>
                  <a:srgbClr val="000000"/>
                </a:solidFill>
              </a:rPr>
              <a:t> </a:t>
            </a:r>
            <a:r>
              <a:rPr lang="vi-VN" sz="2400" dirty="0" smtClean="0">
                <a:solidFill>
                  <a:srgbClr val="000000"/>
                </a:solidFill>
              </a:rPr>
              <a:t>nhà </a:t>
            </a:r>
            <a:r>
              <a:rPr lang="vi-VN" sz="2400" dirty="0">
                <a:solidFill>
                  <a:srgbClr val="000000"/>
                </a:solidFill>
              </a:rPr>
              <a:t>khoa </a:t>
            </a:r>
            <a:r>
              <a:rPr lang="vi-VN" sz="2400" dirty="0" smtClean="0">
                <a:solidFill>
                  <a:srgbClr val="000000"/>
                </a:solidFill>
              </a:rPr>
              <a:t>học</a:t>
            </a:r>
            <a:r>
              <a:rPr lang="en-US" sz="2400" dirty="0" smtClean="0">
                <a:solidFill>
                  <a:srgbClr val="000000"/>
                </a:solidFill>
              </a:rPr>
              <a:t> </a:t>
            </a:r>
            <a:r>
              <a:rPr lang="vi-VN" sz="2400" dirty="0" smtClean="0">
                <a:solidFill>
                  <a:srgbClr val="000000"/>
                </a:solidFill>
              </a:rPr>
              <a:t>-</a:t>
            </a:r>
            <a:r>
              <a:rPr lang="en-US" sz="2400" dirty="0" smtClean="0">
                <a:solidFill>
                  <a:srgbClr val="000000"/>
                </a:solidFill>
              </a:rPr>
              <a:t> </a:t>
            </a:r>
            <a:r>
              <a:rPr lang="vi-VN" sz="2400" dirty="0" smtClean="0">
                <a:solidFill>
                  <a:srgbClr val="000000"/>
                </a:solidFill>
              </a:rPr>
              <a:t>doanh </a:t>
            </a:r>
            <a:r>
              <a:rPr lang="vi-VN" sz="2400" dirty="0">
                <a:solidFill>
                  <a:srgbClr val="000000"/>
                </a:solidFill>
              </a:rPr>
              <a:t>nhiệp và nhà nông.</a:t>
            </a:r>
            <a:endParaRPr lang="en-US" sz="2400" dirty="0"/>
          </a:p>
        </p:txBody>
      </p:sp>
    </p:spTree>
    <p:extLst>
      <p:ext uri="{BB962C8B-B14F-4D97-AF65-F5344CB8AC3E}">
        <p14:creationId xmlns:p14="http://schemas.microsoft.com/office/powerpoint/2010/main" val="243768948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605119" y="1825625"/>
            <a:ext cx="10748682" cy="4351338"/>
          </a:xfrm>
        </p:spPr>
        <p:txBody>
          <a:bodyPr/>
          <a:lstStyle/>
          <a:p>
            <a:pPr marL="0" indent="0">
              <a:buNone/>
            </a:pPr>
            <a:r>
              <a:rPr lang="nl-NL" b="1" i="1" dirty="0" smtClean="0">
                <a:solidFill>
                  <a:srgbClr val="0070C0"/>
                </a:solidFill>
              </a:rPr>
              <a:t> </a:t>
            </a:r>
            <a:r>
              <a:rPr lang="nl-NL" b="1" i="1" dirty="0">
                <a:solidFill>
                  <a:srgbClr val="0070C0"/>
                </a:solidFill>
              </a:rPr>
              <a:t>Định hướng đổi mới mô hình tăng trưởng, cơ cấu lại nền kinh tế</a:t>
            </a:r>
          </a:p>
          <a:p>
            <a:pPr marL="0" indent="0">
              <a:buNone/>
            </a:pPr>
            <a:endParaRPr lang="en-US" dirty="0" smtClean="0"/>
          </a:p>
          <a:p>
            <a:pPr marL="0" indent="795338" algn="just">
              <a:buFontTx/>
              <a:buChar char="-"/>
            </a:pPr>
            <a:r>
              <a:rPr lang="nl-NL" dirty="0" smtClean="0"/>
              <a:t>  Thực hiện mô hình tăng trưởng dựa vào vốn, xuất khẩu và thị trường trong nước</a:t>
            </a:r>
          </a:p>
          <a:p>
            <a:pPr algn="just">
              <a:buFontTx/>
              <a:buChar char="-"/>
            </a:pPr>
            <a:endParaRPr lang="nl-NL" dirty="0" smtClean="0"/>
          </a:p>
          <a:p>
            <a:pPr marL="0" indent="860425" algn="just">
              <a:buNone/>
            </a:pPr>
            <a:r>
              <a:rPr lang="nl-NL" dirty="0" smtClean="0"/>
              <a:t>- Đẩy mạnh </a:t>
            </a:r>
            <a:r>
              <a:rPr lang="nl-NL" dirty="0"/>
              <a:t>thực hiện cơ cấu lại đồng bộ, tổng thể nền kinh tế và các ngành, các lĩnh vực gắn với đổi mới mô hình tăng trưởng, tập trung vào các lĩnh vực quan </a:t>
            </a:r>
            <a:r>
              <a:rPr lang="nl-NL" dirty="0" smtClean="0"/>
              <a:t>trọng</a:t>
            </a:r>
            <a:endParaRPr lang="en-US" dirty="0"/>
          </a:p>
        </p:txBody>
      </p:sp>
    </p:spTree>
    <p:extLst>
      <p:ext uri="{BB962C8B-B14F-4D97-AF65-F5344CB8AC3E}">
        <p14:creationId xmlns:p14="http://schemas.microsoft.com/office/powerpoint/2010/main" val="6429249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circle(in)">
                                      <p:cBhvr>
                                        <p:cTn id="7" dur="2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645459" y="1825625"/>
            <a:ext cx="10708341" cy="4351338"/>
          </a:xfrm>
        </p:spPr>
        <p:txBody>
          <a:bodyPr/>
          <a:lstStyle/>
          <a:p>
            <a:pPr marL="0" indent="0" algn="just">
              <a:buNone/>
            </a:pPr>
            <a:r>
              <a:rPr lang="nl-NL" b="1" i="1" dirty="0" smtClean="0">
                <a:solidFill>
                  <a:srgbClr val="0070C0"/>
                </a:solidFill>
              </a:rPr>
              <a:t>Định </a:t>
            </a:r>
            <a:r>
              <a:rPr lang="nl-NL" b="1" i="1" dirty="0">
                <a:solidFill>
                  <a:srgbClr val="0070C0"/>
                </a:solidFill>
              </a:rPr>
              <a:t>hướng đổi mới mô hình tăng trưởng, cơ cấu lại nền kinh tế</a:t>
            </a:r>
          </a:p>
          <a:p>
            <a:pPr marL="0" indent="0" algn="just">
              <a:buNone/>
            </a:pPr>
            <a:endParaRPr lang="en-US" dirty="0" smtClean="0"/>
          </a:p>
          <a:p>
            <a:pPr marL="0" indent="860425" algn="just">
              <a:buNone/>
            </a:pPr>
            <a:r>
              <a:rPr lang="nl-NL" dirty="0"/>
              <a:t>- Tiếp tục đẩy mạnh </a:t>
            </a:r>
            <a:r>
              <a:rPr lang="nl-NL" dirty="0" smtClean="0"/>
              <a:t>đột </a:t>
            </a:r>
            <a:r>
              <a:rPr lang="nl-NL" dirty="0"/>
              <a:t>phá về thể chế kinh tế thị trường định hướng xã hội chủ nghĩa, nhằm giải phóng mạnh mẽ sức sản xuất, huy động, phân bổ, sử dụng có hiệu quả các nguồn lực. </a:t>
            </a:r>
            <a:endParaRPr lang="en-US" dirty="0"/>
          </a:p>
          <a:p>
            <a:pPr algn="just"/>
            <a:endParaRPr lang="en-US" dirty="0"/>
          </a:p>
        </p:txBody>
      </p:sp>
    </p:spTree>
    <p:extLst>
      <p:ext uri="{BB962C8B-B14F-4D97-AF65-F5344CB8AC3E}">
        <p14:creationId xmlns:p14="http://schemas.microsoft.com/office/powerpoint/2010/main" val="40136624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01134" y="127013"/>
            <a:ext cx="10972800" cy="6493920"/>
          </a:xfrm>
          <a:prstGeom prst="rect">
            <a:avLst/>
          </a:prstGeom>
        </p:spPr>
      </p:pic>
      <p:pic>
        <p:nvPicPr>
          <p:cNvPr id="2" name="Picture 1"/>
          <p:cNvPicPr>
            <a:picLocks noChangeAspect="1"/>
          </p:cNvPicPr>
          <p:nvPr/>
        </p:nvPicPr>
        <p:blipFill>
          <a:blip r:embed="rId3"/>
          <a:stretch>
            <a:fillRect/>
          </a:stretch>
        </p:blipFill>
        <p:spPr>
          <a:xfrm>
            <a:off x="222249" y="156633"/>
            <a:ext cx="10530418" cy="6464300"/>
          </a:xfrm>
          <a:prstGeom prst="rect">
            <a:avLst/>
          </a:prstGeom>
        </p:spPr>
      </p:pic>
      <p:pic>
        <p:nvPicPr>
          <p:cNvPr id="3" name="Picture 2"/>
          <p:cNvPicPr>
            <a:picLocks noChangeAspect="1"/>
          </p:cNvPicPr>
          <p:nvPr/>
        </p:nvPicPr>
        <p:blipFill>
          <a:blip r:embed="rId4"/>
          <a:stretch>
            <a:fillRect/>
          </a:stretch>
        </p:blipFill>
        <p:spPr>
          <a:xfrm>
            <a:off x="474133" y="156632"/>
            <a:ext cx="11353801" cy="6464301"/>
          </a:xfrm>
          <a:prstGeom prst="rect">
            <a:avLst/>
          </a:prstGeom>
        </p:spPr>
      </p:pic>
    </p:spTree>
    <p:extLst>
      <p:ext uri="{BB962C8B-B14F-4D97-AF65-F5344CB8AC3E}">
        <p14:creationId xmlns:p14="http://schemas.microsoft.com/office/powerpoint/2010/main" val="27378980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nodeType="clickEffect">
                                  <p:stCondLst>
                                    <p:cond delay="0"/>
                                  </p:stCondLst>
                                  <p:childTnLst>
                                    <p:animEffect transition="out" filter="circle(out)">
                                      <p:cBhvr>
                                        <p:cTn id="6" dur="2000"/>
                                        <p:tgtEl>
                                          <p:spTgt spid="3"/>
                                        </p:tgtEl>
                                      </p:cBhvr>
                                    </p:animEffect>
                                    <p:set>
                                      <p:cBhvr>
                                        <p:cTn id="7" dur="1" fill="hold">
                                          <p:stCondLst>
                                            <p:cond delay="19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diamond(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516344"/>
            <a:ext cx="10515600" cy="4351338"/>
          </a:xfrm>
        </p:spPr>
        <p:txBody>
          <a:bodyPr/>
          <a:lstStyle/>
          <a:p>
            <a:pPr marL="0" indent="0" algn="just">
              <a:buNone/>
            </a:pPr>
            <a:r>
              <a:rPr lang="nl-NL" b="1" i="1" dirty="0" smtClean="0">
                <a:solidFill>
                  <a:srgbClr val="0000FF"/>
                </a:solidFill>
              </a:rPr>
              <a:t>Đẩy </a:t>
            </a:r>
            <a:r>
              <a:rPr lang="nl-NL" b="1" i="1" dirty="0">
                <a:solidFill>
                  <a:srgbClr val="0000FF"/>
                </a:solidFill>
              </a:rPr>
              <a:t>mạnh công nghiệp hóa, hiện đại hóa, phấn đấu sớm đưa nước ta cơ bản trở thành nước công nghiệp theo hướng hiện đại </a:t>
            </a:r>
            <a:endParaRPr lang="en-US" dirty="0">
              <a:solidFill>
                <a:srgbClr val="0000FF"/>
              </a:solidFill>
            </a:endParaRPr>
          </a:p>
          <a:p>
            <a:pPr marL="0" indent="0" algn="just">
              <a:buNone/>
            </a:pPr>
            <a:endParaRPr lang="nl-NL" sz="1400" dirty="0"/>
          </a:p>
          <a:p>
            <a:pPr marL="0" indent="0" algn="just">
              <a:buNone/>
            </a:pPr>
            <a:r>
              <a:rPr lang="nl-NL" dirty="0" smtClean="0"/>
              <a:t>	+ Tiếp tục đẩy mạnh thực hiện mô hình CNH, HĐH trong điều kiện phát triển KTTT định hướng XHCN và hội nhập quốc tế gắn với phát triển kinh tế tri thức, lấy KH, CN, tri thức và nguồn nhân lực chất lượng cao làm động lực chủ yếu; huy động và phân bổ có hiệu quả mọi nguồn lực phát triển. </a:t>
            </a:r>
            <a:endParaRPr lang="en-US" dirty="0" smtClean="0"/>
          </a:p>
          <a:p>
            <a:pPr algn="just"/>
            <a:endParaRPr lang="en-US" dirty="0"/>
          </a:p>
        </p:txBody>
      </p:sp>
    </p:spTree>
    <p:extLst>
      <p:ext uri="{BB962C8B-B14F-4D97-AF65-F5344CB8AC3E}">
        <p14:creationId xmlns:p14="http://schemas.microsoft.com/office/powerpoint/2010/main" val="32741138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strips(downLeft)">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dissolve">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529790"/>
            <a:ext cx="10515600" cy="998257"/>
          </a:xfrm>
        </p:spPr>
        <p:txBody>
          <a:bodyPr>
            <a:noAutofit/>
          </a:bodyPr>
          <a:lstStyle/>
          <a:p>
            <a:pPr marL="0" indent="0" algn="just">
              <a:buNone/>
            </a:pPr>
            <a:r>
              <a:rPr lang="nl-NL" b="1" i="1" dirty="0" smtClean="0">
                <a:solidFill>
                  <a:srgbClr val="0000FF"/>
                </a:solidFill>
              </a:rPr>
              <a:t>Đẩy mạnh công nghiệp hóa, hiện đại hóa, phấn đấu sớm đưa nước ta cơ bản trở thành nước công nghiệp theo hướng hiện đại </a:t>
            </a:r>
            <a:endParaRPr lang="en-US" dirty="0" smtClean="0">
              <a:solidFill>
                <a:srgbClr val="0000FF"/>
              </a:solidFill>
            </a:endParaRPr>
          </a:p>
          <a:p>
            <a:pPr marL="0" indent="0" algn="just">
              <a:buNone/>
            </a:pPr>
            <a:endParaRPr lang="en-US" dirty="0" smtClean="0"/>
          </a:p>
          <a:p>
            <a:pPr marL="0" indent="0" algn="just">
              <a:buNone/>
            </a:pPr>
            <a:r>
              <a:rPr lang="nl-NL" dirty="0" smtClean="0"/>
              <a:t>	</a:t>
            </a:r>
            <a:endParaRPr lang="en-US" dirty="0"/>
          </a:p>
        </p:txBody>
      </p:sp>
      <p:sp>
        <p:nvSpPr>
          <p:cNvPr id="2" name="Rectangle 1"/>
          <p:cNvSpPr/>
          <p:nvPr/>
        </p:nvSpPr>
        <p:spPr>
          <a:xfrm>
            <a:off x="551329" y="2823882"/>
            <a:ext cx="3630705" cy="3693319"/>
          </a:xfrm>
          <a:prstGeom prst="rect">
            <a:avLst/>
          </a:prstGeom>
        </p:spPr>
        <p:txBody>
          <a:bodyPr wrap="square">
            <a:spAutoFit/>
          </a:bodyPr>
          <a:lstStyle/>
          <a:p>
            <a:pPr algn="just"/>
            <a:r>
              <a:rPr lang="nl-NL" sz="2600" dirty="0" smtClean="0"/>
              <a:t>	+ </a:t>
            </a:r>
            <a:r>
              <a:rPr lang="nl-NL" sz="2600" dirty="0"/>
              <a:t>Xây dựng cơ cấu kinh tế và cơ cấu lao động hợp lý, phát huy lợi thế so sánh, có năng suất lao động và năng lực cạnh tranh cao, tham gia sâu rộng vào mạng sản xuất và chuỗi giá trị toàn cầu.</a:t>
            </a:r>
            <a:endParaRPr lang="en-US" sz="2600" dirty="0"/>
          </a:p>
        </p:txBody>
      </p:sp>
      <p:pic>
        <p:nvPicPr>
          <p:cNvPr id="5" name="Picture 4"/>
          <p:cNvPicPr>
            <a:picLocks noChangeAspect="1"/>
          </p:cNvPicPr>
          <p:nvPr/>
        </p:nvPicPr>
        <p:blipFill>
          <a:blip r:embed="rId2"/>
          <a:stretch>
            <a:fillRect/>
          </a:stretch>
        </p:blipFill>
        <p:spPr>
          <a:xfrm>
            <a:off x="5177678" y="2703419"/>
            <a:ext cx="6381750" cy="3333750"/>
          </a:xfrm>
          <a:prstGeom prst="rect">
            <a:avLst/>
          </a:prstGeom>
        </p:spPr>
      </p:pic>
    </p:spTree>
    <p:extLst>
      <p:ext uri="{BB962C8B-B14F-4D97-AF65-F5344CB8AC3E}">
        <p14:creationId xmlns:p14="http://schemas.microsoft.com/office/powerpoint/2010/main" val="251706057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lstStyle/>
          <a:p>
            <a:pPr marL="0" indent="0" algn="just">
              <a:buNone/>
            </a:pPr>
            <a:r>
              <a:rPr lang="nl-NL" b="1" i="1" dirty="0">
                <a:solidFill>
                  <a:srgbClr val="0000FF"/>
                </a:solidFill>
              </a:rPr>
              <a:t>1.1.2. Đẩy mạnh công nghiệp hóa, hiện đại hóa, phấn đấu sớm đưa nước ta cơ bản trở thành nước công nghiệp theo hướng hiện đại </a:t>
            </a:r>
            <a:endParaRPr lang="en-US" dirty="0">
              <a:solidFill>
                <a:srgbClr val="0000FF"/>
              </a:solidFill>
            </a:endParaRPr>
          </a:p>
          <a:p>
            <a:pPr marL="0" indent="0" algn="just">
              <a:buNone/>
            </a:pPr>
            <a:endParaRPr lang="en-US" dirty="0" smtClean="0"/>
          </a:p>
          <a:p>
            <a:pPr marL="0" indent="0" algn="just">
              <a:buNone/>
            </a:pPr>
            <a:r>
              <a:rPr lang="nl-NL" dirty="0" smtClean="0"/>
              <a:t>	+ </a:t>
            </a:r>
            <a:r>
              <a:rPr lang="nl-NL" dirty="0"/>
              <a:t>Tiếp tục đẩy mạnh công nghiệp hóa, hiện đại hóa đất nước, chú trọng công nghiệp hóa, hiện đại hóa nông nghiệp, nông thôn, phát triển nhanh, bền vững và phấn đấu sớm đưa nước ta cơ bản trở thành nước công nghiệp </a:t>
            </a:r>
            <a:endParaRPr lang="en-US" dirty="0"/>
          </a:p>
          <a:p>
            <a:pPr algn="just"/>
            <a:endParaRPr lang="en-US" dirty="0"/>
          </a:p>
        </p:txBody>
      </p:sp>
    </p:spTree>
    <p:extLst>
      <p:ext uri="{BB962C8B-B14F-4D97-AF65-F5344CB8AC3E}">
        <p14:creationId xmlns:p14="http://schemas.microsoft.com/office/powerpoint/2010/main" val="238424712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wedge">
                                      <p:cBhvr>
                                        <p:cTn id="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30307" y="365125"/>
            <a:ext cx="11470340" cy="697193"/>
          </a:xfrm>
          <a:solidFill>
            <a:schemeClr val="accent2"/>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1.1. Quan điểm, chủ trương phát triển kinh tế, xã hội của Đảng</a:t>
            </a:r>
            <a:r>
              <a:rPr lang="en-US" dirty="0" smtClean="0">
                <a:solidFill>
                  <a:schemeClr val="bg1"/>
                </a:solidFill>
              </a:rPr>
              <a:t/>
            </a:r>
            <a:br>
              <a:rPr lang="en-US" dirty="0" smtClean="0">
                <a:solidFill>
                  <a:schemeClr val="bg1"/>
                </a:solidFill>
              </a:rPr>
            </a:br>
            <a:endParaRPr lang="en-US" dirty="0">
              <a:solidFill>
                <a:schemeClr val="bg1"/>
              </a:solidFill>
            </a:endParaRPr>
          </a:p>
        </p:txBody>
      </p:sp>
      <p:sp>
        <p:nvSpPr>
          <p:cNvPr id="3" name="Content Placeholder 2"/>
          <p:cNvSpPr>
            <a:spLocks noGrp="1"/>
          </p:cNvSpPr>
          <p:nvPr>
            <p:ph idx="1"/>
          </p:nvPr>
        </p:nvSpPr>
        <p:spPr>
          <a:xfrm>
            <a:off x="838200" y="1516344"/>
            <a:ext cx="10515600" cy="581399"/>
          </a:xfrm>
        </p:spPr>
        <p:txBody>
          <a:bodyPr>
            <a:noAutofit/>
          </a:bodyPr>
          <a:lstStyle/>
          <a:p>
            <a:pPr marL="0" indent="0" algn="just">
              <a:buNone/>
            </a:pPr>
            <a:r>
              <a:rPr lang="nl-NL" b="1" i="1" dirty="0" smtClean="0">
                <a:solidFill>
                  <a:srgbClr val="FF0000"/>
                </a:solidFill>
              </a:rPr>
              <a:t>Phương hướng, mục tiêu phát </a:t>
            </a:r>
            <a:r>
              <a:rPr lang="nl-NL" b="1" i="1" dirty="0">
                <a:solidFill>
                  <a:srgbClr val="FF0000"/>
                </a:solidFill>
              </a:rPr>
              <a:t>triển nền </a:t>
            </a:r>
            <a:r>
              <a:rPr lang="nl-NL" b="1" i="1" dirty="0" smtClean="0">
                <a:solidFill>
                  <a:srgbClr val="FF0000"/>
                </a:solidFill>
              </a:rPr>
              <a:t>KTTT định </a:t>
            </a:r>
            <a:r>
              <a:rPr lang="nl-NL" b="1" i="1" dirty="0">
                <a:solidFill>
                  <a:srgbClr val="FF0000"/>
                </a:solidFill>
              </a:rPr>
              <a:t>hướng </a:t>
            </a:r>
            <a:r>
              <a:rPr lang="en-US" b="1" i="1" dirty="0" smtClean="0">
                <a:solidFill>
                  <a:srgbClr val="FF0000"/>
                </a:solidFill>
              </a:rPr>
              <a:t>XHCN</a:t>
            </a:r>
            <a:endParaRPr lang="en-US" dirty="0">
              <a:solidFill>
                <a:srgbClr val="FF0000"/>
              </a:solidFill>
            </a:endParaRPr>
          </a:p>
          <a:p>
            <a:pPr marL="0" indent="0" algn="just">
              <a:buNone/>
            </a:pPr>
            <a:endParaRPr lang="nl-NL" dirty="0" smtClean="0"/>
          </a:p>
          <a:p>
            <a:pPr marL="0" indent="0" algn="just">
              <a:buNone/>
            </a:pPr>
            <a:r>
              <a:rPr lang="nl-NL" dirty="0"/>
              <a:t>	</a:t>
            </a:r>
            <a:endParaRPr lang="en-US" dirty="0"/>
          </a:p>
        </p:txBody>
      </p:sp>
      <p:pic>
        <p:nvPicPr>
          <p:cNvPr id="2" name="Picture 1"/>
          <p:cNvPicPr>
            <a:picLocks noChangeAspect="1"/>
          </p:cNvPicPr>
          <p:nvPr/>
        </p:nvPicPr>
        <p:blipFill>
          <a:blip r:embed="rId2"/>
          <a:stretch>
            <a:fillRect/>
          </a:stretch>
        </p:blipFill>
        <p:spPr>
          <a:xfrm>
            <a:off x="6519333" y="2196633"/>
            <a:ext cx="5381314" cy="4562475"/>
          </a:xfrm>
          <a:prstGeom prst="rect">
            <a:avLst/>
          </a:prstGeom>
        </p:spPr>
      </p:pic>
      <p:sp>
        <p:nvSpPr>
          <p:cNvPr id="5" name="Rectangle 4"/>
          <p:cNvSpPr/>
          <p:nvPr/>
        </p:nvSpPr>
        <p:spPr>
          <a:xfrm>
            <a:off x="287867" y="2357903"/>
            <a:ext cx="5994399" cy="4401205"/>
          </a:xfrm>
          <a:prstGeom prst="rect">
            <a:avLst/>
          </a:prstGeom>
        </p:spPr>
        <p:txBody>
          <a:bodyPr wrap="square">
            <a:spAutoFit/>
          </a:bodyPr>
          <a:lstStyle/>
          <a:p>
            <a:pPr algn="just"/>
            <a:r>
              <a:rPr lang="nl-NL" sz="2800" dirty="0"/>
              <a:t>- </a:t>
            </a:r>
            <a:r>
              <a:rPr lang="nl-NL" sz="2800" b="1" i="1" dirty="0">
                <a:solidFill>
                  <a:srgbClr val="00B050"/>
                </a:solidFill>
              </a:rPr>
              <a:t>Nền </a:t>
            </a:r>
            <a:r>
              <a:rPr lang="nl-NL" sz="2800" b="1" i="1" dirty="0" smtClean="0">
                <a:solidFill>
                  <a:srgbClr val="00B050"/>
                </a:solidFill>
              </a:rPr>
              <a:t>KTTT định </a:t>
            </a:r>
            <a:r>
              <a:rPr lang="nl-NL" sz="2800" b="1" i="1" dirty="0">
                <a:solidFill>
                  <a:srgbClr val="00B050"/>
                </a:solidFill>
              </a:rPr>
              <a:t>hướng </a:t>
            </a:r>
            <a:r>
              <a:rPr lang="nl-NL" sz="2800" b="1" i="1" dirty="0" smtClean="0">
                <a:solidFill>
                  <a:srgbClr val="00B050"/>
                </a:solidFill>
              </a:rPr>
              <a:t>XHCN </a:t>
            </a:r>
            <a:r>
              <a:rPr lang="nl-NL" sz="2800" b="1" i="1" dirty="0">
                <a:solidFill>
                  <a:srgbClr val="00B050"/>
                </a:solidFill>
              </a:rPr>
              <a:t>Việt Nam </a:t>
            </a:r>
            <a:r>
              <a:rPr lang="nl-NL" sz="2800" i="1" dirty="0"/>
              <a:t>là</a:t>
            </a:r>
            <a:r>
              <a:rPr lang="nl-NL" sz="2800" dirty="0"/>
              <a:t> nền kinh tế vận hành đầy đủ, đồng bộ theo các quy luật của </a:t>
            </a:r>
            <a:r>
              <a:rPr lang="nl-NL" sz="2800" dirty="0" smtClean="0"/>
              <a:t>KTTT, </a:t>
            </a:r>
            <a:r>
              <a:rPr lang="nl-NL" sz="2800" dirty="0"/>
              <a:t>đồng thời bảo đảm định hướng </a:t>
            </a:r>
            <a:r>
              <a:rPr lang="nl-NL" sz="2800" dirty="0" smtClean="0"/>
              <a:t>XHCN phù </a:t>
            </a:r>
            <a:r>
              <a:rPr lang="nl-NL" sz="2800" dirty="0"/>
              <a:t>hợp với từng giai đoạn phát triển của đất nước. </a:t>
            </a:r>
            <a:r>
              <a:rPr lang="nl-NL" sz="2800" dirty="0" smtClean="0"/>
              <a:t>Đó là nền KTTT hiện đại và hội nhập quốc tế, có sự quản lý của </a:t>
            </a:r>
            <a:r>
              <a:rPr lang="nl-NL" sz="2800" b="1" dirty="0" smtClean="0">
                <a:solidFill>
                  <a:srgbClr val="FF0000"/>
                </a:solidFill>
              </a:rPr>
              <a:t>NN pháp quyền XHCN, do ĐCSVN lãnh đạo, nhằm mục tiêu dân giàu, nước mạnh, dân chủ, công bằng, văn minh.</a:t>
            </a:r>
            <a:endParaRPr lang="en-US" sz="2800" b="1" dirty="0">
              <a:solidFill>
                <a:srgbClr val="FF0000"/>
              </a:solidFill>
            </a:endParaRPr>
          </a:p>
        </p:txBody>
      </p:sp>
    </p:spTree>
    <p:extLst>
      <p:ext uri="{BB962C8B-B14F-4D97-AF65-F5344CB8AC3E}">
        <p14:creationId xmlns:p14="http://schemas.microsoft.com/office/powerpoint/2010/main" val="395475964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in)">
                                      <p:cBhvr>
                                        <p:cTn id="19" dur="2000"/>
                                        <p:tgtEl>
                                          <p:spTgt spid="5"/>
                                        </p:tgtEl>
                                      </p:cBhvr>
                                    </p:animEffect>
                                  </p:childTnLst>
                                </p:cTn>
                              </p:par>
                              <p:par>
                                <p:cTn id="20" presetID="6" presetClass="entr" presetSubtype="16"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7541" y="365125"/>
            <a:ext cx="11389659" cy="1325563"/>
          </a:xfrm>
        </p:spPr>
        <p:txBody>
          <a:bodyPr>
            <a:noAutofit/>
          </a:bodyPr>
          <a:lstStyle/>
          <a:p>
            <a:r>
              <a:rPr lang="nl-NL" sz="3600" b="1" dirty="0">
                <a:solidFill>
                  <a:srgbClr val="00B050"/>
                </a:solidFill>
              </a:rPr>
              <a:t>- Nền kinh tế thị trường định hướng </a:t>
            </a:r>
            <a:r>
              <a:rPr lang="nl-NL" sz="3600" b="1" dirty="0" smtClean="0">
                <a:solidFill>
                  <a:srgbClr val="00B050"/>
                </a:solidFill>
              </a:rPr>
              <a:t>XHCN Việt </a:t>
            </a:r>
            <a:r>
              <a:rPr lang="nl-NL" sz="3600" b="1" dirty="0">
                <a:solidFill>
                  <a:srgbClr val="00B050"/>
                </a:solidFill>
              </a:rPr>
              <a:t>Nam có đặc điểm sau:</a:t>
            </a:r>
            <a:r>
              <a:rPr lang="en-US" sz="3600" b="1" dirty="0">
                <a:solidFill>
                  <a:srgbClr val="00B050"/>
                </a:solidFill>
              </a:rPr>
              <a:t/>
            </a:r>
            <a:br>
              <a:rPr lang="en-US" sz="3600" b="1" dirty="0">
                <a:solidFill>
                  <a:srgbClr val="00B050"/>
                </a:solidFill>
              </a:rPr>
            </a:br>
            <a:endParaRPr lang="en-US" sz="3600" b="1" dirty="0">
              <a:solidFill>
                <a:srgbClr val="00B050"/>
              </a:solidFill>
            </a:endParaRPr>
          </a:p>
        </p:txBody>
      </p:sp>
      <p:sp>
        <p:nvSpPr>
          <p:cNvPr id="3" name="Content Placeholder 2"/>
          <p:cNvSpPr>
            <a:spLocks noGrp="1"/>
          </p:cNvSpPr>
          <p:nvPr>
            <p:ph idx="1"/>
          </p:nvPr>
        </p:nvSpPr>
        <p:spPr/>
        <p:txBody>
          <a:bodyPr>
            <a:normAutofit/>
          </a:bodyPr>
          <a:lstStyle/>
          <a:p>
            <a:pPr marL="0" indent="914400" algn="just">
              <a:buNone/>
            </a:pPr>
            <a:r>
              <a:rPr lang="nl-NL" dirty="0" smtClean="0"/>
              <a:t>+ </a:t>
            </a:r>
            <a:r>
              <a:rPr lang="nl-NL" dirty="0"/>
              <a:t>Quan hệ sản xuất tiến bộ phù hợp với trình độ phát triển của lực lượng sản xuất; </a:t>
            </a:r>
            <a:endParaRPr lang="en-US" dirty="0"/>
          </a:p>
          <a:p>
            <a:pPr marL="0" indent="914400" algn="just">
              <a:buNone/>
            </a:pPr>
            <a:r>
              <a:rPr lang="nl-NL" dirty="0"/>
              <a:t>+ Có nhiều hình thức sở hữu, nhiều thành phần kinh tế, trong đó kinh tế nhà nước giữ vai trò chủ đạo, kinh tế tư nhân là một động lực quan trọng của nền kinh </a:t>
            </a:r>
            <a:r>
              <a:rPr lang="nl-NL" dirty="0" smtClean="0"/>
              <a:t>tế</a:t>
            </a:r>
          </a:p>
          <a:p>
            <a:pPr marL="0" indent="914400" algn="just">
              <a:buNone/>
            </a:pPr>
            <a:r>
              <a:rPr lang="nl-NL" dirty="0" smtClean="0"/>
              <a:t>+ Các chủ thể thuộc các thành phần kinh tế bình đẳng, hợp tác và cạnh tranh theo pháp luật</a:t>
            </a:r>
            <a:endParaRPr lang="nl-NL" dirty="0"/>
          </a:p>
          <a:p>
            <a:pPr marL="0" indent="0">
              <a:buNone/>
            </a:pPr>
            <a:endParaRPr lang="en-US" dirty="0"/>
          </a:p>
        </p:txBody>
      </p:sp>
    </p:spTree>
    <p:extLst>
      <p:ext uri="{BB962C8B-B14F-4D97-AF65-F5344CB8AC3E}">
        <p14:creationId xmlns:p14="http://schemas.microsoft.com/office/powerpoint/2010/main" val="2423595546"/>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20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circle(in)">
                                      <p:cBhvr>
                                        <p:cTn id="20" dur="20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circle(in)">
                                      <p:cBhvr>
                                        <p:cTn id="25"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16566" y="201612"/>
            <a:ext cx="9525000" cy="5572655"/>
          </a:xfrm>
          <a:prstGeom prst="rect">
            <a:avLst/>
          </a:prstGeom>
        </p:spPr>
      </p:pic>
      <p:sp>
        <p:nvSpPr>
          <p:cNvPr id="2" name="Title 1"/>
          <p:cNvSpPr>
            <a:spLocks noGrp="1"/>
          </p:cNvSpPr>
          <p:nvPr>
            <p:ph type="title"/>
          </p:nvPr>
        </p:nvSpPr>
        <p:spPr>
          <a:xfrm>
            <a:off x="567267" y="5706531"/>
            <a:ext cx="10515600" cy="1081088"/>
          </a:xfrm>
        </p:spPr>
        <p:txBody>
          <a:bodyPr>
            <a:normAutofit/>
          </a:bodyPr>
          <a:lstStyle/>
          <a:p>
            <a:pPr algn="ctr"/>
            <a:r>
              <a:rPr lang="en-US" sz="2800" b="1" i="1" dirty="0" err="1">
                <a:solidFill>
                  <a:srgbClr val="0000FF"/>
                </a:solidFill>
              </a:rPr>
              <a:t>Đóng</a:t>
            </a:r>
            <a:r>
              <a:rPr lang="en-US" sz="2800" b="1" i="1" dirty="0">
                <a:solidFill>
                  <a:srgbClr val="0000FF"/>
                </a:solidFill>
              </a:rPr>
              <a:t> </a:t>
            </a:r>
            <a:r>
              <a:rPr lang="en-US" sz="2800" b="1" i="1" dirty="0" err="1">
                <a:solidFill>
                  <a:srgbClr val="0000FF"/>
                </a:solidFill>
              </a:rPr>
              <a:t>góp</a:t>
            </a:r>
            <a:r>
              <a:rPr lang="en-US" sz="2800" b="1" i="1" dirty="0">
                <a:solidFill>
                  <a:srgbClr val="0000FF"/>
                </a:solidFill>
              </a:rPr>
              <a:t> </a:t>
            </a:r>
            <a:r>
              <a:rPr lang="en-US" sz="2800" b="1" i="1" dirty="0" err="1">
                <a:solidFill>
                  <a:srgbClr val="0000FF"/>
                </a:solidFill>
              </a:rPr>
              <a:t>của</a:t>
            </a:r>
            <a:r>
              <a:rPr lang="en-US" sz="2800" b="1" i="1" dirty="0">
                <a:solidFill>
                  <a:srgbClr val="0000FF"/>
                </a:solidFill>
              </a:rPr>
              <a:t> </a:t>
            </a:r>
            <a:r>
              <a:rPr lang="en-US" sz="2800" b="1" i="1" dirty="0" err="1">
                <a:solidFill>
                  <a:srgbClr val="0000FF"/>
                </a:solidFill>
              </a:rPr>
              <a:t>các</a:t>
            </a:r>
            <a:r>
              <a:rPr lang="en-US" sz="2800" b="1" i="1" dirty="0">
                <a:solidFill>
                  <a:srgbClr val="0000FF"/>
                </a:solidFill>
              </a:rPr>
              <a:t> </a:t>
            </a:r>
            <a:r>
              <a:rPr lang="en-US" sz="2800" b="1" i="1" dirty="0" err="1">
                <a:solidFill>
                  <a:srgbClr val="0000FF"/>
                </a:solidFill>
              </a:rPr>
              <a:t>thành</a:t>
            </a:r>
            <a:r>
              <a:rPr lang="en-US" sz="2800" b="1" i="1" dirty="0">
                <a:solidFill>
                  <a:srgbClr val="0000FF"/>
                </a:solidFill>
              </a:rPr>
              <a:t> </a:t>
            </a:r>
            <a:r>
              <a:rPr lang="en-US" sz="2800" b="1" i="1" dirty="0" err="1">
                <a:solidFill>
                  <a:srgbClr val="0000FF"/>
                </a:solidFill>
              </a:rPr>
              <a:t>phần</a:t>
            </a:r>
            <a:r>
              <a:rPr lang="en-US" sz="2800" b="1" i="1" dirty="0">
                <a:solidFill>
                  <a:srgbClr val="0000FF"/>
                </a:solidFill>
              </a:rPr>
              <a:t> </a:t>
            </a:r>
            <a:r>
              <a:rPr lang="en-US" sz="2800" b="1" i="1" dirty="0" err="1">
                <a:solidFill>
                  <a:srgbClr val="0000FF"/>
                </a:solidFill>
              </a:rPr>
              <a:t>kinh</a:t>
            </a:r>
            <a:r>
              <a:rPr lang="en-US" sz="2800" b="1" i="1" dirty="0">
                <a:solidFill>
                  <a:srgbClr val="0000FF"/>
                </a:solidFill>
              </a:rPr>
              <a:t> </a:t>
            </a:r>
            <a:r>
              <a:rPr lang="en-US" sz="2800" b="1" i="1" dirty="0" err="1">
                <a:solidFill>
                  <a:srgbClr val="0000FF"/>
                </a:solidFill>
              </a:rPr>
              <a:t>tế</a:t>
            </a:r>
            <a:r>
              <a:rPr lang="en-US" sz="2800" b="1" i="1" dirty="0">
                <a:solidFill>
                  <a:srgbClr val="0000FF"/>
                </a:solidFill>
              </a:rPr>
              <a:t> </a:t>
            </a:r>
            <a:r>
              <a:rPr lang="en-US" sz="2800" b="1" i="1" dirty="0" err="1">
                <a:solidFill>
                  <a:srgbClr val="0000FF"/>
                </a:solidFill>
              </a:rPr>
              <a:t>vào</a:t>
            </a:r>
            <a:r>
              <a:rPr lang="en-US" sz="2800" b="1" i="1" dirty="0">
                <a:solidFill>
                  <a:srgbClr val="0000FF"/>
                </a:solidFill>
              </a:rPr>
              <a:t> GDP </a:t>
            </a:r>
            <a:r>
              <a:rPr lang="en-US" sz="2800" b="1" i="1" dirty="0" err="1">
                <a:solidFill>
                  <a:srgbClr val="0000FF"/>
                </a:solidFill>
              </a:rPr>
              <a:t>năm</a:t>
            </a:r>
            <a:r>
              <a:rPr lang="en-US" sz="2800" b="1" i="1" dirty="0">
                <a:solidFill>
                  <a:srgbClr val="0000FF"/>
                </a:solidFill>
              </a:rPr>
              <a:t> 2017 </a:t>
            </a:r>
            <a:r>
              <a:rPr lang="en-US" sz="2800" b="1" i="1" dirty="0" err="1">
                <a:solidFill>
                  <a:srgbClr val="0000FF"/>
                </a:solidFill>
              </a:rPr>
              <a:t>theo</a:t>
            </a:r>
            <a:r>
              <a:rPr lang="en-US" sz="2800" b="1" i="1" dirty="0">
                <a:solidFill>
                  <a:srgbClr val="0000FF"/>
                </a:solidFill>
              </a:rPr>
              <a:t> </a:t>
            </a:r>
            <a:r>
              <a:rPr lang="en-US" sz="2800" b="1" i="1" dirty="0" err="1">
                <a:solidFill>
                  <a:srgbClr val="0000FF"/>
                </a:solidFill>
              </a:rPr>
              <a:t>công</a:t>
            </a:r>
            <a:r>
              <a:rPr lang="en-US" sz="2800" b="1" i="1" dirty="0">
                <a:solidFill>
                  <a:srgbClr val="0000FF"/>
                </a:solidFill>
              </a:rPr>
              <a:t> </a:t>
            </a:r>
            <a:r>
              <a:rPr lang="en-US" sz="2800" b="1" i="1" dirty="0" err="1">
                <a:solidFill>
                  <a:srgbClr val="0000FF"/>
                </a:solidFill>
              </a:rPr>
              <a:t>bố</a:t>
            </a:r>
            <a:r>
              <a:rPr lang="en-US" sz="2800" b="1" i="1" dirty="0">
                <a:solidFill>
                  <a:srgbClr val="0000FF"/>
                </a:solidFill>
              </a:rPr>
              <a:t> </a:t>
            </a:r>
            <a:r>
              <a:rPr lang="en-US" sz="2800" b="1" i="1" dirty="0" err="1">
                <a:solidFill>
                  <a:srgbClr val="0000FF"/>
                </a:solidFill>
              </a:rPr>
              <a:t>Sách</a:t>
            </a:r>
            <a:r>
              <a:rPr lang="en-US" sz="2800" b="1" i="1" dirty="0">
                <a:solidFill>
                  <a:srgbClr val="0000FF"/>
                </a:solidFill>
              </a:rPr>
              <a:t> </a:t>
            </a:r>
            <a:r>
              <a:rPr lang="en-US" sz="2800" b="1" i="1" dirty="0" err="1">
                <a:solidFill>
                  <a:srgbClr val="0000FF"/>
                </a:solidFill>
              </a:rPr>
              <a:t>trắng</a:t>
            </a:r>
            <a:r>
              <a:rPr lang="en-US" sz="2800" b="1" i="1" dirty="0">
                <a:solidFill>
                  <a:srgbClr val="0000FF"/>
                </a:solidFill>
              </a:rPr>
              <a:t> </a:t>
            </a:r>
            <a:r>
              <a:rPr lang="en-US" sz="2800" b="1" i="1" dirty="0" err="1">
                <a:solidFill>
                  <a:srgbClr val="0000FF"/>
                </a:solidFill>
              </a:rPr>
              <a:t>doanh</a:t>
            </a:r>
            <a:r>
              <a:rPr lang="en-US" sz="2800" b="1" i="1" dirty="0">
                <a:solidFill>
                  <a:srgbClr val="0000FF"/>
                </a:solidFill>
              </a:rPr>
              <a:t> </a:t>
            </a:r>
            <a:r>
              <a:rPr lang="en-US" sz="2800" b="1" i="1" dirty="0" err="1">
                <a:solidFill>
                  <a:srgbClr val="0000FF"/>
                </a:solidFill>
              </a:rPr>
              <a:t>nghiệp</a:t>
            </a:r>
            <a:r>
              <a:rPr lang="en-US" sz="2800" b="1" i="1" dirty="0">
                <a:solidFill>
                  <a:srgbClr val="0000FF"/>
                </a:solidFill>
              </a:rPr>
              <a:t> 2019</a:t>
            </a:r>
            <a:endParaRPr lang="en-US" sz="2800" b="1" dirty="0">
              <a:solidFill>
                <a:srgbClr val="0000FF"/>
              </a:solidFill>
            </a:endParaRPr>
          </a:p>
        </p:txBody>
      </p:sp>
    </p:spTree>
    <p:extLst>
      <p:ext uri="{BB962C8B-B14F-4D97-AF65-F5344CB8AC3E}">
        <p14:creationId xmlns:p14="http://schemas.microsoft.com/office/powerpoint/2010/main" val="1477393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arn(inVertical)">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97541" y="365125"/>
            <a:ext cx="11389659" cy="1325563"/>
          </a:xfrm>
        </p:spPr>
        <p:txBody>
          <a:bodyPr>
            <a:noAutofit/>
          </a:bodyPr>
          <a:lstStyle/>
          <a:p>
            <a:r>
              <a:rPr lang="nl-NL" sz="3600" b="1" dirty="0">
                <a:solidFill>
                  <a:srgbClr val="00B050"/>
                </a:solidFill>
              </a:rPr>
              <a:t>- Nền kinh tế thị trường định hướng </a:t>
            </a:r>
            <a:r>
              <a:rPr lang="nl-NL" sz="3600" b="1" dirty="0" smtClean="0">
                <a:solidFill>
                  <a:srgbClr val="00B050"/>
                </a:solidFill>
              </a:rPr>
              <a:t>XHCN Việt </a:t>
            </a:r>
            <a:r>
              <a:rPr lang="nl-NL" sz="3600" b="1" dirty="0">
                <a:solidFill>
                  <a:srgbClr val="00B050"/>
                </a:solidFill>
              </a:rPr>
              <a:t>Nam có đặc điểm sau:</a:t>
            </a:r>
            <a:r>
              <a:rPr lang="en-US" sz="3600" b="1" dirty="0">
                <a:solidFill>
                  <a:srgbClr val="00B050"/>
                </a:solidFill>
              </a:rPr>
              <a:t/>
            </a:r>
            <a:br>
              <a:rPr lang="en-US" sz="3600" b="1" dirty="0">
                <a:solidFill>
                  <a:srgbClr val="00B050"/>
                </a:solidFill>
              </a:rPr>
            </a:br>
            <a:endParaRPr lang="en-US" sz="3600" b="1" dirty="0">
              <a:solidFill>
                <a:srgbClr val="00B050"/>
              </a:solidFill>
            </a:endParaRPr>
          </a:p>
        </p:txBody>
      </p:sp>
      <p:sp>
        <p:nvSpPr>
          <p:cNvPr id="3" name="Content Placeholder 2"/>
          <p:cNvSpPr>
            <a:spLocks noGrp="1"/>
          </p:cNvSpPr>
          <p:nvPr>
            <p:ph idx="1"/>
          </p:nvPr>
        </p:nvSpPr>
        <p:spPr/>
        <p:txBody>
          <a:bodyPr>
            <a:normAutofit/>
          </a:bodyPr>
          <a:lstStyle/>
          <a:p>
            <a:pPr lvl="0"/>
            <a:r>
              <a:rPr lang="nl-NL" dirty="0"/>
              <a:t>Thị trường đóng vai trò chủ yếu trong huy động và phân bổ có hiệu quả các nguồn lực phát triển, là động lực chủ yếu để giải phóng sức sản xuất;</a:t>
            </a:r>
            <a:endParaRPr lang="en-US" dirty="0"/>
          </a:p>
          <a:p>
            <a:pPr lvl="0"/>
            <a:r>
              <a:rPr lang="nl-NL" dirty="0"/>
              <a:t>Các nguồn lực nhà nước được phân bổ theo chiến lược, quy hoạch, kế hoạch phù hợp với cơ chế thị trường. </a:t>
            </a:r>
            <a:endParaRPr lang="en-US" dirty="0"/>
          </a:p>
          <a:p>
            <a:pPr lvl="0"/>
            <a:r>
              <a:rPr lang="nl-NL" dirty="0"/>
              <a:t>Nhà nước đóng vai trò định hướng, xây dựng và hoàn thiện thể chế kinh tế, tạo môi trường cạnh tranh bình đẳng, minh bạch và lành mạnh</a:t>
            </a:r>
            <a:endParaRPr lang="en-US" dirty="0"/>
          </a:p>
          <a:p>
            <a:pPr lvl="0"/>
            <a:r>
              <a:rPr lang="nl-NL" dirty="0"/>
              <a:t>Sử dụng các công cụ, chính sách và các nguồn lực của Nhà nước để định hướng và điều tiết nền kinh tế, thúc đẩy sản xuất kinh doanh và bảo vệ môi trường;</a:t>
            </a:r>
            <a:endParaRPr lang="en-US" dirty="0"/>
          </a:p>
          <a:p>
            <a:pPr lvl="0"/>
            <a:r>
              <a:rPr lang="nl-NL" dirty="0"/>
              <a:t>Thực hiện tiến bộ, công bằng xã hội trong từng bước, từng chính sách phát triển. Phát huy vai trò làm chủ của nhân dân trong phát triển kinh tế - xã hội.</a:t>
            </a:r>
            <a:endParaRPr lang="en-US" dirty="0"/>
          </a:p>
          <a:p>
            <a:pPr marL="0" indent="0">
              <a:buNone/>
            </a:pPr>
            <a:endParaRPr lang="en-US" dirty="0"/>
          </a:p>
        </p:txBody>
      </p:sp>
    </p:spTree>
    <p:extLst>
      <p:ext uri="{BB962C8B-B14F-4D97-AF65-F5344CB8AC3E}">
        <p14:creationId xmlns:p14="http://schemas.microsoft.com/office/powerpoint/2010/main" val="244195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 calcmode="lin" valueType="num">
                                      <p:cBhvr>
                                        <p:cTn id="9" dur="500" fill="hold"/>
                                        <p:tgtEl>
                                          <p:spTgt spid="4"/>
                                        </p:tgtEl>
                                        <p:attrNameLst>
                                          <p:attrName>style.rotation</p:attrName>
                                        </p:attrNameLst>
                                      </p:cBhvr>
                                      <p:tavLst>
                                        <p:tav tm="0">
                                          <p:val>
                                            <p:fltVal val="360"/>
                                          </p:val>
                                        </p:tav>
                                        <p:tav tm="100000">
                                          <p:val>
                                            <p:fltVal val="0"/>
                                          </p:val>
                                        </p:tav>
                                      </p:tavLst>
                                    </p:anim>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0" dur="500"/>
                                        <p:tgtEl>
                                          <p:spTgt spid="3">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5" dur="500"/>
                                        <p:tgtEl>
                                          <p:spTgt spid="3">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4" presetClass="entr" presetSubtype="10" fill="hold" grpId="0"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0" dur="500"/>
                                        <p:tgtEl>
                                          <p:spTgt spid="3">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4" presetClass="entr" presetSubtype="1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0935"/>
            <a:ext cx="5579533" cy="979488"/>
          </a:xfrm>
          <a:solidFill>
            <a:srgbClr val="FD2185"/>
          </a:solidFill>
        </p:spPr>
        <p:txBody>
          <a:bodyPr/>
          <a:lstStyle/>
          <a:p>
            <a:r>
              <a:rPr lang="en-US" dirty="0" err="1" smtClean="0">
                <a:solidFill>
                  <a:schemeClr val="bg1"/>
                </a:solidFill>
              </a:rPr>
              <a:t>Mục</a:t>
            </a:r>
            <a:r>
              <a:rPr lang="en-US" dirty="0" smtClean="0">
                <a:solidFill>
                  <a:schemeClr val="bg1"/>
                </a:solidFill>
              </a:rPr>
              <a:t> </a:t>
            </a:r>
            <a:r>
              <a:rPr lang="en-US" dirty="0" err="1" smtClean="0">
                <a:solidFill>
                  <a:schemeClr val="bg1"/>
                </a:solidFill>
              </a:rPr>
              <a:t>tiêu</a:t>
            </a:r>
            <a:r>
              <a:rPr lang="en-US" dirty="0" smtClean="0">
                <a:solidFill>
                  <a:schemeClr val="bg1"/>
                </a:solidFill>
              </a:rPr>
              <a:t> </a:t>
            </a:r>
            <a:r>
              <a:rPr lang="en-US" dirty="0" err="1" smtClean="0">
                <a:solidFill>
                  <a:schemeClr val="bg1"/>
                </a:solidFill>
              </a:rPr>
              <a:t>đến</a:t>
            </a:r>
            <a:r>
              <a:rPr lang="en-US" dirty="0" smtClean="0">
                <a:solidFill>
                  <a:schemeClr val="bg1"/>
                </a:solidFill>
              </a:rPr>
              <a:t> </a:t>
            </a:r>
            <a:r>
              <a:rPr lang="en-US" dirty="0" err="1" smtClean="0">
                <a:solidFill>
                  <a:schemeClr val="bg1"/>
                </a:solidFill>
              </a:rPr>
              <a:t>năm</a:t>
            </a:r>
            <a:r>
              <a:rPr lang="en-US" dirty="0" smtClean="0">
                <a:solidFill>
                  <a:schemeClr val="bg1"/>
                </a:solidFill>
              </a:rPr>
              <a:t> 2020</a:t>
            </a:r>
            <a:endParaRPr lang="en-US" dirty="0">
              <a:solidFill>
                <a:schemeClr val="bg1"/>
              </a:solidFill>
            </a:endParaRPr>
          </a:p>
        </p:txBody>
      </p:sp>
      <p:sp>
        <p:nvSpPr>
          <p:cNvPr id="3" name="Content Placeholder 2"/>
          <p:cNvSpPr>
            <a:spLocks noGrp="1"/>
          </p:cNvSpPr>
          <p:nvPr>
            <p:ph idx="1"/>
          </p:nvPr>
        </p:nvSpPr>
        <p:spPr/>
        <p:txBody>
          <a:bodyPr>
            <a:normAutofit fontScale="92500" lnSpcReduction="20000"/>
          </a:bodyPr>
          <a:lstStyle/>
          <a:p>
            <a:pPr marL="0" indent="0" algn="just">
              <a:buNone/>
            </a:pPr>
            <a:r>
              <a:rPr lang="nl-NL" sz="3600" dirty="0" smtClean="0"/>
              <a:t>	Phấn đấu </a:t>
            </a:r>
            <a:r>
              <a:rPr lang="nl-NL" sz="3600" dirty="0"/>
              <a:t>cơ bản hoàn thiện đồng bộ hệ thống thể chế </a:t>
            </a:r>
            <a:r>
              <a:rPr lang="nl-NL" sz="3600" dirty="0" smtClean="0"/>
              <a:t>KTTT định hướng XHCN </a:t>
            </a:r>
            <a:r>
              <a:rPr lang="nl-NL" sz="3600" dirty="0"/>
              <a:t>theo các tiêu chuẩn phổ biến của nền </a:t>
            </a:r>
            <a:r>
              <a:rPr lang="nl-NL" sz="3600" dirty="0" smtClean="0"/>
              <a:t>KTTT hiện </a:t>
            </a:r>
            <a:r>
              <a:rPr lang="nl-NL" sz="3600" dirty="0"/>
              <a:t>đại và hội nhập quốc tế; bảo đảm tính đồng bộ giữa thể chế kinh tế và thể chế chính trị, giữa Nhà nước và thị trường; bảo đảm sự hài hòa giữa tăng trưởng kinh tế với phát triển văn hóa, phát triển con người, thực hiện tiến bộ, công bằng xã hội, </a:t>
            </a:r>
            <a:r>
              <a:rPr lang="en-US" sz="3600" dirty="0" smtClean="0"/>
              <a:t>….</a:t>
            </a:r>
            <a:endParaRPr lang="en-US" sz="3600" dirty="0"/>
          </a:p>
          <a:p>
            <a:pPr marL="0" indent="0" algn="just">
              <a:buNone/>
            </a:pPr>
            <a:endParaRPr lang="en-US" sz="3600" dirty="0"/>
          </a:p>
        </p:txBody>
      </p:sp>
    </p:spTree>
    <p:extLst>
      <p:ext uri="{BB962C8B-B14F-4D97-AF65-F5344CB8AC3E}">
        <p14:creationId xmlns:p14="http://schemas.microsoft.com/office/powerpoint/2010/main" val="4162296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5"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838200" y="1825624"/>
            <a:ext cx="10515600" cy="4900639"/>
          </a:xfrm>
        </p:spPr>
        <p:txBody>
          <a:bodyPr>
            <a:normAutofit/>
          </a:bodyPr>
          <a:lstStyle/>
          <a:p>
            <a:pPr algn="just"/>
            <a:r>
              <a:rPr lang="en-US" dirty="0" err="1" smtClean="0">
                <a:solidFill>
                  <a:srgbClr val="C00000"/>
                </a:solidFill>
              </a:rPr>
              <a:t>Tiếp</a:t>
            </a:r>
            <a:r>
              <a:rPr lang="en-US" dirty="0" smtClean="0">
                <a:solidFill>
                  <a:srgbClr val="C00000"/>
                </a:solidFill>
              </a:rPr>
              <a:t> </a:t>
            </a:r>
            <a:r>
              <a:rPr lang="en-US" dirty="0" err="1" smtClean="0">
                <a:solidFill>
                  <a:srgbClr val="C00000"/>
                </a:solidFill>
              </a:rPr>
              <a:t>tục</a:t>
            </a:r>
            <a:r>
              <a:rPr lang="en-US" dirty="0" smtClean="0">
                <a:solidFill>
                  <a:srgbClr val="C00000"/>
                </a:solidFill>
              </a:rPr>
              <a:t> </a:t>
            </a:r>
            <a:r>
              <a:rPr lang="en-US" dirty="0" err="1" smtClean="0">
                <a:solidFill>
                  <a:srgbClr val="C00000"/>
                </a:solidFill>
              </a:rPr>
              <a:t>hoàn</a:t>
            </a:r>
            <a:r>
              <a:rPr lang="en-US" dirty="0" smtClean="0">
                <a:solidFill>
                  <a:srgbClr val="C00000"/>
                </a:solidFill>
              </a:rPr>
              <a:t> </a:t>
            </a:r>
            <a:r>
              <a:rPr lang="en-US" dirty="0" err="1" smtClean="0">
                <a:solidFill>
                  <a:srgbClr val="C00000"/>
                </a:solidFill>
              </a:rPr>
              <a:t>thiện</a:t>
            </a:r>
            <a:r>
              <a:rPr lang="en-US" dirty="0" smtClean="0">
                <a:solidFill>
                  <a:srgbClr val="C00000"/>
                </a:solidFill>
              </a:rPr>
              <a:t> </a:t>
            </a:r>
            <a:r>
              <a:rPr lang="en-US" dirty="0" err="1" smtClean="0">
                <a:solidFill>
                  <a:srgbClr val="C00000"/>
                </a:solidFill>
              </a:rPr>
              <a:t>thể</a:t>
            </a:r>
            <a:r>
              <a:rPr lang="en-US" dirty="0" smtClean="0">
                <a:solidFill>
                  <a:srgbClr val="C00000"/>
                </a:solidFill>
              </a:rPr>
              <a:t> </a:t>
            </a:r>
            <a:r>
              <a:rPr lang="en-US" dirty="0" err="1" smtClean="0">
                <a:solidFill>
                  <a:srgbClr val="C00000"/>
                </a:solidFill>
              </a:rPr>
              <a:t>chế</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sở</a:t>
            </a:r>
            <a:r>
              <a:rPr lang="en-US" dirty="0" smtClean="0">
                <a:solidFill>
                  <a:srgbClr val="C00000"/>
                </a:solidFill>
              </a:rPr>
              <a:t> </a:t>
            </a:r>
            <a:r>
              <a:rPr lang="en-US" dirty="0" err="1" smtClean="0">
                <a:solidFill>
                  <a:srgbClr val="C00000"/>
                </a:solidFill>
              </a:rPr>
              <a:t>hữu</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thành</a:t>
            </a:r>
            <a:r>
              <a:rPr lang="en-US" dirty="0" smtClean="0">
                <a:solidFill>
                  <a:srgbClr val="C00000"/>
                </a:solidFill>
              </a:rPr>
              <a:t> </a:t>
            </a:r>
            <a:r>
              <a:rPr lang="en-US" dirty="0" err="1" smtClean="0">
                <a:solidFill>
                  <a:srgbClr val="C00000"/>
                </a:solidFill>
              </a:rPr>
              <a:t>phần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hình</a:t>
            </a:r>
            <a:r>
              <a:rPr lang="en-US" dirty="0" smtClean="0">
                <a:solidFill>
                  <a:srgbClr val="C00000"/>
                </a:solidFill>
              </a:rPr>
              <a:t> </a:t>
            </a:r>
            <a:r>
              <a:rPr lang="en-US" dirty="0" err="1" smtClean="0">
                <a:solidFill>
                  <a:srgbClr val="C00000"/>
                </a:solidFill>
              </a:rPr>
              <a:t>doanh</a:t>
            </a:r>
            <a:r>
              <a:rPr lang="en-US" dirty="0" smtClean="0">
                <a:solidFill>
                  <a:srgbClr val="C00000"/>
                </a:solidFill>
              </a:rPr>
              <a:t> </a:t>
            </a:r>
            <a:r>
              <a:rPr lang="en-US" dirty="0" err="1" smtClean="0">
                <a:solidFill>
                  <a:srgbClr val="C00000"/>
                </a:solidFill>
              </a:rPr>
              <a:t>nghiệp</a:t>
            </a:r>
            <a:endParaRPr lang="en-US" dirty="0" smtClean="0">
              <a:solidFill>
                <a:srgbClr val="C00000"/>
              </a:solidFill>
            </a:endParaRPr>
          </a:p>
          <a:p>
            <a:pPr algn="just"/>
            <a:endParaRPr lang="en-US" sz="900" dirty="0" smtClean="0">
              <a:solidFill>
                <a:srgbClr val="C00000"/>
              </a:solidFill>
            </a:endParaRPr>
          </a:p>
          <a:p>
            <a:pPr algn="just"/>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đồng</a:t>
            </a:r>
            <a:r>
              <a:rPr lang="en-US" dirty="0" smtClean="0">
                <a:solidFill>
                  <a:srgbClr val="C00000"/>
                </a:solidFill>
              </a:rPr>
              <a:t> </a:t>
            </a:r>
            <a:r>
              <a:rPr lang="en-US" dirty="0" err="1" smtClean="0">
                <a:solidFill>
                  <a:srgbClr val="C00000"/>
                </a:solidFill>
              </a:rPr>
              <a:t>bộ</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yếu</a:t>
            </a:r>
            <a:r>
              <a:rPr lang="en-US" dirty="0" smtClean="0">
                <a:solidFill>
                  <a:srgbClr val="C00000"/>
                </a:solidFill>
              </a:rPr>
              <a:t> </a:t>
            </a:r>
            <a:r>
              <a:rPr lang="en-US" dirty="0" err="1" smtClean="0">
                <a:solidFill>
                  <a:srgbClr val="C00000"/>
                </a:solidFill>
              </a:rPr>
              <a:t>tố</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các</a:t>
            </a:r>
            <a:r>
              <a:rPr lang="en-US" dirty="0" smtClean="0">
                <a:solidFill>
                  <a:srgbClr val="C00000"/>
                </a:solidFill>
              </a:rPr>
              <a:t> </a:t>
            </a:r>
            <a:r>
              <a:rPr lang="en-US" dirty="0" err="1" smtClean="0">
                <a:solidFill>
                  <a:srgbClr val="C00000"/>
                </a:solidFill>
              </a:rPr>
              <a:t>loại</a:t>
            </a:r>
            <a:r>
              <a:rPr lang="en-US" dirty="0" smtClean="0">
                <a:solidFill>
                  <a:srgbClr val="C00000"/>
                </a:solidFill>
              </a:rPr>
              <a:t> </a:t>
            </a:r>
            <a:r>
              <a:rPr lang="en-US" dirty="0" err="1" smtClean="0">
                <a:solidFill>
                  <a:srgbClr val="C00000"/>
                </a:solidFill>
              </a:rPr>
              <a:t>thị</a:t>
            </a:r>
            <a:r>
              <a:rPr lang="en-US" dirty="0" smtClean="0">
                <a:solidFill>
                  <a:srgbClr val="C00000"/>
                </a:solidFill>
              </a:rPr>
              <a:t> </a:t>
            </a:r>
            <a:r>
              <a:rPr lang="en-US" dirty="0" err="1" smtClean="0">
                <a:solidFill>
                  <a:srgbClr val="C00000"/>
                </a:solidFill>
              </a:rPr>
              <a:t>trường</a:t>
            </a:r>
            <a:endParaRPr lang="en-US" dirty="0" smtClean="0">
              <a:solidFill>
                <a:srgbClr val="C00000"/>
              </a:solidFill>
            </a:endParaRPr>
          </a:p>
          <a:p>
            <a:pPr algn="just"/>
            <a:r>
              <a:rPr lang="en-US" dirty="0" err="1" smtClean="0">
                <a:solidFill>
                  <a:srgbClr val="C00000"/>
                </a:solidFill>
              </a:rPr>
              <a:t>Đẩy</a:t>
            </a:r>
            <a:r>
              <a:rPr lang="en-US" dirty="0" smtClean="0">
                <a:solidFill>
                  <a:srgbClr val="C00000"/>
                </a:solidFill>
              </a:rPr>
              <a:t> </a:t>
            </a:r>
            <a:r>
              <a:rPr lang="en-US" dirty="0" err="1" smtClean="0">
                <a:solidFill>
                  <a:srgbClr val="C00000"/>
                </a:solidFill>
              </a:rPr>
              <a:t>mạnh</a:t>
            </a:r>
            <a:r>
              <a:rPr lang="en-US" dirty="0" smtClean="0">
                <a:solidFill>
                  <a:srgbClr val="C00000"/>
                </a:solidFill>
              </a:rPr>
              <a:t>, </a:t>
            </a:r>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nhập</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quốc</a:t>
            </a:r>
            <a:r>
              <a:rPr lang="en-US" dirty="0" smtClean="0">
                <a:solidFill>
                  <a:srgbClr val="C00000"/>
                </a:solidFill>
              </a:rPr>
              <a:t> </a:t>
            </a:r>
            <a:r>
              <a:rPr lang="en-US" dirty="0" err="1" smtClean="0">
                <a:solidFill>
                  <a:srgbClr val="C00000"/>
                </a:solidFill>
              </a:rPr>
              <a:t>tế</a:t>
            </a:r>
            <a:endParaRPr lang="en-US" dirty="0" smtClean="0">
              <a:solidFill>
                <a:srgbClr val="C00000"/>
              </a:solidFill>
            </a:endParaRPr>
          </a:p>
          <a:p>
            <a:pPr algn="just"/>
            <a:endParaRPr lang="en-US" sz="1600" dirty="0" smtClean="0">
              <a:solidFill>
                <a:srgbClr val="C00000"/>
              </a:solidFill>
            </a:endParaRPr>
          </a:p>
          <a:p>
            <a:pPr algn="just"/>
            <a:r>
              <a:rPr lang="en-US" dirty="0" err="1" smtClean="0">
                <a:solidFill>
                  <a:srgbClr val="C00000"/>
                </a:solidFill>
              </a:rPr>
              <a:t>Nâng</a:t>
            </a:r>
            <a:r>
              <a:rPr lang="en-US" dirty="0" smtClean="0">
                <a:solidFill>
                  <a:srgbClr val="C00000"/>
                </a:solidFill>
              </a:rPr>
              <a:t> </a:t>
            </a:r>
            <a:r>
              <a:rPr lang="en-US" dirty="0" err="1" smtClean="0">
                <a:solidFill>
                  <a:srgbClr val="C00000"/>
                </a:solidFill>
              </a:rPr>
              <a:t>cao</a:t>
            </a:r>
            <a:r>
              <a:rPr lang="en-US" dirty="0" smtClean="0">
                <a:solidFill>
                  <a:srgbClr val="C00000"/>
                </a:solidFill>
              </a:rPr>
              <a:t> </a:t>
            </a:r>
            <a:r>
              <a:rPr lang="en-US" dirty="0" err="1" smtClean="0">
                <a:solidFill>
                  <a:srgbClr val="C00000"/>
                </a:solidFill>
              </a:rPr>
              <a:t>năng</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lãnh</a:t>
            </a:r>
            <a:r>
              <a:rPr lang="en-US" dirty="0" smtClean="0">
                <a:solidFill>
                  <a:srgbClr val="C00000"/>
                </a:solidFill>
              </a:rPr>
              <a:t> </a:t>
            </a:r>
            <a:r>
              <a:rPr lang="en-US" dirty="0" err="1" smtClean="0">
                <a:solidFill>
                  <a:srgbClr val="C00000"/>
                </a:solidFill>
              </a:rPr>
              <a:t>đạo</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Đảng</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lực</a:t>
            </a:r>
            <a:r>
              <a:rPr lang="en-US" dirty="0" smtClean="0">
                <a:solidFill>
                  <a:srgbClr val="C00000"/>
                </a:solidFill>
              </a:rPr>
              <a:t>, </a:t>
            </a:r>
            <a:r>
              <a:rPr lang="en-US" dirty="0" err="1" smtClean="0">
                <a:solidFill>
                  <a:srgbClr val="C00000"/>
                </a:solidFill>
              </a:rPr>
              <a:t>hiệu</a:t>
            </a:r>
            <a:r>
              <a:rPr lang="en-US" dirty="0" smtClean="0">
                <a:solidFill>
                  <a:srgbClr val="C00000"/>
                </a:solidFill>
              </a:rPr>
              <a:t> </a:t>
            </a:r>
            <a:r>
              <a:rPr lang="en-US" dirty="0" err="1" smtClean="0">
                <a:solidFill>
                  <a:srgbClr val="C00000"/>
                </a:solidFill>
              </a:rPr>
              <a:t>quả</a:t>
            </a:r>
            <a:r>
              <a:rPr lang="en-US" dirty="0" smtClean="0">
                <a:solidFill>
                  <a:srgbClr val="C00000"/>
                </a:solidFill>
              </a:rPr>
              <a:t> </a:t>
            </a:r>
            <a:r>
              <a:rPr lang="en-US" dirty="0" err="1" smtClean="0">
                <a:solidFill>
                  <a:srgbClr val="C00000"/>
                </a:solidFill>
              </a:rPr>
              <a:t>quản</a:t>
            </a:r>
            <a:r>
              <a:rPr lang="en-US" dirty="0" smtClean="0">
                <a:solidFill>
                  <a:srgbClr val="C00000"/>
                </a:solidFill>
              </a:rPr>
              <a:t> </a:t>
            </a:r>
            <a:r>
              <a:rPr lang="en-US" dirty="0" err="1" smtClean="0">
                <a:solidFill>
                  <a:srgbClr val="C00000"/>
                </a:solidFill>
              </a:rPr>
              <a:t>lý</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Nhà</a:t>
            </a:r>
            <a:r>
              <a:rPr lang="en-US" dirty="0" smtClean="0">
                <a:solidFill>
                  <a:srgbClr val="C00000"/>
                </a:solidFill>
              </a:rPr>
              <a:t> </a:t>
            </a:r>
            <a:r>
              <a:rPr lang="en-US" dirty="0" err="1" smtClean="0">
                <a:solidFill>
                  <a:srgbClr val="C00000"/>
                </a:solidFill>
              </a:rPr>
              <a:t>nước</a:t>
            </a:r>
            <a:r>
              <a:rPr lang="en-US" dirty="0" smtClean="0">
                <a:solidFill>
                  <a:srgbClr val="C00000"/>
                </a:solidFill>
              </a:rPr>
              <a:t> </a:t>
            </a:r>
            <a:r>
              <a:rPr lang="en-US" dirty="0" err="1" smtClean="0">
                <a:solidFill>
                  <a:srgbClr val="C00000"/>
                </a:solidFill>
              </a:rPr>
              <a:t>về</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r>
              <a:rPr lang="en-US" dirty="0" smtClean="0">
                <a:solidFill>
                  <a:srgbClr val="C00000"/>
                </a:solidFill>
              </a:rPr>
              <a:t> </a:t>
            </a:r>
            <a:r>
              <a:rPr lang="en-US" dirty="0" err="1" smtClean="0">
                <a:solidFill>
                  <a:srgbClr val="C00000"/>
                </a:solidFill>
              </a:rPr>
              <a:t>và</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huy</a:t>
            </a:r>
            <a:r>
              <a:rPr lang="en-US" dirty="0" smtClean="0">
                <a:solidFill>
                  <a:srgbClr val="C00000"/>
                </a:solidFill>
              </a:rPr>
              <a:t> </a:t>
            </a:r>
            <a:r>
              <a:rPr lang="en-US" dirty="0" err="1" smtClean="0">
                <a:solidFill>
                  <a:srgbClr val="C00000"/>
                </a:solidFill>
              </a:rPr>
              <a:t>vai</a:t>
            </a:r>
            <a:r>
              <a:rPr lang="en-US" dirty="0" smtClean="0">
                <a:solidFill>
                  <a:srgbClr val="C00000"/>
                </a:solidFill>
              </a:rPr>
              <a:t> </a:t>
            </a:r>
            <a:r>
              <a:rPr lang="en-US" dirty="0" err="1" smtClean="0">
                <a:solidFill>
                  <a:srgbClr val="C00000"/>
                </a:solidFill>
              </a:rPr>
              <a:t>trò</a:t>
            </a:r>
            <a:r>
              <a:rPr lang="en-US" dirty="0" smtClean="0">
                <a:solidFill>
                  <a:srgbClr val="C00000"/>
                </a:solidFill>
              </a:rPr>
              <a:t> </a:t>
            </a:r>
            <a:r>
              <a:rPr lang="en-US" dirty="0" err="1" smtClean="0">
                <a:solidFill>
                  <a:srgbClr val="C00000"/>
                </a:solidFill>
              </a:rPr>
              <a:t>làm</a:t>
            </a:r>
            <a:r>
              <a:rPr lang="en-US" dirty="0" smtClean="0">
                <a:solidFill>
                  <a:srgbClr val="C00000"/>
                </a:solidFill>
              </a:rPr>
              <a:t> </a:t>
            </a:r>
            <a:r>
              <a:rPr lang="en-US" dirty="0" err="1" smtClean="0">
                <a:solidFill>
                  <a:srgbClr val="C00000"/>
                </a:solidFill>
              </a:rPr>
              <a:t>chủ</a:t>
            </a:r>
            <a:r>
              <a:rPr lang="en-US" dirty="0" smtClean="0">
                <a:solidFill>
                  <a:srgbClr val="C00000"/>
                </a:solidFill>
              </a:rPr>
              <a:t> </a:t>
            </a:r>
            <a:r>
              <a:rPr lang="en-US" dirty="0" err="1" smtClean="0">
                <a:solidFill>
                  <a:srgbClr val="C00000"/>
                </a:solidFill>
              </a:rPr>
              <a:t>của</a:t>
            </a:r>
            <a:r>
              <a:rPr lang="en-US" dirty="0" smtClean="0">
                <a:solidFill>
                  <a:srgbClr val="C00000"/>
                </a:solidFill>
              </a:rPr>
              <a:t> </a:t>
            </a:r>
            <a:r>
              <a:rPr lang="en-US" dirty="0" err="1" smtClean="0">
                <a:solidFill>
                  <a:srgbClr val="C00000"/>
                </a:solidFill>
              </a:rPr>
              <a:t>nhân</a:t>
            </a:r>
            <a:r>
              <a:rPr lang="en-US" dirty="0" smtClean="0">
                <a:solidFill>
                  <a:srgbClr val="C00000"/>
                </a:solidFill>
              </a:rPr>
              <a:t> </a:t>
            </a:r>
            <a:r>
              <a:rPr lang="en-US" dirty="0" err="1" smtClean="0">
                <a:solidFill>
                  <a:srgbClr val="C00000"/>
                </a:solidFill>
              </a:rPr>
              <a:t>dân</a:t>
            </a:r>
            <a:r>
              <a:rPr lang="en-US" dirty="0" smtClean="0">
                <a:solidFill>
                  <a:srgbClr val="C00000"/>
                </a:solidFill>
              </a:rPr>
              <a:t> </a:t>
            </a:r>
            <a:r>
              <a:rPr lang="en-US" dirty="0" err="1" smtClean="0">
                <a:solidFill>
                  <a:srgbClr val="C00000"/>
                </a:solidFill>
              </a:rPr>
              <a:t>trong</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kinh</a:t>
            </a:r>
            <a:r>
              <a:rPr lang="en-US" dirty="0" smtClean="0">
                <a:solidFill>
                  <a:srgbClr val="C00000"/>
                </a:solidFill>
              </a:rPr>
              <a:t> </a:t>
            </a:r>
            <a:r>
              <a:rPr lang="en-US" dirty="0" err="1" smtClean="0">
                <a:solidFill>
                  <a:srgbClr val="C00000"/>
                </a:solidFill>
              </a:rPr>
              <a:t>tế</a:t>
            </a:r>
            <a:r>
              <a:rPr lang="en-US" dirty="0" smtClean="0">
                <a:solidFill>
                  <a:srgbClr val="C00000"/>
                </a:solidFill>
              </a:rPr>
              <a:t> -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endParaRPr lang="en-US" dirty="0" smtClean="0">
              <a:solidFill>
                <a:srgbClr val="C00000"/>
              </a:solidFill>
            </a:endParaRPr>
          </a:p>
          <a:p>
            <a:pPr algn="just"/>
            <a:endParaRPr lang="en-US" sz="1400" dirty="0" smtClean="0">
              <a:solidFill>
                <a:srgbClr val="C00000"/>
              </a:solidFill>
            </a:endParaRPr>
          </a:p>
          <a:p>
            <a:pPr algn="just"/>
            <a:r>
              <a:rPr lang="en-US" dirty="0" err="1" smtClean="0">
                <a:solidFill>
                  <a:srgbClr val="C00000"/>
                </a:solidFill>
              </a:rPr>
              <a:t>Quản</a:t>
            </a:r>
            <a:r>
              <a:rPr lang="en-US" dirty="0" smtClean="0">
                <a:solidFill>
                  <a:srgbClr val="C00000"/>
                </a:solidFill>
              </a:rPr>
              <a:t> </a:t>
            </a:r>
            <a:r>
              <a:rPr lang="en-US" dirty="0" err="1" smtClean="0">
                <a:solidFill>
                  <a:srgbClr val="C00000"/>
                </a:solidFill>
              </a:rPr>
              <a:t>lý</a:t>
            </a:r>
            <a:r>
              <a:rPr lang="en-US" dirty="0" smtClean="0">
                <a:solidFill>
                  <a:srgbClr val="C00000"/>
                </a:solidFill>
              </a:rPr>
              <a:t> </a:t>
            </a:r>
            <a:r>
              <a:rPr lang="en-US" dirty="0" err="1" smtClean="0">
                <a:solidFill>
                  <a:srgbClr val="C00000"/>
                </a:solidFill>
              </a:rPr>
              <a:t>phát</a:t>
            </a:r>
            <a:r>
              <a:rPr lang="en-US" dirty="0" smtClean="0">
                <a:solidFill>
                  <a:srgbClr val="C00000"/>
                </a:solidFill>
              </a:rPr>
              <a:t> </a:t>
            </a:r>
            <a:r>
              <a:rPr lang="en-US" dirty="0" err="1" smtClean="0">
                <a:solidFill>
                  <a:srgbClr val="C00000"/>
                </a:solidFill>
              </a:rPr>
              <a:t>triển</a:t>
            </a:r>
            <a:r>
              <a:rPr lang="en-US" dirty="0" smtClean="0">
                <a:solidFill>
                  <a:srgbClr val="C00000"/>
                </a:solidFill>
              </a:rPr>
              <a:t> </a:t>
            </a:r>
            <a:r>
              <a:rPr lang="en-US" dirty="0" err="1" smtClean="0">
                <a:solidFill>
                  <a:srgbClr val="C00000"/>
                </a:solidFill>
              </a:rPr>
              <a:t>xã</a:t>
            </a:r>
            <a:r>
              <a:rPr lang="en-US" dirty="0" smtClean="0">
                <a:solidFill>
                  <a:srgbClr val="C00000"/>
                </a:solidFill>
              </a:rPr>
              <a:t> </a:t>
            </a:r>
            <a:r>
              <a:rPr lang="en-US" dirty="0" err="1" smtClean="0">
                <a:solidFill>
                  <a:srgbClr val="C00000"/>
                </a:solidFill>
              </a:rPr>
              <a:t>hội</a:t>
            </a:r>
            <a:endParaRPr lang="en-US" dirty="0">
              <a:solidFill>
                <a:srgbClr val="C00000"/>
              </a:solidFill>
            </a:endParaRPr>
          </a:p>
        </p:txBody>
      </p:sp>
      <p:sp>
        <p:nvSpPr>
          <p:cNvPr id="5" name="Content Placeholder 2"/>
          <p:cNvSpPr txBox="1">
            <a:spLocks/>
          </p:cNvSpPr>
          <p:nvPr/>
        </p:nvSpPr>
        <p:spPr>
          <a:xfrm>
            <a:off x="419741" y="322289"/>
            <a:ext cx="5348013" cy="623107"/>
          </a:xfrm>
          <a:prstGeom prst="rect">
            <a:avLst/>
          </a:prstGeom>
          <a:solidFill>
            <a:srgbClr val="0000FF"/>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4400" dirty="0" smtClean="0">
                <a:solidFill>
                  <a:schemeClr val="bg1"/>
                </a:solidFill>
              </a:rPr>
              <a:t>PHƯƠNG HƯỚNG</a:t>
            </a:r>
            <a:endParaRPr lang="en-US" sz="4400" dirty="0">
              <a:solidFill>
                <a:schemeClr val="bg1"/>
              </a:solidFill>
            </a:endParaRPr>
          </a:p>
        </p:txBody>
      </p:sp>
    </p:spTree>
    <p:extLst>
      <p:ext uri="{BB962C8B-B14F-4D97-AF65-F5344CB8AC3E}">
        <p14:creationId xmlns:p14="http://schemas.microsoft.com/office/powerpoint/2010/main" val="55971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dissolve">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dissolv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dissolv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dissolv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4">
                                            <p:txEl>
                                              <p:pRg st="7" end="7"/>
                                            </p:txEl>
                                          </p:spTgt>
                                        </p:tgtEl>
                                        <p:attrNameLst>
                                          <p:attrName>style.visibility</p:attrName>
                                        </p:attrNameLst>
                                      </p:cBhvr>
                                      <p:to>
                                        <p:strVal val="visible"/>
                                      </p:to>
                                    </p:set>
                                    <p:animEffect transition="in" filter="dissolve">
                                      <p:cBhvr>
                                        <p:cTn id="3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43707" y="693371"/>
            <a:ext cx="11072446" cy="603063"/>
          </a:xfrm>
          <a:solidFill>
            <a:srgbClr val="0070C0"/>
          </a:solidFill>
        </p:spPr>
        <p:txBody>
          <a:bodyPr>
            <a:noAutofit/>
          </a:bodyPr>
          <a:lstStyle/>
          <a:p>
            <a:r>
              <a:rPr lang="nl-NL" sz="2800" b="1" i="1" dirty="0">
                <a:solidFill>
                  <a:schemeClr val="tx1"/>
                </a:solidFill>
              </a:rPr>
              <a:t>1.2. Quan điểm, chủ trương phát triển văn hóa, con người</a:t>
            </a:r>
            <a:r>
              <a:rPr lang="nl-NL" sz="2800" b="1" i="1" dirty="0" smtClean="0">
                <a:solidFill>
                  <a:schemeClr val="tx1"/>
                </a:solidFill>
              </a:rPr>
              <a:t/>
            </a:r>
            <a:br>
              <a:rPr lang="nl-NL" sz="2800" b="1" i="1" dirty="0" smtClean="0">
                <a:solidFill>
                  <a:schemeClr val="tx1"/>
                </a:solidFill>
              </a:rPr>
            </a:br>
            <a:r>
              <a:rPr lang="en-US" sz="2800" dirty="0">
                <a:solidFill>
                  <a:schemeClr val="tx1"/>
                </a:solidFill>
              </a:rPr>
              <a:t/>
            </a:r>
            <a:br>
              <a:rPr lang="en-US" sz="2800" dirty="0">
                <a:solidFill>
                  <a:schemeClr val="tx1"/>
                </a:solidFill>
              </a:rPr>
            </a:br>
            <a:endParaRPr lang="en-US" sz="2800" dirty="0">
              <a:solidFill>
                <a:schemeClr val="tx1"/>
              </a:solidFill>
            </a:endParaRPr>
          </a:p>
        </p:txBody>
      </p:sp>
      <p:sp>
        <p:nvSpPr>
          <p:cNvPr id="3" name="Content Placeholder 2"/>
          <p:cNvSpPr>
            <a:spLocks noGrp="1"/>
          </p:cNvSpPr>
          <p:nvPr>
            <p:ph idx="1"/>
          </p:nvPr>
        </p:nvSpPr>
        <p:spPr/>
        <p:txBody>
          <a:bodyPr>
            <a:normAutofit/>
          </a:bodyPr>
          <a:lstStyle/>
          <a:p>
            <a:pPr marL="0" indent="0">
              <a:buNone/>
            </a:pPr>
            <a:r>
              <a:rPr lang="nl-NL" b="1" i="1" dirty="0">
                <a:solidFill>
                  <a:srgbClr val="FF0000"/>
                </a:solidFill>
              </a:rPr>
              <a:t>- Xây dựng con người Việt Nam phát triển toàn diện </a:t>
            </a:r>
            <a:endParaRPr lang="en-US" b="1" dirty="0">
              <a:solidFill>
                <a:srgbClr val="FF0000"/>
              </a:solidFill>
            </a:endParaRPr>
          </a:p>
          <a:p>
            <a:pPr marL="0" indent="1089025" algn="just">
              <a:buNone/>
            </a:pPr>
            <a:r>
              <a:rPr lang="nl-NL" dirty="0" smtClean="0"/>
              <a:t>+ </a:t>
            </a:r>
            <a:r>
              <a:rPr lang="nl-NL" dirty="0"/>
              <a:t>Là mục tiêu của chiến lược phát triển. </a:t>
            </a:r>
            <a:endParaRPr lang="nl-NL" dirty="0" smtClean="0"/>
          </a:p>
          <a:p>
            <a:pPr marL="0" indent="1089025" algn="just">
              <a:buNone/>
            </a:pPr>
            <a:endParaRPr lang="nl-NL" sz="1050" dirty="0" smtClean="0"/>
          </a:p>
          <a:p>
            <a:pPr marL="0" indent="1089025" algn="just">
              <a:buNone/>
            </a:pPr>
            <a:r>
              <a:rPr lang="nl-NL" dirty="0" smtClean="0"/>
              <a:t>+ </a:t>
            </a:r>
            <a:r>
              <a:rPr lang="nl-NL" dirty="0"/>
              <a:t>Tạo môi trường và điều kiện để phát triển về nhân cách, đạo đức, trí tuệ, năng lực sáng tạo. </a:t>
            </a:r>
            <a:endParaRPr lang="nl-NL" dirty="0" smtClean="0"/>
          </a:p>
          <a:p>
            <a:pPr marL="0" indent="1089025" algn="just">
              <a:buNone/>
            </a:pPr>
            <a:endParaRPr lang="nl-NL" sz="800" dirty="0" smtClean="0"/>
          </a:p>
          <a:p>
            <a:pPr marL="0" indent="1089025" algn="just">
              <a:buNone/>
            </a:pPr>
            <a:r>
              <a:rPr lang="nl-NL" dirty="0" smtClean="0"/>
              <a:t>+ </a:t>
            </a:r>
            <a:r>
              <a:rPr lang="nl-NL" dirty="0"/>
              <a:t>Đấu tranh, phê phán, đẩy lùi cái xấu, cái ác, thấp hèn, lạc hậu; chống các quan điểm, hành vi sai trái, tiêu cực ảnh hưởng xấu đến xây dựng nền văn hóa, làm tha hóa con người. </a:t>
            </a:r>
            <a:endParaRPr lang="en-US" dirty="0"/>
          </a:p>
        </p:txBody>
      </p:sp>
    </p:spTree>
    <p:extLst>
      <p:ext uri="{BB962C8B-B14F-4D97-AF65-F5344CB8AC3E}">
        <p14:creationId xmlns:p14="http://schemas.microsoft.com/office/powerpoint/2010/main" val="289232064"/>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 calcmode="lin" valueType="num">
                                      <p:cBhvr additive="base">
                                        <p:cTn id="1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 calcmode="lin" valueType="num">
                                      <p:cBhvr additive="base">
                                        <p:cTn id="18"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anim calcmode="lin" valueType="num">
                                      <p:cBhvr additive="base">
                                        <p:cTn id="24"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7150" y="250879"/>
            <a:ext cx="7267575" cy="5829300"/>
          </a:xfrm>
          <a:prstGeom prst="rect">
            <a:avLst/>
          </a:prstGeom>
        </p:spPr>
      </p:pic>
      <p:pic>
        <p:nvPicPr>
          <p:cNvPr id="5" name="Picture 4"/>
          <p:cNvPicPr>
            <a:picLocks noChangeAspect="1"/>
          </p:cNvPicPr>
          <p:nvPr/>
        </p:nvPicPr>
        <p:blipFill>
          <a:blip r:embed="rId3"/>
          <a:stretch>
            <a:fillRect/>
          </a:stretch>
        </p:blipFill>
        <p:spPr>
          <a:xfrm>
            <a:off x="7324725" y="250879"/>
            <a:ext cx="4867275" cy="5143500"/>
          </a:xfrm>
          <a:prstGeom prst="rect">
            <a:avLst/>
          </a:prstGeom>
        </p:spPr>
      </p:pic>
      <p:pic>
        <p:nvPicPr>
          <p:cNvPr id="6" name="Picture 5"/>
          <p:cNvPicPr>
            <a:picLocks noChangeAspect="1"/>
          </p:cNvPicPr>
          <p:nvPr/>
        </p:nvPicPr>
        <p:blipFill>
          <a:blip r:embed="rId4"/>
          <a:stretch>
            <a:fillRect/>
          </a:stretch>
        </p:blipFill>
        <p:spPr>
          <a:xfrm>
            <a:off x="1038386" y="165154"/>
            <a:ext cx="10399363" cy="6406127"/>
          </a:xfrm>
          <a:prstGeom prst="rect">
            <a:avLst/>
          </a:prstGeom>
        </p:spPr>
      </p:pic>
    </p:spTree>
    <p:extLst>
      <p:ext uri="{BB962C8B-B14F-4D97-AF65-F5344CB8AC3E}">
        <p14:creationId xmlns:p14="http://schemas.microsoft.com/office/powerpoint/2010/main" val="806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xit" presetSubtype="10" fill="hold" nodeType="clickEffect">
                                  <p:stCondLst>
                                    <p:cond delay="0"/>
                                  </p:stCondLst>
                                  <p:childTnLst>
                                    <p:animEffect transition="out" filter="randombar(horizontal)">
                                      <p:cBhvr>
                                        <p:cTn id="6" dur="500"/>
                                        <p:tgtEl>
                                          <p:spTgt spid="6"/>
                                        </p:tgtEl>
                                      </p:cBhvr>
                                    </p:animEffect>
                                    <p:set>
                                      <p:cBhvr>
                                        <p:cTn id="7"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bg1"/>
                </a:solidFill>
              </a:rPr>
              <a:t>1.2</a:t>
            </a:r>
            <a:r>
              <a:rPr lang="nl-NL" sz="4000" b="1" i="1" dirty="0">
                <a:solidFill>
                  <a:schemeClr val="bg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normAutofit/>
          </a:bodyPr>
          <a:lstStyle/>
          <a:p>
            <a:pPr marL="0" indent="0">
              <a:buNone/>
            </a:pPr>
            <a:r>
              <a:rPr lang="nl-NL" b="1" dirty="0">
                <a:solidFill>
                  <a:srgbClr val="FF0000"/>
                </a:solidFill>
              </a:rPr>
              <a:t>- </a:t>
            </a:r>
            <a:r>
              <a:rPr lang="nl-NL" b="1" i="1" dirty="0">
                <a:solidFill>
                  <a:srgbClr val="FF0000"/>
                </a:solidFill>
              </a:rPr>
              <a:t>Xây dựng môi trường văn hóa lành mạnh, phù hợp với bối cảnh phát triển kinh tế thị trường định hướng </a:t>
            </a:r>
            <a:r>
              <a:rPr lang="nl-NL" b="1" i="1" dirty="0" smtClean="0">
                <a:solidFill>
                  <a:srgbClr val="FF0000"/>
                </a:solidFill>
              </a:rPr>
              <a:t>XHCN và </a:t>
            </a:r>
            <a:r>
              <a:rPr lang="nl-NL" b="1" i="1" dirty="0">
                <a:solidFill>
                  <a:srgbClr val="FF0000"/>
                </a:solidFill>
              </a:rPr>
              <a:t>hội nhập quốc tế. </a:t>
            </a:r>
            <a:endParaRPr lang="en-US" b="1" dirty="0">
              <a:solidFill>
                <a:srgbClr val="FF0000"/>
              </a:solidFill>
            </a:endParaRPr>
          </a:p>
          <a:p>
            <a:pPr marL="0" indent="739775">
              <a:buNone/>
            </a:pPr>
            <a:endParaRPr lang="nl-NL" dirty="0" smtClean="0"/>
          </a:p>
          <a:p>
            <a:pPr marL="0" indent="739775">
              <a:buNone/>
            </a:pPr>
            <a:r>
              <a:rPr lang="nl-NL" dirty="0" smtClean="0"/>
              <a:t> </a:t>
            </a:r>
            <a:r>
              <a:rPr lang="nl-NL" dirty="0"/>
              <a:t>+ Xây dựng môi trường văn hóa, đời sống văn hóa lành mạnh trong hệ thống chính trị, trong mỗi địa </a:t>
            </a:r>
            <a:r>
              <a:rPr lang="nl-NL" dirty="0" smtClean="0"/>
              <a:t>phương, cộng đồng.</a:t>
            </a:r>
          </a:p>
          <a:p>
            <a:pPr marL="0" indent="739775">
              <a:buNone/>
            </a:pPr>
            <a:endParaRPr lang="en-US" dirty="0"/>
          </a:p>
          <a:p>
            <a:pPr marL="0" indent="739775">
              <a:buNone/>
            </a:pPr>
            <a:r>
              <a:rPr lang="nl-NL" dirty="0" smtClean="0"/>
              <a:t>+ </a:t>
            </a:r>
            <a:r>
              <a:rPr lang="nl-NL" dirty="0"/>
              <a:t>Thực hiện chiến lược phát triển gia đình Việt Nam. Phát huy giá trị truyền thống tốt đẹp, xây dựng gia đình no ấm, tiến bộ, hạnh phúc, văn minh. </a:t>
            </a:r>
            <a:endParaRPr lang="en-US" dirty="0"/>
          </a:p>
          <a:p>
            <a:pPr marL="0" indent="739775">
              <a:buNone/>
            </a:pPr>
            <a:r>
              <a:rPr lang="nl-NL" dirty="0"/>
              <a:t> </a:t>
            </a:r>
            <a:endParaRPr lang="en-US" dirty="0"/>
          </a:p>
        </p:txBody>
      </p:sp>
    </p:spTree>
    <p:extLst>
      <p:ext uri="{BB962C8B-B14F-4D97-AF65-F5344CB8AC3E}">
        <p14:creationId xmlns:p14="http://schemas.microsoft.com/office/powerpoint/2010/main" val="38159004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3">
                                            <p:txEl>
                                              <p:pRg st="4" end="4"/>
                                            </p:txEl>
                                          </p:spTgt>
                                        </p:tgtEl>
                                        <p:attrNameLst>
                                          <p:attrName>style.visibility</p:attrName>
                                        </p:attrNameLst>
                                      </p:cBhvr>
                                      <p:to>
                                        <p:strVal val="visible"/>
                                      </p:to>
                                    </p:set>
                                    <p:animEffect transition="in" filter="fade">
                                      <p:cBhvr>
                                        <p:cTn id="20" dur="1000"/>
                                        <p:tgtEl>
                                          <p:spTgt spid="3">
                                            <p:txEl>
                                              <p:pRg st="4" end="4"/>
                                            </p:txEl>
                                          </p:spTgt>
                                        </p:tgtEl>
                                      </p:cBhvr>
                                    </p:animEffect>
                                    <p:anim calcmode="lin" valueType="num">
                                      <p:cBhvr>
                                        <p:cTn id="2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tx1"/>
                </a:solidFill>
              </a:rPr>
              <a:t>1.2</a:t>
            </a:r>
            <a:r>
              <a:rPr lang="nl-NL" sz="4000" b="1" i="1" dirty="0">
                <a:solidFill>
                  <a:schemeClr val="tx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lstStyle/>
          <a:p>
            <a:pPr>
              <a:buFontTx/>
              <a:buChar char="-"/>
            </a:pPr>
            <a:r>
              <a:rPr lang="nl-NL" b="1" i="1" dirty="0" smtClean="0">
                <a:solidFill>
                  <a:srgbClr val="FF0000"/>
                </a:solidFill>
              </a:rPr>
              <a:t>Xây </a:t>
            </a:r>
            <a:r>
              <a:rPr lang="nl-NL" b="1" i="1" dirty="0">
                <a:solidFill>
                  <a:srgbClr val="FF0000"/>
                </a:solidFill>
              </a:rPr>
              <a:t>dựng văn hóa trong chính trị và kinh </a:t>
            </a:r>
            <a:r>
              <a:rPr lang="nl-NL" b="1" i="1" dirty="0" smtClean="0">
                <a:solidFill>
                  <a:srgbClr val="FF0000"/>
                </a:solidFill>
              </a:rPr>
              <a:t>tế</a:t>
            </a:r>
          </a:p>
          <a:p>
            <a:pPr>
              <a:buFontTx/>
              <a:buChar char="-"/>
            </a:pPr>
            <a:endParaRPr lang="en-US" sz="1100" b="1" dirty="0">
              <a:solidFill>
                <a:srgbClr val="FF0000"/>
              </a:solidFill>
            </a:endParaRPr>
          </a:p>
          <a:p>
            <a:pPr marL="0" indent="914400">
              <a:buNone/>
            </a:pPr>
            <a:r>
              <a:rPr lang="nl-NL" dirty="0" smtClean="0"/>
              <a:t>+ </a:t>
            </a:r>
            <a:r>
              <a:rPr lang="nl-NL" dirty="0"/>
              <a:t>Chú trọng chăm lo xây dựng văn hóa trong Đảng, trong các cơ quan nhà nước và các đoàn thể </a:t>
            </a:r>
            <a:endParaRPr lang="nl-NL" dirty="0" smtClean="0"/>
          </a:p>
          <a:p>
            <a:pPr marL="0" indent="914400">
              <a:buNone/>
            </a:pPr>
            <a:endParaRPr lang="nl-NL" dirty="0" smtClean="0"/>
          </a:p>
          <a:p>
            <a:pPr marL="0" indent="914400">
              <a:buNone/>
            </a:pPr>
            <a:r>
              <a:rPr lang="nl-NL" dirty="0" smtClean="0"/>
              <a:t>+ </a:t>
            </a:r>
            <a:r>
              <a:rPr lang="nl-NL" dirty="0"/>
              <a:t>Xây dựng văn hóa doanh nghiệp, văn hóa doanh nhân với ý thức tôn trọng, chấp hành pháp luật, giữ chữ tín, cạnh tranh lành mạnh. </a:t>
            </a:r>
            <a:endParaRPr lang="en-US" dirty="0"/>
          </a:p>
          <a:p>
            <a:pPr marL="0" indent="0">
              <a:buNone/>
            </a:pPr>
            <a:endParaRPr lang="en-US" dirty="0"/>
          </a:p>
        </p:txBody>
      </p:sp>
    </p:spTree>
    <p:extLst>
      <p:ext uri="{BB962C8B-B14F-4D97-AF65-F5344CB8AC3E}">
        <p14:creationId xmlns:p14="http://schemas.microsoft.com/office/powerpoint/2010/main" val="69603765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000123" y="61772"/>
            <a:ext cx="3626785" cy="2799229"/>
          </a:xfrm>
          <a:prstGeom prst="rect">
            <a:avLst/>
          </a:prstGeom>
        </p:spPr>
      </p:pic>
      <p:pic>
        <p:nvPicPr>
          <p:cNvPr id="7" name="Picture 6"/>
          <p:cNvPicPr>
            <a:picLocks noChangeAspect="1"/>
          </p:cNvPicPr>
          <p:nvPr/>
        </p:nvPicPr>
        <p:blipFill>
          <a:blip r:embed="rId3"/>
          <a:stretch>
            <a:fillRect/>
          </a:stretch>
        </p:blipFill>
        <p:spPr>
          <a:xfrm>
            <a:off x="6373905" y="-171170"/>
            <a:ext cx="3954557" cy="3265114"/>
          </a:xfrm>
          <a:prstGeom prst="rect">
            <a:avLst/>
          </a:prstGeom>
        </p:spPr>
      </p:pic>
      <p:pic>
        <p:nvPicPr>
          <p:cNvPr id="8" name="Picture 7"/>
          <p:cNvPicPr>
            <a:picLocks noChangeAspect="1"/>
          </p:cNvPicPr>
          <p:nvPr/>
        </p:nvPicPr>
        <p:blipFill>
          <a:blip r:embed="rId4"/>
          <a:stretch>
            <a:fillRect/>
          </a:stretch>
        </p:blipFill>
        <p:spPr>
          <a:xfrm>
            <a:off x="0" y="2790825"/>
            <a:ext cx="6096000" cy="4067175"/>
          </a:xfrm>
          <a:prstGeom prst="rect">
            <a:avLst/>
          </a:prstGeom>
        </p:spPr>
      </p:pic>
      <p:pic>
        <p:nvPicPr>
          <p:cNvPr id="9" name="Picture 8"/>
          <p:cNvPicPr>
            <a:picLocks noChangeAspect="1"/>
          </p:cNvPicPr>
          <p:nvPr/>
        </p:nvPicPr>
        <p:blipFill>
          <a:blip r:embed="rId5"/>
          <a:stretch>
            <a:fillRect/>
          </a:stretch>
        </p:blipFill>
        <p:spPr>
          <a:xfrm>
            <a:off x="6234390" y="2790825"/>
            <a:ext cx="5841069" cy="4067175"/>
          </a:xfrm>
          <a:prstGeom prst="rect">
            <a:avLst/>
          </a:prstGeom>
        </p:spPr>
      </p:pic>
    </p:spTree>
    <p:extLst>
      <p:ext uri="{BB962C8B-B14F-4D97-AF65-F5344CB8AC3E}">
        <p14:creationId xmlns:p14="http://schemas.microsoft.com/office/powerpoint/2010/main" val="7341286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par>
                                <p:cTn id="11" presetID="6" presetClass="entr" presetSubtype="1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tx1"/>
                </a:solidFill>
              </a:rPr>
              <a:t>1.2</a:t>
            </a:r>
            <a:r>
              <a:rPr lang="nl-NL" sz="4000" b="1" i="1" dirty="0">
                <a:solidFill>
                  <a:schemeClr val="tx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356461" y="1610472"/>
            <a:ext cx="5966847" cy="4945311"/>
          </a:xfrm>
        </p:spPr>
        <p:txBody>
          <a:bodyPr>
            <a:normAutofit/>
          </a:bodyPr>
          <a:lstStyle/>
          <a:p>
            <a:pPr algn="just">
              <a:buFontTx/>
              <a:buChar char="-"/>
            </a:pPr>
            <a:endParaRPr lang="nl-NL" b="1" i="1" dirty="0" smtClean="0">
              <a:solidFill>
                <a:srgbClr val="FF0000"/>
              </a:solidFill>
            </a:endParaRPr>
          </a:p>
          <a:p>
            <a:pPr algn="just">
              <a:buFontTx/>
              <a:buChar char="-"/>
            </a:pPr>
            <a:endParaRPr lang="nl-NL" b="1" i="1" dirty="0">
              <a:solidFill>
                <a:srgbClr val="FF0000"/>
              </a:solidFill>
            </a:endParaRPr>
          </a:p>
          <a:p>
            <a:pPr algn="just">
              <a:buFontTx/>
              <a:buChar char="-"/>
            </a:pPr>
            <a:r>
              <a:rPr lang="nl-NL" b="1" i="1" dirty="0" smtClean="0">
                <a:solidFill>
                  <a:srgbClr val="FF0000"/>
                </a:solidFill>
              </a:rPr>
              <a:t>Nâng </a:t>
            </a:r>
            <a:r>
              <a:rPr lang="nl-NL" b="1" i="1" dirty="0">
                <a:solidFill>
                  <a:srgbClr val="FF0000"/>
                </a:solidFill>
              </a:rPr>
              <a:t>cao chất lượng, hiệu quả hoạt động văn hóa </a:t>
            </a:r>
            <a:endParaRPr lang="nl-NL" b="1" i="1" dirty="0" smtClean="0">
              <a:solidFill>
                <a:srgbClr val="FF0000"/>
              </a:solidFill>
            </a:endParaRPr>
          </a:p>
          <a:p>
            <a:pPr algn="just">
              <a:buFontTx/>
              <a:buChar char="-"/>
            </a:pPr>
            <a:endParaRPr lang="en-US" sz="1200" dirty="0"/>
          </a:p>
          <a:p>
            <a:pPr marL="0" indent="806450" algn="just">
              <a:buNone/>
            </a:pPr>
            <a:r>
              <a:rPr lang="nl-NL" i="1" dirty="0"/>
              <a:t> + </a:t>
            </a:r>
            <a:r>
              <a:rPr lang="nl-NL" dirty="0"/>
              <a:t>Huy động sức mạnh của toàn xã hội nhằm bảo tồn, phát huy các giá trị văn hóa truyền thống dân tộc; khích lệ sáng tạo các giá trị văn hóa mới, tiếp thu tinh hoa văn hóa nhân loại, làm giàu văn hóa dân tộc. </a:t>
            </a:r>
            <a:endParaRPr lang="en-US" dirty="0"/>
          </a:p>
        </p:txBody>
      </p:sp>
    </p:spTree>
    <p:extLst>
      <p:ext uri="{BB962C8B-B14F-4D97-AF65-F5344CB8AC3E}">
        <p14:creationId xmlns:p14="http://schemas.microsoft.com/office/powerpoint/2010/main" val="1590997383"/>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1000"/>
                                        <p:tgtEl>
                                          <p:spTgt spid="3">
                                            <p:txEl>
                                              <p:pRg st="4" end="4"/>
                                            </p:txEl>
                                          </p:spTgt>
                                        </p:tgtEl>
                                      </p:cBhvr>
                                    </p:animEffect>
                                    <p:anim calcmode="lin" valueType="num">
                                      <p:cBhvr>
                                        <p:cTn id="1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stretch>
            <a:fillRect/>
          </a:stretch>
        </p:blipFill>
        <p:spPr>
          <a:xfrm>
            <a:off x="0" y="52386"/>
            <a:ext cx="8244840" cy="6385955"/>
          </a:xfrm>
          <a:prstGeom prst="rect">
            <a:avLst/>
          </a:prstGeom>
        </p:spPr>
      </p:pic>
      <p:pic>
        <p:nvPicPr>
          <p:cNvPr id="6" name="Picture 5"/>
          <p:cNvPicPr>
            <a:picLocks noChangeAspect="1"/>
          </p:cNvPicPr>
          <p:nvPr/>
        </p:nvPicPr>
        <p:blipFill>
          <a:blip r:embed="rId4"/>
          <a:stretch>
            <a:fillRect/>
          </a:stretch>
        </p:blipFill>
        <p:spPr>
          <a:xfrm>
            <a:off x="5286375" y="147919"/>
            <a:ext cx="6858000" cy="6194891"/>
          </a:xfrm>
          <a:prstGeom prst="rect">
            <a:avLst/>
          </a:prstGeom>
        </p:spPr>
      </p:pic>
      <p:pic>
        <p:nvPicPr>
          <p:cNvPr id="4" name="Picture 3"/>
          <p:cNvPicPr>
            <a:picLocks noChangeAspect="1"/>
          </p:cNvPicPr>
          <p:nvPr/>
        </p:nvPicPr>
        <p:blipFill>
          <a:blip r:embed="rId5"/>
          <a:stretch>
            <a:fillRect/>
          </a:stretch>
        </p:blipFill>
        <p:spPr>
          <a:xfrm>
            <a:off x="289560" y="52387"/>
            <a:ext cx="11628120" cy="6753225"/>
          </a:xfrm>
          <a:prstGeom prst="rect">
            <a:avLst/>
          </a:prstGeom>
        </p:spPr>
      </p:pic>
    </p:spTree>
    <p:extLst>
      <p:ext uri="{BB962C8B-B14F-4D97-AF65-F5344CB8AC3E}">
        <p14:creationId xmlns:p14="http://schemas.microsoft.com/office/powerpoint/2010/main" val="4236458698"/>
      </p:ext>
    </p:extLst>
  </p:cSld>
  <p:clrMapOvr>
    <a:masterClrMapping/>
  </p:clrMapOvr>
  <mc:AlternateContent xmlns:mc="http://schemas.openxmlformats.org/markup-compatibility/2006" xmlns:p14="http://schemas.microsoft.com/office/powerpoint/2010/main">
    <mc:Choice Requires="p14">
      <p:transition spd="slow" p14:dur="3400">
        <p14:reveal thruBlk="1"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tx1"/>
                </a:solidFill>
              </a:rPr>
              <a:t>1.2</a:t>
            </a:r>
            <a:r>
              <a:rPr lang="nl-NL" sz="4000" b="1" i="1" dirty="0">
                <a:solidFill>
                  <a:schemeClr val="tx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a:xfrm>
            <a:off x="202778" y="1825625"/>
            <a:ext cx="5516105" cy="4351338"/>
          </a:xfrm>
        </p:spPr>
        <p:txBody>
          <a:bodyPr>
            <a:normAutofit/>
          </a:bodyPr>
          <a:lstStyle/>
          <a:p>
            <a:pPr algn="just">
              <a:buFontTx/>
              <a:buChar char="-"/>
            </a:pPr>
            <a:r>
              <a:rPr lang="nl-NL" b="1" i="1" dirty="0" smtClean="0">
                <a:solidFill>
                  <a:srgbClr val="FF0000"/>
                </a:solidFill>
              </a:rPr>
              <a:t>Làm </a:t>
            </a:r>
            <a:r>
              <a:rPr lang="nl-NL" b="1" i="1" dirty="0">
                <a:solidFill>
                  <a:srgbClr val="FF0000"/>
                </a:solidFill>
              </a:rPr>
              <a:t>tốt công tác lãnh đạo, quản lý báo chí, xuất </a:t>
            </a:r>
            <a:r>
              <a:rPr lang="nl-NL" b="1" i="1" dirty="0" smtClean="0">
                <a:solidFill>
                  <a:srgbClr val="FF0000"/>
                </a:solidFill>
              </a:rPr>
              <a:t>bản</a:t>
            </a:r>
          </a:p>
          <a:p>
            <a:pPr algn="just">
              <a:buFontTx/>
              <a:buChar char="-"/>
            </a:pPr>
            <a:endParaRPr lang="nl-NL" sz="1100" b="1" i="1" dirty="0" smtClean="0">
              <a:solidFill>
                <a:srgbClr val="FF0000"/>
              </a:solidFill>
            </a:endParaRPr>
          </a:p>
          <a:p>
            <a:pPr algn="just">
              <a:buFontTx/>
              <a:buChar char="-"/>
            </a:pPr>
            <a:r>
              <a:rPr lang="nl-NL" b="1" i="1" dirty="0">
                <a:solidFill>
                  <a:srgbClr val="FF0000"/>
                </a:solidFill>
              </a:rPr>
              <a:t>Chủ động hội nhập quốc tế về văn hóa, tiếp thu tinh hoa văn hóa nhân loại</a:t>
            </a:r>
          </a:p>
          <a:p>
            <a:pPr algn="just">
              <a:buFontTx/>
              <a:buChar char="-"/>
            </a:pPr>
            <a:endParaRPr lang="nl-NL" sz="100" b="1" i="1" dirty="0" smtClean="0">
              <a:solidFill>
                <a:srgbClr val="FF0000"/>
              </a:solidFill>
            </a:endParaRPr>
          </a:p>
          <a:p>
            <a:pPr algn="just">
              <a:buFontTx/>
              <a:buChar char="-"/>
            </a:pPr>
            <a:endParaRPr lang="en-US" sz="300" b="1" dirty="0">
              <a:solidFill>
                <a:srgbClr val="FF0000"/>
              </a:solidFill>
            </a:endParaRPr>
          </a:p>
          <a:p>
            <a:pPr algn="just">
              <a:buFontTx/>
              <a:buChar char="-"/>
            </a:pPr>
            <a:r>
              <a:rPr lang="nl-NL" b="1" i="1" dirty="0">
                <a:solidFill>
                  <a:srgbClr val="FF0000"/>
                </a:solidFill>
              </a:rPr>
              <a:t>Tiếp tục đổi mới phương thức lãnh đạo của Đảng và nâng cao hiệu lực, hiệu quả quản lý nhà nước đối với lĩnh vực văn hóa. </a:t>
            </a:r>
          </a:p>
          <a:p>
            <a:pPr marL="0" indent="0" algn="just">
              <a:buNone/>
            </a:pPr>
            <a:endParaRPr lang="en-US" dirty="0"/>
          </a:p>
        </p:txBody>
      </p:sp>
      <p:pic>
        <p:nvPicPr>
          <p:cNvPr id="2" name="Picture 1"/>
          <p:cNvPicPr>
            <a:picLocks noChangeAspect="1"/>
          </p:cNvPicPr>
          <p:nvPr/>
        </p:nvPicPr>
        <p:blipFill>
          <a:blip r:embed="rId2"/>
          <a:stretch>
            <a:fillRect/>
          </a:stretch>
        </p:blipFill>
        <p:spPr>
          <a:xfrm>
            <a:off x="5910021" y="2383833"/>
            <a:ext cx="6096000" cy="4229100"/>
          </a:xfrm>
          <a:prstGeom prst="rect">
            <a:avLst/>
          </a:prstGeom>
        </p:spPr>
      </p:pic>
    </p:spTree>
    <p:extLst>
      <p:ext uri="{BB962C8B-B14F-4D97-AF65-F5344CB8AC3E}">
        <p14:creationId xmlns:p14="http://schemas.microsoft.com/office/powerpoint/2010/main" val="4091728468"/>
      </p:ext>
    </p:extLst>
  </p:cSld>
  <p:clrMapOvr>
    <a:masterClrMapping/>
  </p:clrMapOvr>
  <mc:AlternateContent xmlns:mc="http://schemas.openxmlformats.org/markup-compatibility/2006" xmlns:p14="http://schemas.microsoft.com/office/powerpoint/2010/main">
    <mc:Choice Requires="p14">
      <p:transition spd="slow" p14:dur="1500">
        <p:split orient="vert" dir="in"/>
      </p:transition>
    </mc:Choice>
    <mc:Fallback xmlns="">
      <p:transition spd="slow">
        <p:split orient="vert" dir="in"/>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circle(in)">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circle(in)">
                                      <p:cBhvr>
                                        <p:cTn id="17" dur="2000"/>
                                        <p:tgtEl>
                                          <p:spTgt spid="3">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circle(in)">
                                      <p:cBhvr>
                                        <p:cTn id="2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838200" y="365125"/>
            <a:ext cx="10515600" cy="603063"/>
          </a:xfrm>
          <a:solidFill>
            <a:srgbClr val="0070C0"/>
          </a:solidFill>
        </p:spPr>
        <p:txBody>
          <a:bodyPr>
            <a:normAutofit fontScale="90000"/>
          </a:bodyPr>
          <a:lstStyle/>
          <a:p>
            <a:r>
              <a:rPr lang="nl-NL" sz="4000" b="1" i="1" dirty="0" smtClean="0">
                <a:solidFill>
                  <a:schemeClr val="bg1"/>
                </a:solidFill>
              </a:rPr>
              <a:t/>
            </a:r>
            <a:br>
              <a:rPr lang="nl-NL" sz="4000" b="1" i="1" dirty="0" smtClean="0">
                <a:solidFill>
                  <a:schemeClr val="bg1"/>
                </a:solidFill>
              </a:rPr>
            </a:br>
            <a:r>
              <a:rPr lang="nl-NL" sz="4000" b="1" i="1" dirty="0" smtClean="0">
                <a:solidFill>
                  <a:schemeClr val="tx1"/>
                </a:solidFill>
              </a:rPr>
              <a:t>1.2</a:t>
            </a:r>
            <a:r>
              <a:rPr lang="nl-NL" sz="4000" b="1" i="1" dirty="0">
                <a:solidFill>
                  <a:schemeClr val="tx1"/>
                </a:solidFill>
              </a:rPr>
              <a:t>. Quan điểm, chủ trương phát triển văn hóa, con người </a:t>
            </a:r>
            <a:r>
              <a:rPr lang="en-US" dirty="0">
                <a:solidFill>
                  <a:schemeClr val="bg1"/>
                </a:solidFill>
              </a:rPr>
              <a:t/>
            </a:r>
            <a:br>
              <a:rPr lang="en-US" dirty="0">
                <a:solidFill>
                  <a:schemeClr val="bg1"/>
                </a:solidFill>
              </a:rPr>
            </a:br>
            <a:endParaRPr lang="en-US" dirty="0">
              <a:solidFill>
                <a:schemeClr val="bg1"/>
              </a:solidFill>
            </a:endParaRPr>
          </a:p>
        </p:txBody>
      </p:sp>
      <p:sp>
        <p:nvSpPr>
          <p:cNvPr id="3" name="Content Placeholder 2"/>
          <p:cNvSpPr>
            <a:spLocks noGrp="1"/>
          </p:cNvSpPr>
          <p:nvPr>
            <p:ph idx="1"/>
          </p:nvPr>
        </p:nvSpPr>
        <p:spPr/>
        <p:txBody>
          <a:bodyPr>
            <a:normAutofit fontScale="77500" lnSpcReduction="20000"/>
          </a:bodyPr>
          <a:lstStyle/>
          <a:p>
            <a:pPr lvl="0">
              <a:buFontTx/>
              <a:buChar char="-"/>
            </a:pPr>
            <a:r>
              <a:rPr lang="nl-NL" b="1" i="1" dirty="0" smtClean="0">
                <a:solidFill>
                  <a:srgbClr val="FF0000"/>
                </a:solidFill>
              </a:rPr>
              <a:t>Phát </a:t>
            </a:r>
            <a:r>
              <a:rPr lang="nl-NL" b="1" i="1" dirty="0">
                <a:solidFill>
                  <a:srgbClr val="FF0000"/>
                </a:solidFill>
              </a:rPr>
              <a:t>triển công nghiệp văn hóa đi đôi với xây dựng, hoàn thiện thị trường dịch vụ và sản phẩm văn hóa. </a:t>
            </a:r>
            <a:endParaRPr lang="nl-NL" b="1" i="1" dirty="0" smtClean="0">
              <a:solidFill>
                <a:srgbClr val="FF0000"/>
              </a:solidFill>
            </a:endParaRPr>
          </a:p>
          <a:p>
            <a:pPr lvl="0">
              <a:buFontTx/>
              <a:buChar char="-"/>
            </a:pPr>
            <a:endParaRPr lang="en-US" sz="1200" b="1" dirty="0">
              <a:solidFill>
                <a:srgbClr val="FF0000"/>
              </a:solidFill>
            </a:endParaRPr>
          </a:p>
          <a:p>
            <a:pPr marL="0" indent="0">
              <a:buNone/>
            </a:pPr>
            <a:r>
              <a:rPr lang="nl-NL" i="1" dirty="0"/>
              <a:t>	</a:t>
            </a:r>
            <a:r>
              <a:rPr lang="nl-NL" sz="3500" i="1" dirty="0" smtClean="0"/>
              <a:t>+ </a:t>
            </a:r>
            <a:r>
              <a:rPr lang="nl-NL" sz="3500" dirty="0"/>
              <a:t>Có cơ chế khuyến khích đầu tư cơ sở vật chất, trang thiết bị kỹ thuật và công nghệ tiên </a:t>
            </a:r>
            <a:r>
              <a:rPr lang="nl-NL" sz="3500" dirty="0" smtClean="0"/>
              <a:t>tiến.</a:t>
            </a:r>
          </a:p>
          <a:p>
            <a:pPr marL="0" indent="0">
              <a:buNone/>
            </a:pPr>
            <a:r>
              <a:rPr lang="nl-NL" sz="3500" dirty="0"/>
              <a:t>	</a:t>
            </a:r>
            <a:endParaRPr lang="nl-NL" sz="3500" dirty="0" smtClean="0"/>
          </a:p>
          <a:p>
            <a:pPr marL="0" indent="0">
              <a:buNone/>
            </a:pPr>
            <a:r>
              <a:rPr lang="nl-NL" sz="3500" dirty="0"/>
              <a:t>	</a:t>
            </a:r>
            <a:r>
              <a:rPr lang="nl-NL" sz="3500" dirty="0" smtClean="0"/>
              <a:t>+ Tạo điều kiện thuận lợi để thu hút các nguồn lực xã hội để phát triển văn hóa</a:t>
            </a:r>
          </a:p>
          <a:p>
            <a:pPr marL="0" indent="0">
              <a:buNone/>
            </a:pPr>
            <a:endParaRPr lang="nl-NL" dirty="0" smtClean="0"/>
          </a:p>
          <a:p>
            <a:pPr marL="0" indent="0">
              <a:buNone/>
            </a:pPr>
            <a:endParaRPr lang="nl-NL" dirty="0" smtClean="0"/>
          </a:p>
          <a:p>
            <a:pPr marL="0" indent="0">
              <a:buNone/>
            </a:pPr>
            <a:r>
              <a:rPr lang="nl-NL" dirty="0"/>
              <a:t>	</a:t>
            </a:r>
            <a:endParaRPr lang="en-US" dirty="0"/>
          </a:p>
        </p:txBody>
      </p:sp>
    </p:spTree>
    <p:extLst>
      <p:ext uri="{BB962C8B-B14F-4D97-AF65-F5344CB8AC3E}">
        <p14:creationId xmlns:p14="http://schemas.microsoft.com/office/powerpoint/2010/main" val="19151766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circle(in)">
                                      <p:cBhvr>
                                        <p:cTn id="14" dur="20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circle(in)">
                                      <p:cBhvr>
                                        <p:cTn id="19" dur="2000"/>
                                        <p:tgtEl>
                                          <p:spTgt spid="3">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circle(in)">
                                      <p:cBhvr>
                                        <p:cTn id="24" dur="20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3">
                                            <p:txEl>
                                              <p:pRg st="7" end="7"/>
                                            </p:txEl>
                                          </p:spTgt>
                                        </p:tgtEl>
                                        <p:attrNameLst>
                                          <p:attrName>style.visibility</p:attrName>
                                        </p:attrNameLst>
                                      </p:cBhvr>
                                      <p:to>
                                        <p:strVal val="visible"/>
                                      </p:to>
                                    </p:set>
                                    <p:animEffect transition="in" filter="randombar(horizontal)">
                                      <p:cBhvr>
                                        <p:cTn id="29"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2228" y="112618"/>
            <a:ext cx="11785451" cy="6592981"/>
          </a:xfrm>
          <a:prstGeom prst="rect">
            <a:avLst/>
          </a:prstGeom>
        </p:spPr>
      </p:pic>
      <p:pic>
        <p:nvPicPr>
          <p:cNvPr id="5" name="Picture 4"/>
          <p:cNvPicPr>
            <a:picLocks noChangeAspect="1"/>
          </p:cNvPicPr>
          <p:nvPr/>
        </p:nvPicPr>
        <p:blipFill>
          <a:blip r:embed="rId3"/>
          <a:stretch>
            <a:fillRect/>
          </a:stretch>
        </p:blipFill>
        <p:spPr>
          <a:xfrm>
            <a:off x="0" y="-19050"/>
            <a:ext cx="12192000" cy="6877050"/>
          </a:xfrm>
          <a:prstGeom prst="rect">
            <a:avLst/>
          </a:prstGeom>
        </p:spPr>
      </p:pic>
    </p:spTree>
    <p:extLst>
      <p:ext uri="{BB962C8B-B14F-4D97-AF65-F5344CB8AC3E}">
        <p14:creationId xmlns:p14="http://schemas.microsoft.com/office/powerpoint/2010/main" val="17605914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671" y="365125"/>
            <a:ext cx="10762129" cy="1325563"/>
          </a:xfrm>
        </p:spPr>
        <p:txBody>
          <a:bodyPr>
            <a:noAutofit/>
          </a:bodyPr>
          <a:lstStyle/>
          <a:p>
            <a:pPr algn="ctr"/>
            <a:r>
              <a:rPr lang="nl-NL" sz="3600" b="1" dirty="0">
                <a:solidFill>
                  <a:srgbClr val="FF0000"/>
                </a:solidFill>
              </a:rPr>
              <a:t>2. Giải pháp phát triển kinh tế, xã hội, văn hóa, con người ở Việt Nam hiện nay</a:t>
            </a:r>
            <a:r>
              <a:rPr lang="en-US" sz="3600" b="1" dirty="0">
                <a:solidFill>
                  <a:srgbClr val="FF0000"/>
                </a:solidFill>
              </a:rPr>
              <a:t/>
            </a:r>
            <a:br>
              <a:rPr lang="en-US" sz="3600" b="1" dirty="0">
                <a:solidFill>
                  <a:srgbClr val="FF0000"/>
                </a:solidFill>
              </a:rPr>
            </a:br>
            <a:endParaRPr lang="en-US" sz="3600" dirty="0">
              <a:solidFill>
                <a:srgbClr val="FF0000"/>
              </a:solidFill>
            </a:endParaRPr>
          </a:p>
        </p:txBody>
      </p:sp>
      <p:sp>
        <p:nvSpPr>
          <p:cNvPr id="3" name="Content Placeholder 2"/>
          <p:cNvSpPr>
            <a:spLocks noGrp="1"/>
          </p:cNvSpPr>
          <p:nvPr>
            <p:ph idx="1"/>
          </p:nvPr>
        </p:nvSpPr>
        <p:spPr>
          <a:xfrm>
            <a:off x="591671" y="1381872"/>
            <a:ext cx="10515600" cy="5220634"/>
          </a:xfrm>
        </p:spPr>
        <p:txBody>
          <a:bodyPr>
            <a:normAutofit fontScale="25000" lnSpcReduction="20000"/>
          </a:bodyPr>
          <a:lstStyle/>
          <a:p>
            <a:pPr marL="0" indent="0">
              <a:buNone/>
            </a:pPr>
            <a:endParaRPr lang="nl-NL" b="1" i="1" dirty="0" smtClean="0">
              <a:solidFill>
                <a:srgbClr val="7030A0"/>
              </a:solidFill>
            </a:endParaRPr>
          </a:p>
          <a:p>
            <a:pPr marL="0" indent="0">
              <a:buNone/>
            </a:pPr>
            <a:r>
              <a:rPr lang="nl-NL" sz="11200" b="1" i="1" dirty="0">
                <a:solidFill>
                  <a:srgbClr val="0000FF"/>
                </a:solidFill>
              </a:rPr>
              <a:t>2.1. Nội dung phát triển kinh tế, xã hội </a:t>
            </a:r>
            <a:r>
              <a:rPr lang="en-US" b="1" dirty="0">
                <a:solidFill>
                  <a:srgbClr val="7030A0"/>
                </a:solidFill>
              </a:rPr>
              <a:t/>
            </a:r>
            <a:br>
              <a:rPr lang="en-US" b="1" dirty="0">
                <a:solidFill>
                  <a:srgbClr val="7030A0"/>
                </a:solidFill>
              </a:rPr>
            </a:br>
            <a:endParaRPr lang="nl-NL" b="1" i="1" dirty="0">
              <a:solidFill>
                <a:srgbClr val="7030A0"/>
              </a:solidFill>
            </a:endParaRPr>
          </a:p>
          <a:p>
            <a:pPr marL="0" indent="914400">
              <a:buNone/>
            </a:pPr>
            <a:r>
              <a:rPr lang="nl-NL" sz="8000" i="1" dirty="0" smtClean="0"/>
              <a:t>Thực </a:t>
            </a:r>
            <a:r>
              <a:rPr lang="nl-NL" sz="8000" i="1" dirty="0"/>
              <a:t>hiện nhất quán, lâu dài chính sách phát triển nền kinh tế nhiều thành phần, phát huy vai trò của nền kinh tế nhà </a:t>
            </a:r>
            <a:r>
              <a:rPr lang="nl-NL" sz="8000" i="1" dirty="0" smtClean="0"/>
              <a:t>nước</a:t>
            </a:r>
          </a:p>
          <a:p>
            <a:pPr marL="0" indent="914400">
              <a:buNone/>
            </a:pPr>
            <a:r>
              <a:rPr lang="nl-NL" sz="8000" i="1" dirty="0" smtClean="0"/>
              <a:t>Phát </a:t>
            </a:r>
            <a:r>
              <a:rPr lang="nl-NL" sz="8000" i="1" dirty="0"/>
              <a:t>triển đồng bộ các yếu tốt thị trường và các loại thị trường</a:t>
            </a:r>
            <a:endParaRPr lang="en-US" sz="8000" dirty="0"/>
          </a:p>
          <a:p>
            <a:pPr marL="0" indent="914400">
              <a:buNone/>
            </a:pPr>
            <a:r>
              <a:rPr lang="nl-NL" sz="8000" i="1" dirty="0" smtClean="0"/>
              <a:t>Phát </a:t>
            </a:r>
            <a:r>
              <a:rPr lang="nl-NL" sz="8000" i="1" dirty="0"/>
              <a:t>triển nền kinh tế thị trường định hướng xã hội chủ nghĩa với nhiều hình thức sở hữu, nhiều thành phần kinh tế, hình thức tổ chức kinh doanh và hình thức phân phối. </a:t>
            </a:r>
            <a:endParaRPr lang="en-US" sz="8000" dirty="0"/>
          </a:p>
          <a:p>
            <a:pPr marL="0" indent="914400">
              <a:buNone/>
            </a:pPr>
            <a:r>
              <a:rPr lang="nl-NL" sz="8000" i="1" dirty="0" smtClean="0">
                <a:solidFill>
                  <a:srgbClr val="FF0000"/>
                </a:solidFill>
              </a:rPr>
              <a:t>Nâng </a:t>
            </a:r>
            <a:r>
              <a:rPr lang="nl-NL" sz="8000" i="1" dirty="0">
                <a:solidFill>
                  <a:srgbClr val="FF0000"/>
                </a:solidFill>
              </a:rPr>
              <a:t>cao vai trò lãnh đạo của Đảng, năng lực và hiệu lực quản lý của nhà nước đối với nền kinh tế thị trường định hướng xã hội chủ </a:t>
            </a:r>
            <a:r>
              <a:rPr lang="nl-NL" sz="8000" i="1" dirty="0" smtClean="0">
                <a:solidFill>
                  <a:srgbClr val="FF0000"/>
                </a:solidFill>
              </a:rPr>
              <a:t>nghĩa</a:t>
            </a:r>
          </a:p>
          <a:p>
            <a:pPr marL="0" indent="914400">
              <a:buNone/>
            </a:pPr>
            <a:r>
              <a:rPr lang="nl-NL" sz="8000" i="1" dirty="0" smtClean="0">
                <a:solidFill>
                  <a:srgbClr val="FF0000"/>
                </a:solidFill>
              </a:rPr>
              <a:t>Đẩy </a:t>
            </a:r>
            <a:r>
              <a:rPr lang="nl-NL" sz="8000" i="1" dirty="0">
                <a:solidFill>
                  <a:srgbClr val="FF0000"/>
                </a:solidFill>
              </a:rPr>
              <a:t>mạnh công nghiệp hóa, hiện đại hóa đất nước gắn với phát triển kinh tế tri thức và bảo vệ tài nguyên môi trường. </a:t>
            </a:r>
            <a:endParaRPr lang="en-US" sz="8000" dirty="0">
              <a:solidFill>
                <a:srgbClr val="FF0000"/>
              </a:solidFill>
            </a:endParaRPr>
          </a:p>
          <a:p>
            <a:pPr marL="0" indent="914400">
              <a:buNone/>
            </a:pPr>
            <a:r>
              <a:rPr lang="nl-NL" sz="8000" i="1" dirty="0" smtClean="0">
                <a:solidFill>
                  <a:srgbClr val="FF0000"/>
                </a:solidFill>
              </a:rPr>
              <a:t>Tăng </a:t>
            </a:r>
            <a:r>
              <a:rPr lang="nl-NL" sz="8000" i="1" dirty="0">
                <a:solidFill>
                  <a:srgbClr val="FF0000"/>
                </a:solidFill>
              </a:rPr>
              <a:t>trưởng kinh tế gắn với tiến bộ và công bằng xã hội</a:t>
            </a:r>
            <a:endParaRPr lang="en-US" sz="8000" dirty="0">
              <a:solidFill>
                <a:srgbClr val="FF0000"/>
              </a:solidFill>
            </a:endParaRPr>
          </a:p>
          <a:p>
            <a:pPr marL="0" indent="914400">
              <a:buNone/>
            </a:pPr>
            <a:r>
              <a:rPr lang="nl-NL" sz="8000" i="1" dirty="0" smtClean="0"/>
              <a:t>Mở </a:t>
            </a:r>
            <a:r>
              <a:rPr lang="nl-NL" sz="8000" i="1" dirty="0"/>
              <a:t>rộng kinh tế đối ngoại, chủ động và tích cực hội nhập kinh tế quốc tế</a:t>
            </a:r>
            <a:endParaRPr lang="en-US" sz="8000" dirty="0"/>
          </a:p>
          <a:p>
            <a:pPr marL="0" indent="914400">
              <a:buNone/>
            </a:pPr>
            <a:r>
              <a:rPr lang="nl-NL" sz="8000" i="1" dirty="0" smtClean="0"/>
              <a:t>Thực </a:t>
            </a:r>
            <a:r>
              <a:rPr lang="nl-NL" sz="8000" i="1" dirty="0"/>
              <a:t>hiện chính sách xã hội đúng đắn, công bằng vì con người là động lực mạnh mẽ phát huy mọi năng lực sáng tạo của nhân dân trong sự nghiệp xây dựng và bảo vệ Tổ quốc. </a:t>
            </a:r>
            <a:endParaRPr lang="en-US" sz="8000" dirty="0"/>
          </a:p>
          <a:p>
            <a:pPr marL="0" indent="0">
              <a:buNone/>
            </a:pPr>
            <a:r>
              <a:rPr lang="en-US" dirty="0">
                <a:solidFill>
                  <a:srgbClr val="7030A0"/>
                </a:solidFill>
              </a:rPr>
              <a:t/>
            </a:r>
            <a:br>
              <a:rPr lang="en-US" dirty="0">
                <a:solidFill>
                  <a:srgbClr val="7030A0"/>
                </a:solidFill>
              </a:rPr>
            </a:br>
            <a:endParaRPr lang="en-US" dirty="0">
              <a:solidFill>
                <a:srgbClr val="7030A0"/>
              </a:solidFill>
            </a:endParaRPr>
          </a:p>
        </p:txBody>
      </p:sp>
    </p:spTree>
    <p:extLst>
      <p:ext uri="{BB962C8B-B14F-4D97-AF65-F5344CB8AC3E}">
        <p14:creationId xmlns:p14="http://schemas.microsoft.com/office/powerpoint/2010/main" val="415611823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Effect transition="in" filter="barn(inVertical)">
                                      <p:cBhvr>
                                        <p:cTn id="13"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2729" y="365125"/>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sp>
        <p:nvSpPr>
          <p:cNvPr id="3" name="Content Placeholder 2"/>
          <p:cNvSpPr>
            <a:spLocks noGrp="1"/>
          </p:cNvSpPr>
          <p:nvPr>
            <p:ph idx="1"/>
          </p:nvPr>
        </p:nvSpPr>
        <p:spPr>
          <a:xfrm>
            <a:off x="416860" y="2097741"/>
            <a:ext cx="2823882" cy="4103034"/>
          </a:xfrm>
        </p:spPr>
        <p:txBody>
          <a:bodyPr>
            <a:noAutofit/>
          </a:bodyPr>
          <a:lstStyle/>
          <a:p>
            <a:pPr algn="just"/>
            <a:r>
              <a:rPr lang="nl-NL" dirty="0" smtClean="0"/>
              <a:t>Huy động </a:t>
            </a:r>
            <a:r>
              <a:rPr lang="nl-NL" dirty="0"/>
              <a:t>các nguồn lực phát triển kinh tế thị trường; đồng thời tạo môi trường cạnh tranh trong nền </a:t>
            </a:r>
            <a:r>
              <a:rPr lang="nl-NL" dirty="0" smtClean="0"/>
              <a:t>kinh tế.</a:t>
            </a:r>
          </a:p>
          <a:p>
            <a:pPr marL="0" indent="0" algn="just">
              <a:buNone/>
            </a:pPr>
            <a:endParaRPr lang="en-US" dirty="0"/>
          </a:p>
        </p:txBody>
      </p:sp>
      <p:pic>
        <p:nvPicPr>
          <p:cNvPr id="4" name="Picture 3"/>
          <p:cNvPicPr>
            <a:picLocks noChangeAspect="1"/>
          </p:cNvPicPr>
          <p:nvPr/>
        </p:nvPicPr>
        <p:blipFill>
          <a:blip r:embed="rId2"/>
          <a:stretch>
            <a:fillRect/>
          </a:stretch>
        </p:blipFill>
        <p:spPr>
          <a:xfrm>
            <a:off x="3415553" y="2160939"/>
            <a:ext cx="5849471" cy="4307095"/>
          </a:xfrm>
          <a:prstGeom prst="rect">
            <a:avLst/>
          </a:prstGeom>
        </p:spPr>
      </p:pic>
      <p:sp>
        <p:nvSpPr>
          <p:cNvPr id="5" name="Rectangle 4"/>
          <p:cNvSpPr/>
          <p:nvPr/>
        </p:nvSpPr>
        <p:spPr>
          <a:xfrm>
            <a:off x="9265024" y="1880167"/>
            <a:ext cx="2689411" cy="4031873"/>
          </a:xfrm>
          <a:prstGeom prst="rect">
            <a:avLst/>
          </a:prstGeom>
        </p:spPr>
        <p:txBody>
          <a:bodyPr wrap="square">
            <a:spAutoFit/>
          </a:bodyPr>
          <a:lstStyle/>
          <a:p>
            <a:pPr marL="342900" indent="-342900" algn="just">
              <a:buFont typeface="Arial" panose="020B0604020202020204" pitchFamily="34" charset="0"/>
              <a:buChar char="•"/>
            </a:pPr>
            <a:r>
              <a:rPr lang="nl-NL" sz="2800" dirty="0"/>
              <a:t>Đẩy </a:t>
            </a:r>
            <a:r>
              <a:rPr lang="nl-NL" sz="3200" dirty="0"/>
              <a:t>mạnh</a:t>
            </a:r>
            <a:r>
              <a:rPr lang="nl-NL" sz="2800" dirty="0"/>
              <a:t> đổi mới tổ chức, cơ chế hoạt động, sắp xếp và nâng cao hiệu quả kinh doanh của doanh nghiệp nhà nước. </a:t>
            </a:r>
            <a:endParaRPr lang="en-US" sz="2800" dirty="0"/>
          </a:p>
        </p:txBody>
      </p:sp>
    </p:spTree>
    <p:extLst>
      <p:ext uri="{BB962C8B-B14F-4D97-AF65-F5344CB8AC3E}">
        <p14:creationId xmlns:p14="http://schemas.microsoft.com/office/powerpoint/2010/main" val="2295186772"/>
      </p:ext>
    </p:extLst>
  </p:cSld>
  <p:clrMapOvr>
    <a:masterClrMapping/>
  </p:clrMapOvr>
  <p:transition spd="slow">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circle(in)">
                                      <p:cBhvr>
                                        <p:cTn id="14" dur="20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up)">
                                      <p:cBhvr>
                                        <p:cTn id="20" dur="500"/>
                                        <p:tgtEl>
                                          <p:spTgt spid="4"/>
                                        </p:tgtEl>
                                      </p:cBhvr>
                                    </p:animEffect>
                                  </p:childTnLst>
                                </p:cTn>
                              </p:par>
                              <p:par>
                                <p:cTn id="21" presetID="12" presetClass="entr" presetSubtype="4"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p:tgtEl>
                                          <p:spTgt spid="5"/>
                                        </p:tgtEl>
                                        <p:attrNameLst>
                                          <p:attrName>ppt_y</p:attrName>
                                        </p:attrNameLst>
                                      </p:cBhvr>
                                      <p:tavLst>
                                        <p:tav tm="0">
                                          <p:val>
                                            <p:strVal val="#ppt_y+#ppt_h*1.125000"/>
                                          </p:val>
                                        </p:tav>
                                        <p:tav tm="100000">
                                          <p:val>
                                            <p:strVal val="#ppt_y"/>
                                          </p:val>
                                        </p:tav>
                                      </p:tavLst>
                                    </p:anim>
                                    <p:animEffect transition="in" filter="wipe(up)">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22729" y="365125"/>
            <a:ext cx="11631706" cy="1325563"/>
          </a:xfrm>
        </p:spPr>
        <p:txBody>
          <a:bodyPr>
            <a:noAutofit/>
          </a:bodyPr>
          <a:lstStyle/>
          <a:p>
            <a:r>
              <a:rPr lang="nl-NL" sz="2800" b="1" i="1" dirty="0" smtClean="0">
                <a:solidFill>
                  <a:srgbClr val="FF0000"/>
                </a:solidFill>
              </a:rPr>
              <a:t>	Thực </a:t>
            </a:r>
            <a:r>
              <a:rPr lang="nl-NL" sz="2800" b="1" i="1" dirty="0">
                <a:solidFill>
                  <a:srgbClr val="FF0000"/>
                </a:solidFill>
              </a:rPr>
              <a:t>hiện nhất quán, lâu dài chính sách phát triển nền kinh tế nhiều thành phần, phát huy vai trò của nền kinh tế nhà nước</a:t>
            </a:r>
            <a:r>
              <a:rPr lang="nl-NL" sz="2800" b="1" i="1" dirty="0"/>
              <a:t/>
            </a:r>
            <a:br>
              <a:rPr lang="nl-NL" sz="2800" b="1" i="1" dirty="0"/>
            </a:br>
            <a:endParaRPr lang="en-US" sz="2800" dirty="0"/>
          </a:p>
        </p:txBody>
      </p:sp>
      <p:sp>
        <p:nvSpPr>
          <p:cNvPr id="3" name="Content Placeholder 2"/>
          <p:cNvSpPr>
            <a:spLocks noGrp="1"/>
          </p:cNvSpPr>
          <p:nvPr>
            <p:ph idx="1"/>
          </p:nvPr>
        </p:nvSpPr>
        <p:spPr>
          <a:xfrm>
            <a:off x="838200" y="2259105"/>
            <a:ext cx="10515600" cy="3917857"/>
          </a:xfrm>
        </p:spPr>
        <p:txBody>
          <a:bodyPr/>
          <a:lstStyle/>
          <a:p>
            <a:pPr algn="just"/>
            <a:r>
              <a:rPr lang="nl-NL" dirty="0"/>
              <a:t>Phát triển kinh tế tập thể với nhiều hình thức đa dạng, mà nòng cốt là hợp tác xã. </a:t>
            </a:r>
          </a:p>
          <a:p>
            <a:pPr algn="just"/>
            <a:r>
              <a:rPr lang="nl-NL" dirty="0"/>
              <a:t>Hoàn thiện cơ chế, chính sách để phát triển mạnh kinh tế tư nhân </a:t>
            </a:r>
          </a:p>
          <a:p>
            <a:pPr algn="just"/>
            <a:r>
              <a:rPr lang="nl-NL" dirty="0"/>
              <a:t>Thu hút mạnh đầu tư trực tiếp của nước ngoài, nhất là lĩnh vực công nghệ </a:t>
            </a:r>
            <a:r>
              <a:rPr lang="nl-NL" dirty="0" smtClean="0"/>
              <a:t>cao.</a:t>
            </a:r>
          </a:p>
          <a:p>
            <a:pPr algn="just"/>
            <a:r>
              <a:rPr lang="nl-NL" dirty="0" smtClean="0"/>
              <a:t>Hỗ trợ các doanh nghiệp vừa và nhỏ, trang trại, hộ sản xuất kinh doanh</a:t>
            </a:r>
          </a:p>
          <a:p>
            <a:pPr algn="just"/>
            <a:endParaRPr lang="en-US" dirty="0"/>
          </a:p>
          <a:p>
            <a:pPr marL="0" indent="0" algn="just">
              <a:buNone/>
            </a:pPr>
            <a:endParaRPr lang="en-US" dirty="0"/>
          </a:p>
        </p:txBody>
      </p:sp>
    </p:spTree>
    <p:extLst>
      <p:ext uri="{BB962C8B-B14F-4D97-AF65-F5344CB8AC3E}">
        <p14:creationId xmlns:p14="http://schemas.microsoft.com/office/powerpoint/2010/main" val="37336622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circle(in)">
                                      <p:cBhvr>
                                        <p:cTn id="7" dur="2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9417" y="0"/>
            <a:ext cx="10740326" cy="6628432"/>
          </a:xfrm>
          <a:prstGeom prst="rect">
            <a:avLst/>
          </a:prstGeom>
        </p:spPr>
      </p:pic>
    </p:spTree>
    <p:extLst>
      <p:ext uri="{BB962C8B-B14F-4D97-AF65-F5344CB8AC3E}">
        <p14:creationId xmlns:p14="http://schemas.microsoft.com/office/powerpoint/2010/main" val="1959307666"/>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671" y="365125"/>
            <a:ext cx="10932458" cy="1325563"/>
          </a:xfrm>
        </p:spPr>
        <p:txBody>
          <a:bodyPr>
            <a:noAutofit/>
          </a:bodyPr>
          <a:lstStyle/>
          <a:p>
            <a:r>
              <a:rPr lang="nl-NL" sz="3600" b="1" i="1" dirty="0" smtClean="0">
                <a:solidFill>
                  <a:srgbClr val="FF0000"/>
                </a:solidFill>
              </a:rPr>
              <a:t>Phát </a:t>
            </a:r>
            <a:r>
              <a:rPr lang="nl-NL" sz="3600" b="1" i="1" dirty="0">
                <a:solidFill>
                  <a:srgbClr val="FF0000"/>
                </a:solidFill>
              </a:rPr>
              <a:t>triển đồng bộ các yếu tốt thị trường và các loại thị trường</a:t>
            </a:r>
            <a:r>
              <a:rPr lang="en-US" sz="3600" dirty="0"/>
              <a:t/>
            </a:r>
            <a:br>
              <a:rPr lang="en-US" sz="3600" dirty="0"/>
            </a:br>
            <a:endParaRPr lang="en-US" sz="3600" dirty="0"/>
          </a:p>
        </p:txBody>
      </p:sp>
      <p:sp>
        <p:nvSpPr>
          <p:cNvPr id="3" name="Content Placeholder 2"/>
          <p:cNvSpPr>
            <a:spLocks noGrp="1"/>
          </p:cNvSpPr>
          <p:nvPr>
            <p:ph idx="1"/>
          </p:nvPr>
        </p:nvSpPr>
        <p:spPr>
          <a:xfrm>
            <a:off x="838200" y="2309247"/>
            <a:ext cx="10515600" cy="3867716"/>
          </a:xfrm>
        </p:spPr>
        <p:txBody>
          <a:bodyPr/>
          <a:lstStyle/>
          <a:p>
            <a:r>
              <a:rPr lang="nl-NL" dirty="0"/>
              <a:t>Phải hình thành và phát triển đồng bộ các yếu tố thị trường và các loại thị trường. </a:t>
            </a:r>
            <a:endParaRPr lang="nl-NL" dirty="0" smtClean="0"/>
          </a:p>
          <a:p>
            <a:r>
              <a:rPr lang="nl-NL" dirty="0" smtClean="0"/>
              <a:t>Tạo </a:t>
            </a:r>
            <a:r>
              <a:rPr lang="nl-NL" dirty="0"/>
              <a:t>môi trường (pháp lý, kinh tế - xã hội) để các yếu tố của thị trường phát triển lành mạnh, hiệu quả. </a:t>
            </a:r>
            <a:endParaRPr lang="nl-NL" dirty="0" smtClean="0"/>
          </a:p>
          <a:p>
            <a:r>
              <a:rPr lang="nl-NL" dirty="0" smtClean="0"/>
              <a:t>Phát </a:t>
            </a:r>
            <a:r>
              <a:rPr lang="nl-NL" dirty="0"/>
              <a:t>triển đa dạng, đồng bộ và hiện đại các loại thị trường hàng hóa, dịch vụ, cả thị trường trong và ngoài nước. </a:t>
            </a:r>
            <a:endParaRPr lang="en-US" dirty="0"/>
          </a:p>
          <a:p>
            <a:pPr marL="0" indent="0">
              <a:buNone/>
            </a:pPr>
            <a:endParaRPr lang="en-US" dirty="0"/>
          </a:p>
        </p:txBody>
      </p:sp>
    </p:spTree>
    <p:extLst>
      <p:ext uri="{BB962C8B-B14F-4D97-AF65-F5344CB8AC3E}">
        <p14:creationId xmlns:p14="http://schemas.microsoft.com/office/powerpoint/2010/main" val="89060711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10986247" cy="1325563"/>
          </a:xfrm>
        </p:spPr>
        <p:txBody>
          <a:bodyPr>
            <a:noAutofit/>
          </a:bodyPr>
          <a:lstStyle/>
          <a:p>
            <a:r>
              <a:rPr lang="nl-NL" sz="2800" b="1" i="1" dirty="0" smtClean="0">
                <a:solidFill>
                  <a:srgbClr val="FF0000"/>
                </a:solidFill>
              </a:rPr>
              <a:t>Phát </a:t>
            </a:r>
            <a:r>
              <a:rPr lang="nl-NL" sz="2800" b="1" i="1" dirty="0">
                <a:solidFill>
                  <a:srgbClr val="FF0000"/>
                </a:solidFill>
              </a:rPr>
              <a:t>triển nền </a:t>
            </a:r>
            <a:r>
              <a:rPr lang="nl-NL" sz="2800" b="1" i="1" dirty="0" smtClean="0">
                <a:solidFill>
                  <a:srgbClr val="FF0000"/>
                </a:solidFill>
              </a:rPr>
              <a:t>KTTT định </a:t>
            </a:r>
            <a:r>
              <a:rPr lang="nl-NL" sz="2800" b="1" i="1" dirty="0">
                <a:solidFill>
                  <a:srgbClr val="FF0000"/>
                </a:solidFill>
              </a:rPr>
              <a:t>hướng </a:t>
            </a:r>
            <a:r>
              <a:rPr lang="nl-NL" sz="2800" b="1" i="1" dirty="0" smtClean="0">
                <a:solidFill>
                  <a:srgbClr val="FF0000"/>
                </a:solidFill>
              </a:rPr>
              <a:t>XHCN với </a:t>
            </a:r>
            <a:r>
              <a:rPr lang="nl-NL" sz="2800" b="1" i="1" dirty="0">
                <a:solidFill>
                  <a:srgbClr val="FF0000"/>
                </a:solidFill>
              </a:rPr>
              <a:t>nhiều hình thức sở hữu, nhiều thành phần </a:t>
            </a:r>
            <a:r>
              <a:rPr lang="nl-NL" sz="2800" b="1" i="1" dirty="0" smtClean="0">
                <a:solidFill>
                  <a:srgbClr val="FF0000"/>
                </a:solidFill>
              </a:rPr>
              <a:t>KT, </a:t>
            </a:r>
            <a:r>
              <a:rPr lang="nl-NL" sz="2800" b="1" i="1" dirty="0">
                <a:solidFill>
                  <a:srgbClr val="FF0000"/>
                </a:solidFill>
              </a:rPr>
              <a:t>hình thức tổ chức kinh doanh và hình thức phân phối. </a:t>
            </a:r>
            <a:r>
              <a:rPr lang="en-US" sz="2800" dirty="0">
                <a:solidFill>
                  <a:srgbClr val="FF0000"/>
                </a:solidFill>
              </a:rPr>
              <a:t/>
            </a:r>
            <a:br>
              <a:rPr lang="en-US" sz="2800" dirty="0">
                <a:solidFill>
                  <a:srgbClr val="FF0000"/>
                </a:solidFill>
              </a:rPr>
            </a:br>
            <a:endParaRPr lang="en-US" sz="2800" dirty="0">
              <a:solidFill>
                <a:srgbClr val="FF0000"/>
              </a:solidFill>
            </a:endParaRPr>
          </a:p>
        </p:txBody>
      </p:sp>
      <p:sp>
        <p:nvSpPr>
          <p:cNvPr id="3" name="Content Placeholder 2"/>
          <p:cNvSpPr>
            <a:spLocks noGrp="1"/>
          </p:cNvSpPr>
          <p:nvPr>
            <p:ph idx="1"/>
          </p:nvPr>
        </p:nvSpPr>
        <p:spPr>
          <a:xfrm>
            <a:off x="786652" y="2748670"/>
            <a:ext cx="10515600" cy="2272781"/>
          </a:xfrm>
        </p:spPr>
        <p:txBody>
          <a:bodyPr>
            <a:normAutofit/>
          </a:bodyPr>
          <a:lstStyle/>
          <a:p>
            <a:pPr indent="0" algn="just">
              <a:buNone/>
            </a:pPr>
            <a:r>
              <a:rPr lang="nl-NL" dirty="0" smtClean="0"/>
              <a:t>	Đại hội XII Đảng đã quan điểm: Nền KTTT định hướng XHCN ở nước ta là nền kinh tế vận hành đầy đủ, đồng bộ theo các quy luật của KTTT; là nền KTTT  hiện đại và hội nhập quốc tế; thị </a:t>
            </a:r>
            <a:r>
              <a:rPr lang="nl-NL" dirty="0"/>
              <a:t>trường đóng vai trò chủ yếu trong huy động và phân bổ có hiệu quả các nguồn lực phát triển; là động lực giải phóng sức sản </a:t>
            </a:r>
            <a:r>
              <a:rPr lang="nl-NL" dirty="0" smtClean="0"/>
              <a:t>xuất</a:t>
            </a:r>
          </a:p>
          <a:p>
            <a:pPr indent="0" algn="just">
              <a:buNone/>
            </a:pPr>
            <a:endParaRPr lang="en-US" dirty="0"/>
          </a:p>
        </p:txBody>
      </p:sp>
    </p:spTree>
    <p:extLst>
      <p:ext uri="{BB962C8B-B14F-4D97-AF65-F5344CB8AC3E}">
        <p14:creationId xmlns:p14="http://schemas.microsoft.com/office/powerpoint/2010/main" val="41260752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win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5118" y="365125"/>
            <a:ext cx="10748682" cy="1325563"/>
          </a:xfrm>
        </p:spPr>
        <p:txBody>
          <a:bodyPr>
            <a:noAutofit/>
          </a:bodyPr>
          <a:lstStyle/>
          <a:p>
            <a:r>
              <a:rPr lang="nl-NL" sz="2800" b="1" i="1" dirty="0" smtClean="0">
                <a:solidFill>
                  <a:srgbClr val="FF0000"/>
                </a:solidFill>
              </a:rPr>
              <a:t>Nâng </a:t>
            </a:r>
            <a:r>
              <a:rPr lang="nl-NL" sz="2800" b="1" i="1" dirty="0">
                <a:solidFill>
                  <a:srgbClr val="FF0000"/>
                </a:solidFill>
              </a:rPr>
              <a:t>cao vai trò lãnh đạo của Đảng, năng lực và hiệu lực quản lý của nhà nước đối với nền kinh tế thị trường định hướng xã hội chủ nghĩa</a:t>
            </a:r>
            <a:r>
              <a:rPr lang="en-US" sz="2800" b="1" dirty="0">
                <a:solidFill>
                  <a:srgbClr val="FF0000"/>
                </a:solidFill>
              </a:rPr>
              <a:t/>
            </a:r>
            <a:br>
              <a:rPr lang="en-US" sz="2800" b="1" dirty="0">
                <a:solidFill>
                  <a:srgbClr val="FF0000"/>
                </a:solidFill>
              </a:rPr>
            </a:br>
            <a:endParaRPr lang="en-US" sz="2800" b="1" dirty="0">
              <a:solidFill>
                <a:srgbClr val="FF0000"/>
              </a:solidFill>
            </a:endParaRPr>
          </a:p>
        </p:txBody>
      </p:sp>
      <p:sp>
        <p:nvSpPr>
          <p:cNvPr id="3" name="Content Placeholder 2"/>
          <p:cNvSpPr>
            <a:spLocks noGrp="1"/>
          </p:cNvSpPr>
          <p:nvPr>
            <p:ph idx="1"/>
          </p:nvPr>
        </p:nvSpPr>
        <p:spPr/>
        <p:txBody>
          <a:bodyPr>
            <a:normAutofit/>
          </a:bodyPr>
          <a:lstStyle/>
          <a:p>
            <a:pPr marL="0" indent="739775" algn="just"/>
            <a:r>
              <a:rPr lang="nl-NL" dirty="0" smtClean="0"/>
              <a:t>Tiếp tục </a:t>
            </a:r>
            <a:r>
              <a:rPr lang="nl-NL" dirty="0"/>
              <a:t>đổi mới tư duy lý luận; đẩy mạnh công tác nghiên cứu tổng kết thực tiễn, nghiên cứu lý </a:t>
            </a:r>
            <a:r>
              <a:rPr lang="nl-NL" dirty="0" smtClean="0"/>
              <a:t>luận. </a:t>
            </a:r>
            <a:endParaRPr lang="en-US" dirty="0"/>
          </a:p>
          <a:p>
            <a:pPr marL="0" indent="739775" algn="just"/>
            <a:endParaRPr lang="nl-NL" sz="1100" dirty="0" smtClean="0"/>
          </a:p>
          <a:p>
            <a:pPr marL="0" indent="739775" algn="just"/>
            <a:r>
              <a:rPr lang="nl-NL" dirty="0" smtClean="0"/>
              <a:t>Tăng </a:t>
            </a:r>
            <a:r>
              <a:rPr lang="nl-NL" dirty="0"/>
              <a:t>cường kiểm tra, kiểm soát để điều chỉnh kịp thời sự vận hành của nền kinh tế khi cần </a:t>
            </a:r>
            <a:r>
              <a:rPr lang="nl-NL" dirty="0" smtClean="0"/>
              <a:t>thiết. </a:t>
            </a:r>
          </a:p>
          <a:p>
            <a:pPr marL="0" indent="739775" algn="just"/>
            <a:endParaRPr lang="en-US" dirty="0"/>
          </a:p>
          <a:p>
            <a:pPr marL="0" indent="739775" algn="just"/>
            <a:r>
              <a:rPr lang="nl-NL" dirty="0"/>
              <a:t>Nâng cao vai trò của các cơ quan dân cử, tổ chức chính trị - xã hội, các tổ chức xã hội – nghề nghiệp và của nhân </a:t>
            </a:r>
            <a:r>
              <a:rPr lang="nl-NL" dirty="0" smtClean="0"/>
              <a:t>dân.</a:t>
            </a:r>
            <a:endParaRPr lang="en-US" dirty="0"/>
          </a:p>
        </p:txBody>
      </p:sp>
    </p:spTree>
    <p:extLst>
      <p:ext uri="{BB962C8B-B14F-4D97-AF65-F5344CB8AC3E}">
        <p14:creationId xmlns:p14="http://schemas.microsoft.com/office/powerpoint/2010/main" val="98064422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strips(downLeft)">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strips(downLeft)">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strips(downLeft)">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2412" y="452114"/>
            <a:ext cx="4381581" cy="3964903"/>
          </a:xfrm>
          <a:prstGeom prst="rect">
            <a:avLst/>
          </a:prstGeom>
        </p:spPr>
      </p:pic>
      <p:pic>
        <p:nvPicPr>
          <p:cNvPr id="3" name="Picture 2"/>
          <p:cNvPicPr>
            <a:picLocks noChangeAspect="1"/>
          </p:cNvPicPr>
          <p:nvPr/>
        </p:nvPicPr>
        <p:blipFill>
          <a:blip r:embed="rId3"/>
          <a:stretch>
            <a:fillRect/>
          </a:stretch>
        </p:blipFill>
        <p:spPr>
          <a:xfrm>
            <a:off x="4943960" y="1949234"/>
            <a:ext cx="7051728" cy="4575551"/>
          </a:xfrm>
          <a:prstGeom prst="rect">
            <a:avLst/>
          </a:prstGeom>
        </p:spPr>
      </p:pic>
    </p:spTree>
    <p:extLst>
      <p:ext uri="{BB962C8B-B14F-4D97-AF65-F5344CB8AC3E}">
        <p14:creationId xmlns:p14="http://schemas.microsoft.com/office/powerpoint/2010/main" val="175088421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4094" y="365125"/>
            <a:ext cx="10869706" cy="1325563"/>
          </a:xfrm>
        </p:spPr>
        <p:txBody>
          <a:bodyPr>
            <a:noAutofit/>
          </a:bodyPr>
          <a:lstStyle/>
          <a:p>
            <a:r>
              <a:rPr lang="nl-NL" sz="3200" b="1" i="1" dirty="0" smtClean="0">
                <a:solidFill>
                  <a:srgbClr val="FF0000"/>
                </a:solidFill>
              </a:rPr>
              <a:t> </a:t>
            </a:r>
            <a:r>
              <a:rPr lang="nl-NL" sz="3200" b="1" i="1" dirty="0">
                <a:solidFill>
                  <a:srgbClr val="FF0000"/>
                </a:solidFill>
              </a:rPr>
              <a:t>Đẩy mạnh công nghiệp hóa, hiện đại hóa đất nước gắn với phát triển kinh tế tri thức và bảo vệ tài nguyên môi trường. </a:t>
            </a:r>
            <a:r>
              <a:rPr lang="en-US" sz="3200" dirty="0">
                <a:solidFill>
                  <a:srgbClr val="FF0000"/>
                </a:solidFill>
              </a:rPr>
              <a:t/>
            </a:r>
            <a:br>
              <a:rPr lang="en-US" sz="3200" dirty="0">
                <a:solidFill>
                  <a:srgbClr val="FF0000"/>
                </a:solidFill>
              </a:rPr>
            </a:br>
            <a:endParaRPr lang="en-US" sz="3200" dirty="0">
              <a:solidFill>
                <a:srgbClr val="FF0000"/>
              </a:solidFill>
            </a:endParaRPr>
          </a:p>
        </p:txBody>
      </p:sp>
      <p:sp>
        <p:nvSpPr>
          <p:cNvPr id="3" name="Content Placeholder 2"/>
          <p:cNvSpPr>
            <a:spLocks noGrp="1"/>
          </p:cNvSpPr>
          <p:nvPr>
            <p:ph idx="1"/>
          </p:nvPr>
        </p:nvSpPr>
        <p:spPr>
          <a:xfrm>
            <a:off x="838200" y="2218765"/>
            <a:ext cx="10515600" cy="3958198"/>
          </a:xfrm>
        </p:spPr>
        <p:txBody>
          <a:bodyPr>
            <a:normAutofit/>
          </a:bodyPr>
          <a:lstStyle/>
          <a:p>
            <a:pPr algn="just"/>
            <a:r>
              <a:rPr lang="en-US" dirty="0" err="1" smtClean="0"/>
              <a:t>Ứng</a:t>
            </a:r>
            <a:r>
              <a:rPr lang="en-US" dirty="0" smtClean="0"/>
              <a:t> </a:t>
            </a:r>
            <a:r>
              <a:rPr lang="en-US" dirty="0" err="1" smtClean="0"/>
              <a:t>dụng</a:t>
            </a:r>
            <a:r>
              <a:rPr lang="en-US" dirty="0" smtClean="0"/>
              <a:t> </a:t>
            </a:r>
            <a:r>
              <a:rPr lang="en-US" dirty="0" err="1" smtClean="0"/>
              <a:t>những</a:t>
            </a:r>
            <a:r>
              <a:rPr lang="en-US" dirty="0" smtClean="0"/>
              <a:t> </a:t>
            </a:r>
            <a:r>
              <a:rPr lang="en-US" dirty="0" err="1" smtClean="0"/>
              <a:t>thành</a:t>
            </a:r>
            <a:r>
              <a:rPr lang="en-US" dirty="0" smtClean="0"/>
              <a:t> </a:t>
            </a:r>
            <a:r>
              <a:rPr lang="en-US" dirty="0" err="1" smtClean="0"/>
              <a:t>tựu</a:t>
            </a:r>
            <a:r>
              <a:rPr lang="en-US" dirty="0" smtClean="0"/>
              <a:t> </a:t>
            </a:r>
            <a:r>
              <a:rPr lang="en-US" dirty="0" err="1" smtClean="0"/>
              <a:t>của</a:t>
            </a:r>
            <a:r>
              <a:rPr lang="en-US" dirty="0" smtClean="0"/>
              <a:t> KHCN, </a:t>
            </a:r>
            <a:r>
              <a:rPr lang="en-US" dirty="0" err="1" smtClean="0"/>
              <a:t>gắn</a:t>
            </a:r>
            <a:r>
              <a:rPr lang="en-US" dirty="0" smtClean="0"/>
              <a:t> </a:t>
            </a:r>
            <a:r>
              <a:rPr lang="en-US" dirty="0" err="1" smtClean="0"/>
              <a:t>với</a:t>
            </a:r>
            <a:r>
              <a:rPr lang="en-US" dirty="0" smtClean="0"/>
              <a:t> </a:t>
            </a:r>
            <a:r>
              <a:rPr lang="en-US" dirty="0" err="1" smtClean="0"/>
              <a:t>nền</a:t>
            </a:r>
            <a:r>
              <a:rPr lang="en-US" dirty="0" smtClean="0"/>
              <a:t> </a:t>
            </a:r>
            <a:r>
              <a:rPr lang="en-US" dirty="0" err="1" smtClean="0"/>
              <a:t>kinh</a:t>
            </a:r>
            <a:r>
              <a:rPr lang="en-US" dirty="0" smtClean="0"/>
              <a:t> </a:t>
            </a:r>
            <a:r>
              <a:rPr lang="en-US" dirty="0" err="1" smtClean="0"/>
              <a:t>tế</a:t>
            </a:r>
            <a:r>
              <a:rPr lang="en-US" dirty="0" smtClean="0"/>
              <a:t> tri </a:t>
            </a:r>
            <a:r>
              <a:rPr lang="en-US" dirty="0" err="1" smtClean="0"/>
              <a:t>thức</a:t>
            </a:r>
            <a:r>
              <a:rPr lang="en-US" dirty="0" smtClean="0"/>
              <a:t> ở </a:t>
            </a:r>
            <a:r>
              <a:rPr lang="en-US" dirty="0" err="1" smtClean="0"/>
              <a:t>các</a:t>
            </a:r>
            <a:r>
              <a:rPr lang="en-US" dirty="0" smtClean="0"/>
              <a:t> </a:t>
            </a:r>
            <a:r>
              <a:rPr lang="en-US" dirty="0" err="1" smtClean="0"/>
              <a:t>ngành</a:t>
            </a:r>
            <a:r>
              <a:rPr lang="en-US" dirty="0" smtClean="0"/>
              <a:t>, </a:t>
            </a:r>
            <a:r>
              <a:rPr lang="en-US" dirty="0" err="1" smtClean="0"/>
              <a:t>lĩnh</a:t>
            </a:r>
            <a:r>
              <a:rPr lang="en-US" dirty="0" smtClean="0"/>
              <a:t> </a:t>
            </a:r>
            <a:r>
              <a:rPr lang="en-US" dirty="0" err="1" smtClean="0"/>
              <a:t>vực</a:t>
            </a:r>
            <a:endParaRPr lang="en-US" dirty="0" smtClean="0"/>
          </a:p>
          <a:p>
            <a:pPr algn="just"/>
            <a:endParaRPr lang="en-US" dirty="0" smtClean="0"/>
          </a:p>
          <a:p>
            <a:pPr algn="just"/>
            <a:r>
              <a:rPr lang="en-US" dirty="0" err="1" smtClean="0"/>
              <a:t>Nâng</a:t>
            </a:r>
            <a:r>
              <a:rPr lang="en-US" dirty="0" smtClean="0"/>
              <a:t> </a:t>
            </a:r>
            <a:r>
              <a:rPr lang="en-US" dirty="0" err="1" smtClean="0"/>
              <a:t>cao</a:t>
            </a:r>
            <a:r>
              <a:rPr lang="en-US" dirty="0" smtClean="0"/>
              <a:t> </a:t>
            </a:r>
            <a:r>
              <a:rPr lang="en-US" dirty="0" err="1" smtClean="0"/>
              <a:t>chất</a:t>
            </a:r>
            <a:r>
              <a:rPr lang="en-US" dirty="0" smtClean="0"/>
              <a:t> </a:t>
            </a:r>
            <a:r>
              <a:rPr lang="en-US" dirty="0" err="1" smtClean="0"/>
              <a:t>lượng</a:t>
            </a:r>
            <a:r>
              <a:rPr lang="en-US" dirty="0" smtClean="0"/>
              <a:t> </a:t>
            </a:r>
            <a:r>
              <a:rPr lang="en-US" dirty="0" err="1" smtClean="0"/>
              <a:t>nguồn</a:t>
            </a:r>
            <a:r>
              <a:rPr lang="en-US" dirty="0" smtClean="0"/>
              <a:t> </a:t>
            </a:r>
            <a:r>
              <a:rPr lang="en-US" dirty="0" err="1" smtClean="0"/>
              <a:t>nhân</a:t>
            </a:r>
            <a:r>
              <a:rPr lang="en-US" dirty="0" smtClean="0"/>
              <a:t> </a:t>
            </a:r>
            <a:r>
              <a:rPr lang="en-US" dirty="0" err="1" smtClean="0"/>
              <a:t>lực</a:t>
            </a:r>
            <a:r>
              <a:rPr lang="en-US" dirty="0" smtClean="0"/>
              <a:t>, </a:t>
            </a:r>
            <a:r>
              <a:rPr lang="en-US" dirty="0" err="1" smtClean="0"/>
              <a:t>đẩy</a:t>
            </a:r>
            <a:r>
              <a:rPr lang="en-US" dirty="0" smtClean="0"/>
              <a:t> </a:t>
            </a:r>
            <a:r>
              <a:rPr lang="en-US" dirty="0" err="1" smtClean="0"/>
              <a:t>mạnh</a:t>
            </a:r>
            <a:r>
              <a:rPr lang="en-US" dirty="0" smtClean="0"/>
              <a:t> </a:t>
            </a:r>
            <a:r>
              <a:rPr lang="en-US" dirty="0" err="1" smtClean="0"/>
              <a:t>nghiên</a:t>
            </a:r>
            <a:r>
              <a:rPr lang="en-US" dirty="0" smtClean="0"/>
              <a:t> </a:t>
            </a:r>
            <a:r>
              <a:rPr lang="en-US" dirty="0" err="1" smtClean="0"/>
              <a:t>cứu</a:t>
            </a:r>
            <a:r>
              <a:rPr lang="en-US" dirty="0" smtClean="0"/>
              <a:t> </a:t>
            </a:r>
            <a:r>
              <a:rPr lang="en-US" dirty="0" err="1" smtClean="0"/>
              <a:t>và</a:t>
            </a:r>
            <a:r>
              <a:rPr lang="en-US" dirty="0" smtClean="0"/>
              <a:t> </a:t>
            </a:r>
            <a:r>
              <a:rPr lang="en-US" dirty="0" err="1" smtClean="0"/>
              <a:t>đổi</a:t>
            </a:r>
            <a:r>
              <a:rPr lang="en-US" dirty="0" smtClean="0"/>
              <a:t> </a:t>
            </a:r>
            <a:r>
              <a:rPr lang="en-US" dirty="0" err="1" smtClean="0"/>
              <a:t>mới</a:t>
            </a:r>
            <a:r>
              <a:rPr lang="en-US" dirty="0" smtClean="0"/>
              <a:t> </a:t>
            </a:r>
            <a:r>
              <a:rPr lang="en-US" dirty="0" err="1" smtClean="0"/>
              <a:t>công</a:t>
            </a:r>
            <a:r>
              <a:rPr lang="en-US" dirty="0" smtClean="0"/>
              <a:t> </a:t>
            </a:r>
            <a:r>
              <a:rPr lang="en-US" dirty="0" err="1" smtClean="0"/>
              <a:t>nghệ</a:t>
            </a:r>
            <a:r>
              <a:rPr lang="en-US" dirty="0" smtClean="0"/>
              <a:t>.</a:t>
            </a:r>
            <a:endParaRPr lang="en-US" dirty="0"/>
          </a:p>
          <a:p>
            <a:pPr marL="0" indent="0" algn="just">
              <a:buNone/>
            </a:pPr>
            <a:r>
              <a:rPr lang="en-US" dirty="0" smtClean="0"/>
              <a:t> </a:t>
            </a:r>
            <a:endParaRPr lang="en-US" dirty="0"/>
          </a:p>
          <a:p>
            <a:pPr marL="0" indent="0" algn="just">
              <a:buNone/>
            </a:pPr>
            <a:endParaRPr lang="en-US" dirty="0"/>
          </a:p>
        </p:txBody>
      </p:sp>
    </p:spTree>
    <p:extLst>
      <p:ext uri="{BB962C8B-B14F-4D97-AF65-F5344CB8AC3E}">
        <p14:creationId xmlns:p14="http://schemas.microsoft.com/office/powerpoint/2010/main" val="2164194870"/>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6" presetClass="entr" presetSubtype="16"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circle(in)">
                                      <p:cBhvr>
                                        <p:cTn id="13" dur="20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circle(in)">
                                      <p:cBhvr>
                                        <p:cTn id="18"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320620" y="237155"/>
            <a:ext cx="5661726" cy="4877285"/>
          </a:xfrm>
          <a:prstGeom prst="rect">
            <a:avLst/>
          </a:prstGeom>
        </p:spPr>
      </p:pic>
      <p:pic>
        <p:nvPicPr>
          <p:cNvPr id="8" name="Picture 7"/>
          <p:cNvPicPr>
            <a:picLocks noChangeAspect="1"/>
          </p:cNvPicPr>
          <p:nvPr/>
        </p:nvPicPr>
        <p:blipFill>
          <a:blip r:embed="rId3"/>
          <a:stretch>
            <a:fillRect/>
          </a:stretch>
        </p:blipFill>
        <p:spPr>
          <a:xfrm>
            <a:off x="6168326" y="1180372"/>
            <a:ext cx="5904854" cy="5530394"/>
          </a:xfrm>
          <a:prstGeom prst="rect">
            <a:avLst/>
          </a:prstGeom>
        </p:spPr>
      </p:pic>
    </p:spTree>
    <p:extLst>
      <p:ext uri="{BB962C8B-B14F-4D97-AF65-F5344CB8AC3E}">
        <p14:creationId xmlns:p14="http://schemas.microsoft.com/office/powerpoint/2010/main" val="21774539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16" presetClass="entr" presetSubtype="21"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arn(inVertical)">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91671" y="365125"/>
            <a:ext cx="11349318" cy="1325563"/>
          </a:xfrm>
        </p:spPr>
        <p:txBody>
          <a:bodyPr>
            <a:normAutofit fontScale="90000"/>
          </a:bodyPr>
          <a:lstStyle/>
          <a:p>
            <a:r>
              <a:rPr lang="nl-NL" sz="3600" b="1" i="1" dirty="0" smtClean="0">
                <a:solidFill>
                  <a:srgbClr val="FF0000"/>
                </a:solidFill>
              </a:rPr>
              <a:t>Tăng </a:t>
            </a:r>
            <a:r>
              <a:rPr lang="nl-NL" sz="3600" b="1" i="1" dirty="0">
                <a:solidFill>
                  <a:srgbClr val="FF0000"/>
                </a:solidFill>
              </a:rPr>
              <a:t>trưởng kinh tế gắn với tiến bộ và công bằng xã hội</a:t>
            </a:r>
            <a:r>
              <a:rPr lang="en-US" sz="3600" b="1" dirty="0">
                <a:solidFill>
                  <a:srgbClr val="FF0000"/>
                </a:solidFill>
              </a:rPr>
              <a:t/>
            </a:r>
            <a:br>
              <a:rPr lang="en-US" sz="3600" b="1" dirty="0">
                <a:solidFill>
                  <a:srgbClr val="FF0000"/>
                </a:solidFill>
              </a:rPr>
            </a:br>
            <a:endParaRPr lang="en-US" sz="3600" b="1" dirty="0">
              <a:solidFill>
                <a:srgbClr val="FF0000"/>
              </a:solidFill>
            </a:endParaRPr>
          </a:p>
        </p:txBody>
      </p:sp>
      <p:sp>
        <p:nvSpPr>
          <p:cNvPr id="3" name="Content Placeholder 2"/>
          <p:cNvSpPr>
            <a:spLocks noGrp="1"/>
          </p:cNvSpPr>
          <p:nvPr>
            <p:ph idx="1"/>
          </p:nvPr>
        </p:nvSpPr>
        <p:spPr>
          <a:xfrm>
            <a:off x="591671" y="1825625"/>
            <a:ext cx="10762129" cy="4351338"/>
          </a:xfrm>
        </p:spPr>
        <p:txBody>
          <a:bodyPr>
            <a:normAutofit/>
          </a:bodyPr>
          <a:lstStyle/>
          <a:p>
            <a:pPr marL="0" indent="0" algn="just">
              <a:buNone/>
            </a:pPr>
            <a:r>
              <a:rPr lang="nl-NL" dirty="0" smtClean="0"/>
              <a:t>	Đảng </a:t>
            </a:r>
            <a:r>
              <a:rPr lang="nl-NL" dirty="0"/>
              <a:t>Cộng sản Việt Nam đã chủ trương gắn tăng trưởng kinh tế với phát triển văn hóa, thực hiện tiến bộ và công bằng xã hội với những nội dung chủ yếu sau</a:t>
            </a:r>
            <a:r>
              <a:rPr lang="nl-NL" dirty="0" smtClean="0"/>
              <a:t>:</a:t>
            </a:r>
          </a:p>
          <a:p>
            <a:pPr marL="0" indent="0" algn="just">
              <a:buNone/>
            </a:pPr>
            <a:endParaRPr lang="en-US" dirty="0"/>
          </a:p>
          <a:p>
            <a:pPr algn="just"/>
            <a:r>
              <a:rPr lang="nl-NL" i="1" dirty="0"/>
              <a:t>Thứ nhất, </a:t>
            </a:r>
            <a:r>
              <a:rPr lang="nl-NL" dirty="0"/>
              <a:t>Mô hình phát triển kinh tế Việt Nam là mô hình “gắn kết hài hòa tăng trưởng kinh tế với phát triển văn hóa, </a:t>
            </a:r>
            <a:r>
              <a:rPr lang="nl-NL" dirty="0" smtClean="0"/>
              <a:t>xã hội, bảo </a:t>
            </a:r>
            <a:r>
              <a:rPr lang="nl-NL" dirty="0"/>
              <a:t>vệ, </a:t>
            </a:r>
            <a:r>
              <a:rPr lang="nl-NL" dirty="0" smtClean="0"/>
              <a:t>môi trường và </a:t>
            </a:r>
            <a:r>
              <a:rPr lang="nl-NL" dirty="0"/>
              <a:t>bảo đảm quốc phòng, an ninh”. </a:t>
            </a:r>
            <a:endParaRPr lang="en-US" dirty="0"/>
          </a:p>
        </p:txBody>
      </p:sp>
    </p:spTree>
    <p:extLst>
      <p:ext uri="{BB962C8B-B14F-4D97-AF65-F5344CB8AC3E}">
        <p14:creationId xmlns:p14="http://schemas.microsoft.com/office/powerpoint/2010/main" val="114929052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additive="base">
                                        <p:cTn id="1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320040" y="255494"/>
            <a:ext cx="10867914" cy="6400800"/>
          </a:xfrm>
          <a:prstGeom prst="rect">
            <a:avLst/>
          </a:prstGeom>
        </p:spPr>
      </p:pic>
    </p:spTree>
    <p:extLst>
      <p:ext uri="{BB962C8B-B14F-4D97-AF65-F5344CB8AC3E}">
        <p14:creationId xmlns:p14="http://schemas.microsoft.com/office/powerpoint/2010/main" val="365132128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91671" y="365125"/>
            <a:ext cx="11349318" cy="1325563"/>
          </a:xfrm>
        </p:spPr>
        <p:txBody>
          <a:bodyPr>
            <a:normAutofit fontScale="90000"/>
          </a:bodyPr>
          <a:lstStyle/>
          <a:p>
            <a:r>
              <a:rPr lang="nl-NL" sz="3600" b="1" i="1" dirty="0" smtClean="0">
                <a:solidFill>
                  <a:srgbClr val="FF0000"/>
                </a:solidFill>
              </a:rPr>
              <a:t>Tăng </a:t>
            </a:r>
            <a:r>
              <a:rPr lang="nl-NL" sz="3600" b="1" i="1" dirty="0">
                <a:solidFill>
                  <a:srgbClr val="FF0000"/>
                </a:solidFill>
              </a:rPr>
              <a:t>trưởng kinh tế gắn với tiến bộ và công bằng xã hội</a:t>
            </a:r>
            <a:r>
              <a:rPr lang="en-US" sz="3600" b="1" dirty="0">
                <a:solidFill>
                  <a:srgbClr val="FF0000"/>
                </a:solidFill>
              </a:rPr>
              <a:t/>
            </a:r>
            <a:br>
              <a:rPr lang="en-US" sz="3600" b="1" dirty="0">
                <a:solidFill>
                  <a:srgbClr val="FF0000"/>
                </a:solidFill>
              </a:rPr>
            </a:br>
            <a:endParaRPr lang="en-US" sz="3600" b="1" dirty="0">
              <a:solidFill>
                <a:srgbClr val="FF0000"/>
              </a:solidFill>
            </a:endParaRPr>
          </a:p>
        </p:txBody>
      </p:sp>
      <p:sp>
        <p:nvSpPr>
          <p:cNvPr id="3" name="Content Placeholder 2"/>
          <p:cNvSpPr>
            <a:spLocks noGrp="1"/>
          </p:cNvSpPr>
          <p:nvPr>
            <p:ph idx="1"/>
          </p:nvPr>
        </p:nvSpPr>
        <p:spPr>
          <a:xfrm>
            <a:off x="838200" y="2084293"/>
            <a:ext cx="10515600" cy="4092669"/>
          </a:xfrm>
        </p:spPr>
        <p:txBody>
          <a:bodyPr/>
          <a:lstStyle/>
          <a:p>
            <a:pPr algn="just"/>
            <a:r>
              <a:rPr lang="nl-NL" i="1" dirty="0"/>
              <a:t>Thứ hai, </a:t>
            </a:r>
            <a:r>
              <a:rPr lang="nl-NL" dirty="0"/>
              <a:t>phát triển kinh tế thị trường định hướng xã hội chủ nghĩa; chủ động hội nhập quốc tế; đẩy mạnh công nghiệp hóa, hiện đại hóa gắn với phát triển kinh tế tri thức, bảo vệ tài nguyên, môi trường để phát triển nhanh và bền vững. </a:t>
            </a:r>
            <a:endParaRPr lang="nl-NL" dirty="0" smtClean="0"/>
          </a:p>
          <a:p>
            <a:pPr algn="just"/>
            <a:endParaRPr lang="en-US" dirty="0"/>
          </a:p>
          <a:p>
            <a:pPr algn="just"/>
            <a:r>
              <a:rPr lang="nl-NL" i="1" dirty="0"/>
              <a:t>Thứ ba, </a:t>
            </a:r>
            <a:r>
              <a:rPr lang="nl-NL" dirty="0"/>
              <a:t>hoàn thiện chính sách phân phối. </a:t>
            </a:r>
            <a:endParaRPr lang="en-US" dirty="0"/>
          </a:p>
          <a:p>
            <a:pPr marL="0" indent="0">
              <a:buNone/>
            </a:pPr>
            <a:endParaRPr lang="en-US" dirty="0"/>
          </a:p>
        </p:txBody>
      </p:sp>
    </p:spTree>
    <p:extLst>
      <p:ext uri="{BB962C8B-B14F-4D97-AF65-F5344CB8AC3E}">
        <p14:creationId xmlns:p14="http://schemas.microsoft.com/office/powerpoint/2010/main" val="387246012"/>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5"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5"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6"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1329" y="365125"/>
            <a:ext cx="11214847" cy="1325563"/>
          </a:xfrm>
        </p:spPr>
        <p:txBody>
          <a:bodyPr>
            <a:noAutofit/>
          </a:bodyPr>
          <a:lstStyle/>
          <a:p>
            <a:r>
              <a:rPr lang="nl-NL" sz="3200" b="1" i="1" dirty="0" smtClean="0">
                <a:solidFill>
                  <a:srgbClr val="FF0000"/>
                </a:solidFill>
              </a:rPr>
              <a:t>Mở </a:t>
            </a:r>
            <a:r>
              <a:rPr lang="nl-NL" sz="3200" b="1" i="1" dirty="0">
                <a:solidFill>
                  <a:srgbClr val="FF0000"/>
                </a:solidFill>
              </a:rPr>
              <a:t>rộng kinh tế đối ngoại, chủ động và tích cực hội nhập kinh tế quốc tế</a:t>
            </a:r>
            <a:r>
              <a:rPr lang="en-US" sz="3200" dirty="0">
                <a:solidFill>
                  <a:srgbClr val="FF0000"/>
                </a:solidFill>
              </a:rPr>
              <a:t/>
            </a:r>
            <a:br>
              <a:rPr lang="en-US" sz="3200" dirty="0">
                <a:solidFill>
                  <a:srgbClr val="FF0000"/>
                </a:solidFill>
              </a:rPr>
            </a:br>
            <a:endParaRPr lang="en-US" sz="3200" dirty="0">
              <a:solidFill>
                <a:srgbClr val="FF0000"/>
              </a:solidFill>
            </a:endParaRPr>
          </a:p>
        </p:txBody>
      </p:sp>
      <p:sp>
        <p:nvSpPr>
          <p:cNvPr id="3" name="Content Placeholder 2"/>
          <p:cNvSpPr>
            <a:spLocks noGrp="1"/>
          </p:cNvSpPr>
          <p:nvPr>
            <p:ph idx="1"/>
          </p:nvPr>
        </p:nvSpPr>
        <p:spPr/>
        <p:txBody>
          <a:bodyPr>
            <a:normAutofit/>
          </a:bodyPr>
          <a:lstStyle/>
          <a:p>
            <a:r>
              <a:rPr lang="nl-NL" dirty="0" smtClean="0"/>
              <a:t>Chủ </a:t>
            </a:r>
            <a:r>
              <a:rPr lang="nl-NL" dirty="0"/>
              <a:t>động và tích cực hội nhập kinh tế quốc tế là tiền đề, điều kiện quan </a:t>
            </a:r>
            <a:r>
              <a:rPr lang="nl-NL" dirty="0" smtClean="0"/>
              <a:t>trọng. </a:t>
            </a:r>
            <a:endParaRPr lang="en-US" dirty="0"/>
          </a:p>
          <a:p>
            <a:r>
              <a:rPr lang="nl-NL" dirty="0"/>
              <a:t>Đẩy mạnh các hoạt động xúc tiến thương mại và đầu tư, mở rộng thị trường trong và ngoài nước. </a:t>
            </a:r>
            <a:endParaRPr lang="en-US" dirty="0"/>
          </a:p>
          <a:p>
            <a:r>
              <a:rPr lang="nl-NL" dirty="0"/>
              <a:t>Khai thác hiệu quả các cơ chế hợp tác quốc tế, các nguồn lực bên ngoài </a:t>
            </a:r>
            <a:r>
              <a:rPr lang="nl-NL" dirty="0" smtClean="0"/>
              <a:t>như. </a:t>
            </a:r>
            <a:endParaRPr lang="en-US" dirty="0"/>
          </a:p>
          <a:p>
            <a:r>
              <a:rPr lang="nl-NL" dirty="0"/>
              <a:t>Nâng cao năng lực cạnh tranh của nền kinh </a:t>
            </a:r>
            <a:r>
              <a:rPr lang="nl-NL" dirty="0" smtClean="0"/>
              <a:t>tế. </a:t>
            </a:r>
            <a:endParaRPr lang="en-US" dirty="0"/>
          </a:p>
          <a:p>
            <a:r>
              <a:rPr lang="nl-NL" dirty="0"/>
              <a:t>Tìm kiếm và mở rộng các đối tác, đặc biệt là các đối tác chiến lược, đối tác lớn. </a:t>
            </a:r>
            <a:endParaRPr lang="en-US" dirty="0"/>
          </a:p>
          <a:p>
            <a:pPr marL="0" indent="0">
              <a:buNone/>
            </a:pPr>
            <a:endParaRPr lang="en-US" dirty="0"/>
          </a:p>
        </p:txBody>
      </p:sp>
    </p:spTree>
    <p:extLst>
      <p:ext uri="{BB962C8B-B14F-4D97-AF65-F5344CB8AC3E}">
        <p14:creationId xmlns:p14="http://schemas.microsoft.com/office/powerpoint/2010/main" val="261165712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 calcmode="lin" valueType="num">
                                      <p:cBhvr>
                                        <p:cTn id="25"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0" end="0"/>
                                            </p:txEl>
                                          </p:spTgt>
                                        </p:tgtEl>
                                        <p:attrNameLst>
                                          <p:attrName>ppt_h</p:attrName>
                                        </p:attrNameLst>
                                      </p:cBhvr>
                                      <p:tavLst>
                                        <p:tav tm="0">
                                          <p:val>
                                            <p:fltVal val="0"/>
                                          </p:val>
                                        </p:tav>
                                        <p:tav tm="100000">
                                          <p:val>
                                            <p:strVal val="#ppt_h"/>
                                          </p:val>
                                        </p:tav>
                                      </p:tavLst>
                                    </p:anim>
                                  </p:childTnLst>
                                </p:cTn>
                              </p:par>
                            </p:childTnLst>
                          </p:cTn>
                        </p:par>
                      </p:childTnLst>
                    </p:cTn>
                  </p:par>
                  <p:par>
                    <p:cTn id="27" fill="hold">
                      <p:stCondLst>
                        <p:cond delay="indefinite"/>
                      </p:stCondLst>
                      <p:childTnLst>
                        <p:par>
                          <p:cTn id="28" fill="hold">
                            <p:stCondLst>
                              <p:cond delay="0"/>
                            </p:stCondLst>
                            <p:childTnLst>
                              <p:par>
                                <p:cTn id="29" presetID="23" presetClass="entr" presetSubtype="16" fill="hold" grpId="0" nodeType="clickEffect">
                                  <p:stCondLst>
                                    <p:cond delay="0"/>
                                  </p:stCondLst>
                                  <p:childTnLst>
                                    <p:set>
                                      <p:cBhvr>
                                        <p:cTn id="30" dur="1" fill="hold">
                                          <p:stCondLst>
                                            <p:cond delay="0"/>
                                          </p:stCondLst>
                                        </p:cTn>
                                        <p:tgtEl>
                                          <p:spTgt spid="3">
                                            <p:txEl>
                                              <p:pRg st="1" end="1"/>
                                            </p:txEl>
                                          </p:spTgt>
                                        </p:tgtEl>
                                        <p:attrNameLst>
                                          <p:attrName>style.visibility</p:attrName>
                                        </p:attrNameLst>
                                      </p:cBhvr>
                                      <p:to>
                                        <p:strVal val="visible"/>
                                      </p:to>
                                    </p:set>
                                    <p:anim calcmode="lin" valueType="num">
                                      <p:cBhvr>
                                        <p:cTn id="3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1" end="1"/>
                                            </p:txEl>
                                          </p:spTgt>
                                        </p:tgtEl>
                                        <p:attrNameLst>
                                          <p:attrName>ppt_h</p:attrName>
                                        </p:attrNameLst>
                                      </p:cBhvr>
                                      <p:tavLst>
                                        <p:tav tm="0">
                                          <p:val>
                                            <p:fltVal val="0"/>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3" presetClass="entr" presetSubtype="16" fill="hold" grpId="0" nodeType="clickEffect">
                                  <p:stCondLst>
                                    <p:cond delay="0"/>
                                  </p:stCondLst>
                                  <p:childTnLst>
                                    <p:set>
                                      <p:cBhvr>
                                        <p:cTn id="36" dur="1" fill="hold">
                                          <p:stCondLst>
                                            <p:cond delay="0"/>
                                          </p:stCondLst>
                                        </p:cTn>
                                        <p:tgtEl>
                                          <p:spTgt spid="3">
                                            <p:txEl>
                                              <p:pRg st="2" end="2"/>
                                            </p:txEl>
                                          </p:spTgt>
                                        </p:tgtEl>
                                        <p:attrNameLst>
                                          <p:attrName>style.visibility</p:attrName>
                                        </p:attrNameLst>
                                      </p:cBhvr>
                                      <p:to>
                                        <p:strVal val="visible"/>
                                      </p:to>
                                    </p:set>
                                    <p:anim calcmode="lin" valueType="num">
                                      <p:cBhvr>
                                        <p:cTn id="3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8" dur="500" fill="hold"/>
                                        <p:tgtEl>
                                          <p:spTgt spid="3">
                                            <p:txEl>
                                              <p:pRg st="2" end="2"/>
                                            </p:txEl>
                                          </p:spTgt>
                                        </p:tgtEl>
                                        <p:attrNameLst>
                                          <p:attrName>ppt_h</p:attrName>
                                        </p:attrNameLst>
                                      </p:cBhvr>
                                      <p:tavLst>
                                        <p:tav tm="0">
                                          <p:val>
                                            <p:fltVal val="0"/>
                                          </p:val>
                                        </p:tav>
                                        <p:tav tm="100000">
                                          <p:val>
                                            <p:strVal val="#ppt_h"/>
                                          </p:val>
                                        </p:tav>
                                      </p:tavLst>
                                    </p:anim>
                                  </p:childTnLst>
                                </p:cTn>
                              </p:par>
                            </p:childTnLst>
                          </p:cTn>
                        </p:par>
                      </p:childTnLst>
                    </p:cTn>
                  </p:par>
                  <p:par>
                    <p:cTn id="39" fill="hold">
                      <p:stCondLst>
                        <p:cond delay="indefinite"/>
                      </p:stCondLst>
                      <p:childTnLst>
                        <p:par>
                          <p:cTn id="40" fill="hold">
                            <p:stCondLst>
                              <p:cond delay="0"/>
                            </p:stCondLst>
                            <p:childTnLst>
                              <p:par>
                                <p:cTn id="41" presetID="23" presetClass="entr" presetSubtype="16" fill="hold" grpId="0" nodeType="clickEffect">
                                  <p:stCondLst>
                                    <p:cond delay="0"/>
                                  </p:stCondLst>
                                  <p:childTnLst>
                                    <p:set>
                                      <p:cBhvr>
                                        <p:cTn id="42" dur="1" fill="hold">
                                          <p:stCondLst>
                                            <p:cond delay="0"/>
                                          </p:stCondLst>
                                        </p:cTn>
                                        <p:tgtEl>
                                          <p:spTgt spid="3">
                                            <p:txEl>
                                              <p:pRg st="3" end="3"/>
                                            </p:txEl>
                                          </p:spTgt>
                                        </p:tgtEl>
                                        <p:attrNameLst>
                                          <p:attrName>style.visibility</p:attrName>
                                        </p:attrNameLst>
                                      </p:cBhvr>
                                      <p:to>
                                        <p:strVal val="visible"/>
                                      </p:to>
                                    </p:set>
                                    <p:anim calcmode="lin" valueType="num">
                                      <p:cBhvr>
                                        <p:cTn id="4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44" dur="500" fill="hold"/>
                                        <p:tgtEl>
                                          <p:spTgt spid="3">
                                            <p:txEl>
                                              <p:pRg st="3" end="3"/>
                                            </p:txEl>
                                          </p:spTgt>
                                        </p:tgtEl>
                                        <p:attrNameLst>
                                          <p:attrName>ppt_h</p:attrName>
                                        </p:attrNameLst>
                                      </p:cBhvr>
                                      <p:tavLst>
                                        <p:tav tm="0">
                                          <p:val>
                                            <p:fltVal val="0"/>
                                          </p:val>
                                        </p:tav>
                                        <p:tav tm="100000">
                                          <p:val>
                                            <p:strVal val="#ppt_h"/>
                                          </p:val>
                                        </p:tav>
                                      </p:tavLst>
                                    </p:anim>
                                  </p:childTnLst>
                                </p:cTn>
                              </p:par>
                            </p:childTnLst>
                          </p:cTn>
                        </p:par>
                      </p:childTnLst>
                    </p:cTn>
                  </p:par>
                  <p:par>
                    <p:cTn id="45" fill="hold">
                      <p:stCondLst>
                        <p:cond delay="indefinite"/>
                      </p:stCondLst>
                      <p:childTnLst>
                        <p:par>
                          <p:cTn id="46" fill="hold">
                            <p:stCondLst>
                              <p:cond delay="0"/>
                            </p:stCondLst>
                            <p:childTnLst>
                              <p:par>
                                <p:cTn id="47" presetID="23" presetClass="entr" presetSubtype="16" fill="hold" grpId="0" nodeType="clickEffect">
                                  <p:stCondLst>
                                    <p:cond delay="0"/>
                                  </p:stCondLst>
                                  <p:childTnLst>
                                    <p:set>
                                      <p:cBhvr>
                                        <p:cTn id="48" dur="1" fill="hold">
                                          <p:stCondLst>
                                            <p:cond delay="0"/>
                                          </p:stCondLst>
                                        </p:cTn>
                                        <p:tgtEl>
                                          <p:spTgt spid="3">
                                            <p:txEl>
                                              <p:pRg st="4" end="4"/>
                                            </p:txEl>
                                          </p:spTgt>
                                        </p:tgtEl>
                                        <p:attrNameLst>
                                          <p:attrName>style.visibility</p:attrName>
                                        </p:attrNameLst>
                                      </p:cBhvr>
                                      <p:to>
                                        <p:strVal val="visible"/>
                                      </p:to>
                                    </p:set>
                                    <p:anim calcmode="lin" valueType="num">
                                      <p:cBhvr>
                                        <p:cTn id="4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50" dur="500" fill="hold"/>
                                        <p:tgtEl>
                                          <p:spTgt spid="3">
                                            <p:txEl>
                                              <p:pRg st="4" end="4"/>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67090" y="0"/>
            <a:ext cx="5303811" cy="5672380"/>
          </a:xfrm>
          <a:prstGeom prst="rect">
            <a:avLst/>
          </a:prstGeom>
        </p:spPr>
      </p:pic>
      <p:pic>
        <p:nvPicPr>
          <p:cNvPr id="6" name="Picture 5"/>
          <p:cNvPicPr>
            <a:picLocks noChangeAspect="1"/>
          </p:cNvPicPr>
          <p:nvPr/>
        </p:nvPicPr>
        <p:blipFill>
          <a:blip r:embed="rId3"/>
          <a:stretch>
            <a:fillRect/>
          </a:stretch>
        </p:blipFill>
        <p:spPr>
          <a:xfrm>
            <a:off x="0" y="159915"/>
            <a:ext cx="12192000" cy="6543101"/>
          </a:xfrm>
          <a:prstGeom prst="rect">
            <a:avLst/>
          </a:prstGeom>
        </p:spPr>
      </p:pic>
    </p:spTree>
    <p:extLst>
      <p:ext uri="{BB962C8B-B14F-4D97-AF65-F5344CB8AC3E}">
        <p14:creationId xmlns:p14="http://schemas.microsoft.com/office/powerpoint/2010/main" val="327880289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b="1" i="1" dirty="0" err="1" smtClean="0">
                <a:solidFill>
                  <a:srgbClr val="FF0000"/>
                </a:solidFill>
              </a:rPr>
              <a:t>Thực</a:t>
            </a:r>
            <a:r>
              <a:rPr lang="en-US" sz="2800" b="1" i="1" dirty="0" smtClean="0">
                <a:solidFill>
                  <a:srgbClr val="FF0000"/>
                </a:solidFill>
              </a:rPr>
              <a:t> </a:t>
            </a:r>
            <a:r>
              <a:rPr lang="en-US" sz="2800" b="1" i="1" dirty="0" err="1" smtClean="0">
                <a:solidFill>
                  <a:srgbClr val="FF0000"/>
                </a:solidFill>
              </a:rPr>
              <a:t>hiện</a:t>
            </a:r>
            <a:r>
              <a:rPr lang="en-US" sz="2800" b="1" i="1" dirty="0" smtClean="0">
                <a:solidFill>
                  <a:srgbClr val="FF0000"/>
                </a:solidFill>
              </a:rPr>
              <a:t> </a:t>
            </a:r>
            <a:r>
              <a:rPr lang="en-US" sz="2800" b="1" i="1" dirty="0" err="1" smtClean="0">
                <a:solidFill>
                  <a:srgbClr val="FF0000"/>
                </a:solidFill>
              </a:rPr>
              <a:t>chính</a:t>
            </a:r>
            <a:r>
              <a:rPr lang="en-US" sz="2800" b="1" i="1" dirty="0" smtClean="0">
                <a:solidFill>
                  <a:srgbClr val="FF0000"/>
                </a:solidFill>
              </a:rPr>
              <a:t> </a:t>
            </a:r>
            <a:r>
              <a:rPr lang="en-US" sz="2800" b="1" i="1" dirty="0" err="1" smtClean="0">
                <a:solidFill>
                  <a:srgbClr val="FF0000"/>
                </a:solidFill>
              </a:rPr>
              <a:t>sách</a:t>
            </a:r>
            <a:r>
              <a:rPr lang="en-US" sz="2800" b="1" i="1" dirty="0" smtClean="0">
                <a:solidFill>
                  <a:srgbClr val="FF0000"/>
                </a:solidFill>
              </a:rPr>
              <a:t> </a:t>
            </a:r>
            <a:r>
              <a:rPr lang="en-US" sz="2800" b="1" i="1" dirty="0" err="1" smtClean="0">
                <a:solidFill>
                  <a:srgbClr val="FF0000"/>
                </a:solidFill>
              </a:rPr>
              <a:t>xã</a:t>
            </a:r>
            <a:r>
              <a:rPr lang="en-US" sz="2800" b="1" i="1" dirty="0" smtClean="0">
                <a:solidFill>
                  <a:srgbClr val="FF0000"/>
                </a:solidFill>
              </a:rPr>
              <a:t> </a:t>
            </a:r>
            <a:r>
              <a:rPr lang="en-US" sz="2800" b="1" i="1" dirty="0" err="1" smtClean="0">
                <a:solidFill>
                  <a:srgbClr val="FF0000"/>
                </a:solidFill>
              </a:rPr>
              <a:t>hội</a:t>
            </a:r>
            <a:r>
              <a:rPr lang="en-US" sz="2800" b="1" i="1" dirty="0" smtClean="0">
                <a:solidFill>
                  <a:srgbClr val="FF0000"/>
                </a:solidFill>
              </a:rPr>
              <a:t> </a:t>
            </a:r>
            <a:r>
              <a:rPr lang="en-US" sz="2800" b="1" i="1" dirty="0" err="1" smtClean="0">
                <a:solidFill>
                  <a:srgbClr val="FF0000"/>
                </a:solidFill>
              </a:rPr>
              <a:t>đúng</a:t>
            </a:r>
            <a:r>
              <a:rPr lang="en-US" sz="2800" b="1" i="1" dirty="0" smtClean="0">
                <a:solidFill>
                  <a:srgbClr val="FF0000"/>
                </a:solidFill>
              </a:rPr>
              <a:t> </a:t>
            </a:r>
            <a:r>
              <a:rPr lang="en-US" sz="2800" b="1" i="1" dirty="0" err="1" smtClean="0">
                <a:solidFill>
                  <a:srgbClr val="FF0000"/>
                </a:solidFill>
              </a:rPr>
              <a:t>đắn</a:t>
            </a:r>
            <a:r>
              <a:rPr lang="en-US" sz="2800" b="1" i="1" dirty="0" smtClean="0">
                <a:solidFill>
                  <a:srgbClr val="FF0000"/>
                </a:solidFill>
              </a:rPr>
              <a:t>, </a:t>
            </a:r>
            <a:r>
              <a:rPr lang="en-US" sz="2800" b="1" i="1" dirty="0" err="1" smtClean="0">
                <a:solidFill>
                  <a:srgbClr val="FF0000"/>
                </a:solidFill>
              </a:rPr>
              <a:t>công</a:t>
            </a:r>
            <a:r>
              <a:rPr lang="en-US" sz="2800" b="1" i="1" dirty="0" smtClean="0">
                <a:solidFill>
                  <a:srgbClr val="FF0000"/>
                </a:solidFill>
              </a:rPr>
              <a:t> </a:t>
            </a:r>
            <a:r>
              <a:rPr lang="en-US" sz="2800" b="1" i="1" dirty="0" err="1" smtClean="0">
                <a:solidFill>
                  <a:srgbClr val="FF0000"/>
                </a:solidFill>
              </a:rPr>
              <a:t>bằng</a:t>
            </a:r>
            <a:r>
              <a:rPr lang="en-US" sz="2800" b="1" i="1" dirty="0" smtClean="0">
                <a:solidFill>
                  <a:srgbClr val="FF0000"/>
                </a:solidFill>
              </a:rPr>
              <a:t> </a:t>
            </a:r>
            <a:r>
              <a:rPr lang="en-US" sz="2800" b="1" i="1" dirty="0" err="1" smtClean="0">
                <a:solidFill>
                  <a:srgbClr val="FF0000"/>
                </a:solidFill>
              </a:rPr>
              <a:t>vì</a:t>
            </a:r>
            <a:r>
              <a:rPr lang="en-US" sz="2800" b="1" i="1" dirty="0" smtClean="0">
                <a:solidFill>
                  <a:srgbClr val="FF0000"/>
                </a:solidFill>
              </a:rPr>
              <a:t> con </a:t>
            </a:r>
            <a:r>
              <a:rPr lang="en-US" sz="2800" b="1" i="1" dirty="0" err="1" smtClean="0">
                <a:solidFill>
                  <a:srgbClr val="FF0000"/>
                </a:solidFill>
              </a:rPr>
              <a:t>người</a:t>
            </a:r>
            <a:r>
              <a:rPr lang="en-US" sz="2800" b="1" i="1" dirty="0" smtClean="0">
                <a:solidFill>
                  <a:srgbClr val="FF0000"/>
                </a:solidFill>
              </a:rPr>
              <a:t> </a:t>
            </a:r>
            <a:r>
              <a:rPr lang="en-US" sz="2800" b="1" i="1" dirty="0" err="1" smtClean="0">
                <a:solidFill>
                  <a:srgbClr val="FF0000"/>
                </a:solidFill>
              </a:rPr>
              <a:t>là</a:t>
            </a:r>
            <a:r>
              <a:rPr lang="en-US" sz="2800" b="1" i="1" dirty="0" smtClean="0">
                <a:solidFill>
                  <a:srgbClr val="FF0000"/>
                </a:solidFill>
              </a:rPr>
              <a:t> </a:t>
            </a:r>
            <a:r>
              <a:rPr lang="en-US" sz="2800" b="1" i="1" dirty="0" err="1" smtClean="0">
                <a:solidFill>
                  <a:srgbClr val="FF0000"/>
                </a:solidFill>
              </a:rPr>
              <a:t>động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mạnh</a:t>
            </a:r>
            <a:r>
              <a:rPr lang="en-US" sz="2800" b="1" i="1" dirty="0" smtClean="0">
                <a:solidFill>
                  <a:srgbClr val="FF0000"/>
                </a:solidFill>
              </a:rPr>
              <a:t> </a:t>
            </a:r>
            <a:r>
              <a:rPr lang="en-US" sz="2800" b="1" i="1" dirty="0" err="1" smtClean="0">
                <a:solidFill>
                  <a:srgbClr val="FF0000"/>
                </a:solidFill>
              </a:rPr>
              <a:t>mẽ</a:t>
            </a:r>
            <a:r>
              <a:rPr lang="en-US" sz="2800" b="1" i="1" dirty="0" smtClean="0">
                <a:solidFill>
                  <a:srgbClr val="FF0000"/>
                </a:solidFill>
              </a:rPr>
              <a:t> </a:t>
            </a:r>
            <a:r>
              <a:rPr lang="en-US" sz="2800" b="1" i="1" dirty="0" err="1" smtClean="0">
                <a:solidFill>
                  <a:srgbClr val="FF0000"/>
                </a:solidFill>
              </a:rPr>
              <a:t>phát</a:t>
            </a:r>
            <a:r>
              <a:rPr lang="en-US" sz="2800" b="1" i="1" dirty="0" smtClean="0">
                <a:solidFill>
                  <a:srgbClr val="FF0000"/>
                </a:solidFill>
              </a:rPr>
              <a:t> </a:t>
            </a:r>
            <a:r>
              <a:rPr lang="en-US" sz="2800" b="1" i="1" dirty="0" err="1" smtClean="0">
                <a:solidFill>
                  <a:srgbClr val="FF0000"/>
                </a:solidFill>
              </a:rPr>
              <a:t>huy</a:t>
            </a:r>
            <a:r>
              <a:rPr lang="en-US" sz="2800" b="1" i="1" dirty="0" smtClean="0">
                <a:solidFill>
                  <a:srgbClr val="FF0000"/>
                </a:solidFill>
              </a:rPr>
              <a:t> </a:t>
            </a:r>
            <a:r>
              <a:rPr lang="en-US" sz="2800" b="1" i="1" dirty="0" err="1" smtClean="0">
                <a:solidFill>
                  <a:srgbClr val="FF0000"/>
                </a:solidFill>
              </a:rPr>
              <a:t>mọi</a:t>
            </a:r>
            <a:r>
              <a:rPr lang="en-US" sz="2800" b="1" i="1" dirty="0" smtClean="0">
                <a:solidFill>
                  <a:srgbClr val="FF0000"/>
                </a:solidFill>
              </a:rPr>
              <a:t> </a:t>
            </a:r>
            <a:r>
              <a:rPr lang="en-US" sz="2800" b="1" i="1" dirty="0" err="1" smtClean="0">
                <a:solidFill>
                  <a:srgbClr val="FF0000"/>
                </a:solidFill>
              </a:rPr>
              <a:t>năng</a:t>
            </a:r>
            <a:r>
              <a:rPr lang="en-US" sz="2800" b="1" i="1" dirty="0" smtClean="0">
                <a:solidFill>
                  <a:srgbClr val="FF0000"/>
                </a:solidFill>
              </a:rPr>
              <a:t> </a:t>
            </a:r>
            <a:r>
              <a:rPr lang="en-US" sz="2800" b="1" i="1" dirty="0" err="1" smtClean="0">
                <a:solidFill>
                  <a:srgbClr val="FF0000"/>
                </a:solidFill>
              </a:rPr>
              <a:t>lực</a:t>
            </a:r>
            <a:r>
              <a:rPr lang="en-US" sz="2800" b="1" i="1" dirty="0" smtClean="0">
                <a:solidFill>
                  <a:srgbClr val="FF0000"/>
                </a:solidFill>
              </a:rPr>
              <a:t> </a:t>
            </a:r>
            <a:r>
              <a:rPr lang="en-US" sz="2800" b="1" i="1" dirty="0" err="1" smtClean="0">
                <a:solidFill>
                  <a:srgbClr val="FF0000"/>
                </a:solidFill>
              </a:rPr>
              <a:t>sáng</a:t>
            </a:r>
            <a:r>
              <a:rPr lang="en-US" sz="2800" b="1" i="1" dirty="0" smtClean="0">
                <a:solidFill>
                  <a:srgbClr val="FF0000"/>
                </a:solidFill>
              </a:rPr>
              <a:t> </a:t>
            </a:r>
            <a:r>
              <a:rPr lang="en-US" sz="2800" b="1" i="1" dirty="0" err="1" smtClean="0">
                <a:solidFill>
                  <a:srgbClr val="FF0000"/>
                </a:solidFill>
              </a:rPr>
              <a:t>tạo</a:t>
            </a:r>
            <a:r>
              <a:rPr lang="en-US" sz="2800" b="1" i="1" dirty="0" smtClean="0">
                <a:solidFill>
                  <a:srgbClr val="FF0000"/>
                </a:solidFill>
              </a:rPr>
              <a:t> </a:t>
            </a:r>
            <a:r>
              <a:rPr lang="en-US" sz="2800" b="1" i="1" dirty="0" err="1" smtClean="0">
                <a:solidFill>
                  <a:srgbClr val="FF0000"/>
                </a:solidFill>
              </a:rPr>
              <a:t>của</a:t>
            </a:r>
            <a:r>
              <a:rPr lang="en-US" sz="2800" b="1" i="1" dirty="0" smtClean="0">
                <a:solidFill>
                  <a:srgbClr val="FF0000"/>
                </a:solidFill>
              </a:rPr>
              <a:t> </a:t>
            </a:r>
            <a:r>
              <a:rPr lang="en-US" sz="2800" b="1" i="1" dirty="0" err="1" smtClean="0">
                <a:solidFill>
                  <a:srgbClr val="FF0000"/>
                </a:solidFill>
              </a:rPr>
              <a:t>nhân</a:t>
            </a:r>
            <a:r>
              <a:rPr lang="en-US" sz="2800" b="1" i="1" dirty="0" smtClean="0">
                <a:solidFill>
                  <a:srgbClr val="FF0000"/>
                </a:solidFill>
              </a:rPr>
              <a:t> </a:t>
            </a:r>
            <a:r>
              <a:rPr lang="en-US" sz="2800" b="1" i="1" dirty="0" err="1" smtClean="0">
                <a:solidFill>
                  <a:srgbClr val="FF0000"/>
                </a:solidFill>
              </a:rPr>
              <a:t>dân</a:t>
            </a:r>
            <a:r>
              <a:rPr lang="en-US" sz="2800" b="1" i="1" dirty="0" smtClean="0">
                <a:solidFill>
                  <a:srgbClr val="FF0000"/>
                </a:solidFill>
              </a:rPr>
              <a:t> </a:t>
            </a:r>
            <a:r>
              <a:rPr lang="en-US" sz="2800" b="1" i="1" dirty="0" err="1" smtClean="0">
                <a:solidFill>
                  <a:srgbClr val="FF0000"/>
                </a:solidFill>
              </a:rPr>
              <a:t>trong</a:t>
            </a:r>
            <a:r>
              <a:rPr lang="en-US" sz="2800" b="1" i="1" dirty="0" smtClean="0">
                <a:solidFill>
                  <a:srgbClr val="FF0000"/>
                </a:solidFill>
              </a:rPr>
              <a:t> </a:t>
            </a:r>
            <a:r>
              <a:rPr lang="en-US" sz="2800" b="1" i="1" dirty="0" err="1" smtClean="0">
                <a:solidFill>
                  <a:srgbClr val="FF0000"/>
                </a:solidFill>
              </a:rPr>
              <a:t>sự</a:t>
            </a:r>
            <a:r>
              <a:rPr lang="en-US" sz="2800" b="1" i="1" dirty="0" smtClean="0">
                <a:solidFill>
                  <a:srgbClr val="FF0000"/>
                </a:solidFill>
              </a:rPr>
              <a:t> </a:t>
            </a:r>
            <a:r>
              <a:rPr lang="en-US" sz="2800" b="1" i="1" dirty="0" err="1" smtClean="0">
                <a:solidFill>
                  <a:srgbClr val="FF0000"/>
                </a:solidFill>
              </a:rPr>
              <a:t>nghiệp</a:t>
            </a:r>
            <a:r>
              <a:rPr lang="en-US" sz="2800" b="1" i="1" dirty="0" smtClean="0">
                <a:solidFill>
                  <a:srgbClr val="FF0000"/>
                </a:solidFill>
              </a:rPr>
              <a:t> </a:t>
            </a:r>
            <a:r>
              <a:rPr lang="en-US" sz="2800" b="1" i="1" dirty="0" err="1" smtClean="0">
                <a:solidFill>
                  <a:srgbClr val="FF0000"/>
                </a:solidFill>
              </a:rPr>
              <a:t>xây</a:t>
            </a:r>
            <a:r>
              <a:rPr lang="en-US" sz="2800" b="1" i="1" dirty="0" smtClean="0">
                <a:solidFill>
                  <a:srgbClr val="FF0000"/>
                </a:solidFill>
              </a:rPr>
              <a:t> </a:t>
            </a:r>
            <a:r>
              <a:rPr lang="en-US" sz="2800" b="1" i="1" dirty="0" err="1" smtClean="0">
                <a:solidFill>
                  <a:srgbClr val="FF0000"/>
                </a:solidFill>
              </a:rPr>
              <a:t>dựng</a:t>
            </a:r>
            <a:r>
              <a:rPr lang="en-US" sz="2800" b="1" i="1" dirty="0" smtClean="0">
                <a:solidFill>
                  <a:srgbClr val="FF0000"/>
                </a:solidFill>
              </a:rPr>
              <a:t> </a:t>
            </a:r>
            <a:r>
              <a:rPr lang="en-US" sz="2800" b="1" i="1" dirty="0" err="1" smtClean="0">
                <a:solidFill>
                  <a:srgbClr val="FF0000"/>
                </a:solidFill>
              </a:rPr>
              <a:t>và</a:t>
            </a:r>
            <a:r>
              <a:rPr lang="en-US" sz="2800" b="1" i="1" dirty="0" smtClean="0">
                <a:solidFill>
                  <a:srgbClr val="FF0000"/>
                </a:solidFill>
              </a:rPr>
              <a:t> </a:t>
            </a:r>
            <a:r>
              <a:rPr lang="en-US" sz="2800" b="1" i="1" dirty="0" err="1" smtClean="0">
                <a:solidFill>
                  <a:srgbClr val="FF0000"/>
                </a:solidFill>
              </a:rPr>
              <a:t>bảo</a:t>
            </a:r>
            <a:r>
              <a:rPr lang="en-US" sz="2800" b="1" i="1" dirty="0" smtClean="0">
                <a:solidFill>
                  <a:srgbClr val="FF0000"/>
                </a:solidFill>
              </a:rPr>
              <a:t> </a:t>
            </a:r>
            <a:r>
              <a:rPr lang="en-US" sz="2800" b="1" i="1" dirty="0" err="1" smtClean="0">
                <a:solidFill>
                  <a:srgbClr val="FF0000"/>
                </a:solidFill>
              </a:rPr>
              <a:t>vệ</a:t>
            </a:r>
            <a:r>
              <a:rPr lang="en-US" sz="2800" b="1" i="1" dirty="0" smtClean="0">
                <a:solidFill>
                  <a:srgbClr val="FF0000"/>
                </a:solidFill>
              </a:rPr>
              <a:t> </a:t>
            </a:r>
            <a:r>
              <a:rPr lang="en-US" sz="2800" b="1" i="1" dirty="0" err="1" smtClean="0">
                <a:solidFill>
                  <a:srgbClr val="FF0000"/>
                </a:solidFill>
              </a:rPr>
              <a:t>tổ</a:t>
            </a:r>
            <a:r>
              <a:rPr lang="en-US" sz="2800" b="1" i="1" dirty="0" smtClean="0">
                <a:solidFill>
                  <a:srgbClr val="FF0000"/>
                </a:solidFill>
              </a:rPr>
              <a:t> </a:t>
            </a:r>
            <a:r>
              <a:rPr lang="en-US" sz="2800" b="1" i="1" dirty="0" err="1" smtClean="0">
                <a:solidFill>
                  <a:srgbClr val="FF0000"/>
                </a:solidFill>
              </a:rPr>
              <a:t>quốc</a:t>
            </a:r>
            <a:endParaRPr lang="en-US" sz="2800" b="1" i="1" dirty="0">
              <a:solidFill>
                <a:srgbClr val="FF0000"/>
              </a:solidFill>
            </a:endParaRPr>
          </a:p>
        </p:txBody>
      </p:sp>
      <p:sp>
        <p:nvSpPr>
          <p:cNvPr id="3" name="Content Placeholder 2"/>
          <p:cNvSpPr>
            <a:spLocks noGrp="1"/>
          </p:cNvSpPr>
          <p:nvPr>
            <p:ph idx="1"/>
          </p:nvPr>
        </p:nvSpPr>
        <p:spPr>
          <a:xfrm>
            <a:off x="838200" y="2495227"/>
            <a:ext cx="10515600" cy="3681736"/>
          </a:xfrm>
        </p:spPr>
        <p:txBody>
          <a:bodyPr/>
          <a:lstStyle/>
          <a:p>
            <a:r>
              <a:rPr lang="en-US" dirty="0" err="1" smtClean="0"/>
              <a:t>Bảo</a:t>
            </a:r>
            <a:r>
              <a:rPr lang="en-US" dirty="0" smtClean="0"/>
              <a:t> </a:t>
            </a:r>
            <a:r>
              <a:rPr lang="en-US" dirty="0" err="1" smtClean="0"/>
              <a:t>đảm</a:t>
            </a:r>
            <a:r>
              <a:rPr lang="en-US" dirty="0" smtClean="0"/>
              <a:t> </a:t>
            </a:r>
            <a:r>
              <a:rPr lang="en-US" dirty="0" err="1" smtClean="0"/>
              <a:t>công</a:t>
            </a:r>
            <a:r>
              <a:rPr lang="en-US" dirty="0" smtClean="0"/>
              <a:t> </a:t>
            </a:r>
            <a:r>
              <a:rPr lang="en-US" dirty="0" err="1" smtClean="0"/>
              <a:t>bằng</a:t>
            </a:r>
            <a:r>
              <a:rPr lang="en-US" dirty="0" smtClean="0"/>
              <a:t>, </a:t>
            </a:r>
            <a:r>
              <a:rPr lang="en-US" dirty="0" err="1" smtClean="0"/>
              <a:t>bình</a:t>
            </a:r>
            <a:r>
              <a:rPr lang="en-US" dirty="0" smtClean="0"/>
              <a:t> </a:t>
            </a:r>
            <a:r>
              <a:rPr lang="en-US" dirty="0" err="1" smtClean="0"/>
              <a:t>đẳng</a:t>
            </a:r>
            <a:r>
              <a:rPr lang="en-US" dirty="0" smtClean="0"/>
              <a:t> </a:t>
            </a:r>
            <a:r>
              <a:rPr lang="en-US" dirty="0" err="1" smtClean="0"/>
              <a:t>về</a:t>
            </a:r>
            <a:r>
              <a:rPr lang="en-US" dirty="0" smtClean="0"/>
              <a:t> </a:t>
            </a:r>
            <a:r>
              <a:rPr lang="en-US" dirty="0" err="1" smtClean="0"/>
              <a:t>quyền</a:t>
            </a:r>
            <a:r>
              <a:rPr lang="en-US" dirty="0" smtClean="0"/>
              <a:t> </a:t>
            </a:r>
            <a:r>
              <a:rPr lang="en-US" dirty="0" err="1" smtClean="0"/>
              <a:t>lợi</a:t>
            </a:r>
            <a:r>
              <a:rPr lang="en-US" dirty="0" smtClean="0"/>
              <a:t> </a:t>
            </a:r>
            <a:r>
              <a:rPr lang="en-US" dirty="0" err="1" smtClean="0"/>
              <a:t>và</a:t>
            </a:r>
            <a:r>
              <a:rPr lang="en-US" dirty="0" smtClean="0"/>
              <a:t> </a:t>
            </a:r>
            <a:r>
              <a:rPr lang="en-US" dirty="0" err="1" smtClean="0"/>
              <a:t>nghĩa</a:t>
            </a:r>
            <a:r>
              <a:rPr lang="en-US" dirty="0" smtClean="0"/>
              <a:t> </a:t>
            </a:r>
            <a:r>
              <a:rPr lang="en-US" dirty="0" err="1" smtClean="0"/>
              <a:t>vụ</a:t>
            </a:r>
            <a:r>
              <a:rPr lang="en-US" dirty="0" smtClean="0"/>
              <a:t> </a:t>
            </a:r>
            <a:r>
              <a:rPr lang="en-US" dirty="0" err="1" smtClean="0"/>
              <a:t>công</a:t>
            </a:r>
            <a:r>
              <a:rPr lang="en-US" dirty="0" smtClean="0"/>
              <a:t> </a:t>
            </a:r>
            <a:r>
              <a:rPr lang="en-US" dirty="0" err="1" smtClean="0"/>
              <a:t>dân</a:t>
            </a:r>
            <a:endParaRPr lang="en-US" dirty="0" smtClean="0"/>
          </a:p>
          <a:p>
            <a:endParaRPr lang="en-US" sz="900" dirty="0" smtClean="0"/>
          </a:p>
          <a:p>
            <a:r>
              <a:rPr lang="en-US" dirty="0" err="1" smtClean="0"/>
              <a:t>Có</a:t>
            </a:r>
            <a:r>
              <a:rPr lang="en-US" dirty="0" smtClean="0"/>
              <a:t> </a:t>
            </a:r>
            <a:r>
              <a:rPr lang="en-US" dirty="0" err="1" smtClean="0"/>
              <a:t>chính</a:t>
            </a:r>
            <a:r>
              <a:rPr lang="en-US" dirty="0" smtClean="0"/>
              <a:t> </a:t>
            </a:r>
            <a:r>
              <a:rPr lang="en-US" dirty="0" err="1" smtClean="0"/>
              <a:t>sách</a:t>
            </a:r>
            <a:r>
              <a:rPr lang="en-US" dirty="0" smtClean="0"/>
              <a:t> </a:t>
            </a:r>
            <a:r>
              <a:rPr lang="en-US" dirty="0" err="1" smtClean="0"/>
              <a:t>tiền</a:t>
            </a:r>
            <a:r>
              <a:rPr lang="en-US" dirty="0" smtClean="0"/>
              <a:t> </a:t>
            </a:r>
            <a:r>
              <a:rPr lang="en-US" dirty="0" err="1" smtClean="0"/>
              <a:t>lương</a:t>
            </a:r>
            <a:r>
              <a:rPr lang="en-US" dirty="0" smtClean="0"/>
              <a:t> </a:t>
            </a:r>
            <a:r>
              <a:rPr lang="en-US" dirty="0" err="1" smtClean="0"/>
              <a:t>và</a:t>
            </a:r>
            <a:r>
              <a:rPr lang="en-US" dirty="0" smtClean="0"/>
              <a:t> </a:t>
            </a:r>
            <a:r>
              <a:rPr lang="en-US" dirty="0" err="1" smtClean="0"/>
              <a:t>chế</a:t>
            </a:r>
            <a:r>
              <a:rPr lang="en-US" dirty="0" smtClean="0"/>
              <a:t> </a:t>
            </a:r>
            <a:r>
              <a:rPr lang="en-US" dirty="0" err="1" smtClean="0"/>
              <a:t>độ</a:t>
            </a:r>
            <a:r>
              <a:rPr lang="en-US" dirty="0" smtClean="0"/>
              <a:t> </a:t>
            </a:r>
            <a:r>
              <a:rPr lang="en-US" dirty="0" err="1" smtClean="0"/>
              <a:t>đãi</a:t>
            </a:r>
            <a:r>
              <a:rPr lang="en-US" dirty="0" smtClean="0"/>
              <a:t> </a:t>
            </a:r>
            <a:r>
              <a:rPr lang="en-US" dirty="0" err="1" smtClean="0"/>
              <a:t>ngộ</a:t>
            </a:r>
            <a:r>
              <a:rPr lang="en-US" dirty="0" smtClean="0"/>
              <a:t> </a:t>
            </a:r>
            <a:r>
              <a:rPr lang="en-US" dirty="0" err="1" smtClean="0"/>
              <a:t>phù</a:t>
            </a:r>
            <a:r>
              <a:rPr lang="en-US" dirty="0" smtClean="0"/>
              <a:t> </a:t>
            </a:r>
            <a:r>
              <a:rPr lang="en-US" dirty="0" err="1" smtClean="0"/>
              <a:t>hợp</a:t>
            </a:r>
            <a:endParaRPr lang="en-US" dirty="0" smtClean="0"/>
          </a:p>
          <a:p>
            <a:r>
              <a:rPr lang="en-US" dirty="0" err="1" smtClean="0"/>
              <a:t>Xây</a:t>
            </a:r>
            <a:r>
              <a:rPr lang="en-US" dirty="0" smtClean="0"/>
              <a:t> </a:t>
            </a:r>
            <a:r>
              <a:rPr lang="en-US" dirty="0" err="1" smtClean="0"/>
              <a:t>dựng</a:t>
            </a:r>
            <a:r>
              <a:rPr lang="en-US" dirty="0" smtClean="0"/>
              <a:t> </a:t>
            </a:r>
            <a:r>
              <a:rPr lang="en-US" dirty="0" err="1" smtClean="0"/>
              <a:t>một</a:t>
            </a:r>
            <a:r>
              <a:rPr lang="en-US" dirty="0" smtClean="0"/>
              <a:t> </a:t>
            </a:r>
            <a:r>
              <a:rPr lang="en-US" dirty="0" err="1" smtClean="0"/>
              <a:t>cộng</a:t>
            </a:r>
            <a:r>
              <a:rPr lang="en-US" dirty="0" smtClean="0"/>
              <a:t> </a:t>
            </a:r>
            <a:r>
              <a:rPr lang="en-US" dirty="0" err="1" smtClean="0"/>
              <a:t>đồng</a:t>
            </a:r>
            <a:r>
              <a:rPr lang="en-US" dirty="0" smtClean="0"/>
              <a:t> </a:t>
            </a:r>
            <a:r>
              <a:rPr lang="en-US" dirty="0" err="1" smtClean="0"/>
              <a:t>xã</a:t>
            </a:r>
            <a:r>
              <a:rPr lang="en-US" dirty="0" smtClean="0"/>
              <a:t> </a:t>
            </a:r>
            <a:r>
              <a:rPr lang="en-US" dirty="0" err="1" smtClean="0"/>
              <a:t>hội</a:t>
            </a:r>
            <a:r>
              <a:rPr lang="en-US" dirty="0" smtClean="0"/>
              <a:t> </a:t>
            </a:r>
            <a:r>
              <a:rPr lang="en-US" dirty="0" err="1" smtClean="0"/>
              <a:t>văn</a:t>
            </a:r>
            <a:r>
              <a:rPr lang="en-US" dirty="0" smtClean="0"/>
              <a:t> minh</a:t>
            </a:r>
          </a:p>
          <a:p>
            <a:endParaRPr lang="en-US" dirty="0" smtClean="0"/>
          </a:p>
          <a:p>
            <a:r>
              <a:rPr lang="en-US" dirty="0" err="1" smtClean="0"/>
              <a:t>Tôn</a:t>
            </a:r>
            <a:r>
              <a:rPr lang="en-US" dirty="0" smtClean="0"/>
              <a:t> </a:t>
            </a:r>
            <a:r>
              <a:rPr lang="en-US" dirty="0" err="1" smtClean="0"/>
              <a:t>trọng</a:t>
            </a:r>
            <a:r>
              <a:rPr lang="en-US" dirty="0" smtClean="0"/>
              <a:t> </a:t>
            </a:r>
            <a:r>
              <a:rPr lang="en-US" dirty="0" err="1" smtClean="0"/>
              <a:t>và</a:t>
            </a:r>
            <a:r>
              <a:rPr lang="en-US" dirty="0" smtClean="0"/>
              <a:t> </a:t>
            </a:r>
            <a:r>
              <a:rPr lang="en-US" dirty="0" err="1" smtClean="0"/>
              <a:t>bảo</a:t>
            </a:r>
            <a:r>
              <a:rPr lang="en-US" dirty="0" smtClean="0"/>
              <a:t> </a:t>
            </a:r>
            <a:r>
              <a:rPr lang="en-US" dirty="0" err="1" smtClean="0"/>
              <a:t>đảm</a:t>
            </a:r>
            <a:r>
              <a:rPr lang="en-US" dirty="0" smtClean="0"/>
              <a:t> </a:t>
            </a:r>
            <a:r>
              <a:rPr lang="en-US" dirty="0" err="1" smtClean="0"/>
              <a:t>quyền</a:t>
            </a:r>
            <a:r>
              <a:rPr lang="en-US" dirty="0" smtClean="0"/>
              <a:t> </a:t>
            </a:r>
            <a:r>
              <a:rPr lang="en-US" dirty="0" err="1" smtClean="0"/>
              <a:t>tự</a:t>
            </a:r>
            <a:r>
              <a:rPr lang="en-US" dirty="0" smtClean="0"/>
              <a:t> do, </a:t>
            </a:r>
            <a:r>
              <a:rPr lang="en-US" dirty="0" err="1" smtClean="0"/>
              <a:t>tín</a:t>
            </a:r>
            <a:r>
              <a:rPr lang="en-US" dirty="0" smtClean="0"/>
              <a:t> </a:t>
            </a:r>
            <a:r>
              <a:rPr lang="en-US" dirty="0" err="1" smtClean="0"/>
              <a:t>ngưỡng</a:t>
            </a:r>
            <a:r>
              <a:rPr lang="en-US" dirty="0" smtClean="0"/>
              <a:t>, </a:t>
            </a:r>
            <a:r>
              <a:rPr lang="en-US" dirty="0" err="1" smtClean="0"/>
              <a:t>tôn</a:t>
            </a:r>
            <a:r>
              <a:rPr lang="en-US" dirty="0" smtClean="0"/>
              <a:t> </a:t>
            </a:r>
            <a:r>
              <a:rPr lang="en-US" dirty="0" err="1" smtClean="0"/>
              <a:t>giáo</a:t>
            </a:r>
            <a:endParaRPr lang="en-US" dirty="0"/>
          </a:p>
        </p:txBody>
      </p:sp>
    </p:spTree>
    <p:extLst>
      <p:ext uri="{BB962C8B-B14F-4D97-AF65-F5344CB8AC3E}">
        <p14:creationId xmlns:p14="http://schemas.microsoft.com/office/powerpoint/2010/main" val="271777426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nl-NL" sz="4000" b="1" i="1" dirty="0">
                <a:solidFill>
                  <a:srgbClr val="FF0000"/>
                </a:solidFill>
              </a:rPr>
              <a:t>2.2. Nội dung phát triển văn hóa, con người </a:t>
            </a:r>
            <a:r>
              <a:rPr lang="en-US" sz="4000" b="1" dirty="0">
                <a:solidFill>
                  <a:srgbClr val="FF0000"/>
                </a:solidFill>
              </a:rPr>
              <a:t/>
            </a:r>
            <a:br>
              <a:rPr lang="en-US" sz="4000" b="1" dirty="0">
                <a:solidFill>
                  <a:srgbClr val="FF0000"/>
                </a:solidFill>
              </a:rPr>
            </a:br>
            <a:endParaRPr lang="en-US" sz="4000" dirty="0">
              <a:solidFill>
                <a:srgbClr val="FF0000"/>
              </a:solidFill>
            </a:endParaRPr>
          </a:p>
        </p:txBody>
      </p:sp>
      <p:sp>
        <p:nvSpPr>
          <p:cNvPr id="3" name="Content Placeholder 2"/>
          <p:cNvSpPr>
            <a:spLocks noGrp="1"/>
          </p:cNvSpPr>
          <p:nvPr>
            <p:ph idx="1"/>
          </p:nvPr>
        </p:nvSpPr>
        <p:spPr>
          <a:xfrm>
            <a:off x="838200" y="1825624"/>
            <a:ext cx="10515600" cy="5032375"/>
          </a:xfrm>
        </p:spPr>
        <p:txBody>
          <a:bodyPr>
            <a:normAutofit lnSpcReduction="10000"/>
          </a:bodyPr>
          <a:lstStyle/>
          <a:p>
            <a:pPr marL="0" indent="744538" algn="just">
              <a:buNone/>
            </a:pPr>
            <a:r>
              <a:rPr lang="nl-NL" i="1" dirty="0" smtClean="0"/>
              <a:t>Xây </a:t>
            </a:r>
            <a:r>
              <a:rPr lang="nl-NL" i="1" dirty="0"/>
              <a:t>dựng nền văn hoá Việt Nam tiên tiến, đậm đà bản sắc dân tộc, phát triển toàn diện, thống nhất trong đa dạng, thấm nhuần sâu sắc tinh thần nhân văn, dân chủ, tiến bộ</a:t>
            </a:r>
            <a:endParaRPr lang="en-US" dirty="0"/>
          </a:p>
          <a:p>
            <a:pPr marL="0" indent="744538" algn="just">
              <a:buNone/>
            </a:pPr>
            <a:r>
              <a:rPr lang="nl-NL" i="1" dirty="0" smtClean="0"/>
              <a:t>Kế </a:t>
            </a:r>
            <a:r>
              <a:rPr lang="nl-NL" i="1" dirty="0"/>
              <a:t>thừa và phát huy các giá trị văn hóa truyền thống và cách mạng, bản sắc văn hóa dân tộc; chủ động hội nhập quốc tế về văn hóa, tiếp thu tinh hoa văn hóa nhân </a:t>
            </a:r>
            <a:r>
              <a:rPr lang="nl-NL" i="1" dirty="0" smtClean="0"/>
              <a:t>loại</a:t>
            </a:r>
            <a:endParaRPr lang="en-US" dirty="0"/>
          </a:p>
          <a:p>
            <a:pPr marL="0" indent="744538" algn="just">
              <a:buNone/>
            </a:pPr>
            <a:r>
              <a:rPr lang="en-US" i="1" dirty="0"/>
              <a:t>T</a:t>
            </a:r>
            <a:r>
              <a:rPr lang="nl-NL" i="1" dirty="0" smtClean="0"/>
              <a:t>ăng </a:t>
            </a:r>
            <a:r>
              <a:rPr lang="nl-NL" i="1" dirty="0"/>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dirty="0"/>
          </a:p>
          <a:p>
            <a:pPr marL="0" indent="744538" algn="just">
              <a:buNone/>
            </a:pPr>
            <a:r>
              <a:rPr lang="vi-VN" i="1" dirty="0" smtClean="0">
                <a:latin typeface="Calibri" panose="020F0502020204030204" pitchFamily="34" charset="0"/>
                <a:cs typeface="Calibri" panose="020F0502020204030204" pitchFamily="34" charset="0"/>
              </a:rPr>
              <a:t>Đấu</a:t>
            </a:r>
            <a:r>
              <a:rPr lang="nl-NL" i="1" dirty="0" smtClean="0"/>
              <a:t> </a:t>
            </a:r>
            <a:r>
              <a:rPr lang="nl-NL" i="1" dirty="0"/>
              <a:t>tranh có hiệu quả chống các quan điểm, tư tưởng, sản phẩm văn hóa lạc hậu, độc hại, sai trái; sự phá hoại về tư tưởng - văn hóa của các thế lực thù địch; đề ra những giải pháp hữu hiệu để khắc phục những hạn chế, yếu kém nghiêm trọng, kéo dài trên lĩnh vực văn hóa, tư tưởng, đạo đức, lối sống trong Đảng và trong xã hội. </a:t>
            </a:r>
            <a:endParaRPr lang="en-US" dirty="0"/>
          </a:p>
          <a:p>
            <a:pPr marL="0" indent="744538" algn="just">
              <a:buNone/>
            </a:pPr>
            <a:r>
              <a:rPr lang="nl-NL" i="1" dirty="0" smtClean="0"/>
              <a:t>Xây </a:t>
            </a:r>
            <a:r>
              <a:rPr lang="nl-NL" i="1" dirty="0"/>
              <a:t>dựng nền văn hóa Việt Nam trong thời kỳ mới: Gắn kết văn hóa với chính trị và kinh tế</a:t>
            </a:r>
            <a:endParaRPr lang="en-US" dirty="0"/>
          </a:p>
          <a:p>
            <a:pPr marL="0" indent="744538" algn="just">
              <a:buNone/>
            </a:pPr>
            <a:r>
              <a:rPr lang="nl-NL" i="1" dirty="0" smtClean="0"/>
              <a:t>Tập </a:t>
            </a:r>
            <a:r>
              <a:rPr lang="nl-NL" i="1" dirty="0"/>
              <a:t>trung xây dựng và phát triển con người Việt Nam, con người là trung tâm của chiến lược phát triển, đồng thời là chủ thể phát triển. </a:t>
            </a:r>
            <a:endParaRPr lang="en-US" dirty="0"/>
          </a:p>
          <a:p>
            <a:pPr marL="0" indent="0" algn="just">
              <a:buNone/>
            </a:pPr>
            <a:endParaRPr lang="en-US" dirty="0"/>
          </a:p>
        </p:txBody>
      </p:sp>
    </p:spTree>
    <p:extLst>
      <p:ext uri="{BB962C8B-B14F-4D97-AF65-F5344CB8AC3E}">
        <p14:creationId xmlns:p14="http://schemas.microsoft.com/office/powerpoint/2010/main" val="115514267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7"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anim calcmode="lin" valueType="num">
                                      <p:cBhvr>
                                        <p:cTn id="27"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7"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Effect transition="in" filter="fade">
                                      <p:cBhvr>
                                        <p:cTn id="40" dur="1000"/>
                                        <p:tgtEl>
                                          <p:spTgt spid="3">
                                            <p:txEl>
                                              <p:pRg st="4" end="4"/>
                                            </p:txEl>
                                          </p:spTgt>
                                        </p:tgtEl>
                                      </p:cBhvr>
                                    </p:animEffect>
                                    <p:anim calcmode="lin" valueType="num">
                                      <p:cBhvr>
                                        <p:cTn id="4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7"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Effect transition="in" filter="fade">
                                      <p:cBhvr>
                                        <p:cTn id="47" dur="1000"/>
                                        <p:tgtEl>
                                          <p:spTgt spid="3">
                                            <p:txEl>
                                              <p:pRg st="5" end="5"/>
                                            </p:txEl>
                                          </p:spTgt>
                                        </p:tgtEl>
                                      </p:cBhvr>
                                    </p:animEffect>
                                    <p:anim calcmode="lin" valueType="num">
                                      <p:cBhvr>
                                        <p:cTn id="48"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9"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nl-NL" sz="2800" b="1" i="1" dirty="0" smtClean="0">
                <a:solidFill>
                  <a:srgbClr val="FF0000"/>
                </a:solidFill>
              </a:rPr>
              <a:t>Xây dựng nền văn hoá Việt Nam tiên tiến, đậm đà bản sắc dân tộc, phát triển toàn diện, thống nhất trong đa dạng, thấm nhuần sâu sắc tinh thần nhân văn, dân chủ, tiến bộ</a:t>
            </a:r>
            <a:r>
              <a:rPr lang="en-US" sz="2800" b="1" dirty="0" smtClean="0">
                <a:solidFill>
                  <a:srgbClr val="FF0000"/>
                </a:solidFill>
              </a:rPr>
              <a:t/>
            </a:r>
            <a:br>
              <a:rPr lang="en-US" sz="2800" b="1" dirty="0" smtClean="0">
                <a:solidFill>
                  <a:srgbClr val="FF0000"/>
                </a:solidFill>
              </a:rPr>
            </a:br>
            <a:endParaRPr lang="en-US" sz="2800" b="1" dirty="0">
              <a:solidFill>
                <a:srgbClr val="FF0000"/>
              </a:solidFill>
            </a:endParaRPr>
          </a:p>
        </p:txBody>
      </p:sp>
      <p:sp>
        <p:nvSpPr>
          <p:cNvPr id="3" name="Content Placeholder 2"/>
          <p:cNvSpPr>
            <a:spLocks noGrp="1"/>
          </p:cNvSpPr>
          <p:nvPr>
            <p:ph idx="1"/>
          </p:nvPr>
        </p:nvSpPr>
        <p:spPr>
          <a:xfrm>
            <a:off x="838200" y="2319063"/>
            <a:ext cx="10309412" cy="4376205"/>
          </a:xfrm>
        </p:spPr>
        <p:txBody>
          <a:bodyPr>
            <a:noAutofit/>
          </a:bodyPr>
          <a:lstStyle/>
          <a:p>
            <a:pPr indent="511175" algn="just"/>
            <a:r>
              <a:rPr lang="nl-NL" dirty="0"/>
              <a:t>Xây </a:t>
            </a:r>
            <a:r>
              <a:rPr lang="nl-NL" dirty="0" smtClean="0"/>
              <a:t>dựng </a:t>
            </a:r>
            <a:r>
              <a:rPr lang="nl-NL" dirty="0"/>
              <a:t>môi trường văn hóa, đạo đức lành </a:t>
            </a:r>
            <a:r>
              <a:rPr lang="nl-NL" dirty="0" smtClean="0"/>
              <a:t>mạnh, khắc phục mặc hạn chế của con người VN</a:t>
            </a:r>
          </a:p>
          <a:p>
            <a:pPr indent="511175" algn="just"/>
            <a:r>
              <a:rPr lang="nl-NL" dirty="0" smtClean="0"/>
              <a:t>Đổi mới căn bản, toàn diện giáo dục, đào tạo</a:t>
            </a:r>
          </a:p>
          <a:p>
            <a:pPr indent="511175" algn="just"/>
            <a:r>
              <a:rPr lang="nl-NL" dirty="0" smtClean="0"/>
              <a:t>Làm cho văn hóa thấm sâu vào toàn bộ đời sống XH, trở thành nền tảng vững chắc</a:t>
            </a:r>
          </a:p>
          <a:p>
            <a:pPr indent="511175" algn="just"/>
            <a:endParaRPr lang="nl-NL" sz="1050" dirty="0" smtClean="0"/>
          </a:p>
          <a:p>
            <a:pPr indent="511175" algn="just"/>
            <a:r>
              <a:rPr lang="nl-NL" dirty="0"/>
              <a:t>Kế thừa và phát huy những truyền thống văn hoá tốt đẹp của cộng đồng các dân tộc Việt Nam, tiếp thu những tinh hoa văn hoá nhân loại, xây dựng một xã hội dân chủ, công bằng, văn minh. </a:t>
            </a:r>
            <a:endParaRPr lang="en-US" dirty="0"/>
          </a:p>
          <a:p>
            <a:pPr indent="511175" algn="just"/>
            <a:endParaRPr lang="en-US" dirty="0"/>
          </a:p>
        </p:txBody>
      </p:sp>
    </p:spTree>
    <p:extLst>
      <p:ext uri="{BB962C8B-B14F-4D97-AF65-F5344CB8AC3E}">
        <p14:creationId xmlns:p14="http://schemas.microsoft.com/office/powerpoint/2010/main" val="228152321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4" dur="5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5" dur="500"/>
                                        <p:tgtEl>
                                          <p:spTgt spid="3">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49" presetClass="entr" presetSubtype="0" decel="10000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p:cTn id="20"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1" end="1"/>
                                            </p:txEl>
                                          </p:spTgt>
                                        </p:tgtEl>
                                        <p:attrNameLst>
                                          <p:attrName>ppt_h</p:attrName>
                                        </p:attrNameLst>
                                      </p:cBhvr>
                                      <p:tavLst>
                                        <p:tav tm="0">
                                          <p:val>
                                            <p:fltVal val="0"/>
                                          </p:val>
                                        </p:tav>
                                        <p:tav tm="100000">
                                          <p:val>
                                            <p:strVal val="#ppt_h"/>
                                          </p:val>
                                        </p:tav>
                                      </p:tavLst>
                                    </p:anim>
                                    <p:anim calcmode="lin" valueType="num">
                                      <p:cBhvr>
                                        <p:cTn id="22" dur="5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49" presetClass="entr" presetSubtype="0" decel="10000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 calcmode="lin" valueType="num">
                                      <p:cBhvr>
                                        <p:cTn id="30" dur="5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31" dur="500"/>
                                        <p:tgtEl>
                                          <p:spTgt spid="3">
                                            <p:txEl>
                                              <p:pRg st="2" end="2"/>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49" presetClass="entr" presetSubtype="0" decel="100000"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 calcmode="lin" valueType="num">
                                      <p:cBhvr>
                                        <p:cTn id="36"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37" dur="500" fill="hold"/>
                                        <p:tgtEl>
                                          <p:spTgt spid="3">
                                            <p:txEl>
                                              <p:pRg st="4" end="4"/>
                                            </p:txEl>
                                          </p:spTgt>
                                        </p:tgtEl>
                                        <p:attrNameLst>
                                          <p:attrName>ppt_h</p:attrName>
                                        </p:attrNameLst>
                                      </p:cBhvr>
                                      <p:tavLst>
                                        <p:tav tm="0">
                                          <p:val>
                                            <p:fltVal val="0"/>
                                          </p:val>
                                        </p:tav>
                                        <p:tav tm="100000">
                                          <p:val>
                                            <p:strVal val="#ppt_h"/>
                                          </p:val>
                                        </p:tav>
                                      </p:tavLst>
                                    </p:anim>
                                    <p:anim calcmode="lin" valueType="num">
                                      <p:cBhvr>
                                        <p:cTn id="38" dur="5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3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897331" y="256125"/>
            <a:ext cx="8839200" cy="6815138"/>
          </a:xfrm>
          <a:prstGeom prst="rect">
            <a:avLst/>
          </a:prstGeom>
        </p:spPr>
      </p:pic>
      <p:pic>
        <p:nvPicPr>
          <p:cNvPr id="3" name="Picture 2"/>
          <p:cNvPicPr>
            <a:picLocks noChangeAspect="1"/>
          </p:cNvPicPr>
          <p:nvPr/>
        </p:nvPicPr>
        <p:blipFill>
          <a:blip r:embed="rId3"/>
          <a:stretch>
            <a:fillRect/>
          </a:stretch>
        </p:blipFill>
        <p:spPr>
          <a:xfrm>
            <a:off x="177746" y="42862"/>
            <a:ext cx="5048250" cy="3867150"/>
          </a:xfrm>
          <a:prstGeom prst="rect">
            <a:avLst/>
          </a:prstGeom>
        </p:spPr>
      </p:pic>
      <p:pic>
        <p:nvPicPr>
          <p:cNvPr id="5" name="Picture 4"/>
          <p:cNvPicPr>
            <a:picLocks noChangeAspect="1"/>
          </p:cNvPicPr>
          <p:nvPr/>
        </p:nvPicPr>
        <p:blipFill>
          <a:blip r:embed="rId4"/>
          <a:stretch>
            <a:fillRect/>
          </a:stretch>
        </p:blipFill>
        <p:spPr>
          <a:xfrm>
            <a:off x="5433527" y="256125"/>
            <a:ext cx="5911232" cy="5106289"/>
          </a:xfrm>
          <a:prstGeom prst="rect">
            <a:avLst/>
          </a:prstGeom>
        </p:spPr>
      </p:pic>
    </p:spTree>
    <p:extLst>
      <p:ext uri="{BB962C8B-B14F-4D97-AF65-F5344CB8AC3E}">
        <p14:creationId xmlns:p14="http://schemas.microsoft.com/office/powerpoint/2010/main" val="17452531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randombar(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74812" y="2121459"/>
            <a:ext cx="3711388" cy="1831975"/>
          </a:xfrm>
        </p:spPr>
        <p:txBody>
          <a:bodyPr>
            <a:noAutofit/>
          </a:bodyPr>
          <a:lstStyle/>
          <a:p>
            <a:pPr indent="631825" algn="just"/>
            <a:r>
              <a:rPr lang="nl-NL" dirty="0" smtClean="0"/>
              <a:t>Mở </a:t>
            </a:r>
            <a:r>
              <a:rPr lang="nl-NL" dirty="0"/>
              <a:t>rộng giao lưu với bên ngoài phải có sự cân nhắc, lựa chọn để tiếp thu những yếu tố nhân văn, tiến bộ, phù </a:t>
            </a:r>
            <a:r>
              <a:rPr lang="nl-NL" dirty="0" smtClean="0"/>
              <a:t>hợp</a:t>
            </a:r>
            <a:endParaRPr lang="en-US" dirty="0"/>
          </a:p>
        </p:txBody>
      </p:sp>
      <p:sp>
        <p:nvSpPr>
          <p:cNvPr id="4" name="Rectangle 3"/>
          <p:cNvSpPr/>
          <p:nvPr/>
        </p:nvSpPr>
        <p:spPr>
          <a:xfrm>
            <a:off x="838199" y="197241"/>
            <a:ext cx="10806953" cy="1200329"/>
          </a:xfrm>
          <a:prstGeom prst="rect">
            <a:avLst/>
          </a:prstGeom>
        </p:spPr>
        <p:txBody>
          <a:bodyPr wrap="square">
            <a:spAutoFit/>
          </a:bodyPr>
          <a:lstStyle/>
          <a:p>
            <a:r>
              <a:rPr lang="vi-VN" sz="2400" b="1" i="1" dirty="0" smtClean="0">
                <a:solidFill>
                  <a:srgbClr val="FF0000"/>
                </a:solidFill>
              </a:rPr>
              <a:t> </a:t>
            </a:r>
            <a:r>
              <a:rPr lang="nl-NL" sz="2400" b="1" i="1" dirty="0">
                <a:solidFill>
                  <a:srgbClr val="FF0000"/>
                </a:solidFill>
              </a:rPr>
              <a:t>Kế thừa và phát huy các giá trị văn hóa truyền thống và cách mạng, bản sắc văn hóa dân tộc; chủ động hội nhập quốc tế về văn hóa, tiếp thu tinh hoa văn hóa nhân loại</a:t>
            </a:r>
            <a:endParaRPr lang="en-US" sz="2400" dirty="0">
              <a:solidFill>
                <a:srgbClr val="FF0000"/>
              </a:solidFill>
            </a:endParaRPr>
          </a:p>
        </p:txBody>
      </p:sp>
      <p:pic>
        <p:nvPicPr>
          <p:cNvPr id="5" name="Picture 4"/>
          <p:cNvPicPr>
            <a:picLocks noChangeAspect="1"/>
          </p:cNvPicPr>
          <p:nvPr/>
        </p:nvPicPr>
        <p:blipFill>
          <a:blip r:embed="rId2"/>
          <a:stretch>
            <a:fillRect/>
          </a:stretch>
        </p:blipFill>
        <p:spPr>
          <a:xfrm>
            <a:off x="4262718" y="1397570"/>
            <a:ext cx="7530353" cy="5151148"/>
          </a:xfrm>
          <a:prstGeom prst="rect">
            <a:avLst/>
          </a:prstGeom>
        </p:spPr>
      </p:pic>
    </p:spTree>
    <p:extLst>
      <p:ext uri="{BB962C8B-B14F-4D97-AF65-F5344CB8AC3E}">
        <p14:creationId xmlns:p14="http://schemas.microsoft.com/office/powerpoint/2010/main" val="2139850177"/>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ox(in)">
                                      <p:cBhvr>
                                        <p:cTn id="12" dur="2000"/>
                                        <p:tgtEl>
                                          <p:spTgt spid="3">
                                            <p:txEl>
                                              <p:pRg st="0" end="0"/>
                                            </p:txEl>
                                          </p:spTgt>
                                        </p:tgtEl>
                                      </p:cBhvr>
                                    </p:animEffect>
                                  </p:childTnLst>
                                </p:cTn>
                              </p:par>
                              <p:par>
                                <p:cTn id="13" presetID="4" presetClass="entr" presetSubtype="16"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in)">
                                      <p:cBhvr>
                                        <p:cTn id="15"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38199" y="197241"/>
            <a:ext cx="10806953" cy="1200329"/>
          </a:xfrm>
          <a:prstGeom prst="rect">
            <a:avLst/>
          </a:prstGeom>
        </p:spPr>
        <p:txBody>
          <a:bodyPr wrap="square">
            <a:spAutoFit/>
          </a:bodyPr>
          <a:lstStyle/>
          <a:p>
            <a:r>
              <a:rPr lang="vi-VN" sz="2400" b="1" i="1" dirty="0" smtClean="0">
                <a:solidFill>
                  <a:srgbClr val="FF0000"/>
                </a:solidFill>
              </a:rPr>
              <a:t> </a:t>
            </a:r>
            <a:r>
              <a:rPr lang="nl-NL" sz="2400" b="1" i="1" dirty="0">
                <a:solidFill>
                  <a:srgbClr val="FF0000"/>
                </a:solidFill>
              </a:rPr>
              <a:t>Kế thừa và phát huy các giá trị văn hóa truyền thống và cách mạng, bản sắc văn hóa dân tộc; chủ động hội nhập quốc tế về văn hóa, tiếp thu tinh hoa văn hóa nhân loại</a:t>
            </a:r>
            <a:endParaRPr lang="en-US" sz="2400" dirty="0">
              <a:solidFill>
                <a:srgbClr val="FF0000"/>
              </a:solidFill>
            </a:endParaRPr>
          </a:p>
        </p:txBody>
      </p:sp>
      <p:sp>
        <p:nvSpPr>
          <p:cNvPr id="6" name="Content Placeholder 2"/>
          <p:cNvSpPr>
            <a:spLocks noGrp="1"/>
          </p:cNvSpPr>
          <p:nvPr>
            <p:ph idx="1"/>
          </p:nvPr>
        </p:nvSpPr>
        <p:spPr>
          <a:xfrm>
            <a:off x="7826644" y="2121459"/>
            <a:ext cx="3818508" cy="3504426"/>
          </a:xfrm>
        </p:spPr>
        <p:txBody>
          <a:bodyPr>
            <a:noAutofit/>
          </a:bodyPr>
          <a:lstStyle/>
          <a:p>
            <a:pPr indent="631825" algn="just"/>
            <a:r>
              <a:rPr lang="nl-NL" dirty="0" smtClean="0"/>
              <a:t>Cần có cơ chế, chính sách để giải quyết hợp lý, hài hòa giữa bảo tồn, phát huy di sản văn hóa với phát triển kinh tế - xã hội</a:t>
            </a:r>
            <a:endParaRPr lang="en-US" dirty="0"/>
          </a:p>
        </p:txBody>
      </p:sp>
      <p:pic>
        <p:nvPicPr>
          <p:cNvPr id="2" name="Picture 1"/>
          <p:cNvPicPr>
            <a:picLocks noChangeAspect="1"/>
          </p:cNvPicPr>
          <p:nvPr/>
        </p:nvPicPr>
        <p:blipFill>
          <a:blip r:embed="rId2"/>
          <a:stretch>
            <a:fillRect/>
          </a:stretch>
        </p:blipFill>
        <p:spPr>
          <a:xfrm>
            <a:off x="249910" y="1686896"/>
            <a:ext cx="7189276" cy="5047120"/>
          </a:xfrm>
          <a:prstGeom prst="rect">
            <a:avLst/>
          </a:prstGeom>
        </p:spPr>
      </p:pic>
    </p:spTree>
    <p:extLst>
      <p:ext uri="{BB962C8B-B14F-4D97-AF65-F5344CB8AC3E}">
        <p14:creationId xmlns:p14="http://schemas.microsoft.com/office/powerpoint/2010/main" val="12973802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ox(in)">
                                      <p:cBhvr>
                                        <p:cTn id="7"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6722" y="5664647"/>
            <a:ext cx="9935136" cy="984126"/>
          </a:xfrm>
        </p:spPr>
        <p:txBody>
          <a:bodyPr>
            <a:normAutofit lnSpcReduction="10000"/>
          </a:bodyPr>
          <a:lstStyle/>
          <a:p>
            <a:pPr algn="just"/>
            <a:r>
              <a:rPr lang="en-US" sz="3200" dirty="0" err="1" smtClean="0"/>
              <a:t>Khuyến</a:t>
            </a:r>
            <a:r>
              <a:rPr lang="en-US" sz="3200" dirty="0" smtClean="0"/>
              <a:t> </a:t>
            </a:r>
            <a:r>
              <a:rPr lang="en-US" sz="3200" dirty="0" err="1" smtClean="0"/>
              <a:t>khích</a:t>
            </a:r>
            <a:r>
              <a:rPr lang="en-US" sz="3200" dirty="0" smtClean="0"/>
              <a:t> </a:t>
            </a:r>
            <a:r>
              <a:rPr lang="en-US" sz="3200" dirty="0" err="1" smtClean="0"/>
              <a:t>và</a:t>
            </a:r>
            <a:r>
              <a:rPr lang="en-US" sz="3200" dirty="0" smtClean="0"/>
              <a:t> </a:t>
            </a:r>
            <a:r>
              <a:rPr lang="en-US" sz="3200" dirty="0" err="1" smtClean="0"/>
              <a:t>tạo</a:t>
            </a:r>
            <a:r>
              <a:rPr lang="en-US" sz="3200" dirty="0" smtClean="0"/>
              <a:t> </a:t>
            </a:r>
            <a:r>
              <a:rPr lang="en-US" sz="3200" dirty="0" err="1" smtClean="0"/>
              <a:t>điều</a:t>
            </a:r>
            <a:r>
              <a:rPr lang="en-US" sz="3200" dirty="0" smtClean="0"/>
              <a:t> </a:t>
            </a:r>
            <a:r>
              <a:rPr lang="en-US" sz="3200" dirty="0" err="1" smtClean="0"/>
              <a:t>kiện</a:t>
            </a:r>
            <a:r>
              <a:rPr lang="en-US" sz="3200" dirty="0" smtClean="0"/>
              <a:t> </a:t>
            </a:r>
            <a:r>
              <a:rPr lang="en-US" sz="3200" dirty="0" err="1" smtClean="0"/>
              <a:t>cho</a:t>
            </a:r>
            <a:r>
              <a:rPr lang="en-US" sz="3200" dirty="0" smtClean="0"/>
              <a:t> </a:t>
            </a:r>
            <a:r>
              <a:rPr lang="en-US" sz="3200" dirty="0" err="1" smtClean="0"/>
              <a:t>các</a:t>
            </a:r>
            <a:r>
              <a:rPr lang="en-US" sz="3200" dirty="0" smtClean="0"/>
              <a:t> </a:t>
            </a:r>
            <a:r>
              <a:rPr lang="en-US" sz="3200" dirty="0" err="1" smtClean="0"/>
              <a:t>nhà</a:t>
            </a:r>
            <a:r>
              <a:rPr lang="en-US" sz="3200" dirty="0" smtClean="0"/>
              <a:t> </a:t>
            </a:r>
            <a:r>
              <a:rPr lang="en-US" sz="3200" dirty="0" err="1" smtClean="0"/>
              <a:t>hoạt</a:t>
            </a:r>
            <a:r>
              <a:rPr lang="en-US" sz="3200" dirty="0" smtClean="0"/>
              <a:t> </a:t>
            </a:r>
            <a:r>
              <a:rPr lang="en-US" sz="3200" dirty="0" err="1" smtClean="0"/>
              <a:t>động</a:t>
            </a:r>
            <a:r>
              <a:rPr lang="en-US" sz="3200" dirty="0" smtClean="0"/>
              <a:t> </a:t>
            </a:r>
            <a:r>
              <a:rPr lang="en-US" sz="3200" dirty="0" err="1" smtClean="0"/>
              <a:t>văn</a:t>
            </a:r>
            <a:r>
              <a:rPr lang="en-US" sz="3200" dirty="0" smtClean="0"/>
              <a:t> </a:t>
            </a:r>
            <a:r>
              <a:rPr lang="en-US" sz="3200" dirty="0" err="1" smtClean="0"/>
              <a:t>hóa</a:t>
            </a:r>
            <a:r>
              <a:rPr lang="en-US" sz="3200" dirty="0" smtClean="0"/>
              <a:t> </a:t>
            </a:r>
            <a:r>
              <a:rPr lang="en-US" sz="3200" dirty="0" err="1" smtClean="0"/>
              <a:t>tìm</a:t>
            </a:r>
            <a:r>
              <a:rPr lang="en-US" sz="3200" dirty="0" smtClean="0"/>
              <a:t> </a:t>
            </a:r>
            <a:r>
              <a:rPr lang="en-US" sz="3200" dirty="0" err="1" smtClean="0"/>
              <a:t>tòi</a:t>
            </a:r>
            <a:r>
              <a:rPr lang="en-US" sz="3200" dirty="0" smtClean="0"/>
              <a:t>, </a:t>
            </a:r>
            <a:r>
              <a:rPr lang="en-US" sz="3200" dirty="0" err="1" smtClean="0"/>
              <a:t>sáng</a:t>
            </a:r>
            <a:r>
              <a:rPr lang="en-US" sz="3200" dirty="0" smtClean="0"/>
              <a:t> </a:t>
            </a:r>
            <a:r>
              <a:rPr lang="en-US" sz="3200" dirty="0" err="1" smtClean="0"/>
              <a:t>tạo</a:t>
            </a:r>
            <a:r>
              <a:rPr lang="en-US" sz="3200" dirty="0" smtClean="0"/>
              <a:t>, </a:t>
            </a:r>
            <a:r>
              <a:rPr lang="en-US" sz="3200" dirty="0" err="1" smtClean="0"/>
              <a:t>tự</a:t>
            </a:r>
            <a:r>
              <a:rPr lang="en-US" sz="3200" dirty="0" smtClean="0"/>
              <a:t> do </a:t>
            </a:r>
            <a:r>
              <a:rPr lang="en-US" sz="3200" dirty="0" err="1" smtClean="0"/>
              <a:t>sáng</a:t>
            </a:r>
            <a:r>
              <a:rPr lang="en-US" sz="3200" dirty="0" smtClean="0"/>
              <a:t> </a:t>
            </a:r>
            <a:r>
              <a:rPr lang="en-US" sz="3200" dirty="0" err="1" smtClean="0"/>
              <a:t>tạo</a:t>
            </a:r>
            <a:endParaRPr lang="en-US" sz="3200" dirty="0" smtClean="0"/>
          </a:p>
          <a:p>
            <a:pPr algn="just"/>
            <a:endParaRPr lang="en-US" dirty="0" smtClean="0"/>
          </a:p>
          <a:p>
            <a:pPr marL="0" indent="0" algn="just">
              <a:buNone/>
            </a:pPr>
            <a:endParaRPr lang="en-US" sz="3200" dirty="0"/>
          </a:p>
        </p:txBody>
      </p:sp>
      <p:sp>
        <p:nvSpPr>
          <p:cNvPr id="4" name="Rectangle 3"/>
          <p:cNvSpPr/>
          <p:nvPr/>
        </p:nvSpPr>
        <p:spPr>
          <a:xfrm>
            <a:off x="371959" y="162289"/>
            <a:ext cx="11165617" cy="1569660"/>
          </a:xfrm>
          <a:prstGeom prst="rect">
            <a:avLst/>
          </a:prstGeom>
        </p:spPr>
        <p:txBody>
          <a:bodyPr wrap="square">
            <a:spAutoFit/>
          </a:bodyPr>
          <a:lstStyle/>
          <a:p>
            <a:pPr algn="just"/>
            <a:r>
              <a:rPr lang="nl-NL" sz="2400" b="1" i="1" dirty="0" smtClean="0">
                <a:solidFill>
                  <a:srgbClr val="FF0000"/>
                </a:solidFill>
              </a:rPr>
              <a:t>Tăng </a:t>
            </a:r>
            <a:r>
              <a:rPr lang="nl-NL" sz="2400" b="1" i="1" dirty="0">
                <a:solidFill>
                  <a:srgbClr val="FF0000"/>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rgbClr val="FF0000"/>
              </a:solidFill>
            </a:endParaRPr>
          </a:p>
        </p:txBody>
      </p:sp>
      <p:pic>
        <p:nvPicPr>
          <p:cNvPr id="2" name="Picture 1"/>
          <p:cNvPicPr>
            <a:picLocks noChangeAspect="1"/>
          </p:cNvPicPr>
          <p:nvPr/>
        </p:nvPicPr>
        <p:blipFill>
          <a:blip r:embed="rId2"/>
          <a:stretch>
            <a:fillRect/>
          </a:stretch>
        </p:blipFill>
        <p:spPr>
          <a:xfrm>
            <a:off x="6612933" y="2046509"/>
            <a:ext cx="4762500" cy="3171825"/>
          </a:xfrm>
          <a:prstGeom prst="rect">
            <a:avLst/>
          </a:prstGeom>
        </p:spPr>
      </p:pic>
      <p:pic>
        <p:nvPicPr>
          <p:cNvPr id="5" name="Picture 4"/>
          <p:cNvPicPr>
            <a:picLocks noChangeAspect="1"/>
          </p:cNvPicPr>
          <p:nvPr/>
        </p:nvPicPr>
        <p:blipFill>
          <a:blip r:embed="rId3"/>
          <a:stretch>
            <a:fillRect/>
          </a:stretch>
        </p:blipFill>
        <p:spPr>
          <a:xfrm>
            <a:off x="341607" y="1731949"/>
            <a:ext cx="5749225" cy="3800946"/>
          </a:xfrm>
          <a:prstGeom prst="rect">
            <a:avLst/>
          </a:prstGeom>
        </p:spPr>
      </p:pic>
    </p:spTree>
    <p:extLst>
      <p:ext uri="{BB962C8B-B14F-4D97-AF65-F5344CB8AC3E}">
        <p14:creationId xmlns:p14="http://schemas.microsoft.com/office/powerpoint/2010/main" val="35675384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par>
                                <p:cTn id="18" presetID="6" presetClass="entr" presetSubtype="16"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circle(in)">
                                      <p:cBhvr>
                                        <p:cTn id="2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4047" y="2432175"/>
            <a:ext cx="9834282" cy="2677656"/>
          </a:xfrm>
          <a:prstGeom prst="rect">
            <a:avLst/>
          </a:prstGeom>
        </p:spPr>
        <p:txBody>
          <a:bodyPr wrap="square">
            <a:spAutoFit/>
          </a:bodyPr>
          <a:lstStyle/>
          <a:p>
            <a:pPr indent="511175" algn="just"/>
            <a:r>
              <a:rPr lang="nl-NL" sz="2400" dirty="0"/>
              <a:t>Phát triển công nghiệp văn hóa đi đôi với xây dựng, hoàn thiện thị trường dịch vụ và sản phẩm văn hóa. </a:t>
            </a:r>
            <a:endParaRPr lang="nl-NL" sz="2400" dirty="0" smtClean="0"/>
          </a:p>
          <a:p>
            <a:pPr indent="511175" algn="just"/>
            <a:endParaRPr lang="en-US" sz="2400" dirty="0"/>
          </a:p>
          <a:p>
            <a:pPr indent="511175" algn="just"/>
            <a:r>
              <a:rPr lang="nl-NL" sz="2400" dirty="0"/>
              <a:t>Chú trọng chăm lo xây dựng văn hóa trong Đảng, trong các cơ quan nhà nước và các đoàn thể</a:t>
            </a:r>
            <a:r>
              <a:rPr lang="vi-VN" sz="2400" dirty="0"/>
              <a:t>. </a:t>
            </a:r>
            <a:r>
              <a:rPr lang="nl-NL" sz="2400" dirty="0"/>
              <a:t>Nêu cao vai trò tiền phong gương mẫu của đội ngũ cán bộ, đảng viên, phát huy tinh thần trách nhiệm của các tổ chức, cơ quan, đơn vị, địa phương và của nhân </a:t>
            </a:r>
            <a:r>
              <a:rPr lang="nl-NL" sz="2400" dirty="0" smtClean="0"/>
              <a:t>dân.</a:t>
            </a:r>
            <a:endParaRPr lang="en-US" sz="2400" dirty="0"/>
          </a:p>
        </p:txBody>
      </p:sp>
      <p:sp>
        <p:nvSpPr>
          <p:cNvPr id="5" name="Rectangle 4"/>
          <p:cNvSpPr/>
          <p:nvPr/>
        </p:nvSpPr>
        <p:spPr>
          <a:xfrm>
            <a:off x="340963" y="162289"/>
            <a:ext cx="11196613" cy="1569660"/>
          </a:xfrm>
          <a:prstGeom prst="rect">
            <a:avLst/>
          </a:prstGeom>
        </p:spPr>
        <p:txBody>
          <a:bodyPr wrap="square">
            <a:spAutoFit/>
          </a:bodyPr>
          <a:lstStyle/>
          <a:p>
            <a:pPr algn="just"/>
            <a:r>
              <a:rPr lang="nl-NL" sz="2400" b="1" i="1" dirty="0" smtClean="0">
                <a:solidFill>
                  <a:srgbClr val="FF0000"/>
                </a:solidFill>
              </a:rPr>
              <a:t>Tăng </a:t>
            </a:r>
            <a:r>
              <a:rPr lang="nl-NL" sz="2400" b="1" i="1" dirty="0">
                <a:solidFill>
                  <a:srgbClr val="FF0000"/>
                </a:solidFill>
              </a:rPr>
              <a:t>cường sáng tạo, truyền bá, phổ biến những giá trị văn hóa thấm nhuần tinh thần dân tộc, nhân văn, dân chủ khoa học và cách mạng; làm cho những giá trị ấy thấm sâu vào mọi lĩnh vực của đời sống xã hội, vào mỗi gia đình và mỗi con người, trở thành tâm lý và tập quán tiến bộ, văn minh. </a:t>
            </a:r>
            <a:endParaRPr lang="en-US" sz="2400" dirty="0">
              <a:solidFill>
                <a:srgbClr val="FF0000"/>
              </a:solidFill>
            </a:endParaRPr>
          </a:p>
        </p:txBody>
      </p:sp>
    </p:spTree>
    <p:extLst>
      <p:ext uri="{BB962C8B-B14F-4D97-AF65-F5344CB8AC3E}">
        <p14:creationId xmlns:p14="http://schemas.microsoft.com/office/powerpoint/2010/main" val="1840540569"/>
      </p:ext>
    </p:extLst>
  </p:cSld>
  <p:clrMapOvr>
    <a:masterClrMapping/>
  </p:clrMapOvr>
  <p:transition spd="slow">
    <p:plu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460810"/>
            <a:ext cx="10515600" cy="3160059"/>
          </a:xfrm>
        </p:spPr>
        <p:txBody>
          <a:bodyPr>
            <a:normAutofit/>
          </a:bodyPr>
          <a:lstStyle/>
          <a:p>
            <a:pPr indent="403225" algn="just"/>
            <a:r>
              <a:rPr lang="nl-NL" dirty="0" smtClean="0"/>
              <a:t>Xây những giá </a:t>
            </a:r>
            <a:r>
              <a:rPr lang="nl-NL" dirty="0"/>
              <a:t>trị văn hóa, con người mới, hướng đến chân - thiện - mỹ, thấm nhuần tinh thần dân tộc, nhân văn, dân chủ và khoa học. </a:t>
            </a:r>
            <a:endParaRPr lang="nl-NL" dirty="0" smtClean="0"/>
          </a:p>
          <a:p>
            <a:pPr indent="403225" algn="just"/>
            <a:endParaRPr lang="en-US" dirty="0"/>
          </a:p>
          <a:p>
            <a:pPr indent="403225" algn="just"/>
            <a:r>
              <a:rPr lang="vi-VN" dirty="0"/>
              <a:t>C</a:t>
            </a:r>
            <a:r>
              <a:rPr lang="nl-NL" dirty="0"/>
              <a:t>ần đẩy mạnh đấu tranh phê phán, đẩy lùi cái xấu, cái ác, cái thấp hèn; chống các quan điểm, hành vi sai trái, lạc hậu, tiêu cực, phản </a:t>
            </a:r>
            <a:r>
              <a:rPr lang="nl-NL" dirty="0" smtClean="0"/>
              <a:t>động</a:t>
            </a:r>
            <a:r>
              <a:rPr lang="nl-NL" dirty="0"/>
              <a:t>.</a:t>
            </a:r>
            <a:endParaRPr lang="en-US" dirty="0"/>
          </a:p>
          <a:p>
            <a:pPr marL="0" indent="0">
              <a:buNone/>
            </a:pPr>
            <a:endParaRPr lang="en-US" dirty="0"/>
          </a:p>
        </p:txBody>
      </p:sp>
      <p:sp>
        <p:nvSpPr>
          <p:cNvPr id="4" name="Rectangle 3"/>
          <p:cNvSpPr/>
          <p:nvPr/>
        </p:nvSpPr>
        <p:spPr>
          <a:xfrm>
            <a:off x="645459" y="313345"/>
            <a:ext cx="10824882" cy="1323439"/>
          </a:xfrm>
          <a:prstGeom prst="rect">
            <a:avLst/>
          </a:prstGeom>
        </p:spPr>
        <p:txBody>
          <a:bodyPr wrap="square">
            <a:spAutoFit/>
          </a:bodyPr>
          <a:lstStyle/>
          <a:p>
            <a:pPr algn="just"/>
            <a:r>
              <a:rPr lang="vi-VN" b="1" i="1" dirty="0" smtClean="0">
                <a:solidFill>
                  <a:srgbClr val="FF0000"/>
                </a:solidFill>
              </a:rPr>
              <a:t>Đấu</a:t>
            </a:r>
            <a:r>
              <a:rPr lang="nl-NL" b="1" i="1" dirty="0" smtClean="0">
                <a:solidFill>
                  <a:srgbClr val="FF0000"/>
                </a:solidFill>
              </a:rPr>
              <a:t> </a:t>
            </a:r>
            <a:r>
              <a:rPr lang="nl-NL" sz="2000" b="1" i="1" dirty="0">
                <a:solidFill>
                  <a:srgbClr val="FF0000"/>
                </a:solidFill>
              </a:rPr>
              <a:t>tranh có hiệu quả chống các quan điểm, tư tưởng, sản phẩm văn hóa lạc hậu, độc hại, sai trái; sự phá hoại về tư tưởng - văn hóa của các thế lực thù địch; đề ra những giải pháp hữu hiệu để khắc phục những hạn chế, yếu kém nghiêm trọng, kéo dài trên lĩnh vực văn hóa, tư tưởng, đạo đức, lối sống trong Đảng và trong xã hội. </a:t>
            </a:r>
            <a:endParaRPr lang="en-US" sz="2000" dirty="0">
              <a:solidFill>
                <a:srgbClr val="FF0000"/>
              </a:solidFill>
            </a:endParaRPr>
          </a:p>
        </p:txBody>
      </p:sp>
    </p:spTree>
    <p:extLst>
      <p:ext uri="{BB962C8B-B14F-4D97-AF65-F5344CB8AC3E}">
        <p14:creationId xmlns:p14="http://schemas.microsoft.com/office/powerpoint/2010/main" val="1653541010"/>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randombar(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4146177" y="128027"/>
            <a:ext cx="7772400" cy="6010275"/>
          </a:xfrm>
          <a:prstGeom prst="rect">
            <a:avLst/>
          </a:prstGeom>
        </p:spPr>
      </p:pic>
      <p:pic>
        <p:nvPicPr>
          <p:cNvPr id="5" name="Picture 4"/>
          <p:cNvPicPr>
            <a:picLocks noChangeAspect="1"/>
          </p:cNvPicPr>
          <p:nvPr/>
        </p:nvPicPr>
        <p:blipFill>
          <a:blip r:embed="rId3"/>
          <a:stretch>
            <a:fillRect/>
          </a:stretch>
        </p:blipFill>
        <p:spPr>
          <a:xfrm>
            <a:off x="1" y="128026"/>
            <a:ext cx="4146176" cy="4242267"/>
          </a:xfrm>
          <a:prstGeom prst="rect">
            <a:avLst/>
          </a:prstGeom>
        </p:spPr>
      </p:pic>
    </p:spTree>
    <p:extLst>
      <p:ext uri="{BB962C8B-B14F-4D97-AF65-F5344CB8AC3E}">
        <p14:creationId xmlns:p14="http://schemas.microsoft.com/office/powerpoint/2010/main" val="207727013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ircle(in)">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798359"/>
            <a:ext cx="10515600" cy="1325563"/>
          </a:xfrm>
        </p:spPr>
        <p:txBody>
          <a:bodyPr>
            <a:normAutofit fontScale="90000"/>
          </a:bodyPr>
          <a:lstStyle/>
          <a:p>
            <a:pPr algn="just"/>
            <a:r>
              <a:rPr lang="en-US" dirty="0" smtClean="0">
                <a:solidFill>
                  <a:srgbClr val="0000FF"/>
                </a:solidFill>
              </a:rPr>
              <a:t>	</a:t>
            </a:r>
            <a:r>
              <a:rPr lang="en-US" dirty="0" err="1" smtClean="0">
                <a:solidFill>
                  <a:srgbClr val="0000FF"/>
                </a:solidFill>
              </a:rPr>
              <a:t>Đấu</a:t>
            </a:r>
            <a:r>
              <a:rPr lang="en-US" dirty="0" smtClean="0">
                <a:solidFill>
                  <a:srgbClr val="0000FF"/>
                </a:solidFill>
              </a:rPr>
              <a:t> </a:t>
            </a:r>
            <a:r>
              <a:rPr lang="en-US" dirty="0" err="1" smtClean="0">
                <a:solidFill>
                  <a:srgbClr val="0000FF"/>
                </a:solidFill>
              </a:rPr>
              <a:t>tranh</a:t>
            </a:r>
            <a:r>
              <a:rPr lang="en-US" dirty="0" smtClean="0">
                <a:solidFill>
                  <a:srgbClr val="0000FF"/>
                </a:solidFill>
              </a:rPr>
              <a:t> </a:t>
            </a:r>
            <a:r>
              <a:rPr lang="en-US" dirty="0" err="1" smtClean="0">
                <a:solidFill>
                  <a:srgbClr val="0000FF"/>
                </a:solidFill>
              </a:rPr>
              <a:t>có</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quả</a:t>
            </a:r>
            <a:r>
              <a:rPr lang="en-US" dirty="0" smtClean="0">
                <a:solidFill>
                  <a:srgbClr val="0000FF"/>
                </a:solidFill>
              </a:rPr>
              <a:t> </a:t>
            </a:r>
            <a:r>
              <a:rPr lang="en-US" dirty="0" err="1" smtClean="0">
                <a:solidFill>
                  <a:srgbClr val="0000FF"/>
                </a:solidFill>
              </a:rPr>
              <a:t>chống</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quan</a:t>
            </a:r>
            <a:r>
              <a:rPr lang="en-US" dirty="0" smtClean="0">
                <a:solidFill>
                  <a:srgbClr val="0000FF"/>
                </a:solidFill>
              </a:rPr>
              <a:t> </a:t>
            </a:r>
            <a:r>
              <a:rPr lang="en-US" dirty="0" err="1" smtClean="0">
                <a:solidFill>
                  <a:srgbClr val="0000FF"/>
                </a:solidFill>
              </a:rPr>
              <a:t>điểm</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sản</a:t>
            </a:r>
            <a:r>
              <a:rPr lang="en-US" dirty="0" smtClean="0">
                <a:solidFill>
                  <a:srgbClr val="0000FF"/>
                </a:solidFill>
              </a:rPr>
              <a:t> </a:t>
            </a:r>
            <a:r>
              <a:rPr lang="en-US" dirty="0" err="1" smtClean="0">
                <a:solidFill>
                  <a:srgbClr val="0000FF"/>
                </a:solidFill>
              </a:rPr>
              <a:t>phẩm</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lạc</a:t>
            </a:r>
            <a:r>
              <a:rPr lang="en-US" dirty="0" smtClean="0">
                <a:solidFill>
                  <a:srgbClr val="0000FF"/>
                </a:solidFill>
              </a:rPr>
              <a:t> </a:t>
            </a:r>
            <a:r>
              <a:rPr lang="en-US" dirty="0" err="1" smtClean="0">
                <a:solidFill>
                  <a:srgbClr val="0000FF"/>
                </a:solidFill>
              </a:rPr>
              <a:t>hậu</a:t>
            </a:r>
            <a:r>
              <a:rPr lang="en-US" dirty="0" smtClean="0">
                <a:solidFill>
                  <a:srgbClr val="0000FF"/>
                </a:solidFill>
              </a:rPr>
              <a:t>, </a:t>
            </a:r>
            <a:r>
              <a:rPr lang="en-US" dirty="0" err="1" smtClean="0">
                <a:solidFill>
                  <a:srgbClr val="0000FF"/>
                </a:solidFill>
              </a:rPr>
              <a:t>độc</a:t>
            </a:r>
            <a:r>
              <a:rPr lang="en-US" dirty="0" smtClean="0">
                <a:solidFill>
                  <a:srgbClr val="0000FF"/>
                </a:solidFill>
              </a:rPr>
              <a:t> </a:t>
            </a:r>
            <a:r>
              <a:rPr lang="en-US" dirty="0" err="1" smtClean="0">
                <a:solidFill>
                  <a:srgbClr val="0000FF"/>
                </a:solidFill>
              </a:rPr>
              <a:t>hại</a:t>
            </a:r>
            <a:r>
              <a:rPr lang="en-US" dirty="0" smtClean="0">
                <a:solidFill>
                  <a:srgbClr val="0000FF"/>
                </a:solidFill>
              </a:rPr>
              <a:t>, </a:t>
            </a:r>
            <a:r>
              <a:rPr lang="en-US" dirty="0" err="1" smtClean="0">
                <a:solidFill>
                  <a:srgbClr val="0000FF"/>
                </a:solidFill>
              </a:rPr>
              <a:t>sai</a:t>
            </a:r>
            <a:r>
              <a:rPr lang="en-US" dirty="0" smtClean="0">
                <a:solidFill>
                  <a:srgbClr val="0000FF"/>
                </a:solidFill>
              </a:rPr>
              <a:t> </a:t>
            </a:r>
            <a:r>
              <a:rPr lang="en-US" dirty="0" err="1" smtClean="0">
                <a:solidFill>
                  <a:srgbClr val="0000FF"/>
                </a:solidFill>
              </a:rPr>
              <a:t>trái</a:t>
            </a:r>
            <a:r>
              <a:rPr lang="en-US" dirty="0" smtClean="0">
                <a:solidFill>
                  <a:srgbClr val="0000FF"/>
                </a:solidFill>
              </a:rPr>
              <a:t>, </a:t>
            </a:r>
            <a:r>
              <a:rPr lang="en-US" dirty="0" err="1" smtClean="0">
                <a:solidFill>
                  <a:srgbClr val="0000FF"/>
                </a:solidFill>
              </a:rPr>
              <a:t>sự</a:t>
            </a:r>
            <a:r>
              <a:rPr lang="en-US" dirty="0" smtClean="0">
                <a:solidFill>
                  <a:srgbClr val="0000FF"/>
                </a:solidFill>
              </a:rPr>
              <a:t> </a:t>
            </a:r>
            <a:r>
              <a:rPr lang="en-US" dirty="0" err="1" smtClean="0">
                <a:solidFill>
                  <a:srgbClr val="0000FF"/>
                </a:solidFill>
              </a:rPr>
              <a:t>phá</a:t>
            </a:r>
            <a:r>
              <a:rPr lang="en-US" dirty="0" smtClean="0">
                <a:solidFill>
                  <a:srgbClr val="0000FF"/>
                </a:solidFill>
              </a:rPr>
              <a:t> </a:t>
            </a:r>
            <a:r>
              <a:rPr lang="en-US" dirty="0" err="1" smtClean="0">
                <a:solidFill>
                  <a:srgbClr val="0000FF"/>
                </a:solidFill>
              </a:rPr>
              <a:t>hoại</a:t>
            </a:r>
            <a:r>
              <a:rPr lang="en-US" dirty="0" smtClean="0">
                <a:solidFill>
                  <a:srgbClr val="0000FF"/>
                </a:solidFill>
              </a:rPr>
              <a:t> </a:t>
            </a:r>
            <a:r>
              <a:rPr lang="en-US" dirty="0" err="1" smtClean="0">
                <a:solidFill>
                  <a:srgbClr val="0000FF"/>
                </a:solidFill>
              </a:rPr>
              <a:t>về</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của</a:t>
            </a:r>
            <a:r>
              <a:rPr lang="en-US" dirty="0" smtClean="0">
                <a:solidFill>
                  <a:srgbClr val="0000FF"/>
                </a:solidFill>
              </a:rPr>
              <a:t> </a:t>
            </a:r>
            <a:r>
              <a:rPr lang="en-US" dirty="0" err="1" smtClean="0">
                <a:solidFill>
                  <a:srgbClr val="0000FF"/>
                </a:solidFill>
              </a:rPr>
              <a:t>các</a:t>
            </a:r>
            <a:r>
              <a:rPr lang="en-US" dirty="0" smtClean="0">
                <a:solidFill>
                  <a:srgbClr val="0000FF"/>
                </a:solidFill>
              </a:rPr>
              <a:t> </a:t>
            </a:r>
            <a:r>
              <a:rPr lang="en-US" dirty="0" err="1" smtClean="0">
                <a:solidFill>
                  <a:srgbClr val="0000FF"/>
                </a:solidFill>
              </a:rPr>
              <a:t>thế</a:t>
            </a:r>
            <a:r>
              <a:rPr lang="en-US" dirty="0" smtClean="0">
                <a:solidFill>
                  <a:srgbClr val="0000FF"/>
                </a:solidFill>
              </a:rPr>
              <a:t> </a:t>
            </a:r>
            <a:r>
              <a:rPr lang="en-US" dirty="0" err="1" smtClean="0">
                <a:solidFill>
                  <a:srgbClr val="0000FF"/>
                </a:solidFill>
              </a:rPr>
              <a:t>lực</a:t>
            </a:r>
            <a:r>
              <a:rPr lang="en-US" dirty="0" smtClean="0">
                <a:solidFill>
                  <a:srgbClr val="0000FF"/>
                </a:solidFill>
              </a:rPr>
              <a:t> </a:t>
            </a:r>
            <a:r>
              <a:rPr lang="en-US" dirty="0" err="1" smtClean="0">
                <a:solidFill>
                  <a:srgbClr val="0000FF"/>
                </a:solidFill>
              </a:rPr>
              <a:t>thù</a:t>
            </a:r>
            <a:r>
              <a:rPr lang="en-US" dirty="0" smtClean="0">
                <a:solidFill>
                  <a:srgbClr val="0000FF"/>
                </a:solidFill>
              </a:rPr>
              <a:t> </a:t>
            </a:r>
            <a:r>
              <a:rPr lang="en-US" dirty="0" err="1" smtClean="0">
                <a:solidFill>
                  <a:srgbClr val="0000FF"/>
                </a:solidFill>
              </a:rPr>
              <a:t>địch</a:t>
            </a:r>
            <a:r>
              <a:rPr lang="en-US" dirty="0" smtClean="0">
                <a:solidFill>
                  <a:srgbClr val="0000FF"/>
                </a:solidFill>
              </a:rPr>
              <a:t>, </a:t>
            </a:r>
            <a:r>
              <a:rPr lang="en-US" dirty="0" err="1" smtClean="0">
                <a:solidFill>
                  <a:srgbClr val="0000FF"/>
                </a:solidFill>
              </a:rPr>
              <a:t>đề</a:t>
            </a:r>
            <a:r>
              <a:rPr lang="en-US" dirty="0" smtClean="0">
                <a:solidFill>
                  <a:srgbClr val="0000FF"/>
                </a:solidFill>
              </a:rPr>
              <a:t> </a:t>
            </a:r>
            <a:r>
              <a:rPr lang="en-US" dirty="0" err="1" smtClean="0">
                <a:solidFill>
                  <a:srgbClr val="0000FF"/>
                </a:solidFill>
              </a:rPr>
              <a:t>ra</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giải</a:t>
            </a:r>
            <a:r>
              <a:rPr lang="en-US" dirty="0" smtClean="0">
                <a:solidFill>
                  <a:srgbClr val="0000FF"/>
                </a:solidFill>
              </a:rPr>
              <a:t> </a:t>
            </a:r>
            <a:r>
              <a:rPr lang="en-US" dirty="0" err="1" smtClean="0">
                <a:solidFill>
                  <a:srgbClr val="0000FF"/>
                </a:solidFill>
              </a:rPr>
              <a:t>pháp</a:t>
            </a:r>
            <a:r>
              <a:rPr lang="en-US" dirty="0" smtClean="0">
                <a:solidFill>
                  <a:srgbClr val="0000FF"/>
                </a:solidFill>
              </a:rPr>
              <a:t> </a:t>
            </a:r>
            <a:r>
              <a:rPr lang="en-US" dirty="0" err="1" smtClean="0">
                <a:solidFill>
                  <a:srgbClr val="0000FF"/>
                </a:solidFill>
              </a:rPr>
              <a:t>hữu</a:t>
            </a:r>
            <a:r>
              <a:rPr lang="en-US" dirty="0" smtClean="0">
                <a:solidFill>
                  <a:srgbClr val="0000FF"/>
                </a:solidFill>
              </a:rPr>
              <a:t> </a:t>
            </a:r>
            <a:r>
              <a:rPr lang="en-US" dirty="0" err="1" smtClean="0">
                <a:solidFill>
                  <a:srgbClr val="0000FF"/>
                </a:solidFill>
              </a:rPr>
              <a:t>hiệu</a:t>
            </a:r>
            <a:r>
              <a:rPr lang="en-US" dirty="0" smtClean="0">
                <a:solidFill>
                  <a:srgbClr val="0000FF"/>
                </a:solidFill>
              </a:rPr>
              <a:t> </a:t>
            </a:r>
            <a:r>
              <a:rPr lang="en-US" dirty="0" err="1" smtClean="0">
                <a:solidFill>
                  <a:srgbClr val="0000FF"/>
                </a:solidFill>
              </a:rPr>
              <a:t>để</a:t>
            </a:r>
            <a:r>
              <a:rPr lang="en-US" dirty="0" smtClean="0">
                <a:solidFill>
                  <a:srgbClr val="0000FF"/>
                </a:solidFill>
              </a:rPr>
              <a:t> </a:t>
            </a:r>
            <a:r>
              <a:rPr lang="en-US" dirty="0" err="1" smtClean="0">
                <a:solidFill>
                  <a:srgbClr val="0000FF"/>
                </a:solidFill>
              </a:rPr>
              <a:t>khắc</a:t>
            </a:r>
            <a:r>
              <a:rPr lang="en-US" dirty="0" smtClean="0">
                <a:solidFill>
                  <a:srgbClr val="0000FF"/>
                </a:solidFill>
              </a:rPr>
              <a:t> </a:t>
            </a:r>
            <a:r>
              <a:rPr lang="en-US" dirty="0" err="1" smtClean="0">
                <a:solidFill>
                  <a:srgbClr val="0000FF"/>
                </a:solidFill>
              </a:rPr>
              <a:t>phục</a:t>
            </a:r>
            <a:r>
              <a:rPr lang="en-US" dirty="0" smtClean="0">
                <a:solidFill>
                  <a:srgbClr val="0000FF"/>
                </a:solidFill>
              </a:rPr>
              <a:t> </a:t>
            </a:r>
            <a:r>
              <a:rPr lang="en-US" dirty="0" err="1" smtClean="0">
                <a:solidFill>
                  <a:srgbClr val="0000FF"/>
                </a:solidFill>
              </a:rPr>
              <a:t>những</a:t>
            </a:r>
            <a:r>
              <a:rPr lang="en-US" dirty="0" smtClean="0">
                <a:solidFill>
                  <a:srgbClr val="0000FF"/>
                </a:solidFill>
              </a:rPr>
              <a:t> </a:t>
            </a:r>
            <a:r>
              <a:rPr lang="en-US" dirty="0" err="1" smtClean="0">
                <a:solidFill>
                  <a:srgbClr val="0000FF"/>
                </a:solidFill>
              </a:rPr>
              <a:t>hạn</a:t>
            </a:r>
            <a:r>
              <a:rPr lang="en-US" dirty="0" smtClean="0">
                <a:solidFill>
                  <a:srgbClr val="0000FF"/>
                </a:solidFill>
              </a:rPr>
              <a:t> </a:t>
            </a:r>
            <a:r>
              <a:rPr lang="en-US" dirty="0" err="1" smtClean="0">
                <a:solidFill>
                  <a:srgbClr val="0000FF"/>
                </a:solidFill>
              </a:rPr>
              <a:t>chế</a:t>
            </a:r>
            <a:r>
              <a:rPr lang="en-US" dirty="0" smtClean="0">
                <a:solidFill>
                  <a:srgbClr val="0000FF"/>
                </a:solidFill>
              </a:rPr>
              <a:t>, </a:t>
            </a:r>
            <a:r>
              <a:rPr lang="en-US" dirty="0" err="1" smtClean="0">
                <a:solidFill>
                  <a:srgbClr val="0000FF"/>
                </a:solidFill>
              </a:rPr>
              <a:t>yếu</a:t>
            </a:r>
            <a:r>
              <a:rPr lang="en-US" dirty="0" smtClean="0">
                <a:solidFill>
                  <a:srgbClr val="0000FF"/>
                </a:solidFill>
              </a:rPr>
              <a:t> </a:t>
            </a:r>
            <a:r>
              <a:rPr lang="en-US" dirty="0" err="1" smtClean="0">
                <a:solidFill>
                  <a:srgbClr val="0000FF"/>
                </a:solidFill>
              </a:rPr>
              <a:t>kém</a:t>
            </a:r>
            <a:r>
              <a:rPr lang="en-US" dirty="0" smtClean="0">
                <a:solidFill>
                  <a:srgbClr val="0000FF"/>
                </a:solidFill>
              </a:rPr>
              <a:t> </a:t>
            </a:r>
            <a:r>
              <a:rPr lang="en-US" dirty="0" err="1" smtClean="0">
                <a:solidFill>
                  <a:srgbClr val="0000FF"/>
                </a:solidFill>
              </a:rPr>
              <a:t>nghiêm</a:t>
            </a:r>
            <a:r>
              <a:rPr lang="en-US" dirty="0" smtClean="0">
                <a:solidFill>
                  <a:srgbClr val="0000FF"/>
                </a:solidFill>
              </a:rPr>
              <a:t> </a:t>
            </a:r>
            <a:r>
              <a:rPr lang="en-US" dirty="0" err="1" smtClean="0">
                <a:solidFill>
                  <a:srgbClr val="0000FF"/>
                </a:solidFill>
              </a:rPr>
              <a:t>trọng</a:t>
            </a:r>
            <a:r>
              <a:rPr lang="en-US" dirty="0" smtClean="0">
                <a:solidFill>
                  <a:srgbClr val="0000FF"/>
                </a:solidFill>
              </a:rPr>
              <a:t>, </a:t>
            </a:r>
            <a:r>
              <a:rPr lang="en-US" dirty="0" err="1" smtClean="0">
                <a:solidFill>
                  <a:srgbClr val="0000FF"/>
                </a:solidFill>
              </a:rPr>
              <a:t>kéo</a:t>
            </a:r>
            <a:r>
              <a:rPr lang="en-US" dirty="0" smtClean="0">
                <a:solidFill>
                  <a:srgbClr val="0000FF"/>
                </a:solidFill>
              </a:rPr>
              <a:t> </a:t>
            </a:r>
            <a:r>
              <a:rPr lang="en-US" dirty="0" err="1" smtClean="0">
                <a:solidFill>
                  <a:srgbClr val="0000FF"/>
                </a:solidFill>
              </a:rPr>
              <a:t>dài</a:t>
            </a:r>
            <a:r>
              <a:rPr lang="en-US" dirty="0" smtClean="0">
                <a:solidFill>
                  <a:srgbClr val="0000FF"/>
                </a:solidFill>
              </a:rPr>
              <a:t> </a:t>
            </a:r>
            <a:r>
              <a:rPr lang="en-US" dirty="0" err="1" smtClean="0">
                <a:solidFill>
                  <a:srgbClr val="0000FF"/>
                </a:solidFill>
              </a:rPr>
              <a:t>trên</a:t>
            </a:r>
            <a:r>
              <a:rPr lang="en-US" dirty="0" smtClean="0">
                <a:solidFill>
                  <a:srgbClr val="0000FF"/>
                </a:solidFill>
              </a:rPr>
              <a:t> </a:t>
            </a:r>
            <a:r>
              <a:rPr lang="en-US" dirty="0" err="1" smtClean="0">
                <a:solidFill>
                  <a:srgbClr val="0000FF"/>
                </a:solidFill>
              </a:rPr>
              <a:t>lĩnh</a:t>
            </a:r>
            <a:r>
              <a:rPr lang="en-US" dirty="0" smtClean="0">
                <a:solidFill>
                  <a:srgbClr val="0000FF"/>
                </a:solidFill>
              </a:rPr>
              <a:t> </a:t>
            </a:r>
            <a:r>
              <a:rPr lang="en-US" dirty="0" err="1" smtClean="0">
                <a:solidFill>
                  <a:srgbClr val="0000FF"/>
                </a:solidFill>
              </a:rPr>
              <a:t>vực</a:t>
            </a:r>
            <a:r>
              <a:rPr lang="en-US" dirty="0" smtClean="0">
                <a:solidFill>
                  <a:srgbClr val="0000FF"/>
                </a:solidFill>
              </a:rPr>
              <a:t> </a:t>
            </a:r>
            <a:r>
              <a:rPr lang="en-US" dirty="0" err="1" smtClean="0">
                <a:solidFill>
                  <a:srgbClr val="0000FF"/>
                </a:solidFill>
              </a:rPr>
              <a:t>văn</a:t>
            </a:r>
            <a:r>
              <a:rPr lang="en-US" dirty="0" smtClean="0">
                <a:solidFill>
                  <a:srgbClr val="0000FF"/>
                </a:solidFill>
              </a:rPr>
              <a:t> </a:t>
            </a:r>
            <a:r>
              <a:rPr lang="en-US" dirty="0" err="1" smtClean="0">
                <a:solidFill>
                  <a:srgbClr val="0000FF"/>
                </a:solidFill>
              </a:rPr>
              <a:t>hóa</a:t>
            </a:r>
            <a:r>
              <a:rPr lang="en-US" dirty="0" smtClean="0">
                <a:solidFill>
                  <a:srgbClr val="0000FF"/>
                </a:solidFill>
              </a:rPr>
              <a:t>, </a:t>
            </a:r>
            <a:r>
              <a:rPr lang="en-US" dirty="0" err="1" smtClean="0">
                <a:solidFill>
                  <a:srgbClr val="0000FF"/>
                </a:solidFill>
              </a:rPr>
              <a:t>tư</a:t>
            </a:r>
            <a:r>
              <a:rPr lang="en-US" dirty="0" smtClean="0">
                <a:solidFill>
                  <a:srgbClr val="0000FF"/>
                </a:solidFill>
              </a:rPr>
              <a:t> </a:t>
            </a:r>
            <a:r>
              <a:rPr lang="en-US" dirty="0" err="1" smtClean="0">
                <a:solidFill>
                  <a:srgbClr val="0000FF"/>
                </a:solidFill>
              </a:rPr>
              <a:t>tưởng</a:t>
            </a:r>
            <a:r>
              <a:rPr lang="en-US" dirty="0" smtClean="0">
                <a:solidFill>
                  <a:srgbClr val="0000FF"/>
                </a:solidFill>
              </a:rPr>
              <a:t>, </a:t>
            </a:r>
            <a:r>
              <a:rPr lang="en-US" dirty="0" err="1" smtClean="0">
                <a:solidFill>
                  <a:srgbClr val="0000FF"/>
                </a:solidFill>
              </a:rPr>
              <a:t>đạo</a:t>
            </a:r>
            <a:r>
              <a:rPr lang="en-US" dirty="0" smtClean="0">
                <a:solidFill>
                  <a:srgbClr val="0000FF"/>
                </a:solidFill>
              </a:rPr>
              <a:t> </a:t>
            </a:r>
            <a:r>
              <a:rPr lang="en-US" dirty="0" err="1" smtClean="0">
                <a:solidFill>
                  <a:srgbClr val="0000FF"/>
                </a:solidFill>
              </a:rPr>
              <a:t>đức</a:t>
            </a:r>
            <a:r>
              <a:rPr lang="en-US" dirty="0" smtClean="0">
                <a:solidFill>
                  <a:srgbClr val="0000FF"/>
                </a:solidFill>
              </a:rPr>
              <a:t>, </a:t>
            </a:r>
            <a:r>
              <a:rPr lang="en-US" dirty="0" err="1" smtClean="0">
                <a:solidFill>
                  <a:srgbClr val="0000FF"/>
                </a:solidFill>
              </a:rPr>
              <a:t>lối</a:t>
            </a:r>
            <a:r>
              <a:rPr lang="en-US" dirty="0" smtClean="0">
                <a:solidFill>
                  <a:srgbClr val="0000FF"/>
                </a:solidFill>
              </a:rPr>
              <a:t> </a:t>
            </a:r>
            <a:r>
              <a:rPr lang="en-US" dirty="0" err="1" smtClean="0">
                <a:solidFill>
                  <a:srgbClr val="0000FF"/>
                </a:solidFill>
              </a:rPr>
              <a:t>sống</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Đảng</a:t>
            </a:r>
            <a:r>
              <a:rPr lang="en-US" dirty="0" smtClean="0">
                <a:solidFill>
                  <a:srgbClr val="0000FF"/>
                </a:solidFill>
              </a:rPr>
              <a:t> </a:t>
            </a:r>
            <a:r>
              <a:rPr lang="en-US" dirty="0" err="1" smtClean="0">
                <a:solidFill>
                  <a:srgbClr val="0000FF"/>
                </a:solidFill>
              </a:rPr>
              <a:t>và</a:t>
            </a:r>
            <a:r>
              <a:rPr lang="en-US" dirty="0" smtClean="0">
                <a:solidFill>
                  <a:srgbClr val="0000FF"/>
                </a:solidFill>
              </a:rPr>
              <a:t> </a:t>
            </a:r>
            <a:r>
              <a:rPr lang="en-US" dirty="0" err="1" smtClean="0">
                <a:solidFill>
                  <a:srgbClr val="0000FF"/>
                </a:solidFill>
              </a:rPr>
              <a:t>trong</a:t>
            </a:r>
            <a:r>
              <a:rPr lang="en-US" dirty="0" smtClean="0">
                <a:solidFill>
                  <a:srgbClr val="0000FF"/>
                </a:solidFill>
              </a:rPr>
              <a:t> </a:t>
            </a:r>
            <a:r>
              <a:rPr lang="en-US" dirty="0" err="1" smtClean="0">
                <a:solidFill>
                  <a:srgbClr val="0000FF"/>
                </a:solidFill>
              </a:rPr>
              <a:t>toàn</a:t>
            </a:r>
            <a:r>
              <a:rPr lang="en-US" dirty="0" smtClean="0">
                <a:solidFill>
                  <a:srgbClr val="0000FF"/>
                </a:solidFill>
              </a:rPr>
              <a:t> </a:t>
            </a:r>
            <a:r>
              <a:rPr lang="en-US" dirty="0" err="1" smtClean="0">
                <a:solidFill>
                  <a:srgbClr val="0000FF"/>
                </a:solidFill>
              </a:rPr>
              <a:t>xã</a:t>
            </a:r>
            <a:r>
              <a:rPr lang="en-US" dirty="0" smtClean="0">
                <a:solidFill>
                  <a:srgbClr val="0000FF"/>
                </a:solidFill>
              </a:rPr>
              <a:t> </a:t>
            </a:r>
            <a:r>
              <a:rPr lang="en-US" dirty="0" err="1" smtClean="0">
                <a:solidFill>
                  <a:srgbClr val="0000FF"/>
                </a:solidFill>
              </a:rPr>
              <a:t>hội</a:t>
            </a:r>
            <a:r>
              <a:rPr lang="en-US" dirty="0" smtClean="0">
                <a:solidFill>
                  <a:srgbClr val="0000FF"/>
                </a:solidFill>
              </a:rPr>
              <a:t>.</a:t>
            </a:r>
            <a:endParaRPr lang="en-US" dirty="0">
              <a:solidFill>
                <a:srgbClr val="0000FF"/>
              </a:solidFill>
            </a:endParaRPr>
          </a:p>
        </p:txBody>
      </p:sp>
    </p:spTree>
    <p:extLst>
      <p:ext uri="{BB962C8B-B14F-4D97-AF65-F5344CB8AC3E}">
        <p14:creationId xmlns:p14="http://schemas.microsoft.com/office/powerpoint/2010/main" val="399865031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68286" y="283166"/>
            <a:ext cx="10344714" cy="6574833"/>
          </a:xfrm>
          <a:prstGeom prst="rect">
            <a:avLst/>
          </a:prstGeom>
        </p:spPr>
      </p:pic>
      <p:pic>
        <p:nvPicPr>
          <p:cNvPr id="4" name="Picture 3"/>
          <p:cNvPicPr>
            <a:picLocks noChangeAspect="1"/>
          </p:cNvPicPr>
          <p:nvPr/>
        </p:nvPicPr>
        <p:blipFill>
          <a:blip r:embed="rId3"/>
          <a:stretch>
            <a:fillRect/>
          </a:stretch>
        </p:blipFill>
        <p:spPr>
          <a:xfrm>
            <a:off x="448642" y="0"/>
            <a:ext cx="11547045" cy="6458596"/>
          </a:xfrm>
          <a:prstGeom prst="rect">
            <a:avLst/>
          </a:prstGeom>
        </p:spPr>
      </p:pic>
    </p:spTree>
    <p:extLst>
      <p:ext uri="{BB962C8B-B14F-4D97-AF65-F5344CB8AC3E}">
        <p14:creationId xmlns:p14="http://schemas.microsoft.com/office/powerpoint/2010/main" val="1358857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xit" presetSubtype="21" fill="hold" nodeType="clickEffect">
                                  <p:stCondLst>
                                    <p:cond delay="0"/>
                                  </p:stCondLst>
                                  <p:childTnLst>
                                    <p:animEffect transition="out" filter="barn(inVertical)">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358402"/>
            <a:ext cx="10515600" cy="2679140"/>
          </a:xfrm>
        </p:spPr>
        <p:txBody>
          <a:bodyPr/>
          <a:lstStyle/>
          <a:p>
            <a:pPr indent="282575" algn="just"/>
            <a:r>
              <a:rPr lang="nl-NL" dirty="0" smtClean="0"/>
              <a:t>Cần </a:t>
            </a:r>
            <a:r>
              <a:rPr lang="nl-NL" dirty="0"/>
              <a:t>phải làm cho văn hóa thấm vào mọi mặt của đời sống xã hội và vào từng con người; vào kinh tế với tư cách là văn hóa kinh doanh</a:t>
            </a:r>
            <a:r>
              <a:rPr lang="nl-NL" dirty="0" smtClean="0"/>
              <a:t>, </a:t>
            </a:r>
            <a:r>
              <a:rPr lang="nl-NL" dirty="0"/>
              <a:t>vào lĩnh vực chính trị với tư cách là văn hóa chính trị. </a:t>
            </a:r>
            <a:endParaRPr lang="en-US" dirty="0"/>
          </a:p>
          <a:p>
            <a:pPr marL="0" indent="0" algn="just">
              <a:buNone/>
            </a:pPr>
            <a:endParaRPr lang="en-US" dirty="0"/>
          </a:p>
        </p:txBody>
      </p:sp>
      <p:sp>
        <p:nvSpPr>
          <p:cNvPr id="4" name="Rectangle 3"/>
          <p:cNvSpPr/>
          <p:nvPr/>
        </p:nvSpPr>
        <p:spPr>
          <a:xfrm>
            <a:off x="640976" y="292652"/>
            <a:ext cx="10910048" cy="954107"/>
          </a:xfrm>
          <a:prstGeom prst="rect">
            <a:avLst/>
          </a:prstGeom>
        </p:spPr>
        <p:txBody>
          <a:bodyPr wrap="square">
            <a:spAutoFit/>
          </a:bodyPr>
          <a:lstStyle/>
          <a:p>
            <a:r>
              <a:rPr lang="nl-NL" sz="2800" b="1" i="1" dirty="0" smtClean="0">
                <a:solidFill>
                  <a:srgbClr val="FF0000"/>
                </a:solidFill>
              </a:rPr>
              <a:t>Xây </a:t>
            </a:r>
            <a:r>
              <a:rPr lang="nl-NL" sz="2800" b="1" i="1" dirty="0">
                <a:solidFill>
                  <a:srgbClr val="FF0000"/>
                </a:solidFill>
              </a:rPr>
              <a:t>dựng nền văn hóa Việt Nam trong thời kỳ mới: Gắn kết văn hóa với chính trị và kinh tế</a:t>
            </a:r>
            <a:endParaRPr lang="en-US" sz="2800" dirty="0">
              <a:solidFill>
                <a:srgbClr val="FF0000"/>
              </a:solidFill>
            </a:endParaRPr>
          </a:p>
        </p:txBody>
      </p:sp>
      <p:pic>
        <p:nvPicPr>
          <p:cNvPr id="2" name="Picture 1"/>
          <p:cNvPicPr>
            <a:picLocks noChangeAspect="1"/>
          </p:cNvPicPr>
          <p:nvPr/>
        </p:nvPicPr>
        <p:blipFill>
          <a:blip r:embed="rId2"/>
          <a:stretch>
            <a:fillRect/>
          </a:stretch>
        </p:blipFill>
        <p:spPr>
          <a:xfrm>
            <a:off x="191526" y="2697972"/>
            <a:ext cx="5263877" cy="3975770"/>
          </a:xfrm>
          <a:prstGeom prst="rect">
            <a:avLst/>
          </a:prstGeom>
        </p:spPr>
      </p:pic>
      <p:pic>
        <p:nvPicPr>
          <p:cNvPr id="5" name="Picture 4"/>
          <p:cNvPicPr>
            <a:picLocks noChangeAspect="1"/>
          </p:cNvPicPr>
          <p:nvPr/>
        </p:nvPicPr>
        <p:blipFill>
          <a:blip r:embed="rId3"/>
          <a:stretch>
            <a:fillRect/>
          </a:stretch>
        </p:blipFill>
        <p:spPr>
          <a:xfrm>
            <a:off x="6096000" y="3068664"/>
            <a:ext cx="5562600" cy="3605078"/>
          </a:xfrm>
          <a:prstGeom prst="rect">
            <a:avLst/>
          </a:prstGeom>
        </p:spPr>
      </p:pic>
    </p:spTree>
    <p:extLst>
      <p:ext uri="{BB962C8B-B14F-4D97-AF65-F5344CB8AC3E}">
        <p14:creationId xmlns:p14="http://schemas.microsoft.com/office/powerpoint/2010/main" val="4109388464"/>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500" fill="hold"/>
                                        <p:tgtEl>
                                          <p:spTgt spid="2"/>
                                        </p:tgtEl>
                                        <p:attrNameLst>
                                          <p:attrName>ppt_w</p:attrName>
                                        </p:attrNameLst>
                                      </p:cBhvr>
                                      <p:tavLst>
                                        <p:tav tm="0">
                                          <p:val>
                                            <p:fltVal val="0"/>
                                          </p:val>
                                        </p:tav>
                                        <p:tav tm="100000">
                                          <p:val>
                                            <p:strVal val="#ppt_w"/>
                                          </p:val>
                                        </p:tav>
                                      </p:tavLst>
                                    </p:anim>
                                    <p:anim calcmode="lin" valueType="num">
                                      <p:cBhvr>
                                        <p:cTn id="18" dur="500" fill="hold"/>
                                        <p:tgtEl>
                                          <p:spTgt spid="2"/>
                                        </p:tgtEl>
                                        <p:attrNameLst>
                                          <p:attrName>ppt_h</p:attrName>
                                        </p:attrNameLst>
                                      </p:cBhvr>
                                      <p:tavLst>
                                        <p:tav tm="0">
                                          <p:val>
                                            <p:fltVal val="0"/>
                                          </p:val>
                                        </p:tav>
                                        <p:tav tm="100000">
                                          <p:val>
                                            <p:strVal val="#ppt_h"/>
                                          </p:val>
                                        </p:tav>
                                      </p:tavLst>
                                    </p:anim>
                                    <p:animEffect transition="in" filter="fade">
                                      <p:cBhvr>
                                        <p:cTn id="19" dur="500"/>
                                        <p:tgtEl>
                                          <p:spTgt spid="2"/>
                                        </p:tgtEl>
                                      </p:cBhvr>
                                    </p:animEffect>
                                  </p:childTnLst>
                                </p:cTn>
                              </p:par>
                              <p:par>
                                <p:cTn id="20" presetID="5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148047" cy="4351338"/>
          </a:xfrm>
        </p:spPr>
        <p:txBody>
          <a:bodyPr>
            <a:normAutofit/>
          </a:bodyPr>
          <a:lstStyle/>
          <a:p>
            <a:pPr algn="just"/>
            <a:r>
              <a:rPr lang="nl-NL" dirty="0" smtClean="0"/>
              <a:t>Tôn </a:t>
            </a:r>
            <a:r>
              <a:rPr lang="nl-NL" dirty="0"/>
              <a:t>trọng và bảo vệ quyền con người, gắn quyền con người với quyền và lợi ích của dân tộc, đất nước và quyền làm chủ của nhân dân. </a:t>
            </a:r>
            <a:endParaRPr lang="nl-NL" dirty="0" smtClean="0"/>
          </a:p>
          <a:p>
            <a:pPr algn="just"/>
            <a:endParaRPr lang="nl-NL" dirty="0" smtClean="0"/>
          </a:p>
          <a:p>
            <a:pPr algn="just"/>
            <a:r>
              <a:rPr lang="nl-NL" dirty="0" smtClean="0"/>
              <a:t>Xây dựng gia đình ấm no, tiến bộ, hạnh phúc, là tế bào của xã hội, trực tiếp giáo dục nếp sống và hình thành nhân cách.</a:t>
            </a:r>
          </a:p>
          <a:p>
            <a:pPr algn="just"/>
            <a:endParaRPr lang="nl-NL" dirty="0" smtClean="0"/>
          </a:p>
          <a:p>
            <a:pPr algn="just"/>
            <a:r>
              <a:rPr lang="nl-NL" dirty="0" smtClean="0"/>
              <a:t>Phát huy vai trò của đội ngũ trí thức, các nhà hoạt động văn hóa vào việc phát triển văn hóa và con người Việt Nam</a:t>
            </a:r>
            <a:endParaRPr lang="en-US" dirty="0"/>
          </a:p>
        </p:txBody>
      </p:sp>
      <p:sp>
        <p:nvSpPr>
          <p:cNvPr id="4" name="Rectangle 3"/>
          <p:cNvSpPr/>
          <p:nvPr/>
        </p:nvSpPr>
        <p:spPr>
          <a:xfrm>
            <a:off x="640976" y="237582"/>
            <a:ext cx="10712823" cy="830997"/>
          </a:xfrm>
          <a:prstGeom prst="rect">
            <a:avLst/>
          </a:prstGeom>
        </p:spPr>
        <p:txBody>
          <a:bodyPr wrap="square">
            <a:spAutoFit/>
          </a:bodyPr>
          <a:lstStyle/>
          <a:p>
            <a:r>
              <a:rPr lang="nl-NL" sz="2400" b="1" i="1" dirty="0" smtClean="0">
                <a:solidFill>
                  <a:srgbClr val="FF0000"/>
                </a:solidFill>
              </a:rPr>
              <a:t>Tập </a:t>
            </a:r>
            <a:r>
              <a:rPr lang="nl-NL" sz="2400" b="1" i="1" dirty="0">
                <a:solidFill>
                  <a:srgbClr val="FF0000"/>
                </a:solidFill>
              </a:rPr>
              <a:t>trung xây dựng và phát triển con người Việt Nam, con người là trung tâm của chiến lược phát triển, đồng thời là chủ thể phát triển. </a:t>
            </a:r>
            <a:endParaRPr lang="en-US" sz="2400" dirty="0">
              <a:solidFill>
                <a:srgbClr val="FF0000"/>
              </a:solidFill>
            </a:endParaRPr>
          </a:p>
        </p:txBody>
      </p:sp>
    </p:spTree>
    <p:extLst>
      <p:ext uri="{BB962C8B-B14F-4D97-AF65-F5344CB8AC3E}">
        <p14:creationId xmlns:p14="http://schemas.microsoft.com/office/powerpoint/2010/main" val="1339436359"/>
      </p:ext>
    </p:extLst>
  </p:cSld>
  <p:clrMapOvr>
    <a:masterClrMapping/>
  </p:clrMapOvr>
  <mc:AlternateContent xmlns:mc="http://schemas.openxmlformats.org/markup-compatibility/2006" xmlns:p14="http://schemas.microsoft.com/office/powerpoint/2010/main">
    <mc:Choice Requires="p14">
      <p:transition spd="slow" p14:dur="1250">
        <p14:flip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919163" y="196215"/>
            <a:ext cx="9610725" cy="5886450"/>
          </a:xfrm>
          <a:prstGeom prst="rect">
            <a:avLst/>
          </a:prstGeom>
        </p:spPr>
      </p:pic>
      <p:pic>
        <p:nvPicPr>
          <p:cNvPr id="5" name="Picture 4"/>
          <p:cNvPicPr>
            <a:picLocks noChangeAspect="1"/>
          </p:cNvPicPr>
          <p:nvPr/>
        </p:nvPicPr>
        <p:blipFill>
          <a:blip r:embed="rId4"/>
          <a:stretch>
            <a:fillRect/>
          </a:stretch>
        </p:blipFill>
        <p:spPr>
          <a:xfrm>
            <a:off x="5578792" y="262890"/>
            <a:ext cx="6613208" cy="5819775"/>
          </a:xfrm>
          <a:prstGeom prst="rect">
            <a:avLst/>
          </a:prstGeom>
        </p:spPr>
      </p:pic>
    </p:spTree>
    <p:extLst>
      <p:ext uri="{BB962C8B-B14F-4D97-AF65-F5344CB8AC3E}">
        <p14:creationId xmlns:p14="http://schemas.microsoft.com/office/powerpoint/2010/main" val="1570368902"/>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in)">
                                      <p:cBhvr>
                                        <p:cTn id="7" dur="2000"/>
                                        <p:tgtEl>
                                          <p:spTgt spid="4"/>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6468035" y="178733"/>
            <a:ext cx="5513294" cy="6316195"/>
          </a:xfrm>
          <a:prstGeom prst="rect">
            <a:avLst/>
          </a:prstGeom>
        </p:spPr>
      </p:pic>
      <p:pic>
        <p:nvPicPr>
          <p:cNvPr id="5" name="Picture 4"/>
          <p:cNvPicPr>
            <a:picLocks noChangeAspect="1"/>
          </p:cNvPicPr>
          <p:nvPr/>
        </p:nvPicPr>
        <p:blipFill>
          <a:blip r:embed="rId4"/>
          <a:stretch>
            <a:fillRect/>
          </a:stretch>
        </p:blipFill>
        <p:spPr>
          <a:xfrm>
            <a:off x="381000" y="183102"/>
            <a:ext cx="6087035" cy="6307455"/>
          </a:xfrm>
          <a:prstGeom prst="rect">
            <a:avLst/>
          </a:prstGeom>
        </p:spPr>
      </p:pic>
    </p:spTree>
    <p:extLst>
      <p:ext uri="{BB962C8B-B14F-4D97-AF65-F5344CB8AC3E}">
        <p14:creationId xmlns:p14="http://schemas.microsoft.com/office/powerpoint/2010/main" val="14965277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across)">
                                      <p:cBhvr>
                                        <p:cTn id="7" dur="500"/>
                                        <p:tgtEl>
                                          <p:spTgt spid="5"/>
                                        </p:tgtEl>
                                      </p:cBhvr>
                                    </p:animEffect>
                                  </p:childTnLst>
                                </p:cTn>
                              </p:par>
                              <p:par>
                                <p:cTn id="8" presetID="5"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across)">
                                      <p:cBhvr>
                                        <p:cTn id="1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Wisp</Template>
  <TotalTime>2713</TotalTime>
  <Words>3249</Words>
  <Application>Microsoft Office PowerPoint</Application>
  <PresentationFormat>Widescreen</PresentationFormat>
  <Paragraphs>205</Paragraphs>
  <Slides>57</Slides>
  <Notes>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57</vt:i4>
      </vt:variant>
    </vt:vector>
  </HeadingPairs>
  <TitlesOfParts>
    <vt:vector size="63" baseType="lpstr">
      <vt:lpstr>Arial</vt:lpstr>
      <vt:lpstr>Calibri</vt:lpstr>
      <vt:lpstr>Century Gothic</vt:lpstr>
      <vt:lpstr>Tahoma</vt:lpstr>
      <vt:lpstr>Wingdings 3</vt:lpstr>
      <vt:lpstr>Wisp</vt:lpstr>
      <vt:lpstr>Bài 5  PHÁT TRIỂN KINH TẾ, XÃ HỘI, VĂN HÓA,  CON NGƯỜI Ở VIỆT NAM </vt:lpstr>
      <vt:lpstr>Nội dung</vt:lpstr>
      <vt:lpstr> 1.1. Quan điểm, chủ trương phát triển kinh tế, xã hội của Đảng </vt:lpstr>
      <vt:lpstr>Mô hình tăng trưởng theo chiều sâu</vt:lpstr>
      <vt:lpstr> 1.1. Quan điểm, chủ trương phát triển kinh tế, xã hội của Đảng </vt:lpstr>
      <vt:lpstr> 1.1. Quan điểm, chủ trương phát triển kinh tế, xã hội của Đảng </vt:lpstr>
      <vt:lpstr>PowerPoint Presentation</vt:lpstr>
      <vt:lpstr> 1.1. Quan điểm, chủ trương phát triển kinh tế, xã hội của Đảng </vt:lpstr>
      <vt:lpstr> 1.1. Quan điểm, chủ trương phát triển kinh tế, xã hội của Đảng </vt:lpstr>
      <vt:lpstr> 1.1. Quan điểm, chủ trương phát triển kinh tế, xã hội của Đảng </vt:lpstr>
      <vt:lpstr> 1.1. Quan điểm, chủ trương phát triển kinh tế, xã hội của Đảng </vt:lpstr>
      <vt:lpstr>- Nền kinh tế thị trường định hướng XHCN Việt Nam có đặc điểm sau: </vt:lpstr>
      <vt:lpstr>Đóng góp của các thành phần kinh tế vào GDP năm 2017 theo công bố Sách trắng doanh nghiệp 2019</vt:lpstr>
      <vt:lpstr>- Nền kinh tế thị trường định hướng XHCN Việt Nam có đặc điểm sau: </vt:lpstr>
      <vt:lpstr>Mục tiêu đến năm 2020</vt:lpstr>
      <vt:lpstr>PowerPoint Presentation</vt:lpstr>
      <vt:lpstr>1.2. Quan điểm, chủ trương phát triển văn hóa, con người  </vt:lpstr>
      <vt:lpstr>PowerPoint Presentation</vt:lpstr>
      <vt:lpstr> 1.2. Quan điểm, chủ trương phát triển văn hóa, con người  </vt:lpstr>
      <vt:lpstr> 1.2. Quan điểm, chủ trương phát triển văn hóa, con người  </vt:lpstr>
      <vt:lpstr>PowerPoint Presentation</vt:lpstr>
      <vt:lpstr> 1.2. Quan điểm, chủ trương phát triển văn hóa, con người  </vt:lpstr>
      <vt:lpstr>PowerPoint Presentation</vt:lpstr>
      <vt:lpstr> 1.2. Quan điểm, chủ trương phát triển văn hóa, con người  </vt:lpstr>
      <vt:lpstr> 1.2. Quan điểm, chủ trương phát triển văn hóa, con người  </vt:lpstr>
      <vt:lpstr>PowerPoint Presentation</vt:lpstr>
      <vt:lpstr>2. Giải pháp phát triển kinh tế, xã hội, văn hóa, con người ở Việt Nam hiện nay </vt:lpstr>
      <vt:lpstr> Thực hiện nhất quán, lâu dài chính sách phát triển nền kinh tế nhiều thành phần, phát huy vai trò của nền kinh tế nhà nước </vt:lpstr>
      <vt:lpstr> Thực hiện nhất quán, lâu dài chính sách phát triển nền kinh tế nhiều thành phần, phát huy vai trò của nền kinh tế nhà nước </vt:lpstr>
      <vt:lpstr>PowerPoint Presentation</vt:lpstr>
      <vt:lpstr>Phát triển đồng bộ các yếu tốt thị trường và các loại thị trường </vt:lpstr>
      <vt:lpstr>Phát triển nền KTTT định hướng XHCN với nhiều hình thức sở hữu, nhiều thành phần KT, hình thức tổ chức kinh doanh và hình thức phân phối.  </vt:lpstr>
      <vt:lpstr>Nâng cao vai trò lãnh đạo của Đảng, năng lực và hiệu lực quản lý của nhà nước đối với nền kinh tế thị trường định hướng xã hội chủ nghĩa </vt:lpstr>
      <vt:lpstr>PowerPoint Presentation</vt:lpstr>
      <vt:lpstr> Đẩy mạnh công nghiệp hóa, hiện đại hóa đất nước gắn với phát triển kinh tế tri thức và bảo vệ tài nguyên môi trường.  </vt:lpstr>
      <vt:lpstr>PowerPoint Presentation</vt:lpstr>
      <vt:lpstr>Tăng trưởng kinh tế gắn với tiến bộ và công bằng xã hội </vt:lpstr>
      <vt:lpstr>PowerPoint Presentation</vt:lpstr>
      <vt:lpstr>Tăng trưởng kinh tế gắn với tiến bộ và công bằng xã hội </vt:lpstr>
      <vt:lpstr>Mở rộng kinh tế đối ngoại, chủ động và tích cực hội nhập kinh tế quốc tế </vt:lpstr>
      <vt:lpstr>PowerPoint Presentation</vt:lpstr>
      <vt:lpstr>Thực hiện chính sách xã hội đúng đắn, công bằng vì con người là động lực mạnh mẽ phát huy mọi năng lực sáng tạo của nhân dân trong sự nghiệp xây dựng và bảo vệ tổ quốc</vt:lpstr>
      <vt:lpstr>2.2. Nội dung phát triển văn hóa, con người  </vt:lpstr>
      <vt:lpstr>Xây dựng nền văn hoá Việt Nam tiên tiến, đậm đà bản sắc dân tộc, phát triển toàn diện, thống nhất trong đa dạng, thấm nhuần sâu sắc tinh thần nhân văn, dân chủ, tiến bộ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Đấu tranh có hiệu quả chống các quan điểm, tư tưởng, sản phẩm văn hóa lạc hậu, độc hại, sai trái, sự phá hoại về tư tưởng, văn hóa của các thế lực thù địch, đề ra những giải pháp hữu hiệu để khắc phục những hạn chế, yếu kém nghiêm trọng, kéo dài trên lĩnh vực văn hóa, tư tưởng, đạo đức, lối sống trong Đảng và trong toàn xã hội.</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4  PHÁT TRIỂN KINH TẾ, XÃ HỘI, VĂN HÓA,  CON NGƯỜI Ở VIỆT NAM</dc:title>
  <dc:creator>Administrator</dc:creator>
  <cp:lastModifiedBy>Admin</cp:lastModifiedBy>
  <cp:revision>166</cp:revision>
  <dcterms:created xsi:type="dcterms:W3CDTF">2019-08-29T03:16:30Z</dcterms:created>
  <dcterms:modified xsi:type="dcterms:W3CDTF">2020-07-22T08:41:11Z</dcterms:modified>
</cp:coreProperties>
</file>