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62" r:id="rId2"/>
    <p:sldId id="364" r:id="rId3"/>
    <p:sldId id="366" r:id="rId4"/>
    <p:sldId id="365" r:id="rId5"/>
    <p:sldId id="368" r:id="rId6"/>
    <p:sldId id="367" r:id="rId7"/>
    <p:sldId id="363" r:id="rId8"/>
    <p:sldId id="371" r:id="rId9"/>
    <p:sldId id="372" r:id="rId10"/>
    <p:sldId id="370" r:id="rId11"/>
    <p:sldId id="376" r:id="rId12"/>
    <p:sldId id="374" r:id="rId13"/>
    <p:sldId id="373" r:id="rId14"/>
    <p:sldId id="375" r:id="rId15"/>
    <p:sldId id="36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409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091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933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82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937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386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2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374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179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501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837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BA178-FB76-4C43-9D0D-60AAB06D7DE8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571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re 1"/>
          <p:cNvSpPr txBox="1">
            <a:spLocks/>
          </p:cNvSpPr>
          <p:nvPr/>
        </p:nvSpPr>
        <p:spPr bwMode="auto">
          <a:xfrm>
            <a:off x="0" y="914399"/>
            <a:ext cx="9144000" cy="2667001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spc="50" dirty="0" err="1" smtClean="0">
                <a:ln w="11430"/>
                <a:solidFill>
                  <a:schemeClr val="tx1"/>
                </a:solidFill>
                <a:latin typeface="Constantia"/>
              </a:rPr>
              <a:t>Chuyên</a:t>
            </a:r>
            <a:r>
              <a:rPr lang="en-US" sz="3600" b="1" spc="50" dirty="0" smtClean="0">
                <a:ln w="11430"/>
                <a:solidFill>
                  <a:schemeClr val="tx1"/>
                </a:solidFill>
                <a:latin typeface="Constantia"/>
              </a:rPr>
              <a:t> </a:t>
            </a:r>
            <a:r>
              <a:rPr lang="en-US" sz="3600" b="1" spc="50" dirty="0" err="1" smtClean="0">
                <a:ln w="11430"/>
                <a:solidFill>
                  <a:schemeClr val="tx1"/>
                </a:solidFill>
                <a:latin typeface="Constantia"/>
              </a:rPr>
              <a:t>đề</a:t>
            </a:r>
            <a:r>
              <a:rPr lang="en-US" sz="3600" b="1" spc="50" dirty="0" smtClean="0">
                <a:ln w="11430"/>
                <a:solidFill>
                  <a:schemeClr val="tx1"/>
                </a:solidFill>
                <a:latin typeface="Constantia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spc="50" dirty="0" smtClean="0">
                <a:ln w="11430"/>
                <a:solidFill>
                  <a:srgbClr val="C00000"/>
                </a:solidFill>
                <a:latin typeface="Constantia"/>
              </a:rPr>
              <a:t>HẠN CHẾ TÌNH TRẠNG </a:t>
            </a:r>
            <a:endParaRPr lang="en-US" sz="3600" b="1" spc="50" dirty="0" smtClean="0">
              <a:ln w="11430"/>
              <a:solidFill>
                <a:srgbClr val="C00000"/>
              </a:solidFill>
              <a:latin typeface="Constanti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spc="50" dirty="0" smtClean="0">
                <a:ln w="11430"/>
                <a:solidFill>
                  <a:srgbClr val="C00000"/>
                </a:solidFill>
                <a:latin typeface="Constantia"/>
              </a:rPr>
              <a:t>BỎ HỌC CỦA SINH VIÊN </a:t>
            </a:r>
            <a:endParaRPr lang="en-US" sz="3600" b="1" spc="50" dirty="0" smtClean="0">
              <a:ln w="11430"/>
              <a:solidFill>
                <a:srgbClr val="C00000"/>
              </a:solidFill>
              <a:latin typeface="Constanti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400" b="1" spc="50" dirty="0" smtClean="0">
                <a:ln w="11430"/>
                <a:solidFill>
                  <a:srgbClr val="C00000"/>
                </a:solidFill>
                <a:latin typeface="Constantia"/>
              </a:rPr>
              <a:t>TẠI TRƯỜNG CĐ LÝ TỰ TRỌNG TP HCM</a:t>
            </a:r>
            <a:endParaRPr lang="fr-CA" altLang="zh-CN" sz="3400" b="1" dirty="0">
              <a:solidFill>
                <a:srgbClr val="07389B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itre 1"/>
          <p:cNvSpPr txBox="1">
            <a:spLocks/>
          </p:cNvSpPr>
          <p:nvPr/>
        </p:nvSpPr>
        <p:spPr bwMode="auto">
          <a:xfrm>
            <a:off x="297656" y="4572000"/>
            <a:ext cx="8548687" cy="1400696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spc="50" dirty="0" smtClean="0">
                <a:ln w="11430"/>
                <a:solidFill>
                  <a:schemeClr val="tx1"/>
                </a:solidFill>
                <a:latin typeface="Constantia"/>
              </a:rPr>
              <a:t>THAM LUẬN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spc="50" dirty="0" smtClean="0">
                <a:ln w="11430"/>
                <a:solidFill>
                  <a:srgbClr val="C00000"/>
                </a:solidFill>
                <a:latin typeface="Constantia"/>
              </a:rPr>
              <a:t>KHOA LÝ LUẬN CHÍNH TRỊ</a:t>
            </a:r>
            <a:endParaRPr lang="fr-CA" altLang="zh-CN" sz="4000" b="1" dirty="0">
              <a:solidFill>
                <a:srgbClr val="07389B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71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Freeform 7"/>
          <p:cNvSpPr>
            <a:spLocks noEditPoints="1"/>
          </p:cNvSpPr>
          <p:nvPr/>
        </p:nvSpPr>
        <p:spPr bwMode="gray">
          <a:xfrm>
            <a:off x="1311461" y="1041400"/>
            <a:ext cx="7825612" cy="5029200"/>
          </a:xfrm>
          <a:custGeom>
            <a:avLst/>
            <a:gdLst>
              <a:gd name="T0" fmla="*/ 2147483647 w 2820"/>
              <a:gd name="T1" fmla="*/ 2147483647 h 2912"/>
              <a:gd name="T2" fmla="*/ 2147483647 w 2820"/>
              <a:gd name="T3" fmla="*/ 2147483647 h 2912"/>
              <a:gd name="T4" fmla="*/ 2147483647 w 2820"/>
              <a:gd name="T5" fmla="*/ 2147483647 h 2912"/>
              <a:gd name="T6" fmla="*/ 2147483647 w 2820"/>
              <a:gd name="T7" fmla="*/ 2147483647 h 2912"/>
              <a:gd name="T8" fmla="*/ 2147483647 w 2820"/>
              <a:gd name="T9" fmla="*/ 2147483647 h 2912"/>
              <a:gd name="T10" fmla="*/ 2147483647 w 2820"/>
              <a:gd name="T11" fmla="*/ 2147483647 h 2912"/>
              <a:gd name="T12" fmla="*/ 2147483647 w 2820"/>
              <a:gd name="T13" fmla="*/ 2147483647 h 2912"/>
              <a:gd name="T14" fmla="*/ 2147483647 w 2820"/>
              <a:gd name="T15" fmla="*/ 2147483647 h 2912"/>
              <a:gd name="T16" fmla="*/ 0 w 2820"/>
              <a:gd name="T17" fmla="*/ 2147483647 h 2912"/>
              <a:gd name="T18" fmla="*/ 2147483647 w 2820"/>
              <a:gd name="T19" fmla="*/ 2147483647 h 2912"/>
              <a:gd name="T20" fmla="*/ 2147483647 w 2820"/>
              <a:gd name="T21" fmla="*/ 2147483647 h 2912"/>
              <a:gd name="T22" fmla="*/ 2147483647 w 2820"/>
              <a:gd name="T23" fmla="*/ 2147483647 h 2912"/>
              <a:gd name="T24" fmla="*/ 2147483647 w 2820"/>
              <a:gd name="T25" fmla="*/ 2147483647 h 2912"/>
              <a:gd name="T26" fmla="*/ 2147483647 w 2820"/>
              <a:gd name="T27" fmla="*/ 2147483647 h 2912"/>
              <a:gd name="T28" fmla="*/ 2147483647 w 2820"/>
              <a:gd name="T29" fmla="*/ 2147483647 h 2912"/>
              <a:gd name="T30" fmla="*/ 2147483647 w 2820"/>
              <a:gd name="T31" fmla="*/ 2147483647 h 2912"/>
              <a:gd name="T32" fmla="*/ 2147483647 w 2820"/>
              <a:gd name="T33" fmla="*/ 2147483647 h 2912"/>
              <a:gd name="T34" fmla="*/ 2147483647 w 2820"/>
              <a:gd name="T35" fmla="*/ 2147483647 h 2912"/>
              <a:gd name="T36" fmla="*/ 2147483647 w 2820"/>
              <a:gd name="T37" fmla="*/ 2147483647 h 2912"/>
              <a:gd name="T38" fmla="*/ 2147483647 w 2820"/>
              <a:gd name="T39" fmla="*/ 2147483647 h 2912"/>
              <a:gd name="T40" fmla="*/ 2147483647 w 2820"/>
              <a:gd name="T41" fmla="*/ 2147483647 h 2912"/>
              <a:gd name="T42" fmla="*/ 2147483647 w 2820"/>
              <a:gd name="T43" fmla="*/ 2147483647 h 2912"/>
              <a:gd name="T44" fmla="*/ 2147483647 w 2820"/>
              <a:gd name="T45" fmla="*/ 2147483647 h 2912"/>
              <a:gd name="T46" fmla="*/ 2147483647 w 2820"/>
              <a:gd name="T47" fmla="*/ 2147483647 h 2912"/>
              <a:gd name="T48" fmla="*/ 2147483647 w 2820"/>
              <a:gd name="T49" fmla="*/ 2147483647 h 2912"/>
              <a:gd name="T50" fmla="*/ 2147483647 w 2820"/>
              <a:gd name="T51" fmla="*/ 2147483647 h 2912"/>
              <a:gd name="T52" fmla="*/ 2147483647 w 2820"/>
              <a:gd name="T53" fmla="*/ 2147483647 h 2912"/>
              <a:gd name="T54" fmla="*/ 2147483647 w 2820"/>
              <a:gd name="T55" fmla="*/ 2147483647 h 2912"/>
              <a:gd name="T56" fmla="*/ 2147483647 w 2820"/>
              <a:gd name="T57" fmla="*/ 2147483647 h 2912"/>
              <a:gd name="T58" fmla="*/ 2147483647 w 2820"/>
              <a:gd name="T59" fmla="*/ 2147483647 h 2912"/>
              <a:gd name="T60" fmla="*/ 2147483647 w 2820"/>
              <a:gd name="T61" fmla="*/ 2147483647 h 2912"/>
              <a:gd name="T62" fmla="*/ 2147483647 w 2820"/>
              <a:gd name="T63" fmla="*/ 2147483647 h 2912"/>
              <a:gd name="T64" fmla="*/ 2147483647 w 2820"/>
              <a:gd name="T65" fmla="*/ 2147483647 h 2912"/>
              <a:gd name="T66" fmla="*/ 2147483647 w 2820"/>
              <a:gd name="T67" fmla="*/ 2147483647 h 2912"/>
              <a:gd name="T68" fmla="*/ 2147483647 w 2820"/>
              <a:gd name="T69" fmla="*/ 2147483647 h 2912"/>
              <a:gd name="T70" fmla="*/ 2147483647 w 2820"/>
              <a:gd name="T71" fmla="*/ 2147483647 h 2912"/>
              <a:gd name="T72" fmla="*/ 2147483647 w 2820"/>
              <a:gd name="T73" fmla="*/ 2147483647 h 2912"/>
              <a:gd name="T74" fmla="*/ 2147483647 w 2820"/>
              <a:gd name="T75" fmla="*/ 2147483647 h 2912"/>
              <a:gd name="T76" fmla="*/ 2147483647 w 2820"/>
              <a:gd name="T77" fmla="*/ 2147483647 h 2912"/>
              <a:gd name="T78" fmla="*/ 2147483647 w 2820"/>
              <a:gd name="T79" fmla="*/ 2147483647 h 2912"/>
              <a:gd name="T80" fmla="*/ 2147483647 w 2820"/>
              <a:gd name="T81" fmla="*/ 2147483647 h 2912"/>
              <a:gd name="T82" fmla="*/ 2147483647 w 2820"/>
              <a:gd name="T83" fmla="*/ 2147483647 h 2912"/>
              <a:gd name="T84" fmla="*/ 2147483647 w 2820"/>
              <a:gd name="T85" fmla="*/ 2147483647 h 2912"/>
              <a:gd name="T86" fmla="*/ 2147483647 w 2820"/>
              <a:gd name="T87" fmla="*/ 2147483647 h 2912"/>
              <a:gd name="T88" fmla="*/ 2147483647 w 2820"/>
              <a:gd name="T89" fmla="*/ 2147483647 h 2912"/>
              <a:gd name="T90" fmla="*/ 2147483647 w 2820"/>
              <a:gd name="T91" fmla="*/ 0 h 2912"/>
              <a:gd name="T92" fmla="*/ 2147483647 w 2820"/>
              <a:gd name="T93" fmla="*/ 2147483647 h 2912"/>
              <a:gd name="T94" fmla="*/ 2147483647 w 2820"/>
              <a:gd name="T95" fmla="*/ 2147483647 h 2912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dist="206741" dir="8249373" algn="ctr" rotWithShape="0">
              <a:srgbClr val="DDDDDD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9" name="Group 48"/>
          <p:cNvGrpSpPr>
            <a:grpSpLocks/>
          </p:cNvGrpSpPr>
          <p:nvPr/>
        </p:nvGrpSpPr>
        <p:grpSpPr bwMode="auto">
          <a:xfrm>
            <a:off x="0" y="838200"/>
            <a:ext cx="2839733" cy="2047875"/>
            <a:chOff x="3248025" y="3752850"/>
            <a:chExt cx="1704975" cy="1885950"/>
          </a:xfrm>
        </p:grpSpPr>
        <p:sp>
          <p:nvSpPr>
            <p:cNvPr id="13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5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6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7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8" name="Text Box 39"/>
            <p:cNvSpPr txBox="1">
              <a:spLocks noChangeArrowheads="1"/>
            </p:cNvSpPr>
            <p:nvPr/>
          </p:nvSpPr>
          <p:spPr bwMode="gray">
            <a:xfrm>
              <a:off x="3384422" y="3989431"/>
              <a:ext cx="1568578" cy="878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vi-VN" sz="2800" b="1" dirty="0" smtClean="0"/>
                <a:t>H</a:t>
              </a:r>
              <a:r>
                <a:rPr lang="en-US" sz="2800" b="1" dirty="0" smtClean="0"/>
                <a:t>OÀN CẢNH</a:t>
              </a:r>
              <a:r>
                <a:rPr lang="vi-VN" sz="2800" b="1" dirty="0" smtClean="0"/>
                <a:t> </a:t>
              </a:r>
              <a:r>
                <a:rPr lang="en-US" sz="2800" b="1" dirty="0" smtClean="0"/>
                <a:t>GIA ĐÌNH </a:t>
              </a:r>
              <a:endParaRPr lang="vi-VN" sz="2800" b="1" dirty="0"/>
            </a:p>
          </p:txBody>
        </p:sp>
      </p:grpSp>
      <p:grpSp>
        <p:nvGrpSpPr>
          <p:cNvPr id="19" name="Group 48"/>
          <p:cNvGrpSpPr>
            <a:grpSpLocks/>
          </p:cNvGrpSpPr>
          <p:nvPr/>
        </p:nvGrpSpPr>
        <p:grpSpPr bwMode="auto">
          <a:xfrm>
            <a:off x="-1" y="3680517"/>
            <a:ext cx="3862631" cy="2720283"/>
            <a:chOff x="3148742" y="3752850"/>
            <a:chExt cx="1895193" cy="1885950"/>
          </a:xfrm>
        </p:grpSpPr>
        <p:sp>
          <p:nvSpPr>
            <p:cNvPr id="20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2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3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4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5" name="Text Box 39"/>
            <p:cNvSpPr txBox="1">
              <a:spLocks noChangeArrowheads="1"/>
            </p:cNvSpPr>
            <p:nvPr/>
          </p:nvSpPr>
          <p:spPr bwMode="gray">
            <a:xfrm>
              <a:off x="3148742" y="4083628"/>
              <a:ext cx="1895193" cy="1258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en-US" sz="2800" b="1" dirty="0" smtClean="0"/>
                <a:t>BẢN THÂN</a:t>
              </a:r>
            </a:p>
            <a:p>
              <a:pPr marL="1200150" lvl="1" indent="-457200">
                <a:buFontTx/>
                <a:buChar char="-"/>
              </a:pPr>
              <a:r>
                <a:rPr lang="en-US" sz="2800" b="1" dirty="0" err="1"/>
                <a:t>Kiến</a:t>
              </a:r>
              <a:r>
                <a:rPr lang="en-US" sz="2800" b="1" dirty="0"/>
                <a:t> </a:t>
              </a:r>
              <a:r>
                <a:rPr lang="en-US" sz="2800" b="1" dirty="0" err="1"/>
                <a:t>thức</a:t>
              </a:r>
              <a:endParaRPr lang="en-US" sz="2800" b="1" dirty="0"/>
            </a:p>
            <a:p>
              <a:pPr marL="1200150" lvl="1" indent="-457200">
                <a:buFontTx/>
                <a:buChar char="-"/>
              </a:pPr>
              <a:r>
                <a:rPr lang="en-US" sz="2800" b="1" dirty="0" err="1" smtClean="0"/>
                <a:t>Kỹ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năng</a:t>
              </a:r>
              <a:r>
                <a:rPr lang="en-US" sz="2800" b="1" dirty="0" smtClean="0"/>
                <a:t>     </a:t>
              </a:r>
            </a:p>
            <a:p>
              <a:pPr marL="1200150" lvl="1" indent="-457200">
                <a:buFontTx/>
                <a:buChar char="-"/>
              </a:pPr>
              <a:r>
                <a:rPr lang="en-US" sz="2800" b="1" dirty="0" err="1" smtClean="0"/>
                <a:t>Thái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độ</a:t>
              </a:r>
              <a:r>
                <a:rPr lang="en-US" sz="2800" b="1" dirty="0" smtClean="0"/>
                <a:t> </a:t>
              </a:r>
              <a:endParaRPr lang="vi-VN" sz="2800" b="1" dirty="0"/>
            </a:p>
          </p:txBody>
        </p:sp>
      </p:grpSp>
      <p:grpSp>
        <p:nvGrpSpPr>
          <p:cNvPr id="26" name="Group 48"/>
          <p:cNvGrpSpPr>
            <a:grpSpLocks/>
          </p:cNvGrpSpPr>
          <p:nvPr/>
        </p:nvGrpSpPr>
        <p:grpSpPr bwMode="auto">
          <a:xfrm>
            <a:off x="4181070" y="4724400"/>
            <a:ext cx="3295451" cy="2173012"/>
            <a:chOff x="3248025" y="3752850"/>
            <a:chExt cx="1721697" cy="1885950"/>
          </a:xfrm>
        </p:grpSpPr>
        <p:sp>
          <p:nvSpPr>
            <p:cNvPr id="27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9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0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1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2" name="Text Box 39"/>
            <p:cNvSpPr txBox="1">
              <a:spLocks noChangeArrowheads="1"/>
            </p:cNvSpPr>
            <p:nvPr/>
          </p:nvSpPr>
          <p:spPr bwMode="gray">
            <a:xfrm>
              <a:off x="3389399" y="3949751"/>
              <a:ext cx="1580323" cy="1575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en-US" sz="2800" b="1" dirty="0" smtClean="0"/>
                <a:t>TÁC NHÂN</a:t>
              </a:r>
            </a:p>
            <a:p>
              <a:pPr marL="457200" indent="-457200">
                <a:buFontTx/>
                <a:buChar char="-"/>
              </a:pPr>
              <a:r>
                <a:rPr lang="en-US" sz="2800" b="1" dirty="0" err="1" smtClean="0"/>
                <a:t>Bạn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bè</a:t>
              </a:r>
              <a:endParaRPr lang="en-US" sz="2800" b="1" dirty="0" smtClean="0"/>
            </a:p>
            <a:p>
              <a:pPr marL="457200" indent="-457200">
                <a:buFontTx/>
                <a:buChar char="-"/>
              </a:pPr>
              <a:r>
                <a:rPr lang="en-US" sz="2800" b="1" dirty="0" err="1" smtClean="0"/>
                <a:t>Thầy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cô</a:t>
              </a:r>
              <a:endParaRPr lang="en-US" sz="2800" b="1" dirty="0" smtClean="0"/>
            </a:p>
            <a:p>
              <a:pPr marL="457200" indent="-457200">
                <a:buFontTx/>
                <a:buChar char="-"/>
              </a:pPr>
              <a:r>
                <a:rPr lang="en-US" sz="2800" b="1" dirty="0" err="1" smtClean="0"/>
                <a:t>Nhà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trường</a:t>
              </a:r>
              <a:endParaRPr lang="en-US" sz="2800" b="1" dirty="0" smtClean="0"/>
            </a:p>
          </p:txBody>
        </p:sp>
      </p:grpSp>
      <p:sp>
        <p:nvSpPr>
          <p:cNvPr id="33" name="Rounded Rectangle 32"/>
          <p:cNvSpPr/>
          <p:nvPr/>
        </p:nvSpPr>
        <p:spPr>
          <a:xfrm>
            <a:off x="3352800" y="2133600"/>
            <a:ext cx="5181599" cy="90106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5400" b="1" dirty="0"/>
              <a:t>Nguyên nhân</a:t>
            </a:r>
            <a:endParaRPr lang="en-US" sz="5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956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644929"/>
            <a:ext cx="7010400" cy="1183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HOÀN CẢNH GIA ĐÌNH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56309" y="1938251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ốt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093027" y="3733800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Phức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tạp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     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096000" y="5348547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>
                <a:latin typeface="Arial" pitchFamily="34" charset="0"/>
                <a:cs typeface="Arial" pitchFamily="34" charset="0"/>
              </a:rPr>
              <a:t>Khó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khăn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539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721129"/>
            <a:ext cx="3810000" cy="1183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BẢN 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THÂN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56309" y="2352503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Kiến thức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066800" y="3995652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Kỹ </a:t>
            </a:r>
            <a:r>
              <a:rPr lang="vi-VN" sz="4000" b="1" dirty="0">
                <a:latin typeface="Arial" pitchFamily="34" charset="0"/>
                <a:cs typeface="Arial" pitchFamily="34" charset="0"/>
              </a:rPr>
              <a:t>năng    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981200" y="5672052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Thái </a:t>
            </a:r>
            <a:r>
              <a:rPr lang="vi-VN" sz="4000" b="1" dirty="0">
                <a:latin typeface="Arial" pitchFamily="34" charset="0"/>
                <a:cs typeface="Arial" pitchFamily="34" charset="0"/>
              </a:rPr>
              <a:t>độ 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029200" y="2624052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Giỏi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khá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– TB –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yếu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029200" y="4267200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>
                <a:latin typeface="Arial" pitchFamily="34" charset="0"/>
                <a:cs typeface="Arial" pitchFamily="34" charset="0"/>
              </a:rPr>
              <a:t>Giỏi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–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khá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– TB –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yếu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036127" y="5924203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Giỏi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khá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– TB –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yếu</a:t>
            </a:r>
            <a:endParaRPr lang="vi-VN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539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914400"/>
            <a:ext cx="3810000" cy="1183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TÁC NHÂN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52400" y="2362200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Bạn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bè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09600" y="3767052"/>
            <a:ext cx="32766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Thầy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cô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429000" y="2362200"/>
            <a:ext cx="4114800" cy="10668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Lôi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kéo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565073" y="3767052"/>
            <a:ext cx="4440382" cy="11049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Thiếu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tâm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kỵ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thị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SV</a:t>
            </a:r>
            <a:endParaRPr lang="vi-VN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143000" y="5181600"/>
            <a:ext cx="32766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trường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4565073" y="5135188"/>
            <a:ext cx="4461164" cy="113815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khoá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biểu</a:t>
            </a:r>
            <a:endParaRPr lang="en-US" sz="32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ctr">
              <a:defRPr/>
            </a:pP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Sĩ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lớp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đông</a:t>
            </a:r>
            <a:endParaRPr lang="vi-VN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460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288473" y="1621328"/>
            <a:ext cx="6553200" cy="802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HOÀN CẢNH GIA ĐÌNH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101436" y="2644484"/>
            <a:ext cx="6927273" cy="68580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36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ìm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cách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động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viên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chia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sẻ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4648200"/>
            <a:ext cx="4571999" cy="21336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trường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Trao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bổng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Giới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thiệu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việc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làm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ra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sân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chơi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bổ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ích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800600" y="4648200"/>
            <a:ext cx="4343400" cy="21336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Giảng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viên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tâm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chia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sẻ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>
                <a:latin typeface="Arial" pitchFamily="34" charset="0"/>
                <a:cs typeface="Arial" pitchFamily="34" charset="0"/>
              </a:rPr>
              <a:t>Đ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ộng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viên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" name="Straight Arrow Connector 4"/>
          <p:cNvCxnSpPr>
            <a:stCxn id="8" idx="2"/>
            <a:endCxn id="9" idx="0"/>
          </p:cNvCxnSpPr>
          <p:nvPr/>
        </p:nvCxnSpPr>
        <p:spPr>
          <a:xfrm flipH="1">
            <a:off x="2286000" y="3330285"/>
            <a:ext cx="2279073" cy="1317915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8" idx="2"/>
            <a:endCxn id="11" idx="0"/>
          </p:cNvCxnSpPr>
          <p:nvPr/>
        </p:nvCxnSpPr>
        <p:spPr>
          <a:xfrm>
            <a:off x="4565073" y="3330285"/>
            <a:ext cx="2407227" cy="1317915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460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28600" y="1905000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Kiến thức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3719944" y="2209800"/>
            <a:ext cx="4662055" cy="122751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GV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ứng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số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giảng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dạy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gây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hứng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thú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SV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733799" y="3810000"/>
            <a:ext cx="4648199" cy="1295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Tạo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hội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cho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SV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một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cách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công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bằng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719944" y="5451764"/>
            <a:ext cx="4648199" cy="1295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Xây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dựng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đôi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bạn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tập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956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6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63237" y="2090651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Kỹ năng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733798" y="2645526"/>
            <a:ext cx="5403273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hông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qua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tiết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học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733797" y="4114800"/>
            <a:ext cx="5403273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hông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qua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tiết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SHCN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733796" y="5562600"/>
            <a:ext cx="5403273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ổ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chức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hoạt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động</a:t>
            </a:r>
            <a:endParaRPr lang="en-US" sz="2800" b="1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1480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28600" y="2133600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Thái độ 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276600" y="3157452"/>
            <a:ext cx="5631873" cy="1490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Khi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kiến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thức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kỹ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tốt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thì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thái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độ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sẽ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tốt</a:t>
            </a: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283527" y="5062452"/>
            <a:ext cx="5631873" cy="1490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Thông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qua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hoạt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động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để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hình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thành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kiến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thức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kỹ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thái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độ</a:t>
            </a: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63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76200" y="1676400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Bạn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bè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6200" y="3155372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Thầy 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cô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380508" y="1880064"/>
            <a:ext cx="4904509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Cần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xử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lý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thật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nghiêm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trường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chưa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ngoan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124200" y="4419600"/>
            <a:ext cx="6012873" cy="9739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xuyên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tâm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0" algn="ctr">
              <a:defRPr/>
            </a:pP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chia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sẻ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giúp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đỡ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kịp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vi-VN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124201" y="5562600"/>
            <a:ext cx="6012872" cy="116586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Tăng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cường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thành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viên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lớp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nhau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qua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bên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ngoài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lớp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vi-VN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124200" y="3282836"/>
            <a:ext cx="6012873" cy="98436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hệ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xuyên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huynh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102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 animBg="1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ounded Rectangle 13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971800" y="5187836"/>
            <a:ext cx="6012873" cy="98436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3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Sĩ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lớp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xem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lại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vi-VN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103908" y="1875212"/>
            <a:ext cx="32766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trường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992581" y="3510048"/>
            <a:ext cx="5992091" cy="113815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Nên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chú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ý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xếp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hời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khoá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biểu</a:t>
            </a:r>
            <a:endParaRPr lang="en-US" sz="32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8956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76200" y="770315"/>
            <a:ext cx="7315200" cy="1109749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Một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số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trường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hợp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cá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biệt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33400" y="2946864"/>
            <a:ext cx="7924800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SV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kém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may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mắn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về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trí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tuệ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143000" y="4775664"/>
            <a:ext cx="7924800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GV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chịu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khó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tâm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giúp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đỡ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447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103909" y="5519652"/>
            <a:ext cx="2944091" cy="110974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Nhân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văn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209800" y="4071852"/>
            <a:ext cx="2944091" cy="110974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Sáng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tạo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267200" y="2644834"/>
            <a:ext cx="2944091" cy="110974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Phát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triển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199909" y="1247690"/>
            <a:ext cx="2944091" cy="110974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Bền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vững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03909" y="914400"/>
            <a:ext cx="3688772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Giá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trị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cốt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lõi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447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103909" y="762000"/>
            <a:ext cx="2944091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Kết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luận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12-Point Star 3"/>
          <p:cNvSpPr/>
          <p:nvPr/>
        </p:nvSpPr>
        <p:spPr>
          <a:xfrm>
            <a:off x="0" y="1371600"/>
            <a:ext cx="9137073" cy="5410200"/>
          </a:xfrm>
          <a:prstGeom prst="star12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4800" b="1" dirty="0"/>
              <a:t>chúng ta cần phải giáo dục theo hướng </a:t>
            </a:r>
            <a:endParaRPr lang="en-US" sz="4800" b="1" dirty="0" smtClean="0"/>
          </a:p>
          <a:p>
            <a:pPr algn="ctr"/>
            <a:r>
              <a:rPr lang="vi-VN" sz="4800" b="1" dirty="0" smtClean="0"/>
              <a:t>cá </a:t>
            </a:r>
            <a:r>
              <a:rPr lang="vi-VN" sz="4800" b="1" dirty="0"/>
              <a:t>nhân hóa</a:t>
            </a:r>
            <a:r>
              <a:rPr lang="vi-VN" sz="4800" b="1" dirty="0" smtClean="0"/>
              <a:t>...</a:t>
            </a:r>
            <a:endParaRPr lang="vi-VN" sz="4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8419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409575" y="2033588"/>
            <a:ext cx="8407400" cy="3605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CẢM ƠN </a:t>
            </a:r>
          </a:p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BAN GIÁM HIỆU</a:t>
            </a:r>
          </a:p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CÁN BỘ - GIÁO VIÊN </a:t>
            </a:r>
          </a:p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 NHÂN VIÊN ĐÃ LẮNG NGHE</a:t>
            </a:r>
            <a:endParaRPr lang="en-US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102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631</TotalTime>
  <Words>376</Words>
  <Application>Microsoft Office PowerPoint</Application>
  <PresentationFormat>On-screen Show (4:3)</PresentationFormat>
  <Paragraphs>86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52</cp:revision>
  <dcterms:created xsi:type="dcterms:W3CDTF">2020-04-24T05:38:17Z</dcterms:created>
  <dcterms:modified xsi:type="dcterms:W3CDTF">2021-01-18T17:01:35Z</dcterms:modified>
</cp:coreProperties>
</file>