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  <p:sldMasterId id="2147483692" r:id="rId3"/>
  </p:sldMasterIdLst>
  <p:notesMasterIdLst>
    <p:notesMasterId r:id="rId28"/>
  </p:notesMasterIdLst>
  <p:sldIdLst>
    <p:sldId id="256" r:id="rId4"/>
    <p:sldId id="266" r:id="rId5"/>
    <p:sldId id="268" r:id="rId6"/>
    <p:sldId id="269" r:id="rId7"/>
    <p:sldId id="267" r:id="rId8"/>
    <p:sldId id="301" r:id="rId9"/>
    <p:sldId id="291" r:id="rId10"/>
    <p:sldId id="302" r:id="rId11"/>
    <p:sldId id="292" r:id="rId12"/>
    <p:sldId id="303" r:id="rId13"/>
    <p:sldId id="293" r:id="rId14"/>
    <p:sldId id="294" r:id="rId15"/>
    <p:sldId id="304" r:id="rId16"/>
    <p:sldId id="295" r:id="rId17"/>
    <p:sldId id="296" r:id="rId18"/>
    <p:sldId id="305" r:id="rId19"/>
    <p:sldId id="297" r:id="rId20"/>
    <p:sldId id="307" r:id="rId21"/>
    <p:sldId id="298" r:id="rId22"/>
    <p:sldId id="306" r:id="rId23"/>
    <p:sldId id="299" r:id="rId24"/>
    <p:sldId id="300" r:id="rId25"/>
    <p:sldId id="265" r:id="rId26"/>
    <p:sldId id="290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59" autoAdjust="0"/>
    <p:restoredTop sz="94660"/>
  </p:normalViewPr>
  <p:slideViewPr>
    <p:cSldViewPr snapToGrid="0">
      <p:cViewPr varScale="1">
        <p:scale>
          <a:sx n="65" d="100"/>
          <a:sy n="65" d="100"/>
        </p:scale>
        <p:origin x="78" y="2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352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1FFE6-AA9E-4DF2-AAED-E4AA0FB43B2D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A6C6F-DCC0-4B16-B533-9FEEE06F1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21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7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840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867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71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45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6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9" y="2160590"/>
            <a:ext cx="4184035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8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7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7" y="2737249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4" y="2160983"/>
            <a:ext cx="418561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6" y="2737249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840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94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998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3" y="514928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5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939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6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5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6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92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518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368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619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85848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3901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416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5" y="609603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7" y="609600"/>
            <a:ext cx="7060151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88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2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6" y="5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2" y="4495805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8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2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43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4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5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5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9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167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613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5034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824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845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932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0097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524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2928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5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5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286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6069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00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9651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1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4" y="1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1" y="4495801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4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1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39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1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1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1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64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5527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3350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2859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0901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4172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7942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3703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7899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516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1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1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4307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309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5661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781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3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2160590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86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8" y="5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70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6" y="147640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1" y="152405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5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77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7" y="1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67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4" y="147639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0" y="152401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1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6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vi.wikipedia.org/wiki/Th%E1%BB%8Bt" TargetMode="External"/><Relationship Id="rId2" Type="http://schemas.openxmlformats.org/officeDocument/2006/relationships/hyperlink" Target="https://vi.wikipedia.org/wiki/N%C6%B0%E1%BB%9Bc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vi.wikipedia.org/wiki/C%C3%A0_chua" TargetMode="External"/><Relationship Id="rId5" Type="http://schemas.openxmlformats.org/officeDocument/2006/relationships/hyperlink" Target="https://vi.wikipedia.org/wiki/C%E1%BA%A3i_b%E1%BA%AFp" TargetMode="External"/><Relationship Id="rId4" Type="http://schemas.openxmlformats.org/officeDocument/2006/relationships/hyperlink" Target="https://vi.wikipedia.org/wiki/Rau_di%E1%BA%BFp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vi.wikipedia.org/wiki/Sucrose" TargetMode="External"/><Relationship Id="rId3" Type="http://schemas.openxmlformats.org/officeDocument/2006/relationships/hyperlink" Target="https://vi.wikipedia.org/wiki/Cacbon" TargetMode="External"/><Relationship Id="rId7" Type="http://schemas.openxmlformats.org/officeDocument/2006/relationships/hyperlink" Target="https://vi.wikipedia.org/wiki/Fructose" TargetMode="External"/><Relationship Id="rId2" Type="http://schemas.openxmlformats.org/officeDocument/2006/relationships/hyperlink" Target="https://vi.wikipedia.org/wiki/Monosaccari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vi.wikipedia.org/wiki/Glucose" TargetMode="External"/><Relationship Id="rId5" Type="http://schemas.openxmlformats.org/officeDocument/2006/relationships/hyperlink" Target="https://vi.wikipedia.org/wiki/Oxi" TargetMode="External"/><Relationship Id="rId4" Type="http://schemas.openxmlformats.org/officeDocument/2006/relationships/hyperlink" Target="https://vi.wikipedia.org/wiki/Hydro" TargetMode="External"/><Relationship Id="rId9" Type="http://schemas.openxmlformats.org/officeDocument/2006/relationships/hyperlink" Target="https://vi.wikipedia.org/wiki/%C4%90%C6%B0%E1%BB%9Dng_(ch%E1%BA%A5t)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vi.wikipedia.org/w/index.php?title=Li%C3%AAn_k%E1%BA%BFt_ho%C3%A1_tr%E1%BB%8B&amp;action=edit&amp;redlink=1" TargetMode="External"/><Relationship Id="rId7" Type="http://schemas.openxmlformats.org/officeDocument/2006/relationships/hyperlink" Target="https://vi.wikipedia.org/wiki/H%E1%BB%A3p_ch%E1%BA%A5t_th%C6%A1m" TargetMode="External"/><Relationship Id="rId2" Type="http://schemas.openxmlformats.org/officeDocument/2006/relationships/hyperlink" Target="https://vi.wikipedia.org/wiki/Ph%C3%A2n_t%E1%BB%A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vi.wikipedia.org/wiki/Aliphatic" TargetMode="External"/><Relationship Id="rId5" Type="http://schemas.openxmlformats.org/officeDocument/2006/relationships/hyperlink" Target="https://vi.wikipedia.org/wiki/Steroid" TargetMode="External"/><Relationship Id="rId4" Type="http://schemas.openxmlformats.org/officeDocument/2006/relationships/hyperlink" Target="https://vi.wikipedia.org/wiki/Axit_b%C3%A9o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vi.wikipedia.org/wiki/%C4%90%E1%BA%ADu_n%C3%A0nh" TargetMode="External"/><Relationship Id="rId2" Type="http://schemas.openxmlformats.org/officeDocument/2006/relationships/hyperlink" Target="https://vi.wikipedia.org/wiki/Ng%C3%B4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vi.wikipedia.org/wiki/Pho_m%C3%A1t" TargetMode="External"/><Relationship Id="rId4" Type="http://schemas.openxmlformats.org/officeDocument/2006/relationships/hyperlink" Target="https://vi.wikipedia.org/wiki/S%E1%BB%AFa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vi.wikipedia.org/wiki/S%E1%BA%AFt" TargetMode="External"/><Relationship Id="rId3" Type="http://schemas.openxmlformats.org/officeDocument/2006/relationships/hyperlink" Target="https://vi.wikipedia.org/wiki/Cacbon" TargetMode="External"/><Relationship Id="rId7" Type="http://schemas.openxmlformats.org/officeDocument/2006/relationships/hyperlink" Target="https://vi.wikipedia.org/wiki/L%C6%B0u_hu%E1%BB%B3nh" TargetMode="External"/><Relationship Id="rId2" Type="http://schemas.openxmlformats.org/officeDocument/2006/relationships/hyperlink" Target="https://vi.wikipedia.org/wiki/%C4%90%E1%BA%A1i_ph%C3%A2n_t%E1%BB%A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vi.wikipedia.org/wiki/Oxi" TargetMode="External"/><Relationship Id="rId11" Type="http://schemas.openxmlformats.org/officeDocument/2006/relationships/hyperlink" Target="https://vi.wikipedia.org/wiki/K%E1%BA%BDm" TargetMode="External"/><Relationship Id="rId5" Type="http://schemas.openxmlformats.org/officeDocument/2006/relationships/hyperlink" Target="https://vi.wikipedia.org/wiki/Hidro" TargetMode="External"/><Relationship Id="rId10" Type="http://schemas.openxmlformats.org/officeDocument/2006/relationships/hyperlink" Target="https://vi.wikipedia.org/wiki/Photpho" TargetMode="External"/><Relationship Id="rId4" Type="http://schemas.openxmlformats.org/officeDocument/2006/relationships/hyperlink" Target="https://vi.wikipedia.org/wiki/Nit%C6%A1" TargetMode="External"/><Relationship Id="rId9" Type="http://schemas.openxmlformats.org/officeDocument/2006/relationships/hyperlink" Target="https://vi.wikipedia.org/wiki/%C4%90%E1%BB%93n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vi.wikipedia.org/wiki/%C4%90%E1%BA%ADu_%C4%91%E1%BB%8F" TargetMode="External"/><Relationship Id="rId2" Type="http://schemas.openxmlformats.org/officeDocument/2006/relationships/hyperlink" Target="https://vi.wikipedia.org/wiki/%C4%90%E1%BA%ADu_xanh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i.wikipedia.org/wiki/D%E1%BB%8B_%E1%BB%A9ng#D%E1%BB%8B_%E1%BB%A9ng_th%E1%BB%B1c_ph%E1%BA%A9m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vi.wikipedia.org/wiki/Pho_m%C3%A1t" TargetMode="External"/><Relationship Id="rId2" Type="http://schemas.openxmlformats.org/officeDocument/2006/relationships/hyperlink" Target="https://vi.wikipedia.org/wiki/Ch%E1%BA%A5t_x%C3%BAc_t%C3%A1c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vi.wikipedia.org/wiki/B%C3%A1nh_m%C3%AC" TargetMode="External"/><Relationship Id="rId4" Type="http://schemas.openxmlformats.org/officeDocument/2006/relationships/hyperlink" Target="https://vi.wikipedia.org/wiki/Bia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vi.wikipedia.org/wiki/C%C3%B2i_x%C6%B0%C6%A1ng" TargetMode="External"/><Relationship Id="rId3" Type="http://schemas.openxmlformats.org/officeDocument/2006/relationships/hyperlink" Target="https://vi.wikipedia.org/wiki/Vitamin_C" TargetMode="External"/><Relationship Id="rId7" Type="http://schemas.openxmlformats.org/officeDocument/2006/relationships/hyperlink" Target="https://vi.wikipedia.org/wiki/Thi%E1%BA%BFu_m%C3%A1u" TargetMode="External"/><Relationship Id="rId2" Type="http://schemas.openxmlformats.org/officeDocument/2006/relationships/hyperlink" Target="https://vi.wikipedia.org/wiki/D%C6%B0%E1%BB%A1ng_ch%E1%BA%A5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vi.wikipedia.org/w/index.php?title=Beriberi&amp;action=edit&amp;redlink=1" TargetMode="External"/><Relationship Id="rId5" Type="http://schemas.openxmlformats.org/officeDocument/2006/relationships/hyperlink" Target="https://vi.wikipedia.org/wiki/Vitamin_E" TargetMode="External"/><Relationship Id="rId10" Type="http://schemas.openxmlformats.org/officeDocument/2006/relationships/hyperlink" Target="https://vi.wikipedia.org/wiki/N%C3%B4n_m%E1%BB%ADa" TargetMode="External"/><Relationship Id="rId4" Type="http://schemas.openxmlformats.org/officeDocument/2006/relationships/hyperlink" Target="https://vi.wikipedia.org/wiki/Ch%E1%BA%A5t_b%C3%A9o" TargetMode="External"/><Relationship Id="rId9" Type="http://schemas.openxmlformats.org/officeDocument/2006/relationships/hyperlink" Target="https://vi.wikipedia.org/wiki/Bu%E1%BB%93n_n%C3%B4n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vi.wikipedia.org/w/index.php?title=Ph%C3%A2n_t%C3%ADch_c%E1%BA%A3m_quan&amp;action=edit&amp;redlink=1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vi.wikipedia.org/wiki/Methyl_salicylate" TargetMode="External"/><Relationship Id="rId2" Type="http://schemas.openxmlformats.org/officeDocument/2006/relationships/hyperlink" Target="https://vi.wikipedia.org/wiki/Kh%E1%BB%A9u_gi%C3%A1c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CAO ĐẲNG 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LÝ TỰ TRỌNG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HÀNH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HỐ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H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Ồ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C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HÍ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M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INH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107587" y="2524271"/>
            <a:ext cx="8667476" cy="1442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Môn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học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: 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THƯƠNG PHẨM VÀ AN TOÀN THỰC PHẨM</a:t>
            </a:r>
            <a:endParaRPr lang="en-US" sz="3600" b="1" kern="0" dirty="0">
              <a:solidFill>
                <a:srgbClr val="006666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693567" y="4136481"/>
            <a:ext cx="7518400" cy="22385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LỚP: 20T3-KLB1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HỌC KỲ 1 – NĂM HỌC 2020_2021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GIẢNG VIÊN: PHẠM THỊ THANH THÚY</a:t>
            </a:r>
            <a:endParaRPr lang="en-US" sz="3200" b="1" kern="0" dirty="0">
              <a:cs typeface="Arial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178407" y="1581955"/>
            <a:ext cx="8401319" cy="91674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NGÀNH KỸ THUẬT LÀM BÁNH</a:t>
            </a:r>
          </a:p>
        </p:txBody>
      </p:sp>
    </p:spTree>
    <p:extLst>
      <p:ext uri="{BB962C8B-B14F-4D97-AF65-F5344CB8AC3E}">
        <p14:creationId xmlns:p14="http://schemas.microsoft.com/office/powerpoint/2010/main" val="38926683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2653048"/>
            <a:ext cx="10972800" cy="270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4800" b="1" kern="0" dirty="0" smtClean="0">
                <a:solidFill>
                  <a:srgbClr val="FF0000"/>
                </a:solidFill>
                <a:cs typeface="Arial" charset="0"/>
              </a:rPr>
              <a:t>Chương 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1: </a:t>
            </a:r>
            <a:r>
              <a:rPr lang="en-US" sz="4800" b="1" dirty="0" smtClean="0">
                <a:solidFill>
                  <a:srgbClr val="FF0000"/>
                </a:solidFill>
              </a:rPr>
              <a:t>LÝ LUẬN CHUNG VỀ MÔN HỌC</a:t>
            </a:r>
            <a:endParaRPr lang="en-US" sz="4800" b="1" dirty="0" smtClean="0">
              <a:solidFill>
                <a:srgbClr val="FF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(2 </a:t>
            </a:r>
            <a:r>
              <a:rPr lang="en-US" sz="4800" b="1" kern="0" dirty="0" err="1" smtClean="0">
                <a:solidFill>
                  <a:srgbClr val="FF0000"/>
                </a:solidFill>
                <a:cs typeface="Arial" charset="0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)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2115750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Môn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học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: 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THƯƠNG PHẨM VÀ AN TOÀN THỰC PHẨM</a:t>
            </a:r>
            <a:r>
              <a:rPr lang="en-US" dirty="0">
                <a:solidFill>
                  <a:srgbClr val="006666"/>
                </a:solidFill>
                <a:cs typeface="Arial" charset="0"/>
              </a:rPr>
              <a:t/>
            </a:r>
            <a:br>
              <a:rPr lang="en-US" dirty="0">
                <a:solidFill>
                  <a:srgbClr val="006666"/>
                </a:solidFill>
                <a:cs typeface="Arial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9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800" dirty="0" smtClean="0"/>
              <a:t>MỤC TIÊU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0400" y="1600200"/>
            <a:ext cx="7620000" cy="4953000"/>
          </a:xfrm>
        </p:spPr>
        <p:txBody>
          <a:bodyPr/>
          <a:lstStyle/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vi-VN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endParaRPr lang="en-US" dirty="0" smtClean="0"/>
          </a:p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chức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vi-VN" dirty="0" smtClean="0"/>
              <a:t>.</a:t>
            </a:r>
            <a:endParaRPr lang="en-US" dirty="0" smtClean="0"/>
          </a:p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vi-VN" dirty="0" smtClean="0"/>
              <a:t>T</a:t>
            </a:r>
            <a:r>
              <a:rPr lang="en-US" dirty="0" err="1" smtClean="0"/>
              <a:t>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184857"/>
            <a:ext cx="4263971" cy="42634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395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25754"/>
            <a:ext cx="9646276" cy="1043369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NỘI DUNG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28034" y="1249252"/>
            <a:ext cx="9028922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FF0000"/>
                </a:solidFill>
                <a:cs typeface="Arial" charset="0"/>
              </a:rPr>
              <a:t>1.1 </a:t>
            </a:r>
            <a:r>
              <a:rPr lang="en-US" sz="3200" b="1" kern="0" dirty="0" smtClean="0">
                <a:solidFill>
                  <a:srgbClr val="FF0000"/>
                </a:solidFill>
                <a:cs typeface="Arial" charset="0"/>
              </a:rPr>
              <a:t>THÀNH PHẦN HÓA HỌC CỦA THỰC PHẨM</a:t>
            </a:r>
            <a:endParaRPr lang="en-US" sz="3200" b="1" kern="0" dirty="0" smtClean="0">
              <a:solidFill>
                <a:srgbClr val="FF0000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1.1.1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Nước</a:t>
            </a:r>
            <a:endParaRPr lang="en-US" sz="3200" b="1" kern="0" dirty="0" smtClean="0">
              <a:solidFill>
                <a:srgbClr val="000000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1.1.2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Chất</a:t>
            </a: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khoáng</a:t>
            </a:r>
            <a:endParaRPr lang="en-US" sz="3200" b="1" kern="0" dirty="0" smtClean="0">
              <a:solidFill>
                <a:srgbClr val="000000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1.1.3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Gluxit</a:t>
            </a:r>
            <a:endParaRPr lang="en-US" sz="3200" b="1" kern="0" dirty="0" smtClean="0">
              <a:solidFill>
                <a:srgbClr val="000000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1.1.4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Lipit</a:t>
            </a:r>
            <a:endParaRPr lang="en-US" sz="3200" b="1" kern="0" dirty="0" smtClean="0">
              <a:solidFill>
                <a:srgbClr val="000000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1.1.5 Protein</a:t>
            </a: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1.1.6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Enzym</a:t>
            </a:r>
            <a:endParaRPr lang="en-US" sz="3200" b="1" kern="0" dirty="0" smtClean="0">
              <a:solidFill>
                <a:srgbClr val="000000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1.1.7 Vitamin</a:t>
            </a:r>
          </a:p>
          <a:p>
            <a:pPr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1.1.8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Các</a:t>
            </a: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thành</a:t>
            </a: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phần</a:t>
            </a: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hóa</a:t>
            </a: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học</a:t>
            </a: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khác</a:t>
            </a:r>
            <a:endParaRPr lang="en-US" sz="3200" b="1" kern="0" dirty="0" smtClean="0">
              <a:solidFill>
                <a:srgbClr val="00000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19409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PHẦN HÓA HỌC CỦA THỰC PHẨM</a:t>
            </a:r>
            <a:r>
              <a:rPr lang="en-US" dirty="0">
                <a:solidFill>
                  <a:srgbClr val="92D050"/>
                </a:solidFill>
              </a:rPr>
              <a:t/>
            </a:r>
            <a:br>
              <a:rPr lang="en-US" dirty="0">
                <a:solidFill>
                  <a:srgbClr val="92D050"/>
                </a:solidFill>
              </a:rPr>
            </a:b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51814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1.1.1 </a:t>
            </a:r>
            <a:r>
              <a:rPr lang="en-US" sz="3600" b="1" dirty="0" err="1" smtClean="0">
                <a:solidFill>
                  <a:schemeClr val="tx1"/>
                </a:solidFill>
              </a:rPr>
              <a:t>Nước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  <a:p>
            <a:pPr algn="just"/>
            <a:r>
              <a:rPr lang="en-US" sz="2800" dirty="0" err="1">
                <a:solidFill>
                  <a:schemeClr val="tx1"/>
                </a:solidFill>
              </a:rPr>
              <a:t>Một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thành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phần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chính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của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thực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phẩm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là</a:t>
            </a:r>
            <a:r>
              <a:rPr lang="en-US" sz="2800" dirty="0">
                <a:solidFill>
                  <a:schemeClr val="tx1"/>
                </a:solidFill>
              </a:rPr>
              <a:t> </a:t>
            </a:r>
            <a:r>
              <a:rPr lang="en-US" sz="2800" u="sng" dirty="0" err="1">
                <a:solidFill>
                  <a:schemeClr val="tx1"/>
                </a:solidFill>
                <a:hlinkClick r:id="rId2" tooltip="Nước"/>
              </a:rPr>
              <a:t>nước</a:t>
            </a:r>
            <a:r>
              <a:rPr lang="en-US" sz="2800" dirty="0" smtClean="0">
                <a:solidFill>
                  <a:schemeClr val="tx1"/>
                </a:solidFill>
              </a:rPr>
              <a:t>,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chất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chiếm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từ</a:t>
            </a:r>
            <a:r>
              <a:rPr lang="en-US" sz="2800" dirty="0">
                <a:solidFill>
                  <a:schemeClr val="tx1"/>
                </a:solidFill>
              </a:rPr>
              <a:t> 50% </a:t>
            </a:r>
            <a:r>
              <a:rPr lang="en-US" sz="2800" dirty="0" err="1">
                <a:solidFill>
                  <a:schemeClr val="tx1"/>
                </a:solidFill>
              </a:rPr>
              <a:t>trong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các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sản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phẩm</a:t>
            </a:r>
            <a:r>
              <a:rPr lang="en-US" sz="2800" dirty="0">
                <a:solidFill>
                  <a:schemeClr val="tx1"/>
                </a:solidFill>
              </a:rPr>
              <a:t> </a:t>
            </a:r>
            <a:r>
              <a:rPr lang="en-US" sz="2800" u="sng" dirty="0" err="1">
                <a:solidFill>
                  <a:schemeClr val="tx1"/>
                </a:solidFill>
                <a:hlinkClick r:id="rId3" tooltip="Thịt"/>
              </a:rPr>
              <a:t>thịt</a:t>
            </a:r>
            <a:r>
              <a:rPr lang="en-US" sz="2800" u="sng" dirty="0">
                <a:solidFill>
                  <a:schemeClr val="tx1"/>
                </a:solidFill>
              </a:rPr>
              <a:t>,</a:t>
            </a:r>
            <a:r>
              <a:rPr lang="en-US" sz="2800" dirty="0">
                <a:solidFill>
                  <a:schemeClr val="tx1"/>
                </a:solidFill>
              </a:rPr>
              <a:t> </a:t>
            </a:r>
            <a:r>
              <a:rPr lang="en-US" sz="2800" dirty="0" err="1">
                <a:solidFill>
                  <a:schemeClr val="tx1"/>
                </a:solidFill>
              </a:rPr>
              <a:t>đến</a:t>
            </a:r>
            <a:r>
              <a:rPr lang="en-US" sz="2800" dirty="0">
                <a:solidFill>
                  <a:schemeClr val="tx1"/>
                </a:solidFill>
              </a:rPr>
              <a:t> 95% </a:t>
            </a:r>
            <a:r>
              <a:rPr lang="en-US" sz="2800" dirty="0" err="1">
                <a:solidFill>
                  <a:schemeClr val="tx1"/>
                </a:solidFill>
              </a:rPr>
              <a:t>trong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các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sản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phẩm</a:t>
            </a:r>
            <a:r>
              <a:rPr lang="en-US" sz="2800" dirty="0">
                <a:solidFill>
                  <a:schemeClr val="tx1"/>
                </a:solidFill>
              </a:rPr>
              <a:t> </a:t>
            </a:r>
            <a:r>
              <a:rPr lang="en-US" sz="2800" u="sng" dirty="0" err="1">
                <a:solidFill>
                  <a:schemeClr val="tx1"/>
                </a:solidFill>
                <a:hlinkClick r:id="rId4" tooltip="Rau diếp"/>
              </a:rPr>
              <a:t>rau</a:t>
            </a:r>
            <a:r>
              <a:rPr lang="en-US" sz="2800" u="sng" dirty="0">
                <a:solidFill>
                  <a:schemeClr val="tx1"/>
                </a:solidFill>
                <a:hlinkClick r:id="rId4" tooltip="Rau diếp"/>
              </a:rPr>
              <a:t> </a:t>
            </a:r>
            <a:r>
              <a:rPr lang="en-US" sz="2800" u="sng" dirty="0" err="1">
                <a:solidFill>
                  <a:schemeClr val="tx1"/>
                </a:solidFill>
                <a:hlinkClick r:id="rId4" tooltip="Rau diếp"/>
              </a:rPr>
              <a:t>diếp</a:t>
            </a:r>
            <a:r>
              <a:rPr lang="en-US" sz="2800" dirty="0">
                <a:solidFill>
                  <a:schemeClr val="tx1"/>
                </a:solidFill>
              </a:rPr>
              <a:t>, </a:t>
            </a:r>
            <a:r>
              <a:rPr lang="en-US" sz="2800" u="sng" dirty="0" err="1">
                <a:solidFill>
                  <a:schemeClr val="tx1"/>
                </a:solidFill>
                <a:hlinkClick r:id="rId5" tooltip="Cải bắp"/>
              </a:rPr>
              <a:t>cải</a:t>
            </a:r>
            <a:r>
              <a:rPr lang="en-US" sz="2800" u="sng" dirty="0">
                <a:solidFill>
                  <a:schemeClr val="tx1"/>
                </a:solidFill>
                <a:hlinkClick r:id="rId5" tooltip="Cải bắp"/>
              </a:rPr>
              <a:t> </a:t>
            </a:r>
            <a:r>
              <a:rPr lang="en-US" sz="2800" u="sng" dirty="0" err="1">
                <a:solidFill>
                  <a:schemeClr val="tx1"/>
                </a:solidFill>
                <a:hlinkClick r:id="rId5" tooltip="Cải bắp"/>
              </a:rPr>
              <a:t>bắp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dirty="0" err="1">
                <a:solidFill>
                  <a:schemeClr val="tx1"/>
                </a:solidFill>
              </a:rPr>
              <a:t>và</a:t>
            </a:r>
            <a:r>
              <a:rPr lang="en-US" sz="2800" dirty="0">
                <a:solidFill>
                  <a:schemeClr val="tx1"/>
                </a:solidFill>
              </a:rPr>
              <a:t> </a:t>
            </a:r>
            <a:r>
              <a:rPr lang="en-US" sz="2800" u="sng" dirty="0" err="1">
                <a:solidFill>
                  <a:schemeClr val="tx1"/>
                </a:solidFill>
                <a:hlinkClick r:id="rId6" tooltip="Cà chua"/>
              </a:rPr>
              <a:t>cà</a:t>
            </a:r>
            <a:r>
              <a:rPr lang="en-US" sz="2800" u="sng" dirty="0">
                <a:solidFill>
                  <a:schemeClr val="tx1"/>
                </a:solidFill>
                <a:hlinkClick r:id="rId6" tooltip="Cà chua"/>
              </a:rPr>
              <a:t> </a:t>
            </a:r>
            <a:r>
              <a:rPr lang="en-US" sz="2800" u="sng" dirty="0" err="1">
                <a:solidFill>
                  <a:schemeClr val="tx1"/>
                </a:solidFill>
                <a:hlinkClick r:id="rId6" tooltip="Cà chua"/>
              </a:rPr>
              <a:t>chua</a:t>
            </a:r>
            <a:r>
              <a:rPr lang="en-US" sz="28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endParaRPr lang="en-US" sz="2800" dirty="0" smtClean="0">
              <a:solidFill>
                <a:schemeClr val="tx1"/>
              </a:solidFill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Nước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là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nơi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lý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tưởng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cho</a:t>
            </a:r>
            <a:r>
              <a:rPr lang="en-US" sz="2800" dirty="0">
                <a:solidFill>
                  <a:schemeClr val="tx1"/>
                </a:solidFill>
              </a:rPr>
              <a:t> vi </a:t>
            </a:r>
            <a:r>
              <a:rPr lang="en-US" sz="2800" dirty="0" err="1">
                <a:solidFill>
                  <a:schemeClr val="tx1"/>
                </a:solidFill>
              </a:rPr>
              <a:t>trùng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phát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triển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và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làm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hư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thực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phẩm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nếu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không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được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chế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biến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phù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hợp</a:t>
            </a:r>
            <a:r>
              <a:rPr lang="en-US" sz="2800" dirty="0">
                <a:solidFill>
                  <a:schemeClr val="tx1"/>
                </a:solidFill>
              </a:rPr>
              <a:t>. 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8041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PHẦN HÓA HỌC CỦA THỰC PHẨM</a:t>
            </a:r>
            <a:r>
              <a:rPr lang="en-US" dirty="0">
                <a:solidFill>
                  <a:srgbClr val="92D050"/>
                </a:solidFill>
              </a:rPr>
              <a:t/>
            </a:r>
            <a:br>
              <a:rPr lang="en-US" dirty="0">
                <a:solidFill>
                  <a:srgbClr val="92D050"/>
                </a:solidFill>
              </a:rPr>
            </a:b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51814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1.1.1 </a:t>
            </a:r>
            <a:r>
              <a:rPr lang="en-US" sz="3600" b="1" dirty="0" err="1" smtClean="0">
                <a:solidFill>
                  <a:schemeClr val="tx1"/>
                </a:solidFill>
              </a:rPr>
              <a:t>Nước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pic>
        <p:nvPicPr>
          <p:cNvPr id="4" name="Picture 3" descr="Aquafina - Lựa chọn hàng đầu của Thanh Hằng! - YouTub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232" y="2044390"/>
            <a:ext cx="6619568" cy="43416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19229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PHẦN HÓA HỌC CỦA THỰC PHẨM</a:t>
            </a:r>
            <a:r>
              <a:rPr lang="en-US" dirty="0">
                <a:solidFill>
                  <a:srgbClr val="92D050"/>
                </a:solidFill>
              </a:rPr>
              <a:t/>
            </a:r>
            <a:br>
              <a:rPr lang="en-US" dirty="0">
                <a:solidFill>
                  <a:srgbClr val="92D050"/>
                </a:solidFill>
              </a:rPr>
            </a:b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51814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1.1.2 </a:t>
            </a:r>
            <a:r>
              <a:rPr lang="en-US" sz="3600" b="1" dirty="0" err="1" smtClean="0">
                <a:solidFill>
                  <a:schemeClr val="tx1"/>
                </a:solidFill>
              </a:rPr>
              <a:t>Chất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khoáng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 algn="just"/>
            <a:r>
              <a:rPr lang="en-US" sz="3600" dirty="0" err="1"/>
              <a:t>Nguyên</a:t>
            </a:r>
            <a:r>
              <a:rPr lang="en-US" sz="3600" dirty="0"/>
              <a:t> </a:t>
            </a:r>
            <a:r>
              <a:rPr lang="en-US" sz="3600" dirty="0" err="1"/>
              <a:t>tố</a:t>
            </a:r>
            <a:r>
              <a:rPr lang="en-US" sz="3600" dirty="0"/>
              <a:t> vi </a:t>
            </a:r>
            <a:r>
              <a:rPr lang="en-US" sz="3600" dirty="0" err="1"/>
              <a:t>lượng</a:t>
            </a:r>
            <a:r>
              <a:rPr lang="en-US" sz="3600" dirty="0"/>
              <a:t>, hay </a:t>
            </a:r>
            <a:r>
              <a:rPr lang="en-US" sz="3600" dirty="0" err="1"/>
              <a:t>khoáng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rất</a:t>
            </a:r>
            <a:r>
              <a:rPr lang="en-US" sz="3600" dirty="0"/>
              <a:t> </a:t>
            </a:r>
            <a:r>
              <a:rPr lang="en-US" sz="3600" dirty="0" err="1"/>
              <a:t>đa</a:t>
            </a:r>
            <a:r>
              <a:rPr lang="en-US" sz="3600" dirty="0"/>
              <a:t> </a:t>
            </a:r>
            <a:r>
              <a:rPr lang="en-US" sz="3600" dirty="0" err="1"/>
              <a:t>dạng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rộng</a:t>
            </a:r>
            <a:r>
              <a:rPr lang="en-US" sz="3600" dirty="0"/>
              <a:t> </a:t>
            </a:r>
            <a:r>
              <a:rPr lang="en-US" sz="3600" dirty="0" err="1"/>
              <a:t>lớn</a:t>
            </a:r>
            <a:r>
              <a:rPr lang="en-US" sz="3600" dirty="0"/>
              <a:t> </a:t>
            </a:r>
            <a:r>
              <a:rPr lang="en-US" sz="3600" dirty="0" err="1"/>
              <a:t>cần</a:t>
            </a:r>
            <a:r>
              <a:rPr lang="en-US" sz="3600" dirty="0"/>
              <a:t> </a:t>
            </a:r>
            <a:r>
              <a:rPr lang="en-US" sz="3600" dirty="0" err="1"/>
              <a:t>thiết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cơ</a:t>
            </a:r>
            <a:r>
              <a:rPr lang="en-US" sz="3600" dirty="0"/>
              <a:t> </a:t>
            </a:r>
            <a:r>
              <a:rPr lang="en-US" sz="3600" dirty="0" err="1"/>
              <a:t>chế</a:t>
            </a:r>
            <a:r>
              <a:rPr lang="en-US" sz="3600" dirty="0"/>
              <a:t> </a:t>
            </a:r>
            <a:r>
              <a:rPr lang="en-US" sz="3600" dirty="0" err="1"/>
              <a:t>hoạt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,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gây</a:t>
            </a:r>
            <a:r>
              <a:rPr lang="en-US" sz="3600" dirty="0"/>
              <a:t> </a:t>
            </a:r>
            <a:r>
              <a:rPr lang="en-US" sz="3600" dirty="0" err="1"/>
              <a:t>nguy</a:t>
            </a:r>
            <a:r>
              <a:rPr lang="en-US" sz="3600" dirty="0"/>
              <a:t> </a:t>
            </a:r>
            <a:r>
              <a:rPr lang="en-US" sz="3600" dirty="0" err="1"/>
              <a:t>hiểm</a:t>
            </a:r>
            <a:r>
              <a:rPr lang="en-US" sz="3600" dirty="0"/>
              <a:t> </a:t>
            </a:r>
            <a:r>
              <a:rPr lang="en-US" sz="3600" dirty="0" err="1"/>
              <a:t>nếu</a:t>
            </a:r>
            <a:r>
              <a:rPr lang="en-US" sz="3600" dirty="0"/>
              <a:t> </a:t>
            </a:r>
            <a:r>
              <a:rPr lang="en-US" sz="3600" dirty="0" err="1"/>
              <a:t>liều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. </a:t>
            </a:r>
            <a:endParaRPr lang="en-US" sz="3600" dirty="0" smtClean="0"/>
          </a:p>
          <a:p>
            <a:pPr lvl="1" algn="just"/>
            <a:endParaRPr lang="en-US" sz="3600" dirty="0"/>
          </a:p>
          <a:p>
            <a:pPr lvl="1" algn="just"/>
            <a:r>
              <a:rPr lang="en-US" sz="3600" dirty="0" err="1" smtClean="0"/>
              <a:t>Khoáng</a:t>
            </a:r>
            <a:r>
              <a:rPr lang="en-US" sz="3600" dirty="0" smtClean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tìm</a:t>
            </a:r>
            <a:r>
              <a:rPr lang="en-US" sz="3600" dirty="0"/>
              <a:t> </a:t>
            </a:r>
            <a:r>
              <a:rPr lang="en-US" sz="3600" dirty="0" err="1"/>
              <a:t>thấy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, </a:t>
            </a:r>
            <a:r>
              <a:rPr lang="en-US" sz="3600" dirty="0" err="1"/>
              <a:t>nhưng</a:t>
            </a:r>
            <a:r>
              <a:rPr lang="en-US" sz="3600" dirty="0"/>
              <a:t> </a:t>
            </a:r>
            <a:r>
              <a:rPr lang="en-US" sz="3600" dirty="0" err="1"/>
              <a:t>cũng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hấp</a:t>
            </a:r>
            <a:r>
              <a:rPr lang="en-US" sz="3600" dirty="0"/>
              <a:t> </a:t>
            </a:r>
            <a:r>
              <a:rPr lang="en-US" sz="3600" dirty="0" err="1"/>
              <a:t>thu</a:t>
            </a:r>
            <a:r>
              <a:rPr lang="en-US" sz="3600" dirty="0"/>
              <a:t> qua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bổ</a:t>
            </a:r>
            <a:r>
              <a:rPr lang="en-US" sz="3600" dirty="0"/>
              <a:t> sung.</a:t>
            </a: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0552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PHẦN HÓA HỌC CỦA THỰC PHẨM</a:t>
            </a:r>
            <a:r>
              <a:rPr lang="en-US" dirty="0">
                <a:solidFill>
                  <a:srgbClr val="92D050"/>
                </a:solidFill>
              </a:rPr>
              <a:t/>
            </a:r>
            <a:br>
              <a:rPr lang="en-US" dirty="0">
                <a:solidFill>
                  <a:srgbClr val="92D050"/>
                </a:solidFill>
              </a:rPr>
            </a:b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51814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1.1.2 </a:t>
            </a:r>
            <a:r>
              <a:rPr lang="en-US" sz="3600" b="1" dirty="0" err="1" smtClean="0">
                <a:solidFill>
                  <a:schemeClr val="tx1"/>
                </a:solidFill>
              </a:rPr>
              <a:t>Chất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khoáng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pic>
        <p:nvPicPr>
          <p:cNvPr id="4" name="Picture 3" descr="Vai trò của vitamin và khoáng chất với cơ thể | Vinme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891" y="2168444"/>
            <a:ext cx="5943600" cy="42176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432923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PHẦN HÓA HỌC CỦA THỰC PHẨM</a:t>
            </a:r>
            <a:r>
              <a:rPr lang="en-US" dirty="0">
                <a:solidFill>
                  <a:srgbClr val="92D050"/>
                </a:solidFill>
              </a:rPr>
              <a:t/>
            </a:r>
            <a:br>
              <a:rPr lang="en-US" dirty="0">
                <a:solidFill>
                  <a:srgbClr val="92D050"/>
                </a:solidFill>
              </a:rPr>
            </a:b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51814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1.1.3 </a:t>
            </a:r>
            <a:r>
              <a:rPr lang="en-US" sz="3600" b="1" dirty="0" err="1" smtClean="0">
                <a:solidFill>
                  <a:schemeClr val="tx1"/>
                </a:solidFill>
              </a:rPr>
              <a:t>GLuxit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 algn="just"/>
            <a:r>
              <a:rPr lang="en-US" sz="3600" dirty="0" err="1"/>
              <a:t>Chiếm</a:t>
            </a:r>
            <a:r>
              <a:rPr lang="en-US" sz="3600" dirty="0"/>
              <a:t> 70% </a:t>
            </a:r>
            <a:r>
              <a:rPr lang="en-US" sz="3600" dirty="0" err="1"/>
              <a:t>thế</a:t>
            </a:r>
            <a:r>
              <a:rPr lang="en-US" sz="3600" dirty="0"/>
              <a:t> </a:t>
            </a:r>
            <a:r>
              <a:rPr lang="en-US" sz="3600" dirty="0" err="1"/>
              <a:t>giới</a:t>
            </a:r>
            <a:r>
              <a:rPr lang="en-US" sz="3600" dirty="0"/>
              <a:t> </a:t>
            </a:r>
            <a:r>
              <a:rPr lang="en-US" sz="3600" dirty="0" err="1"/>
              <a:t>sinh</a:t>
            </a:r>
            <a:r>
              <a:rPr lang="en-US" sz="3600" dirty="0"/>
              <a:t> </a:t>
            </a:r>
            <a:r>
              <a:rPr lang="en-US" sz="3600" dirty="0" err="1"/>
              <a:t>học</a:t>
            </a:r>
            <a:r>
              <a:rPr lang="en-US" sz="3600" dirty="0"/>
              <a:t>,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khoảng</a:t>
            </a:r>
            <a:r>
              <a:rPr lang="en-US" sz="3600" dirty="0"/>
              <a:t> 80%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con </a:t>
            </a:r>
            <a:r>
              <a:rPr lang="en-US" sz="3600" dirty="0" err="1"/>
              <a:t>người</a:t>
            </a:r>
            <a:r>
              <a:rPr lang="en-US" sz="3600" dirty="0"/>
              <a:t>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thụ</a:t>
            </a:r>
            <a:r>
              <a:rPr lang="en-US" sz="3600" dirty="0"/>
              <a:t> </a:t>
            </a:r>
            <a:r>
              <a:rPr lang="en-US" sz="3600" dirty="0" err="1"/>
              <a:t>chính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carbohydrate, hay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đường</a:t>
            </a:r>
            <a:r>
              <a:rPr lang="en-US" sz="3600" dirty="0"/>
              <a:t> </a:t>
            </a:r>
            <a:r>
              <a:rPr lang="en-US" sz="3600" dirty="0" err="1"/>
              <a:t>bột</a:t>
            </a:r>
            <a:r>
              <a:rPr lang="en-US" sz="3600" dirty="0"/>
              <a:t>. </a:t>
            </a:r>
            <a:r>
              <a:rPr lang="en-US" sz="3600" dirty="0" err="1"/>
              <a:t>Loại</a:t>
            </a:r>
            <a:r>
              <a:rPr lang="en-US" sz="3600" dirty="0"/>
              <a:t> Carbohydrate </a:t>
            </a:r>
            <a:r>
              <a:rPr lang="en-US" sz="3600" dirty="0" err="1"/>
              <a:t>được</a:t>
            </a:r>
            <a:r>
              <a:rPr lang="en-US" sz="3600" dirty="0"/>
              <a:t> con </a:t>
            </a:r>
            <a:r>
              <a:rPr lang="en-US" sz="3600" dirty="0" err="1"/>
              <a:t>người</a:t>
            </a:r>
            <a:r>
              <a:rPr lang="en-US" sz="3600" dirty="0"/>
              <a:t> </a:t>
            </a:r>
            <a:r>
              <a:rPr lang="en-US" sz="3600" dirty="0" err="1"/>
              <a:t>biết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nhất</a:t>
            </a:r>
            <a:r>
              <a:rPr lang="en-US" sz="3600" dirty="0"/>
              <a:t> </a:t>
            </a:r>
            <a:r>
              <a:rPr lang="en-US" sz="3600" dirty="0" err="1"/>
              <a:t>chính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Sucrose.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đơn</a:t>
            </a:r>
            <a:r>
              <a:rPr lang="en-US" sz="3600" dirty="0"/>
              <a:t> </a:t>
            </a:r>
            <a:r>
              <a:rPr lang="en-US" sz="3600" dirty="0" err="1"/>
              <a:t>vị</a:t>
            </a:r>
            <a:r>
              <a:rPr lang="en-US" sz="3600" dirty="0"/>
              <a:t> </a:t>
            </a:r>
            <a:r>
              <a:rPr lang="en-US" sz="3600" dirty="0" err="1"/>
              <a:t>cơ</a:t>
            </a:r>
            <a:r>
              <a:rPr lang="en-US" sz="3600" dirty="0"/>
              <a:t> </a:t>
            </a:r>
            <a:r>
              <a:rPr lang="en-US" sz="3600" dirty="0" err="1"/>
              <a:t>bản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carbohydrate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gọi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 </a:t>
            </a:r>
            <a:r>
              <a:rPr lang="en-US" sz="3600" u="sng" dirty="0" err="1">
                <a:hlinkClick r:id="rId2" tooltip="Monosaccarit"/>
              </a:rPr>
              <a:t>monosaccarit</a:t>
            </a:r>
            <a:r>
              <a:rPr lang="en-US" sz="3600" dirty="0"/>
              <a:t>, </a:t>
            </a:r>
            <a:r>
              <a:rPr lang="en-US" sz="3600" dirty="0" err="1"/>
              <a:t>cấu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bởi</a:t>
            </a:r>
            <a:r>
              <a:rPr lang="en-US" sz="3600" dirty="0"/>
              <a:t> </a:t>
            </a:r>
            <a:r>
              <a:rPr lang="en-US" sz="3600" u="sng" dirty="0" err="1">
                <a:hlinkClick r:id="rId3" tooltip="Cacbon"/>
              </a:rPr>
              <a:t>cacbon</a:t>
            </a:r>
            <a:r>
              <a:rPr lang="en-US" sz="3600" dirty="0"/>
              <a:t>, </a:t>
            </a:r>
            <a:r>
              <a:rPr lang="en-US" sz="3600" u="sng" dirty="0">
                <a:hlinkClick r:id="rId4" tooltip="Hydro"/>
              </a:rPr>
              <a:t>hydro</a:t>
            </a:r>
            <a:r>
              <a:rPr lang="en-US" sz="3600" dirty="0"/>
              <a:t>, </a:t>
            </a:r>
            <a:r>
              <a:rPr lang="en-US" sz="3600" dirty="0" err="1"/>
              <a:t>và</a:t>
            </a:r>
            <a:r>
              <a:rPr lang="en-US" sz="3600" dirty="0"/>
              <a:t> </a:t>
            </a:r>
            <a:r>
              <a:rPr lang="en-US" sz="3600" u="sng" dirty="0" err="1">
                <a:hlinkClick r:id="rId5" tooltip="Oxi"/>
              </a:rPr>
              <a:t>oxi</a:t>
            </a:r>
            <a:r>
              <a:rPr lang="en-US" sz="3600" dirty="0"/>
              <a:t> 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tỉ</a:t>
            </a:r>
            <a:r>
              <a:rPr lang="en-US" sz="3600" dirty="0"/>
              <a:t> </a:t>
            </a:r>
            <a:r>
              <a:rPr lang="en-US" sz="3600" dirty="0" err="1"/>
              <a:t>lệ</a:t>
            </a:r>
            <a:r>
              <a:rPr lang="en-US" sz="3600" dirty="0"/>
              <a:t> 1:2:1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dạng</a:t>
            </a:r>
            <a:r>
              <a:rPr lang="en-US" sz="3600" dirty="0"/>
              <a:t> </a:t>
            </a:r>
            <a:r>
              <a:rPr lang="en-US" sz="3600" dirty="0" err="1"/>
              <a:t>công</a:t>
            </a:r>
            <a:r>
              <a:rPr lang="en-US" sz="3600" dirty="0"/>
              <a:t> </a:t>
            </a:r>
            <a:r>
              <a:rPr lang="en-US" sz="3600" dirty="0" err="1"/>
              <a:t>thức</a:t>
            </a:r>
            <a:r>
              <a:rPr lang="en-US" sz="3600" dirty="0"/>
              <a:t> </a:t>
            </a:r>
            <a:r>
              <a:rPr lang="en-US" sz="3600" dirty="0" err="1"/>
              <a:t>tổng</a:t>
            </a:r>
            <a:r>
              <a:rPr lang="en-US" sz="3600" dirty="0"/>
              <a:t> </a:t>
            </a:r>
            <a:r>
              <a:rPr lang="en-US" sz="3600" dirty="0" err="1"/>
              <a:t>quát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C</a:t>
            </a:r>
            <a:r>
              <a:rPr lang="en-US" sz="3600" baseline="-25000" dirty="0"/>
              <a:t>n</a:t>
            </a:r>
            <a:r>
              <a:rPr lang="en-US" sz="3600" dirty="0"/>
              <a:t>H</a:t>
            </a:r>
            <a:r>
              <a:rPr lang="en-US" sz="3600" baseline="-25000" dirty="0"/>
              <a:t>2n</a:t>
            </a:r>
            <a:r>
              <a:rPr lang="en-US" sz="3600" dirty="0"/>
              <a:t>O</a:t>
            </a:r>
            <a:r>
              <a:rPr lang="en-US" sz="3600" baseline="-25000" dirty="0"/>
              <a:t>n</a:t>
            </a:r>
            <a:r>
              <a:rPr lang="en-US" sz="3600" dirty="0"/>
              <a:t>,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đó</a:t>
            </a:r>
            <a:r>
              <a:rPr lang="en-US" sz="3600" dirty="0"/>
              <a:t> n &lt; 3. </a:t>
            </a:r>
            <a:r>
              <a:rPr lang="en-US" sz="3600" u="sng" dirty="0">
                <a:hlinkClick r:id="rId6" tooltip="Glucose"/>
              </a:rPr>
              <a:t>Glucose</a:t>
            </a:r>
            <a:r>
              <a:rPr lang="en-US" sz="3600" dirty="0"/>
              <a:t> </a:t>
            </a:r>
            <a:r>
              <a:rPr lang="en-US" sz="3600" dirty="0" err="1"/>
              <a:t>và</a:t>
            </a:r>
            <a:r>
              <a:rPr lang="en-US" sz="3600" dirty="0"/>
              <a:t> </a:t>
            </a:r>
            <a:r>
              <a:rPr lang="en-US" sz="3600" u="sng" dirty="0">
                <a:hlinkClick r:id="rId7" tooltip="Fructose"/>
              </a:rPr>
              <a:t>fructose</a:t>
            </a:r>
            <a:r>
              <a:rPr lang="en-US" sz="3600" dirty="0"/>
              <a:t> </a:t>
            </a:r>
            <a:r>
              <a:rPr lang="en-US" sz="3600" dirty="0" err="1"/>
              <a:t>đều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monosaccarit</a:t>
            </a:r>
            <a:r>
              <a:rPr lang="en-US" sz="3600" dirty="0"/>
              <a:t>. </a:t>
            </a:r>
            <a:r>
              <a:rPr lang="en-US" sz="3600" dirty="0" err="1"/>
              <a:t>Kết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chúng</a:t>
            </a:r>
            <a:r>
              <a:rPr lang="en-US" sz="3600" dirty="0"/>
              <a:t> </a:t>
            </a:r>
            <a:r>
              <a:rPr lang="en-US" sz="3600" dirty="0" err="1"/>
              <a:t>lại</a:t>
            </a:r>
            <a:r>
              <a:rPr lang="en-US" sz="3600" dirty="0"/>
              <a:t> </a:t>
            </a:r>
            <a:r>
              <a:rPr lang="en-US" sz="3600" dirty="0" err="1"/>
              <a:t>như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</a:t>
            </a:r>
            <a:r>
              <a:rPr lang="en-US" sz="3600" dirty="0" err="1"/>
              <a:t>phía</a:t>
            </a:r>
            <a:r>
              <a:rPr lang="en-US" sz="3600" dirty="0"/>
              <a:t> </a:t>
            </a:r>
            <a:r>
              <a:rPr lang="en-US" sz="3600" dirty="0" err="1"/>
              <a:t>bên</a:t>
            </a:r>
            <a:r>
              <a:rPr lang="en-US" sz="3600" dirty="0"/>
              <a:t> </a:t>
            </a:r>
            <a:r>
              <a:rPr lang="en-US" sz="3600" dirty="0" err="1"/>
              <a:t>phải</a:t>
            </a:r>
            <a:r>
              <a:rPr lang="en-US" sz="3600" dirty="0"/>
              <a:t> </a:t>
            </a:r>
            <a:r>
              <a:rPr lang="en-US" sz="3600" dirty="0" err="1"/>
              <a:t>sẽ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 </a:t>
            </a:r>
            <a:r>
              <a:rPr lang="en-US" sz="3600" u="sng" dirty="0">
                <a:hlinkClick r:id="rId8" tooltip="Sucrose"/>
              </a:rPr>
              <a:t>sucrose</a:t>
            </a:r>
            <a:r>
              <a:rPr lang="en-US" sz="3600" dirty="0"/>
              <a:t>,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 </a:t>
            </a:r>
            <a:r>
              <a:rPr lang="en-US" sz="3600" u="sng" dirty="0" err="1">
                <a:hlinkClick r:id="rId9" tooltip="Đường (chất)"/>
              </a:rPr>
              <a:t>đường</a:t>
            </a:r>
            <a:r>
              <a:rPr lang="en-US" sz="3600" dirty="0"/>
              <a:t> </a:t>
            </a:r>
            <a:r>
              <a:rPr lang="en-US" sz="3600" dirty="0" err="1"/>
              <a:t>phổ</a:t>
            </a:r>
            <a:r>
              <a:rPr lang="en-US" sz="3600" dirty="0"/>
              <a:t> </a:t>
            </a:r>
            <a:r>
              <a:rPr lang="en-US" sz="3600" dirty="0" err="1"/>
              <a:t>biến</a:t>
            </a:r>
            <a:r>
              <a:rPr lang="en-US" sz="3600" dirty="0"/>
              <a:t> </a:t>
            </a:r>
            <a:r>
              <a:rPr lang="en-US" sz="3600" dirty="0" err="1"/>
              <a:t>nhất</a:t>
            </a:r>
            <a:r>
              <a:rPr lang="en-US" sz="3600" dirty="0"/>
              <a:t>.</a:t>
            </a: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4743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PHẦN HÓA HỌC CỦA THỰC PHẨM</a:t>
            </a:r>
            <a:r>
              <a:rPr lang="en-US" dirty="0">
                <a:solidFill>
                  <a:srgbClr val="92D050"/>
                </a:solidFill>
              </a:rPr>
              <a:t/>
            </a:r>
            <a:br>
              <a:rPr lang="en-US" dirty="0">
                <a:solidFill>
                  <a:srgbClr val="92D050"/>
                </a:solidFill>
              </a:rPr>
            </a:b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51814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1.1.3 </a:t>
            </a:r>
            <a:r>
              <a:rPr lang="en-US" sz="3600" b="1" dirty="0" err="1" smtClean="0">
                <a:solidFill>
                  <a:schemeClr val="tx1"/>
                </a:solidFill>
              </a:rPr>
              <a:t>GLuxit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pic>
        <p:nvPicPr>
          <p:cNvPr id="4" name="Picture 3" descr="Một số chất dinh dưỡng quan trọ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781" y="1837163"/>
            <a:ext cx="6636774" cy="42834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68555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PHẦN HÓA HỌC CỦA THỰC PHẨM</a:t>
            </a:r>
            <a:r>
              <a:rPr lang="en-US" dirty="0">
                <a:solidFill>
                  <a:srgbClr val="92D050"/>
                </a:solidFill>
              </a:rPr>
              <a:t/>
            </a:r>
            <a:br>
              <a:rPr lang="en-US" dirty="0">
                <a:solidFill>
                  <a:srgbClr val="92D050"/>
                </a:solidFill>
              </a:rPr>
            </a:b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51814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1.1.4 </a:t>
            </a:r>
            <a:r>
              <a:rPr lang="en-US" sz="3600" b="1" dirty="0" err="1" smtClean="0">
                <a:solidFill>
                  <a:schemeClr val="tx1"/>
                </a:solidFill>
              </a:rPr>
              <a:t>Lipit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 algn="just"/>
            <a:r>
              <a:rPr lang="en-US" sz="3600" dirty="0" err="1"/>
              <a:t>Thuật</a:t>
            </a:r>
            <a:r>
              <a:rPr lang="en-US" sz="3600" dirty="0"/>
              <a:t> </a:t>
            </a:r>
            <a:r>
              <a:rPr lang="en-US" sz="3600" dirty="0" err="1"/>
              <a:t>ngữ</a:t>
            </a:r>
            <a:r>
              <a:rPr lang="en-US" sz="3600" dirty="0"/>
              <a:t> Lipid 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hàm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khoảng</a:t>
            </a:r>
            <a:r>
              <a:rPr lang="en-US" sz="3600" dirty="0"/>
              <a:t> </a:t>
            </a:r>
            <a:r>
              <a:rPr lang="en-US" sz="3600" dirty="0" err="1"/>
              <a:t>rộng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 </a:t>
            </a:r>
            <a:r>
              <a:rPr lang="en-US" sz="3600" u="sng" dirty="0" err="1">
                <a:hlinkClick r:id="rId2" tooltip="Phân tử"/>
              </a:rPr>
              <a:t>phân</a:t>
            </a:r>
            <a:r>
              <a:rPr lang="en-US" sz="3600" u="sng" dirty="0">
                <a:hlinkClick r:id="rId2" tooltip="Phân tử"/>
              </a:rPr>
              <a:t> </a:t>
            </a:r>
            <a:r>
              <a:rPr lang="en-US" sz="3600" u="sng" dirty="0" err="1">
                <a:hlinkClick r:id="rId2" tooltip="Phân tử"/>
              </a:rPr>
              <a:t>tử</a:t>
            </a:r>
            <a:r>
              <a:rPr lang="en-US" sz="3600" dirty="0"/>
              <a:t> </a:t>
            </a:r>
            <a:r>
              <a:rPr lang="en-US" sz="3600" dirty="0" err="1"/>
              <a:t>tương</a:t>
            </a:r>
            <a:r>
              <a:rPr lang="en-US" sz="3600" dirty="0"/>
              <a:t> </a:t>
            </a:r>
            <a:r>
              <a:rPr lang="en-US" sz="3600" dirty="0" err="1"/>
              <a:t>đối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tan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 </a:t>
            </a:r>
            <a:r>
              <a:rPr lang="en-US" sz="3600" dirty="0" err="1"/>
              <a:t>hoặc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 </a:t>
            </a:r>
            <a:r>
              <a:rPr lang="en-US" sz="3600" u="sng" dirty="0" err="1">
                <a:hlinkClick r:id="rId3" tooltip="Liên kết hoá trị (trang chưa được viết)"/>
              </a:rPr>
              <a:t>không</a:t>
            </a:r>
            <a:r>
              <a:rPr lang="en-US" sz="3600" u="sng" dirty="0">
                <a:hlinkClick r:id="rId3" tooltip="Liên kết hoá trị (trang chưa được viết)"/>
              </a:rPr>
              <a:t> </a:t>
            </a:r>
            <a:r>
              <a:rPr lang="en-US" sz="3600" u="sng" dirty="0" err="1">
                <a:hlinkClick r:id="rId3" tooltip="Liên kết hoá trị (trang chưa được viết)"/>
              </a:rPr>
              <a:t>phân</a:t>
            </a:r>
            <a:r>
              <a:rPr lang="en-US" sz="3600" u="sng" dirty="0">
                <a:hlinkClick r:id="rId3" tooltip="Liên kết hoá trị (trang chưa được viết)"/>
              </a:rPr>
              <a:t> </a:t>
            </a:r>
            <a:r>
              <a:rPr lang="en-US" sz="3600" u="sng" dirty="0" err="1">
                <a:hlinkClick r:id="rId3" tooltip="Liên kết hoá trị (trang chưa được viết)"/>
              </a:rPr>
              <a:t>cực</a:t>
            </a:r>
            <a:r>
              <a:rPr lang="en-US" sz="3600" dirty="0"/>
              <a:t> 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nguồn</a:t>
            </a:r>
            <a:r>
              <a:rPr lang="en-US" sz="3600" dirty="0"/>
              <a:t> </a:t>
            </a:r>
            <a:r>
              <a:rPr lang="en-US" sz="3600" dirty="0" err="1"/>
              <a:t>gốc</a:t>
            </a:r>
            <a:r>
              <a:rPr lang="en-US" sz="3600" dirty="0"/>
              <a:t> </a:t>
            </a:r>
            <a:r>
              <a:rPr lang="en-US" sz="3600" dirty="0" err="1"/>
              <a:t>sinh</a:t>
            </a:r>
            <a:r>
              <a:rPr lang="en-US" sz="3600" dirty="0"/>
              <a:t> </a:t>
            </a:r>
            <a:r>
              <a:rPr lang="en-US" sz="3600" dirty="0" err="1"/>
              <a:t>học</a:t>
            </a:r>
            <a:r>
              <a:rPr lang="en-US" sz="3600" dirty="0"/>
              <a:t>, 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</a:t>
            </a:r>
            <a:r>
              <a:rPr lang="en-US" sz="3600" dirty="0" err="1"/>
              <a:t>sáp</a:t>
            </a:r>
            <a:r>
              <a:rPr lang="en-US" sz="3600" dirty="0"/>
              <a:t>, </a:t>
            </a:r>
            <a:r>
              <a:rPr lang="en-US" sz="3600" u="sng" dirty="0" err="1">
                <a:hlinkClick r:id="rId4" tooltip="Axit béo"/>
              </a:rPr>
              <a:t>axit</a:t>
            </a:r>
            <a:r>
              <a:rPr lang="en-US" sz="3600" u="sng" dirty="0">
                <a:hlinkClick r:id="rId4" tooltip="Axit béo"/>
              </a:rPr>
              <a:t> </a:t>
            </a:r>
            <a:r>
              <a:rPr lang="en-US" sz="3600" u="sng" dirty="0" err="1">
                <a:hlinkClick r:id="rId4" tooltip="Axit béo"/>
              </a:rPr>
              <a:t>béo</a:t>
            </a:r>
            <a:r>
              <a:rPr lang="en-US" sz="3600" dirty="0"/>
              <a:t> (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axit</a:t>
            </a:r>
            <a:r>
              <a:rPr lang="en-US" sz="3600" dirty="0"/>
              <a:t> </a:t>
            </a:r>
            <a:r>
              <a:rPr lang="en-US" sz="3600" dirty="0" err="1"/>
              <a:t>béo</a:t>
            </a:r>
            <a:r>
              <a:rPr lang="en-US" sz="3600" dirty="0"/>
              <a:t> </a:t>
            </a:r>
            <a:r>
              <a:rPr lang="en-US" sz="3600" dirty="0" err="1"/>
              <a:t>thiết</a:t>
            </a:r>
            <a:r>
              <a:rPr lang="en-US" sz="3600" dirty="0"/>
              <a:t> </a:t>
            </a:r>
            <a:r>
              <a:rPr lang="en-US" sz="3600" dirty="0" err="1"/>
              <a:t>yếu</a:t>
            </a:r>
            <a:r>
              <a:rPr lang="en-US" sz="3600" dirty="0"/>
              <a:t>), phospholipid, </a:t>
            </a:r>
            <a:r>
              <a:rPr lang="en-US" sz="3600" dirty="0" err="1"/>
              <a:t>sphingolipid</a:t>
            </a:r>
            <a:r>
              <a:rPr lang="en-US" sz="3600" dirty="0"/>
              <a:t>, glycolipid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terpenoid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nguồn</a:t>
            </a:r>
            <a:r>
              <a:rPr lang="en-US" sz="3600" dirty="0"/>
              <a:t> </a:t>
            </a:r>
            <a:r>
              <a:rPr lang="en-US" sz="3600" dirty="0" err="1"/>
              <a:t>gốc</a:t>
            </a:r>
            <a:r>
              <a:rPr lang="en-US" sz="3600" dirty="0"/>
              <a:t> </a:t>
            </a:r>
            <a:r>
              <a:rPr lang="en-US" sz="3600" dirty="0" err="1"/>
              <a:t>từ</a:t>
            </a:r>
            <a:r>
              <a:rPr lang="en-US" sz="3600" dirty="0"/>
              <a:t> </a:t>
            </a:r>
            <a:r>
              <a:rPr lang="en-US" sz="3600" dirty="0" err="1"/>
              <a:t>axit</a:t>
            </a:r>
            <a:r>
              <a:rPr lang="en-US" sz="3600" dirty="0"/>
              <a:t> </a:t>
            </a:r>
            <a:r>
              <a:rPr lang="en-US" sz="3600" dirty="0" err="1"/>
              <a:t>béo</a:t>
            </a:r>
            <a:r>
              <a:rPr lang="en-US" sz="3600" dirty="0"/>
              <a:t>, </a:t>
            </a:r>
            <a:r>
              <a:rPr lang="en-US" sz="3600" dirty="0" err="1"/>
              <a:t>như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retinoid </a:t>
            </a:r>
            <a:r>
              <a:rPr lang="en-US" sz="3600" dirty="0" err="1"/>
              <a:t>và</a:t>
            </a:r>
            <a:r>
              <a:rPr lang="en-US" sz="3600" dirty="0"/>
              <a:t> </a:t>
            </a:r>
            <a:r>
              <a:rPr lang="en-US" sz="3600" u="sng" dirty="0">
                <a:hlinkClick r:id="rId5" tooltip="Steroid"/>
              </a:rPr>
              <a:t>steroid</a:t>
            </a:r>
            <a:r>
              <a:rPr lang="en-US" sz="3600" dirty="0"/>
              <a:t>.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vài</a:t>
            </a:r>
            <a:r>
              <a:rPr lang="en-US" sz="3600" dirty="0"/>
              <a:t> lipid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phân</a:t>
            </a:r>
            <a:r>
              <a:rPr lang="en-US" sz="3600" dirty="0"/>
              <a:t> </a:t>
            </a:r>
            <a:r>
              <a:rPr lang="en-US" sz="3600" dirty="0" err="1"/>
              <a:t>tử</a:t>
            </a:r>
            <a:r>
              <a:rPr lang="en-US" sz="3600" dirty="0"/>
              <a:t> </a:t>
            </a:r>
            <a:r>
              <a:rPr lang="en-US" sz="3600" dirty="0" err="1"/>
              <a:t>tuyến</a:t>
            </a:r>
            <a:r>
              <a:rPr lang="en-US" sz="3600" dirty="0"/>
              <a:t> </a:t>
            </a:r>
            <a:r>
              <a:rPr lang="en-US" sz="3600" dirty="0" err="1"/>
              <a:t>tính</a:t>
            </a:r>
            <a:r>
              <a:rPr lang="en-US" sz="3600" dirty="0"/>
              <a:t> </a:t>
            </a:r>
            <a:r>
              <a:rPr lang="en-US" sz="3600" u="sng" dirty="0">
                <a:hlinkClick r:id="rId6" tooltip="Aliphatic"/>
              </a:rPr>
              <a:t>aliphatic</a:t>
            </a:r>
            <a:r>
              <a:rPr lang="en-US" sz="3600" dirty="0"/>
              <a:t>, </a:t>
            </a:r>
            <a:r>
              <a:rPr lang="en-US" sz="3600" dirty="0" err="1"/>
              <a:t>tuy</a:t>
            </a:r>
            <a:r>
              <a:rPr lang="en-US" sz="3600" dirty="0"/>
              <a:t> </a:t>
            </a:r>
            <a:r>
              <a:rPr lang="en-US" sz="3600" dirty="0" err="1"/>
              <a:t>nhiên</a:t>
            </a:r>
            <a:r>
              <a:rPr lang="en-US" sz="3600" dirty="0"/>
              <a:t>,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r>
              <a:rPr lang="en-US" sz="3600" dirty="0"/>
              <a:t> </a:t>
            </a:r>
            <a:r>
              <a:rPr lang="en-US" sz="3600" dirty="0" err="1"/>
              <a:t>lại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cấu</a:t>
            </a:r>
            <a:r>
              <a:rPr lang="en-US" sz="3600" dirty="0"/>
              <a:t> </a:t>
            </a:r>
            <a:r>
              <a:rPr lang="en-US" sz="3600" dirty="0" err="1"/>
              <a:t>trúc</a:t>
            </a:r>
            <a:r>
              <a:rPr lang="en-US" sz="3600" dirty="0"/>
              <a:t> </a:t>
            </a:r>
            <a:r>
              <a:rPr lang="en-US" sz="3600" dirty="0" err="1"/>
              <a:t>mạch</a:t>
            </a:r>
            <a:r>
              <a:rPr lang="en-US" sz="3600" dirty="0"/>
              <a:t> </a:t>
            </a:r>
            <a:r>
              <a:rPr lang="en-US" sz="3600" dirty="0" err="1"/>
              <a:t>vòng</a:t>
            </a:r>
            <a:r>
              <a:rPr lang="en-US" sz="3600" dirty="0"/>
              <a:t>.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hương</a:t>
            </a:r>
            <a:r>
              <a:rPr lang="en-US" sz="3600" dirty="0"/>
              <a:t> </a:t>
            </a:r>
            <a:r>
              <a:rPr lang="en-US" sz="3600" u="sng" dirty="0" err="1">
                <a:hlinkClick r:id="rId7" tooltip="Hợp chất thơm"/>
              </a:rPr>
              <a:t>thơm</a:t>
            </a:r>
            <a:r>
              <a:rPr lang="en-US" sz="3600" dirty="0"/>
              <a:t>,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r>
              <a:rPr lang="en-US" sz="3600" dirty="0"/>
              <a:t> </a:t>
            </a:r>
            <a:r>
              <a:rPr lang="en-US" sz="3600" dirty="0" err="1"/>
              <a:t>thì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.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r>
              <a:rPr lang="en-US" sz="3600" dirty="0"/>
              <a:t> </a:t>
            </a:r>
            <a:r>
              <a:rPr lang="en-US" sz="3600" dirty="0" err="1"/>
              <a:t>lại</a:t>
            </a:r>
            <a:r>
              <a:rPr lang="en-US" sz="3600" dirty="0"/>
              <a:t> </a:t>
            </a:r>
            <a:r>
              <a:rPr lang="en-US" sz="3600" dirty="0" err="1"/>
              <a:t>dẻo</a:t>
            </a:r>
            <a:r>
              <a:rPr lang="en-US" sz="3600" dirty="0"/>
              <a:t>, </a:t>
            </a:r>
            <a:r>
              <a:rPr lang="en-US" sz="3600" dirty="0" err="1"/>
              <a:t>số</a:t>
            </a:r>
            <a:r>
              <a:rPr lang="en-US" sz="3600" dirty="0"/>
              <a:t> </a:t>
            </a:r>
            <a:r>
              <a:rPr lang="en-US" sz="3600" dirty="0" err="1"/>
              <a:t>còn</a:t>
            </a:r>
            <a:r>
              <a:rPr lang="en-US" sz="3600" dirty="0"/>
              <a:t> </a:t>
            </a:r>
            <a:r>
              <a:rPr lang="en-US" sz="3600" dirty="0" err="1"/>
              <a:t>lại</a:t>
            </a:r>
            <a:r>
              <a:rPr lang="en-US" sz="3600" dirty="0"/>
              <a:t> </a:t>
            </a:r>
            <a:r>
              <a:rPr lang="en-US" sz="3600" dirty="0" err="1"/>
              <a:t>cứng</a:t>
            </a:r>
            <a:r>
              <a:rPr lang="en-US" sz="3600" dirty="0"/>
              <a:t> </a:t>
            </a:r>
            <a:r>
              <a:rPr lang="en-US" sz="3600" dirty="0" err="1"/>
              <a:t>nhắc</a:t>
            </a:r>
            <a:r>
              <a:rPr lang="en-US" sz="3600" dirty="0"/>
              <a:t>.</a:t>
            </a: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36407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PHẦN HÓA HỌC CỦA THỰC PHẨM</a:t>
            </a:r>
            <a:r>
              <a:rPr lang="en-US" dirty="0">
                <a:solidFill>
                  <a:srgbClr val="92D050"/>
                </a:solidFill>
              </a:rPr>
              <a:t/>
            </a:r>
            <a:br>
              <a:rPr lang="en-US" dirty="0">
                <a:solidFill>
                  <a:srgbClr val="92D050"/>
                </a:solidFill>
              </a:rPr>
            </a:b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51814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1.1.4 </a:t>
            </a:r>
            <a:r>
              <a:rPr lang="en-US" sz="3600" b="1" dirty="0" err="1" smtClean="0">
                <a:solidFill>
                  <a:schemeClr val="tx1"/>
                </a:solidFill>
              </a:rPr>
              <a:t>Lipit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 algn="just"/>
            <a:r>
              <a:rPr lang="en-US" sz="3600" dirty="0"/>
              <a:t>Lipid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thức</a:t>
            </a:r>
            <a:r>
              <a:rPr lang="en-US" sz="3600" dirty="0"/>
              <a:t> </a:t>
            </a:r>
            <a:r>
              <a:rPr lang="en-US" sz="3600" dirty="0" err="1"/>
              <a:t>ăn</a:t>
            </a:r>
            <a:r>
              <a:rPr lang="en-US" sz="3600" dirty="0"/>
              <a:t> 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hạt</a:t>
            </a:r>
            <a:r>
              <a:rPr lang="en-US" sz="3600" dirty="0"/>
              <a:t> </a:t>
            </a:r>
            <a:r>
              <a:rPr lang="en-US" sz="3600" dirty="0" err="1"/>
              <a:t>như</a:t>
            </a:r>
            <a:r>
              <a:rPr lang="en-US" sz="3600" dirty="0"/>
              <a:t> </a:t>
            </a:r>
            <a:r>
              <a:rPr lang="en-US" sz="3600" u="sng" dirty="0" err="1">
                <a:hlinkClick r:id="rId2" tooltip="Ngô"/>
              </a:rPr>
              <a:t>ngô</a:t>
            </a:r>
            <a:r>
              <a:rPr lang="en-US" sz="3600" dirty="0"/>
              <a:t>, </a:t>
            </a:r>
            <a:r>
              <a:rPr lang="en-US" sz="3600" u="sng" dirty="0" err="1">
                <a:hlinkClick r:id="rId3" tooltip="Đậu nành"/>
              </a:rPr>
              <a:t>đậu</a:t>
            </a:r>
            <a:r>
              <a:rPr lang="en-US" sz="3600" u="sng" dirty="0">
                <a:hlinkClick r:id="rId3" tooltip="Đậu nành"/>
              </a:rPr>
              <a:t> </a:t>
            </a:r>
            <a:r>
              <a:rPr lang="en-US" sz="3600" u="sng" dirty="0" err="1">
                <a:hlinkClick r:id="rId3" tooltip="Đậu nành"/>
              </a:rPr>
              <a:t>nành</a:t>
            </a:r>
            <a:r>
              <a:rPr lang="en-US" sz="3600" dirty="0"/>
              <a:t>, </a:t>
            </a:r>
            <a:r>
              <a:rPr lang="en-US" sz="3600" dirty="0" err="1"/>
              <a:t>mỡ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vật</a:t>
            </a:r>
            <a:r>
              <a:rPr lang="en-US" sz="3600" dirty="0"/>
              <a:t>,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thức</a:t>
            </a:r>
            <a:r>
              <a:rPr lang="en-US" sz="3600" dirty="0"/>
              <a:t> </a:t>
            </a:r>
            <a:r>
              <a:rPr lang="en-US" sz="3600" dirty="0" err="1"/>
              <a:t>ăn</a:t>
            </a:r>
            <a:r>
              <a:rPr lang="en-US" sz="3600" dirty="0"/>
              <a:t> </a:t>
            </a:r>
            <a:r>
              <a:rPr lang="en-US" sz="3600" dirty="0" err="1"/>
              <a:t>như</a:t>
            </a:r>
            <a:r>
              <a:rPr lang="en-US" sz="3600" dirty="0"/>
              <a:t> </a:t>
            </a:r>
            <a:r>
              <a:rPr lang="en-US" sz="3600" u="sng" dirty="0" err="1">
                <a:hlinkClick r:id="rId4" tooltip="Sữa"/>
              </a:rPr>
              <a:t>sữa</a:t>
            </a:r>
            <a:r>
              <a:rPr lang="en-US" sz="3600" dirty="0"/>
              <a:t>, </a:t>
            </a:r>
            <a:r>
              <a:rPr lang="en-US" sz="3600" u="sng" dirty="0">
                <a:hlinkClick r:id="rId5" tooltip="Pho mát"/>
              </a:rPr>
              <a:t>pho </a:t>
            </a:r>
            <a:r>
              <a:rPr lang="en-US" sz="3600" u="sng" dirty="0" err="1">
                <a:hlinkClick r:id="rId5" tooltip="Pho mát"/>
              </a:rPr>
              <a:t>mát</a:t>
            </a:r>
            <a:r>
              <a:rPr lang="en-US" sz="3600" dirty="0"/>
              <a:t>,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thịt</a:t>
            </a:r>
            <a:r>
              <a:rPr lang="en-US" sz="3600" dirty="0"/>
              <a:t>. </a:t>
            </a:r>
            <a:r>
              <a:rPr lang="en-US" sz="3600" dirty="0" err="1"/>
              <a:t>Chúng</a:t>
            </a:r>
            <a:r>
              <a:rPr lang="en-US" sz="3600" dirty="0"/>
              <a:t> </a:t>
            </a:r>
            <a:r>
              <a:rPr lang="en-US" sz="3600" dirty="0" err="1"/>
              <a:t>cũng</a:t>
            </a:r>
            <a:r>
              <a:rPr lang="en-US" sz="3600" dirty="0"/>
              <a:t> </a:t>
            </a:r>
            <a:r>
              <a:rPr lang="en-US" sz="3600" dirty="0" err="1"/>
              <a:t>giúp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sự</a:t>
            </a:r>
            <a:r>
              <a:rPr lang="en-US" sz="3600" dirty="0"/>
              <a:t> </a:t>
            </a:r>
            <a:r>
              <a:rPr lang="en-US" sz="3600" dirty="0" err="1"/>
              <a:t>hấp</a:t>
            </a:r>
            <a:r>
              <a:rPr lang="en-US" sz="3600" dirty="0"/>
              <a:t> </a:t>
            </a:r>
            <a:r>
              <a:rPr lang="en-US" sz="3600" dirty="0" err="1"/>
              <a:t>thụ</a:t>
            </a:r>
            <a:r>
              <a:rPr lang="en-US" sz="3600" dirty="0"/>
              <a:t> vitamin </a:t>
            </a:r>
            <a:r>
              <a:rPr lang="en-US" sz="3600" dirty="0" err="1"/>
              <a:t>tốt</a:t>
            </a:r>
            <a:r>
              <a:rPr lang="en-US" sz="3600" dirty="0"/>
              <a:t> </a:t>
            </a:r>
            <a:r>
              <a:rPr lang="en-US" sz="3600" dirty="0" err="1"/>
              <a:t>hơn</a:t>
            </a:r>
            <a:r>
              <a:rPr lang="en-US" sz="3600" dirty="0"/>
              <a:t>.</a:t>
            </a: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2415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PHẦN HÓA HỌC CỦA THỰC PHẨM</a:t>
            </a:r>
            <a:r>
              <a:rPr lang="en-US" dirty="0">
                <a:solidFill>
                  <a:srgbClr val="92D050"/>
                </a:solidFill>
              </a:rPr>
              <a:t/>
            </a:r>
            <a:br>
              <a:rPr lang="en-US" dirty="0">
                <a:solidFill>
                  <a:srgbClr val="92D050"/>
                </a:solidFill>
              </a:rPr>
            </a:b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51814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1.1.4 </a:t>
            </a:r>
            <a:r>
              <a:rPr lang="en-US" sz="3600" b="1" dirty="0" err="1" smtClean="0">
                <a:solidFill>
                  <a:schemeClr val="tx1"/>
                </a:solidFill>
              </a:rPr>
              <a:t>Lipit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pic>
        <p:nvPicPr>
          <p:cNvPr id="6" name="Picture 5" descr="http://cdn.kinhtedothi.vn/524/2019/11/8/chatbeoconnguoi8112019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5342" y="1867909"/>
            <a:ext cx="6575323" cy="45476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90709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PHẦN HÓA HỌC CỦA THỰC PHẨM</a:t>
            </a:r>
            <a:r>
              <a:rPr lang="en-US" dirty="0">
                <a:solidFill>
                  <a:srgbClr val="92D050"/>
                </a:solidFill>
              </a:rPr>
              <a:t/>
            </a:r>
            <a:br>
              <a:rPr lang="en-US" dirty="0">
                <a:solidFill>
                  <a:srgbClr val="92D050"/>
                </a:solidFill>
              </a:rPr>
            </a:b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51814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1.1.5 Protein</a:t>
            </a:r>
          </a:p>
          <a:p>
            <a:pPr algn="just"/>
            <a:r>
              <a:rPr lang="en-US" dirty="0">
                <a:solidFill>
                  <a:schemeClr val="tx1"/>
                </a:solidFill>
              </a:rPr>
              <a:t>Protein, hay </a:t>
            </a:r>
            <a:r>
              <a:rPr lang="en-US" dirty="0" err="1">
                <a:solidFill>
                  <a:schemeClr val="tx1"/>
                </a:solidFill>
              </a:rPr>
              <a:t>chất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đạm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chiếm</a:t>
            </a:r>
            <a:r>
              <a:rPr lang="en-US" dirty="0">
                <a:solidFill>
                  <a:schemeClr val="tx1"/>
                </a:solidFill>
              </a:rPr>
              <a:t> 50% </a:t>
            </a:r>
            <a:r>
              <a:rPr lang="en-US" dirty="0" err="1">
                <a:solidFill>
                  <a:schemeClr val="tx1"/>
                </a:solidFill>
              </a:rPr>
              <a:t>khối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lượng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khô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tế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bào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sống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 </a:t>
            </a:r>
            <a:r>
              <a:rPr lang="en-US" u="sng" dirty="0" err="1">
                <a:solidFill>
                  <a:schemeClr val="tx1"/>
                </a:solidFill>
                <a:hlinkClick r:id="rId2" tooltip="Đại phân tử"/>
              </a:rPr>
              <a:t>đại</a:t>
            </a:r>
            <a:r>
              <a:rPr lang="en-US" u="sng" dirty="0">
                <a:solidFill>
                  <a:schemeClr val="tx1"/>
                </a:solidFill>
                <a:hlinkClick r:id="rId2" tooltip="Đại phân tử"/>
              </a:rPr>
              <a:t> </a:t>
            </a:r>
            <a:r>
              <a:rPr lang="en-US" u="sng" dirty="0" err="1">
                <a:solidFill>
                  <a:schemeClr val="tx1"/>
                </a:solidFill>
                <a:hlinkClick r:id="rId2" tooltip="Đại phân tử"/>
              </a:rPr>
              <a:t>phân</a:t>
            </a:r>
            <a:r>
              <a:rPr lang="en-US" u="sng" dirty="0">
                <a:solidFill>
                  <a:schemeClr val="tx1"/>
                </a:solidFill>
                <a:hlinkClick r:id="rId2" tooltip="Đại phân tử"/>
              </a:rPr>
              <a:t> </a:t>
            </a:r>
            <a:r>
              <a:rPr lang="en-US" u="sng" dirty="0" err="1">
                <a:solidFill>
                  <a:schemeClr val="tx1"/>
                </a:solidFill>
                <a:hlinkClick r:id="rId2" tooltip="Đại phân tử"/>
              </a:rPr>
              <a:t>tử</a:t>
            </a:r>
            <a:r>
              <a:rPr lang="en-US" dirty="0">
                <a:solidFill>
                  <a:schemeClr val="tx1"/>
                </a:solidFill>
              </a:rPr>
              <a:t> </a:t>
            </a:r>
            <a:r>
              <a:rPr lang="en-US" dirty="0" err="1">
                <a:solidFill>
                  <a:schemeClr val="tx1"/>
                </a:solidFill>
              </a:rPr>
              <a:t>phức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tạp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Chúng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cũng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đóng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trò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cơ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bản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cấu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trúc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cơ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chế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tế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bào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Gồm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chủ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yếu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là</a:t>
            </a:r>
            <a:r>
              <a:rPr lang="en-US" dirty="0">
                <a:solidFill>
                  <a:schemeClr val="tx1"/>
                </a:solidFill>
              </a:rPr>
              <a:t> </a:t>
            </a:r>
            <a:r>
              <a:rPr lang="en-US" u="sng" dirty="0" err="1">
                <a:solidFill>
                  <a:schemeClr val="tx1"/>
                </a:solidFill>
                <a:hlinkClick r:id="rId3" tooltip="Cacbon"/>
              </a:rPr>
              <a:t>cacbon</a:t>
            </a:r>
            <a:r>
              <a:rPr lang="en-US" dirty="0">
                <a:solidFill>
                  <a:schemeClr val="tx1"/>
                </a:solidFill>
              </a:rPr>
              <a:t>, </a:t>
            </a:r>
            <a:r>
              <a:rPr lang="en-US" u="sng" dirty="0" err="1">
                <a:solidFill>
                  <a:schemeClr val="tx1"/>
                </a:solidFill>
                <a:hlinkClick r:id="rId4" tooltip="Nitơ"/>
              </a:rPr>
              <a:t>nitơ</a:t>
            </a:r>
            <a:r>
              <a:rPr lang="en-US" dirty="0">
                <a:solidFill>
                  <a:schemeClr val="tx1"/>
                </a:solidFill>
              </a:rPr>
              <a:t>, </a:t>
            </a:r>
            <a:r>
              <a:rPr lang="en-US" u="sng" dirty="0" err="1">
                <a:solidFill>
                  <a:schemeClr val="tx1"/>
                </a:solidFill>
                <a:hlinkClick r:id="rId5" tooltip="Hidro"/>
              </a:rPr>
              <a:t>hidro</a:t>
            </a:r>
            <a:r>
              <a:rPr lang="en-US" dirty="0">
                <a:solidFill>
                  <a:schemeClr val="tx1"/>
                </a:solidFill>
              </a:rPr>
              <a:t>, </a:t>
            </a:r>
            <a:r>
              <a:rPr lang="en-US" u="sng" dirty="0" err="1">
                <a:solidFill>
                  <a:schemeClr val="tx1"/>
                </a:solidFill>
                <a:hlinkClick r:id="rId6" tooltip="Oxi"/>
              </a:rPr>
              <a:t>oxi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số</a:t>
            </a:r>
            <a:r>
              <a:rPr lang="en-US" dirty="0">
                <a:solidFill>
                  <a:schemeClr val="tx1"/>
                </a:solidFill>
              </a:rPr>
              <a:t> </a:t>
            </a:r>
            <a:r>
              <a:rPr lang="en-US" u="sng" dirty="0" err="1">
                <a:solidFill>
                  <a:schemeClr val="tx1"/>
                </a:solidFill>
                <a:hlinkClick r:id="rId7" tooltip="Lưu huỳnh"/>
              </a:rPr>
              <a:t>lưu</a:t>
            </a:r>
            <a:r>
              <a:rPr lang="en-US" u="sng" dirty="0">
                <a:solidFill>
                  <a:schemeClr val="tx1"/>
                </a:solidFill>
                <a:hlinkClick r:id="rId7" tooltip="Lưu huỳnh"/>
              </a:rPr>
              <a:t> </a:t>
            </a:r>
            <a:r>
              <a:rPr lang="en-US" u="sng" dirty="0" err="1">
                <a:solidFill>
                  <a:schemeClr val="tx1"/>
                </a:solidFill>
                <a:hlinkClick r:id="rId7" tooltip="Lưu huỳnh"/>
              </a:rPr>
              <a:t>huỳnh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ngoài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ra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chúng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còn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chứa</a:t>
            </a:r>
            <a:r>
              <a:rPr lang="en-US" dirty="0">
                <a:solidFill>
                  <a:schemeClr val="tx1"/>
                </a:solidFill>
              </a:rPr>
              <a:t> </a:t>
            </a:r>
            <a:r>
              <a:rPr lang="en-US" u="sng" dirty="0" err="1">
                <a:solidFill>
                  <a:schemeClr val="tx1"/>
                </a:solidFill>
                <a:hlinkClick r:id="rId8" tooltip="Sắt"/>
              </a:rPr>
              <a:t>sắt</a:t>
            </a:r>
            <a:r>
              <a:rPr lang="en-US" dirty="0">
                <a:solidFill>
                  <a:schemeClr val="tx1"/>
                </a:solidFill>
              </a:rPr>
              <a:t>, </a:t>
            </a:r>
            <a:r>
              <a:rPr lang="en-US" u="sng" dirty="0" err="1">
                <a:solidFill>
                  <a:schemeClr val="tx1"/>
                </a:solidFill>
                <a:hlinkClick r:id="rId9" tooltip="Đồng"/>
              </a:rPr>
              <a:t>đồng</a:t>
            </a:r>
            <a:r>
              <a:rPr lang="en-US" dirty="0">
                <a:solidFill>
                  <a:schemeClr val="tx1"/>
                </a:solidFill>
              </a:rPr>
              <a:t>, </a:t>
            </a:r>
            <a:r>
              <a:rPr lang="en-US" u="sng" dirty="0" err="1">
                <a:solidFill>
                  <a:schemeClr val="tx1"/>
                </a:solidFill>
                <a:hlinkClick r:id="rId10" tooltip="Photpho"/>
              </a:rPr>
              <a:t>photpho</a:t>
            </a:r>
            <a:r>
              <a:rPr lang="en-US" dirty="0">
                <a:solidFill>
                  <a:schemeClr val="tx1"/>
                </a:solidFill>
              </a:rPr>
              <a:t>, </a:t>
            </a:r>
            <a:r>
              <a:rPr lang="en-US" u="sng" dirty="0" err="1">
                <a:solidFill>
                  <a:schemeClr val="tx1"/>
                </a:solidFill>
                <a:hlinkClick r:id="rId11" tooltip="Kẽm"/>
              </a:rPr>
              <a:t>kẽm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en-US" sz="3200" dirty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7485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PHẦN HÓA HỌC CỦA THỰC PHẨM</a:t>
            </a:r>
            <a:r>
              <a:rPr lang="en-US" dirty="0">
                <a:solidFill>
                  <a:srgbClr val="92D050"/>
                </a:solidFill>
              </a:rPr>
              <a:t/>
            </a:r>
            <a:br>
              <a:rPr lang="en-US" dirty="0">
                <a:solidFill>
                  <a:srgbClr val="92D050"/>
                </a:solidFill>
              </a:rPr>
            </a:b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51814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1.1.5 Protein</a:t>
            </a:r>
          </a:p>
          <a:p>
            <a:pPr algn="just"/>
            <a:r>
              <a:rPr lang="en-US" dirty="0" smtClean="0">
                <a:solidFill>
                  <a:schemeClr val="tx1"/>
                </a:solidFill>
              </a:rPr>
              <a:t>Protein </a:t>
            </a:r>
            <a:r>
              <a:rPr lang="en-US" dirty="0" err="1" smtClean="0">
                <a:solidFill>
                  <a:schemeClr val="tx1"/>
                </a:solidFill>
              </a:rPr>
              <a:t>được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xem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là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thiết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yếu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cho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sự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phát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triển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và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sinh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tồn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tuỳ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thuộc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vào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lứa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tuổi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và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sinh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lý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của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mỗi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người</a:t>
            </a:r>
            <a:r>
              <a:rPr lang="en-US" dirty="0" smtClean="0">
                <a:solidFill>
                  <a:schemeClr val="tx1"/>
                </a:solidFill>
              </a:rPr>
              <a:t> (</a:t>
            </a:r>
            <a:r>
              <a:rPr lang="en-US" dirty="0" err="1" smtClean="0">
                <a:solidFill>
                  <a:schemeClr val="tx1"/>
                </a:solidFill>
              </a:rPr>
              <a:t>như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thời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kì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mang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thai</a:t>
            </a:r>
            <a:r>
              <a:rPr lang="en-US" dirty="0" smtClean="0">
                <a:solidFill>
                  <a:schemeClr val="tx1"/>
                </a:solidFill>
              </a:rPr>
              <a:t>). Protein </a:t>
            </a:r>
            <a:r>
              <a:rPr lang="en-US" dirty="0" err="1" smtClean="0">
                <a:solidFill>
                  <a:schemeClr val="tx1"/>
                </a:solidFill>
              </a:rPr>
              <a:t>trong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thực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phẩm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có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thể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gặp</a:t>
            </a:r>
            <a:r>
              <a:rPr lang="en-US" dirty="0" smtClean="0">
                <a:solidFill>
                  <a:schemeClr val="tx1"/>
                </a:solidFill>
              </a:rPr>
              <a:t> ở </a:t>
            </a:r>
            <a:r>
              <a:rPr lang="en-US" dirty="0" err="1" smtClean="0">
                <a:solidFill>
                  <a:schemeClr val="tx1"/>
                </a:solidFill>
              </a:rPr>
              <a:t>các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loại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đậu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như</a:t>
            </a:r>
            <a:r>
              <a:rPr lang="en-US" dirty="0" smtClean="0">
                <a:solidFill>
                  <a:schemeClr val="tx1"/>
                </a:solidFill>
              </a:rPr>
              <a:t> </a:t>
            </a:r>
            <a:r>
              <a:rPr lang="en-US" u="sng" dirty="0" err="1" smtClean="0">
                <a:solidFill>
                  <a:schemeClr val="tx1"/>
                </a:solidFill>
                <a:hlinkClick r:id="rId2" tooltip="Đậu xanh"/>
              </a:rPr>
              <a:t>đậu</a:t>
            </a:r>
            <a:r>
              <a:rPr lang="en-US" u="sng" dirty="0" smtClean="0">
                <a:solidFill>
                  <a:schemeClr val="tx1"/>
                </a:solidFill>
                <a:hlinkClick r:id="rId2" tooltip="Đậu xanh"/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  <a:hlinkClick r:id="rId2" tooltip="Đậu xanh"/>
              </a:rPr>
              <a:t>xanh</a:t>
            </a:r>
            <a:r>
              <a:rPr lang="en-US" dirty="0" smtClean="0">
                <a:solidFill>
                  <a:schemeClr val="tx1"/>
                </a:solidFill>
              </a:rPr>
              <a:t>, </a:t>
            </a:r>
            <a:r>
              <a:rPr lang="en-US" u="sng" dirty="0" err="1" smtClean="0">
                <a:solidFill>
                  <a:schemeClr val="tx1"/>
                </a:solidFill>
                <a:hlinkClick r:id="rId3" tooltip="Đậu đỏ"/>
              </a:rPr>
              <a:t>đậu</a:t>
            </a:r>
            <a:r>
              <a:rPr lang="en-US" u="sng" dirty="0" smtClean="0">
                <a:solidFill>
                  <a:schemeClr val="tx1"/>
                </a:solidFill>
                <a:hlinkClick r:id="rId3" tooltip="Đậu đỏ"/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  <a:hlinkClick r:id="rId3" tooltip="Đậu đỏ"/>
              </a:rPr>
              <a:t>đỏ</a:t>
            </a:r>
            <a:r>
              <a:rPr lang="en-US" dirty="0" smtClean="0">
                <a:solidFill>
                  <a:schemeClr val="tx1"/>
                </a:solidFill>
              </a:rPr>
              <a:t>,.... </a:t>
            </a:r>
            <a:r>
              <a:rPr lang="en-US" dirty="0" err="1" smtClean="0">
                <a:solidFill>
                  <a:schemeClr val="tx1"/>
                </a:solidFill>
              </a:rPr>
              <a:t>thịt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gia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cầm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và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thuỷ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hải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sản</a:t>
            </a:r>
            <a:r>
              <a:rPr lang="en-US" dirty="0" smtClean="0">
                <a:solidFill>
                  <a:schemeClr val="tx1"/>
                </a:solidFill>
              </a:rPr>
              <a:t>. </a:t>
            </a:r>
            <a:r>
              <a:rPr lang="en-US" dirty="0" err="1" smtClean="0">
                <a:solidFill>
                  <a:schemeClr val="tx1"/>
                </a:solidFill>
              </a:rPr>
              <a:t>Chúng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cũng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đóng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một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phần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vai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trò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quan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trọng</a:t>
            </a:r>
            <a:r>
              <a:rPr lang="en-US" dirty="0" smtClean="0">
                <a:solidFill>
                  <a:schemeClr val="tx1"/>
                </a:solidFill>
              </a:rPr>
              <a:t> </a:t>
            </a:r>
            <a:r>
              <a:rPr lang="en-US" dirty="0" err="1" smtClean="0">
                <a:solidFill>
                  <a:schemeClr val="tx1"/>
                </a:solidFill>
              </a:rPr>
              <a:t>nhằm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xác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định</a:t>
            </a:r>
            <a:r>
              <a:rPr lang="en-US" dirty="0" smtClean="0">
                <a:solidFill>
                  <a:schemeClr val="tx1"/>
                </a:solidFill>
              </a:rPr>
              <a:t> </a:t>
            </a:r>
            <a:r>
              <a:rPr lang="en-US" u="sng" dirty="0" err="1" smtClean="0">
                <a:solidFill>
                  <a:schemeClr val="tx1"/>
                </a:solidFill>
                <a:hlinkClick r:id="rId4" tooltip="Dị ứng"/>
              </a:rPr>
              <a:t>dị</a:t>
            </a:r>
            <a:r>
              <a:rPr lang="en-US" u="sng" dirty="0" smtClean="0">
                <a:solidFill>
                  <a:schemeClr val="tx1"/>
                </a:solidFill>
                <a:hlinkClick r:id="rId4" tooltip="Dị ứng"/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  <a:hlinkClick r:id="rId4" tooltip="Dị ứng"/>
              </a:rPr>
              <a:t>ứng</a:t>
            </a:r>
            <a:r>
              <a:rPr lang="en-US" u="sng" dirty="0" smtClean="0">
                <a:solidFill>
                  <a:schemeClr val="tx1"/>
                </a:solidFill>
                <a:hlinkClick r:id="rId4" tooltip="Dị ứng"/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  <a:hlinkClick r:id="rId4" tooltip="Dị ứng"/>
              </a:rPr>
              <a:t>thực</a:t>
            </a:r>
            <a:r>
              <a:rPr lang="en-US" u="sng" dirty="0" smtClean="0">
                <a:solidFill>
                  <a:schemeClr val="tx1"/>
                </a:solidFill>
                <a:hlinkClick r:id="rId4" tooltip="Dị ứng"/>
              </a:rPr>
              <a:t> </a:t>
            </a:r>
            <a:r>
              <a:rPr lang="en-US" u="sng" dirty="0" err="1" smtClean="0">
                <a:solidFill>
                  <a:schemeClr val="tx1"/>
                </a:solidFill>
                <a:hlinkClick r:id="rId4" tooltip="Dị ứng"/>
              </a:rPr>
              <a:t>phẩm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  <a:endParaRPr lang="en-US" sz="3200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4579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PHẦN HÓA HỌC CỦA THỰC PHẨM</a:t>
            </a:r>
            <a:r>
              <a:rPr lang="en-US" dirty="0">
                <a:solidFill>
                  <a:srgbClr val="92D050"/>
                </a:solidFill>
              </a:rPr>
              <a:t/>
            </a:r>
            <a:br>
              <a:rPr lang="en-US" dirty="0">
                <a:solidFill>
                  <a:srgbClr val="92D050"/>
                </a:solidFill>
              </a:rPr>
            </a:b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51814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1.1.5 Protein</a:t>
            </a: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110" y="1917594"/>
            <a:ext cx="7415732" cy="4647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6170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PHẦN HÓA HỌC CỦA THỰC PHẨM</a:t>
            </a:r>
            <a:r>
              <a:rPr lang="en-US" dirty="0">
                <a:solidFill>
                  <a:srgbClr val="92D050"/>
                </a:solidFill>
              </a:rPr>
              <a:t/>
            </a:r>
            <a:br>
              <a:rPr lang="en-US" dirty="0">
                <a:solidFill>
                  <a:srgbClr val="92D050"/>
                </a:solidFill>
              </a:rPr>
            </a:b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51814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1.1.6 </a:t>
            </a:r>
            <a:r>
              <a:rPr lang="en-US" sz="3600" b="1" dirty="0" err="1" smtClean="0">
                <a:solidFill>
                  <a:schemeClr val="tx1"/>
                </a:solidFill>
              </a:rPr>
              <a:t>Enzym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r>
              <a:rPr lang="en-US" sz="3600" dirty="0"/>
              <a:t>Enzyme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 </a:t>
            </a:r>
            <a:r>
              <a:rPr lang="en-US" sz="3600" u="sng" dirty="0" err="1">
                <a:hlinkClick r:id="rId2" tooltip="Chất xúc tác"/>
              </a:rPr>
              <a:t>chất</a:t>
            </a:r>
            <a:r>
              <a:rPr lang="en-US" sz="3600" u="sng" dirty="0">
                <a:hlinkClick r:id="rId2" tooltip="Chất xúc tác"/>
              </a:rPr>
              <a:t> </a:t>
            </a:r>
            <a:r>
              <a:rPr lang="en-US" sz="3600" u="sng" dirty="0" err="1">
                <a:hlinkClick r:id="rId2" tooltip="Chất xúc tác"/>
              </a:rPr>
              <a:t>xúc</a:t>
            </a:r>
            <a:r>
              <a:rPr lang="en-US" sz="3600" u="sng" dirty="0">
                <a:hlinkClick r:id="rId2" tooltip="Chất xúc tác"/>
              </a:rPr>
              <a:t> </a:t>
            </a:r>
            <a:r>
              <a:rPr lang="en-US" sz="3600" u="sng" dirty="0" err="1">
                <a:hlinkClick r:id="rId2" tooltip="Chất xúc tác"/>
              </a:rPr>
              <a:t>tác</a:t>
            </a:r>
            <a:r>
              <a:rPr lang="en-US" sz="3600" dirty="0"/>
              <a:t> </a:t>
            </a:r>
            <a:r>
              <a:rPr lang="en-US" sz="3600" dirty="0" err="1"/>
              <a:t>sinh</a:t>
            </a:r>
            <a:r>
              <a:rPr lang="en-US" sz="3600" dirty="0"/>
              <a:t> </a:t>
            </a:r>
            <a:r>
              <a:rPr lang="en-US" sz="3600" dirty="0" err="1"/>
              <a:t>học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chuyển</a:t>
            </a:r>
            <a:r>
              <a:rPr lang="en-US" sz="3600" dirty="0"/>
              <a:t> </a:t>
            </a:r>
            <a:r>
              <a:rPr lang="en-US" sz="3600" dirty="0" err="1"/>
              <a:t>đổi</a:t>
            </a:r>
            <a:r>
              <a:rPr lang="en-US" sz="3600" dirty="0"/>
              <a:t> </a:t>
            </a:r>
            <a:r>
              <a:rPr lang="en-US" sz="3600" dirty="0" err="1"/>
              <a:t>giữa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này</a:t>
            </a:r>
            <a:r>
              <a:rPr lang="en-US" sz="3600" dirty="0"/>
              <a:t> sang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khác</a:t>
            </a:r>
            <a:r>
              <a:rPr lang="en-US" sz="3600" dirty="0"/>
              <a:t>. </a:t>
            </a:r>
            <a:r>
              <a:rPr lang="en-US" sz="3600" dirty="0" err="1"/>
              <a:t>Chúng</a:t>
            </a:r>
            <a:r>
              <a:rPr lang="en-US" sz="3600" dirty="0"/>
              <a:t> </a:t>
            </a:r>
            <a:r>
              <a:rPr lang="en-US" sz="3600" dirty="0" err="1"/>
              <a:t>cũng</a:t>
            </a:r>
            <a:r>
              <a:rPr lang="en-US" sz="3600" dirty="0"/>
              <a:t> </a:t>
            </a:r>
            <a:r>
              <a:rPr lang="en-US" sz="3600" dirty="0" err="1"/>
              <a:t>giúp</a:t>
            </a:r>
            <a:r>
              <a:rPr lang="en-US" sz="3600" dirty="0"/>
              <a:t> </a:t>
            </a:r>
            <a:r>
              <a:rPr lang="en-US" sz="3600" dirty="0" err="1"/>
              <a:t>rút</a:t>
            </a:r>
            <a:r>
              <a:rPr lang="en-US" sz="3600" dirty="0"/>
              <a:t> </a:t>
            </a:r>
            <a:r>
              <a:rPr lang="en-US" sz="3600" dirty="0" err="1"/>
              <a:t>ngắn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gian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năng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hoàn</a:t>
            </a:r>
            <a:r>
              <a:rPr lang="en-US" sz="3600" dirty="0"/>
              <a:t> </a:t>
            </a:r>
            <a:r>
              <a:rPr lang="en-US" sz="3600" dirty="0" err="1"/>
              <a:t>thành</a:t>
            </a:r>
            <a:r>
              <a:rPr lang="en-US" sz="3600" dirty="0"/>
              <a:t> </a:t>
            </a:r>
            <a:r>
              <a:rPr lang="en-US" sz="3600" dirty="0" err="1"/>
              <a:t>phản</a:t>
            </a:r>
            <a:r>
              <a:rPr lang="en-US" sz="3600" dirty="0"/>
              <a:t> </a:t>
            </a:r>
            <a:r>
              <a:rPr lang="en-US" sz="3600" dirty="0" err="1"/>
              <a:t>ứng</a:t>
            </a:r>
            <a:r>
              <a:rPr lang="en-US" sz="3600" dirty="0"/>
              <a:t> </a:t>
            </a:r>
            <a:r>
              <a:rPr lang="en-US" sz="3600" dirty="0" err="1"/>
              <a:t>hoá</a:t>
            </a:r>
            <a:r>
              <a:rPr lang="en-US" sz="3600" dirty="0"/>
              <a:t> </a:t>
            </a:r>
            <a:r>
              <a:rPr lang="en-US" sz="3600" dirty="0" err="1"/>
              <a:t>học</a:t>
            </a:r>
            <a:r>
              <a:rPr lang="en-US" sz="3600" dirty="0"/>
              <a:t>.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lĩnh</a:t>
            </a:r>
            <a:r>
              <a:rPr lang="en-US" sz="3600" dirty="0"/>
              <a:t> </a:t>
            </a:r>
            <a:r>
              <a:rPr lang="en-US" sz="3600" dirty="0" err="1"/>
              <a:t>vực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ngành</a:t>
            </a:r>
            <a:r>
              <a:rPr lang="en-US" sz="3600" dirty="0"/>
              <a:t> </a:t>
            </a:r>
            <a:r>
              <a:rPr lang="en-US" sz="3600" dirty="0" err="1"/>
              <a:t>công</a:t>
            </a:r>
            <a:r>
              <a:rPr lang="en-US" sz="3600" dirty="0"/>
              <a:t> </a:t>
            </a:r>
            <a:r>
              <a:rPr lang="en-US" sz="3600" dirty="0" err="1"/>
              <a:t>nghiệp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r>
              <a:rPr lang="en-US" sz="3600" dirty="0"/>
              <a:t> enzyme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xúc</a:t>
            </a:r>
            <a:r>
              <a:rPr lang="en-US" sz="3600" dirty="0"/>
              <a:t> </a:t>
            </a:r>
            <a:r>
              <a:rPr lang="en-US" sz="3600" dirty="0" err="1"/>
              <a:t>tác</a:t>
            </a:r>
            <a:r>
              <a:rPr lang="en-US" sz="3600" dirty="0"/>
              <a:t>, </a:t>
            </a:r>
            <a:r>
              <a:rPr lang="en-US" sz="3600" dirty="0" err="1"/>
              <a:t>như</a:t>
            </a:r>
            <a:r>
              <a:rPr lang="en-US" sz="3600" dirty="0"/>
              <a:t> </a:t>
            </a:r>
            <a:r>
              <a:rPr lang="en-US" sz="3600" dirty="0" err="1"/>
              <a:t>nướng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, ủ </a:t>
            </a:r>
            <a:r>
              <a:rPr lang="en-US" sz="3600" dirty="0" err="1"/>
              <a:t>bia</a:t>
            </a:r>
            <a:r>
              <a:rPr lang="en-US" sz="3600" dirty="0"/>
              <a:t>,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xuất</a:t>
            </a:r>
            <a:r>
              <a:rPr lang="en-US" sz="3600" dirty="0"/>
              <a:t> </a:t>
            </a:r>
            <a:r>
              <a:rPr lang="en-US" sz="3600" dirty="0" err="1"/>
              <a:t>sữa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 </a:t>
            </a:r>
            <a:r>
              <a:rPr lang="en-US" sz="3600" dirty="0" err="1"/>
              <a:t>ép</a:t>
            </a:r>
            <a:r>
              <a:rPr lang="en-US" sz="3600" dirty="0"/>
              <a:t> </a:t>
            </a:r>
            <a:r>
              <a:rPr lang="en-US" sz="3600" dirty="0" err="1"/>
              <a:t>trái</a:t>
            </a:r>
            <a:r>
              <a:rPr lang="en-US" sz="3600" dirty="0"/>
              <a:t> </a:t>
            </a:r>
            <a:r>
              <a:rPr lang="en-US" sz="3600" dirty="0" err="1"/>
              <a:t>cây</a:t>
            </a:r>
            <a:r>
              <a:rPr lang="en-US" sz="3600" dirty="0"/>
              <a:t>,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từ</a:t>
            </a:r>
            <a:r>
              <a:rPr lang="en-US" sz="3600" dirty="0"/>
              <a:t> </a:t>
            </a:r>
            <a:r>
              <a:rPr lang="en-US" sz="3600" dirty="0" err="1"/>
              <a:t>đó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nên</a:t>
            </a:r>
            <a:r>
              <a:rPr lang="en-US" sz="3600" dirty="0"/>
              <a:t> </a:t>
            </a:r>
            <a:r>
              <a:rPr lang="en-US" sz="3600" u="sng" dirty="0">
                <a:hlinkClick r:id="rId3" tooltip="Pho mát"/>
              </a:rPr>
              <a:t>pho </a:t>
            </a:r>
            <a:r>
              <a:rPr lang="en-US" sz="3600" u="sng" dirty="0" err="1">
                <a:hlinkClick r:id="rId3" tooltip="Pho mát"/>
              </a:rPr>
              <a:t>mát</a:t>
            </a:r>
            <a:r>
              <a:rPr lang="en-US" sz="3600" dirty="0"/>
              <a:t>, </a:t>
            </a:r>
            <a:r>
              <a:rPr lang="en-US" sz="3600" u="sng" dirty="0" err="1">
                <a:hlinkClick r:id="rId4" tooltip="Bia"/>
              </a:rPr>
              <a:t>bia</a:t>
            </a:r>
            <a:r>
              <a:rPr lang="en-US" sz="3600" dirty="0"/>
              <a:t>, </a:t>
            </a:r>
            <a:r>
              <a:rPr lang="en-US" sz="3600" u="sng" dirty="0" err="1">
                <a:hlinkClick r:id="rId5" tooltip="Bánh mì"/>
              </a:rPr>
              <a:t>bánh</a:t>
            </a:r>
            <a:r>
              <a:rPr lang="en-US" sz="3600" u="sng" dirty="0">
                <a:hlinkClick r:id="rId5" tooltip="Bánh mì"/>
              </a:rPr>
              <a:t> </a:t>
            </a:r>
            <a:r>
              <a:rPr lang="en-US" sz="3600" u="sng" dirty="0" err="1">
                <a:hlinkClick r:id="rId5" tooltip="Bánh mì"/>
              </a:rPr>
              <a:t>mì</a:t>
            </a:r>
            <a:r>
              <a:rPr lang="en-US" sz="3600" dirty="0"/>
              <a:t>.</a:t>
            </a: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121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PHẦN HÓA HỌC CỦA THỰC PHẨM</a:t>
            </a:r>
            <a:r>
              <a:rPr lang="en-US" dirty="0">
                <a:solidFill>
                  <a:srgbClr val="92D050"/>
                </a:solidFill>
              </a:rPr>
              <a:t/>
            </a:r>
            <a:br>
              <a:rPr lang="en-US" dirty="0">
                <a:solidFill>
                  <a:srgbClr val="92D050"/>
                </a:solidFill>
              </a:rPr>
            </a:b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51814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1.1.6 </a:t>
            </a:r>
            <a:r>
              <a:rPr lang="en-US" sz="3600" b="1" dirty="0" err="1" smtClean="0">
                <a:solidFill>
                  <a:schemeClr val="tx1"/>
                </a:solidFill>
              </a:rPr>
              <a:t>Enzym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4195" y="1885174"/>
            <a:ext cx="6076950" cy="4515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7390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PHẦN HÓA HỌC CỦA THỰC PHẨM</a:t>
            </a:r>
            <a:r>
              <a:rPr lang="en-US" dirty="0">
                <a:solidFill>
                  <a:srgbClr val="92D050"/>
                </a:solidFill>
              </a:rPr>
              <a:t/>
            </a:r>
            <a:br>
              <a:rPr lang="en-US" dirty="0">
                <a:solidFill>
                  <a:srgbClr val="92D050"/>
                </a:solidFill>
              </a:rPr>
            </a:b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51814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1.1.7 Vitamin</a:t>
            </a:r>
          </a:p>
          <a:p>
            <a:pPr lvl="1"/>
            <a:r>
              <a:rPr lang="en-US" sz="3600" dirty="0"/>
              <a:t>Vitamin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 </a:t>
            </a:r>
            <a:r>
              <a:rPr lang="en-US" sz="3600" u="sng" dirty="0" err="1">
                <a:hlinkClick r:id="rId2" tooltip="Dưỡng chất"/>
              </a:rPr>
              <a:t>dưỡng</a:t>
            </a:r>
            <a:r>
              <a:rPr lang="en-US" sz="3600" u="sng" dirty="0">
                <a:hlinkClick r:id="rId2" tooltip="Dưỡng chất"/>
              </a:rPr>
              <a:t> </a:t>
            </a:r>
            <a:r>
              <a:rPr lang="en-US" sz="3600" u="sng" dirty="0" err="1">
                <a:hlinkClick r:id="rId2" tooltip="Dưỡng chất"/>
              </a:rPr>
              <a:t>chất</a:t>
            </a:r>
            <a:r>
              <a:rPr lang="en-US" sz="3600" dirty="0"/>
              <a:t> </a:t>
            </a:r>
            <a:r>
              <a:rPr lang="en-US" sz="3600" dirty="0" err="1"/>
              <a:t>cần</a:t>
            </a:r>
            <a:r>
              <a:rPr lang="en-US" sz="3600" dirty="0"/>
              <a:t> </a:t>
            </a:r>
            <a:r>
              <a:rPr lang="en-US" sz="3600" dirty="0" err="1"/>
              <a:t>thiết</a:t>
            </a:r>
            <a:r>
              <a:rPr lang="en-US" sz="3600" dirty="0"/>
              <a:t> ở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 </a:t>
            </a:r>
            <a:r>
              <a:rPr lang="en-US" sz="3600" dirty="0" err="1"/>
              <a:t>nhỏ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phản</a:t>
            </a:r>
            <a:r>
              <a:rPr lang="en-US" sz="3600" dirty="0"/>
              <a:t> </a:t>
            </a:r>
            <a:r>
              <a:rPr lang="en-US" sz="3600" dirty="0" err="1"/>
              <a:t>ứng</a:t>
            </a:r>
            <a:r>
              <a:rPr lang="en-US" sz="3600" dirty="0"/>
              <a:t> </a:t>
            </a:r>
            <a:r>
              <a:rPr lang="en-US" sz="3600" dirty="0" err="1"/>
              <a:t>trao</a:t>
            </a:r>
            <a:r>
              <a:rPr lang="en-US" sz="3600" dirty="0"/>
              <a:t> </a:t>
            </a:r>
            <a:r>
              <a:rPr lang="en-US" sz="3600" dirty="0" err="1"/>
              <a:t>đổi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cơ</a:t>
            </a:r>
            <a:r>
              <a:rPr lang="en-US" sz="3600" dirty="0"/>
              <a:t> </a:t>
            </a:r>
            <a:r>
              <a:rPr lang="en-US" sz="3600" dirty="0" err="1"/>
              <a:t>bản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cơ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. </a:t>
            </a:r>
            <a:r>
              <a:rPr lang="en-US" sz="3600" dirty="0" err="1"/>
              <a:t>Chúng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chia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thành</a:t>
            </a:r>
            <a:r>
              <a:rPr lang="en-US" sz="3600" dirty="0"/>
              <a:t> tan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 (</a:t>
            </a:r>
            <a:r>
              <a:rPr lang="en-US" sz="3600" dirty="0" err="1"/>
              <a:t>như</a:t>
            </a:r>
            <a:r>
              <a:rPr lang="en-US" sz="3600" dirty="0"/>
              <a:t> </a:t>
            </a:r>
            <a:r>
              <a:rPr lang="en-US" sz="3600" u="sng" dirty="0">
                <a:hlinkClick r:id="rId3" tooltip="Vitamin C"/>
              </a:rPr>
              <a:t>Vitamin C</a:t>
            </a:r>
            <a:r>
              <a:rPr lang="en-US" sz="3600" dirty="0"/>
              <a:t>) hay tan </a:t>
            </a:r>
            <a:r>
              <a:rPr lang="en-US" sz="3600" dirty="0" err="1"/>
              <a:t>trong</a:t>
            </a:r>
            <a:r>
              <a:rPr lang="en-US" sz="3600" dirty="0"/>
              <a:t> </a:t>
            </a:r>
            <a:r>
              <a:rPr lang="en-US" sz="3600" u="sng" dirty="0" err="1">
                <a:hlinkClick r:id="rId4" tooltip="Chất béo"/>
              </a:rPr>
              <a:t>chất</a:t>
            </a:r>
            <a:r>
              <a:rPr lang="en-US" sz="3600" u="sng" dirty="0">
                <a:hlinkClick r:id="rId4" tooltip="Chất béo"/>
              </a:rPr>
              <a:t> </a:t>
            </a:r>
            <a:r>
              <a:rPr lang="en-US" sz="3600" u="sng" dirty="0" err="1">
                <a:hlinkClick r:id="rId4" tooltip="Chất béo"/>
              </a:rPr>
              <a:t>béo</a:t>
            </a:r>
            <a:r>
              <a:rPr lang="en-US" sz="3600" dirty="0"/>
              <a:t> (</a:t>
            </a:r>
            <a:r>
              <a:rPr lang="en-US" sz="3600" dirty="0" err="1"/>
              <a:t>như</a:t>
            </a:r>
            <a:r>
              <a:rPr lang="en-US" sz="3600" dirty="0"/>
              <a:t> </a:t>
            </a:r>
            <a:r>
              <a:rPr lang="en-US" sz="3600" u="sng" dirty="0">
                <a:hlinkClick r:id="rId5" tooltip="Vitamin E"/>
              </a:rPr>
              <a:t>Vitamin E</a:t>
            </a:r>
            <a:r>
              <a:rPr lang="en-US" sz="3600" dirty="0"/>
              <a:t>).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 vitamin </a:t>
            </a:r>
            <a:r>
              <a:rPr lang="en-US" sz="3600" dirty="0" err="1"/>
              <a:t>phù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ngăn</a:t>
            </a:r>
            <a:r>
              <a:rPr lang="en-US" sz="3600" dirty="0"/>
              <a:t> </a:t>
            </a:r>
            <a:r>
              <a:rPr lang="en-US" sz="3600" dirty="0" err="1"/>
              <a:t>ngừa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r>
              <a:rPr lang="en-US" sz="3600" dirty="0"/>
              <a:t> </a:t>
            </a:r>
            <a:r>
              <a:rPr lang="en-US" sz="3600" dirty="0" err="1"/>
              <a:t>bệnh</a:t>
            </a:r>
            <a:r>
              <a:rPr lang="en-US" sz="3600" dirty="0"/>
              <a:t> </a:t>
            </a:r>
            <a:r>
              <a:rPr lang="en-US" sz="3600" dirty="0" err="1"/>
              <a:t>như</a:t>
            </a:r>
            <a:r>
              <a:rPr lang="en-US" sz="3600" dirty="0"/>
              <a:t> </a:t>
            </a:r>
            <a:r>
              <a:rPr lang="en-US" sz="3600" u="sng" dirty="0">
                <a:hlinkClick r:id="rId6" tooltip="Beriberi (trang chưa được viết)"/>
              </a:rPr>
              <a:t>beriberi</a:t>
            </a:r>
            <a:r>
              <a:rPr lang="en-US" sz="3600" dirty="0"/>
              <a:t> (</a:t>
            </a:r>
            <a:r>
              <a:rPr lang="en-US" sz="3600" dirty="0" err="1"/>
              <a:t>tê</a:t>
            </a:r>
            <a:r>
              <a:rPr lang="en-US" sz="3600" dirty="0"/>
              <a:t> </a:t>
            </a:r>
            <a:r>
              <a:rPr lang="en-US" sz="3600" dirty="0" err="1"/>
              <a:t>phù</a:t>
            </a:r>
            <a:r>
              <a:rPr lang="en-US" sz="3600" dirty="0"/>
              <a:t>), </a:t>
            </a:r>
            <a:r>
              <a:rPr lang="en-US" sz="3600" u="sng" dirty="0" err="1">
                <a:hlinkClick r:id="rId7" tooltip="Thiếu máu"/>
              </a:rPr>
              <a:t>thiếu</a:t>
            </a:r>
            <a:r>
              <a:rPr lang="en-US" sz="3600" u="sng" dirty="0">
                <a:hlinkClick r:id="rId7" tooltip="Thiếu máu"/>
              </a:rPr>
              <a:t> </a:t>
            </a:r>
            <a:r>
              <a:rPr lang="en-US" sz="3600" u="sng" dirty="0" err="1">
                <a:hlinkClick r:id="rId7" tooltip="Thiếu máu"/>
              </a:rPr>
              <a:t>máu</a:t>
            </a:r>
            <a:r>
              <a:rPr lang="en-US" sz="3600" dirty="0"/>
              <a:t>, </a:t>
            </a:r>
            <a:r>
              <a:rPr lang="en-US" sz="3600" dirty="0" err="1"/>
              <a:t>và</a:t>
            </a:r>
            <a:r>
              <a:rPr lang="en-US" sz="3600" dirty="0"/>
              <a:t> </a:t>
            </a:r>
            <a:r>
              <a:rPr lang="en-US" sz="3600" u="sng" dirty="0" err="1">
                <a:hlinkClick r:id="rId8" tooltip="Còi xương"/>
              </a:rPr>
              <a:t>còi</a:t>
            </a:r>
            <a:r>
              <a:rPr lang="en-US" sz="3600" u="sng" dirty="0">
                <a:hlinkClick r:id="rId8" tooltip="Còi xương"/>
              </a:rPr>
              <a:t> </a:t>
            </a:r>
            <a:r>
              <a:rPr lang="en-US" sz="3600" u="sng" dirty="0" err="1">
                <a:hlinkClick r:id="rId8" tooltip="Còi xương"/>
              </a:rPr>
              <a:t>xương</a:t>
            </a:r>
            <a:r>
              <a:rPr lang="en-US" sz="3600" dirty="0"/>
              <a:t>.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đó</a:t>
            </a:r>
            <a:r>
              <a:rPr lang="en-US" sz="3600" dirty="0"/>
              <a:t>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liều</a:t>
            </a:r>
            <a:r>
              <a:rPr lang="en-US" sz="3600" dirty="0"/>
              <a:t> vitamin </a:t>
            </a:r>
            <a:r>
              <a:rPr lang="en-US" sz="3600" dirty="0" err="1"/>
              <a:t>sẽ</a:t>
            </a:r>
            <a:r>
              <a:rPr lang="en-US" sz="3600" dirty="0"/>
              <a:t> </a:t>
            </a:r>
            <a:r>
              <a:rPr lang="en-US" sz="3600" dirty="0" err="1"/>
              <a:t>gây</a:t>
            </a:r>
            <a:r>
              <a:rPr lang="en-US" sz="3600" dirty="0"/>
              <a:t> </a:t>
            </a:r>
            <a:r>
              <a:rPr lang="en-US" sz="3600" dirty="0" err="1"/>
              <a:t>nên</a:t>
            </a:r>
            <a:r>
              <a:rPr lang="en-US" sz="3600" dirty="0"/>
              <a:t> </a:t>
            </a:r>
            <a:r>
              <a:rPr lang="en-US" sz="3600" u="sng" dirty="0" err="1">
                <a:hlinkClick r:id="rId9" tooltip="Buồn nôn"/>
              </a:rPr>
              <a:t>buồn</a:t>
            </a:r>
            <a:r>
              <a:rPr lang="en-US" sz="3600" u="sng" dirty="0">
                <a:hlinkClick r:id="rId9" tooltip="Buồn nôn"/>
              </a:rPr>
              <a:t> </a:t>
            </a:r>
            <a:r>
              <a:rPr lang="en-US" sz="3600" u="sng" dirty="0" err="1">
                <a:hlinkClick r:id="rId9" tooltip="Buồn nôn"/>
              </a:rPr>
              <a:t>nôn</a:t>
            </a:r>
            <a:r>
              <a:rPr lang="en-US" sz="3600" dirty="0"/>
              <a:t>, </a:t>
            </a:r>
            <a:r>
              <a:rPr lang="en-US" sz="3600" u="sng" dirty="0" err="1">
                <a:hlinkClick r:id="rId10" tooltip="Nôn mửa"/>
              </a:rPr>
              <a:t>nôn</a:t>
            </a:r>
            <a:r>
              <a:rPr lang="en-US" sz="3600" u="sng" dirty="0">
                <a:hlinkClick r:id="rId10" tooltip="Nôn mửa"/>
              </a:rPr>
              <a:t> </a:t>
            </a:r>
            <a:r>
              <a:rPr lang="en-US" sz="3600" u="sng" dirty="0" err="1">
                <a:hlinkClick r:id="rId10" tooltip="Nôn mửa"/>
              </a:rPr>
              <a:t>mửa</a:t>
            </a:r>
            <a:r>
              <a:rPr lang="en-US" sz="3600" dirty="0"/>
              <a:t> </a:t>
            </a:r>
            <a:r>
              <a:rPr lang="en-US" sz="3600" dirty="0" err="1"/>
              <a:t>hoặc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gây</a:t>
            </a:r>
            <a:r>
              <a:rPr lang="en-US" sz="3600" dirty="0"/>
              <a:t> </a:t>
            </a:r>
            <a:r>
              <a:rPr lang="en-US" sz="3600" dirty="0" err="1"/>
              <a:t>nên</a:t>
            </a:r>
            <a:r>
              <a:rPr lang="en-US" sz="3600" dirty="0"/>
              <a:t> </a:t>
            </a:r>
            <a:r>
              <a:rPr lang="en-US" sz="3600" dirty="0" err="1"/>
              <a:t>tử</a:t>
            </a:r>
            <a:r>
              <a:rPr lang="en-US" sz="3600" dirty="0"/>
              <a:t> </a:t>
            </a:r>
            <a:r>
              <a:rPr lang="en-US" sz="3600" dirty="0" err="1"/>
              <a:t>vong</a:t>
            </a:r>
            <a:endParaRPr 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8369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PHẦN HÓA HỌC CỦA THỰC PHẨM</a:t>
            </a:r>
            <a:r>
              <a:rPr lang="en-US" dirty="0">
                <a:solidFill>
                  <a:srgbClr val="92D050"/>
                </a:solidFill>
              </a:rPr>
              <a:t/>
            </a:r>
            <a:br>
              <a:rPr lang="en-US" dirty="0">
                <a:solidFill>
                  <a:srgbClr val="92D050"/>
                </a:solidFill>
              </a:rPr>
            </a:b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51814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1.1.7 Vitamin</a:t>
            </a: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5497" y="1769801"/>
            <a:ext cx="6827897" cy="4543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9347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PHẦN HÓA HỌC CỦA THỰC PHẨM</a:t>
            </a:r>
            <a:r>
              <a:rPr lang="en-US" dirty="0">
                <a:solidFill>
                  <a:srgbClr val="92D050"/>
                </a:solidFill>
              </a:rPr>
              <a:t/>
            </a:r>
            <a:br>
              <a:rPr lang="en-US" dirty="0">
                <a:solidFill>
                  <a:srgbClr val="92D050"/>
                </a:solidFill>
              </a:rPr>
            </a:b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51814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1.1.8 </a:t>
            </a:r>
            <a:r>
              <a:rPr lang="en-US" sz="3600" b="1" dirty="0" err="1" smtClean="0">
                <a:solidFill>
                  <a:schemeClr val="tx1"/>
                </a:solidFill>
              </a:rPr>
              <a:t>Các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thành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phần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hóa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học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khác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r>
              <a:rPr lang="en-US" sz="3600" dirty="0" err="1"/>
              <a:t>Màu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thay</a:t>
            </a:r>
            <a:r>
              <a:rPr lang="en-US" sz="3600" dirty="0"/>
              <a:t> </a:t>
            </a:r>
            <a:r>
              <a:rPr lang="en-US" sz="3600" dirty="0" err="1"/>
              <a:t>đổi</a:t>
            </a:r>
            <a:r>
              <a:rPr lang="en-US" sz="3600" dirty="0"/>
              <a:t> </a:t>
            </a:r>
            <a:r>
              <a:rPr lang="en-US" sz="3600" dirty="0" err="1"/>
              <a:t>màu</a:t>
            </a:r>
            <a:r>
              <a:rPr lang="en-US" sz="3600" dirty="0"/>
              <a:t> </a:t>
            </a:r>
            <a:r>
              <a:rPr lang="en-US" sz="3600" dirty="0" err="1"/>
              <a:t>sắc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bất</a:t>
            </a:r>
            <a:r>
              <a:rPr lang="en-US" sz="3600" dirty="0"/>
              <a:t> </a:t>
            </a:r>
            <a:r>
              <a:rPr lang="en-US" sz="3600" dirty="0" err="1"/>
              <a:t>kì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nào</a:t>
            </a:r>
            <a:r>
              <a:rPr lang="en-US" sz="3600" dirty="0"/>
              <a:t>. </a:t>
            </a:r>
            <a:r>
              <a:rPr lang="en-US" sz="3600" dirty="0" err="1"/>
              <a:t>Chúng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phần</a:t>
            </a:r>
            <a:r>
              <a:rPr lang="en-US" sz="3600" dirty="0"/>
              <a:t> </a:t>
            </a:r>
            <a:r>
              <a:rPr lang="en-US" sz="3600" dirty="0" err="1"/>
              <a:t>lớn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mục</a:t>
            </a:r>
            <a:r>
              <a:rPr lang="en-US" sz="3600" dirty="0"/>
              <a:t> </a:t>
            </a:r>
            <a:r>
              <a:rPr lang="en-US" sz="3600" dirty="0" err="1"/>
              <a:t>đích</a:t>
            </a:r>
            <a:r>
              <a:rPr lang="en-US" sz="3600" dirty="0"/>
              <a:t> </a:t>
            </a:r>
            <a:r>
              <a:rPr lang="en-US" sz="3600" u="sng" dirty="0" err="1">
                <a:hlinkClick r:id="rId2" tooltip="Phân tích cảm quan (trang chưa được viết)"/>
              </a:rPr>
              <a:t>phân</a:t>
            </a:r>
            <a:r>
              <a:rPr lang="en-US" sz="3600" u="sng" dirty="0">
                <a:hlinkClick r:id="rId2" tooltip="Phân tích cảm quan (trang chưa được viết)"/>
              </a:rPr>
              <a:t> </a:t>
            </a:r>
            <a:r>
              <a:rPr lang="en-US" sz="3600" u="sng" dirty="0" err="1">
                <a:hlinkClick r:id="rId2" tooltip="Phân tích cảm quan (trang chưa được viết)"/>
              </a:rPr>
              <a:t>tích</a:t>
            </a:r>
            <a:r>
              <a:rPr lang="en-US" sz="3600" u="sng" dirty="0">
                <a:hlinkClick r:id="rId2" tooltip="Phân tích cảm quan (trang chưa được viết)"/>
              </a:rPr>
              <a:t> </a:t>
            </a:r>
            <a:r>
              <a:rPr lang="en-US" sz="3600" u="sng" dirty="0" err="1">
                <a:hlinkClick r:id="rId2" tooltip="Phân tích cảm quan (trang chưa được viết)"/>
              </a:rPr>
              <a:t>cảm</a:t>
            </a:r>
            <a:r>
              <a:rPr lang="en-US" sz="3600" u="sng" dirty="0">
                <a:hlinkClick r:id="rId2" tooltip="Phân tích cảm quan (trang chưa được viết)"/>
              </a:rPr>
              <a:t> </a:t>
            </a:r>
            <a:r>
              <a:rPr lang="en-US" sz="3600" u="sng" dirty="0" err="1">
                <a:hlinkClick r:id="rId2" tooltip="Phân tích cảm quan (trang chưa được viết)"/>
              </a:rPr>
              <a:t>quan</a:t>
            </a:r>
            <a:r>
              <a:rPr lang="en-US" sz="3600" dirty="0"/>
              <a:t>. </a:t>
            </a:r>
            <a:r>
              <a:rPr lang="en-US" sz="3600" dirty="0" err="1"/>
              <a:t>Chúng</a:t>
            </a:r>
            <a:r>
              <a:rPr lang="en-US" sz="3600" dirty="0"/>
              <a:t> </a:t>
            </a:r>
            <a:r>
              <a:rPr lang="en-US" sz="3600" dirty="0" err="1"/>
              <a:t>cũng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màu</a:t>
            </a:r>
            <a:r>
              <a:rPr lang="en-US" sz="3600" dirty="0"/>
              <a:t> </a:t>
            </a:r>
            <a:r>
              <a:rPr lang="en-US" sz="3600" dirty="0" err="1"/>
              <a:t>sắc</a:t>
            </a:r>
            <a:r>
              <a:rPr lang="en-US" sz="3600" dirty="0"/>
              <a:t> </a:t>
            </a:r>
            <a:r>
              <a:rPr lang="en-US" sz="3600" dirty="0" err="1"/>
              <a:t>tự</a:t>
            </a:r>
            <a:r>
              <a:rPr lang="en-US" sz="3600" dirty="0"/>
              <a:t> </a:t>
            </a:r>
            <a:r>
              <a:rPr lang="en-US" sz="3600" dirty="0" err="1"/>
              <a:t>nhiên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</a:t>
            </a:r>
            <a:r>
              <a:rPr lang="en-US" sz="3600" dirty="0" err="1"/>
              <a:t>góc</a:t>
            </a:r>
            <a:r>
              <a:rPr lang="en-US" sz="3600" dirty="0"/>
              <a:t> </a:t>
            </a:r>
            <a:r>
              <a:rPr lang="en-US" sz="3600" dirty="0" err="1"/>
              <a:t>nhìn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endParaRPr lang="en-US" sz="3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8295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</a:t>
            </a:r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PHẦN HÓA HỌC CỦA THỰC PHẨM</a:t>
            </a:r>
            <a:r>
              <a:rPr lang="en-US" dirty="0">
                <a:solidFill>
                  <a:srgbClr val="92D050"/>
                </a:solidFill>
              </a:rPr>
              <a:t/>
            </a:r>
            <a:br>
              <a:rPr lang="en-US" dirty="0">
                <a:solidFill>
                  <a:srgbClr val="92D050"/>
                </a:solidFill>
              </a:rPr>
            </a:b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51814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1.1.8 </a:t>
            </a:r>
            <a:r>
              <a:rPr lang="en-US" sz="3600" b="1" dirty="0" err="1" smtClean="0">
                <a:solidFill>
                  <a:schemeClr val="tx1"/>
                </a:solidFill>
              </a:rPr>
              <a:t>Các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thành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phần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hóa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học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khác</a:t>
            </a:r>
            <a:endParaRPr lang="en-US" sz="3600" b="1" dirty="0" smtClean="0">
              <a:solidFill>
                <a:schemeClr val="tx1"/>
              </a:solidFill>
            </a:endParaRPr>
          </a:p>
          <a:p>
            <a:r>
              <a:rPr lang="en-US" dirty="0" err="1">
                <a:solidFill>
                  <a:schemeClr val="tx1"/>
                </a:solidFill>
              </a:rPr>
              <a:t>Mùi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vị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thực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phẩm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rất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trọng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việc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thực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phẩm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 </a:t>
            </a:r>
            <a:r>
              <a:rPr lang="en-US" u="sng" dirty="0" err="1">
                <a:solidFill>
                  <a:schemeClr val="tx1"/>
                </a:solidFill>
                <a:hlinkClick r:id="rId2" tooltip="Khứu giác"/>
              </a:rPr>
              <a:t>mùi</a:t>
            </a:r>
            <a:r>
              <a:rPr lang="en-US" dirty="0">
                <a:solidFill>
                  <a:schemeClr val="tx1"/>
                </a:solidFill>
              </a:rPr>
              <a:t> 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vị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phù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hợp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với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thị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hiếu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người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tiêu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dùng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đặc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biệt</a:t>
            </a:r>
            <a:r>
              <a:rPr lang="en-US" dirty="0">
                <a:solidFill>
                  <a:schemeClr val="tx1"/>
                </a:solidFill>
              </a:rPr>
              <a:t> ở </a:t>
            </a:r>
            <a:r>
              <a:rPr lang="en-US" dirty="0" err="1">
                <a:solidFill>
                  <a:schemeClr val="tx1"/>
                </a:solidFill>
              </a:rPr>
              <a:t>phân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tích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cảm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quan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Mặc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dù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đã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số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sản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phẩm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điều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chỉnh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vị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tự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nhiên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như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muối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đường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nhưng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nghiên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cứu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vị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hoá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học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đã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triển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rất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nhiều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vị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thực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phẩm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nhau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những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sản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phẩm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nhân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tạo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là</a:t>
            </a:r>
            <a:r>
              <a:rPr lang="en-US" dirty="0">
                <a:solidFill>
                  <a:schemeClr val="tx1"/>
                </a:solidFill>
              </a:rPr>
              <a:t> </a:t>
            </a:r>
            <a:r>
              <a:rPr lang="en-US" u="sng" dirty="0">
                <a:solidFill>
                  <a:schemeClr val="tx1"/>
                </a:solidFill>
                <a:hlinkClick r:id="rId3" tooltip="Methyl salicylate"/>
              </a:rPr>
              <a:t>methyl salicylate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mùi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cây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lộc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đề</a:t>
            </a:r>
            <a:r>
              <a:rPr lang="en-US" dirty="0">
                <a:solidFill>
                  <a:schemeClr val="tx1"/>
                </a:solidFill>
              </a:rPr>
              <a:t> (</a:t>
            </a:r>
            <a:r>
              <a:rPr lang="en-US" dirty="0" err="1">
                <a:solidFill>
                  <a:schemeClr val="tx1"/>
                </a:solidFill>
              </a:rPr>
              <a:t>cây</a:t>
            </a:r>
            <a:r>
              <a:rPr lang="en-US" dirty="0">
                <a:solidFill>
                  <a:schemeClr val="tx1"/>
                </a:solidFill>
              </a:rPr>
              <a:t> Wintergreen, </a:t>
            </a:r>
            <a:r>
              <a:rPr lang="en-US" dirty="0" err="1">
                <a:solidFill>
                  <a:schemeClr val="tx1"/>
                </a:solidFill>
              </a:rPr>
              <a:t>mọc</a:t>
            </a:r>
            <a:r>
              <a:rPr lang="en-US" dirty="0">
                <a:solidFill>
                  <a:schemeClr val="tx1"/>
                </a:solidFill>
              </a:rPr>
              <a:t> ở </a:t>
            </a:r>
            <a:r>
              <a:rPr lang="en-US" dirty="0" err="1">
                <a:solidFill>
                  <a:schemeClr val="tx1"/>
                </a:solidFill>
              </a:rPr>
              <a:t>Bắc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Mỹ</a:t>
            </a:r>
            <a:r>
              <a:rPr lang="en-US" dirty="0">
                <a:solidFill>
                  <a:schemeClr val="tx1"/>
                </a:solidFill>
              </a:rPr>
              <a:t>), hay </a:t>
            </a:r>
            <a:r>
              <a:rPr lang="en-US" dirty="0" err="1">
                <a:solidFill>
                  <a:schemeClr val="tx1"/>
                </a:solidFill>
              </a:rPr>
              <a:t>như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axit</a:t>
            </a:r>
            <a:r>
              <a:rPr lang="en-US" dirty="0">
                <a:solidFill>
                  <a:schemeClr val="tx1"/>
                </a:solidFill>
              </a:rPr>
              <a:t> lactic </a:t>
            </a:r>
            <a:r>
              <a:rPr lang="en-US" dirty="0" err="1">
                <a:solidFill>
                  <a:schemeClr val="tx1"/>
                </a:solidFill>
              </a:rPr>
              <a:t>giúp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sữa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vị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chua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nhẹ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9064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1735"/>
            <a:ext cx="8596668" cy="958645"/>
          </a:xfrm>
        </p:spPr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CỦNG CỐ BÀI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06063" y="958645"/>
            <a:ext cx="9940828" cy="57126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vi-VN" sz="3600" b="1" dirty="0" smtClean="0"/>
              <a:t>CÂU HỎI</a:t>
            </a:r>
            <a:r>
              <a:rPr lang="en-US" sz="3600" b="1" dirty="0" smtClean="0"/>
              <a:t>:</a:t>
            </a:r>
          </a:p>
          <a:p>
            <a:pPr lvl="1"/>
            <a:endParaRPr lang="en-US" sz="3600" b="1" dirty="0" smtClean="0"/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en-US" sz="3600" dirty="0" err="1" smtClean="0"/>
              <a:t>Liệt</a:t>
            </a:r>
            <a:r>
              <a:rPr lang="en-US" sz="3600" dirty="0" smtClean="0"/>
              <a:t> </a:t>
            </a:r>
            <a:r>
              <a:rPr lang="en-US" sz="3600" dirty="0" err="1" smtClean="0"/>
              <a:t>kê</a:t>
            </a:r>
            <a:r>
              <a:rPr lang="en-US" sz="3600" dirty="0" smtClean="0"/>
              <a:t> </a:t>
            </a:r>
            <a:r>
              <a:rPr lang="en-US" sz="3600" dirty="0" err="1" smtClean="0"/>
              <a:t>các</a:t>
            </a:r>
            <a:r>
              <a:rPr lang="en-US" sz="3600" dirty="0" smtClean="0"/>
              <a:t> </a:t>
            </a:r>
            <a:r>
              <a:rPr lang="en-US" sz="3600" dirty="0" err="1" smtClean="0"/>
              <a:t>thành</a:t>
            </a:r>
            <a:r>
              <a:rPr lang="en-US" sz="3600" dirty="0" smtClean="0"/>
              <a:t> </a:t>
            </a:r>
            <a:r>
              <a:rPr lang="en-US" sz="3600" dirty="0" err="1" smtClean="0"/>
              <a:t>phần</a:t>
            </a:r>
            <a:r>
              <a:rPr lang="en-US" sz="3600" dirty="0" smtClean="0"/>
              <a:t> </a:t>
            </a:r>
            <a:r>
              <a:rPr lang="en-US" sz="3600" dirty="0" err="1" smtClean="0"/>
              <a:t>hóa</a:t>
            </a:r>
            <a:r>
              <a:rPr lang="en-US" sz="3600" dirty="0" smtClean="0"/>
              <a:t> </a:t>
            </a:r>
            <a:r>
              <a:rPr lang="en-US" sz="3600" dirty="0" err="1" smtClean="0"/>
              <a:t>học</a:t>
            </a:r>
            <a:r>
              <a:rPr lang="en-US" sz="3600" dirty="0" smtClean="0"/>
              <a:t> </a:t>
            </a:r>
            <a:r>
              <a:rPr lang="en-US" sz="3600" dirty="0" err="1" smtClean="0"/>
              <a:t>trong</a:t>
            </a:r>
            <a:r>
              <a:rPr lang="en-US" sz="3600" dirty="0" smtClean="0"/>
              <a:t> </a:t>
            </a:r>
            <a:r>
              <a:rPr lang="en-US" sz="3600" dirty="0" err="1" smtClean="0"/>
              <a:t>thực</a:t>
            </a:r>
            <a:r>
              <a:rPr lang="en-US" sz="3600" dirty="0" smtClean="0"/>
              <a:t> </a:t>
            </a:r>
            <a:r>
              <a:rPr lang="en-US" sz="3600" dirty="0" err="1" smtClean="0"/>
              <a:t>phẩm</a:t>
            </a:r>
            <a:r>
              <a:rPr lang="vi-VN" sz="3600" dirty="0" smtClean="0"/>
              <a:t>?</a:t>
            </a:r>
            <a:endParaRPr lang="vi-VN" sz="3600" dirty="0" smtClean="0"/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vi-VN" sz="3600" dirty="0" smtClean="0"/>
              <a:t>Trình bày </a:t>
            </a:r>
            <a:r>
              <a:rPr lang="en-US" sz="3600" dirty="0" err="1" smtClean="0"/>
              <a:t>công</a:t>
            </a:r>
            <a:r>
              <a:rPr lang="en-US" sz="3600" dirty="0" smtClean="0"/>
              <a:t> </a:t>
            </a:r>
            <a:r>
              <a:rPr lang="en-US" sz="3600" dirty="0" err="1" smtClean="0"/>
              <a:t>dụng</a:t>
            </a:r>
            <a:r>
              <a:rPr lang="en-US" sz="3600" dirty="0" smtClean="0"/>
              <a:t> </a:t>
            </a:r>
            <a:r>
              <a:rPr lang="en-US" sz="3600" dirty="0" err="1" smtClean="0"/>
              <a:t>của</a:t>
            </a:r>
            <a:r>
              <a:rPr lang="en-US" sz="3600" dirty="0" smtClean="0"/>
              <a:t> </a:t>
            </a:r>
            <a:r>
              <a:rPr lang="en-US" sz="3600" dirty="0" err="1" smtClean="0"/>
              <a:t>các</a:t>
            </a:r>
            <a:r>
              <a:rPr lang="en-US" sz="3600" dirty="0" smtClean="0"/>
              <a:t> </a:t>
            </a:r>
            <a:r>
              <a:rPr lang="en-US" sz="3600" dirty="0" err="1" smtClean="0"/>
              <a:t>thành</a:t>
            </a:r>
            <a:r>
              <a:rPr lang="en-US" sz="3600" dirty="0" smtClean="0"/>
              <a:t> </a:t>
            </a:r>
            <a:r>
              <a:rPr lang="en-US" sz="3600" dirty="0" err="1" smtClean="0"/>
              <a:t>phần</a:t>
            </a:r>
            <a:r>
              <a:rPr lang="en-US" sz="3600" dirty="0" smtClean="0"/>
              <a:t> </a:t>
            </a:r>
            <a:r>
              <a:rPr lang="en-US" sz="3600" dirty="0" err="1" smtClean="0"/>
              <a:t>hóa</a:t>
            </a:r>
            <a:r>
              <a:rPr lang="en-US" sz="3600" dirty="0" smtClean="0"/>
              <a:t> </a:t>
            </a:r>
            <a:r>
              <a:rPr lang="en-US" sz="3600" dirty="0" err="1" smtClean="0"/>
              <a:t>học</a:t>
            </a:r>
            <a:r>
              <a:rPr lang="vi-VN" sz="3600" dirty="0" smtClean="0"/>
              <a:t>?</a:t>
            </a:r>
            <a:endParaRPr lang="en-US" sz="3600" dirty="0"/>
          </a:p>
          <a:p>
            <a:pPr lvl="1"/>
            <a:endParaRPr lang="en-US" sz="3600" b="1" dirty="0" smtClean="0"/>
          </a:p>
          <a:p>
            <a:pPr lvl="2"/>
            <a:endParaRPr lang="en-US" sz="3300" i="1" dirty="0"/>
          </a:p>
        </p:txBody>
      </p:sp>
    </p:spTree>
    <p:extLst>
      <p:ext uri="{BB962C8B-B14F-4D97-AF65-F5344CB8AC3E}">
        <p14:creationId xmlns:p14="http://schemas.microsoft.com/office/powerpoint/2010/main" val="12732515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1735"/>
            <a:ext cx="8596668" cy="958645"/>
          </a:xfrm>
        </p:spPr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GIAO BÀI VỀ NHÀ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06063" y="958645"/>
            <a:ext cx="9572118" cy="432127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endParaRPr lang="en-US" sz="3600" b="1" dirty="0" smtClean="0"/>
          </a:p>
          <a:p>
            <a:pPr lvl="1"/>
            <a:r>
              <a:rPr lang="vi-VN" sz="3600" b="1" dirty="0" smtClean="0"/>
              <a:t>Đọc trước bài giảng môn học từ trang </a:t>
            </a:r>
            <a:r>
              <a:rPr lang="en-US" sz="3600" b="1" dirty="0" smtClean="0"/>
              <a:t>5</a:t>
            </a:r>
            <a:r>
              <a:rPr lang="vi-VN" sz="3600" b="1" dirty="0" smtClean="0"/>
              <a:t> </a:t>
            </a:r>
            <a:r>
              <a:rPr lang="vi-VN" sz="3600" b="1" dirty="0" smtClean="0"/>
              <a:t>đến trang </a:t>
            </a:r>
            <a:r>
              <a:rPr lang="en-US" sz="3600" b="1" dirty="0" smtClean="0"/>
              <a:t>11</a:t>
            </a:r>
            <a:endParaRPr lang="en-US" sz="3600" b="1" dirty="0" smtClean="0"/>
          </a:p>
          <a:p>
            <a:pPr lvl="2"/>
            <a:endParaRPr lang="en-US" sz="3300" i="1" dirty="0"/>
          </a:p>
        </p:txBody>
      </p:sp>
    </p:spTree>
    <p:extLst>
      <p:ext uri="{BB962C8B-B14F-4D97-AF65-F5344CB8AC3E}">
        <p14:creationId xmlns:p14="http://schemas.microsoft.com/office/powerpoint/2010/main" val="219184556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243</TotalTime>
  <Words>625</Words>
  <Application>Microsoft Office PowerPoint</Application>
  <PresentationFormat>Widescreen</PresentationFormat>
  <Paragraphs>87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Arial</vt:lpstr>
      <vt:lpstr>Calibri</vt:lpstr>
      <vt:lpstr>Tahoma</vt:lpstr>
      <vt:lpstr>Trebuchet MS</vt:lpstr>
      <vt:lpstr>Wingdings</vt:lpstr>
      <vt:lpstr>Wingdings 3</vt:lpstr>
      <vt:lpstr>Facet</vt:lpstr>
      <vt:lpstr>871TGp_picture_light_ani</vt:lpstr>
      <vt:lpstr>1_871TGp_picture_light_ani</vt:lpstr>
      <vt:lpstr>TRƯỜNG CAO ĐẲNG LÝ TỰ TRỌNG THÀNH PHỐ HỒ CHÍ MINH </vt:lpstr>
      <vt:lpstr> Môn học: THƯƠNG PHẨM VÀ AN TOÀN THỰC PHẨM </vt:lpstr>
      <vt:lpstr>MỤC TIÊU</vt:lpstr>
      <vt:lpstr>NỘI DUNG</vt:lpstr>
      <vt:lpstr>1.1 THÀNH PHẦN HÓA HỌC CỦA THỰC PHẨM </vt:lpstr>
      <vt:lpstr>1.1 THÀNH PHẦN HÓA HỌC CỦA THỰC PHẨM </vt:lpstr>
      <vt:lpstr>1.1 THÀNH PHẦN HÓA HỌC CỦA THỰC PHẨM </vt:lpstr>
      <vt:lpstr>1.1 THÀNH PHẦN HÓA HỌC CỦA THỰC PHẨM </vt:lpstr>
      <vt:lpstr>1.1 THÀNH PHẦN HÓA HỌC CỦA THỰC PHẨM </vt:lpstr>
      <vt:lpstr>1.1 THÀNH PHẦN HÓA HỌC CỦA THỰC PHẨM </vt:lpstr>
      <vt:lpstr>1.1 THÀNH PHẦN HÓA HỌC CỦA THỰC PHẨM </vt:lpstr>
      <vt:lpstr>1.1 THÀNH PHẦN HÓA HỌC CỦA THỰC PHẨM </vt:lpstr>
      <vt:lpstr>1.1 THÀNH PHẦN HÓA HỌC CỦA THỰC PHẨM </vt:lpstr>
      <vt:lpstr>1.1 THÀNH PHẦN HÓA HỌC CỦA THỰC PHẨM </vt:lpstr>
      <vt:lpstr>1.1 THÀNH PHẦN HÓA HỌC CỦA THỰC PHẨM </vt:lpstr>
      <vt:lpstr>1.1 THÀNH PHẦN HÓA HỌC CỦA THỰC PHẨM </vt:lpstr>
      <vt:lpstr>1.1 THÀNH PHẦN HÓA HỌC CỦA THỰC PHẨM </vt:lpstr>
      <vt:lpstr>1.1 THÀNH PHẦN HÓA HỌC CỦA THỰC PHẨM </vt:lpstr>
      <vt:lpstr>1.1 THÀNH PHẦN HÓA HỌC CỦA THỰC PHẨM </vt:lpstr>
      <vt:lpstr>1.1 THÀNH PHẦN HÓA HỌC CỦA THỰC PHẨM </vt:lpstr>
      <vt:lpstr>1.1 THÀNH PHẦN HÓA HỌC CỦA THỰC PHẨM </vt:lpstr>
      <vt:lpstr>1.1 THÀNH PHẦN HÓA HỌC CỦA THỰC PHẨM </vt:lpstr>
      <vt:lpstr>CỦNG CỐ BÀI</vt:lpstr>
      <vt:lpstr>GIAO BÀI VỀ NHÀ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3: NGỘ ĐỘC THỰC PHẨM DO NGUYÊN LIỆU VÀ SẢN PHẨM CHƯA NGỘ ĐỘC</dc:title>
  <dc:creator>Windows User</dc:creator>
  <cp:lastModifiedBy>ThuVien</cp:lastModifiedBy>
  <cp:revision>28</cp:revision>
  <dcterms:created xsi:type="dcterms:W3CDTF">2020-12-28T10:22:22Z</dcterms:created>
  <dcterms:modified xsi:type="dcterms:W3CDTF">2021-01-05T08:46:04Z</dcterms:modified>
</cp:coreProperties>
</file>