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88" r:id="rId2"/>
    <p:sldId id="291" r:id="rId3"/>
    <p:sldId id="292" r:id="rId4"/>
    <p:sldId id="256" r:id="rId5"/>
    <p:sldId id="257" r:id="rId6"/>
    <p:sldId id="286" r:id="rId7"/>
    <p:sldId id="293" r:id="rId8"/>
    <p:sldId id="294" r:id="rId9"/>
    <p:sldId id="295" r:id="rId10"/>
    <p:sldId id="296" r:id="rId11"/>
    <p:sldId id="297" r:id="rId12"/>
    <p:sldId id="330" r:id="rId13"/>
    <p:sldId id="329" r:id="rId14"/>
    <p:sldId id="299" r:id="rId15"/>
    <p:sldId id="328" r:id="rId16"/>
    <p:sldId id="331" r:id="rId17"/>
    <p:sldId id="301" r:id="rId18"/>
    <p:sldId id="302" r:id="rId19"/>
    <p:sldId id="304" r:id="rId20"/>
    <p:sldId id="305" r:id="rId21"/>
    <p:sldId id="306" r:id="rId22"/>
    <p:sldId id="327" r:id="rId23"/>
    <p:sldId id="307" r:id="rId24"/>
    <p:sldId id="303" r:id="rId25"/>
    <p:sldId id="309" r:id="rId26"/>
    <p:sldId id="325" r:id="rId27"/>
    <p:sldId id="308" r:id="rId28"/>
    <p:sldId id="326" r:id="rId29"/>
    <p:sldId id="310" r:id="rId30"/>
    <p:sldId id="324" r:id="rId31"/>
    <p:sldId id="312" r:id="rId32"/>
    <p:sldId id="332" r:id="rId33"/>
    <p:sldId id="313" r:id="rId34"/>
    <p:sldId id="314" r:id="rId35"/>
    <p:sldId id="315" r:id="rId36"/>
    <p:sldId id="323" r:id="rId37"/>
    <p:sldId id="316" r:id="rId38"/>
    <p:sldId id="318" r:id="rId39"/>
    <p:sldId id="319" r:id="rId40"/>
    <p:sldId id="320" r:id="rId41"/>
    <p:sldId id="321" r:id="rId42"/>
    <p:sldId id="322" r:id="rId43"/>
    <p:sldId id="317" r:id="rId44"/>
    <p:sldId id="334" r:id="rId45"/>
    <p:sldId id="311" r:id="rId46"/>
    <p:sldId id="285" r:id="rId47"/>
  </p:sldIdLst>
  <p:sldSz cx="9144000" cy="6858000" type="screen4x3"/>
  <p:notesSz cx="6858000" cy="9144000"/>
  <p:custDataLst>
    <p:tags r:id="rId49"/>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varScale="1">
        <p:scale>
          <a:sx n="67" d="100"/>
          <a:sy n="67" d="100"/>
        </p:scale>
        <p:origin x="1362"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08BD04-537B-42F3-BBFD-7BB12F3B3340}"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US"/>
        </a:p>
      </dgm:t>
    </dgm:pt>
    <dgm:pt modelId="{59629AC1-E044-4B62-B785-4153E7FF4980}">
      <dgm:prSet phldrT="[Text]" custT="1"/>
      <dgm:spPr/>
      <dgm:t>
        <a:bodyPr/>
        <a:lstStyle/>
        <a:p>
          <a:r>
            <a:rPr lang="vi-VN" sz="3200" dirty="0" smtClean="0">
              <a:latin typeface="Arial" panose="020B0604020202020204" pitchFamily="34" charset="0"/>
              <a:cs typeface="Arial" panose="020B0604020202020204" pitchFamily="34" charset="0"/>
            </a:rPr>
            <a:t>Chương 1: </a:t>
          </a:r>
          <a:r>
            <a:rPr lang="en-US" sz="3200" dirty="0" smtClean="0">
              <a:latin typeface="Arial" panose="020B0604020202020204" pitchFamily="34" charset="0"/>
              <a:cs typeface="Arial" panose="020B0604020202020204" pitchFamily="34" charset="0"/>
            </a:rPr>
            <a:t>KHÁI QUÁT CHUNG VỀ VĂN HÓA ẨM THỰC</a:t>
          </a:r>
          <a:endParaRPr lang="en-US" sz="3200" dirty="0">
            <a:latin typeface="Arial" panose="020B0604020202020204" pitchFamily="34" charset="0"/>
            <a:cs typeface="Arial" panose="020B0604020202020204" pitchFamily="34" charset="0"/>
          </a:endParaRPr>
        </a:p>
      </dgm:t>
    </dgm:pt>
    <dgm:pt modelId="{7764E3B4-8334-4177-AD06-36FD061E5716}" type="parTrans" cxnId="{B29CC5C4-1DC0-4E7B-B641-086CD9303881}">
      <dgm:prSet/>
      <dgm:spPr/>
      <dgm:t>
        <a:bodyPr/>
        <a:lstStyle/>
        <a:p>
          <a:endParaRPr lang="en-US" sz="3200">
            <a:latin typeface="+mn-lt"/>
          </a:endParaRPr>
        </a:p>
      </dgm:t>
    </dgm:pt>
    <dgm:pt modelId="{840C0964-C5E0-4FD3-8D59-AF79DE98B40C}" type="sibTrans" cxnId="{B29CC5C4-1DC0-4E7B-B641-086CD9303881}">
      <dgm:prSet/>
      <dgm:spPr/>
      <dgm:t>
        <a:bodyPr/>
        <a:lstStyle/>
        <a:p>
          <a:endParaRPr lang="en-US" sz="3200">
            <a:latin typeface="+mn-lt"/>
          </a:endParaRPr>
        </a:p>
      </dgm:t>
    </dgm:pt>
    <dgm:pt modelId="{F18799EB-90AD-43D2-A768-2425A69F8F69}">
      <dgm:prSet phldrT="[Text]" custT="1"/>
      <dgm:spPr/>
      <dgm:t>
        <a:bodyPr/>
        <a:lstStyle/>
        <a:p>
          <a:r>
            <a:rPr lang="en-US" sz="3200" dirty="0" err="1" smtClean="0">
              <a:latin typeface="Arial" panose="020B0604020202020204" pitchFamily="34" charset="0"/>
              <a:cs typeface="Arial" panose="020B0604020202020204" pitchFamily="34" charset="0"/>
            </a:rPr>
            <a:t>Chương</a:t>
          </a:r>
          <a:r>
            <a:rPr lang="en-US" sz="3200" dirty="0" smtClean="0">
              <a:latin typeface="Arial" panose="020B0604020202020204" pitchFamily="34" charset="0"/>
              <a:cs typeface="Arial" panose="020B0604020202020204" pitchFamily="34" charset="0"/>
            </a:rPr>
            <a:t> 2: VĂN HÓA ẨM THỰC VIỆT NAM</a:t>
          </a:r>
          <a:endParaRPr lang="en-US" sz="3200" dirty="0">
            <a:latin typeface="Arial" panose="020B0604020202020204" pitchFamily="34" charset="0"/>
            <a:cs typeface="Arial" panose="020B0604020202020204" pitchFamily="34" charset="0"/>
          </a:endParaRPr>
        </a:p>
      </dgm:t>
    </dgm:pt>
    <dgm:pt modelId="{A58C7060-0DFC-4037-9E81-5915BC24350D}" type="parTrans" cxnId="{2D6E2BD2-420B-4BA9-BDE0-5829C14434D8}">
      <dgm:prSet/>
      <dgm:spPr/>
      <dgm:t>
        <a:bodyPr/>
        <a:lstStyle/>
        <a:p>
          <a:endParaRPr lang="en-US" sz="3200">
            <a:latin typeface="+mn-lt"/>
          </a:endParaRPr>
        </a:p>
      </dgm:t>
    </dgm:pt>
    <dgm:pt modelId="{B073F3B7-FEAF-4882-B82D-0C3FCAB36CD8}" type="sibTrans" cxnId="{2D6E2BD2-420B-4BA9-BDE0-5829C14434D8}">
      <dgm:prSet/>
      <dgm:spPr/>
      <dgm:t>
        <a:bodyPr/>
        <a:lstStyle/>
        <a:p>
          <a:endParaRPr lang="en-US" sz="3200">
            <a:latin typeface="+mn-lt"/>
          </a:endParaRPr>
        </a:p>
      </dgm:t>
    </dgm:pt>
    <dgm:pt modelId="{C423128A-5E8A-4017-A09D-74E85D90DA4F}">
      <dgm:prSet custT="1"/>
      <dgm:spPr/>
      <dgm:t>
        <a:bodyPr/>
        <a:lstStyle/>
        <a:p>
          <a:r>
            <a:rPr lang="en-US" sz="3200" dirty="0" err="1" smtClean="0">
              <a:latin typeface="Arial" panose="020B0604020202020204" pitchFamily="34" charset="0"/>
              <a:cs typeface="Arial" panose="020B0604020202020204" pitchFamily="34" charset="0"/>
            </a:rPr>
            <a:t>Chương</a:t>
          </a:r>
          <a:r>
            <a:rPr lang="en-US" sz="3200" dirty="0" smtClean="0">
              <a:latin typeface="Arial" panose="020B0604020202020204" pitchFamily="34" charset="0"/>
              <a:cs typeface="Arial" panose="020B0604020202020204" pitchFamily="34" charset="0"/>
            </a:rPr>
            <a:t> 3: MỘT SỐ NỀN VH ẨM THỰC TIÊU BIỂU KHU VỰC CHÂU Á</a:t>
          </a:r>
          <a:endParaRPr lang="en-US" sz="3200" dirty="0">
            <a:latin typeface="Arial" panose="020B0604020202020204" pitchFamily="34" charset="0"/>
            <a:cs typeface="Arial" panose="020B0604020202020204" pitchFamily="34" charset="0"/>
          </a:endParaRPr>
        </a:p>
      </dgm:t>
    </dgm:pt>
    <dgm:pt modelId="{401D9BBF-4DCA-4FBE-82B2-CDDB723D985E}" type="parTrans" cxnId="{AA211AC1-AB50-4FAA-A283-52E310D3A127}">
      <dgm:prSet/>
      <dgm:spPr/>
      <dgm:t>
        <a:bodyPr/>
        <a:lstStyle/>
        <a:p>
          <a:endParaRPr lang="en-US" sz="3200">
            <a:latin typeface="+mn-lt"/>
          </a:endParaRPr>
        </a:p>
      </dgm:t>
    </dgm:pt>
    <dgm:pt modelId="{72EB3E06-AFC4-458B-ACC4-933DA155865A}" type="sibTrans" cxnId="{AA211AC1-AB50-4FAA-A283-52E310D3A127}">
      <dgm:prSet/>
      <dgm:spPr/>
      <dgm:t>
        <a:bodyPr/>
        <a:lstStyle/>
        <a:p>
          <a:endParaRPr lang="en-US" sz="3200">
            <a:latin typeface="+mn-lt"/>
          </a:endParaRPr>
        </a:p>
      </dgm:t>
    </dgm:pt>
    <dgm:pt modelId="{BD33B64A-47BA-4232-BC0D-D1F30BC3CAA4}">
      <dgm:prSet custT="1"/>
      <dgm:spPr/>
      <dgm:t>
        <a:bodyPr/>
        <a:lstStyle/>
        <a:p>
          <a:r>
            <a:rPr lang="en-US" sz="3200" dirty="0" err="1" smtClean="0"/>
            <a:t>Chương</a:t>
          </a:r>
          <a:r>
            <a:rPr lang="en-US" sz="3200" dirty="0" smtClean="0"/>
            <a:t> 4: </a:t>
          </a:r>
          <a:r>
            <a:rPr lang="en-US" sz="3200" dirty="0" smtClean="0">
              <a:latin typeface="Arial" panose="020B0604020202020204" pitchFamily="34" charset="0"/>
              <a:cs typeface="Arial" panose="020B0604020202020204" pitchFamily="34" charset="0"/>
            </a:rPr>
            <a:t>MỘT SỐ NỀN VH ẨM THỰC TIÊU BIỂU KV CHÂU ÂU-MỸ</a:t>
          </a:r>
          <a:r>
            <a:rPr lang="en-US" sz="3200" dirty="0" smtClean="0"/>
            <a:t> </a:t>
          </a:r>
          <a:endParaRPr lang="en-US" sz="3200" dirty="0"/>
        </a:p>
      </dgm:t>
    </dgm:pt>
    <dgm:pt modelId="{36203277-9849-4BCE-8036-1D4988C649F7}" type="parTrans" cxnId="{977CA1C4-AE7D-4E7A-8E65-2A54CEAB1048}">
      <dgm:prSet/>
      <dgm:spPr/>
      <dgm:t>
        <a:bodyPr/>
        <a:lstStyle/>
        <a:p>
          <a:endParaRPr lang="en-US"/>
        </a:p>
      </dgm:t>
    </dgm:pt>
    <dgm:pt modelId="{C1A4425F-019E-49A4-8246-81A806C2CC30}" type="sibTrans" cxnId="{977CA1C4-AE7D-4E7A-8E65-2A54CEAB1048}">
      <dgm:prSet/>
      <dgm:spPr/>
      <dgm:t>
        <a:bodyPr/>
        <a:lstStyle/>
        <a:p>
          <a:endParaRPr lang="en-US"/>
        </a:p>
      </dgm:t>
    </dgm:pt>
    <dgm:pt modelId="{C6250A80-C329-4755-926B-A0A5C62ED713}" type="pres">
      <dgm:prSet presAssocID="{3608BD04-537B-42F3-BBFD-7BB12F3B3340}" presName="linear" presStyleCnt="0">
        <dgm:presLayoutVars>
          <dgm:dir/>
          <dgm:animLvl val="lvl"/>
          <dgm:resizeHandles val="exact"/>
        </dgm:presLayoutVars>
      </dgm:prSet>
      <dgm:spPr/>
      <dgm:t>
        <a:bodyPr/>
        <a:lstStyle/>
        <a:p>
          <a:endParaRPr lang="en-US"/>
        </a:p>
      </dgm:t>
    </dgm:pt>
    <dgm:pt modelId="{BED54316-C498-494C-9F92-10CC94A4F909}" type="pres">
      <dgm:prSet presAssocID="{59629AC1-E044-4B62-B785-4153E7FF4980}" presName="parentLin" presStyleCnt="0"/>
      <dgm:spPr/>
    </dgm:pt>
    <dgm:pt modelId="{36A1B0CC-E0B8-48F8-B958-998B5F344EA4}" type="pres">
      <dgm:prSet presAssocID="{59629AC1-E044-4B62-B785-4153E7FF4980}" presName="parentLeftMargin" presStyleLbl="node1" presStyleIdx="0" presStyleCnt="4"/>
      <dgm:spPr/>
      <dgm:t>
        <a:bodyPr/>
        <a:lstStyle/>
        <a:p>
          <a:endParaRPr lang="en-US"/>
        </a:p>
      </dgm:t>
    </dgm:pt>
    <dgm:pt modelId="{893C27F3-9290-4D16-89F1-85C0E5C59305}" type="pres">
      <dgm:prSet presAssocID="{59629AC1-E044-4B62-B785-4153E7FF4980}" presName="parentText" presStyleLbl="node1" presStyleIdx="0" presStyleCnt="4" custScaleX="118763" custScaleY="133496">
        <dgm:presLayoutVars>
          <dgm:chMax val="0"/>
          <dgm:bulletEnabled val="1"/>
        </dgm:presLayoutVars>
      </dgm:prSet>
      <dgm:spPr/>
      <dgm:t>
        <a:bodyPr/>
        <a:lstStyle/>
        <a:p>
          <a:endParaRPr lang="en-US"/>
        </a:p>
      </dgm:t>
    </dgm:pt>
    <dgm:pt modelId="{5B2FC414-D792-4F7D-8C4B-FC37F6C92418}" type="pres">
      <dgm:prSet presAssocID="{59629AC1-E044-4B62-B785-4153E7FF4980}" presName="negativeSpace" presStyleCnt="0"/>
      <dgm:spPr/>
    </dgm:pt>
    <dgm:pt modelId="{596C159E-18A1-451C-91EC-4E7E2ABC988D}" type="pres">
      <dgm:prSet presAssocID="{59629AC1-E044-4B62-B785-4153E7FF4980}" presName="childText" presStyleLbl="conFgAcc1" presStyleIdx="0" presStyleCnt="4" custLinFactNeighborY="-8819">
        <dgm:presLayoutVars>
          <dgm:bulletEnabled val="1"/>
        </dgm:presLayoutVars>
      </dgm:prSet>
      <dgm:spPr/>
      <dgm:t>
        <a:bodyPr/>
        <a:lstStyle/>
        <a:p>
          <a:endParaRPr lang="en-US"/>
        </a:p>
      </dgm:t>
    </dgm:pt>
    <dgm:pt modelId="{AEEFE692-2241-405B-8B09-D0A3B49FBC15}" type="pres">
      <dgm:prSet presAssocID="{840C0964-C5E0-4FD3-8D59-AF79DE98B40C}" presName="spaceBetweenRectangles" presStyleCnt="0"/>
      <dgm:spPr/>
    </dgm:pt>
    <dgm:pt modelId="{D41E431C-79E4-4A6E-89F4-9FD76F0E2FA2}" type="pres">
      <dgm:prSet presAssocID="{F18799EB-90AD-43D2-A768-2425A69F8F69}" presName="parentLin" presStyleCnt="0"/>
      <dgm:spPr/>
    </dgm:pt>
    <dgm:pt modelId="{5A7015B3-92E1-46B4-9FAA-1455E4B4BCE2}" type="pres">
      <dgm:prSet presAssocID="{F18799EB-90AD-43D2-A768-2425A69F8F69}" presName="parentLeftMargin" presStyleLbl="node1" presStyleIdx="0" presStyleCnt="4"/>
      <dgm:spPr/>
      <dgm:t>
        <a:bodyPr/>
        <a:lstStyle/>
        <a:p>
          <a:endParaRPr lang="en-US"/>
        </a:p>
      </dgm:t>
    </dgm:pt>
    <dgm:pt modelId="{4ED1C131-6757-4CE9-AA7E-CFC524E2FB5F}" type="pres">
      <dgm:prSet presAssocID="{F18799EB-90AD-43D2-A768-2425A69F8F69}" presName="parentText" presStyleLbl="node1" presStyleIdx="1" presStyleCnt="4" custScaleX="118375" custScaleY="143902">
        <dgm:presLayoutVars>
          <dgm:chMax val="0"/>
          <dgm:bulletEnabled val="1"/>
        </dgm:presLayoutVars>
      </dgm:prSet>
      <dgm:spPr/>
      <dgm:t>
        <a:bodyPr/>
        <a:lstStyle/>
        <a:p>
          <a:endParaRPr lang="en-US"/>
        </a:p>
      </dgm:t>
    </dgm:pt>
    <dgm:pt modelId="{B1046E44-9CB8-4D3D-9F67-97BFD07C40C0}" type="pres">
      <dgm:prSet presAssocID="{F18799EB-90AD-43D2-A768-2425A69F8F69}" presName="negativeSpace" presStyleCnt="0"/>
      <dgm:spPr/>
    </dgm:pt>
    <dgm:pt modelId="{92667412-A645-44F8-93DF-5201FB97DFAC}" type="pres">
      <dgm:prSet presAssocID="{F18799EB-90AD-43D2-A768-2425A69F8F69}" presName="childText" presStyleLbl="conFgAcc1" presStyleIdx="1" presStyleCnt="4">
        <dgm:presLayoutVars>
          <dgm:bulletEnabled val="1"/>
        </dgm:presLayoutVars>
      </dgm:prSet>
      <dgm:spPr/>
      <dgm:t>
        <a:bodyPr/>
        <a:lstStyle/>
        <a:p>
          <a:endParaRPr lang="en-US"/>
        </a:p>
      </dgm:t>
    </dgm:pt>
    <dgm:pt modelId="{AC6B286B-B947-4357-9CFE-33B61B25EB48}" type="pres">
      <dgm:prSet presAssocID="{B073F3B7-FEAF-4882-B82D-0C3FCAB36CD8}" presName="spaceBetweenRectangles" presStyleCnt="0"/>
      <dgm:spPr/>
    </dgm:pt>
    <dgm:pt modelId="{7152565D-F5C9-486D-858B-13D014EF8573}" type="pres">
      <dgm:prSet presAssocID="{C423128A-5E8A-4017-A09D-74E85D90DA4F}" presName="parentLin" presStyleCnt="0"/>
      <dgm:spPr/>
    </dgm:pt>
    <dgm:pt modelId="{0C331FC2-AB42-4ACC-84E5-8EFD69707823}" type="pres">
      <dgm:prSet presAssocID="{C423128A-5E8A-4017-A09D-74E85D90DA4F}" presName="parentLeftMargin" presStyleLbl="node1" presStyleIdx="1" presStyleCnt="4"/>
      <dgm:spPr/>
      <dgm:t>
        <a:bodyPr/>
        <a:lstStyle/>
        <a:p>
          <a:endParaRPr lang="en-US"/>
        </a:p>
      </dgm:t>
    </dgm:pt>
    <dgm:pt modelId="{F8F58104-F7CE-47DB-834D-5A861543D906}" type="pres">
      <dgm:prSet presAssocID="{C423128A-5E8A-4017-A09D-74E85D90DA4F}" presName="parentText" presStyleLbl="node1" presStyleIdx="2" presStyleCnt="4" custScaleX="121184" custScaleY="123414">
        <dgm:presLayoutVars>
          <dgm:chMax val="0"/>
          <dgm:bulletEnabled val="1"/>
        </dgm:presLayoutVars>
      </dgm:prSet>
      <dgm:spPr/>
      <dgm:t>
        <a:bodyPr/>
        <a:lstStyle/>
        <a:p>
          <a:endParaRPr lang="en-US"/>
        </a:p>
      </dgm:t>
    </dgm:pt>
    <dgm:pt modelId="{0D3EB4BD-6D5D-4D61-B60D-D5CC5D69E4E6}" type="pres">
      <dgm:prSet presAssocID="{C423128A-5E8A-4017-A09D-74E85D90DA4F}" presName="negativeSpace" presStyleCnt="0"/>
      <dgm:spPr/>
    </dgm:pt>
    <dgm:pt modelId="{ABE4B31E-5AC9-41CA-847B-D8DF13573155}" type="pres">
      <dgm:prSet presAssocID="{C423128A-5E8A-4017-A09D-74E85D90DA4F}" presName="childText" presStyleLbl="conFgAcc1" presStyleIdx="2" presStyleCnt="4">
        <dgm:presLayoutVars>
          <dgm:bulletEnabled val="1"/>
        </dgm:presLayoutVars>
      </dgm:prSet>
      <dgm:spPr/>
    </dgm:pt>
    <dgm:pt modelId="{8BF5345C-F73E-4203-9B22-26539F9F0DD0}" type="pres">
      <dgm:prSet presAssocID="{72EB3E06-AFC4-458B-ACC4-933DA155865A}" presName="spaceBetweenRectangles" presStyleCnt="0"/>
      <dgm:spPr/>
    </dgm:pt>
    <dgm:pt modelId="{53CD7B37-2B69-4674-A344-B1C9A9142672}" type="pres">
      <dgm:prSet presAssocID="{BD33B64A-47BA-4232-BC0D-D1F30BC3CAA4}" presName="parentLin" presStyleCnt="0"/>
      <dgm:spPr/>
    </dgm:pt>
    <dgm:pt modelId="{6FB25444-66DD-416D-AFD7-D56F08210A9A}" type="pres">
      <dgm:prSet presAssocID="{BD33B64A-47BA-4232-BC0D-D1F30BC3CAA4}" presName="parentLeftMargin" presStyleLbl="node1" presStyleIdx="2" presStyleCnt="4"/>
      <dgm:spPr/>
      <dgm:t>
        <a:bodyPr/>
        <a:lstStyle/>
        <a:p>
          <a:endParaRPr lang="en-US"/>
        </a:p>
      </dgm:t>
    </dgm:pt>
    <dgm:pt modelId="{72F021F0-01B5-4D0A-A4AA-3016D3A7A5DD}" type="pres">
      <dgm:prSet presAssocID="{BD33B64A-47BA-4232-BC0D-D1F30BC3CAA4}" presName="parentText" presStyleLbl="node1" presStyleIdx="3" presStyleCnt="4" custScaleX="118160" custScaleY="138772" custLinFactNeighborX="1695" custLinFactNeighborY="-2764">
        <dgm:presLayoutVars>
          <dgm:chMax val="0"/>
          <dgm:bulletEnabled val="1"/>
        </dgm:presLayoutVars>
      </dgm:prSet>
      <dgm:spPr/>
      <dgm:t>
        <a:bodyPr/>
        <a:lstStyle/>
        <a:p>
          <a:endParaRPr lang="en-US"/>
        </a:p>
      </dgm:t>
    </dgm:pt>
    <dgm:pt modelId="{8492A79C-E818-4194-B87E-7F749998B984}" type="pres">
      <dgm:prSet presAssocID="{BD33B64A-47BA-4232-BC0D-D1F30BC3CAA4}" presName="negativeSpace" presStyleCnt="0"/>
      <dgm:spPr/>
    </dgm:pt>
    <dgm:pt modelId="{8DB27366-C84B-4A77-96FD-C7E324BC5D8C}" type="pres">
      <dgm:prSet presAssocID="{BD33B64A-47BA-4232-BC0D-D1F30BC3CAA4}" presName="childText" presStyleLbl="conFgAcc1" presStyleIdx="3" presStyleCnt="4">
        <dgm:presLayoutVars>
          <dgm:bulletEnabled val="1"/>
        </dgm:presLayoutVars>
      </dgm:prSet>
      <dgm:spPr/>
    </dgm:pt>
  </dgm:ptLst>
  <dgm:cxnLst>
    <dgm:cxn modelId="{43AB5C1B-F326-4413-8698-0A8376143CC5}" type="presOf" srcId="{F18799EB-90AD-43D2-A768-2425A69F8F69}" destId="{5A7015B3-92E1-46B4-9FAA-1455E4B4BCE2}" srcOrd="0" destOrd="0" presId="urn:microsoft.com/office/officeart/2005/8/layout/list1"/>
    <dgm:cxn modelId="{977CA1C4-AE7D-4E7A-8E65-2A54CEAB1048}" srcId="{3608BD04-537B-42F3-BBFD-7BB12F3B3340}" destId="{BD33B64A-47BA-4232-BC0D-D1F30BC3CAA4}" srcOrd="3" destOrd="0" parTransId="{36203277-9849-4BCE-8036-1D4988C649F7}" sibTransId="{C1A4425F-019E-49A4-8246-81A806C2CC30}"/>
    <dgm:cxn modelId="{E6A8AD7E-17FC-4596-AE51-EE70D0BA8DBD}" type="presOf" srcId="{59629AC1-E044-4B62-B785-4153E7FF4980}" destId="{36A1B0CC-E0B8-48F8-B958-998B5F344EA4}" srcOrd="0" destOrd="0" presId="urn:microsoft.com/office/officeart/2005/8/layout/list1"/>
    <dgm:cxn modelId="{B29CC5C4-1DC0-4E7B-B641-086CD9303881}" srcId="{3608BD04-537B-42F3-BBFD-7BB12F3B3340}" destId="{59629AC1-E044-4B62-B785-4153E7FF4980}" srcOrd="0" destOrd="0" parTransId="{7764E3B4-8334-4177-AD06-36FD061E5716}" sibTransId="{840C0964-C5E0-4FD3-8D59-AF79DE98B40C}"/>
    <dgm:cxn modelId="{D3A6DCAA-5CDE-425D-A18E-BC05C395C605}" type="presOf" srcId="{BD33B64A-47BA-4232-BC0D-D1F30BC3CAA4}" destId="{6FB25444-66DD-416D-AFD7-D56F08210A9A}" srcOrd="0" destOrd="0" presId="urn:microsoft.com/office/officeart/2005/8/layout/list1"/>
    <dgm:cxn modelId="{EA04C553-622E-421C-819C-5BDCC1E806D0}" type="presOf" srcId="{C423128A-5E8A-4017-A09D-74E85D90DA4F}" destId="{F8F58104-F7CE-47DB-834D-5A861543D906}" srcOrd="1" destOrd="0" presId="urn:microsoft.com/office/officeart/2005/8/layout/list1"/>
    <dgm:cxn modelId="{260546BC-0221-46A6-83EE-74741C68BFEA}" type="presOf" srcId="{C423128A-5E8A-4017-A09D-74E85D90DA4F}" destId="{0C331FC2-AB42-4ACC-84E5-8EFD69707823}" srcOrd="0" destOrd="0" presId="urn:microsoft.com/office/officeart/2005/8/layout/list1"/>
    <dgm:cxn modelId="{AA211AC1-AB50-4FAA-A283-52E310D3A127}" srcId="{3608BD04-537B-42F3-BBFD-7BB12F3B3340}" destId="{C423128A-5E8A-4017-A09D-74E85D90DA4F}" srcOrd="2" destOrd="0" parTransId="{401D9BBF-4DCA-4FBE-82B2-CDDB723D985E}" sibTransId="{72EB3E06-AFC4-458B-ACC4-933DA155865A}"/>
    <dgm:cxn modelId="{B0D1C975-E5DD-4432-A55D-FB6E68920235}" type="presOf" srcId="{3608BD04-537B-42F3-BBFD-7BB12F3B3340}" destId="{C6250A80-C329-4755-926B-A0A5C62ED713}" srcOrd="0" destOrd="0" presId="urn:microsoft.com/office/officeart/2005/8/layout/list1"/>
    <dgm:cxn modelId="{2D6E2BD2-420B-4BA9-BDE0-5829C14434D8}" srcId="{3608BD04-537B-42F3-BBFD-7BB12F3B3340}" destId="{F18799EB-90AD-43D2-A768-2425A69F8F69}" srcOrd="1" destOrd="0" parTransId="{A58C7060-0DFC-4037-9E81-5915BC24350D}" sibTransId="{B073F3B7-FEAF-4882-B82D-0C3FCAB36CD8}"/>
    <dgm:cxn modelId="{3A42DB38-045A-4C3D-A047-34C841AAF68F}" type="presOf" srcId="{F18799EB-90AD-43D2-A768-2425A69F8F69}" destId="{4ED1C131-6757-4CE9-AA7E-CFC524E2FB5F}" srcOrd="1" destOrd="0" presId="urn:microsoft.com/office/officeart/2005/8/layout/list1"/>
    <dgm:cxn modelId="{982DE4FF-06A8-44E8-9707-903916FEDEFE}" type="presOf" srcId="{59629AC1-E044-4B62-B785-4153E7FF4980}" destId="{893C27F3-9290-4D16-89F1-85C0E5C59305}" srcOrd="1" destOrd="0" presId="urn:microsoft.com/office/officeart/2005/8/layout/list1"/>
    <dgm:cxn modelId="{9EC821F3-9998-4A87-A812-963E353A863C}" type="presOf" srcId="{BD33B64A-47BA-4232-BC0D-D1F30BC3CAA4}" destId="{72F021F0-01B5-4D0A-A4AA-3016D3A7A5DD}" srcOrd="1" destOrd="0" presId="urn:microsoft.com/office/officeart/2005/8/layout/list1"/>
    <dgm:cxn modelId="{E0D4A7FB-D3CB-409A-8C54-B2961F007AF3}" type="presParOf" srcId="{C6250A80-C329-4755-926B-A0A5C62ED713}" destId="{BED54316-C498-494C-9F92-10CC94A4F909}" srcOrd="0" destOrd="0" presId="urn:microsoft.com/office/officeart/2005/8/layout/list1"/>
    <dgm:cxn modelId="{A6A00657-B142-47C2-AC00-69C8FAFEE794}" type="presParOf" srcId="{BED54316-C498-494C-9F92-10CC94A4F909}" destId="{36A1B0CC-E0B8-48F8-B958-998B5F344EA4}" srcOrd="0" destOrd="0" presId="urn:microsoft.com/office/officeart/2005/8/layout/list1"/>
    <dgm:cxn modelId="{1EA4A991-934A-45D1-89B1-065B70588FCB}" type="presParOf" srcId="{BED54316-C498-494C-9F92-10CC94A4F909}" destId="{893C27F3-9290-4D16-89F1-85C0E5C59305}" srcOrd="1" destOrd="0" presId="urn:microsoft.com/office/officeart/2005/8/layout/list1"/>
    <dgm:cxn modelId="{1093642D-1282-48E5-945D-A3A28E747F73}" type="presParOf" srcId="{C6250A80-C329-4755-926B-A0A5C62ED713}" destId="{5B2FC414-D792-4F7D-8C4B-FC37F6C92418}" srcOrd="1" destOrd="0" presId="urn:microsoft.com/office/officeart/2005/8/layout/list1"/>
    <dgm:cxn modelId="{59CDEABD-4437-4DF2-A4F4-9EF5B77D4942}" type="presParOf" srcId="{C6250A80-C329-4755-926B-A0A5C62ED713}" destId="{596C159E-18A1-451C-91EC-4E7E2ABC988D}" srcOrd="2" destOrd="0" presId="urn:microsoft.com/office/officeart/2005/8/layout/list1"/>
    <dgm:cxn modelId="{C0061F9F-8B88-45C6-9967-79A81D51F58D}" type="presParOf" srcId="{C6250A80-C329-4755-926B-A0A5C62ED713}" destId="{AEEFE692-2241-405B-8B09-D0A3B49FBC15}" srcOrd="3" destOrd="0" presId="urn:microsoft.com/office/officeart/2005/8/layout/list1"/>
    <dgm:cxn modelId="{95CC2C2F-17EF-4408-A345-6B61E6D05219}" type="presParOf" srcId="{C6250A80-C329-4755-926B-A0A5C62ED713}" destId="{D41E431C-79E4-4A6E-89F4-9FD76F0E2FA2}" srcOrd="4" destOrd="0" presId="urn:microsoft.com/office/officeart/2005/8/layout/list1"/>
    <dgm:cxn modelId="{45CE2DF5-54C4-4C0D-84AF-651DA7B625D0}" type="presParOf" srcId="{D41E431C-79E4-4A6E-89F4-9FD76F0E2FA2}" destId="{5A7015B3-92E1-46B4-9FAA-1455E4B4BCE2}" srcOrd="0" destOrd="0" presId="urn:microsoft.com/office/officeart/2005/8/layout/list1"/>
    <dgm:cxn modelId="{66661D99-E683-4349-B5B0-2057C0084E20}" type="presParOf" srcId="{D41E431C-79E4-4A6E-89F4-9FD76F0E2FA2}" destId="{4ED1C131-6757-4CE9-AA7E-CFC524E2FB5F}" srcOrd="1" destOrd="0" presId="urn:microsoft.com/office/officeart/2005/8/layout/list1"/>
    <dgm:cxn modelId="{3BDD3EE5-0EDC-4058-8177-8E439BDE4086}" type="presParOf" srcId="{C6250A80-C329-4755-926B-A0A5C62ED713}" destId="{B1046E44-9CB8-4D3D-9F67-97BFD07C40C0}" srcOrd="5" destOrd="0" presId="urn:microsoft.com/office/officeart/2005/8/layout/list1"/>
    <dgm:cxn modelId="{B8310EB6-1C0C-48C1-B54E-810416352A01}" type="presParOf" srcId="{C6250A80-C329-4755-926B-A0A5C62ED713}" destId="{92667412-A645-44F8-93DF-5201FB97DFAC}" srcOrd="6" destOrd="0" presId="urn:microsoft.com/office/officeart/2005/8/layout/list1"/>
    <dgm:cxn modelId="{3DFF06F5-418F-4F0D-9DE6-23780DE9B312}" type="presParOf" srcId="{C6250A80-C329-4755-926B-A0A5C62ED713}" destId="{AC6B286B-B947-4357-9CFE-33B61B25EB48}" srcOrd="7" destOrd="0" presId="urn:microsoft.com/office/officeart/2005/8/layout/list1"/>
    <dgm:cxn modelId="{8DA2D674-CEE9-43E2-A98B-84EAC23847E0}" type="presParOf" srcId="{C6250A80-C329-4755-926B-A0A5C62ED713}" destId="{7152565D-F5C9-486D-858B-13D014EF8573}" srcOrd="8" destOrd="0" presId="urn:microsoft.com/office/officeart/2005/8/layout/list1"/>
    <dgm:cxn modelId="{C6C13C21-C983-4301-9315-ECD32037B4B9}" type="presParOf" srcId="{7152565D-F5C9-486D-858B-13D014EF8573}" destId="{0C331FC2-AB42-4ACC-84E5-8EFD69707823}" srcOrd="0" destOrd="0" presId="urn:microsoft.com/office/officeart/2005/8/layout/list1"/>
    <dgm:cxn modelId="{082D6DB9-B99A-4B72-B6FC-9E6C7A7CF13D}" type="presParOf" srcId="{7152565D-F5C9-486D-858B-13D014EF8573}" destId="{F8F58104-F7CE-47DB-834D-5A861543D906}" srcOrd="1" destOrd="0" presId="urn:microsoft.com/office/officeart/2005/8/layout/list1"/>
    <dgm:cxn modelId="{E6199372-F931-4142-A372-402BFE8190C0}" type="presParOf" srcId="{C6250A80-C329-4755-926B-A0A5C62ED713}" destId="{0D3EB4BD-6D5D-4D61-B60D-D5CC5D69E4E6}" srcOrd="9" destOrd="0" presId="urn:microsoft.com/office/officeart/2005/8/layout/list1"/>
    <dgm:cxn modelId="{9A193065-E196-4BA0-989A-F3652DFE6F65}" type="presParOf" srcId="{C6250A80-C329-4755-926B-A0A5C62ED713}" destId="{ABE4B31E-5AC9-41CA-847B-D8DF13573155}" srcOrd="10" destOrd="0" presId="urn:microsoft.com/office/officeart/2005/8/layout/list1"/>
    <dgm:cxn modelId="{6D7F5CC8-2113-46DD-A51C-A52589CA2AC4}" type="presParOf" srcId="{C6250A80-C329-4755-926B-A0A5C62ED713}" destId="{8BF5345C-F73E-4203-9B22-26539F9F0DD0}" srcOrd="11" destOrd="0" presId="urn:microsoft.com/office/officeart/2005/8/layout/list1"/>
    <dgm:cxn modelId="{8B22D262-5DE7-4217-89AE-8A8B5F5C97C3}" type="presParOf" srcId="{C6250A80-C329-4755-926B-A0A5C62ED713}" destId="{53CD7B37-2B69-4674-A344-B1C9A9142672}" srcOrd="12" destOrd="0" presId="urn:microsoft.com/office/officeart/2005/8/layout/list1"/>
    <dgm:cxn modelId="{A6724925-FD97-43E6-BD9F-5BA22C99C086}" type="presParOf" srcId="{53CD7B37-2B69-4674-A344-B1C9A9142672}" destId="{6FB25444-66DD-416D-AFD7-D56F08210A9A}" srcOrd="0" destOrd="0" presId="urn:microsoft.com/office/officeart/2005/8/layout/list1"/>
    <dgm:cxn modelId="{B94680FD-B9A2-4B5A-BDAE-4B249BFC5311}" type="presParOf" srcId="{53CD7B37-2B69-4674-A344-B1C9A9142672}" destId="{72F021F0-01B5-4D0A-A4AA-3016D3A7A5DD}" srcOrd="1" destOrd="0" presId="urn:microsoft.com/office/officeart/2005/8/layout/list1"/>
    <dgm:cxn modelId="{AA142A8B-5655-41C9-B1DD-792F23E2463F}" type="presParOf" srcId="{C6250A80-C329-4755-926B-A0A5C62ED713}" destId="{8492A79C-E818-4194-B87E-7F749998B984}" srcOrd="13" destOrd="0" presId="urn:microsoft.com/office/officeart/2005/8/layout/list1"/>
    <dgm:cxn modelId="{6D7A2874-6C9A-43B7-B817-9832BDDEFF37}" type="presParOf" srcId="{C6250A80-C329-4755-926B-A0A5C62ED713}" destId="{8DB27366-C84B-4A77-96FD-C7E324BC5D8C}"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7E8EAD-BECA-465D-87EC-7C8E803180A8}" type="doc">
      <dgm:prSet loTypeId="urn:microsoft.com/office/officeart/2008/layout/RadialCluster" loCatId="relationship" qsTypeId="urn:microsoft.com/office/officeart/2005/8/quickstyle/simple5" qsCatId="simple" csTypeId="urn:microsoft.com/office/officeart/2005/8/colors/colorful3" csCatId="colorful" phldr="1"/>
      <dgm:spPr/>
      <dgm:t>
        <a:bodyPr/>
        <a:lstStyle/>
        <a:p>
          <a:endParaRPr lang="en-US"/>
        </a:p>
      </dgm:t>
    </dgm:pt>
    <dgm:pt modelId="{A1E5974D-C588-4787-81F2-309A692E79FB}">
      <dgm:prSet phldrT="[Text]" custT="1"/>
      <dgm:spPr/>
      <dgm:t>
        <a:bodyPr/>
        <a:lstStyle/>
        <a:p>
          <a:r>
            <a:rPr lang="en-US" sz="4800" dirty="0" err="1" smtClean="0"/>
            <a:t>Văn</a:t>
          </a:r>
          <a:r>
            <a:rPr lang="en-US" sz="4800" dirty="0" smtClean="0"/>
            <a:t> </a:t>
          </a:r>
          <a:r>
            <a:rPr lang="en-US" sz="4800" dirty="0" err="1" smtClean="0"/>
            <a:t>hóa</a:t>
          </a:r>
          <a:endParaRPr lang="en-US" sz="4800" dirty="0"/>
        </a:p>
      </dgm:t>
    </dgm:pt>
    <dgm:pt modelId="{3BF0ED14-F732-4831-B8EC-B9640CD03C0C}" type="parTrans" cxnId="{2DBE2DB3-4119-42F8-BC39-7FDB49B47780}">
      <dgm:prSet/>
      <dgm:spPr/>
      <dgm:t>
        <a:bodyPr/>
        <a:lstStyle/>
        <a:p>
          <a:endParaRPr lang="en-US"/>
        </a:p>
      </dgm:t>
    </dgm:pt>
    <dgm:pt modelId="{82945CDC-C086-452A-9886-FC3F52CD9071}" type="sibTrans" cxnId="{2DBE2DB3-4119-42F8-BC39-7FDB49B47780}">
      <dgm:prSet/>
      <dgm:spPr/>
      <dgm:t>
        <a:bodyPr/>
        <a:lstStyle/>
        <a:p>
          <a:endParaRPr lang="en-US"/>
        </a:p>
      </dgm:t>
    </dgm:pt>
    <dgm:pt modelId="{32DF3427-2CE5-4A03-A6B7-D1E8ACC3CF0F}">
      <dgm:prSet phldrT="[Text]"/>
      <dgm:spPr/>
      <dgm:t>
        <a:bodyPr/>
        <a:lstStyle/>
        <a:p>
          <a:r>
            <a:rPr lang="en-US" dirty="0" err="1" smtClean="0"/>
            <a:t>Vật</a:t>
          </a:r>
          <a:r>
            <a:rPr lang="en-US" dirty="0" smtClean="0"/>
            <a:t> </a:t>
          </a:r>
          <a:r>
            <a:rPr lang="en-US" dirty="0" err="1" smtClean="0"/>
            <a:t>thể</a:t>
          </a:r>
          <a:endParaRPr lang="en-US" dirty="0"/>
        </a:p>
      </dgm:t>
    </dgm:pt>
    <dgm:pt modelId="{1B30BB19-7CB0-4875-97BB-AE96B5EFC6C8}" type="parTrans" cxnId="{84C1B8A3-C8F0-4EB1-9811-97B2F34F39DD}">
      <dgm:prSet/>
      <dgm:spPr/>
      <dgm:t>
        <a:bodyPr/>
        <a:lstStyle/>
        <a:p>
          <a:endParaRPr lang="en-US"/>
        </a:p>
      </dgm:t>
    </dgm:pt>
    <dgm:pt modelId="{A34206DB-E40C-4E8C-9E71-78DAAB7207D4}" type="sibTrans" cxnId="{84C1B8A3-C8F0-4EB1-9811-97B2F34F39DD}">
      <dgm:prSet/>
      <dgm:spPr/>
      <dgm:t>
        <a:bodyPr/>
        <a:lstStyle/>
        <a:p>
          <a:endParaRPr lang="en-US"/>
        </a:p>
      </dgm:t>
    </dgm:pt>
    <dgm:pt modelId="{267AFC60-77C4-4BDD-BAAD-183A7291A438}">
      <dgm:prSet phldrT="[Text]"/>
      <dgm:spPr/>
      <dgm:t>
        <a:bodyPr/>
        <a:lstStyle/>
        <a:p>
          <a:r>
            <a:rPr lang="en-US" dirty="0" smtClean="0"/>
            <a:t>Phi </a:t>
          </a:r>
          <a:r>
            <a:rPr lang="en-US" dirty="0" err="1" smtClean="0"/>
            <a:t>vật</a:t>
          </a:r>
          <a:r>
            <a:rPr lang="en-US" dirty="0" smtClean="0"/>
            <a:t> </a:t>
          </a:r>
          <a:r>
            <a:rPr lang="en-US" dirty="0" err="1" smtClean="0"/>
            <a:t>thể</a:t>
          </a:r>
          <a:endParaRPr lang="en-US" dirty="0"/>
        </a:p>
      </dgm:t>
    </dgm:pt>
    <dgm:pt modelId="{2B57B006-6D76-48C8-96AE-9A29A44FDA08}" type="parTrans" cxnId="{B13AB8E5-E967-4971-84F6-3C39B315EC40}">
      <dgm:prSet/>
      <dgm:spPr/>
      <dgm:t>
        <a:bodyPr/>
        <a:lstStyle/>
        <a:p>
          <a:endParaRPr lang="en-US"/>
        </a:p>
      </dgm:t>
    </dgm:pt>
    <dgm:pt modelId="{CBE32487-545B-4BCC-89CA-18AA2672D199}" type="sibTrans" cxnId="{B13AB8E5-E967-4971-84F6-3C39B315EC40}">
      <dgm:prSet/>
      <dgm:spPr/>
      <dgm:t>
        <a:bodyPr/>
        <a:lstStyle/>
        <a:p>
          <a:endParaRPr lang="en-US"/>
        </a:p>
      </dgm:t>
    </dgm:pt>
    <dgm:pt modelId="{8C0085DA-F983-499C-8326-A2D19336F02C}" type="pres">
      <dgm:prSet presAssocID="{F77E8EAD-BECA-465D-87EC-7C8E803180A8}" presName="Name0" presStyleCnt="0">
        <dgm:presLayoutVars>
          <dgm:chMax val="1"/>
          <dgm:chPref val="1"/>
          <dgm:dir/>
          <dgm:animOne val="branch"/>
          <dgm:animLvl val="lvl"/>
        </dgm:presLayoutVars>
      </dgm:prSet>
      <dgm:spPr/>
    </dgm:pt>
    <dgm:pt modelId="{0B07A5B0-2407-4607-BD7E-C0964AA40064}" type="pres">
      <dgm:prSet presAssocID="{A1E5974D-C588-4787-81F2-309A692E79FB}" presName="singleCycle" presStyleCnt="0"/>
      <dgm:spPr/>
    </dgm:pt>
    <dgm:pt modelId="{4F752166-2DF2-4DF4-BE38-A33A4A6F28E5}" type="pres">
      <dgm:prSet presAssocID="{A1E5974D-C588-4787-81F2-309A692E79FB}" presName="singleCenter" presStyleLbl="node1" presStyleIdx="0" presStyleCnt="3" custScaleX="126148" custScaleY="120326" custLinFactNeighborX="-55752" custLinFactNeighborY="-1871">
        <dgm:presLayoutVars>
          <dgm:chMax val="7"/>
          <dgm:chPref val="7"/>
        </dgm:presLayoutVars>
      </dgm:prSet>
      <dgm:spPr/>
      <dgm:t>
        <a:bodyPr/>
        <a:lstStyle/>
        <a:p>
          <a:endParaRPr lang="en-US"/>
        </a:p>
      </dgm:t>
    </dgm:pt>
    <dgm:pt modelId="{9C3F8E2C-8579-403A-B167-409DA6C0F2B3}" type="pres">
      <dgm:prSet presAssocID="{1B30BB19-7CB0-4875-97BB-AE96B5EFC6C8}" presName="Name56" presStyleLbl="parChTrans1D2" presStyleIdx="0" presStyleCnt="2"/>
      <dgm:spPr/>
    </dgm:pt>
    <dgm:pt modelId="{9C2901FA-08B4-4215-926D-CFDA090F526A}" type="pres">
      <dgm:prSet presAssocID="{32DF3427-2CE5-4A03-A6B7-D1E8ACC3CF0F}" presName="text0" presStyleLbl="node1" presStyleIdx="1" presStyleCnt="3" custScaleX="278541" custRadScaleRad="96820" custRadScaleInc="44824">
        <dgm:presLayoutVars>
          <dgm:bulletEnabled val="1"/>
        </dgm:presLayoutVars>
      </dgm:prSet>
      <dgm:spPr/>
      <dgm:t>
        <a:bodyPr/>
        <a:lstStyle/>
        <a:p>
          <a:endParaRPr lang="en-US"/>
        </a:p>
      </dgm:t>
    </dgm:pt>
    <dgm:pt modelId="{960CA0D6-C2A7-414F-9920-709A9AD8C446}" type="pres">
      <dgm:prSet presAssocID="{2B57B006-6D76-48C8-96AE-9A29A44FDA08}" presName="Name56" presStyleLbl="parChTrans1D2" presStyleIdx="1" presStyleCnt="2"/>
      <dgm:spPr/>
    </dgm:pt>
    <dgm:pt modelId="{72856EE2-E5D3-47E2-92F1-3C6C6EA09395}" type="pres">
      <dgm:prSet presAssocID="{267AFC60-77C4-4BDD-BAAD-183A7291A438}" presName="text0" presStyleLbl="node1" presStyleIdx="2" presStyleCnt="3" custScaleX="279509" custRadScaleRad="114825" custRadScaleInc="-33761">
        <dgm:presLayoutVars>
          <dgm:bulletEnabled val="1"/>
        </dgm:presLayoutVars>
      </dgm:prSet>
      <dgm:spPr/>
      <dgm:t>
        <a:bodyPr/>
        <a:lstStyle/>
        <a:p>
          <a:endParaRPr lang="en-US"/>
        </a:p>
      </dgm:t>
    </dgm:pt>
  </dgm:ptLst>
  <dgm:cxnLst>
    <dgm:cxn modelId="{68BCA08C-142E-4602-9BA7-6B5769E19765}" type="presOf" srcId="{1B30BB19-7CB0-4875-97BB-AE96B5EFC6C8}" destId="{9C3F8E2C-8579-403A-B167-409DA6C0F2B3}" srcOrd="0" destOrd="0" presId="urn:microsoft.com/office/officeart/2008/layout/RadialCluster"/>
    <dgm:cxn modelId="{A214F112-7C6B-4F6D-9AB0-63716CB55045}" type="presOf" srcId="{32DF3427-2CE5-4A03-A6B7-D1E8ACC3CF0F}" destId="{9C2901FA-08B4-4215-926D-CFDA090F526A}" srcOrd="0" destOrd="0" presId="urn:microsoft.com/office/officeart/2008/layout/RadialCluster"/>
    <dgm:cxn modelId="{2DBE2DB3-4119-42F8-BC39-7FDB49B47780}" srcId="{F77E8EAD-BECA-465D-87EC-7C8E803180A8}" destId="{A1E5974D-C588-4787-81F2-309A692E79FB}" srcOrd="0" destOrd="0" parTransId="{3BF0ED14-F732-4831-B8EC-B9640CD03C0C}" sibTransId="{82945CDC-C086-452A-9886-FC3F52CD9071}"/>
    <dgm:cxn modelId="{7DFB2EDC-9B17-4438-B792-9B2979D0F20A}" type="presOf" srcId="{2B57B006-6D76-48C8-96AE-9A29A44FDA08}" destId="{960CA0D6-C2A7-414F-9920-709A9AD8C446}" srcOrd="0" destOrd="0" presId="urn:microsoft.com/office/officeart/2008/layout/RadialCluster"/>
    <dgm:cxn modelId="{B13AB8E5-E967-4971-84F6-3C39B315EC40}" srcId="{A1E5974D-C588-4787-81F2-309A692E79FB}" destId="{267AFC60-77C4-4BDD-BAAD-183A7291A438}" srcOrd="1" destOrd="0" parTransId="{2B57B006-6D76-48C8-96AE-9A29A44FDA08}" sibTransId="{CBE32487-545B-4BCC-89CA-18AA2672D199}"/>
    <dgm:cxn modelId="{14C4464B-A3C4-4D77-A7BF-1A8B41BEB05E}" type="presOf" srcId="{267AFC60-77C4-4BDD-BAAD-183A7291A438}" destId="{72856EE2-E5D3-47E2-92F1-3C6C6EA09395}" srcOrd="0" destOrd="0" presId="urn:microsoft.com/office/officeart/2008/layout/RadialCluster"/>
    <dgm:cxn modelId="{84C1B8A3-C8F0-4EB1-9811-97B2F34F39DD}" srcId="{A1E5974D-C588-4787-81F2-309A692E79FB}" destId="{32DF3427-2CE5-4A03-A6B7-D1E8ACC3CF0F}" srcOrd="0" destOrd="0" parTransId="{1B30BB19-7CB0-4875-97BB-AE96B5EFC6C8}" sibTransId="{A34206DB-E40C-4E8C-9E71-78DAAB7207D4}"/>
    <dgm:cxn modelId="{84C92C01-0B25-4FB4-A00E-5D0909B4D1CA}" type="presOf" srcId="{F77E8EAD-BECA-465D-87EC-7C8E803180A8}" destId="{8C0085DA-F983-499C-8326-A2D19336F02C}" srcOrd="0" destOrd="0" presId="urn:microsoft.com/office/officeart/2008/layout/RadialCluster"/>
    <dgm:cxn modelId="{26C1ACE4-C8F8-4443-A4FB-546CF63EE103}" type="presOf" srcId="{A1E5974D-C588-4787-81F2-309A692E79FB}" destId="{4F752166-2DF2-4DF4-BE38-A33A4A6F28E5}" srcOrd="0" destOrd="0" presId="urn:microsoft.com/office/officeart/2008/layout/RadialCluster"/>
    <dgm:cxn modelId="{0EAD1C44-9504-46C5-934A-4D769EFF934D}" type="presParOf" srcId="{8C0085DA-F983-499C-8326-A2D19336F02C}" destId="{0B07A5B0-2407-4607-BD7E-C0964AA40064}" srcOrd="0" destOrd="0" presId="urn:microsoft.com/office/officeart/2008/layout/RadialCluster"/>
    <dgm:cxn modelId="{00A1C126-74EB-4E23-A5D6-AC273507DBAC}" type="presParOf" srcId="{0B07A5B0-2407-4607-BD7E-C0964AA40064}" destId="{4F752166-2DF2-4DF4-BE38-A33A4A6F28E5}" srcOrd="0" destOrd="0" presId="urn:microsoft.com/office/officeart/2008/layout/RadialCluster"/>
    <dgm:cxn modelId="{54E2EC33-86ED-4295-9ADD-197F9DC5F46C}" type="presParOf" srcId="{0B07A5B0-2407-4607-BD7E-C0964AA40064}" destId="{9C3F8E2C-8579-403A-B167-409DA6C0F2B3}" srcOrd="1" destOrd="0" presId="urn:microsoft.com/office/officeart/2008/layout/RadialCluster"/>
    <dgm:cxn modelId="{175640D0-7FC9-472B-8A39-B658911C7D1F}" type="presParOf" srcId="{0B07A5B0-2407-4607-BD7E-C0964AA40064}" destId="{9C2901FA-08B4-4215-926D-CFDA090F526A}" srcOrd="2" destOrd="0" presId="urn:microsoft.com/office/officeart/2008/layout/RadialCluster"/>
    <dgm:cxn modelId="{F6C140B0-C48B-4373-8EBB-82B335CAE854}" type="presParOf" srcId="{0B07A5B0-2407-4607-BD7E-C0964AA40064}" destId="{960CA0D6-C2A7-414F-9920-709A9AD8C446}" srcOrd="3" destOrd="0" presId="urn:microsoft.com/office/officeart/2008/layout/RadialCluster"/>
    <dgm:cxn modelId="{F7A83BD6-E731-43BD-84AD-14974BD00575}" type="presParOf" srcId="{0B07A5B0-2407-4607-BD7E-C0964AA40064}" destId="{72856EE2-E5D3-47E2-92F1-3C6C6EA09395}" srcOrd="4"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8CFA35-445C-4DE2-B079-A267F913E4F1}" type="doc">
      <dgm:prSet loTypeId="urn:microsoft.com/office/officeart/2005/8/layout/equation2" loCatId="process" qsTypeId="urn:microsoft.com/office/officeart/2005/8/quickstyle/3d1" qsCatId="3D" csTypeId="urn:microsoft.com/office/officeart/2005/8/colors/colorful3" csCatId="colorful" phldr="1"/>
      <dgm:spPr/>
      <dgm:t>
        <a:bodyPr/>
        <a:lstStyle/>
        <a:p>
          <a:endParaRPr lang="en-US"/>
        </a:p>
      </dgm:t>
    </dgm:pt>
    <dgm:pt modelId="{73BE72A1-E7F0-4E35-9434-C09629406D7B}">
      <dgm:prSet phldrT="[Text]" custT="1"/>
      <dgm:spPr/>
      <dgm:t>
        <a:bodyPr/>
        <a:lstStyle/>
        <a:p>
          <a:r>
            <a:rPr lang="vi-VN" sz="2800" dirty="0" smtClean="0"/>
            <a:t>Vật chất (các món ăn)</a:t>
          </a:r>
          <a:endParaRPr lang="en-US" sz="2800" dirty="0"/>
        </a:p>
      </dgm:t>
    </dgm:pt>
    <dgm:pt modelId="{A5FDD5CD-9829-4078-A399-610D8C9BECF1}" type="parTrans" cxnId="{E9977755-D8A6-4CB4-B208-8AA961DD2E45}">
      <dgm:prSet/>
      <dgm:spPr/>
      <dgm:t>
        <a:bodyPr/>
        <a:lstStyle/>
        <a:p>
          <a:endParaRPr lang="en-US"/>
        </a:p>
      </dgm:t>
    </dgm:pt>
    <dgm:pt modelId="{595FA54B-B529-44EC-B260-0B8819C22165}" type="sibTrans" cxnId="{E9977755-D8A6-4CB4-B208-8AA961DD2E45}">
      <dgm:prSet/>
      <dgm:spPr/>
      <dgm:t>
        <a:bodyPr/>
        <a:lstStyle/>
        <a:p>
          <a:endParaRPr lang="en-US"/>
        </a:p>
      </dgm:t>
    </dgm:pt>
    <dgm:pt modelId="{7AF7D93F-D191-4910-9BB6-A64BFBE6572F}">
      <dgm:prSet phldrT="[Text]" custT="1"/>
      <dgm:spPr/>
      <dgm:t>
        <a:bodyPr/>
        <a:lstStyle/>
        <a:p>
          <a:r>
            <a:rPr lang="vi-VN" sz="2800" dirty="0" smtClean="0"/>
            <a:t>Tinh thần (cách thưởng thức món ăn, cư xử trên bàn ăn…)</a:t>
          </a:r>
          <a:endParaRPr lang="en-US" sz="2800" dirty="0"/>
        </a:p>
      </dgm:t>
    </dgm:pt>
    <dgm:pt modelId="{55C0C034-028D-4940-A73F-BFED53EDB45C}" type="parTrans" cxnId="{27270084-9192-4CDF-99F4-C946BFA4496B}">
      <dgm:prSet/>
      <dgm:spPr/>
      <dgm:t>
        <a:bodyPr/>
        <a:lstStyle/>
        <a:p>
          <a:endParaRPr lang="en-US"/>
        </a:p>
      </dgm:t>
    </dgm:pt>
    <dgm:pt modelId="{F65088BD-0B52-4433-A101-9AED966F64C4}" type="sibTrans" cxnId="{27270084-9192-4CDF-99F4-C946BFA4496B}">
      <dgm:prSet/>
      <dgm:spPr/>
      <dgm:t>
        <a:bodyPr/>
        <a:lstStyle/>
        <a:p>
          <a:endParaRPr lang="en-US"/>
        </a:p>
      </dgm:t>
    </dgm:pt>
    <dgm:pt modelId="{90BEF0A7-DAC2-450F-8C9D-4491089F0C16}">
      <dgm:prSet phldrT="[Text]"/>
      <dgm:spPr/>
      <dgm:t>
        <a:bodyPr/>
        <a:lstStyle/>
        <a:p>
          <a:r>
            <a:rPr lang="vi-VN" dirty="0" smtClean="0"/>
            <a:t>Văn hóa ẩm thực</a:t>
          </a:r>
          <a:endParaRPr lang="en-US" dirty="0"/>
        </a:p>
      </dgm:t>
    </dgm:pt>
    <dgm:pt modelId="{F0F2E396-A41D-4829-80CB-3507A51D7354}" type="parTrans" cxnId="{C37E896F-9C84-4DDE-8BD3-FD75B4C7B72E}">
      <dgm:prSet/>
      <dgm:spPr/>
      <dgm:t>
        <a:bodyPr/>
        <a:lstStyle/>
        <a:p>
          <a:endParaRPr lang="en-US"/>
        </a:p>
      </dgm:t>
    </dgm:pt>
    <dgm:pt modelId="{2665F303-9E40-4438-98DC-73029E3F814F}" type="sibTrans" cxnId="{C37E896F-9C84-4DDE-8BD3-FD75B4C7B72E}">
      <dgm:prSet/>
      <dgm:spPr/>
      <dgm:t>
        <a:bodyPr/>
        <a:lstStyle/>
        <a:p>
          <a:endParaRPr lang="en-US"/>
        </a:p>
      </dgm:t>
    </dgm:pt>
    <dgm:pt modelId="{959BF2CB-0F03-46C4-8B1F-C59C3AC71E12}" type="pres">
      <dgm:prSet presAssocID="{E28CFA35-445C-4DE2-B079-A267F913E4F1}" presName="Name0" presStyleCnt="0">
        <dgm:presLayoutVars>
          <dgm:dir/>
          <dgm:resizeHandles val="exact"/>
        </dgm:presLayoutVars>
      </dgm:prSet>
      <dgm:spPr/>
    </dgm:pt>
    <dgm:pt modelId="{9E93BA3D-F2D5-47AB-8B05-310F7FF5D050}" type="pres">
      <dgm:prSet presAssocID="{E28CFA35-445C-4DE2-B079-A267F913E4F1}" presName="vNodes" presStyleCnt="0"/>
      <dgm:spPr/>
    </dgm:pt>
    <dgm:pt modelId="{A98B6D87-11E3-46BE-B31D-05DCF7F7CD0A}" type="pres">
      <dgm:prSet presAssocID="{73BE72A1-E7F0-4E35-9434-C09629406D7B}" presName="node" presStyleLbl="node1" presStyleIdx="0" presStyleCnt="3" custScaleX="200160" custScaleY="83212" custLinFactX="100000" custLinFactNeighborX="137117" custLinFactNeighborY="-90141">
        <dgm:presLayoutVars>
          <dgm:bulletEnabled val="1"/>
        </dgm:presLayoutVars>
      </dgm:prSet>
      <dgm:spPr/>
      <dgm:t>
        <a:bodyPr/>
        <a:lstStyle/>
        <a:p>
          <a:endParaRPr lang="en-US"/>
        </a:p>
      </dgm:t>
    </dgm:pt>
    <dgm:pt modelId="{9C37FDF7-CD62-4E83-A40F-0E943B52D692}" type="pres">
      <dgm:prSet presAssocID="{595FA54B-B529-44EC-B260-0B8819C22165}" presName="spacerT" presStyleCnt="0"/>
      <dgm:spPr/>
    </dgm:pt>
    <dgm:pt modelId="{C295309D-4058-408D-9003-E130048A0930}" type="pres">
      <dgm:prSet presAssocID="{595FA54B-B529-44EC-B260-0B8819C22165}" presName="sibTrans" presStyleLbl="sibTrans2D1" presStyleIdx="0" presStyleCnt="2" custLinFactX="200000" custLinFactNeighborX="210869" custLinFactNeighborY="-12402"/>
      <dgm:spPr/>
    </dgm:pt>
    <dgm:pt modelId="{091BB93D-E4DC-4F43-B669-F637835A6090}" type="pres">
      <dgm:prSet presAssocID="{595FA54B-B529-44EC-B260-0B8819C22165}" presName="spacerB" presStyleCnt="0"/>
      <dgm:spPr/>
    </dgm:pt>
    <dgm:pt modelId="{7A58D329-3A6B-44B5-9796-EA811F1EA08A}" type="pres">
      <dgm:prSet presAssocID="{7AF7D93F-D191-4910-9BB6-A64BFBE6572F}" presName="node" presStyleLbl="node1" presStyleIdx="1" presStyleCnt="3" custScaleX="241754" custScaleY="128057" custLinFactX="100000" custLinFactY="-3280" custLinFactNeighborX="133584" custLinFactNeighborY="-100000">
        <dgm:presLayoutVars>
          <dgm:bulletEnabled val="1"/>
        </dgm:presLayoutVars>
      </dgm:prSet>
      <dgm:spPr/>
      <dgm:t>
        <a:bodyPr/>
        <a:lstStyle/>
        <a:p>
          <a:endParaRPr lang="en-US"/>
        </a:p>
      </dgm:t>
    </dgm:pt>
    <dgm:pt modelId="{CC41779B-2074-44EB-87B7-E1DD43C33560}" type="pres">
      <dgm:prSet presAssocID="{E28CFA35-445C-4DE2-B079-A267F913E4F1}" presName="sibTransLast" presStyleLbl="sibTrans2D1" presStyleIdx="1" presStyleCnt="2"/>
      <dgm:spPr/>
    </dgm:pt>
    <dgm:pt modelId="{85C29E63-9F5C-4A60-8023-171A302602E1}" type="pres">
      <dgm:prSet presAssocID="{E28CFA35-445C-4DE2-B079-A267F913E4F1}" presName="connectorText" presStyleLbl="sibTrans2D1" presStyleIdx="1" presStyleCnt="2"/>
      <dgm:spPr/>
    </dgm:pt>
    <dgm:pt modelId="{5D830DCF-C07C-4FBA-8E42-72373AA9ABDD}" type="pres">
      <dgm:prSet presAssocID="{E28CFA35-445C-4DE2-B079-A267F913E4F1}" presName="lastNode" presStyleLbl="node1" presStyleIdx="2" presStyleCnt="3" custLinFactX="-111599" custLinFactNeighborX="-200000" custLinFactNeighborY="-13332">
        <dgm:presLayoutVars>
          <dgm:bulletEnabled val="1"/>
        </dgm:presLayoutVars>
      </dgm:prSet>
      <dgm:spPr/>
      <dgm:t>
        <a:bodyPr/>
        <a:lstStyle/>
        <a:p>
          <a:endParaRPr lang="en-US"/>
        </a:p>
      </dgm:t>
    </dgm:pt>
  </dgm:ptLst>
  <dgm:cxnLst>
    <dgm:cxn modelId="{E9977755-D8A6-4CB4-B208-8AA961DD2E45}" srcId="{E28CFA35-445C-4DE2-B079-A267F913E4F1}" destId="{73BE72A1-E7F0-4E35-9434-C09629406D7B}" srcOrd="0" destOrd="0" parTransId="{A5FDD5CD-9829-4078-A399-610D8C9BECF1}" sibTransId="{595FA54B-B529-44EC-B260-0B8819C22165}"/>
    <dgm:cxn modelId="{436EECE7-2CB5-4AD4-A9BD-38AB1124F78B}" type="presOf" srcId="{90BEF0A7-DAC2-450F-8C9D-4491089F0C16}" destId="{5D830DCF-C07C-4FBA-8E42-72373AA9ABDD}" srcOrd="0" destOrd="0" presId="urn:microsoft.com/office/officeart/2005/8/layout/equation2"/>
    <dgm:cxn modelId="{E2DB6E06-8B25-4EC9-8A5F-DFA0AC3EAD06}" type="presOf" srcId="{595FA54B-B529-44EC-B260-0B8819C22165}" destId="{C295309D-4058-408D-9003-E130048A0930}" srcOrd="0" destOrd="0" presId="urn:microsoft.com/office/officeart/2005/8/layout/equation2"/>
    <dgm:cxn modelId="{2221E6E5-328F-42BE-9380-9F78683DBEAF}" type="presOf" srcId="{E28CFA35-445C-4DE2-B079-A267F913E4F1}" destId="{959BF2CB-0F03-46C4-8B1F-C59C3AC71E12}" srcOrd="0" destOrd="0" presId="urn:microsoft.com/office/officeart/2005/8/layout/equation2"/>
    <dgm:cxn modelId="{EBCECAE7-F2D1-43E4-802B-65B3D5922B37}" type="presOf" srcId="{73BE72A1-E7F0-4E35-9434-C09629406D7B}" destId="{A98B6D87-11E3-46BE-B31D-05DCF7F7CD0A}" srcOrd="0" destOrd="0" presId="urn:microsoft.com/office/officeart/2005/8/layout/equation2"/>
    <dgm:cxn modelId="{27270084-9192-4CDF-99F4-C946BFA4496B}" srcId="{E28CFA35-445C-4DE2-B079-A267F913E4F1}" destId="{7AF7D93F-D191-4910-9BB6-A64BFBE6572F}" srcOrd="1" destOrd="0" parTransId="{55C0C034-028D-4940-A73F-BFED53EDB45C}" sibTransId="{F65088BD-0B52-4433-A101-9AED966F64C4}"/>
    <dgm:cxn modelId="{35DFD13D-D36C-4D98-95CF-4738663C55D2}" type="presOf" srcId="{F65088BD-0B52-4433-A101-9AED966F64C4}" destId="{85C29E63-9F5C-4A60-8023-171A302602E1}" srcOrd="1" destOrd="0" presId="urn:microsoft.com/office/officeart/2005/8/layout/equation2"/>
    <dgm:cxn modelId="{C37E896F-9C84-4DDE-8BD3-FD75B4C7B72E}" srcId="{E28CFA35-445C-4DE2-B079-A267F913E4F1}" destId="{90BEF0A7-DAC2-450F-8C9D-4491089F0C16}" srcOrd="2" destOrd="0" parTransId="{F0F2E396-A41D-4829-80CB-3507A51D7354}" sibTransId="{2665F303-9E40-4438-98DC-73029E3F814F}"/>
    <dgm:cxn modelId="{AF91114C-F1DB-49BB-BCED-75F65D857C67}" type="presOf" srcId="{F65088BD-0B52-4433-A101-9AED966F64C4}" destId="{CC41779B-2074-44EB-87B7-E1DD43C33560}" srcOrd="0" destOrd="0" presId="urn:microsoft.com/office/officeart/2005/8/layout/equation2"/>
    <dgm:cxn modelId="{A3F2BC6D-661E-409B-A0E0-9B16EFE7B56F}" type="presOf" srcId="{7AF7D93F-D191-4910-9BB6-A64BFBE6572F}" destId="{7A58D329-3A6B-44B5-9796-EA811F1EA08A}" srcOrd="0" destOrd="0" presId="urn:microsoft.com/office/officeart/2005/8/layout/equation2"/>
    <dgm:cxn modelId="{9887ABCF-DD14-4FE6-AD8E-7A4887A3F84D}" type="presParOf" srcId="{959BF2CB-0F03-46C4-8B1F-C59C3AC71E12}" destId="{9E93BA3D-F2D5-47AB-8B05-310F7FF5D050}" srcOrd="0" destOrd="0" presId="urn:microsoft.com/office/officeart/2005/8/layout/equation2"/>
    <dgm:cxn modelId="{3F589AA3-6FBD-48BE-8553-A0A46FAF57EF}" type="presParOf" srcId="{9E93BA3D-F2D5-47AB-8B05-310F7FF5D050}" destId="{A98B6D87-11E3-46BE-B31D-05DCF7F7CD0A}" srcOrd="0" destOrd="0" presId="urn:microsoft.com/office/officeart/2005/8/layout/equation2"/>
    <dgm:cxn modelId="{4CD9E314-F678-49C5-AECC-7C9BF3AE133F}" type="presParOf" srcId="{9E93BA3D-F2D5-47AB-8B05-310F7FF5D050}" destId="{9C37FDF7-CD62-4E83-A40F-0E943B52D692}" srcOrd="1" destOrd="0" presId="urn:microsoft.com/office/officeart/2005/8/layout/equation2"/>
    <dgm:cxn modelId="{4131EE9A-8C93-4702-9954-F38ADE54AF3B}" type="presParOf" srcId="{9E93BA3D-F2D5-47AB-8B05-310F7FF5D050}" destId="{C295309D-4058-408D-9003-E130048A0930}" srcOrd="2" destOrd="0" presId="urn:microsoft.com/office/officeart/2005/8/layout/equation2"/>
    <dgm:cxn modelId="{8C897BEB-F006-4F95-9C70-E639B1AE38B0}" type="presParOf" srcId="{9E93BA3D-F2D5-47AB-8B05-310F7FF5D050}" destId="{091BB93D-E4DC-4F43-B669-F637835A6090}" srcOrd="3" destOrd="0" presId="urn:microsoft.com/office/officeart/2005/8/layout/equation2"/>
    <dgm:cxn modelId="{209C59E4-C999-44AE-B80C-91D9283AFB67}" type="presParOf" srcId="{9E93BA3D-F2D5-47AB-8B05-310F7FF5D050}" destId="{7A58D329-3A6B-44B5-9796-EA811F1EA08A}" srcOrd="4" destOrd="0" presId="urn:microsoft.com/office/officeart/2005/8/layout/equation2"/>
    <dgm:cxn modelId="{C2F96CBF-1796-472F-83F0-AEAAC8AE2FDE}" type="presParOf" srcId="{959BF2CB-0F03-46C4-8B1F-C59C3AC71E12}" destId="{CC41779B-2074-44EB-87B7-E1DD43C33560}" srcOrd="1" destOrd="0" presId="urn:microsoft.com/office/officeart/2005/8/layout/equation2"/>
    <dgm:cxn modelId="{3858EA2B-11E5-48C0-AB82-4F217F5B3FD8}" type="presParOf" srcId="{CC41779B-2074-44EB-87B7-E1DD43C33560}" destId="{85C29E63-9F5C-4A60-8023-171A302602E1}" srcOrd="0" destOrd="0" presId="urn:microsoft.com/office/officeart/2005/8/layout/equation2"/>
    <dgm:cxn modelId="{8F7C5D79-8D8B-4A69-90AA-A44574932CF7}" type="presParOf" srcId="{959BF2CB-0F03-46C4-8B1F-C59C3AC71E12}" destId="{5D830DCF-C07C-4FBA-8E42-72373AA9ABDD}"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752166-2DF2-4DF4-BE38-A33A4A6F28E5}">
      <dsp:nvSpPr>
        <dsp:cNvPr id="0" name=""/>
        <dsp:cNvSpPr/>
      </dsp:nvSpPr>
      <dsp:spPr>
        <a:xfrm>
          <a:off x="609598" y="1334868"/>
          <a:ext cx="1658670" cy="1582119"/>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2133600">
            <a:lnSpc>
              <a:spcPct val="90000"/>
            </a:lnSpc>
            <a:spcBef>
              <a:spcPct val="0"/>
            </a:spcBef>
            <a:spcAft>
              <a:spcPct val="35000"/>
            </a:spcAft>
          </a:pPr>
          <a:r>
            <a:rPr lang="en-US" sz="4800" kern="1200" dirty="0" err="1" smtClean="0"/>
            <a:t>Văn</a:t>
          </a:r>
          <a:r>
            <a:rPr lang="en-US" sz="4800" kern="1200" dirty="0" smtClean="0"/>
            <a:t> </a:t>
          </a:r>
          <a:r>
            <a:rPr lang="en-US" sz="4800" kern="1200" dirty="0" err="1" smtClean="0"/>
            <a:t>hóa</a:t>
          </a:r>
          <a:endParaRPr lang="en-US" sz="4800" kern="1200" dirty="0"/>
        </a:p>
      </dsp:txBody>
      <dsp:txXfrm>
        <a:off x="686831" y="1412101"/>
        <a:ext cx="1504204" cy="1427653"/>
      </dsp:txXfrm>
    </dsp:sp>
    <dsp:sp modelId="{9C3F8E2C-8579-403A-B167-409DA6C0F2B3}">
      <dsp:nvSpPr>
        <dsp:cNvPr id="0" name=""/>
        <dsp:cNvSpPr/>
      </dsp:nvSpPr>
      <dsp:spPr>
        <a:xfrm rot="20285418">
          <a:off x="2224492" y="1566214"/>
          <a:ext cx="1212183" cy="0"/>
        </a:xfrm>
        <a:custGeom>
          <a:avLst/>
          <a:gdLst/>
          <a:ahLst/>
          <a:cxnLst/>
          <a:rect l="0" t="0" r="0" b="0"/>
          <a:pathLst>
            <a:path>
              <a:moveTo>
                <a:pt x="0" y="0"/>
              </a:moveTo>
              <a:lnTo>
                <a:pt x="1212183" y="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2901FA-08B4-4215-926D-CFDA090F526A}">
      <dsp:nvSpPr>
        <dsp:cNvPr id="0" name=""/>
        <dsp:cNvSpPr/>
      </dsp:nvSpPr>
      <dsp:spPr>
        <a:xfrm>
          <a:off x="3261176" y="459097"/>
          <a:ext cx="2453825" cy="880956"/>
        </a:xfrm>
        <a:prstGeom prst="roundRect">
          <a:avLst/>
        </a:prstGeom>
        <a:gradFill rotWithShape="0">
          <a:gsLst>
            <a:gs pos="0">
              <a:schemeClr val="accent3">
                <a:hueOff val="7025806"/>
                <a:satOff val="-5962"/>
                <a:lumOff val="1372"/>
                <a:alphaOff val="0"/>
                <a:shade val="51000"/>
                <a:satMod val="130000"/>
              </a:schemeClr>
            </a:gs>
            <a:gs pos="80000">
              <a:schemeClr val="accent3">
                <a:hueOff val="7025806"/>
                <a:satOff val="-5962"/>
                <a:lumOff val="1372"/>
                <a:alphaOff val="0"/>
                <a:shade val="93000"/>
                <a:satMod val="130000"/>
              </a:schemeClr>
            </a:gs>
            <a:gs pos="100000">
              <a:schemeClr val="accent3">
                <a:hueOff val="7025806"/>
                <a:satOff val="-5962"/>
                <a:lumOff val="13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360" tIns="86360" rIns="86360" bIns="86360" numCol="1" spcCol="1270" anchor="ctr" anchorCtr="0">
          <a:noAutofit/>
        </a:bodyPr>
        <a:lstStyle/>
        <a:p>
          <a:pPr lvl="0" algn="ctr" defTabSz="1511300">
            <a:lnSpc>
              <a:spcPct val="90000"/>
            </a:lnSpc>
            <a:spcBef>
              <a:spcPct val="0"/>
            </a:spcBef>
            <a:spcAft>
              <a:spcPct val="35000"/>
            </a:spcAft>
          </a:pPr>
          <a:r>
            <a:rPr lang="en-US" sz="3400" kern="1200" dirty="0" err="1" smtClean="0"/>
            <a:t>Vật</a:t>
          </a:r>
          <a:r>
            <a:rPr lang="en-US" sz="3400" kern="1200" dirty="0" smtClean="0"/>
            <a:t> </a:t>
          </a:r>
          <a:r>
            <a:rPr lang="en-US" sz="3400" kern="1200" dirty="0" err="1" smtClean="0"/>
            <a:t>thể</a:t>
          </a:r>
          <a:endParaRPr lang="en-US" sz="3400" kern="1200" dirty="0"/>
        </a:p>
      </dsp:txBody>
      <dsp:txXfrm>
        <a:off x="3304181" y="502102"/>
        <a:ext cx="2367815" cy="794946"/>
      </dsp:txXfrm>
    </dsp:sp>
    <dsp:sp modelId="{960CA0D6-C2A7-414F-9920-709A9AD8C446}">
      <dsp:nvSpPr>
        <dsp:cNvPr id="0" name=""/>
        <dsp:cNvSpPr/>
      </dsp:nvSpPr>
      <dsp:spPr>
        <a:xfrm rot="1873367">
          <a:off x="2148632" y="3056803"/>
          <a:ext cx="1651963" cy="0"/>
        </a:xfrm>
        <a:custGeom>
          <a:avLst/>
          <a:gdLst/>
          <a:ahLst/>
          <a:cxnLst/>
          <a:rect l="0" t="0" r="0" b="0"/>
          <a:pathLst>
            <a:path>
              <a:moveTo>
                <a:pt x="0" y="0"/>
              </a:moveTo>
              <a:lnTo>
                <a:pt x="1651963" y="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856EE2-E5D3-47E2-92F1-3C6C6EA09395}">
      <dsp:nvSpPr>
        <dsp:cNvPr id="0" name=""/>
        <dsp:cNvSpPr/>
      </dsp:nvSpPr>
      <dsp:spPr>
        <a:xfrm>
          <a:off x="3176446" y="3484965"/>
          <a:ext cx="2462353" cy="880956"/>
        </a:xfrm>
        <a:prstGeom prst="roundRect">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360" tIns="86360" rIns="86360" bIns="86360" numCol="1" spcCol="1270" anchor="ctr" anchorCtr="0">
          <a:noAutofit/>
        </a:bodyPr>
        <a:lstStyle/>
        <a:p>
          <a:pPr lvl="0" algn="ctr" defTabSz="1511300">
            <a:lnSpc>
              <a:spcPct val="90000"/>
            </a:lnSpc>
            <a:spcBef>
              <a:spcPct val="0"/>
            </a:spcBef>
            <a:spcAft>
              <a:spcPct val="35000"/>
            </a:spcAft>
          </a:pPr>
          <a:r>
            <a:rPr lang="en-US" sz="3400" kern="1200" dirty="0" smtClean="0"/>
            <a:t>Phi </a:t>
          </a:r>
          <a:r>
            <a:rPr lang="en-US" sz="3400" kern="1200" dirty="0" err="1" smtClean="0"/>
            <a:t>vật</a:t>
          </a:r>
          <a:r>
            <a:rPr lang="en-US" sz="3400" kern="1200" dirty="0" smtClean="0"/>
            <a:t> </a:t>
          </a:r>
          <a:r>
            <a:rPr lang="en-US" sz="3400" kern="1200" dirty="0" err="1" smtClean="0"/>
            <a:t>thể</a:t>
          </a:r>
          <a:endParaRPr lang="en-US" sz="3400" kern="1200" dirty="0"/>
        </a:p>
      </dsp:txBody>
      <dsp:txXfrm>
        <a:off x="3219451" y="3527970"/>
        <a:ext cx="2376343" cy="794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B6D87-11E3-46BE-B31D-05DCF7F7CD0A}">
      <dsp:nvSpPr>
        <dsp:cNvPr id="0" name=""/>
        <dsp:cNvSpPr/>
      </dsp:nvSpPr>
      <dsp:spPr>
        <a:xfrm>
          <a:off x="4191002" y="733"/>
          <a:ext cx="3251219" cy="1351620"/>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vi-VN" sz="2800" kern="1200" dirty="0" smtClean="0"/>
            <a:t>Vật chất (các món ăn)</a:t>
          </a:r>
          <a:endParaRPr lang="en-US" sz="2800" kern="1200" dirty="0"/>
        </a:p>
      </dsp:txBody>
      <dsp:txXfrm>
        <a:off x="4667132" y="198673"/>
        <a:ext cx="2298959" cy="955740"/>
      </dsp:txXfrm>
    </dsp:sp>
    <dsp:sp modelId="{C295309D-4058-408D-9003-E130048A0930}">
      <dsp:nvSpPr>
        <dsp:cNvPr id="0" name=""/>
        <dsp:cNvSpPr/>
      </dsp:nvSpPr>
      <dsp:spPr>
        <a:xfrm>
          <a:off x="5364843" y="1586781"/>
          <a:ext cx="942099" cy="942099"/>
        </a:xfrm>
        <a:prstGeom prst="mathPlus">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5489718" y="1947040"/>
        <a:ext cx="692349" cy="221581"/>
      </dsp:txXfrm>
    </dsp:sp>
    <dsp:sp modelId="{7A58D329-3A6B-44B5-9796-EA811F1EA08A}">
      <dsp:nvSpPr>
        <dsp:cNvPr id="0" name=""/>
        <dsp:cNvSpPr/>
      </dsp:nvSpPr>
      <dsp:spPr>
        <a:xfrm>
          <a:off x="3795808" y="2491961"/>
          <a:ext cx="3926834" cy="2080042"/>
        </a:xfrm>
        <a:prstGeom prst="ellipse">
          <a:avLst/>
        </a:prstGeom>
        <a:gradFill rotWithShape="0">
          <a:gsLst>
            <a:gs pos="0">
              <a:schemeClr val="accent3">
                <a:hueOff val="7025806"/>
                <a:satOff val="-5962"/>
                <a:lumOff val="1372"/>
                <a:alphaOff val="0"/>
                <a:shade val="51000"/>
                <a:satMod val="130000"/>
              </a:schemeClr>
            </a:gs>
            <a:gs pos="80000">
              <a:schemeClr val="accent3">
                <a:hueOff val="7025806"/>
                <a:satOff val="-5962"/>
                <a:lumOff val="1372"/>
                <a:alphaOff val="0"/>
                <a:shade val="93000"/>
                <a:satMod val="130000"/>
              </a:schemeClr>
            </a:gs>
            <a:gs pos="100000">
              <a:schemeClr val="accent3">
                <a:hueOff val="7025806"/>
                <a:satOff val="-5962"/>
                <a:lumOff val="13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vi-VN" sz="2800" kern="1200" dirty="0" smtClean="0"/>
            <a:t>Tinh thần (cách thưởng thức món ăn, cư xử trên bàn ăn…)</a:t>
          </a:r>
          <a:endParaRPr lang="en-US" sz="2800" kern="1200" dirty="0"/>
        </a:p>
      </dsp:txBody>
      <dsp:txXfrm>
        <a:off x="4370880" y="2796576"/>
        <a:ext cx="2776690" cy="1470812"/>
      </dsp:txXfrm>
    </dsp:sp>
    <dsp:sp modelId="{CC41779B-2074-44EB-87B7-E1DD43C33560}">
      <dsp:nvSpPr>
        <dsp:cNvPr id="0" name=""/>
        <dsp:cNvSpPr/>
      </dsp:nvSpPr>
      <dsp:spPr>
        <a:xfrm rot="299364">
          <a:off x="2283151" y="1790355"/>
          <a:ext cx="679580" cy="604243"/>
        </a:xfrm>
        <a:prstGeom prst="rightArrow">
          <a:avLst>
            <a:gd name="adj1" fmla="val 60000"/>
            <a:gd name="adj2" fmla="val 50000"/>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a:off x="2283494" y="1903321"/>
        <a:ext cx="498307" cy="362545"/>
      </dsp:txXfrm>
    </dsp:sp>
    <dsp:sp modelId="{5D830DCF-C07C-4FBA-8E42-72373AA9ABDD}">
      <dsp:nvSpPr>
        <dsp:cNvPr id="0" name=""/>
        <dsp:cNvSpPr/>
      </dsp:nvSpPr>
      <dsp:spPr>
        <a:xfrm>
          <a:off x="0" y="380983"/>
          <a:ext cx="3248620" cy="3248620"/>
        </a:xfrm>
        <a:prstGeom prst="ellipse">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2266950">
            <a:lnSpc>
              <a:spcPct val="90000"/>
            </a:lnSpc>
            <a:spcBef>
              <a:spcPct val="0"/>
            </a:spcBef>
            <a:spcAft>
              <a:spcPct val="35000"/>
            </a:spcAft>
          </a:pPr>
          <a:r>
            <a:rPr lang="vi-VN" sz="5100" kern="1200" dirty="0" smtClean="0"/>
            <a:t>Văn hóa ẩm thực</a:t>
          </a:r>
          <a:endParaRPr lang="en-US" sz="5100" kern="1200" dirty="0"/>
        </a:p>
      </dsp:txBody>
      <dsp:txXfrm>
        <a:off x="475749" y="856732"/>
        <a:ext cx="2297122" cy="229712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4</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111358"/>
            <a:ext cx="8229600" cy="4525963"/>
          </a:xfrm>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vi-VN" b="1" dirty="0" smtClean="0">
                <a:solidFill>
                  <a:srgbClr val="FF0000"/>
                </a:solidFill>
              </a:rPr>
              <a:t>CHƯƠNG TRÌNH MÔN HỌC </a:t>
            </a:r>
            <a:endParaRPr lang="en-US" b="1"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07841809"/>
              </p:ext>
            </p:extLst>
          </p:nvPr>
        </p:nvGraphicFramePr>
        <p:xfrm>
          <a:off x="152400" y="1143000"/>
          <a:ext cx="8991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406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graphicEl>
                                              <a:dgm id="{893C27F3-9290-4D16-89F1-85C0E5C59305}"/>
                                            </p:graphicEl>
                                          </p:spTgt>
                                        </p:tgtEl>
                                        <p:attrNameLst>
                                          <p:attrName>style.visibility</p:attrName>
                                        </p:attrNameLst>
                                      </p:cBhvr>
                                      <p:to>
                                        <p:strVal val="visible"/>
                                      </p:to>
                                    </p:set>
                                    <p:animEffect transition="in" filter="fade">
                                      <p:cBhvr>
                                        <p:cTn id="7" dur="1000"/>
                                        <p:tgtEl>
                                          <p:spTgt spid="4">
                                            <p:graphicEl>
                                              <a:dgm id="{893C27F3-9290-4D16-89F1-85C0E5C59305}"/>
                                            </p:graphicEl>
                                          </p:spTgt>
                                        </p:tgtEl>
                                      </p:cBhvr>
                                    </p:animEffect>
                                    <p:anim calcmode="lin" valueType="num">
                                      <p:cBhvr>
                                        <p:cTn id="8" dur="1000" fill="hold"/>
                                        <p:tgtEl>
                                          <p:spTgt spid="4">
                                            <p:graphicEl>
                                              <a:dgm id="{893C27F3-9290-4D16-89F1-85C0E5C59305}"/>
                                            </p:graphicEl>
                                          </p:spTgt>
                                        </p:tgtEl>
                                        <p:attrNameLst>
                                          <p:attrName>ppt_x</p:attrName>
                                        </p:attrNameLst>
                                      </p:cBhvr>
                                      <p:tavLst>
                                        <p:tav tm="0">
                                          <p:val>
                                            <p:strVal val="#ppt_x"/>
                                          </p:val>
                                        </p:tav>
                                        <p:tav tm="100000">
                                          <p:val>
                                            <p:strVal val="#ppt_x"/>
                                          </p:val>
                                        </p:tav>
                                      </p:tavLst>
                                    </p:anim>
                                    <p:anim calcmode="lin" valueType="num">
                                      <p:cBhvr>
                                        <p:cTn id="9" dur="1000" fill="hold"/>
                                        <p:tgtEl>
                                          <p:spTgt spid="4">
                                            <p:graphicEl>
                                              <a:dgm id="{893C27F3-9290-4D16-89F1-85C0E5C59305}"/>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graphicEl>
                                              <a:dgm id="{596C159E-18A1-451C-91EC-4E7E2ABC988D}"/>
                                            </p:graphicEl>
                                          </p:spTgt>
                                        </p:tgtEl>
                                        <p:attrNameLst>
                                          <p:attrName>style.visibility</p:attrName>
                                        </p:attrNameLst>
                                      </p:cBhvr>
                                      <p:to>
                                        <p:strVal val="visible"/>
                                      </p:to>
                                    </p:set>
                                    <p:animEffect transition="in" filter="fade">
                                      <p:cBhvr>
                                        <p:cTn id="14" dur="1000"/>
                                        <p:tgtEl>
                                          <p:spTgt spid="4">
                                            <p:graphicEl>
                                              <a:dgm id="{596C159E-18A1-451C-91EC-4E7E2ABC988D}"/>
                                            </p:graphicEl>
                                          </p:spTgt>
                                        </p:tgtEl>
                                      </p:cBhvr>
                                    </p:animEffect>
                                    <p:anim calcmode="lin" valueType="num">
                                      <p:cBhvr>
                                        <p:cTn id="15" dur="1000" fill="hold"/>
                                        <p:tgtEl>
                                          <p:spTgt spid="4">
                                            <p:graphicEl>
                                              <a:dgm id="{596C159E-18A1-451C-91EC-4E7E2ABC988D}"/>
                                            </p:graphicEl>
                                          </p:spTgt>
                                        </p:tgtEl>
                                        <p:attrNameLst>
                                          <p:attrName>ppt_x</p:attrName>
                                        </p:attrNameLst>
                                      </p:cBhvr>
                                      <p:tavLst>
                                        <p:tav tm="0">
                                          <p:val>
                                            <p:strVal val="#ppt_x"/>
                                          </p:val>
                                        </p:tav>
                                        <p:tav tm="100000">
                                          <p:val>
                                            <p:strVal val="#ppt_x"/>
                                          </p:val>
                                        </p:tav>
                                      </p:tavLst>
                                    </p:anim>
                                    <p:anim calcmode="lin" valueType="num">
                                      <p:cBhvr>
                                        <p:cTn id="16" dur="1000" fill="hold"/>
                                        <p:tgtEl>
                                          <p:spTgt spid="4">
                                            <p:graphicEl>
                                              <a:dgm id="{596C159E-18A1-451C-91EC-4E7E2ABC988D}"/>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graphicEl>
                                              <a:dgm id="{4ED1C131-6757-4CE9-AA7E-CFC524E2FB5F}"/>
                                            </p:graphicEl>
                                          </p:spTgt>
                                        </p:tgtEl>
                                        <p:attrNameLst>
                                          <p:attrName>style.visibility</p:attrName>
                                        </p:attrNameLst>
                                      </p:cBhvr>
                                      <p:to>
                                        <p:strVal val="visible"/>
                                      </p:to>
                                    </p:set>
                                    <p:animEffect transition="in" filter="fade">
                                      <p:cBhvr>
                                        <p:cTn id="21" dur="1000"/>
                                        <p:tgtEl>
                                          <p:spTgt spid="4">
                                            <p:graphicEl>
                                              <a:dgm id="{4ED1C131-6757-4CE9-AA7E-CFC524E2FB5F}"/>
                                            </p:graphicEl>
                                          </p:spTgt>
                                        </p:tgtEl>
                                      </p:cBhvr>
                                    </p:animEffect>
                                    <p:anim calcmode="lin" valueType="num">
                                      <p:cBhvr>
                                        <p:cTn id="22" dur="1000" fill="hold"/>
                                        <p:tgtEl>
                                          <p:spTgt spid="4">
                                            <p:graphicEl>
                                              <a:dgm id="{4ED1C131-6757-4CE9-AA7E-CFC524E2FB5F}"/>
                                            </p:graphicEl>
                                          </p:spTgt>
                                        </p:tgtEl>
                                        <p:attrNameLst>
                                          <p:attrName>ppt_x</p:attrName>
                                        </p:attrNameLst>
                                      </p:cBhvr>
                                      <p:tavLst>
                                        <p:tav tm="0">
                                          <p:val>
                                            <p:strVal val="#ppt_x"/>
                                          </p:val>
                                        </p:tav>
                                        <p:tav tm="100000">
                                          <p:val>
                                            <p:strVal val="#ppt_x"/>
                                          </p:val>
                                        </p:tav>
                                      </p:tavLst>
                                    </p:anim>
                                    <p:anim calcmode="lin" valueType="num">
                                      <p:cBhvr>
                                        <p:cTn id="23" dur="1000" fill="hold"/>
                                        <p:tgtEl>
                                          <p:spTgt spid="4">
                                            <p:graphicEl>
                                              <a:dgm id="{4ED1C131-6757-4CE9-AA7E-CFC524E2FB5F}"/>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graphicEl>
                                              <a:dgm id="{92667412-A645-44F8-93DF-5201FB97DFAC}"/>
                                            </p:graphicEl>
                                          </p:spTgt>
                                        </p:tgtEl>
                                        <p:attrNameLst>
                                          <p:attrName>style.visibility</p:attrName>
                                        </p:attrNameLst>
                                      </p:cBhvr>
                                      <p:to>
                                        <p:strVal val="visible"/>
                                      </p:to>
                                    </p:set>
                                    <p:animEffect transition="in" filter="fade">
                                      <p:cBhvr>
                                        <p:cTn id="28" dur="1000"/>
                                        <p:tgtEl>
                                          <p:spTgt spid="4">
                                            <p:graphicEl>
                                              <a:dgm id="{92667412-A645-44F8-93DF-5201FB97DFAC}"/>
                                            </p:graphicEl>
                                          </p:spTgt>
                                        </p:tgtEl>
                                      </p:cBhvr>
                                    </p:animEffect>
                                    <p:anim calcmode="lin" valueType="num">
                                      <p:cBhvr>
                                        <p:cTn id="29" dur="1000" fill="hold"/>
                                        <p:tgtEl>
                                          <p:spTgt spid="4">
                                            <p:graphicEl>
                                              <a:dgm id="{92667412-A645-44F8-93DF-5201FB97DFAC}"/>
                                            </p:graphicEl>
                                          </p:spTgt>
                                        </p:tgtEl>
                                        <p:attrNameLst>
                                          <p:attrName>ppt_x</p:attrName>
                                        </p:attrNameLst>
                                      </p:cBhvr>
                                      <p:tavLst>
                                        <p:tav tm="0">
                                          <p:val>
                                            <p:strVal val="#ppt_x"/>
                                          </p:val>
                                        </p:tav>
                                        <p:tav tm="100000">
                                          <p:val>
                                            <p:strVal val="#ppt_x"/>
                                          </p:val>
                                        </p:tav>
                                      </p:tavLst>
                                    </p:anim>
                                    <p:anim calcmode="lin" valueType="num">
                                      <p:cBhvr>
                                        <p:cTn id="30" dur="1000" fill="hold"/>
                                        <p:tgtEl>
                                          <p:spTgt spid="4">
                                            <p:graphicEl>
                                              <a:dgm id="{92667412-A645-44F8-93DF-5201FB97DFAC}"/>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graphicEl>
                                              <a:dgm id="{F8F58104-F7CE-47DB-834D-5A861543D906}"/>
                                            </p:graphicEl>
                                          </p:spTgt>
                                        </p:tgtEl>
                                        <p:attrNameLst>
                                          <p:attrName>style.visibility</p:attrName>
                                        </p:attrNameLst>
                                      </p:cBhvr>
                                      <p:to>
                                        <p:strVal val="visible"/>
                                      </p:to>
                                    </p:set>
                                    <p:animEffect transition="in" filter="fade">
                                      <p:cBhvr>
                                        <p:cTn id="35" dur="1000"/>
                                        <p:tgtEl>
                                          <p:spTgt spid="4">
                                            <p:graphicEl>
                                              <a:dgm id="{F8F58104-F7CE-47DB-834D-5A861543D906}"/>
                                            </p:graphicEl>
                                          </p:spTgt>
                                        </p:tgtEl>
                                      </p:cBhvr>
                                    </p:animEffect>
                                    <p:anim calcmode="lin" valueType="num">
                                      <p:cBhvr>
                                        <p:cTn id="36" dur="1000" fill="hold"/>
                                        <p:tgtEl>
                                          <p:spTgt spid="4">
                                            <p:graphicEl>
                                              <a:dgm id="{F8F58104-F7CE-47DB-834D-5A861543D906}"/>
                                            </p:graphicEl>
                                          </p:spTgt>
                                        </p:tgtEl>
                                        <p:attrNameLst>
                                          <p:attrName>ppt_x</p:attrName>
                                        </p:attrNameLst>
                                      </p:cBhvr>
                                      <p:tavLst>
                                        <p:tav tm="0">
                                          <p:val>
                                            <p:strVal val="#ppt_x"/>
                                          </p:val>
                                        </p:tav>
                                        <p:tav tm="100000">
                                          <p:val>
                                            <p:strVal val="#ppt_x"/>
                                          </p:val>
                                        </p:tav>
                                      </p:tavLst>
                                    </p:anim>
                                    <p:anim calcmode="lin" valueType="num">
                                      <p:cBhvr>
                                        <p:cTn id="37" dur="1000" fill="hold"/>
                                        <p:tgtEl>
                                          <p:spTgt spid="4">
                                            <p:graphicEl>
                                              <a:dgm id="{F8F58104-F7CE-47DB-834D-5A861543D906}"/>
                                            </p:graphic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graphicEl>
                                              <a:dgm id="{ABE4B31E-5AC9-41CA-847B-D8DF13573155}"/>
                                            </p:graphicEl>
                                          </p:spTgt>
                                        </p:tgtEl>
                                        <p:attrNameLst>
                                          <p:attrName>style.visibility</p:attrName>
                                        </p:attrNameLst>
                                      </p:cBhvr>
                                      <p:to>
                                        <p:strVal val="visible"/>
                                      </p:to>
                                    </p:set>
                                    <p:animEffect transition="in" filter="fade">
                                      <p:cBhvr>
                                        <p:cTn id="42" dur="1000"/>
                                        <p:tgtEl>
                                          <p:spTgt spid="4">
                                            <p:graphicEl>
                                              <a:dgm id="{ABE4B31E-5AC9-41CA-847B-D8DF13573155}"/>
                                            </p:graphicEl>
                                          </p:spTgt>
                                        </p:tgtEl>
                                      </p:cBhvr>
                                    </p:animEffect>
                                    <p:anim calcmode="lin" valueType="num">
                                      <p:cBhvr>
                                        <p:cTn id="43" dur="1000" fill="hold"/>
                                        <p:tgtEl>
                                          <p:spTgt spid="4">
                                            <p:graphicEl>
                                              <a:dgm id="{ABE4B31E-5AC9-41CA-847B-D8DF13573155}"/>
                                            </p:graphicEl>
                                          </p:spTgt>
                                        </p:tgtEl>
                                        <p:attrNameLst>
                                          <p:attrName>ppt_x</p:attrName>
                                        </p:attrNameLst>
                                      </p:cBhvr>
                                      <p:tavLst>
                                        <p:tav tm="0">
                                          <p:val>
                                            <p:strVal val="#ppt_x"/>
                                          </p:val>
                                        </p:tav>
                                        <p:tav tm="100000">
                                          <p:val>
                                            <p:strVal val="#ppt_x"/>
                                          </p:val>
                                        </p:tav>
                                      </p:tavLst>
                                    </p:anim>
                                    <p:anim calcmode="lin" valueType="num">
                                      <p:cBhvr>
                                        <p:cTn id="44" dur="1000" fill="hold"/>
                                        <p:tgtEl>
                                          <p:spTgt spid="4">
                                            <p:graphicEl>
                                              <a:dgm id="{ABE4B31E-5AC9-41CA-847B-D8DF13573155}"/>
                                            </p:graphic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graphicEl>
                                              <a:dgm id="{72F021F0-01B5-4D0A-A4AA-3016D3A7A5DD}"/>
                                            </p:graphicEl>
                                          </p:spTgt>
                                        </p:tgtEl>
                                        <p:attrNameLst>
                                          <p:attrName>style.visibility</p:attrName>
                                        </p:attrNameLst>
                                      </p:cBhvr>
                                      <p:to>
                                        <p:strVal val="visible"/>
                                      </p:to>
                                    </p:set>
                                    <p:animEffect transition="in" filter="fade">
                                      <p:cBhvr>
                                        <p:cTn id="49" dur="1000"/>
                                        <p:tgtEl>
                                          <p:spTgt spid="4">
                                            <p:graphicEl>
                                              <a:dgm id="{72F021F0-01B5-4D0A-A4AA-3016D3A7A5DD}"/>
                                            </p:graphicEl>
                                          </p:spTgt>
                                        </p:tgtEl>
                                      </p:cBhvr>
                                    </p:animEffect>
                                    <p:anim calcmode="lin" valueType="num">
                                      <p:cBhvr>
                                        <p:cTn id="50" dur="1000" fill="hold"/>
                                        <p:tgtEl>
                                          <p:spTgt spid="4">
                                            <p:graphicEl>
                                              <a:dgm id="{72F021F0-01B5-4D0A-A4AA-3016D3A7A5DD}"/>
                                            </p:graphicEl>
                                          </p:spTgt>
                                        </p:tgtEl>
                                        <p:attrNameLst>
                                          <p:attrName>ppt_x</p:attrName>
                                        </p:attrNameLst>
                                      </p:cBhvr>
                                      <p:tavLst>
                                        <p:tav tm="0">
                                          <p:val>
                                            <p:strVal val="#ppt_x"/>
                                          </p:val>
                                        </p:tav>
                                        <p:tav tm="100000">
                                          <p:val>
                                            <p:strVal val="#ppt_x"/>
                                          </p:val>
                                        </p:tav>
                                      </p:tavLst>
                                    </p:anim>
                                    <p:anim calcmode="lin" valueType="num">
                                      <p:cBhvr>
                                        <p:cTn id="51" dur="1000" fill="hold"/>
                                        <p:tgtEl>
                                          <p:spTgt spid="4">
                                            <p:graphicEl>
                                              <a:dgm id="{72F021F0-01B5-4D0A-A4AA-3016D3A7A5DD}"/>
                                            </p:graphic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graphicEl>
                                              <a:dgm id="{8DB27366-C84B-4A77-96FD-C7E324BC5D8C}"/>
                                            </p:graphicEl>
                                          </p:spTgt>
                                        </p:tgtEl>
                                        <p:attrNameLst>
                                          <p:attrName>style.visibility</p:attrName>
                                        </p:attrNameLst>
                                      </p:cBhvr>
                                      <p:to>
                                        <p:strVal val="visible"/>
                                      </p:to>
                                    </p:set>
                                    <p:animEffect transition="in" filter="fade">
                                      <p:cBhvr>
                                        <p:cTn id="56" dur="1000"/>
                                        <p:tgtEl>
                                          <p:spTgt spid="4">
                                            <p:graphicEl>
                                              <a:dgm id="{8DB27366-C84B-4A77-96FD-C7E324BC5D8C}"/>
                                            </p:graphicEl>
                                          </p:spTgt>
                                        </p:tgtEl>
                                      </p:cBhvr>
                                    </p:animEffect>
                                    <p:anim calcmode="lin" valueType="num">
                                      <p:cBhvr>
                                        <p:cTn id="57" dur="1000" fill="hold"/>
                                        <p:tgtEl>
                                          <p:spTgt spid="4">
                                            <p:graphicEl>
                                              <a:dgm id="{8DB27366-C84B-4A77-96FD-C7E324BC5D8C}"/>
                                            </p:graphicEl>
                                          </p:spTgt>
                                        </p:tgtEl>
                                        <p:attrNameLst>
                                          <p:attrName>ppt_x</p:attrName>
                                        </p:attrNameLst>
                                      </p:cBhvr>
                                      <p:tavLst>
                                        <p:tav tm="0">
                                          <p:val>
                                            <p:strVal val="#ppt_x"/>
                                          </p:val>
                                        </p:tav>
                                        <p:tav tm="100000">
                                          <p:val>
                                            <p:strVal val="#ppt_x"/>
                                          </p:val>
                                        </p:tav>
                                      </p:tavLst>
                                    </p:anim>
                                    <p:anim calcmode="lin" valueType="num">
                                      <p:cBhvr>
                                        <p:cTn id="58" dur="1000" fill="hold"/>
                                        <p:tgtEl>
                                          <p:spTgt spid="4">
                                            <p:graphicEl>
                                              <a:dgm id="{8DB27366-C84B-4A77-96FD-C7E324BC5D8C}"/>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239000" cy="609600"/>
          </a:xfrm>
        </p:spPr>
        <p:txBody>
          <a:bodyPr/>
          <a:lstStyle/>
          <a:p>
            <a:pPr algn="ctr"/>
            <a:r>
              <a:rPr lang="vi-VN" dirty="0" smtClean="0">
                <a:solidFill>
                  <a:srgbClr val="FF0000"/>
                </a:solidFill>
              </a:rPr>
              <a:t>ĐÁNH GIÁ KẾT QUẢ HỌC TẬP</a:t>
            </a:r>
            <a:endParaRPr lang="en-US" dirty="0">
              <a:solidFill>
                <a:srgbClr val="FF0000"/>
              </a:solidFill>
            </a:endParaRPr>
          </a:p>
        </p:txBody>
      </p:sp>
      <p:sp>
        <p:nvSpPr>
          <p:cNvPr id="3" name="Content Placeholder 2"/>
          <p:cNvSpPr>
            <a:spLocks noGrp="1"/>
          </p:cNvSpPr>
          <p:nvPr>
            <p:ph idx="1"/>
          </p:nvPr>
        </p:nvSpPr>
        <p:spPr>
          <a:xfrm>
            <a:off x="174427" y="1676400"/>
            <a:ext cx="8566546" cy="3758079"/>
          </a:xfrm>
        </p:spPr>
        <p:txBody>
          <a:bodyPr/>
          <a:lstStyle/>
          <a:p>
            <a:pPr>
              <a:buFont typeface="Wingdings" panose="05000000000000000000" pitchFamily="2" charset="2"/>
              <a:buChar char="v"/>
            </a:pPr>
            <a:r>
              <a:rPr lang="vi-VN" sz="4000" dirty="0"/>
              <a:t> Điểm quá trình:</a:t>
            </a:r>
          </a:p>
          <a:p>
            <a:pPr>
              <a:buFontTx/>
              <a:buChar char="-"/>
            </a:pPr>
            <a:r>
              <a:rPr lang="vi-VN" sz="4000" dirty="0"/>
              <a:t>1 cột điểm hệ số 1</a:t>
            </a:r>
          </a:p>
          <a:p>
            <a:pPr>
              <a:buFontTx/>
              <a:buChar char="-"/>
            </a:pPr>
            <a:r>
              <a:rPr lang="vi-VN" sz="4000" dirty="0"/>
              <a:t> 1 cột điểm hệ số 2</a:t>
            </a:r>
          </a:p>
          <a:p>
            <a:pPr marL="0" indent="0">
              <a:buNone/>
            </a:pPr>
            <a:endParaRPr lang="vi-VN" sz="4000" dirty="0"/>
          </a:p>
          <a:p>
            <a:pPr>
              <a:buFont typeface="Wingdings" panose="05000000000000000000" pitchFamily="2" charset="2"/>
              <a:buChar char="v"/>
            </a:pPr>
            <a:r>
              <a:rPr lang="vi-VN" sz="4000" dirty="0"/>
              <a:t> Thi kết thúc môn học: Thi tự luận, thời gian làm bài 90phút</a:t>
            </a:r>
          </a:p>
          <a:p>
            <a:pPr marL="0" indent="0">
              <a:buNone/>
            </a:pPr>
            <a:endParaRPr lang="vi-VN" dirty="0" smtClean="0"/>
          </a:p>
          <a:p>
            <a:pPr marL="0" indent="0">
              <a:buNone/>
            </a:pPr>
            <a:endParaRPr lang="en-US" dirty="0"/>
          </a:p>
        </p:txBody>
      </p:sp>
    </p:spTree>
    <p:extLst>
      <p:ext uri="{BB962C8B-B14F-4D97-AF65-F5344CB8AC3E}">
        <p14:creationId xmlns:p14="http://schemas.microsoft.com/office/powerpoint/2010/main" val="3272922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4</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1: </a:t>
            </a:r>
            <a:r>
              <a:rPr lang="en-US" sz="6000" b="1" dirty="0">
                <a:solidFill>
                  <a:srgbClr val="FF0000"/>
                </a:solidFill>
                <a:latin typeface="Arial" panose="020B0604020202020204" pitchFamily="34" charset="0"/>
                <a:cs typeface="Arial" panose="020B0604020202020204" pitchFamily="34" charset="0"/>
              </a:rPr>
              <a:t>KHÁI QUÁT CHUNG VỀ VĂN HÓA ẨM THỰC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AutoShape 3"/>
          <p:cNvSpPr>
            <a:spLocks noChangeArrowheads="1"/>
          </p:cNvSpPr>
          <p:nvPr/>
        </p:nvSpPr>
        <p:spPr bwMode="gray">
          <a:xfrm>
            <a:off x="1506538" y="5080000"/>
            <a:ext cx="6875462" cy="1244600"/>
          </a:xfrm>
          <a:prstGeom prst="roundRect">
            <a:avLst>
              <a:gd name="adj" fmla="val 50000"/>
            </a:avLst>
          </a:prstGeom>
          <a:noFill/>
          <a:ln w="28575">
            <a:solidFill>
              <a:schemeClr val="hlink"/>
            </a:solidFill>
            <a:round/>
            <a:headEnd/>
            <a:tailEnd/>
          </a:ln>
        </p:spPr>
        <p:txBody>
          <a:bodyPr wrap="none" anchor="ctr"/>
          <a:lstStyle/>
          <a:p>
            <a:endParaRPr lang="en-US"/>
          </a:p>
        </p:txBody>
      </p:sp>
      <p:sp>
        <p:nvSpPr>
          <p:cNvPr id="17412" name="AutoShape 4"/>
          <p:cNvSpPr>
            <a:spLocks noChangeArrowheads="1"/>
          </p:cNvSpPr>
          <p:nvPr/>
        </p:nvSpPr>
        <p:spPr bwMode="gray">
          <a:xfrm>
            <a:off x="1608136" y="3276600"/>
            <a:ext cx="6926263" cy="1217249"/>
          </a:xfrm>
          <a:prstGeom prst="roundRect">
            <a:avLst>
              <a:gd name="adj" fmla="val 50000"/>
            </a:avLst>
          </a:prstGeom>
          <a:noFill/>
          <a:ln w="28575">
            <a:solidFill>
              <a:schemeClr val="accent1"/>
            </a:solidFill>
            <a:round/>
            <a:headEnd/>
            <a:tailEnd/>
          </a:ln>
        </p:spPr>
        <p:txBody>
          <a:bodyPr wrap="none" anchor="ctr"/>
          <a:lstStyle/>
          <a:p>
            <a:endParaRPr lang="en-US"/>
          </a:p>
        </p:txBody>
      </p:sp>
      <p:sp>
        <p:nvSpPr>
          <p:cNvPr id="17413" name="AutoShape 5"/>
          <p:cNvSpPr>
            <a:spLocks noChangeArrowheads="1"/>
          </p:cNvSpPr>
          <p:nvPr/>
        </p:nvSpPr>
        <p:spPr bwMode="gray">
          <a:xfrm>
            <a:off x="1603374" y="1593850"/>
            <a:ext cx="6245225" cy="1135418"/>
          </a:xfrm>
          <a:prstGeom prst="roundRect">
            <a:avLst>
              <a:gd name="adj" fmla="val 50000"/>
            </a:avLst>
          </a:prstGeom>
          <a:noFill/>
          <a:ln w="28575">
            <a:solidFill>
              <a:schemeClr val="accent2"/>
            </a:solidFill>
            <a:round/>
            <a:headEnd/>
            <a:tailEnd/>
          </a:ln>
        </p:spPr>
        <p:txBody>
          <a:bodyPr wrap="none" anchor="ctr"/>
          <a:lstStyle/>
          <a:p>
            <a:endParaRPr lang="en-US"/>
          </a:p>
        </p:txBody>
      </p:sp>
      <p:sp>
        <p:nvSpPr>
          <p:cNvPr id="17414" name="Rectangle 6"/>
          <p:cNvSpPr>
            <a:spLocks noGrp="1" noChangeArrowheads="1"/>
          </p:cNvSpPr>
          <p:nvPr>
            <p:ph type="title"/>
          </p:nvPr>
        </p:nvSpPr>
        <p:spPr/>
        <p:txBody>
          <a:bodyPr/>
          <a:lstStyle/>
          <a:p>
            <a:pPr eaLnBrk="1" hangingPunct="1"/>
            <a:r>
              <a:rPr lang="en-US" sz="4000" smtClean="0"/>
              <a:t>NỘI DUNG</a:t>
            </a:r>
          </a:p>
        </p:txBody>
      </p:sp>
      <p:grpSp>
        <p:nvGrpSpPr>
          <p:cNvPr id="2" name="Group 7"/>
          <p:cNvGrpSpPr>
            <a:grpSpLocks/>
          </p:cNvGrpSpPr>
          <p:nvPr/>
        </p:nvGrpSpPr>
        <p:grpSpPr bwMode="auto">
          <a:xfrm>
            <a:off x="1524000" y="1576388"/>
            <a:ext cx="645524" cy="1188068"/>
            <a:chOff x="720" y="1488"/>
            <a:chExt cx="806" cy="808"/>
          </a:xfrm>
        </p:grpSpPr>
        <p:sp>
          <p:nvSpPr>
            <p:cNvPr id="17428" name="Oval 8"/>
            <p:cNvSpPr>
              <a:spLocks noChangeArrowheads="1"/>
            </p:cNvSpPr>
            <p:nvPr/>
          </p:nvSpPr>
          <p:spPr bwMode="gray">
            <a:xfrm>
              <a:off x="720" y="1490"/>
              <a:ext cx="806" cy="806"/>
            </a:xfrm>
            <a:prstGeom prst="ellipse">
              <a:avLst/>
            </a:prstGeom>
            <a:solidFill>
              <a:schemeClr val="accent2"/>
            </a:solidFill>
            <a:ln w="9525">
              <a:noFill/>
              <a:round/>
              <a:headEnd/>
              <a:tailEnd/>
            </a:ln>
          </p:spPr>
          <p:txBody>
            <a:bodyPr wrap="none" anchor="ctr"/>
            <a:lstStyle/>
            <a:p>
              <a:endParaRPr lang="en-US"/>
            </a:p>
          </p:txBody>
        </p:sp>
        <p:pic>
          <p:nvPicPr>
            <p:cNvPr id="17429" name="Picture 9" descr="drop"/>
            <p:cNvPicPr>
              <a:picLocks noChangeAspect="1" noChangeArrowheads="1"/>
            </p:cNvPicPr>
            <p:nvPr/>
          </p:nvPicPr>
          <p:blipFill>
            <a:blip r:embed="rId2" cstate="print"/>
            <a:srcRect/>
            <a:stretch>
              <a:fillRect/>
            </a:stretch>
          </p:blipFill>
          <p:spPr bwMode="gray">
            <a:xfrm>
              <a:off x="721" y="1488"/>
              <a:ext cx="800" cy="800"/>
            </a:xfrm>
            <a:prstGeom prst="rect">
              <a:avLst/>
            </a:prstGeom>
            <a:noFill/>
            <a:ln w="9525">
              <a:noFill/>
              <a:miter lim="800000"/>
              <a:headEnd/>
              <a:tailEnd/>
            </a:ln>
          </p:spPr>
        </p:pic>
      </p:grpSp>
      <p:sp>
        <p:nvSpPr>
          <p:cNvPr id="17416" name="Text Box 10"/>
          <p:cNvSpPr txBox="1">
            <a:spLocks noChangeArrowheads="1"/>
          </p:cNvSpPr>
          <p:nvPr/>
        </p:nvSpPr>
        <p:spPr bwMode="gray">
          <a:xfrm>
            <a:off x="1638300" y="1663699"/>
            <a:ext cx="401086" cy="584775"/>
          </a:xfrm>
          <a:prstGeom prst="rect">
            <a:avLst/>
          </a:prstGeom>
          <a:noFill/>
          <a:ln w="9525">
            <a:noFill/>
            <a:miter lim="800000"/>
            <a:headEnd/>
            <a:tailEnd/>
          </a:ln>
        </p:spPr>
        <p:txBody>
          <a:bodyPr wrap="square">
            <a:spAutoFit/>
          </a:bodyPr>
          <a:lstStyle/>
          <a:p>
            <a:pPr algn="ctr">
              <a:spcBef>
                <a:spcPct val="50000"/>
              </a:spcBef>
            </a:pPr>
            <a:r>
              <a:rPr lang="en-US" sz="3200" b="1" i="1">
                <a:solidFill>
                  <a:srgbClr val="FFFFFF"/>
                </a:solidFill>
              </a:rPr>
              <a:t>1</a:t>
            </a:r>
          </a:p>
        </p:txBody>
      </p:sp>
      <p:grpSp>
        <p:nvGrpSpPr>
          <p:cNvPr id="3" name="Group 11"/>
          <p:cNvGrpSpPr>
            <a:grpSpLocks/>
          </p:cNvGrpSpPr>
          <p:nvPr/>
        </p:nvGrpSpPr>
        <p:grpSpPr bwMode="auto">
          <a:xfrm>
            <a:off x="1528762" y="3257138"/>
            <a:ext cx="715918" cy="1273694"/>
            <a:chOff x="1188" y="1705"/>
            <a:chExt cx="330" cy="332"/>
          </a:xfrm>
        </p:grpSpPr>
        <p:sp>
          <p:nvSpPr>
            <p:cNvPr id="17426" name="Oval 12"/>
            <p:cNvSpPr>
              <a:spLocks noChangeArrowheads="1"/>
            </p:cNvSpPr>
            <p:nvPr/>
          </p:nvSpPr>
          <p:spPr bwMode="gray">
            <a:xfrm>
              <a:off x="1188" y="1706"/>
              <a:ext cx="330" cy="331"/>
            </a:xfrm>
            <a:prstGeom prst="ellipse">
              <a:avLst/>
            </a:prstGeom>
            <a:solidFill>
              <a:schemeClr val="accent1"/>
            </a:solidFill>
            <a:ln w="9525">
              <a:noFill/>
              <a:round/>
              <a:headEnd/>
              <a:tailEnd/>
            </a:ln>
          </p:spPr>
          <p:txBody>
            <a:bodyPr wrap="none" anchor="ctr"/>
            <a:lstStyle/>
            <a:p>
              <a:endParaRPr lang="en-US"/>
            </a:p>
          </p:txBody>
        </p:sp>
        <p:pic>
          <p:nvPicPr>
            <p:cNvPr id="5" name="Picture 13" descr="drop"/>
            <p:cNvPicPr>
              <a:picLocks noChangeAspect="1" noChangeArrowheads="1"/>
            </p:cNvPicPr>
            <p:nvPr/>
          </p:nvPicPr>
          <p:blipFill>
            <a:blip r:embed="rId2" cstate="print"/>
            <a:srcRect/>
            <a:stretch>
              <a:fillRect/>
            </a:stretch>
          </p:blipFill>
          <p:spPr bwMode="gray">
            <a:xfrm>
              <a:off x="1190" y="1705"/>
              <a:ext cx="328" cy="329"/>
            </a:xfrm>
            <a:prstGeom prst="rect">
              <a:avLst/>
            </a:prstGeom>
            <a:noFill/>
            <a:ln w="9525">
              <a:noFill/>
              <a:miter lim="800000"/>
              <a:headEnd/>
              <a:tailEnd/>
            </a:ln>
          </p:spPr>
        </p:pic>
      </p:grpSp>
      <p:sp>
        <p:nvSpPr>
          <p:cNvPr id="17418" name="Text Box 14"/>
          <p:cNvSpPr txBox="1">
            <a:spLocks noChangeArrowheads="1"/>
          </p:cNvSpPr>
          <p:nvPr/>
        </p:nvSpPr>
        <p:spPr bwMode="gray">
          <a:xfrm>
            <a:off x="1582673" y="3614738"/>
            <a:ext cx="471552" cy="605650"/>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2</a:t>
            </a:r>
          </a:p>
        </p:txBody>
      </p:sp>
      <p:grpSp>
        <p:nvGrpSpPr>
          <p:cNvPr id="4" name="Group 15"/>
          <p:cNvGrpSpPr>
            <a:grpSpLocks/>
          </p:cNvGrpSpPr>
          <p:nvPr/>
        </p:nvGrpSpPr>
        <p:grpSpPr bwMode="auto">
          <a:xfrm>
            <a:off x="1427163" y="5062537"/>
            <a:ext cx="710667" cy="1302313"/>
            <a:chOff x="1188" y="2112"/>
            <a:chExt cx="330" cy="332"/>
          </a:xfrm>
        </p:grpSpPr>
        <p:sp>
          <p:nvSpPr>
            <p:cNvPr id="6" name="Oval 16"/>
            <p:cNvSpPr>
              <a:spLocks noChangeArrowheads="1"/>
            </p:cNvSpPr>
            <p:nvPr/>
          </p:nvSpPr>
          <p:spPr bwMode="gray">
            <a:xfrm>
              <a:off x="1188" y="2113"/>
              <a:ext cx="330" cy="331"/>
            </a:xfrm>
            <a:prstGeom prst="ellipse">
              <a:avLst/>
            </a:prstGeom>
            <a:solidFill>
              <a:schemeClr val="hlink"/>
            </a:solidFill>
            <a:ln w="9525">
              <a:noFill/>
              <a:round/>
              <a:headEnd/>
              <a:tailEnd/>
            </a:ln>
          </p:spPr>
          <p:txBody>
            <a:bodyPr wrap="none" anchor="ctr"/>
            <a:lstStyle/>
            <a:p>
              <a:endParaRPr lang="en-US"/>
            </a:p>
          </p:txBody>
        </p:sp>
        <p:pic>
          <p:nvPicPr>
            <p:cNvPr id="7" name="Picture 17" descr="drop"/>
            <p:cNvPicPr>
              <a:picLocks noChangeAspect="1" noChangeArrowheads="1"/>
            </p:cNvPicPr>
            <p:nvPr/>
          </p:nvPicPr>
          <p:blipFill>
            <a:blip r:embed="rId2" cstate="print"/>
            <a:srcRect/>
            <a:stretch>
              <a:fillRect/>
            </a:stretch>
          </p:blipFill>
          <p:spPr bwMode="gray">
            <a:xfrm>
              <a:off x="1190" y="2112"/>
              <a:ext cx="328" cy="329"/>
            </a:xfrm>
            <a:prstGeom prst="rect">
              <a:avLst/>
            </a:prstGeom>
            <a:noFill/>
            <a:ln w="9525">
              <a:noFill/>
              <a:miter lim="800000"/>
              <a:headEnd/>
              <a:tailEnd/>
            </a:ln>
          </p:spPr>
        </p:pic>
      </p:grpSp>
      <p:sp>
        <p:nvSpPr>
          <p:cNvPr id="17420" name="Text Box 18"/>
          <p:cNvSpPr txBox="1">
            <a:spLocks noChangeArrowheads="1"/>
          </p:cNvSpPr>
          <p:nvPr/>
        </p:nvSpPr>
        <p:spPr bwMode="gray">
          <a:xfrm>
            <a:off x="1524000" y="5410200"/>
            <a:ext cx="426401" cy="584775"/>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3</a:t>
            </a:r>
          </a:p>
        </p:txBody>
      </p:sp>
      <p:sp>
        <p:nvSpPr>
          <p:cNvPr id="17423" name="Text Box 23"/>
          <p:cNvSpPr txBox="1">
            <a:spLocks noChangeArrowheads="1"/>
          </p:cNvSpPr>
          <p:nvPr/>
        </p:nvSpPr>
        <p:spPr bwMode="gray">
          <a:xfrm>
            <a:off x="2136774" y="1790699"/>
            <a:ext cx="5377641" cy="584775"/>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a:t>KHÁI NIỆM</a:t>
            </a:r>
          </a:p>
        </p:txBody>
      </p:sp>
      <p:sp>
        <p:nvSpPr>
          <p:cNvPr id="17424" name="Text Box 24"/>
          <p:cNvSpPr txBox="1">
            <a:spLocks noChangeArrowheads="1"/>
          </p:cNvSpPr>
          <p:nvPr/>
        </p:nvSpPr>
        <p:spPr bwMode="gray">
          <a:xfrm>
            <a:off x="2103437" y="3408746"/>
            <a:ext cx="5964070" cy="1116770"/>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smtClean="0"/>
              <a:t>  CÁC YẾU TỐ ẢNH HƯỞNG ĐẾN VH ẨM THỰC</a:t>
            </a:r>
            <a:endParaRPr lang="en-US" sz="3200" b="1" dirty="0"/>
          </a:p>
        </p:txBody>
      </p:sp>
      <p:sp>
        <p:nvSpPr>
          <p:cNvPr id="17425" name="Text Box 25"/>
          <p:cNvSpPr txBox="1">
            <a:spLocks noChangeArrowheads="1"/>
          </p:cNvSpPr>
          <p:nvPr/>
        </p:nvSpPr>
        <p:spPr bwMode="gray">
          <a:xfrm>
            <a:off x="2008188" y="5181599"/>
            <a:ext cx="5920326" cy="1077218"/>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a:t> </a:t>
            </a:r>
            <a:r>
              <a:rPr lang="en-US" sz="3200" b="1" dirty="0" smtClean="0"/>
              <a:t> KQ CHUNG VỀ CÁC NỀN VH ẨM THỰC LỚN TRÊN TG</a:t>
            </a:r>
            <a:endParaRPr lang="en-US" sz="3200" b="1" dirty="0"/>
          </a:p>
        </p:txBody>
      </p:sp>
      <p:sp>
        <p:nvSpPr>
          <p:cNvPr id="17427" name="Slide Number Placeholder 27"/>
          <p:cNvSpPr>
            <a:spLocks noGrp="1"/>
          </p:cNvSpPr>
          <p:nvPr>
            <p:ph type="sldNum" sz="quarter" idx="12"/>
          </p:nvPr>
        </p:nvSpPr>
        <p:spPr/>
        <p:txBody>
          <a:bodyPr/>
          <a:lstStyle/>
          <a:p>
            <a:pPr>
              <a:defRPr/>
            </a:pPr>
            <a:fld id="{1A81C381-4354-43A1-9E9F-43B346931822}" type="slidenum">
              <a:rPr lang="en-US" smtClean="0"/>
              <a:pPr>
                <a:defRPr/>
              </a:pPr>
              <a:t>5</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blinds(horizontal)">
                                      <p:cBhvr>
                                        <p:cTn id="7" dur="500"/>
                                        <p:tgtEl>
                                          <p:spTgt spid="174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3"/>
                                        </p:tgtEl>
                                        <p:attrNameLst>
                                          <p:attrName>style.visibility</p:attrName>
                                        </p:attrNameLst>
                                      </p:cBhvr>
                                      <p:to>
                                        <p:strVal val="visible"/>
                                      </p:to>
                                    </p:set>
                                    <p:animEffect transition="in" filter="blinds(horizontal)">
                                      <p:cBhvr>
                                        <p:cTn id="12" dur="500"/>
                                        <p:tgtEl>
                                          <p:spTgt spid="17413"/>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416"/>
                                        </p:tgtEl>
                                        <p:attrNameLst>
                                          <p:attrName>style.visibility</p:attrName>
                                        </p:attrNameLst>
                                      </p:cBhvr>
                                      <p:to>
                                        <p:strVal val="visible"/>
                                      </p:to>
                                    </p:set>
                                    <p:animEffect transition="in" filter="blinds(horizontal)">
                                      <p:cBhvr>
                                        <p:cTn id="18" dur="500"/>
                                        <p:tgtEl>
                                          <p:spTgt spid="1741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7423"/>
                                        </p:tgtEl>
                                        <p:attrNameLst>
                                          <p:attrName>style.visibility</p:attrName>
                                        </p:attrNameLst>
                                      </p:cBhvr>
                                      <p:to>
                                        <p:strVal val="visible"/>
                                      </p:to>
                                    </p:set>
                                    <p:animEffect transition="in" filter="blinds(horizontal)">
                                      <p:cBhvr>
                                        <p:cTn id="21" dur="500"/>
                                        <p:tgtEl>
                                          <p:spTgt spid="17423"/>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17412"/>
                                        </p:tgtEl>
                                        <p:attrNameLst>
                                          <p:attrName>style.visibility</p:attrName>
                                        </p:attrNameLst>
                                      </p:cBhvr>
                                      <p:to>
                                        <p:strVal val="visible"/>
                                      </p:to>
                                    </p:set>
                                    <p:animEffect transition="in" filter="box(in)">
                                      <p:cBhvr>
                                        <p:cTn id="26" dur="500"/>
                                        <p:tgtEl>
                                          <p:spTgt spid="17412"/>
                                        </p:tgtEl>
                                      </p:cBhvr>
                                    </p:animEffect>
                                  </p:childTnLst>
                                </p:cTn>
                              </p:par>
                              <p:par>
                                <p:cTn id="27" presetID="4" presetClass="entr" presetSubtype="16"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ox(in)">
                                      <p:cBhvr>
                                        <p:cTn id="29" dur="500"/>
                                        <p:tgtEl>
                                          <p:spTgt spid="3"/>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17418"/>
                                        </p:tgtEl>
                                        <p:attrNameLst>
                                          <p:attrName>style.visibility</p:attrName>
                                        </p:attrNameLst>
                                      </p:cBhvr>
                                      <p:to>
                                        <p:strVal val="visible"/>
                                      </p:to>
                                    </p:set>
                                    <p:animEffect transition="in" filter="box(in)">
                                      <p:cBhvr>
                                        <p:cTn id="32" dur="500"/>
                                        <p:tgtEl>
                                          <p:spTgt spid="17418"/>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17424"/>
                                        </p:tgtEl>
                                        <p:attrNameLst>
                                          <p:attrName>style.visibility</p:attrName>
                                        </p:attrNameLst>
                                      </p:cBhvr>
                                      <p:to>
                                        <p:strVal val="visible"/>
                                      </p:to>
                                    </p:set>
                                    <p:animEffect transition="in" filter="box(in)">
                                      <p:cBhvr>
                                        <p:cTn id="35" dur="500"/>
                                        <p:tgtEl>
                                          <p:spTgt spid="17424"/>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17411"/>
                                        </p:tgtEl>
                                        <p:attrNameLst>
                                          <p:attrName>style.visibility</p:attrName>
                                        </p:attrNameLst>
                                      </p:cBhvr>
                                      <p:to>
                                        <p:strVal val="visible"/>
                                      </p:to>
                                    </p:set>
                                    <p:animEffect transition="in" filter="diamond(in)">
                                      <p:cBhvr>
                                        <p:cTn id="40" dur="2000"/>
                                        <p:tgtEl>
                                          <p:spTgt spid="17411"/>
                                        </p:tgtEl>
                                      </p:cBhvr>
                                    </p:animEffect>
                                  </p:childTnLst>
                                </p:cTn>
                              </p:par>
                              <p:par>
                                <p:cTn id="41" presetID="8"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diamond(in)">
                                      <p:cBhvr>
                                        <p:cTn id="43" dur="2000"/>
                                        <p:tgtEl>
                                          <p:spTgt spid="4"/>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420"/>
                                        </p:tgtEl>
                                        <p:attrNameLst>
                                          <p:attrName>style.visibility</p:attrName>
                                        </p:attrNameLst>
                                      </p:cBhvr>
                                      <p:to>
                                        <p:strVal val="visible"/>
                                      </p:to>
                                    </p:set>
                                    <p:animEffect transition="in" filter="diamond(in)">
                                      <p:cBhvr>
                                        <p:cTn id="46" dur="2000"/>
                                        <p:tgtEl>
                                          <p:spTgt spid="17420"/>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7425"/>
                                        </p:tgtEl>
                                        <p:attrNameLst>
                                          <p:attrName>style.visibility</p:attrName>
                                        </p:attrNameLst>
                                      </p:cBhvr>
                                      <p:to>
                                        <p:strVal val="visible"/>
                                      </p:to>
                                    </p:set>
                                    <p:animEffect transition="in" filter="diamond(in)">
                                      <p:cBhvr>
                                        <p:cTn id="49" dur="2000"/>
                                        <p:tgtEl>
                                          <p:spTgt spid="17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p:bldP spid="17412" grpId="0" animBg="1"/>
      <p:bldP spid="17413" grpId="0" animBg="1"/>
      <p:bldP spid="17414" grpId="0"/>
      <p:bldP spid="17416" grpId="0"/>
      <p:bldP spid="17418" grpId="0"/>
      <p:bldP spid="17420" grpId="0"/>
      <p:bldP spid="17423" grpId="0"/>
      <p:bldP spid="17424" grpId="0"/>
      <p:bldP spid="174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6</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471486" y="2173347"/>
            <a:ext cx="8443913" cy="4031873"/>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it-IT" sz="3200" dirty="0"/>
              <a:t>Theo quan điểm của UNESCO: </a:t>
            </a:r>
            <a:r>
              <a:rPr lang="it-IT" sz="3200" i="1" dirty="0"/>
              <a:t>“Văn hóa là tổng thể những nét riêng biệt về tinh thân và vật chất, trí tuệ và cảm xúc, quyết định tính cách của một xã hội hoa một nhóm người trong xã hội. Văn hóa bao gồm nghệ thuật và văn chương, những lối sống, những quyền cơ bản của con người, những hệ thống và giá trị, tập tục và tín ngưỡng”</a:t>
            </a:r>
            <a:r>
              <a:rPr lang="it-IT" sz="3200" dirty="0"/>
              <a:t> (1982)</a:t>
            </a:r>
            <a:endParaRPr lang="en-US" sz="3200" dirty="0"/>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7</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2" name="TextBox 1"/>
          <p:cNvSpPr txBox="1"/>
          <p:nvPr/>
        </p:nvSpPr>
        <p:spPr>
          <a:xfrm>
            <a:off x="1219200" y="1213067"/>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graphicFrame>
        <p:nvGraphicFramePr>
          <p:cNvPr id="5" name="Diagram 4"/>
          <p:cNvGraphicFramePr/>
          <p:nvPr>
            <p:extLst>
              <p:ext uri="{D42A27DB-BD31-4B8C-83A1-F6EECF244321}">
                <p14:modId xmlns:p14="http://schemas.microsoft.com/office/powerpoint/2010/main" val="3277569099"/>
              </p:ext>
            </p:extLst>
          </p:nvPr>
        </p:nvGraphicFramePr>
        <p:xfrm>
          <a:off x="1524000" y="1941730"/>
          <a:ext cx="6781800" cy="43828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5343961"/>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a:t>Văn hóa là sáng tạo của con người, thuộc về con người, những gì không do con người làm nên không thuộc về văn hóa</a:t>
            </a:r>
            <a:r>
              <a:rPr lang="it-IT"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8</a:t>
            </a:fld>
            <a:endParaRPr lang="en-US"/>
          </a:p>
        </p:txBody>
      </p:sp>
    </p:spTree>
    <p:extLst>
      <p:ext uri="{BB962C8B-B14F-4D97-AF65-F5344CB8AC3E}">
        <p14:creationId xmlns:p14="http://schemas.microsoft.com/office/powerpoint/2010/main" val="2696516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smtClean="0"/>
              <a:t>Văn </a:t>
            </a:r>
            <a:r>
              <a:rPr lang="it-IT" sz="3600" dirty="0"/>
              <a:t>hóa xuất hiên do sự thích nghi một cách chủ động và có ý thức của con người với tự nhiên. Thường sự thích nghi này có sáng tạo và phù hợp với giá trị chân- thiện – mĩ</a:t>
            </a:r>
            <a:endParaRPr lang="en-US" sz="3600" dirty="0"/>
          </a:p>
          <a:p>
            <a:pPr marL="0" indent="0">
              <a:buNone/>
            </a:pP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9</a:t>
            </a:fld>
            <a:endParaRPr lang="en-US"/>
          </a:p>
        </p:txBody>
      </p:sp>
    </p:spTree>
    <p:extLst>
      <p:ext uri="{BB962C8B-B14F-4D97-AF65-F5344CB8AC3E}">
        <p14:creationId xmlns:p14="http://schemas.microsoft.com/office/powerpoint/2010/main" val="2166426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smtClean="0"/>
              <a:t>Văn </a:t>
            </a:r>
            <a:r>
              <a:rPr lang="it-IT" sz="3600" dirty="0"/>
              <a:t>hóa bao gồm cả những sản phẩm vật chất và tinh thần chứ không chỉ riêng sản phẩm tinh </a:t>
            </a:r>
            <a:r>
              <a:rPr lang="it-IT" sz="3600" dirty="0" smtClean="0"/>
              <a:t>thần</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10</a:t>
            </a:fld>
            <a:endParaRPr lang="en-US"/>
          </a:p>
        </p:txBody>
      </p:sp>
    </p:spTree>
    <p:extLst>
      <p:ext uri="{BB962C8B-B14F-4D97-AF65-F5344CB8AC3E}">
        <p14:creationId xmlns:p14="http://schemas.microsoft.com/office/powerpoint/2010/main" val="2198617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11</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471486" y="2173347"/>
            <a:ext cx="8443913" cy="3046988"/>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vi-VN" sz="3200" dirty="0"/>
              <a:t>Theo ngữ nghĩa Hán-Việt, </a:t>
            </a:r>
            <a:r>
              <a:rPr lang="vi-VN" sz="3200" i="1" dirty="0">
                <a:solidFill>
                  <a:srgbClr val="FF0000"/>
                </a:solidFill>
              </a:rPr>
              <a:t>“Ẩm”</a:t>
            </a:r>
            <a:r>
              <a:rPr lang="vi-VN" sz="3200" dirty="0">
                <a:solidFill>
                  <a:srgbClr val="FF0000"/>
                </a:solidFill>
              </a:rPr>
              <a:t> là “</a:t>
            </a:r>
            <a:r>
              <a:rPr lang="vi-VN" sz="3200" i="1" dirty="0">
                <a:solidFill>
                  <a:srgbClr val="FF0000"/>
                </a:solidFill>
              </a:rPr>
              <a:t>Uống”</a:t>
            </a:r>
            <a:r>
              <a:rPr lang="vi-VN" sz="3200" dirty="0">
                <a:solidFill>
                  <a:srgbClr val="FF0000"/>
                </a:solidFill>
              </a:rPr>
              <a:t>; “</a:t>
            </a:r>
            <a:r>
              <a:rPr lang="vi-VN" sz="3200" i="1" dirty="0">
                <a:solidFill>
                  <a:srgbClr val="FF0000"/>
                </a:solidFill>
              </a:rPr>
              <a:t>Thực”</a:t>
            </a:r>
            <a:r>
              <a:rPr lang="vi-VN" sz="3200" dirty="0">
                <a:solidFill>
                  <a:srgbClr val="FF0000"/>
                </a:solidFill>
              </a:rPr>
              <a:t> là “</a:t>
            </a:r>
            <a:r>
              <a:rPr lang="vi-VN" sz="3200" i="1" dirty="0">
                <a:solidFill>
                  <a:srgbClr val="FF0000"/>
                </a:solidFill>
              </a:rPr>
              <a:t>Ăn</a:t>
            </a:r>
            <a:r>
              <a:rPr lang="vi-VN" sz="3200" i="1" dirty="0" smtClean="0">
                <a:solidFill>
                  <a:srgbClr val="FF0000"/>
                </a:solidFill>
              </a:rPr>
              <a:t>”;</a:t>
            </a:r>
            <a:r>
              <a:rPr lang="en-US" sz="3200" i="1" dirty="0" smtClean="0">
                <a:solidFill>
                  <a:srgbClr val="FF0000"/>
                </a:solidFill>
              </a:rPr>
              <a:t> </a:t>
            </a:r>
            <a:r>
              <a:rPr lang="vi-VN" sz="3200" dirty="0" smtClean="0"/>
              <a:t>nên </a:t>
            </a:r>
            <a:r>
              <a:rPr lang="vi-VN" sz="3200" dirty="0"/>
              <a:t>nói chung </a:t>
            </a:r>
            <a:r>
              <a:rPr lang="vi-VN" sz="3200" i="1" dirty="0">
                <a:solidFill>
                  <a:srgbClr val="FF0000"/>
                </a:solidFill>
              </a:rPr>
              <a:t>“Ẩm thực”</a:t>
            </a:r>
            <a:r>
              <a:rPr lang="vi-VN" sz="3200" dirty="0">
                <a:solidFill>
                  <a:srgbClr val="FF0000"/>
                </a:solidFill>
              </a:rPr>
              <a:t> </a:t>
            </a:r>
            <a:r>
              <a:rPr lang="vi-VN" sz="3200" dirty="0"/>
              <a:t>là </a:t>
            </a:r>
            <a:r>
              <a:rPr lang="vi-VN" sz="3200" dirty="0">
                <a:solidFill>
                  <a:srgbClr val="FF0000"/>
                </a:solidFill>
              </a:rPr>
              <a:t>“</a:t>
            </a:r>
            <a:r>
              <a:rPr lang="vi-VN" sz="3200" i="1" dirty="0">
                <a:solidFill>
                  <a:srgbClr val="FF0000"/>
                </a:solidFill>
              </a:rPr>
              <a:t>Cách ăn uống</a:t>
            </a:r>
            <a:r>
              <a:rPr lang="vi-VN" sz="3200" i="1" dirty="0"/>
              <a:t>”</a:t>
            </a:r>
            <a:r>
              <a:rPr lang="vi-VN" sz="3200" dirty="0"/>
              <a:t> của con người.Ngoài ra, ẩm thực còn là một nội dung quan trọng của văn hóa, cả về văn hóa vật chất, lẫn về mặt văn hóa tinh thần.</a:t>
            </a:r>
            <a:endParaRPr lang="en-US" sz="3200" dirty="0"/>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ẩm</a:t>
            </a:r>
            <a:r>
              <a:rPr lang="en-US" sz="3600" dirty="0" smtClean="0"/>
              <a:t> </a:t>
            </a:r>
            <a:r>
              <a:rPr lang="en-US" sz="3600" dirty="0" err="1" smtClean="0"/>
              <a:t>thực</a:t>
            </a:r>
            <a:endParaRPr lang="en-US" sz="3600" dirty="0"/>
          </a:p>
        </p:txBody>
      </p:sp>
    </p:spTree>
    <p:extLst>
      <p:ext uri="{BB962C8B-B14F-4D97-AF65-F5344CB8AC3E}">
        <p14:creationId xmlns:p14="http://schemas.microsoft.com/office/powerpoint/2010/main" val="1132143353"/>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12</a:t>
            </a:fld>
            <a:endParaRPr lang="en-US"/>
          </a:p>
        </p:txBody>
      </p:sp>
      <p:pic>
        <p:nvPicPr>
          <p:cNvPr id="6" name="Picture 5"/>
          <p:cNvPicPr>
            <a:picLocks noChangeAspect="1"/>
          </p:cNvPicPr>
          <p:nvPr/>
        </p:nvPicPr>
        <p:blipFill>
          <a:blip r:embed="rId2"/>
          <a:stretch>
            <a:fillRect/>
          </a:stretch>
        </p:blipFill>
        <p:spPr>
          <a:xfrm>
            <a:off x="541229" y="608539"/>
            <a:ext cx="8061542" cy="5914498"/>
          </a:xfrm>
          <a:prstGeom prst="rect">
            <a:avLst/>
          </a:prstGeom>
        </p:spPr>
      </p:pic>
    </p:spTree>
    <p:extLst>
      <p:ext uri="{BB962C8B-B14F-4D97-AF65-F5344CB8AC3E}">
        <p14:creationId xmlns:p14="http://schemas.microsoft.com/office/powerpoint/2010/main" val="118169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13</a:t>
            </a:fld>
            <a:endParaRPr lang="en-US"/>
          </a:p>
        </p:txBody>
      </p:sp>
      <p:pic>
        <p:nvPicPr>
          <p:cNvPr id="6" name="Picture 5"/>
          <p:cNvPicPr>
            <a:picLocks noChangeAspect="1"/>
          </p:cNvPicPr>
          <p:nvPr/>
        </p:nvPicPr>
        <p:blipFill>
          <a:blip r:embed="rId2"/>
          <a:stretch>
            <a:fillRect/>
          </a:stretch>
        </p:blipFill>
        <p:spPr>
          <a:xfrm>
            <a:off x="138320" y="1254642"/>
            <a:ext cx="8658018" cy="5298558"/>
          </a:xfrm>
          <a:prstGeom prst="rect">
            <a:avLst/>
          </a:prstGeom>
        </p:spPr>
      </p:pic>
    </p:spTree>
    <p:extLst>
      <p:ext uri="{BB962C8B-B14F-4D97-AF65-F5344CB8AC3E}">
        <p14:creationId xmlns:p14="http://schemas.microsoft.com/office/powerpoint/2010/main" val="1707661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14</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350043" y="1960463"/>
            <a:ext cx="8641557" cy="4770537"/>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it-IT" sz="3800" dirty="0"/>
              <a:t>V</a:t>
            </a:r>
            <a:r>
              <a:rPr lang="it-IT" sz="3800" dirty="0" smtClean="0"/>
              <a:t>ăn </a:t>
            </a:r>
            <a:r>
              <a:rPr lang="it-IT" sz="3800" dirty="0"/>
              <a:t>hóa ẩm thực là những </a:t>
            </a:r>
            <a:r>
              <a:rPr lang="it-IT" sz="3800" dirty="0">
                <a:solidFill>
                  <a:srgbClr val="FF0000"/>
                </a:solidFill>
              </a:rPr>
              <a:t>tập quán </a:t>
            </a:r>
            <a:r>
              <a:rPr lang="it-IT" sz="3800" dirty="0"/>
              <a:t>và </a:t>
            </a:r>
            <a:r>
              <a:rPr lang="it-IT" sz="3800" dirty="0">
                <a:solidFill>
                  <a:srgbClr val="FF0000"/>
                </a:solidFill>
              </a:rPr>
              <a:t>khẩu vị ăn uống </a:t>
            </a:r>
            <a:r>
              <a:rPr lang="it-IT" sz="3800" dirty="0"/>
              <a:t>của con người, </a:t>
            </a:r>
            <a:r>
              <a:rPr lang="it-IT" sz="3800" dirty="0">
                <a:solidFill>
                  <a:srgbClr val="FF0000"/>
                </a:solidFill>
              </a:rPr>
              <a:t>ứng xử của con người trong ăn uống</a:t>
            </a:r>
            <a:r>
              <a:rPr lang="it-IT" sz="3800" dirty="0"/>
              <a:t>, những </a:t>
            </a:r>
            <a:r>
              <a:rPr lang="it-IT" sz="3800" dirty="0">
                <a:solidFill>
                  <a:srgbClr val="FF0000"/>
                </a:solidFill>
              </a:rPr>
              <a:t>tập tục kiêng kị trong ăn uống</a:t>
            </a:r>
            <a:r>
              <a:rPr lang="it-IT" sz="3800" dirty="0"/>
              <a:t>, những p</a:t>
            </a:r>
            <a:r>
              <a:rPr lang="it-IT" sz="3800" dirty="0">
                <a:solidFill>
                  <a:srgbClr val="FF0000"/>
                </a:solidFill>
              </a:rPr>
              <a:t>hương thức chế </a:t>
            </a:r>
            <a:r>
              <a:rPr lang="it-IT" sz="3800" dirty="0" smtClean="0">
                <a:solidFill>
                  <a:srgbClr val="FF0000"/>
                </a:solidFill>
              </a:rPr>
              <a:t>biến, </a:t>
            </a:r>
            <a:r>
              <a:rPr lang="it-IT" sz="3800" dirty="0">
                <a:solidFill>
                  <a:srgbClr val="FF0000"/>
                </a:solidFill>
              </a:rPr>
              <a:t>bày biện món ăn</a:t>
            </a:r>
            <a:r>
              <a:rPr lang="it-IT" sz="3800" dirty="0"/>
              <a:t> thể hiện giá trị nghệ thuật, thẩm mỹ trong món ăn, cách thức </a:t>
            </a:r>
            <a:r>
              <a:rPr lang="it-IT" sz="3800" dirty="0" smtClean="0"/>
              <a:t>thưởng thức </a:t>
            </a:r>
            <a:r>
              <a:rPr lang="it-IT" sz="3800" dirty="0"/>
              <a:t>món ăn</a:t>
            </a:r>
            <a:endParaRPr lang="en-US" sz="38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r>
              <a:rPr lang="en-US" sz="3600" dirty="0" smtClean="0"/>
              <a:t> </a:t>
            </a:r>
            <a:r>
              <a:rPr lang="en-US" sz="3600" dirty="0" err="1" smtClean="0"/>
              <a:t>ẩm</a:t>
            </a:r>
            <a:r>
              <a:rPr lang="en-US" sz="3600" dirty="0" smtClean="0"/>
              <a:t> </a:t>
            </a:r>
            <a:r>
              <a:rPr lang="en-US" sz="3600" dirty="0" err="1" smtClean="0"/>
              <a:t>thực</a:t>
            </a:r>
            <a:endParaRPr lang="en-US" sz="3600" dirty="0"/>
          </a:p>
        </p:txBody>
      </p:sp>
    </p:spTree>
    <p:extLst>
      <p:ext uri="{BB962C8B-B14F-4D97-AF65-F5344CB8AC3E}">
        <p14:creationId xmlns:p14="http://schemas.microsoft.com/office/powerpoint/2010/main" val="380195965"/>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15</a:t>
            </a:fld>
            <a:endParaRPr lang="en-US"/>
          </a:p>
        </p:txBody>
      </p:sp>
      <p:pic>
        <p:nvPicPr>
          <p:cNvPr id="6" name="Picture 5"/>
          <p:cNvPicPr>
            <a:picLocks noChangeAspect="1"/>
          </p:cNvPicPr>
          <p:nvPr/>
        </p:nvPicPr>
        <p:blipFill>
          <a:blip r:embed="rId2"/>
          <a:stretch>
            <a:fillRect/>
          </a:stretch>
        </p:blipFill>
        <p:spPr>
          <a:xfrm>
            <a:off x="232474" y="945605"/>
            <a:ext cx="8759126" cy="4921795"/>
          </a:xfrm>
          <a:prstGeom prst="rect">
            <a:avLst/>
          </a:prstGeom>
        </p:spPr>
      </p:pic>
    </p:spTree>
    <p:extLst>
      <p:ext uri="{BB962C8B-B14F-4D97-AF65-F5344CB8AC3E}">
        <p14:creationId xmlns:p14="http://schemas.microsoft.com/office/powerpoint/2010/main" val="2076355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696200" cy="609600"/>
          </a:xfrm>
        </p:spPr>
        <p:txBody>
          <a:bodyPr/>
          <a:lstStyle/>
          <a:p>
            <a:r>
              <a:rPr lang="vi-VN" dirty="0" smtClean="0"/>
              <a:t>Xét văn hóa ẩm thực ở 2 góc độ</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16</a:t>
            </a:fld>
            <a:endParaRPr lang="en-US"/>
          </a:p>
        </p:txBody>
      </p:sp>
      <p:graphicFrame>
        <p:nvGraphicFramePr>
          <p:cNvPr id="10" name="Diagram 9"/>
          <p:cNvGraphicFramePr/>
          <p:nvPr>
            <p:extLst>
              <p:ext uri="{D42A27DB-BD31-4B8C-83A1-F6EECF244321}">
                <p14:modId xmlns:p14="http://schemas.microsoft.com/office/powerpoint/2010/main" val="3224172158"/>
              </p:ext>
            </p:extLst>
          </p:nvPr>
        </p:nvGraphicFramePr>
        <p:xfrm>
          <a:off x="685800" y="1447800"/>
          <a:ext cx="81534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Equal 10"/>
          <p:cNvSpPr/>
          <p:nvPr/>
        </p:nvSpPr>
        <p:spPr>
          <a:xfrm>
            <a:off x="4038600" y="3276600"/>
            <a:ext cx="914400" cy="7620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80330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en-US" sz="3200" dirty="0" smtClean="0"/>
              <a:t>- </a:t>
            </a:r>
            <a:r>
              <a:rPr lang="vi-VN" sz="4000" dirty="0" smtClean="0"/>
              <a:t>Những </a:t>
            </a:r>
            <a:r>
              <a:rPr lang="vi-VN" sz="4000" dirty="0"/>
              <a:t>nơi tập trung nhiều đầu mối giao thông thuận tiện, khẩu vị ăn uống sẽ bị ảnh hưởng </a:t>
            </a:r>
            <a:r>
              <a:rPr lang="vi-VN" sz="4000" dirty="0" smtClean="0"/>
              <a:t>và </a:t>
            </a:r>
            <a:r>
              <a:rPr lang="vi-VN" sz="4000" dirty="0"/>
              <a:t>mang nhiều sắc thái khác nhau</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spTree>
    <p:extLst>
      <p:ext uri="{BB962C8B-B14F-4D97-AF65-F5344CB8AC3E}">
        <p14:creationId xmlns:p14="http://schemas.microsoft.com/office/powerpoint/2010/main" val="853597712"/>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18</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3688557" cy="440120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vi-VN" sz="4000" dirty="0" smtClean="0"/>
              <a:t>- </a:t>
            </a:r>
            <a:r>
              <a:rPr lang="vi-VN" sz="4000" dirty="0"/>
              <a:t>Vị trí địa lý ảnh hưởng đến việc sử dụng nguyên liệu để chế biến món ăn và kết cấu bữa </a:t>
            </a:r>
            <a:r>
              <a:rPr lang="vi-VN" sz="4000" dirty="0" smtClean="0"/>
              <a:t>ăn</a:t>
            </a:r>
            <a:endParaRPr lang="vi-VN"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3" name="Picture 2"/>
          <p:cNvPicPr>
            <a:picLocks noChangeAspect="1"/>
          </p:cNvPicPr>
          <p:nvPr/>
        </p:nvPicPr>
        <p:blipFill>
          <a:blip r:embed="rId2"/>
          <a:stretch>
            <a:fillRect/>
          </a:stretch>
        </p:blipFill>
        <p:spPr>
          <a:xfrm>
            <a:off x="4216836" y="2057400"/>
            <a:ext cx="5006171" cy="3682424"/>
          </a:xfrm>
          <a:prstGeom prst="rect">
            <a:avLst/>
          </a:prstGeom>
        </p:spPr>
      </p:pic>
      <p:sp>
        <p:nvSpPr>
          <p:cNvPr id="5" name="TextBox 4"/>
          <p:cNvSpPr txBox="1"/>
          <p:nvPr/>
        </p:nvSpPr>
        <p:spPr>
          <a:xfrm>
            <a:off x="4800600" y="5929311"/>
            <a:ext cx="4191000" cy="584775"/>
          </a:xfrm>
          <a:prstGeom prst="rect">
            <a:avLst/>
          </a:prstGeom>
          <a:noFill/>
        </p:spPr>
        <p:txBody>
          <a:bodyPr wrap="square" rtlCol="0">
            <a:spAutoFit/>
          </a:bodyPr>
          <a:lstStyle/>
          <a:p>
            <a:r>
              <a:rPr lang="vi-VN" sz="3200" dirty="0" smtClean="0"/>
              <a:t>Lẩu cá kèo miền Tây</a:t>
            </a:r>
            <a:endParaRPr lang="en-US" sz="3200" dirty="0"/>
          </a:p>
        </p:txBody>
      </p:sp>
    </p:spTree>
    <p:extLst>
      <p:ext uri="{BB962C8B-B14F-4D97-AF65-F5344CB8AC3E}">
        <p14:creationId xmlns:p14="http://schemas.microsoft.com/office/powerpoint/2010/main" val="2737019742"/>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132343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Ở những vùng biển sông: món ăn nhiều cá và các loại hải </a:t>
            </a:r>
            <a:r>
              <a:rPr lang="vi-VN" sz="4000" dirty="0" smtClean="0"/>
              <a:t>sản</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3" name="Picture 2"/>
          <p:cNvPicPr>
            <a:picLocks noChangeAspect="1"/>
          </p:cNvPicPr>
          <p:nvPr/>
        </p:nvPicPr>
        <p:blipFill>
          <a:blip r:embed="rId2"/>
          <a:stretch>
            <a:fillRect/>
          </a:stretch>
        </p:blipFill>
        <p:spPr>
          <a:xfrm>
            <a:off x="173493" y="3934113"/>
            <a:ext cx="8818107" cy="2588923"/>
          </a:xfrm>
          <a:prstGeom prst="rect">
            <a:avLst/>
          </a:prstGeom>
        </p:spPr>
      </p:pic>
    </p:spTree>
    <p:extLst>
      <p:ext uri="{BB962C8B-B14F-4D97-AF65-F5344CB8AC3E}">
        <p14:creationId xmlns:p14="http://schemas.microsoft.com/office/powerpoint/2010/main" val="616956379"/>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20</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193899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Những vùng nằm sau trong lục địa, vùng rừng núi dùng món ăn chế biến từ các động thực vật trên cạn</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5" name="Picture 4"/>
          <p:cNvPicPr>
            <a:picLocks noChangeAspect="1"/>
          </p:cNvPicPr>
          <p:nvPr/>
        </p:nvPicPr>
        <p:blipFill>
          <a:blip r:embed="rId2"/>
          <a:stretch>
            <a:fillRect/>
          </a:stretch>
        </p:blipFill>
        <p:spPr>
          <a:xfrm>
            <a:off x="0" y="4214476"/>
            <a:ext cx="9234487" cy="2192767"/>
          </a:xfrm>
          <a:prstGeom prst="rect">
            <a:avLst/>
          </a:prstGeom>
        </p:spPr>
      </p:pic>
    </p:spTree>
    <p:extLst>
      <p:ext uri="{BB962C8B-B14F-4D97-AF65-F5344CB8AC3E}">
        <p14:creationId xmlns:p14="http://schemas.microsoft.com/office/powerpoint/2010/main" val="2404405891"/>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4185761"/>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3800" dirty="0"/>
              <a:t>Vùng có khí hậu lạnh</a:t>
            </a:r>
            <a:endParaRPr lang="en-US" sz="3800" dirty="0"/>
          </a:p>
          <a:p>
            <a:r>
              <a:rPr lang="vi-VN" sz="3800" dirty="0"/>
              <a:t>- Thường dùng nhiều thực </a:t>
            </a:r>
            <a:r>
              <a:rPr lang="vi-VN" sz="3800" dirty="0" smtClean="0"/>
              <a:t>phẩm từ </a:t>
            </a:r>
            <a:r>
              <a:rPr lang="vi-VN" sz="3800" dirty="0"/>
              <a:t>động </a:t>
            </a:r>
            <a:r>
              <a:rPr lang="vi-VN" sz="3800" dirty="0" smtClean="0"/>
              <a:t>vật, </a:t>
            </a:r>
            <a:r>
              <a:rPr lang="vi-VN" sz="3800" dirty="0"/>
              <a:t>nhiều chất béo, nhiều tinh bột</a:t>
            </a:r>
            <a:endParaRPr lang="en-US" sz="3800" dirty="0"/>
          </a:p>
          <a:p>
            <a:r>
              <a:rPr lang="vi-VN" sz="3800" dirty="0"/>
              <a:t>- Phương pháp chế biến là rán, quay, hầm..</a:t>
            </a:r>
            <a:endParaRPr lang="en-US" sz="3800" dirty="0"/>
          </a:p>
          <a:p>
            <a:r>
              <a:rPr lang="vi-VN" sz="3800" dirty="0"/>
              <a:t>- Các món ăn thường đặc nóng, ít nước và ăn nhiều bánh</a:t>
            </a:r>
            <a:endParaRPr lang="en-US" sz="38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2. Khí hậu</a:t>
            </a:r>
            <a:endParaRPr lang="en-US" sz="3600" dirty="0"/>
          </a:p>
        </p:txBody>
      </p:sp>
    </p:spTree>
    <p:extLst>
      <p:ext uri="{BB962C8B-B14F-4D97-AF65-F5344CB8AC3E}">
        <p14:creationId xmlns:p14="http://schemas.microsoft.com/office/powerpoint/2010/main" val="2212507451"/>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Bữa ăn người Châu Âu</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22</a:t>
            </a:fld>
            <a:endParaRPr lang="en-US"/>
          </a:p>
        </p:txBody>
      </p:sp>
      <p:pic>
        <p:nvPicPr>
          <p:cNvPr id="6" name="Picture 5"/>
          <p:cNvPicPr>
            <a:picLocks noChangeAspect="1"/>
          </p:cNvPicPr>
          <p:nvPr/>
        </p:nvPicPr>
        <p:blipFill>
          <a:blip r:embed="rId2"/>
          <a:stretch>
            <a:fillRect/>
          </a:stretch>
        </p:blipFill>
        <p:spPr>
          <a:xfrm>
            <a:off x="780590" y="1614720"/>
            <a:ext cx="7601410" cy="4932129"/>
          </a:xfrm>
          <a:prstGeom prst="rect">
            <a:avLst/>
          </a:prstGeom>
        </p:spPr>
      </p:pic>
    </p:spTree>
    <p:extLst>
      <p:ext uri="{BB962C8B-B14F-4D97-AF65-F5344CB8AC3E}">
        <p14:creationId xmlns:p14="http://schemas.microsoft.com/office/powerpoint/2010/main" val="1699672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4985980"/>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Vùng có khí hậu nóng:</a:t>
            </a:r>
            <a:endParaRPr lang="en-US" sz="4000" dirty="0"/>
          </a:p>
          <a:p>
            <a:pPr>
              <a:buFontTx/>
              <a:buChar char="-"/>
            </a:pPr>
            <a:r>
              <a:rPr lang="vi-VN" sz="4000" dirty="0"/>
              <a:t>Thường dùng nhiều thực phẩm </a:t>
            </a:r>
            <a:r>
              <a:rPr lang="vi-VN" sz="4000" dirty="0" smtClean="0"/>
              <a:t>từ thực vật. </a:t>
            </a:r>
            <a:r>
              <a:rPr lang="vi-VN" sz="4000" dirty="0"/>
              <a:t>Tỷ lệ chất béo trong món ăn ít hơn. </a:t>
            </a:r>
            <a:endParaRPr lang="vi-VN" sz="4000" dirty="0" smtClean="0"/>
          </a:p>
          <a:p>
            <a:r>
              <a:rPr lang="vi-VN" sz="4000" dirty="0" smtClean="0"/>
              <a:t>- </a:t>
            </a:r>
            <a:r>
              <a:rPr lang="vi-VN" sz="4000" dirty="0"/>
              <a:t>Phương pháp chế biến chủ yếu là luộc, </a:t>
            </a:r>
            <a:r>
              <a:rPr lang="vi-VN" sz="4000" dirty="0" smtClean="0"/>
              <a:t>trần,…</a:t>
            </a:r>
            <a:endParaRPr lang="en-US" sz="4000" dirty="0"/>
          </a:p>
          <a:p>
            <a:r>
              <a:rPr lang="vi-VN" sz="4000" dirty="0"/>
              <a:t>- Các món ăn thường nhiều rau, </a:t>
            </a:r>
            <a:r>
              <a:rPr lang="vi-VN" sz="4000" dirty="0" smtClean="0"/>
              <a:t>nhiều </a:t>
            </a:r>
            <a:r>
              <a:rPr lang="vi-VN" sz="4000" dirty="0"/>
              <a:t>nước</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2. Khí hậu</a:t>
            </a:r>
            <a:endParaRPr lang="en-US" sz="3600" dirty="0"/>
          </a:p>
        </p:txBody>
      </p:sp>
    </p:spTree>
    <p:extLst>
      <p:ext uri="{BB962C8B-B14F-4D97-AF65-F5344CB8AC3E}">
        <p14:creationId xmlns:p14="http://schemas.microsoft.com/office/powerpoint/2010/main" val="11806762"/>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Bữa cơm người Việt</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24</a:t>
            </a:fld>
            <a:endParaRPr lang="en-US"/>
          </a:p>
        </p:txBody>
      </p:sp>
      <p:pic>
        <p:nvPicPr>
          <p:cNvPr id="6" name="Picture 5"/>
          <p:cNvPicPr>
            <a:picLocks noChangeAspect="1"/>
          </p:cNvPicPr>
          <p:nvPr/>
        </p:nvPicPr>
        <p:blipFill>
          <a:blip r:embed="rId2"/>
          <a:stretch>
            <a:fillRect/>
          </a:stretch>
        </p:blipFill>
        <p:spPr>
          <a:xfrm>
            <a:off x="916988" y="1277235"/>
            <a:ext cx="7769812" cy="5226752"/>
          </a:xfrm>
          <a:prstGeom prst="rect">
            <a:avLst/>
          </a:prstGeom>
        </p:spPr>
      </p:pic>
    </p:spTree>
    <p:extLst>
      <p:ext uri="{BB962C8B-B14F-4D97-AF65-F5344CB8AC3E}">
        <p14:creationId xmlns:p14="http://schemas.microsoft.com/office/powerpoint/2010/main" val="33765509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25</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647701" y="2514600"/>
            <a:ext cx="8077199"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Văn hóa càng cao thì khẩu vị càng tinh tế và đòi hỏi sự cầu kì cẩn thận từ khâu chuẩn bị nguyên liệu đến kỹ thuật chế biến phục vụ</a:t>
            </a:r>
            <a:r>
              <a:rPr lang="vi-VN" sz="4000" dirty="0" smtClean="0"/>
              <a:t>.</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3</a:t>
            </a:r>
            <a:r>
              <a:rPr lang="vi-VN" sz="3600" dirty="0" smtClean="0"/>
              <a:t>. Văn hóa</a:t>
            </a:r>
            <a:endParaRPr lang="en-US" sz="3600" dirty="0"/>
          </a:p>
        </p:txBody>
      </p:sp>
    </p:spTree>
    <p:extLst>
      <p:ext uri="{BB962C8B-B14F-4D97-AF65-F5344CB8AC3E}">
        <p14:creationId xmlns:p14="http://schemas.microsoft.com/office/powerpoint/2010/main" val="4146156908"/>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Ẩm thực cung đình Huế</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26</a:t>
            </a:fld>
            <a:endParaRPr lang="en-US"/>
          </a:p>
        </p:txBody>
      </p:sp>
      <p:pic>
        <p:nvPicPr>
          <p:cNvPr id="6" name="Picture 5"/>
          <p:cNvPicPr>
            <a:picLocks noChangeAspect="1"/>
          </p:cNvPicPr>
          <p:nvPr/>
        </p:nvPicPr>
        <p:blipFill>
          <a:blip r:embed="rId2"/>
          <a:stretch>
            <a:fillRect/>
          </a:stretch>
        </p:blipFill>
        <p:spPr>
          <a:xfrm>
            <a:off x="367888" y="1712117"/>
            <a:ext cx="8395112" cy="4777582"/>
          </a:xfrm>
          <a:prstGeom prst="rect">
            <a:avLst/>
          </a:prstGeom>
        </p:spPr>
      </p:pic>
    </p:spTree>
    <p:extLst>
      <p:ext uri="{BB962C8B-B14F-4D97-AF65-F5344CB8AC3E}">
        <p14:creationId xmlns:p14="http://schemas.microsoft.com/office/powerpoint/2010/main" val="1310684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Sự giao lưu văn hóa càng nhiều thì kéo theo cả sự giao lưu văn hóa ăn uống vì giao luu văn hóa nói chung không thể tách rời giao lưu văn hóa ăn uống.</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3</a:t>
            </a:r>
            <a:r>
              <a:rPr lang="vi-VN" sz="3600" dirty="0" smtClean="0"/>
              <a:t>. Văn hóa</a:t>
            </a:r>
            <a:endParaRPr lang="en-US" sz="3600" dirty="0"/>
          </a:p>
        </p:txBody>
      </p:sp>
    </p:spTree>
    <p:extLst>
      <p:ext uri="{BB962C8B-B14F-4D97-AF65-F5344CB8AC3E}">
        <p14:creationId xmlns:p14="http://schemas.microsoft.com/office/powerpoint/2010/main" val="2169297405"/>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Ẩm thực Sài gòn</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28</a:t>
            </a:fld>
            <a:endParaRPr lang="en-US"/>
          </a:p>
        </p:txBody>
      </p:sp>
      <p:pic>
        <p:nvPicPr>
          <p:cNvPr id="6" name="Picture 5"/>
          <p:cNvPicPr>
            <a:picLocks noChangeAspect="1"/>
          </p:cNvPicPr>
          <p:nvPr/>
        </p:nvPicPr>
        <p:blipFill>
          <a:blip r:embed="rId2"/>
          <a:stretch>
            <a:fillRect/>
          </a:stretch>
        </p:blipFill>
        <p:spPr>
          <a:xfrm>
            <a:off x="975290" y="1101289"/>
            <a:ext cx="3705225" cy="2956619"/>
          </a:xfrm>
          <a:prstGeom prst="rect">
            <a:avLst/>
          </a:prstGeom>
        </p:spPr>
      </p:pic>
      <p:pic>
        <p:nvPicPr>
          <p:cNvPr id="7" name="Picture 6"/>
          <p:cNvPicPr>
            <a:picLocks noChangeAspect="1"/>
          </p:cNvPicPr>
          <p:nvPr/>
        </p:nvPicPr>
        <p:blipFill>
          <a:blip r:embed="rId3"/>
          <a:stretch>
            <a:fillRect/>
          </a:stretch>
        </p:blipFill>
        <p:spPr>
          <a:xfrm>
            <a:off x="4712831" y="1219200"/>
            <a:ext cx="4126369" cy="2838708"/>
          </a:xfrm>
          <a:prstGeom prst="rect">
            <a:avLst/>
          </a:prstGeom>
        </p:spPr>
      </p:pic>
      <p:pic>
        <p:nvPicPr>
          <p:cNvPr id="8" name="Picture 7"/>
          <p:cNvPicPr>
            <a:picLocks noChangeAspect="1"/>
          </p:cNvPicPr>
          <p:nvPr/>
        </p:nvPicPr>
        <p:blipFill>
          <a:blip r:embed="rId4"/>
          <a:stretch>
            <a:fillRect/>
          </a:stretch>
        </p:blipFill>
        <p:spPr>
          <a:xfrm>
            <a:off x="920460" y="4057908"/>
            <a:ext cx="3767536" cy="2578781"/>
          </a:xfrm>
          <a:prstGeom prst="rect">
            <a:avLst/>
          </a:prstGeom>
        </p:spPr>
      </p:pic>
      <p:pic>
        <p:nvPicPr>
          <p:cNvPr id="9" name="Picture 8"/>
          <p:cNvPicPr>
            <a:picLocks noChangeAspect="1"/>
          </p:cNvPicPr>
          <p:nvPr/>
        </p:nvPicPr>
        <p:blipFill>
          <a:blip r:embed="rId5"/>
          <a:stretch>
            <a:fillRect/>
          </a:stretch>
        </p:blipFill>
        <p:spPr>
          <a:xfrm>
            <a:off x="4710787" y="4057908"/>
            <a:ext cx="3953427" cy="2333951"/>
          </a:xfrm>
          <a:prstGeom prst="rect">
            <a:avLst/>
          </a:prstGeom>
        </p:spPr>
      </p:pic>
    </p:spTree>
    <p:extLst>
      <p:ext uri="{BB962C8B-B14F-4D97-AF65-F5344CB8AC3E}">
        <p14:creationId xmlns:p14="http://schemas.microsoft.com/office/powerpoint/2010/main" val="35592235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 Lịch sử dân tộc nào càng mạnh thì chế biến món ăn càng phong phú, càng cầu kì, độc đáo thể hiển rõ truyền thống riêng của dân tộc đó.</a:t>
            </a:r>
            <a:endParaRPr lang="en-US" sz="4000" dirty="0"/>
          </a:p>
          <a:p>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164509369"/>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30</a:t>
            </a:fld>
            <a:endParaRPr lang="en-US"/>
          </a:p>
        </p:txBody>
      </p:sp>
      <p:pic>
        <p:nvPicPr>
          <p:cNvPr id="6" name="Picture 5"/>
          <p:cNvPicPr>
            <a:picLocks noChangeAspect="1"/>
          </p:cNvPicPr>
          <p:nvPr/>
        </p:nvPicPr>
        <p:blipFill>
          <a:blip r:embed="rId2"/>
          <a:stretch>
            <a:fillRect/>
          </a:stretch>
        </p:blipFill>
        <p:spPr>
          <a:xfrm>
            <a:off x="254560" y="1752600"/>
            <a:ext cx="8698940" cy="3886200"/>
          </a:xfrm>
          <a:prstGeom prst="rect">
            <a:avLst/>
          </a:prstGeom>
        </p:spPr>
      </p:pic>
    </p:spTree>
    <p:extLst>
      <p:ext uri="{BB962C8B-B14F-4D97-AF65-F5344CB8AC3E}">
        <p14:creationId xmlns:p14="http://schemas.microsoft.com/office/powerpoint/2010/main" val="21566577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609600" y="2362200"/>
            <a:ext cx="8443912"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Trong lịch sử, dân tộc mạnh, hùng cường thì món ăn phong phú, chế biến cầu kì pha chất huyền bí nhưng lại có tính bảo thủ cao</a:t>
            </a:r>
            <a:endParaRPr lang="en-US" sz="4000" dirty="0"/>
          </a:p>
          <a:p>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4226557535"/>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32</a:t>
            </a:fld>
            <a:endParaRPr lang="en-US"/>
          </a:p>
        </p:txBody>
      </p:sp>
      <p:pic>
        <p:nvPicPr>
          <p:cNvPr id="6" name="Picture 5"/>
          <p:cNvPicPr>
            <a:picLocks noChangeAspect="1"/>
          </p:cNvPicPr>
          <p:nvPr/>
        </p:nvPicPr>
        <p:blipFill>
          <a:blip r:embed="rId2"/>
          <a:stretch>
            <a:fillRect/>
          </a:stretch>
        </p:blipFill>
        <p:spPr>
          <a:xfrm>
            <a:off x="395658" y="1277076"/>
            <a:ext cx="8595942" cy="4844324"/>
          </a:xfrm>
          <a:prstGeom prst="rect">
            <a:avLst/>
          </a:prstGeom>
        </p:spPr>
      </p:pic>
    </p:spTree>
    <p:extLst>
      <p:ext uri="{BB962C8B-B14F-4D97-AF65-F5344CB8AC3E}">
        <p14:creationId xmlns:p14="http://schemas.microsoft.com/office/powerpoint/2010/main" val="30095948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2133600"/>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Chính sách cai trị của nhà nước trong lịch sử càng bảo thủ thì tập quán và khẩu vị ăn uống càng ít bị lai tạp</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1473946245"/>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34</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quốc gia có kinh tế phát triển thì các món ăn phong phú, đa dạng hơn, chế biến cầu kì hơn, có tính khoa học hơn và ngược lại.</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4037720045"/>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35</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78565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có thu nhập cao đòi hỏi món ăn đa dạng phong phú, chế biến và phục vụ cầu kỳ, đạt trình độ mỹ thuật và thẩm mỹ cao và yêu cầu nghiêm ngặt về vệ sinh, chế độ dinh dưỡng.</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2362188479"/>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36</a:t>
            </a:fld>
            <a:endParaRPr lang="en-US"/>
          </a:p>
        </p:txBody>
      </p:sp>
      <p:pic>
        <p:nvPicPr>
          <p:cNvPr id="6" name="Picture 5"/>
          <p:cNvPicPr>
            <a:picLocks noChangeAspect="1"/>
          </p:cNvPicPr>
          <p:nvPr/>
        </p:nvPicPr>
        <p:blipFill rotWithShape="1">
          <a:blip r:embed="rId2"/>
          <a:srcRect t="1021" r="32500"/>
          <a:stretch/>
        </p:blipFill>
        <p:spPr>
          <a:xfrm>
            <a:off x="738187" y="0"/>
            <a:ext cx="8024813" cy="3932942"/>
          </a:xfrm>
          <a:prstGeom prst="rect">
            <a:avLst/>
          </a:prstGeom>
        </p:spPr>
      </p:pic>
      <p:pic>
        <p:nvPicPr>
          <p:cNvPr id="7" name="Picture 6"/>
          <p:cNvPicPr>
            <a:picLocks noChangeAspect="1"/>
          </p:cNvPicPr>
          <p:nvPr/>
        </p:nvPicPr>
        <p:blipFill rotWithShape="1">
          <a:blip r:embed="rId2"/>
          <a:srcRect l="67500" t="476"/>
          <a:stretch/>
        </p:blipFill>
        <p:spPr>
          <a:xfrm>
            <a:off x="3162300" y="3816350"/>
            <a:ext cx="2971800" cy="3041650"/>
          </a:xfrm>
          <a:prstGeom prst="rect">
            <a:avLst/>
          </a:prstGeom>
        </p:spPr>
      </p:pic>
    </p:spTree>
    <p:extLst>
      <p:ext uri="{BB962C8B-B14F-4D97-AF65-F5344CB8AC3E}">
        <p14:creationId xmlns:p14="http://schemas.microsoft.com/office/powerpoint/2010/main" val="28688865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có thu nhập thấp coi ăn uống là để cung cấp năng lượng nên chỉ đòi hỏi ăn no, đủ chất vì vậy khẩu vị của họ bị bó hẹp</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pic>
        <p:nvPicPr>
          <p:cNvPr id="3" name="Picture 2"/>
          <p:cNvPicPr>
            <a:picLocks noChangeAspect="1"/>
          </p:cNvPicPr>
          <p:nvPr/>
        </p:nvPicPr>
        <p:blipFill>
          <a:blip r:embed="rId2"/>
          <a:stretch>
            <a:fillRect/>
          </a:stretch>
        </p:blipFill>
        <p:spPr>
          <a:xfrm>
            <a:off x="1427028" y="4372451"/>
            <a:ext cx="3035434" cy="2411610"/>
          </a:xfrm>
          <a:prstGeom prst="rect">
            <a:avLst/>
          </a:prstGeom>
        </p:spPr>
      </p:pic>
      <p:pic>
        <p:nvPicPr>
          <p:cNvPr id="5" name="Picture 4"/>
          <p:cNvPicPr>
            <a:picLocks noChangeAspect="1"/>
          </p:cNvPicPr>
          <p:nvPr/>
        </p:nvPicPr>
        <p:blipFill>
          <a:blip r:embed="rId3"/>
          <a:stretch>
            <a:fillRect/>
          </a:stretch>
        </p:blipFill>
        <p:spPr>
          <a:xfrm>
            <a:off x="4495800" y="4362926"/>
            <a:ext cx="3740827" cy="2401816"/>
          </a:xfrm>
          <a:prstGeom prst="rect">
            <a:avLst/>
          </a:prstGeom>
        </p:spPr>
      </p:pic>
    </p:spTree>
    <p:extLst>
      <p:ext uri="{BB962C8B-B14F-4D97-AF65-F5344CB8AC3E}">
        <p14:creationId xmlns:p14="http://schemas.microsoft.com/office/powerpoint/2010/main" val="309992692"/>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38</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hay đi du lịch về cơ bản họ giống với những người có thu nhập cao, họ rât cởi mở, thích thú đón nhận và thưởng thức những nền văn hóa ăn uống mới.</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2057138452"/>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Tôn </a:t>
            </a:r>
            <a:r>
              <a:rPr lang="vi-VN" sz="4000" dirty="0" smtClean="0"/>
              <a:t>giáo </a:t>
            </a:r>
            <a:r>
              <a:rPr lang="vi-VN" sz="4000" dirty="0"/>
              <a:t>nào sử dụng thức ăn làm vật thờ cúng thì việc sử dụng nguồn nguyên liệu chế biến trong ăn uống cũng bị ảnh hưởng, từ đó ảnh hưởng đến tập quán và khẩu vị ăn uống</a:t>
            </a:r>
            <a:r>
              <a:rPr lang="vi-VN" sz="4000" dirty="0" smtClean="0"/>
              <a:t>.</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spTree>
    <p:extLst>
      <p:ext uri="{BB962C8B-B14F-4D97-AF65-F5344CB8AC3E}">
        <p14:creationId xmlns:p14="http://schemas.microsoft.com/office/powerpoint/2010/main" val="2653131908"/>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40</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4298157" cy="453526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Tôn giáo càng nghiêm </a:t>
            </a:r>
            <a:r>
              <a:rPr lang="vi-VN" sz="4000" dirty="0" smtClean="0"/>
              <a:t>ngặt thì </a:t>
            </a:r>
            <a:r>
              <a:rPr lang="vi-VN" sz="4000" dirty="0"/>
              <a:t>ảnh hưởng càng </a:t>
            </a:r>
            <a:r>
              <a:rPr lang="vi-VN" sz="4000" dirty="0" smtClean="0"/>
              <a:t>nhiều văn hóa ẩm thực của những </a:t>
            </a:r>
            <a:r>
              <a:rPr lang="vi-VN" sz="4000" dirty="0"/>
              <a:t>tín đồ theo đạo đó.</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pic>
        <p:nvPicPr>
          <p:cNvPr id="7" name="Picture 6"/>
          <p:cNvPicPr>
            <a:picLocks noChangeAspect="1"/>
          </p:cNvPicPr>
          <p:nvPr/>
        </p:nvPicPr>
        <p:blipFill>
          <a:blip r:embed="rId2"/>
          <a:stretch>
            <a:fillRect/>
          </a:stretch>
        </p:blipFill>
        <p:spPr>
          <a:xfrm>
            <a:off x="5095363" y="1395489"/>
            <a:ext cx="3667637" cy="3591426"/>
          </a:xfrm>
          <a:prstGeom prst="rect">
            <a:avLst/>
          </a:prstGeom>
        </p:spPr>
      </p:pic>
      <p:sp>
        <p:nvSpPr>
          <p:cNvPr id="5" name="TextBox 4"/>
          <p:cNvSpPr txBox="1"/>
          <p:nvPr/>
        </p:nvSpPr>
        <p:spPr>
          <a:xfrm>
            <a:off x="5095363" y="5119131"/>
            <a:ext cx="3917157" cy="1569660"/>
          </a:xfrm>
          <a:prstGeom prst="rect">
            <a:avLst/>
          </a:prstGeom>
          <a:noFill/>
        </p:spPr>
        <p:txBody>
          <a:bodyPr wrap="square" rtlCol="0">
            <a:spAutoFit/>
          </a:bodyPr>
          <a:lstStyle/>
          <a:p>
            <a:r>
              <a:rPr lang="vi-VN" sz="3200" dirty="0" smtClean="0"/>
              <a:t>Đạo Hồi cấm ăn thịt heo, sử dụng bia, rượu, thuốc lá..</a:t>
            </a:r>
            <a:endParaRPr lang="en-US" sz="3200" dirty="0"/>
          </a:p>
        </p:txBody>
      </p:sp>
    </p:spTree>
    <p:extLst>
      <p:ext uri="{BB962C8B-B14F-4D97-AF65-F5344CB8AC3E}">
        <p14:creationId xmlns:p14="http://schemas.microsoft.com/office/powerpoint/2010/main" val="1624803194"/>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132343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Tôn giáo càng </a:t>
            </a:r>
            <a:r>
              <a:rPr lang="vi-VN" sz="4000" dirty="0" smtClean="0"/>
              <a:t>mạnh thì phạm vi ảnh hưởng càng lớn và sâu sắc</a:t>
            </a:r>
            <a:endParaRPr lang="en-US" sz="4000" dirty="0"/>
          </a:p>
        </p:txBody>
      </p:sp>
      <p:sp>
        <p:nvSpPr>
          <p:cNvPr id="2" name="TextBox 1"/>
          <p:cNvSpPr txBox="1"/>
          <p:nvPr/>
        </p:nvSpPr>
        <p:spPr>
          <a:xfrm>
            <a:off x="1219200" y="1218059"/>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pic>
        <p:nvPicPr>
          <p:cNvPr id="5" name="Picture 4"/>
          <p:cNvPicPr>
            <a:picLocks noChangeAspect="1"/>
          </p:cNvPicPr>
          <p:nvPr/>
        </p:nvPicPr>
        <p:blipFill>
          <a:blip r:embed="rId2"/>
          <a:stretch>
            <a:fillRect/>
          </a:stretch>
        </p:blipFill>
        <p:spPr>
          <a:xfrm>
            <a:off x="2057400" y="3146191"/>
            <a:ext cx="5334000" cy="3575284"/>
          </a:xfrm>
          <a:prstGeom prst="rect">
            <a:avLst/>
          </a:prstGeom>
        </p:spPr>
      </p:pic>
    </p:spTree>
    <p:extLst>
      <p:ext uri="{BB962C8B-B14F-4D97-AF65-F5344CB8AC3E}">
        <p14:creationId xmlns:p14="http://schemas.microsoft.com/office/powerpoint/2010/main" val="2368059674"/>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42</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990600" y="2209800"/>
            <a:ext cx="7772400" cy="378565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a:t>
            </a:r>
            <a:r>
              <a:rPr lang="vi-VN" sz="4000" dirty="0" smtClean="0"/>
              <a:t>Du lịch giúp bảo vệ nền văn hóa cổ truyền của dân tộc thông qua các chương trình tham quan du lịch như một biện pháp tuyên truyền quảng bá văn hóa ẩm thực</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7. Sự phát triển của du lịch</a:t>
            </a:r>
            <a:endParaRPr lang="en-US" sz="3600" dirty="0"/>
          </a:p>
        </p:txBody>
      </p:sp>
    </p:spTree>
    <p:extLst>
      <p:ext uri="{BB962C8B-B14F-4D97-AF65-F5344CB8AC3E}">
        <p14:creationId xmlns:p14="http://schemas.microsoft.com/office/powerpoint/2010/main" val="2137062816"/>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43</a:t>
            </a:fld>
            <a:endParaRPr lang="en-US"/>
          </a:p>
        </p:txBody>
      </p:sp>
      <p:pic>
        <p:nvPicPr>
          <p:cNvPr id="7" name="Picture 6"/>
          <p:cNvPicPr>
            <a:picLocks noChangeAspect="1"/>
          </p:cNvPicPr>
          <p:nvPr/>
        </p:nvPicPr>
        <p:blipFill>
          <a:blip r:embed="rId2"/>
          <a:stretch>
            <a:fillRect/>
          </a:stretch>
        </p:blipFill>
        <p:spPr>
          <a:xfrm>
            <a:off x="914400" y="228600"/>
            <a:ext cx="7315200" cy="6127261"/>
          </a:xfrm>
          <a:prstGeom prst="rect">
            <a:avLst/>
          </a:prstGeom>
        </p:spPr>
      </p:pic>
    </p:spTree>
    <p:extLst>
      <p:ext uri="{BB962C8B-B14F-4D97-AF65-F5344CB8AC3E}">
        <p14:creationId xmlns:p14="http://schemas.microsoft.com/office/powerpoint/2010/main" val="37061611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44</a:t>
            </a:fld>
            <a:endParaRPr lang="en-US"/>
          </a:p>
        </p:txBody>
      </p:sp>
      <p:sp>
        <p:nvSpPr>
          <p:cNvPr id="9" name="Freeform 8"/>
          <p:cNvSpPr/>
          <p:nvPr/>
        </p:nvSpPr>
        <p:spPr>
          <a:xfrm>
            <a:off x="4876800" y="1710267"/>
            <a:ext cx="3159184" cy="2861733"/>
          </a:xfrm>
          <a:custGeom>
            <a:avLst/>
            <a:gdLst>
              <a:gd name="connsiteX0" fmla="*/ 0 w 2165047"/>
              <a:gd name="connsiteY0" fmla="*/ 2121504 h 2121504"/>
              <a:gd name="connsiteX1" fmla="*/ 711200 w 2165047"/>
              <a:gd name="connsiteY1" fmla="*/ 1279676 h 2121504"/>
              <a:gd name="connsiteX2" fmla="*/ 1698171 w 2165047"/>
              <a:gd name="connsiteY2" fmla="*/ 1047447 h 2121504"/>
              <a:gd name="connsiteX3" fmla="*/ 2090057 w 2165047"/>
              <a:gd name="connsiteY3" fmla="*/ 162076 h 2121504"/>
              <a:gd name="connsiteX4" fmla="*/ 2148114 w 2165047"/>
              <a:gd name="connsiteY4" fmla="*/ 74990 h 2121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5047" h="2121504">
                <a:moveTo>
                  <a:pt x="0" y="2121504"/>
                </a:moveTo>
                <a:cubicBezTo>
                  <a:pt x="214086" y="1790095"/>
                  <a:pt x="428172" y="1458686"/>
                  <a:pt x="711200" y="1279676"/>
                </a:cubicBezTo>
                <a:cubicBezTo>
                  <a:pt x="994229" y="1100667"/>
                  <a:pt x="1468362" y="1233714"/>
                  <a:pt x="1698171" y="1047447"/>
                </a:cubicBezTo>
                <a:cubicBezTo>
                  <a:pt x="1927980" y="861180"/>
                  <a:pt x="2015067" y="324152"/>
                  <a:pt x="2090057" y="162076"/>
                </a:cubicBezTo>
                <a:cubicBezTo>
                  <a:pt x="2165047" y="0"/>
                  <a:pt x="2156580" y="37495"/>
                  <a:pt x="2148114" y="74990"/>
                </a:cubicBezTo>
              </a:path>
            </a:pathLst>
          </a:custGeom>
          <a:ln w="57150">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Freeform 9"/>
          <p:cNvSpPr/>
          <p:nvPr/>
        </p:nvSpPr>
        <p:spPr>
          <a:xfrm>
            <a:off x="6858000" y="3048000"/>
            <a:ext cx="2048431" cy="265535"/>
          </a:xfrm>
          <a:custGeom>
            <a:avLst/>
            <a:gdLst>
              <a:gd name="connsiteX0" fmla="*/ 0 w 1330476"/>
              <a:gd name="connsiteY0" fmla="*/ 191105 h 191105"/>
              <a:gd name="connsiteX1" fmla="*/ 972457 w 1330476"/>
              <a:gd name="connsiteY1" fmla="*/ 133048 h 191105"/>
              <a:gd name="connsiteX2" fmla="*/ 1277257 w 1330476"/>
              <a:gd name="connsiteY2" fmla="*/ 16933 h 191105"/>
              <a:gd name="connsiteX3" fmla="*/ 1291772 w 1330476"/>
              <a:gd name="connsiteY3" fmla="*/ 31448 h 191105"/>
            </a:gdLst>
            <a:ahLst/>
            <a:cxnLst>
              <a:cxn ang="0">
                <a:pos x="connsiteX0" y="connsiteY0"/>
              </a:cxn>
              <a:cxn ang="0">
                <a:pos x="connsiteX1" y="connsiteY1"/>
              </a:cxn>
              <a:cxn ang="0">
                <a:pos x="connsiteX2" y="connsiteY2"/>
              </a:cxn>
              <a:cxn ang="0">
                <a:pos x="connsiteX3" y="connsiteY3"/>
              </a:cxn>
            </a:cxnLst>
            <a:rect l="l" t="t" r="r" b="b"/>
            <a:pathLst>
              <a:path w="1330476" h="191105">
                <a:moveTo>
                  <a:pt x="0" y="191105"/>
                </a:moveTo>
                <a:cubicBezTo>
                  <a:pt x="379790" y="176591"/>
                  <a:pt x="759581" y="162077"/>
                  <a:pt x="972457" y="133048"/>
                </a:cubicBezTo>
                <a:cubicBezTo>
                  <a:pt x="1185333" y="104019"/>
                  <a:pt x="1224038" y="33866"/>
                  <a:pt x="1277257" y="16933"/>
                </a:cubicBezTo>
                <a:cubicBezTo>
                  <a:pt x="1330476" y="0"/>
                  <a:pt x="1311124" y="15724"/>
                  <a:pt x="1291772" y="31448"/>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Freeform 10"/>
          <p:cNvSpPr/>
          <p:nvPr/>
        </p:nvSpPr>
        <p:spPr>
          <a:xfrm>
            <a:off x="5638800" y="3581400"/>
            <a:ext cx="2229066" cy="1583126"/>
          </a:xfrm>
          <a:custGeom>
            <a:avLst/>
            <a:gdLst>
              <a:gd name="connsiteX0" fmla="*/ 0 w 1533676"/>
              <a:gd name="connsiteY0" fmla="*/ 0 h 740229"/>
              <a:gd name="connsiteX1" fmla="*/ 435429 w 1533676"/>
              <a:gd name="connsiteY1" fmla="*/ 551542 h 740229"/>
              <a:gd name="connsiteX2" fmla="*/ 1378857 w 1533676"/>
              <a:gd name="connsiteY2" fmla="*/ 711200 h 740229"/>
              <a:gd name="connsiteX3" fmla="*/ 1364343 w 1533676"/>
              <a:gd name="connsiteY3" fmla="*/ 725714 h 740229"/>
            </a:gdLst>
            <a:ahLst/>
            <a:cxnLst>
              <a:cxn ang="0">
                <a:pos x="connsiteX0" y="connsiteY0"/>
              </a:cxn>
              <a:cxn ang="0">
                <a:pos x="connsiteX1" y="connsiteY1"/>
              </a:cxn>
              <a:cxn ang="0">
                <a:pos x="connsiteX2" y="connsiteY2"/>
              </a:cxn>
              <a:cxn ang="0">
                <a:pos x="connsiteX3" y="connsiteY3"/>
              </a:cxn>
            </a:cxnLst>
            <a:rect l="l" t="t" r="r" b="b"/>
            <a:pathLst>
              <a:path w="1533676" h="740229">
                <a:moveTo>
                  <a:pt x="0" y="0"/>
                </a:moveTo>
                <a:cubicBezTo>
                  <a:pt x="102810" y="216504"/>
                  <a:pt x="205620" y="433009"/>
                  <a:pt x="435429" y="551542"/>
                </a:cubicBezTo>
                <a:cubicBezTo>
                  <a:pt x="665238" y="670075"/>
                  <a:pt x="1224038" y="682171"/>
                  <a:pt x="1378857" y="711200"/>
                </a:cubicBezTo>
                <a:cubicBezTo>
                  <a:pt x="1533676" y="740229"/>
                  <a:pt x="1449009" y="732971"/>
                  <a:pt x="1364343" y="725714"/>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Freeform 11"/>
          <p:cNvSpPr/>
          <p:nvPr/>
        </p:nvSpPr>
        <p:spPr>
          <a:xfrm>
            <a:off x="6248400" y="3352800"/>
            <a:ext cx="2541917" cy="1048696"/>
          </a:xfrm>
          <a:custGeom>
            <a:avLst/>
            <a:gdLst>
              <a:gd name="connsiteX0" fmla="*/ 0 w 1683657"/>
              <a:gd name="connsiteY0" fmla="*/ 0 h 449943"/>
              <a:gd name="connsiteX1" fmla="*/ 653143 w 1683657"/>
              <a:gd name="connsiteY1" fmla="*/ 275772 h 449943"/>
              <a:gd name="connsiteX2" fmla="*/ 1683657 w 1683657"/>
              <a:gd name="connsiteY2" fmla="*/ 449943 h 449943"/>
            </a:gdLst>
            <a:ahLst/>
            <a:cxnLst>
              <a:cxn ang="0">
                <a:pos x="connsiteX0" y="connsiteY0"/>
              </a:cxn>
              <a:cxn ang="0">
                <a:pos x="connsiteX1" y="connsiteY1"/>
              </a:cxn>
              <a:cxn ang="0">
                <a:pos x="connsiteX2" y="connsiteY2"/>
              </a:cxn>
            </a:cxnLst>
            <a:rect l="l" t="t" r="r" b="b"/>
            <a:pathLst>
              <a:path w="1683657" h="449943">
                <a:moveTo>
                  <a:pt x="0" y="0"/>
                </a:moveTo>
                <a:cubicBezTo>
                  <a:pt x="186266" y="100390"/>
                  <a:pt x="372533" y="200781"/>
                  <a:pt x="653143" y="275772"/>
                </a:cubicBezTo>
                <a:cubicBezTo>
                  <a:pt x="933753" y="350763"/>
                  <a:pt x="1308705" y="400353"/>
                  <a:pt x="1683657" y="449943"/>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Freeform 12"/>
          <p:cNvSpPr/>
          <p:nvPr/>
        </p:nvSpPr>
        <p:spPr>
          <a:xfrm>
            <a:off x="838200" y="1524000"/>
            <a:ext cx="2484362" cy="3519715"/>
          </a:xfrm>
          <a:custGeom>
            <a:avLst/>
            <a:gdLst>
              <a:gd name="connsiteX0" fmla="*/ 1780419 w 1780419"/>
              <a:gd name="connsiteY0" fmla="*/ 2293258 h 2293258"/>
              <a:gd name="connsiteX1" fmla="*/ 1112762 w 1780419"/>
              <a:gd name="connsiteY1" fmla="*/ 1915886 h 2293258"/>
              <a:gd name="connsiteX2" fmla="*/ 924076 w 1780419"/>
              <a:gd name="connsiteY2" fmla="*/ 1219201 h 2293258"/>
              <a:gd name="connsiteX3" fmla="*/ 140305 w 1780419"/>
              <a:gd name="connsiteY3" fmla="*/ 188686 h 2293258"/>
              <a:gd name="connsiteX4" fmla="*/ 82248 w 1780419"/>
              <a:gd name="connsiteY4" fmla="*/ 87086 h 22932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0419" h="2293258">
                <a:moveTo>
                  <a:pt x="1780419" y="2293258"/>
                </a:moveTo>
                <a:cubicBezTo>
                  <a:pt x="1517952" y="2194077"/>
                  <a:pt x="1255486" y="2094896"/>
                  <a:pt x="1112762" y="1915886"/>
                </a:cubicBezTo>
                <a:cubicBezTo>
                  <a:pt x="970038" y="1736877"/>
                  <a:pt x="1086152" y="1507068"/>
                  <a:pt x="924076" y="1219201"/>
                </a:cubicBezTo>
                <a:cubicBezTo>
                  <a:pt x="762000" y="931334"/>
                  <a:pt x="280610" y="377372"/>
                  <a:pt x="140305" y="188686"/>
                </a:cubicBezTo>
                <a:cubicBezTo>
                  <a:pt x="0" y="0"/>
                  <a:pt x="41124" y="43543"/>
                  <a:pt x="82248" y="87086"/>
                </a:cubicBezTo>
              </a:path>
            </a:pathLst>
          </a:custGeom>
          <a:ln w="571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Freeform 14"/>
          <p:cNvSpPr/>
          <p:nvPr/>
        </p:nvSpPr>
        <p:spPr>
          <a:xfrm rot="19456720">
            <a:off x="1554718" y="2104092"/>
            <a:ext cx="1296822" cy="381000"/>
          </a:xfrm>
          <a:custGeom>
            <a:avLst/>
            <a:gdLst>
              <a:gd name="connsiteX0" fmla="*/ 1132114 w 1132114"/>
              <a:gd name="connsiteY0" fmla="*/ 84666 h 186267"/>
              <a:gd name="connsiteX1" fmla="*/ 420914 w 1132114"/>
              <a:gd name="connsiteY1" fmla="*/ 12095 h 186267"/>
              <a:gd name="connsiteX2" fmla="*/ 58057 w 1132114"/>
              <a:gd name="connsiteY2" fmla="*/ 157238 h 186267"/>
              <a:gd name="connsiteX3" fmla="*/ 72571 w 1132114"/>
              <a:gd name="connsiteY3" fmla="*/ 186266 h 186267"/>
            </a:gdLst>
            <a:ahLst/>
            <a:cxnLst>
              <a:cxn ang="0">
                <a:pos x="connsiteX0" y="connsiteY0"/>
              </a:cxn>
              <a:cxn ang="0">
                <a:pos x="connsiteX1" y="connsiteY1"/>
              </a:cxn>
              <a:cxn ang="0">
                <a:pos x="connsiteX2" y="connsiteY2"/>
              </a:cxn>
              <a:cxn ang="0">
                <a:pos x="connsiteX3" y="connsiteY3"/>
              </a:cxn>
            </a:cxnLst>
            <a:rect l="l" t="t" r="r" b="b"/>
            <a:pathLst>
              <a:path w="1132114" h="186267">
                <a:moveTo>
                  <a:pt x="1132114" y="84666"/>
                </a:moveTo>
                <a:cubicBezTo>
                  <a:pt x="866019" y="42333"/>
                  <a:pt x="599924" y="0"/>
                  <a:pt x="420914" y="12095"/>
                </a:cubicBezTo>
                <a:cubicBezTo>
                  <a:pt x="241904" y="24190"/>
                  <a:pt x="116114" y="128210"/>
                  <a:pt x="58057" y="157238"/>
                </a:cubicBezTo>
                <a:cubicBezTo>
                  <a:pt x="0" y="186267"/>
                  <a:pt x="36285" y="186266"/>
                  <a:pt x="72571" y="186266"/>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16" name="Freeform 15"/>
          <p:cNvSpPr/>
          <p:nvPr/>
        </p:nvSpPr>
        <p:spPr>
          <a:xfrm rot="19144353">
            <a:off x="1832861" y="2436899"/>
            <a:ext cx="2612993" cy="396895"/>
          </a:xfrm>
          <a:custGeom>
            <a:avLst/>
            <a:gdLst>
              <a:gd name="connsiteX0" fmla="*/ 1683656 w 1710266"/>
              <a:gd name="connsiteY0" fmla="*/ 394305 h 527352"/>
              <a:gd name="connsiteX1" fmla="*/ 1625599 w 1710266"/>
              <a:gd name="connsiteY1" fmla="*/ 379790 h 527352"/>
              <a:gd name="connsiteX2" fmla="*/ 1175656 w 1710266"/>
              <a:gd name="connsiteY2" fmla="*/ 162076 h 527352"/>
              <a:gd name="connsiteX3" fmla="*/ 188685 w 1710266"/>
              <a:gd name="connsiteY3" fmla="*/ 510419 h 527352"/>
              <a:gd name="connsiteX4" fmla="*/ 43542 w 1710266"/>
              <a:gd name="connsiteY4" fmla="*/ 60476 h 527352"/>
              <a:gd name="connsiteX5" fmla="*/ 87085 w 1710266"/>
              <a:gd name="connsiteY5" fmla="*/ 147562 h 527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266" h="527352">
                <a:moveTo>
                  <a:pt x="1683656" y="394305"/>
                </a:moveTo>
                <a:cubicBezTo>
                  <a:pt x="1696961" y="406400"/>
                  <a:pt x="1710266" y="418495"/>
                  <a:pt x="1625599" y="379790"/>
                </a:cubicBezTo>
                <a:cubicBezTo>
                  <a:pt x="1540932" y="341085"/>
                  <a:pt x="1415142" y="140305"/>
                  <a:pt x="1175656" y="162076"/>
                </a:cubicBezTo>
                <a:cubicBezTo>
                  <a:pt x="936170" y="183847"/>
                  <a:pt x="377370" y="527352"/>
                  <a:pt x="188685" y="510419"/>
                </a:cubicBezTo>
                <a:cubicBezTo>
                  <a:pt x="0" y="493486"/>
                  <a:pt x="60475" y="120952"/>
                  <a:pt x="43542" y="60476"/>
                </a:cubicBezTo>
                <a:cubicBezTo>
                  <a:pt x="26609" y="0"/>
                  <a:pt x="87085" y="147562"/>
                  <a:pt x="87085" y="147562"/>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17" name="TextBox 16"/>
          <p:cNvSpPr txBox="1"/>
          <p:nvPr/>
        </p:nvSpPr>
        <p:spPr>
          <a:xfrm rot="19056467">
            <a:off x="4070843" y="2793552"/>
            <a:ext cx="2917796" cy="954107"/>
          </a:xfrm>
          <a:prstGeom prst="rect">
            <a:avLst/>
          </a:prstGeom>
          <a:noFill/>
        </p:spPr>
        <p:txBody>
          <a:bodyPr wrap="square" rtlCol="0">
            <a:spAutoFit/>
          </a:bodyPr>
          <a:lstStyle/>
          <a:p>
            <a:r>
              <a:rPr lang="vi-VN" sz="2800" dirty="0" smtClean="0"/>
              <a:t>Các yếu tố ảnh hưởng VHAT</a:t>
            </a:r>
            <a:endParaRPr lang="en-US" sz="2800" dirty="0"/>
          </a:p>
        </p:txBody>
      </p:sp>
      <p:sp>
        <p:nvSpPr>
          <p:cNvPr id="18" name="TextBox 17"/>
          <p:cNvSpPr txBox="1"/>
          <p:nvPr/>
        </p:nvSpPr>
        <p:spPr>
          <a:xfrm rot="2609006">
            <a:off x="1614570" y="4696582"/>
            <a:ext cx="1902708" cy="523220"/>
          </a:xfrm>
          <a:prstGeom prst="rect">
            <a:avLst/>
          </a:prstGeom>
          <a:noFill/>
        </p:spPr>
        <p:txBody>
          <a:bodyPr wrap="square" rtlCol="0">
            <a:spAutoFit/>
          </a:bodyPr>
          <a:lstStyle/>
          <a:p>
            <a:r>
              <a:rPr lang="vi-VN" sz="2800" dirty="0" smtClean="0"/>
              <a:t>Khái niệm</a:t>
            </a:r>
            <a:endParaRPr lang="en-US" sz="2800" dirty="0"/>
          </a:p>
        </p:txBody>
      </p:sp>
      <p:sp>
        <p:nvSpPr>
          <p:cNvPr id="19" name="TextBox 18"/>
          <p:cNvSpPr txBox="1"/>
          <p:nvPr/>
        </p:nvSpPr>
        <p:spPr>
          <a:xfrm rot="18603931">
            <a:off x="2105475" y="2288988"/>
            <a:ext cx="2007748" cy="461665"/>
          </a:xfrm>
          <a:prstGeom prst="rect">
            <a:avLst/>
          </a:prstGeom>
          <a:noFill/>
        </p:spPr>
        <p:txBody>
          <a:bodyPr wrap="square" rtlCol="0">
            <a:spAutoFit/>
          </a:bodyPr>
          <a:lstStyle/>
          <a:p>
            <a:r>
              <a:rPr lang="vi-VN" sz="2400" dirty="0" smtClean="0"/>
              <a:t>Ẩm thực</a:t>
            </a:r>
            <a:endParaRPr lang="en-US" sz="2400" dirty="0"/>
          </a:p>
        </p:txBody>
      </p:sp>
      <p:sp>
        <p:nvSpPr>
          <p:cNvPr id="20" name="TextBox 19"/>
          <p:cNvSpPr txBox="1"/>
          <p:nvPr/>
        </p:nvSpPr>
        <p:spPr>
          <a:xfrm rot="18989463">
            <a:off x="1266741" y="1524220"/>
            <a:ext cx="2007748" cy="461665"/>
          </a:xfrm>
          <a:prstGeom prst="rect">
            <a:avLst/>
          </a:prstGeom>
          <a:noFill/>
        </p:spPr>
        <p:txBody>
          <a:bodyPr wrap="square" rtlCol="0">
            <a:spAutoFit/>
          </a:bodyPr>
          <a:lstStyle/>
          <a:p>
            <a:r>
              <a:rPr lang="vi-VN" sz="2400" dirty="0" smtClean="0"/>
              <a:t>VH ẩm thực</a:t>
            </a:r>
            <a:endParaRPr lang="en-US" sz="2400" dirty="0"/>
          </a:p>
        </p:txBody>
      </p:sp>
      <p:sp>
        <p:nvSpPr>
          <p:cNvPr id="21" name="Freeform 20"/>
          <p:cNvSpPr/>
          <p:nvPr/>
        </p:nvSpPr>
        <p:spPr>
          <a:xfrm>
            <a:off x="494816" y="3470902"/>
            <a:ext cx="1759857" cy="383419"/>
          </a:xfrm>
          <a:custGeom>
            <a:avLst/>
            <a:gdLst>
              <a:gd name="connsiteX0" fmla="*/ 1836057 w 1836057"/>
              <a:gd name="connsiteY0" fmla="*/ 401562 h 401562"/>
              <a:gd name="connsiteX1" fmla="*/ 1197429 w 1836057"/>
              <a:gd name="connsiteY1" fmla="*/ 24190 h 401562"/>
              <a:gd name="connsiteX2" fmla="*/ 195943 w 1836057"/>
              <a:gd name="connsiteY2" fmla="*/ 256419 h 401562"/>
              <a:gd name="connsiteX3" fmla="*/ 21771 w 1836057"/>
              <a:gd name="connsiteY3" fmla="*/ 314476 h 401562"/>
            </a:gdLst>
            <a:ahLst/>
            <a:cxnLst>
              <a:cxn ang="0">
                <a:pos x="connsiteX0" y="connsiteY0"/>
              </a:cxn>
              <a:cxn ang="0">
                <a:pos x="connsiteX1" y="connsiteY1"/>
              </a:cxn>
              <a:cxn ang="0">
                <a:pos x="connsiteX2" y="connsiteY2"/>
              </a:cxn>
              <a:cxn ang="0">
                <a:pos x="connsiteX3" y="connsiteY3"/>
              </a:cxn>
            </a:cxnLst>
            <a:rect l="l" t="t" r="r" b="b"/>
            <a:pathLst>
              <a:path w="1836057" h="401562">
                <a:moveTo>
                  <a:pt x="1836057" y="401562"/>
                </a:moveTo>
                <a:cubicBezTo>
                  <a:pt x="1653419" y="224971"/>
                  <a:pt x="1470781" y="48380"/>
                  <a:pt x="1197429" y="24190"/>
                </a:cubicBezTo>
                <a:cubicBezTo>
                  <a:pt x="924077" y="0"/>
                  <a:pt x="391886" y="208038"/>
                  <a:pt x="195943" y="256419"/>
                </a:cubicBezTo>
                <a:cubicBezTo>
                  <a:pt x="0" y="304800"/>
                  <a:pt x="10885" y="309638"/>
                  <a:pt x="21771" y="314476"/>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22" name="TextBox 21"/>
          <p:cNvSpPr txBox="1"/>
          <p:nvPr/>
        </p:nvSpPr>
        <p:spPr>
          <a:xfrm>
            <a:off x="273404" y="2934587"/>
            <a:ext cx="1524624" cy="461665"/>
          </a:xfrm>
          <a:prstGeom prst="rect">
            <a:avLst/>
          </a:prstGeom>
          <a:noFill/>
        </p:spPr>
        <p:txBody>
          <a:bodyPr wrap="square" rtlCol="0">
            <a:spAutoFit/>
          </a:bodyPr>
          <a:lstStyle/>
          <a:p>
            <a:r>
              <a:rPr lang="vi-VN" sz="2400" dirty="0" smtClean="0"/>
              <a:t>Văn hóa</a:t>
            </a:r>
            <a:endParaRPr lang="en-US" sz="2400" dirty="0"/>
          </a:p>
        </p:txBody>
      </p:sp>
      <p:sp>
        <p:nvSpPr>
          <p:cNvPr id="25" name="TextBox 24"/>
          <p:cNvSpPr txBox="1"/>
          <p:nvPr/>
        </p:nvSpPr>
        <p:spPr>
          <a:xfrm rot="21022192">
            <a:off x="7258054" y="2682887"/>
            <a:ext cx="2045648" cy="400110"/>
          </a:xfrm>
          <a:prstGeom prst="rect">
            <a:avLst/>
          </a:prstGeom>
          <a:noFill/>
        </p:spPr>
        <p:txBody>
          <a:bodyPr wrap="square" rtlCol="0">
            <a:spAutoFit/>
          </a:bodyPr>
          <a:lstStyle/>
          <a:p>
            <a:r>
              <a:rPr lang="en-US" sz="2000" dirty="0" smtClean="0"/>
              <a:t>T</a:t>
            </a:r>
            <a:r>
              <a:rPr lang="vi-VN" sz="2000" dirty="0" smtClean="0"/>
              <a:t>ôn giáo</a:t>
            </a:r>
            <a:endParaRPr lang="en-US" sz="2000" dirty="0"/>
          </a:p>
        </p:txBody>
      </p:sp>
      <p:sp>
        <p:nvSpPr>
          <p:cNvPr id="26" name="TextBox 25"/>
          <p:cNvSpPr txBox="1"/>
          <p:nvPr/>
        </p:nvSpPr>
        <p:spPr>
          <a:xfrm rot="1313329">
            <a:off x="5786905" y="4364981"/>
            <a:ext cx="2188274" cy="400110"/>
          </a:xfrm>
          <a:prstGeom prst="rect">
            <a:avLst/>
          </a:prstGeom>
          <a:noFill/>
        </p:spPr>
        <p:txBody>
          <a:bodyPr wrap="square" rtlCol="0">
            <a:spAutoFit/>
          </a:bodyPr>
          <a:lstStyle/>
          <a:p>
            <a:r>
              <a:rPr lang="vi-VN" sz="2000" dirty="0" smtClean="0"/>
              <a:t>Lịch sử, văn hóa</a:t>
            </a:r>
            <a:endParaRPr lang="en-US" sz="2000" dirty="0"/>
          </a:p>
        </p:txBody>
      </p:sp>
      <p:sp>
        <p:nvSpPr>
          <p:cNvPr id="27" name="TextBox 26"/>
          <p:cNvSpPr txBox="1"/>
          <p:nvPr/>
        </p:nvSpPr>
        <p:spPr>
          <a:xfrm rot="1313329">
            <a:off x="6782645" y="3652597"/>
            <a:ext cx="2045648" cy="400110"/>
          </a:xfrm>
          <a:prstGeom prst="rect">
            <a:avLst/>
          </a:prstGeom>
          <a:noFill/>
        </p:spPr>
        <p:txBody>
          <a:bodyPr wrap="square" rtlCol="0">
            <a:spAutoFit/>
          </a:bodyPr>
          <a:lstStyle/>
          <a:p>
            <a:r>
              <a:rPr lang="vi-VN" sz="2000" dirty="0" smtClean="0"/>
              <a:t>Kinh tế, du lịch</a:t>
            </a:r>
            <a:endParaRPr lang="en-US" sz="2000" dirty="0"/>
          </a:p>
        </p:txBody>
      </p:sp>
      <p:sp>
        <p:nvSpPr>
          <p:cNvPr id="28" name="Freeform 27"/>
          <p:cNvSpPr/>
          <p:nvPr/>
        </p:nvSpPr>
        <p:spPr>
          <a:xfrm rot="16372645">
            <a:off x="5860329" y="1627266"/>
            <a:ext cx="2147741" cy="1265380"/>
          </a:xfrm>
          <a:custGeom>
            <a:avLst/>
            <a:gdLst>
              <a:gd name="connsiteX0" fmla="*/ 0 w 1683657"/>
              <a:gd name="connsiteY0" fmla="*/ 0 h 449943"/>
              <a:gd name="connsiteX1" fmla="*/ 653143 w 1683657"/>
              <a:gd name="connsiteY1" fmla="*/ 275772 h 449943"/>
              <a:gd name="connsiteX2" fmla="*/ 1683657 w 1683657"/>
              <a:gd name="connsiteY2" fmla="*/ 449943 h 449943"/>
            </a:gdLst>
            <a:ahLst/>
            <a:cxnLst>
              <a:cxn ang="0">
                <a:pos x="connsiteX0" y="connsiteY0"/>
              </a:cxn>
              <a:cxn ang="0">
                <a:pos x="connsiteX1" y="connsiteY1"/>
              </a:cxn>
              <a:cxn ang="0">
                <a:pos x="connsiteX2" y="connsiteY2"/>
              </a:cxn>
            </a:cxnLst>
            <a:rect l="l" t="t" r="r" b="b"/>
            <a:pathLst>
              <a:path w="1683657" h="449943">
                <a:moveTo>
                  <a:pt x="0" y="0"/>
                </a:moveTo>
                <a:cubicBezTo>
                  <a:pt x="186266" y="100390"/>
                  <a:pt x="372533" y="200781"/>
                  <a:pt x="653143" y="275772"/>
                </a:cubicBezTo>
                <a:cubicBezTo>
                  <a:pt x="933753" y="350763"/>
                  <a:pt x="1308705" y="400353"/>
                  <a:pt x="1683657" y="449943"/>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9" name="TextBox 28"/>
          <p:cNvSpPr txBox="1"/>
          <p:nvPr/>
        </p:nvSpPr>
        <p:spPr>
          <a:xfrm rot="17255886">
            <a:off x="5806588" y="1626342"/>
            <a:ext cx="2440848" cy="400110"/>
          </a:xfrm>
          <a:prstGeom prst="rect">
            <a:avLst/>
          </a:prstGeom>
          <a:noFill/>
        </p:spPr>
        <p:txBody>
          <a:bodyPr wrap="square" rtlCol="0">
            <a:spAutoFit/>
          </a:bodyPr>
          <a:lstStyle/>
          <a:p>
            <a:r>
              <a:rPr lang="vi-VN" sz="2000" dirty="0" smtClean="0"/>
              <a:t>Vị trí địa lý, khí hậu</a:t>
            </a:r>
            <a:endParaRPr lang="en-US" sz="2000" dirty="0"/>
          </a:p>
        </p:txBody>
      </p:sp>
      <p:sp>
        <p:nvSpPr>
          <p:cNvPr id="30" name="Title 1"/>
          <p:cNvSpPr>
            <a:spLocks noGrp="1"/>
          </p:cNvSpPr>
          <p:nvPr>
            <p:ph type="title"/>
          </p:nvPr>
        </p:nvSpPr>
        <p:spPr/>
        <p:txBody>
          <a:bodyPr/>
          <a:lstStyle/>
          <a:p>
            <a:pPr algn="ctr"/>
            <a:r>
              <a:rPr lang="vi-VN" dirty="0" smtClean="0">
                <a:solidFill>
                  <a:srgbClr val="FF0000"/>
                </a:solidFill>
              </a:rPr>
              <a:t>TỔNG KẾT</a:t>
            </a:r>
            <a:endParaRPr lang="en-US" dirty="0">
              <a:solidFill>
                <a:srgbClr val="FF0000"/>
              </a:solidFill>
            </a:endParaRPr>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172566" y="4450548"/>
            <a:ext cx="3346158" cy="1945299"/>
          </a:xfrm>
          <a:prstGeom prst="ellipse">
            <a:avLst/>
          </a:prstGeom>
          <a:ln>
            <a:noFill/>
          </a:ln>
          <a:effectLst>
            <a:softEdge rad="112500"/>
          </a:effectLst>
        </p:spPr>
      </p:pic>
    </p:spTree>
    <p:extLst>
      <p:ext uri="{BB962C8B-B14F-4D97-AF65-F5344CB8AC3E}">
        <p14:creationId xmlns:p14="http://schemas.microsoft.com/office/powerpoint/2010/main" val="37495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500"/>
                                        <p:tgtEl>
                                          <p:spTgt spid="17"/>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ox(in)">
                                      <p:cBhvr>
                                        <p:cTn id="10" dur="500"/>
                                        <p:tgtEl>
                                          <p:spTgt spid="9"/>
                                        </p:tgtEl>
                                      </p:cBhvr>
                                    </p:animEffect>
                                  </p:childTnLst>
                                </p:cTn>
                              </p:par>
                              <p:par>
                                <p:cTn id="11" presetID="3" presetClass="entr" presetSubtype="10" fill="hold" grpId="1"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linds(horizontal)">
                                      <p:cBhvr>
                                        <p:cTn id="13" dur="500"/>
                                        <p:tgtEl>
                                          <p:spTgt spid="17"/>
                                        </p:tgtEl>
                                      </p:cBhvr>
                                    </p:animEffect>
                                  </p:childTnLst>
                                </p:cTn>
                              </p:par>
                              <p:par>
                                <p:cTn id="14" presetID="3" presetClass="entr" presetSubtype="10" fill="hold" grpId="1"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5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blinds(horizontal)">
                                      <p:cBhvr>
                                        <p:cTn id="19" dur="500"/>
                                        <p:tgtEl>
                                          <p:spTgt spid="1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blinds(horizontal)">
                                      <p:cBhvr>
                                        <p:cTn id="27" dur="500"/>
                                        <p:tgtEl>
                                          <p:spTgt spid="26"/>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checkerboard(across)">
                                      <p:cBhvr>
                                        <p:cTn id="35" dur="500"/>
                                        <p:tgtEl>
                                          <p:spTgt spid="27"/>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checkerboard(across)">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box(in)">
                                      <p:cBhvr>
                                        <p:cTn id="43" dur="500"/>
                                        <p:tgtEl>
                                          <p:spTgt spid="29"/>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box(in)">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box(in)">
                                      <p:cBhvr>
                                        <p:cTn id="51" dur="500"/>
                                        <p:tgtEl>
                                          <p:spTgt spid="25"/>
                                        </p:tgtEl>
                                      </p:cBhvr>
                                    </p:animEffect>
                                  </p:childTnLst>
                                </p:cTn>
                              </p:par>
                              <p:par>
                                <p:cTn id="52" presetID="4" presetClass="entr" presetSubtype="1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ox(in)">
                                      <p:cBhvr>
                                        <p:cTn id="54" dur="500"/>
                                        <p:tgtEl>
                                          <p:spTgt spid="10"/>
                                        </p:tgtEl>
                                      </p:cBhvr>
                                    </p:animEffect>
                                  </p:childTnLst>
                                </p:cTn>
                              </p:par>
                            </p:childTnLst>
                          </p:cTn>
                        </p:par>
                      </p:childTnLst>
                    </p:cTn>
                  </p:par>
                  <p:par>
                    <p:cTn id="55" fill="hold">
                      <p:stCondLst>
                        <p:cond delay="indefinite"/>
                      </p:stCondLst>
                      <p:childTnLst>
                        <p:par>
                          <p:cTn id="56" fill="hold">
                            <p:stCondLst>
                              <p:cond delay="0"/>
                            </p:stCondLst>
                            <p:childTnLst>
                              <p:par>
                                <p:cTn id="57" presetID="4" presetClass="entr" presetSubtype="16" fill="hold" grpId="1"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ox(in)">
                                      <p:cBhvr>
                                        <p:cTn id="59" dur="500"/>
                                        <p:tgtEl>
                                          <p:spTgt spid="13"/>
                                        </p:tgtEl>
                                      </p:cBhvr>
                                    </p:animEffect>
                                  </p:childTnLst>
                                </p:cTn>
                              </p:par>
                              <p:par>
                                <p:cTn id="60" presetID="4" presetClass="entr" presetSubtype="16" fill="hold" grpId="1"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box(in)">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blinds(horizontal)">
                                      <p:cBhvr>
                                        <p:cTn id="67" dur="500"/>
                                        <p:tgtEl>
                                          <p:spTgt spid="16"/>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blinds(horizontal)">
                                      <p:cBhvr>
                                        <p:cTn id="70" dur="500"/>
                                        <p:tgtEl>
                                          <p:spTgt spid="19"/>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0" fill="hold" grpId="0" nodeType="click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500" fill="hold"/>
                                        <p:tgtEl>
                                          <p:spTgt spid="15"/>
                                        </p:tgtEl>
                                        <p:attrNameLst>
                                          <p:attrName>ppt_w</p:attrName>
                                        </p:attrNameLst>
                                      </p:cBhvr>
                                      <p:tavLst>
                                        <p:tav tm="0">
                                          <p:val>
                                            <p:fltVal val="0"/>
                                          </p:val>
                                        </p:tav>
                                        <p:tav tm="100000">
                                          <p:val>
                                            <p:strVal val="#ppt_w"/>
                                          </p:val>
                                        </p:tav>
                                      </p:tavLst>
                                    </p:anim>
                                    <p:anim calcmode="lin" valueType="num">
                                      <p:cBhvr>
                                        <p:cTn id="76" dur="500" fill="hold"/>
                                        <p:tgtEl>
                                          <p:spTgt spid="15"/>
                                        </p:tgtEl>
                                        <p:attrNameLst>
                                          <p:attrName>ppt_h</p:attrName>
                                        </p:attrNameLst>
                                      </p:cBhvr>
                                      <p:tavLst>
                                        <p:tav tm="0">
                                          <p:val>
                                            <p:fltVal val="0"/>
                                          </p:val>
                                        </p:tav>
                                        <p:tav tm="100000">
                                          <p:val>
                                            <p:strVal val="#ppt_h"/>
                                          </p:val>
                                        </p:tav>
                                      </p:tavLst>
                                    </p:anim>
                                    <p:animEffect transition="in" filter="fade">
                                      <p:cBhvr>
                                        <p:cTn id="77" dur="500"/>
                                        <p:tgtEl>
                                          <p:spTgt spid="15"/>
                                        </p:tgtEl>
                                      </p:cBhvr>
                                    </p:animEffect>
                                  </p:childTnLst>
                                </p:cTn>
                              </p:par>
                              <p:par>
                                <p:cTn id="78" presetID="53" presetClass="entr" presetSubtype="0"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p:cTn id="80" dur="500" fill="hold"/>
                                        <p:tgtEl>
                                          <p:spTgt spid="20"/>
                                        </p:tgtEl>
                                        <p:attrNameLst>
                                          <p:attrName>ppt_w</p:attrName>
                                        </p:attrNameLst>
                                      </p:cBhvr>
                                      <p:tavLst>
                                        <p:tav tm="0">
                                          <p:val>
                                            <p:fltVal val="0"/>
                                          </p:val>
                                        </p:tav>
                                        <p:tav tm="100000">
                                          <p:val>
                                            <p:strVal val="#ppt_w"/>
                                          </p:val>
                                        </p:tav>
                                      </p:tavLst>
                                    </p:anim>
                                    <p:anim calcmode="lin" valueType="num">
                                      <p:cBhvr>
                                        <p:cTn id="81" dur="500" fill="hold"/>
                                        <p:tgtEl>
                                          <p:spTgt spid="20"/>
                                        </p:tgtEl>
                                        <p:attrNameLst>
                                          <p:attrName>ppt_h</p:attrName>
                                        </p:attrNameLst>
                                      </p:cBhvr>
                                      <p:tavLst>
                                        <p:tav tm="0">
                                          <p:val>
                                            <p:fltVal val="0"/>
                                          </p:val>
                                        </p:tav>
                                        <p:tav tm="100000">
                                          <p:val>
                                            <p:strVal val="#ppt_h"/>
                                          </p:val>
                                        </p:tav>
                                      </p:tavLst>
                                    </p:anim>
                                    <p:animEffect transition="in" filter="fade">
                                      <p:cBhvr>
                                        <p:cTn id="82" dur="500"/>
                                        <p:tgtEl>
                                          <p:spTgt spid="20"/>
                                        </p:tgtEl>
                                      </p:cBhvr>
                                    </p:animEffect>
                                  </p:childTnLst>
                                </p:cTn>
                              </p:par>
                              <p:par>
                                <p:cTn id="83" presetID="2" presetClass="entr" presetSubtype="4"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500" fill="hold"/>
                                        <p:tgtEl>
                                          <p:spTgt spid="21"/>
                                        </p:tgtEl>
                                        <p:attrNameLst>
                                          <p:attrName>ppt_x</p:attrName>
                                        </p:attrNameLst>
                                      </p:cBhvr>
                                      <p:tavLst>
                                        <p:tav tm="0">
                                          <p:val>
                                            <p:strVal val="#ppt_x"/>
                                          </p:val>
                                        </p:tav>
                                        <p:tav tm="100000">
                                          <p:val>
                                            <p:strVal val="#ppt_x"/>
                                          </p:val>
                                        </p:tav>
                                      </p:tavLst>
                                    </p:anim>
                                    <p:anim calcmode="lin" valueType="num">
                                      <p:cBhvr additive="base">
                                        <p:cTn id="86" dur="500" fill="hold"/>
                                        <p:tgtEl>
                                          <p:spTgt spid="21"/>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500" fill="hold"/>
                                        <p:tgtEl>
                                          <p:spTgt spid="22"/>
                                        </p:tgtEl>
                                        <p:attrNameLst>
                                          <p:attrName>ppt_x</p:attrName>
                                        </p:attrNameLst>
                                      </p:cBhvr>
                                      <p:tavLst>
                                        <p:tav tm="0">
                                          <p:val>
                                            <p:strVal val="#ppt_x"/>
                                          </p:val>
                                        </p:tav>
                                        <p:tav tm="100000">
                                          <p:val>
                                            <p:strVal val="#ppt_x"/>
                                          </p:val>
                                        </p:tav>
                                      </p:tavLst>
                                    </p:anim>
                                    <p:anim calcmode="lin" valueType="num">
                                      <p:cBhvr additive="base">
                                        <p:cTn id="9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1" grpId="0" animBg="1"/>
      <p:bldP spid="12" grpId="0" animBg="1"/>
      <p:bldP spid="13" grpId="0" animBg="1"/>
      <p:bldP spid="13" grpId="1" animBg="1"/>
      <p:bldP spid="15" grpId="0" animBg="1"/>
      <p:bldP spid="16" grpId="0" animBg="1"/>
      <p:bldP spid="17" grpId="0"/>
      <p:bldP spid="17" grpId="1"/>
      <p:bldP spid="18" grpId="0"/>
      <p:bldP spid="18" grpId="1"/>
      <p:bldP spid="19" grpId="0"/>
      <p:bldP spid="20" grpId="0"/>
      <p:bldP spid="21" grpId="0" animBg="1"/>
      <p:bldP spid="22" grpId="0"/>
      <p:bldP spid="25" grpId="0"/>
      <p:bldP spid="26" grpId="0"/>
      <p:bldP spid="27" grpId="0"/>
      <p:bldP spid="28" grpId="0" animBg="1"/>
      <p:bldP spid="2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GIAO BÀI</a:t>
            </a:r>
            <a:endParaRPr lang="en-US" dirty="0">
              <a:solidFill>
                <a:srgbClr val="FF0000"/>
              </a:solidFill>
            </a:endParaRPr>
          </a:p>
        </p:txBody>
      </p:sp>
      <p:sp>
        <p:nvSpPr>
          <p:cNvPr id="3" name="Content Placeholder 2"/>
          <p:cNvSpPr>
            <a:spLocks noGrp="1"/>
          </p:cNvSpPr>
          <p:nvPr>
            <p:ph sz="half" idx="1"/>
          </p:nvPr>
        </p:nvSpPr>
        <p:spPr>
          <a:xfrm>
            <a:off x="457200" y="1600200"/>
            <a:ext cx="8077200" cy="4525963"/>
          </a:xfrm>
        </p:spPr>
        <p:txBody>
          <a:bodyPr/>
          <a:lstStyle/>
          <a:p>
            <a:r>
              <a:rPr lang="vi-VN" sz="3600" dirty="0" smtClean="0"/>
              <a:t>Tìm hiểu sự ảnh hưởng của các yếu tố đến nền văn hóa ẩm thực của địa phương</a:t>
            </a:r>
          </a:p>
          <a:p>
            <a:pPr marL="0" indent="0">
              <a:buNone/>
            </a:pPr>
            <a:r>
              <a:rPr lang="vi-VN" sz="3600" dirty="0" smtClean="0"/>
              <a:t>(Các yếu tố: vị trí địa lý, khí hậu, tôn giáo, kinh tế, ….)</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45</a:t>
            </a:fld>
            <a:endParaRPr lang="en-US"/>
          </a:p>
        </p:txBody>
      </p:sp>
    </p:spTree>
    <p:extLst>
      <p:ext uri="{BB962C8B-B14F-4D97-AF65-F5344CB8AC3E}">
        <p14:creationId xmlns:p14="http://schemas.microsoft.com/office/powerpoint/2010/main" val="23091298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46</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1868</TotalTime>
  <Words>1585</Words>
  <Application>Microsoft Office PowerPoint</Application>
  <PresentationFormat>On-screen Show (4:3)</PresentationFormat>
  <Paragraphs>173</Paragraphs>
  <Slides>46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46</vt:i4>
      </vt:variant>
    </vt:vector>
  </HeadingPairs>
  <TitlesOfParts>
    <vt:vector size="50" baseType="lpstr">
      <vt:lpstr>Arial</vt:lpstr>
      <vt:lpstr>Calibri</vt:lpstr>
      <vt:lpstr>Wingdings</vt:lpstr>
      <vt:lpstr>871TGp_picture_light_ani</vt:lpstr>
      <vt:lpstr>PowerPoint Presentation</vt:lpstr>
      <vt:lpstr>CHƯƠNG TRÌNH MÔN HỌC </vt:lpstr>
      <vt:lpstr>ĐÁNH GIÁ KẾT QUẢ HỌC TẬP</vt:lpstr>
      <vt:lpstr>GV: Nguyễn Thị Hiền</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Xét văn hóa ẩm thực ở 2 góc độ</vt:lpstr>
      <vt:lpstr>PowerPoint Presentation</vt:lpstr>
      <vt:lpstr>PowerPoint Presentation</vt:lpstr>
      <vt:lpstr>PowerPoint Presentation</vt:lpstr>
      <vt:lpstr>PowerPoint Presentation</vt:lpstr>
      <vt:lpstr>PowerPoint Presentation</vt:lpstr>
      <vt:lpstr>Bữa ăn người Châu Âu</vt:lpstr>
      <vt:lpstr>PowerPoint Presentation</vt:lpstr>
      <vt:lpstr>Bữa cơm người Việt</vt:lpstr>
      <vt:lpstr>PowerPoint Presentation</vt:lpstr>
      <vt:lpstr>Ẩm thực cung đình Huế</vt:lpstr>
      <vt:lpstr>PowerPoint Presentation</vt:lpstr>
      <vt:lpstr>Ẩm thực Sài gòn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TỔNG KẾT</vt:lpstr>
      <vt:lpstr>GIAO BÀI</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Nguyen Hien</cp:lastModifiedBy>
  <cp:revision>88</cp:revision>
  <dcterms:created xsi:type="dcterms:W3CDTF">2013-12-02T23:45:18Z</dcterms:created>
  <dcterms:modified xsi:type="dcterms:W3CDTF">2021-01-07T03:47:45Z</dcterms:modified>
</cp:coreProperties>
</file>