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88" r:id="rId2"/>
    <p:sldId id="340" r:id="rId3"/>
    <p:sldId id="342" r:id="rId4"/>
    <p:sldId id="256" r:id="rId5"/>
    <p:sldId id="343" r:id="rId6"/>
    <p:sldId id="358" r:id="rId7"/>
    <p:sldId id="344" r:id="rId8"/>
    <p:sldId id="345" r:id="rId9"/>
    <p:sldId id="346" r:id="rId10"/>
    <p:sldId id="347" r:id="rId11"/>
    <p:sldId id="366" r:id="rId12"/>
    <p:sldId id="359" r:id="rId13"/>
    <p:sldId id="363" r:id="rId14"/>
    <p:sldId id="362" r:id="rId15"/>
    <p:sldId id="360" r:id="rId16"/>
    <p:sldId id="365" r:id="rId17"/>
    <p:sldId id="348" r:id="rId18"/>
    <p:sldId id="367" r:id="rId19"/>
    <p:sldId id="349" r:id="rId20"/>
    <p:sldId id="368" r:id="rId21"/>
    <p:sldId id="350" r:id="rId22"/>
    <p:sldId id="351" r:id="rId23"/>
    <p:sldId id="352" r:id="rId24"/>
    <p:sldId id="369" r:id="rId25"/>
    <p:sldId id="353" r:id="rId26"/>
    <p:sldId id="354" r:id="rId27"/>
    <p:sldId id="361" r:id="rId28"/>
    <p:sldId id="371" r:id="rId29"/>
    <p:sldId id="372" r:id="rId30"/>
    <p:sldId id="355" r:id="rId31"/>
    <p:sldId id="370" r:id="rId32"/>
    <p:sldId id="356" r:id="rId33"/>
    <p:sldId id="373" r:id="rId34"/>
    <p:sldId id="357" r:id="rId35"/>
    <p:sldId id="285" r:id="rId36"/>
  </p:sldIdLst>
  <p:sldSz cx="9144000" cy="6858000" type="screen4x3"/>
  <p:notesSz cx="6858000" cy="9144000"/>
  <p:custDataLst>
    <p:tags r:id="rId38"/>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4660"/>
  </p:normalViewPr>
  <p:slideViewPr>
    <p:cSldViewPr>
      <p:cViewPr varScale="1">
        <p:scale>
          <a:sx n="67" d="100"/>
          <a:sy n="67" d="100"/>
        </p:scale>
        <p:origin x="1320"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20DE0C-6C19-465B-AFE7-67C9277A08F5}"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DF3AB648-0EA6-4A70-8060-D37FA2D98894}">
      <dgm:prSet phldrT="[Text]" custT="1"/>
      <dgm:spPr/>
      <dgm:t>
        <a:bodyPr/>
        <a:lstStyle/>
        <a:p>
          <a:r>
            <a:rPr lang="vi-VN" sz="3200" dirty="0" smtClean="0"/>
            <a:t>1. Vị trí địa lý</a:t>
          </a:r>
          <a:endParaRPr lang="en-US" sz="3200" dirty="0"/>
        </a:p>
      </dgm:t>
    </dgm:pt>
    <dgm:pt modelId="{E354A380-FAF4-44DF-8C69-F1BE8FA21ED4}" type="parTrans" cxnId="{2648498A-5554-4DC5-AB12-7F35D5393684}">
      <dgm:prSet/>
      <dgm:spPr/>
      <dgm:t>
        <a:bodyPr/>
        <a:lstStyle/>
        <a:p>
          <a:endParaRPr lang="en-US" sz="3200"/>
        </a:p>
      </dgm:t>
    </dgm:pt>
    <dgm:pt modelId="{873CBFA5-EFBC-4269-9360-73551240C8A4}" type="sibTrans" cxnId="{2648498A-5554-4DC5-AB12-7F35D5393684}">
      <dgm:prSet/>
      <dgm:spPr/>
      <dgm:t>
        <a:bodyPr/>
        <a:lstStyle/>
        <a:p>
          <a:endParaRPr lang="en-US" sz="3200"/>
        </a:p>
      </dgm:t>
    </dgm:pt>
    <dgm:pt modelId="{6C725AA8-DF57-4B0A-80DE-CA173932A513}">
      <dgm:prSet phldrT="[Text]" custT="1"/>
      <dgm:spPr/>
      <dgm:t>
        <a:bodyPr/>
        <a:lstStyle/>
        <a:p>
          <a:r>
            <a:rPr lang="vi-VN" sz="3200" dirty="0" smtClean="0"/>
            <a:t>2. Khí hậu</a:t>
          </a:r>
          <a:endParaRPr lang="en-US" sz="3200" dirty="0"/>
        </a:p>
      </dgm:t>
    </dgm:pt>
    <dgm:pt modelId="{0186A0C5-8285-4322-9BDB-FC45A088DD88}" type="parTrans" cxnId="{F7B6E02B-5F65-4530-9B8F-AB2EE5745A22}">
      <dgm:prSet/>
      <dgm:spPr/>
      <dgm:t>
        <a:bodyPr/>
        <a:lstStyle/>
        <a:p>
          <a:endParaRPr lang="en-US" sz="3200"/>
        </a:p>
      </dgm:t>
    </dgm:pt>
    <dgm:pt modelId="{068D2C82-40FD-450D-AB24-1804ECF91EAC}" type="sibTrans" cxnId="{F7B6E02B-5F65-4530-9B8F-AB2EE5745A22}">
      <dgm:prSet/>
      <dgm:spPr/>
      <dgm:t>
        <a:bodyPr/>
        <a:lstStyle/>
        <a:p>
          <a:endParaRPr lang="en-US" sz="3200"/>
        </a:p>
      </dgm:t>
    </dgm:pt>
    <dgm:pt modelId="{BD64CBA0-1708-46F8-B890-E7E8F4B39B33}">
      <dgm:prSet phldrT="[Text]" custT="1"/>
      <dgm:spPr/>
      <dgm:t>
        <a:bodyPr/>
        <a:lstStyle/>
        <a:p>
          <a:r>
            <a:rPr lang="vi-VN" sz="3200" dirty="0" smtClean="0"/>
            <a:t>3. Văn hóa</a:t>
          </a:r>
          <a:endParaRPr lang="en-US" sz="3200" dirty="0"/>
        </a:p>
      </dgm:t>
    </dgm:pt>
    <dgm:pt modelId="{8E4C5745-2765-45B7-977A-71FDDDCEF743}" type="parTrans" cxnId="{924BB64F-DEF1-46FB-8CE6-281E9D698D79}">
      <dgm:prSet/>
      <dgm:spPr/>
      <dgm:t>
        <a:bodyPr/>
        <a:lstStyle/>
        <a:p>
          <a:endParaRPr lang="en-US" sz="3200"/>
        </a:p>
      </dgm:t>
    </dgm:pt>
    <dgm:pt modelId="{1E5C2C95-E9AE-451D-9509-5F0BE66C3BDF}" type="sibTrans" cxnId="{924BB64F-DEF1-46FB-8CE6-281E9D698D79}">
      <dgm:prSet/>
      <dgm:spPr/>
      <dgm:t>
        <a:bodyPr/>
        <a:lstStyle/>
        <a:p>
          <a:endParaRPr lang="en-US" sz="3200"/>
        </a:p>
      </dgm:t>
    </dgm:pt>
    <dgm:pt modelId="{4A8D7BC1-C00F-4181-8E07-AA5B6B258FAF}">
      <dgm:prSet custT="1"/>
      <dgm:spPr/>
      <dgm:t>
        <a:bodyPr/>
        <a:lstStyle/>
        <a:p>
          <a:r>
            <a:rPr lang="vi-VN" sz="3200" dirty="0" smtClean="0"/>
            <a:t>4. Lịch sử </a:t>
          </a:r>
          <a:endParaRPr lang="en-US" sz="3200" dirty="0"/>
        </a:p>
      </dgm:t>
    </dgm:pt>
    <dgm:pt modelId="{A48A81A9-07B1-43E2-8755-8714BD35543E}" type="parTrans" cxnId="{60AA04BC-159A-43C4-946D-1A47DD9F35C0}">
      <dgm:prSet/>
      <dgm:spPr/>
      <dgm:t>
        <a:bodyPr/>
        <a:lstStyle/>
        <a:p>
          <a:endParaRPr lang="en-US" sz="3200"/>
        </a:p>
      </dgm:t>
    </dgm:pt>
    <dgm:pt modelId="{47635C9D-7A51-4D21-A549-B06D935824BF}" type="sibTrans" cxnId="{60AA04BC-159A-43C4-946D-1A47DD9F35C0}">
      <dgm:prSet/>
      <dgm:spPr/>
      <dgm:t>
        <a:bodyPr/>
        <a:lstStyle/>
        <a:p>
          <a:endParaRPr lang="en-US" sz="3200"/>
        </a:p>
      </dgm:t>
    </dgm:pt>
    <dgm:pt modelId="{534B7CDD-E7C9-4ADF-A71C-DF999058494E}">
      <dgm:prSet custT="1"/>
      <dgm:spPr/>
      <dgm:t>
        <a:bodyPr/>
        <a:lstStyle/>
        <a:p>
          <a:r>
            <a:rPr lang="vi-VN" sz="3200" dirty="0" smtClean="0"/>
            <a:t>5. Kinh tế</a:t>
          </a:r>
          <a:endParaRPr lang="en-US" sz="3200" dirty="0"/>
        </a:p>
      </dgm:t>
    </dgm:pt>
    <dgm:pt modelId="{53475B44-A338-469E-AC17-B432A0A99C81}" type="parTrans" cxnId="{A1FD68B8-BE4A-49C7-AA79-0FA5219BED2D}">
      <dgm:prSet/>
      <dgm:spPr/>
      <dgm:t>
        <a:bodyPr/>
        <a:lstStyle/>
        <a:p>
          <a:endParaRPr lang="en-US" sz="3200"/>
        </a:p>
      </dgm:t>
    </dgm:pt>
    <dgm:pt modelId="{167750B6-F0E8-481D-9CE6-EE42ACE81C87}" type="sibTrans" cxnId="{A1FD68B8-BE4A-49C7-AA79-0FA5219BED2D}">
      <dgm:prSet/>
      <dgm:spPr/>
      <dgm:t>
        <a:bodyPr/>
        <a:lstStyle/>
        <a:p>
          <a:endParaRPr lang="en-US" sz="3200"/>
        </a:p>
      </dgm:t>
    </dgm:pt>
    <dgm:pt modelId="{9FFF56E7-A0BE-4A37-9473-020623BFF0D8}">
      <dgm:prSet custT="1"/>
      <dgm:spPr/>
      <dgm:t>
        <a:bodyPr/>
        <a:lstStyle/>
        <a:p>
          <a:r>
            <a:rPr lang="vi-VN" sz="3200" dirty="0" smtClean="0"/>
            <a:t>6. Tôn giáo</a:t>
          </a:r>
          <a:endParaRPr lang="en-US" sz="3200" dirty="0"/>
        </a:p>
      </dgm:t>
    </dgm:pt>
    <dgm:pt modelId="{1FC96170-B882-4B83-A105-9FCF19713519}" type="parTrans" cxnId="{D9D83C8F-4E7E-48EB-814E-F311B444B00E}">
      <dgm:prSet/>
      <dgm:spPr/>
      <dgm:t>
        <a:bodyPr/>
        <a:lstStyle/>
        <a:p>
          <a:endParaRPr lang="en-US" sz="3200"/>
        </a:p>
      </dgm:t>
    </dgm:pt>
    <dgm:pt modelId="{91013484-F5E8-43E0-B3FE-3501459CCC89}" type="sibTrans" cxnId="{D9D83C8F-4E7E-48EB-814E-F311B444B00E}">
      <dgm:prSet/>
      <dgm:spPr/>
      <dgm:t>
        <a:bodyPr/>
        <a:lstStyle/>
        <a:p>
          <a:endParaRPr lang="en-US" sz="3200"/>
        </a:p>
      </dgm:t>
    </dgm:pt>
    <dgm:pt modelId="{87466205-262B-4BC5-AB9C-5C2A5CDE9CFA}">
      <dgm:prSet custT="1"/>
      <dgm:spPr/>
      <dgm:t>
        <a:bodyPr/>
        <a:lstStyle/>
        <a:p>
          <a:r>
            <a:rPr lang="vi-VN" sz="3200" dirty="0" smtClean="0"/>
            <a:t>7. Hoạt động du lịch </a:t>
          </a:r>
          <a:endParaRPr lang="en-US" sz="3200" dirty="0"/>
        </a:p>
      </dgm:t>
    </dgm:pt>
    <dgm:pt modelId="{F67DBC6C-989B-42F2-8305-723DFD97E525}" type="parTrans" cxnId="{50D31A16-F133-4DBE-A8A3-76841C0AC551}">
      <dgm:prSet/>
      <dgm:spPr/>
      <dgm:t>
        <a:bodyPr/>
        <a:lstStyle/>
        <a:p>
          <a:endParaRPr lang="en-US" sz="3200"/>
        </a:p>
      </dgm:t>
    </dgm:pt>
    <dgm:pt modelId="{6E3B97F7-8A0C-4A4A-BDB2-DECC68E6D9AE}" type="sibTrans" cxnId="{50D31A16-F133-4DBE-A8A3-76841C0AC551}">
      <dgm:prSet/>
      <dgm:spPr/>
      <dgm:t>
        <a:bodyPr/>
        <a:lstStyle/>
        <a:p>
          <a:endParaRPr lang="en-US" sz="3200"/>
        </a:p>
      </dgm:t>
    </dgm:pt>
    <dgm:pt modelId="{AADD9597-6180-437E-81B2-BD2B5D1E6CE4}" type="pres">
      <dgm:prSet presAssocID="{5720DE0C-6C19-465B-AFE7-67C9277A08F5}" presName="Name0" presStyleCnt="0">
        <dgm:presLayoutVars>
          <dgm:chMax val="7"/>
          <dgm:chPref val="7"/>
          <dgm:dir/>
        </dgm:presLayoutVars>
      </dgm:prSet>
      <dgm:spPr/>
      <dgm:t>
        <a:bodyPr/>
        <a:lstStyle/>
        <a:p>
          <a:endParaRPr lang="en-US"/>
        </a:p>
      </dgm:t>
    </dgm:pt>
    <dgm:pt modelId="{18FB40F3-1E06-4952-AA25-F06845071612}" type="pres">
      <dgm:prSet presAssocID="{5720DE0C-6C19-465B-AFE7-67C9277A08F5}" presName="Name1" presStyleCnt="0"/>
      <dgm:spPr/>
    </dgm:pt>
    <dgm:pt modelId="{7E5D8C40-B091-44F3-8DFD-DE7569E93F05}" type="pres">
      <dgm:prSet presAssocID="{5720DE0C-6C19-465B-AFE7-67C9277A08F5}" presName="cycle" presStyleCnt="0"/>
      <dgm:spPr/>
    </dgm:pt>
    <dgm:pt modelId="{1A631CEB-5D39-41DC-AFF6-A053B7B7D474}" type="pres">
      <dgm:prSet presAssocID="{5720DE0C-6C19-465B-AFE7-67C9277A08F5}" presName="srcNode" presStyleLbl="node1" presStyleIdx="0" presStyleCnt="7"/>
      <dgm:spPr/>
    </dgm:pt>
    <dgm:pt modelId="{E734E98B-11E0-4790-9575-408505DC8AAF}" type="pres">
      <dgm:prSet presAssocID="{5720DE0C-6C19-465B-AFE7-67C9277A08F5}" presName="conn" presStyleLbl="parChTrans1D2" presStyleIdx="0" presStyleCnt="1"/>
      <dgm:spPr/>
      <dgm:t>
        <a:bodyPr/>
        <a:lstStyle/>
        <a:p>
          <a:endParaRPr lang="en-US"/>
        </a:p>
      </dgm:t>
    </dgm:pt>
    <dgm:pt modelId="{038DCB5B-9669-49EA-A540-8DA0BDBF924A}" type="pres">
      <dgm:prSet presAssocID="{5720DE0C-6C19-465B-AFE7-67C9277A08F5}" presName="extraNode" presStyleLbl="node1" presStyleIdx="0" presStyleCnt="7"/>
      <dgm:spPr/>
    </dgm:pt>
    <dgm:pt modelId="{2D3C4B69-74A2-442E-B41A-26F1CEA3E21F}" type="pres">
      <dgm:prSet presAssocID="{5720DE0C-6C19-465B-AFE7-67C9277A08F5}" presName="dstNode" presStyleLbl="node1" presStyleIdx="0" presStyleCnt="7"/>
      <dgm:spPr/>
    </dgm:pt>
    <dgm:pt modelId="{7C19E2FD-3107-4D81-A513-4CC1D3E8FBB2}" type="pres">
      <dgm:prSet presAssocID="{DF3AB648-0EA6-4A70-8060-D37FA2D98894}" presName="text_1" presStyleLbl="node1" presStyleIdx="0" presStyleCnt="7">
        <dgm:presLayoutVars>
          <dgm:bulletEnabled val="1"/>
        </dgm:presLayoutVars>
      </dgm:prSet>
      <dgm:spPr/>
      <dgm:t>
        <a:bodyPr/>
        <a:lstStyle/>
        <a:p>
          <a:endParaRPr lang="en-US"/>
        </a:p>
      </dgm:t>
    </dgm:pt>
    <dgm:pt modelId="{EFA7CE32-F89D-464B-AE7A-6627E3826ED8}" type="pres">
      <dgm:prSet presAssocID="{DF3AB648-0EA6-4A70-8060-D37FA2D98894}" presName="accent_1" presStyleCnt="0"/>
      <dgm:spPr/>
    </dgm:pt>
    <dgm:pt modelId="{931AD707-FCEA-46B5-8AAB-0DBCCFDA62E0}" type="pres">
      <dgm:prSet presAssocID="{DF3AB648-0EA6-4A70-8060-D37FA2D98894}" presName="accentRepeatNode" presStyleLbl="solidFgAcc1" presStyleIdx="0" presStyleCnt="7"/>
      <dgm:spPr/>
    </dgm:pt>
    <dgm:pt modelId="{7DEEB07C-480A-4A4D-A680-3492C26C7690}" type="pres">
      <dgm:prSet presAssocID="{6C725AA8-DF57-4B0A-80DE-CA173932A513}" presName="text_2" presStyleLbl="node1" presStyleIdx="1" presStyleCnt="7">
        <dgm:presLayoutVars>
          <dgm:bulletEnabled val="1"/>
        </dgm:presLayoutVars>
      </dgm:prSet>
      <dgm:spPr/>
      <dgm:t>
        <a:bodyPr/>
        <a:lstStyle/>
        <a:p>
          <a:endParaRPr lang="en-US"/>
        </a:p>
      </dgm:t>
    </dgm:pt>
    <dgm:pt modelId="{DC13193D-35F0-4789-8AE5-08279B101562}" type="pres">
      <dgm:prSet presAssocID="{6C725AA8-DF57-4B0A-80DE-CA173932A513}" presName="accent_2" presStyleCnt="0"/>
      <dgm:spPr/>
    </dgm:pt>
    <dgm:pt modelId="{12D7A096-C16D-49AE-A433-4CD175F589B7}" type="pres">
      <dgm:prSet presAssocID="{6C725AA8-DF57-4B0A-80DE-CA173932A513}" presName="accentRepeatNode" presStyleLbl="solidFgAcc1" presStyleIdx="1" presStyleCnt="7"/>
      <dgm:spPr/>
    </dgm:pt>
    <dgm:pt modelId="{2A3F76BB-FA48-4C52-BA7E-8FD7F9331863}" type="pres">
      <dgm:prSet presAssocID="{BD64CBA0-1708-46F8-B890-E7E8F4B39B33}" presName="text_3" presStyleLbl="node1" presStyleIdx="2" presStyleCnt="7">
        <dgm:presLayoutVars>
          <dgm:bulletEnabled val="1"/>
        </dgm:presLayoutVars>
      </dgm:prSet>
      <dgm:spPr/>
      <dgm:t>
        <a:bodyPr/>
        <a:lstStyle/>
        <a:p>
          <a:endParaRPr lang="en-US"/>
        </a:p>
      </dgm:t>
    </dgm:pt>
    <dgm:pt modelId="{16CEECC6-F140-40EA-8202-CB0149F7B149}" type="pres">
      <dgm:prSet presAssocID="{BD64CBA0-1708-46F8-B890-E7E8F4B39B33}" presName="accent_3" presStyleCnt="0"/>
      <dgm:spPr/>
    </dgm:pt>
    <dgm:pt modelId="{71BEB130-B59C-462C-A0C9-2D4025D85C2C}" type="pres">
      <dgm:prSet presAssocID="{BD64CBA0-1708-46F8-B890-E7E8F4B39B33}" presName="accentRepeatNode" presStyleLbl="solidFgAcc1" presStyleIdx="2" presStyleCnt="7"/>
      <dgm:spPr/>
    </dgm:pt>
    <dgm:pt modelId="{75D0FFED-0593-4F0C-ADD2-B82957BA586E}" type="pres">
      <dgm:prSet presAssocID="{4A8D7BC1-C00F-4181-8E07-AA5B6B258FAF}" presName="text_4" presStyleLbl="node1" presStyleIdx="3" presStyleCnt="7">
        <dgm:presLayoutVars>
          <dgm:bulletEnabled val="1"/>
        </dgm:presLayoutVars>
      </dgm:prSet>
      <dgm:spPr/>
      <dgm:t>
        <a:bodyPr/>
        <a:lstStyle/>
        <a:p>
          <a:endParaRPr lang="en-US"/>
        </a:p>
      </dgm:t>
    </dgm:pt>
    <dgm:pt modelId="{D6A4434E-AA22-49E9-BB57-948BB6B81CE6}" type="pres">
      <dgm:prSet presAssocID="{4A8D7BC1-C00F-4181-8E07-AA5B6B258FAF}" presName="accent_4" presStyleCnt="0"/>
      <dgm:spPr/>
    </dgm:pt>
    <dgm:pt modelId="{EE841DBB-0C1E-4E3C-B4DB-5E415F5386AA}" type="pres">
      <dgm:prSet presAssocID="{4A8D7BC1-C00F-4181-8E07-AA5B6B258FAF}" presName="accentRepeatNode" presStyleLbl="solidFgAcc1" presStyleIdx="3" presStyleCnt="7"/>
      <dgm:spPr/>
    </dgm:pt>
    <dgm:pt modelId="{8294F9CC-E569-4B1A-831E-6966E617ECC9}" type="pres">
      <dgm:prSet presAssocID="{534B7CDD-E7C9-4ADF-A71C-DF999058494E}" presName="text_5" presStyleLbl="node1" presStyleIdx="4" presStyleCnt="7">
        <dgm:presLayoutVars>
          <dgm:bulletEnabled val="1"/>
        </dgm:presLayoutVars>
      </dgm:prSet>
      <dgm:spPr/>
      <dgm:t>
        <a:bodyPr/>
        <a:lstStyle/>
        <a:p>
          <a:endParaRPr lang="en-US"/>
        </a:p>
      </dgm:t>
    </dgm:pt>
    <dgm:pt modelId="{AC3EA5B7-10F6-4CF0-AC4D-E00AF33B70DF}" type="pres">
      <dgm:prSet presAssocID="{534B7CDD-E7C9-4ADF-A71C-DF999058494E}" presName="accent_5" presStyleCnt="0"/>
      <dgm:spPr/>
    </dgm:pt>
    <dgm:pt modelId="{08B44FF6-78FA-4049-A622-CA351CDFCEED}" type="pres">
      <dgm:prSet presAssocID="{534B7CDD-E7C9-4ADF-A71C-DF999058494E}" presName="accentRepeatNode" presStyleLbl="solidFgAcc1" presStyleIdx="4" presStyleCnt="7"/>
      <dgm:spPr/>
    </dgm:pt>
    <dgm:pt modelId="{E45BEE83-F401-4426-A379-D278202E0C5F}" type="pres">
      <dgm:prSet presAssocID="{9FFF56E7-A0BE-4A37-9473-020623BFF0D8}" presName="text_6" presStyleLbl="node1" presStyleIdx="5" presStyleCnt="7">
        <dgm:presLayoutVars>
          <dgm:bulletEnabled val="1"/>
        </dgm:presLayoutVars>
      </dgm:prSet>
      <dgm:spPr/>
      <dgm:t>
        <a:bodyPr/>
        <a:lstStyle/>
        <a:p>
          <a:endParaRPr lang="en-US"/>
        </a:p>
      </dgm:t>
    </dgm:pt>
    <dgm:pt modelId="{8E1C0654-C19B-4E31-B3FF-E29EBF46238C}" type="pres">
      <dgm:prSet presAssocID="{9FFF56E7-A0BE-4A37-9473-020623BFF0D8}" presName="accent_6" presStyleCnt="0"/>
      <dgm:spPr/>
    </dgm:pt>
    <dgm:pt modelId="{DFE20EA1-EAE3-4304-B2A1-998472BA3671}" type="pres">
      <dgm:prSet presAssocID="{9FFF56E7-A0BE-4A37-9473-020623BFF0D8}" presName="accentRepeatNode" presStyleLbl="solidFgAcc1" presStyleIdx="5" presStyleCnt="7"/>
      <dgm:spPr/>
    </dgm:pt>
    <dgm:pt modelId="{F286555B-35A0-4901-9E65-3E77982B0E9D}" type="pres">
      <dgm:prSet presAssocID="{87466205-262B-4BC5-AB9C-5C2A5CDE9CFA}" presName="text_7" presStyleLbl="node1" presStyleIdx="6" presStyleCnt="7">
        <dgm:presLayoutVars>
          <dgm:bulletEnabled val="1"/>
        </dgm:presLayoutVars>
      </dgm:prSet>
      <dgm:spPr/>
      <dgm:t>
        <a:bodyPr/>
        <a:lstStyle/>
        <a:p>
          <a:endParaRPr lang="en-US"/>
        </a:p>
      </dgm:t>
    </dgm:pt>
    <dgm:pt modelId="{8CDE5056-A4A7-4D88-83CC-C0D7A4251DE5}" type="pres">
      <dgm:prSet presAssocID="{87466205-262B-4BC5-AB9C-5C2A5CDE9CFA}" presName="accent_7" presStyleCnt="0"/>
      <dgm:spPr/>
    </dgm:pt>
    <dgm:pt modelId="{8B30BB64-2DD6-44A8-9958-B516197137F5}" type="pres">
      <dgm:prSet presAssocID="{87466205-262B-4BC5-AB9C-5C2A5CDE9CFA}" presName="accentRepeatNode" presStyleLbl="solidFgAcc1" presStyleIdx="6" presStyleCnt="7"/>
      <dgm:spPr/>
    </dgm:pt>
  </dgm:ptLst>
  <dgm:cxnLst>
    <dgm:cxn modelId="{BAEFD6F9-7256-4863-9C5A-50AF27240289}" type="presOf" srcId="{4A8D7BC1-C00F-4181-8E07-AA5B6B258FAF}" destId="{75D0FFED-0593-4F0C-ADD2-B82957BA586E}" srcOrd="0" destOrd="0" presId="urn:microsoft.com/office/officeart/2008/layout/VerticalCurvedList"/>
    <dgm:cxn modelId="{2648498A-5554-4DC5-AB12-7F35D5393684}" srcId="{5720DE0C-6C19-465B-AFE7-67C9277A08F5}" destId="{DF3AB648-0EA6-4A70-8060-D37FA2D98894}" srcOrd="0" destOrd="0" parTransId="{E354A380-FAF4-44DF-8C69-F1BE8FA21ED4}" sibTransId="{873CBFA5-EFBC-4269-9360-73551240C8A4}"/>
    <dgm:cxn modelId="{F667A6AE-5F02-415C-9ADB-31C32D49CF4E}" type="presOf" srcId="{BD64CBA0-1708-46F8-B890-E7E8F4B39B33}" destId="{2A3F76BB-FA48-4C52-BA7E-8FD7F9331863}" srcOrd="0" destOrd="0" presId="urn:microsoft.com/office/officeart/2008/layout/VerticalCurvedList"/>
    <dgm:cxn modelId="{50D31A16-F133-4DBE-A8A3-76841C0AC551}" srcId="{5720DE0C-6C19-465B-AFE7-67C9277A08F5}" destId="{87466205-262B-4BC5-AB9C-5C2A5CDE9CFA}" srcOrd="6" destOrd="0" parTransId="{F67DBC6C-989B-42F2-8305-723DFD97E525}" sibTransId="{6E3B97F7-8A0C-4A4A-BDB2-DECC68E6D9AE}"/>
    <dgm:cxn modelId="{E61D576C-BCB8-4E1A-B3D9-6C4A3A1BE810}" type="presOf" srcId="{9FFF56E7-A0BE-4A37-9473-020623BFF0D8}" destId="{E45BEE83-F401-4426-A379-D278202E0C5F}" srcOrd="0" destOrd="0" presId="urn:microsoft.com/office/officeart/2008/layout/VerticalCurvedList"/>
    <dgm:cxn modelId="{DB6CBC52-52D7-4C35-88ED-801955E382EA}" type="presOf" srcId="{873CBFA5-EFBC-4269-9360-73551240C8A4}" destId="{E734E98B-11E0-4790-9575-408505DC8AAF}" srcOrd="0" destOrd="0" presId="urn:microsoft.com/office/officeart/2008/layout/VerticalCurvedList"/>
    <dgm:cxn modelId="{BA818954-A5C1-4047-9FC3-C504EEEC3784}" type="presOf" srcId="{534B7CDD-E7C9-4ADF-A71C-DF999058494E}" destId="{8294F9CC-E569-4B1A-831E-6966E617ECC9}" srcOrd="0" destOrd="0" presId="urn:microsoft.com/office/officeart/2008/layout/VerticalCurvedList"/>
    <dgm:cxn modelId="{60AA04BC-159A-43C4-946D-1A47DD9F35C0}" srcId="{5720DE0C-6C19-465B-AFE7-67C9277A08F5}" destId="{4A8D7BC1-C00F-4181-8E07-AA5B6B258FAF}" srcOrd="3" destOrd="0" parTransId="{A48A81A9-07B1-43E2-8755-8714BD35543E}" sibTransId="{47635C9D-7A51-4D21-A549-B06D935824BF}"/>
    <dgm:cxn modelId="{68181F89-1A18-449B-BDF6-618EB6952FE5}" type="presOf" srcId="{87466205-262B-4BC5-AB9C-5C2A5CDE9CFA}" destId="{F286555B-35A0-4901-9E65-3E77982B0E9D}" srcOrd="0" destOrd="0" presId="urn:microsoft.com/office/officeart/2008/layout/VerticalCurvedList"/>
    <dgm:cxn modelId="{F7B6E02B-5F65-4530-9B8F-AB2EE5745A22}" srcId="{5720DE0C-6C19-465B-AFE7-67C9277A08F5}" destId="{6C725AA8-DF57-4B0A-80DE-CA173932A513}" srcOrd="1" destOrd="0" parTransId="{0186A0C5-8285-4322-9BDB-FC45A088DD88}" sibTransId="{068D2C82-40FD-450D-AB24-1804ECF91EAC}"/>
    <dgm:cxn modelId="{552E9126-5D96-4D6E-A8AD-415CCEBEBFB1}" type="presOf" srcId="{5720DE0C-6C19-465B-AFE7-67C9277A08F5}" destId="{AADD9597-6180-437E-81B2-BD2B5D1E6CE4}" srcOrd="0" destOrd="0" presId="urn:microsoft.com/office/officeart/2008/layout/VerticalCurvedList"/>
    <dgm:cxn modelId="{D9D83C8F-4E7E-48EB-814E-F311B444B00E}" srcId="{5720DE0C-6C19-465B-AFE7-67C9277A08F5}" destId="{9FFF56E7-A0BE-4A37-9473-020623BFF0D8}" srcOrd="5" destOrd="0" parTransId="{1FC96170-B882-4B83-A105-9FCF19713519}" sibTransId="{91013484-F5E8-43E0-B3FE-3501459CCC89}"/>
    <dgm:cxn modelId="{924BB64F-DEF1-46FB-8CE6-281E9D698D79}" srcId="{5720DE0C-6C19-465B-AFE7-67C9277A08F5}" destId="{BD64CBA0-1708-46F8-B890-E7E8F4B39B33}" srcOrd="2" destOrd="0" parTransId="{8E4C5745-2765-45B7-977A-71FDDDCEF743}" sibTransId="{1E5C2C95-E9AE-451D-9509-5F0BE66C3BDF}"/>
    <dgm:cxn modelId="{A1FD68B8-BE4A-49C7-AA79-0FA5219BED2D}" srcId="{5720DE0C-6C19-465B-AFE7-67C9277A08F5}" destId="{534B7CDD-E7C9-4ADF-A71C-DF999058494E}" srcOrd="4" destOrd="0" parTransId="{53475B44-A338-469E-AC17-B432A0A99C81}" sibTransId="{167750B6-F0E8-481D-9CE6-EE42ACE81C87}"/>
    <dgm:cxn modelId="{AA8B22F5-143C-4BF1-9395-8638606FC539}" type="presOf" srcId="{DF3AB648-0EA6-4A70-8060-D37FA2D98894}" destId="{7C19E2FD-3107-4D81-A513-4CC1D3E8FBB2}" srcOrd="0" destOrd="0" presId="urn:microsoft.com/office/officeart/2008/layout/VerticalCurvedList"/>
    <dgm:cxn modelId="{CC354E35-E807-4B9A-A495-8B47C6E58E03}" type="presOf" srcId="{6C725AA8-DF57-4B0A-80DE-CA173932A513}" destId="{7DEEB07C-480A-4A4D-A680-3492C26C7690}" srcOrd="0" destOrd="0" presId="urn:microsoft.com/office/officeart/2008/layout/VerticalCurvedList"/>
    <dgm:cxn modelId="{1391288B-9300-452E-A955-F2F1EE797ACB}" type="presParOf" srcId="{AADD9597-6180-437E-81B2-BD2B5D1E6CE4}" destId="{18FB40F3-1E06-4952-AA25-F06845071612}" srcOrd="0" destOrd="0" presId="urn:microsoft.com/office/officeart/2008/layout/VerticalCurvedList"/>
    <dgm:cxn modelId="{5A8509CE-DAC0-4CED-861F-75B9C451A8C6}" type="presParOf" srcId="{18FB40F3-1E06-4952-AA25-F06845071612}" destId="{7E5D8C40-B091-44F3-8DFD-DE7569E93F05}" srcOrd="0" destOrd="0" presId="urn:microsoft.com/office/officeart/2008/layout/VerticalCurvedList"/>
    <dgm:cxn modelId="{344A3110-C2E9-43E2-887B-B3A0A603D827}" type="presParOf" srcId="{7E5D8C40-B091-44F3-8DFD-DE7569E93F05}" destId="{1A631CEB-5D39-41DC-AFF6-A053B7B7D474}" srcOrd="0" destOrd="0" presId="urn:microsoft.com/office/officeart/2008/layout/VerticalCurvedList"/>
    <dgm:cxn modelId="{3D9FFE7C-5A30-478D-9F12-0888E7B9C149}" type="presParOf" srcId="{7E5D8C40-B091-44F3-8DFD-DE7569E93F05}" destId="{E734E98B-11E0-4790-9575-408505DC8AAF}" srcOrd="1" destOrd="0" presId="urn:microsoft.com/office/officeart/2008/layout/VerticalCurvedList"/>
    <dgm:cxn modelId="{CB847ED5-1EE3-4DBC-8F9E-220295C74786}" type="presParOf" srcId="{7E5D8C40-B091-44F3-8DFD-DE7569E93F05}" destId="{038DCB5B-9669-49EA-A540-8DA0BDBF924A}" srcOrd="2" destOrd="0" presId="urn:microsoft.com/office/officeart/2008/layout/VerticalCurvedList"/>
    <dgm:cxn modelId="{FAD01AFA-30F3-4B61-8EBD-05C8EB56F83D}" type="presParOf" srcId="{7E5D8C40-B091-44F3-8DFD-DE7569E93F05}" destId="{2D3C4B69-74A2-442E-B41A-26F1CEA3E21F}" srcOrd="3" destOrd="0" presId="urn:microsoft.com/office/officeart/2008/layout/VerticalCurvedList"/>
    <dgm:cxn modelId="{5566DF94-5DAC-4903-B509-FE5CCB0D8299}" type="presParOf" srcId="{18FB40F3-1E06-4952-AA25-F06845071612}" destId="{7C19E2FD-3107-4D81-A513-4CC1D3E8FBB2}" srcOrd="1" destOrd="0" presId="urn:microsoft.com/office/officeart/2008/layout/VerticalCurvedList"/>
    <dgm:cxn modelId="{8D2C5DCE-7BE8-4C4F-BD47-6E4AFFF91A63}" type="presParOf" srcId="{18FB40F3-1E06-4952-AA25-F06845071612}" destId="{EFA7CE32-F89D-464B-AE7A-6627E3826ED8}" srcOrd="2" destOrd="0" presId="urn:microsoft.com/office/officeart/2008/layout/VerticalCurvedList"/>
    <dgm:cxn modelId="{D0B4F397-BC90-4A4F-B0D1-C17707EF2E98}" type="presParOf" srcId="{EFA7CE32-F89D-464B-AE7A-6627E3826ED8}" destId="{931AD707-FCEA-46B5-8AAB-0DBCCFDA62E0}" srcOrd="0" destOrd="0" presId="urn:microsoft.com/office/officeart/2008/layout/VerticalCurvedList"/>
    <dgm:cxn modelId="{668EB1BE-CF1A-4440-9DF9-FFFFD91F16C9}" type="presParOf" srcId="{18FB40F3-1E06-4952-AA25-F06845071612}" destId="{7DEEB07C-480A-4A4D-A680-3492C26C7690}" srcOrd="3" destOrd="0" presId="urn:microsoft.com/office/officeart/2008/layout/VerticalCurvedList"/>
    <dgm:cxn modelId="{5DBADE79-3C71-4653-B775-5C9D2F4D3FC5}" type="presParOf" srcId="{18FB40F3-1E06-4952-AA25-F06845071612}" destId="{DC13193D-35F0-4789-8AE5-08279B101562}" srcOrd="4" destOrd="0" presId="urn:microsoft.com/office/officeart/2008/layout/VerticalCurvedList"/>
    <dgm:cxn modelId="{5664A571-44C6-429A-8383-58764AA36257}" type="presParOf" srcId="{DC13193D-35F0-4789-8AE5-08279B101562}" destId="{12D7A096-C16D-49AE-A433-4CD175F589B7}" srcOrd="0" destOrd="0" presId="urn:microsoft.com/office/officeart/2008/layout/VerticalCurvedList"/>
    <dgm:cxn modelId="{C6DBB22F-1E87-43BC-BC3B-EB640AC0A42E}" type="presParOf" srcId="{18FB40F3-1E06-4952-AA25-F06845071612}" destId="{2A3F76BB-FA48-4C52-BA7E-8FD7F9331863}" srcOrd="5" destOrd="0" presId="urn:microsoft.com/office/officeart/2008/layout/VerticalCurvedList"/>
    <dgm:cxn modelId="{DA34F1D9-5E4A-4C73-8C9C-8B614EE91577}" type="presParOf" srcId="{18FB40F3-1E06-4952-AA25-F06845071612}" destId="{16CEECC6-F140-40EA-8202-CB0149F7B149}" srcOrd="6" destOrd="0" presId="urn:microsoft.com/office/officeart/2008/layout/VerticalCurvedList"/>
    <dgm:cxn modelId="{34CCD6F7-3AB8-4E9F-B35E-C935243ED5B4}" type="presParOf" srcId="{16CEECC6-F140-40EA-8202-CB0149F7B149}" destId="{71BEB130-B59C-462C-A0C9-2D4025D85C2C}" srcOrd="0" destOrd="0" presId="urn:microsoft.com/office/officeart/2008/layout/VerticalCurvedList"/>
    <dgm:cxn modelId="{667A4638-C1E7-4A18-9D80-27CEF34DF8BE}" type="presParOf" srcId="{18FB40F3-1E06-4952-AA25-F06845071612}" destId="{75D0FFED-0593-4F0C-ADD2-B82957BA586E}" srcOrd="7" destOrd="0" presId="urn:microsoft.com/office/officeart/2008/layout/VerticalCurvedList"/>
    <dgm:cxn modelId="{CC20B01D-E451-458B-859B-BF5A56DB216A}" type="presParOf" srcId="{18FB40F3-1E06-4952-AA25-F06845071612}" destId="{D6A4434E-AA22-49E9-BB57-948BB6B81CE6}" srcOrd="8" destOrd="0" presId="urn:microsoft.com/office/officeart/2008/layout/VerticalCurvedList"/>
    <dgm:cxn modelId="{23FF6A79-A39A-4037-9DF3-04FBE1D6CE90}" type="presParOf" srcId="{D6A4434E-AA22-49E9-BB57-948BB6B81CE6}" destId="{EE841DBB-0C1E-4E3C-B4DB-5E415F5386AA}" srcOrd="0" destOrd="0" presId="urn:microsoft.com/office/officeart/2008/layout/VerticalCurvedList"/>
    <dgm:cxn modelId="{E7BD0BA0-6570-4454-8FEA-064A1E4B3EF2}" type="presParOf" srcId="{18FB40F3-1E06-4952-AA25-F06845071612}" destId="{8294F9CC-E569-4B1A-831E-6966E617ECC9}" srcOrd="9" destOrd="0" presId="urn:microsoft.com/office/officeart/2008/layout/VerticalCurvedList"/>
    <dgm:cxn modelId="{811897F2-D42F-457F-AE22-105F2D3BB299}" type="presParOf" srcId="{18FB40F3-1E06-4952-AA25-F06845071612}" destId="{AC3EA5B7-10F6-4CF0-AC4D-E00AF33B70DF}" srcOrd="10" destOrd="0" presId="urn:microsoft.com/office/officeart/2008/layout/VerticalCurvedList"/>
    <dgm:cxn modelId="{7B104E4D-58C3-4FFA-9525-0E58069A1AC0}" type="presParOf" srcId="{AC3EA5B7-10F6-4CF0-AC4D-E00AF33B70DF}" destId="{08B44FF6-78FA-4049-A622-CA351CDFCEED}" srcOrd="0" destOrd="0" presId="urn:microsoft.com/office/officeart/2008/layout/VerticalCurvedList"/>
    <dgm:cxn modelId="{1A65E448-5D74-4E22-B5F2-1707E79217EA}" type="presParOf" srcId="{18FB40F3-1E06-4952-AA25-F06845071612}" destId="{E45BEE83-F401-4426-A379-D278202E0C5F}" srcOrd="11" destOrd="0" presId="urn:microsoft.com/office/officeart/2008/layout/VerticalCurvedList"/>
    <dgm:cxn modelId="{C65E18BB-E85D-49BD-A5B1-927CC8EAB91E}" type="presParOf" srcId="{18FB40F3-1E06-4952-AA25-F06845071612}" destId="{8E1C0654-C19B-4E31-B3FF-E29EBF46238C}" srcOrd="12" destOrd="0" presId="urn:microsoft.com/office/officeart/2008/layout/VerticalCurvedList"/>
    <dgm:cxn modelId="{28B6E5FF-7612-4D11-B6F3-9FF8D2E34A98}" type="presParOf" srcId="{8E1C0654-C19B-4E31-B3FF-E29EBF46238C}" destId="{DFE20EA1-EAE3-4304-B2A1-998472BA3671}" srcOrd="0" destOrd="0" presId="urn:microsoft.com/office/officeart/2008/layout/VerticalCurvedList"/>
    <dgm:cxn modelId="{12962621-CD6A-4570-9203-0DFE4A5AE7A0}" type="presParOf" srcId="{18FB40F3-1E06-4952-AA25-F06845071612}" destId="{F286555B-35A0-4901-9E65-3E77982B0E9D}" srcOrd="13" destOrd="0" presId="urn:microsoft.com/office/officeart/2008/layout/VerticalCurvedList"/>
    <dgm:cxn modelId="{A58F9234-292C-48CA-83BE-2D507347A177}" type="presParOf" srcId="{18FB40F3-1E06-4952-AA25-F06845071612}" destId="{8CDE5056-A4A7-4D88-83CC-C0D7A4251DE5}" srcOrd="14" destOrd="0" presId="urn:microsoft.com/office/officeart/2008/layout/VerticalCurvedList"/>
    <dgm:cxn modelId="{5BFA2E84-A533-4C6E-A5BD-B433A1D0EEEA}" type="presParOf" srcId="{8CDE5056-A4A7-4D88-83CC-C0D7A4251DE5}" destId="{8B30BB64-2DD6-44A8-9958-B516197137F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4</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04800"/>
            <a:ext cx="6477000" cy="609600"/>
          </a:xfrm>
        </p:spPr>
        <p:txBody>
          <a:bodyPr/>
          <a:lstStyle/>
          <a:p>
            <a:r>
              <a:rPr lang="en-US"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p:txBody>
          <a:bodyPr/>
          <a:lstStyle/>
          <a:p>
            <a:r>
              <a:rPr lang="en-US" dirty="0" err="1" smtClean="0"/>
              <a:t>Kể</a:t>
            </a:r>
            <a:r>
              <a:rPr lang="en-US" dirty="0" smtClean="0"/>
              <a:t> </a:t>
            </a:r>
            <a:r>
              <a:rPr lang="en-US" dirty="0" err="1" smtClean="0"/>
              <a:t>tên</a:t>
            </a:r>
            <a:r>
              <a:rPr lang="en-US" dirty="0" smtClean="0"/>
              <a:t> </a:t>
            </a:r>
            <a:r>
              <a:rPr lang="en-US" dirty="0" err="1" smtClean="0"/>
              <a:t>các</a:t>
            </a:r>
            <a:r>
              <a:rPr lang="en-US" dirty="0" smtClean="0"/>
              <a:t> </a:t>
            </a:r>
            <a:r>
              <a:rPr lang="vi-VN" dirty="0" smtClean="0"/>
              <a:t>yếu </a:t>
            </a:r>
            <a:r>
              <a:rPr lang="vi-VN" dirty="0"/>
              <a:t>tố nào sẽ ảnh hưởng tới văn hóa ẩm </a:t>
            </a:r>
            <a:r>
              <a:rPr lang="vi-VN" dirty="0" smtClean="0"/>
              <a:t>thực</a:t>
            </a:r>
            <a:r>
              <a:rPr lang="en-US" dirty="0" smtClean="0"/>
              <a:t>? Theo </a:t>
            </a:r>
            <a:r>
              <a:rPr lang="en-US" dirty="0" err="1" smtClean="0"/>
              <a:t>em</a:t>
            </a:r>
            <a:r>
              <a:rPr lang="en-US" dirty="0" smtClean="0"/>
              <a:t> </a:t>
            </a:r>
            <a:r>
              <a:rPr lang="en-US" dirty="0" err="1" smtClean="0"/>
              <a:t>yếu</a:t>
            </a:r>
            <a:r>
              <a:rPr lang="en-US" dirty="0" smtClean="0"/>
              <a:t> </a:t>
            </a:r>
            <a:r>
              <a:rPr lang="en-US" dirty="0" err="1" smtClean="0"/>
              <a:t>tố</a:t>
            </a:r>
            <a:r>
              <a:rPr lang="en-US" dirty="0" smtClean="0"/>
              <a:t> </a:t>
            </a:r>
            <a:r>
              <a:rPr lang="en-US" dirty="0" err="1" smtClean="0"/>
              <a:t>nào</a:t>
            </a:r>
            <a:r>
              <a:rPr lang="en-US" dirty="0" smtClean="0"/>
              <a:t> </a:t>
            </a:r>
            <a:r>
              <a:rPr lang="en-US" dirty="0" err="1" smtClean="0"/>
              <a:t>là</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nhất</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a:t>
            </a:fld>
            <a:endParaRPr lang="en-US"/>
          </a:p>
        </p:txBody>
      </p:sp>
    </p:spTree>
    <p:extLst>
      <p:ext uri="{BB962C8B-B14F-4D97-AF65-F5344CB8AC3E}">
        <p14:creationId xmlns:p14="http://schemas.microsoft.com/office/powerpoint/2010/main" val="4052896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1"/>
            <p:extLst/>
          </p:nvPr>
        </p:nvGraphicFramePr>
        <p:xfrm>
          <a:off x="1600200" y="1219200"/>
          <a:ext cx="66294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a:t>
            </a:fld>
            <a:endParaRPr lang="en-US"/>
          </a:p>
        </p:txBody>
      </p:sp>
      <p:sp>
        <p:nvSpPr>
          <p:cNvPr id="7"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Tree>
    <p:extLst>
      <p:ext uri="{BB962C8B-B14F-4D97-AF65-F5344CB8AC3E}">
        <p14:creationId xmlns:p14="http://schemas.microsoft.com/office/powerpoint/2010/main" val="161093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graphicEl>
                                              <a:dgm id="{E734E98B-11E0-4790-9575-408505DC8AAF}"/>
                                            </p:graphicEl>
                                          </p:spTgt>
                                        </p:tgtEl>
                                        <p:attrNameLst>
                                          <p:attrName>style.visibility</p:attrName>
                                        </p:attrNameLst>
                                      </p:cBhvr>
                                      <p:to>
                                        <p:strVal val="visible"/>
                                      </p:to>
                                    </p:set>
                                    <p:animEffect transition="in" filter="barn(inVertical)">
                                      <p:cBhvr>
                                        <p:cTn id="7" dur="500"/>
                                        <p:tgtEl>
                                          <p:spTgt spid="6">
                                            <p:graphicEl>
                                              <a:dgm id="{E734E98B-11E0-4790-9575-408505DC8AAF}"/>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graphicEl>
                                              <a:dgm id="{931AD707-FCEA-46B5-8AAB-0DBCCFDA62E0}"/>
                                            </p:graphicEl>
                                          </p:spTgt>
                                        </p:tgtEl>
                                        <p:attrNameLst>
                                          <p:attrName>style.visibility</p:attrName>
                                        </p:attrNameLst>
                                      </p:cBhvr>
                                      <p:to>
                                        <p:strVal val="visible"/>
                                      </p:to>
                                    </p:set>
                                    <p:animEffect transition="in" filter="barn(inVertical)">
                                      <p:cBhvr>
                                        <p:cTn id="10" dur="500"/>
                                        <p:tgtEl>
                                          <p:spTgt spid="6">
                                            <p:graphicEl>
                                              <a:dgm id="{931AD707-FCEA-46B5-8AAB-0DBCCFDA62E0}"/>
                                            </p:graphic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graphicEl>
                                              <a:dgm id="{7C19E2FD-3107-4D81-A513-4CC1D3E8FBB2}"/>
                                            </p:graphicEl>
                                          </p:spTgt>
                                        </p:tgtEl>
                                        <p:attrNameLst>
                                          <p:attrName>style.visibility</p:attrName>
                                        </p:attrNameLst>
                                      </p:cBhvr>
                                      <p:to>
                                        <p:strVal val="visible"/>
                                      </p:to>
                                    </p:set>
                                    <p:animEffect transition="in" filter="barn(inVertical)">
                                      <p:cBhvr>
                                        <p:cTn id="13" dur="500"/>
                                        <p:tgtEl>
                                          <p:spTgt spid="6">
                                            <p:graphicEl>
                                              <a:dgm id="{7C19E2FD-3107-4D81-A513-4CC1D3E8FBB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graphicEl>
                                              <a:dgm id="{12D7A096-C16D-49AE-A433-4CD175F589B7}"/>
                                            </p:graphicEl>
                                          </p:spTgt>
                                        </p:tgtEl>
                                        <p:attrNameLst>
                                          <p:attrName>style.visibility</p:attrName>
                                        </p:attrNameLst>
                                      </p:cBhvr>
                                      <p:to>
                                        <p:strVal val="visible"/>
                                      </p:to>
                                    </p:set>
                                    <p:animEffect transition="in" filter="barn(inVertical)">
                                      <p:cBhvr>
                                        <p:cTn id="18" dur="500"/>
                                        <p:tgtEl>
                                          <p:spTgt spid="6">
                                            <p:graphicEl>
                                              <a:dgm id="{12D7A096-C16D-49AE-A433-4CD175F589B7}"/>
                                            </p:graphicEl>
                                          </p:spTgt>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graphicEl>
                                              <a:dgm id="{7DEEB07C-480A-4A4D-A680-3492C26C7690}"/>
                                            </p:graphicEl>
                                          </p:spTgt>
                                        </p:tgtEl>
                                        <p:attrNameLst>
                                          <p:attrName>style.visibility</p:attrName>
                                        </p:attrNameLst>
                                      </p:cBhvr>
                                      <p:to>
                                        <p:strVal val="visible"/>
                                      </p:to>
                                    </p:set>
                                    <p:animEffect transition="in" filter="barn(inVertical)">
                                      <p:cBhvr>
                                        <p:cTn id="21" dur="500"/>
                                        <p:tgtEl>
                                          <p:spTgt spid="6">
                                            <p:graphicEl>
                                              <a:dgm id="{7DEEB07C-480A-4A4D-A680-3492C26C769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graphicEl>
                                              <a:dgm id="{71BEB130-B59C-462C-A0C9-2D4025D85C2C}"/>
                                            </p:graphicEl>
                                          </p:spTgt>
                                        </p:tgtEl>
                                        <p:attrNameLst>
                                          <p:attrName>style.visibility</p:attrName>
                                        </p:attrNameLst>
                                      </p:cBhvr>
                                      <p:to>
                                        <p:strVal val="visible"/>
                                      </p:to>
                                    </p:set>
                                    <p:animEffect transition="in" filter="barn(inVertical)">
                                      <p:cBhvr>
                                        <p:cTn id="26" dur="500"/>
                                        <p:tgtEl>
                                          <p:spTgt spid="6">
                                            <p:graphicEl>
                                              <a:dgm id="{71BEB130-B59C-462C-A0C9-2D4025D85C2C}"/>
                                            </p:graphicEl>
                                          </p:spTgt>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6">
                                            <p:graphicEl>
                                              <a:dgm id="{2A3F76BB-FA48-4C52-BA7E-8FD7F9331863}"/>
                                            </p:graphicEl>
                                          </p:spTgt>
                                        </p:tgtEl>
                                        <p:attrNameLst>
                                          <p:attrName>style.visibility</p:attrName>
                                        </p:attrNameLst>
                                      </p:cBhvr>
                                      <p:to>
                                        <p:strVal val="visible"/>
                                      </p:to>
                                    </p:set>
                                    <p:animEffect transition="in" filter="barn(inVertical)">
                                      <p:cBhvr>
                                        <p:cTn id="29" dur="500"/>
                                        <p:tgtEl>
                                          <p:spTgt spid="6">
                                            <p:graphicEl>
                                              <a:dgm id="{2A3F76BB-FA48-4C52-BA7E-8FD7F933186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
                                            <p:graphicEl>
                                              <a:dgm id="{EE841DBB-0C1E-4E3C-B4DB-5E415F5386AA}"/>
                                            </p:graphicEl>
                                          </p:spTgt>
                                        </p:tgtEl>
                                        <p:attrNameLst>
                                          <p:attrName>style.visibility</p:attrName>
                                        </p:attrNameLst>
                                      </p:cBhvr>
                                      <p:to>
                                        <p:strVal val="visible"/>
                                      </p:to>
                                    </p:set>
                                    <p:animEffect transition="in" filter="barn(inVertical)">
                                      <p:cBhvr>
                                        <p:cTn id="34" dur="500"/>
                                        <p:tgtEl>
                                          <p:spTgt spid="6">
                                            <p:graphicEl>
                                              <a:dgm id="{EE841DBB-0C1E-4E3C-B4DB-5E415F5386AA}"/>
                                            </p:graphicEl>
                                          </p:spTgt>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6">
                                            <p:graphicEl>
                                              <a:dgm id="{75D0FFED-0593-4F0C-ADD2-B82957BA586E}"/>
                                            </p:graphicEl>
                                          </p:spTgt>
                                        </p:tgtEl>
                                        <p:attrNameLst>
                                          <p:attrName>style.visibility</p:attrName>
                                        </p:attrNameLst>
                                      </p:cBhvr>
                                      <p:to>
                                        <p:strVal val="visible"/>
                                      </p:to>
                                    </p:set>
                                    <p:animEffect transition="in" filter="barn(inVertical)">
                                      <p:cBhvr>
                                        <p:cTn id="37" dur="500"/>
                                        <p:tgtEl>
                                          <p:spTgt spid="6">
                                            <p:graphicEl>
                                              <a:dgm id="{75D0FFED-0593-4F0C-ADD2-B82957BA586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graphicEl>
                                              <a:dgm id="{08B44FF6-78FA-4049-A622-CA351CDFCEED}"/>
                                            </p:graphicEl>
                                          </p:spTgt>
                                        </p:tgtEl>
                                        <p:attrNameLst>
                                          <p:attrName>style.visibility</p:attrName>
                                        </p:attrNameLst>
                                      </p:cBhvr>
                                      <p:to>
                                        <p:strVal val="visible"/>
                                      </p:to>
                                    </p:set>
                                    <p:animEffect transition="in" filter="barn(inVertical)">
                                      <p:cBhvr>
                                        <p:cTn id="42" dur="500"/>
                                        <p:tgtEl>
                                          <p:spTgt spid="6">
                                            <p:graphicEl>
                                              <a:dgm id="{08B44FF6-78FA-4049-A622-CA351CDFCEED}"/>
                                            </p:graphicEl>
                                          </p:spTgt>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6">
                                            <p:graphicEl>
                                              <a:dgm id="{8294F9CC-E569-4B1A-831E-6966E617ECC9}"/>
                                            </p:graphicEl>
                                          </p:spTgt>
                                        </p:tgtEl>
                                        <p:attrNameLst>
                                          <p:attrName>style.visibility</p:attrName>
                                        </p:attrNameLst>
                                      </p:cBhvr>
                                      <p:to>
                                        <p:strVal val="visible"/>
                                      </p:to>
                                    </p:set>
                                    <p:animEffect transition="in" filter="barn(inVertical)">
                                      <p:cBhvr>
                                        <p:cTn id="45" dur="500"/>
                                        <p:tgtEl>
                                          <p:spTgt spid="6">
                                            <p:graphicEl>
                                              <a:dgm id="{8294F9CC-E569-4B1A-831E-6966E617ECC9}"/>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6">
                                            <p:graphicEl>
                                              <a:dgm id="{DFE20EA1-EAE3-4304-B2A1-998472BA3671}"/>
                                            </p:graphicEl>
                                          </p:spTgt>
                                        </p:tgtEl>
                                        <p:attrNameLst>
                                          <p:attrName>style.visibility</p:attrName>
                                        </p:attrNameLst>
                                      </p:cBhvr>
                                      <p:to>
                                        <p:strVal val="visible"/>
                                      </p:to>
                                    </p:set>
                                    <p:animEffect transition="in" filter="barn(inVertical)">
                                      <p:cBhvr>
                                        <p:cTn id="50" dur="500"/>
                                        <p:tgtEl>
                                          <p:spTgt spid="6">
                                            <p:graphicEl>
                                              <a:dgm id="{DFE20EA1-EAE3-4304-B2A1-998472BA3671}"/>
                                            </p:graphicEl>
                                          </p:spTgt>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6">
                                            <p:graphicEl>
                                              <a:dgm id="{E45BEE83-F401-4426-A379-D278202E0C5F}"/>
                                            </p:graphicEl>
                                          </p:spTgt>
                                        </p:tgtEl>
                                        <p:attrNameLst>
                                          <p:attrName>style.visibility</p:attrName>
                                        </p:attrNameLst>
                                      </p:cBhvr>
                                      <p:to>
                                        <p:strVal val="visible"/>
                                      </p:to>
                                    </p:set>
                                    <p:animEffect transition="in" filter="barn(inVertical)">
                                      <p:cBhvr>
                                        <p:cTn id="53" dur="500"/>
                                        <p:tgtEl>
                                          <p:spTgt spid="6">
                                            <p:graphicEl>
                                              <a:dgm id="{E45BEE83-F401-4426-A379-D278202E0C5F}"/>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6">
                                            <p:graphicEl>
                                              <a:dgm id="{8B30BB64-2DD6-44A8-9958-B516197137F5}"/>
                                            </p:graphicEl>
                                          </p:spTgt>
                                        </p:tgtEl>
                                        <p:attrNameLst>
                                          <p:attrName>style.visibility</p:attrName>
                                        </p:attrNameLst>
                                      </p:cBhvr>
                                      <p:to>
                                        <p:strVal val="visible"/>
                                      </p:to>
                                    </p:set>
                                    <p:animEffect transition="in" filter="barn(inVertical)">
                                      <p:cBhvr>
                                        <p:cTn id="58" dur="500"/>
                                        <p:tgtEl>
                                          <p:spTgt spid="6">
                                            <p:graphicEl>
                                              <a:dgm id="{8B30BB64-2DD6-44A8-9958-B516197137F5}"/>
                                            </p:graphicEl>
                                          </p:spTgt>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6">
                                            <p:graphicEl>
                                              <a:dgm id="{F286555B-35A0-4901-9E65-3E77982B0E9D}"/>
                                            </p:graphicEl>
                                          </p:spTgt>
                                        </p:tgtEl>
                                        <p:attrNameLst>
                                          <p:attrName>style.visibility</p:attrName>
                                        </p:attrNameLst>
                                      </p:cBhvr>
                                      <p:to>
                                        <p:strVal val="visible"/>
                                      </p:to>
                                    </p:set>
                                    <p:animEffect transition="in" filter="barn(inVertical)">
                                      <p:cBhvr>
                                        <p:cTn id="61" dur="500"/>
                                        <p:tgtEl>
                                          <p:spTgt spid="6">
                                            <p:graphicEl>
                                              <a:dgm id="{F286555B-35A0-4901-9E65-3E77982B0E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4</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a:t>
            </a:r>
            <a:r>
              <a:rPr lang="en-US" sz="6000" b="1" kern="0" dirty="0">
                <a:solidFill>
                  <a:srgbClr val="FF0000"/>
                </a:solidFill>
                <a:latin typeface="+mj-lt"/>
                <a:ea typeface="+mj-ea"/>
                <a:cs typeface="+mj-cs"/>
              </a:rPr>
              <a:t>2</a:t>
            </a:r>
            <a:r>
              <a:rPr lang="en-US" sz="6000" b="1" kern="0" dirty="0" smtClean="0">
                <a:solidFill>
                  <a:srgbClr val="FF0000"/>
                </a:solidFill>
                <a:latin typeface="+mj-lt"/>
                <a:ea typeface="+mj-ea"/>
                <a:cs typeface="+mj-cs"/>
              </a:rPr>
              <a:t>:</a:t>
            </a:r>
            <a:r>
              <a:rPr lang="en-US" sz="6000" b="1" dirty="0" smtClean="0">
                <a:solidFill>
                  <a:srgbClr val="FF0000"/>
                </a:solidFill>
                <a:latin typeface="Arial" panose="020B0604020202020204" pitchFamily="34" charset="0"/>
                <a:cs typeface="Arial" panose="020B0604020202020204" pitchFamily="34" charset="0"/>
              </a:rPr>
              <a:t> </a:t>
            </a:r>
            <a:r>
              <a:rPr lang="en-US" sz="6000" b="1" dirty="0">
                <a:solidFill>
                  <a:srgbClr val="FF0000"/>
                </a:solidFill>
                <a:latin typeface="Arial" panose="020B0604020202020204" pitchFamily="34" charset="0"/>
                <a:cs typeface="Arial" panose="020B0604020202020204" pitchFamily="34" charset="0"/>
              </a:rPr>
              <a:t>VĂN HÓA ẨM </a:t>
            </a:r>
            <a:r>
              <a:rPr lang="en-US" sz="6000" b="1" dirty="0" smtClean="0">
                <a:solidFill>
                  <a:srgbClr val="FF0000"/>
                </a:solidFill>
                <a:latin typeface="Arial" panose="020B0604020202020204" pitchFamily="34" charset="0"/>
                <a:cs typeface="Arial" panose="020B0604020202020204" pitchFamily="34" charset="0"/>
              </a:rPr>
              <a:t>THỰC VIỆT NAM</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1" y="1600200"/>
            <a:ext cx="4724400" cy="51054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Vị trí địa lý:</a:t>
            </a:r>
          </a:p>
          <a:p>
            <a:pPr marL="0" indent="0">
              <a:buNone/>
            </a:pPr>
            <a:r>
              <a:rPr lang="vi-VN" dirty="0"/>
              <a:t>Việt Nam là một quốc gia nằm trên bán đảo Đông Dương, ven biển Thái Bình Dương. Việt Nam có diện tích 327.500 km</a:t>
            </a:r>
            <a:r>
              <a:rPr lang="vi-VN" baseline="30000" dirty="0"/>
              <a:t>2</a:t>
            </a:r>
            <a:r>
              <a:rPr lang="vi-VN" dirty="0"/>
              <a:t> với đường biên giới  trên đất liền dài 4.550 km </a:t>
            </a:r>
          </a:p>
          <a:p>
            <a:pPr marL="0" indent="0">
              <a:buNone/>
            </a:pPr>
            <a:endParaRPr lang="en-US"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6458" y="1480917"/>
            <a:ext cx="3665142" cy="5072283"/>
          </a:xfrm>
          <a:prstGeom prst="rect">
            <a:avLst/>
          </a:prstGeom>
        </p:spPr>
      </p:pic>
    </p:spTree>
    <p:extLst>
      <p:ext uri="{BB962C8B-B14F-4D97-AF65-F5344CB8AC3E}">
        <p14:creationId xmlns:p14="http://schemas.microsoft.com/office/powerpoint/2010/main" val="3159311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1" y="1600200"/>
            <a:ext cx="4572000" cy="46482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Vị trí địa lý:</a:t>
            </a:r>
          </a:p>
          <a:p>
            <a:pPr marL="0" indent="0">
              <a:buNone/>
            </a:pPr>
            <a:r>
              <a:rPr lang="en-US" dirty="0" err="1"/>
              <a:t>T</a:t>
            </a:r>
            <a:r>
              <a:rPr lang="en-US" dirty="0" err="1" smtClean="0"/>
              <a:t>iếp</a:t>
            </a:r>
            <a:r>
              <a:rPr lang="en-US" dirty="0" smtClean="0"/>
              <a:t> </a:t>
            </a:r>
            <a:r>
              <a:rPr lang="en-US" dirty="0" err="1"/>
              <a:t>giáp</a:t>
            </a:r>
            <a:r>
              <a:rPr lang="en-US" dirty="0"/>
              <a:t> </a:t>
            </a:r>
            <a:r>
              <a:rPr lang="en-US" dirty="0" err="1"/>
              <a:t>với</a:t>
            </a:r>
            <a:r>
              <a:rPr lang="en-US" dirty="0"/>
              <a:t> </a:t>
            </a:r>
            <a:r>
              <a:rPr lang="en-US" dirty="0" err="1"/>
              <a:t>Trung</a:t>
            </a:r>
            <a:r>
              <a:rPr lang="en-US" dirty="0"/>
              <a:t> </a:t>
            </a:r>
            <a:r>
              <a:rPr lang="en-US" dirty="0" err="1"/>
              <a:t>Quốc</a:t>
            </a:r>
            <a:r>
              <a:rPr lang="en-US" dirty="0"/>
              <a:t> ở </a:t>
            </a:r>
            <a:r>
              <a:rPr lang="en-US" dirty="0" err="1"/>
              <a:t>phía</a:t>
            </a:r>
            <a:r>
              <a:rPr lang="en-US" dirty="0"/>
              <a:t> </a:t>
            </a:r>
            <a:r>
              <a:rPr lang="en-US" dirty="0" err="1"/>
              <a:t>Bắc</a:t>
            </a:r>
            <a:r>
              <a:rPr lang="en-US" dirty="0"/>
              <a:t>, </a:t>
            </a:r>
            <a:r>
              <a:rPr lang="en-US" dirty="0" err="1"/>
              <a:t>với</a:t>
            </a:r>
            <a:r>
              <a:rPr lang="en-US" dirty="0"/>
              <a:t> </a:t>
            </a:r>
            <a:r>
              <a:rPr lang="en-US" dirty="0" err="1"/>
              <a:t>Lào</a:t>
            </a:r>
            <a:r>
              <a:rPr lang="en-US" dirty="0"/>
              <a:t> </a:t>
            </a:r>
            <a:r>
              <a:rPr lang="en-US" dirty="0" err="1"/>
              <a:t>và</a:t>
            </a:r>
            <a:r>
              <a:rPr lang="en-US" dirty="0"/>
              <a:t> </a:t>
            </a:r>
            <a:r>
              <a:rPr lang="en-US" dirty="0" err="1"/>
              <a:t>Căm</a:t>
            </a:r>
            <a:r>
              <a:rPr lang="en-US" dirty="0"/>
              <a:t>-</a:t>
            </a:r>
            <a:r>
              <a:rPr lang="en-US" dirty="0" err="1"/>
              <a:t>pu</a:t>
            </a:r>
            <a:r>
              <a:rPr lang="en-US" dirty="0"/>
              <a:t>-chia ở </a:t>
            </a:r>
            <a:r>
              <a:rPr lang="en-US" dirty="0" err="1"/>
              <a:t>phía</a:t>
            </a:r>
            <a:r>
              <a:rPr lang="en-US" dirty="0"/>
              <a:t> </a:t>
            </a:r>
            <a:r>
              <a:rPr lang="en-US" dirty="0" err="1"/>
              <a:t>Tây</a:t>
            </a:r>
            <a:r>
              <a:rPr lang="en-US" dirty="0"/>
              <a:t>; </a:t>
            </a:r>
            <a:r>
              <a:rPr lang="en-US" dirty="0" err="1"/>
              <a:t>phía</a:t>
            </a:r>
            <a:r>
              <a:rPr lang="en-US" dirty="0"/>
              <a:t> </a:t>
            </a:r>
            <a:r>
              <a:rPr lang="en-US" dirty="0" err="1"/>
              <a:t>Đông</a:t>
            </a:r>
            <a:r>
              <a:rPr lang="en-US" dirty="0"/>
              <a:t> </a:t>
            </a:r>
            <a:r>
              <a:rPr lang="en-US" dirty="0" err="1"/>
              <a:t>giáp</a:t>
            </a:r>
            <a:r>
              <a:rPr lang="en-US" dirty="0"/>
              <a:t> </a:t>
            </a:r>
            <a:r>
              <a:rPr lang="en-US" dirty="0" err="1"/>
              <a:t>biển</a:t>
            </a:r>
            <a:r>
              <a:rPr lang="en-US" dirty="0"/>
              <a:t> </a:t>
            </a:r>
            <a:r>
              <a:rPr lang="en-US" dirty="0" err="1"/>
              <a:t>Đông</a:t>
            </a:r>
            <a:r>
              <a:rPr lang="en-US" dirty="0"/>
              <a:t>.</a:t>
            </a:r>
            <a:endParaRPr lang="en-US"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1" y="1342346"/>
            <a:ext cx="3809999" cy="5272754"/>
          </a:xfrm>
          <a:prstGeom prst="rect">
            <a:avLst/>
          </a:prstGeom>
        </p:spPr>
      </p:pic>
    </p:spTree>
    <p:extLst>
      <p:ext uri="{BB962C8B-B14F-4D97-AF65-F5344CB8AC3E}">
        <p14:creationId xmlns:p14="http://schemas.microsoft.com/office/powerpoint/2010/main" val="3947348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080" y="304800"/>
            <a:ext cx="7665839" cy="753499"/>
          </a:xfrm>
        </p:spPr>
        <p:txBody>
          <a:bodyPr/>
          <a:lstStyle/>
          <a:p>
            <a:r>
              <a:rPr lang="vi-VN" dirty="0" smtClean="0"/>
              <a:t>I</a:t>
            </a:r>
            <a:r>
              <a:rPr lang="vi-VN" sz="3400" dirty="0" smtClean="0"/>
              <a:t>. KHÁI QUÁT CHUNG VỀ VIỆT NAM</a:t>
            </a:r>
            <a:endParaRPr lang="en-US" sz="3400" dirty="0"/>
          </a:p>
        </p:txBody>
      </p:sp>
      <p:sp>
        <p:nvSpPr>
          <p:cNvPr id="3" name="Content Placeholder 2"/>
          <p:cNvSpPr>
            <a:spLocks noGrp="1"/>
          </p:cNvSpPr>
          <p:nvPr>
            <p:ph idx="1"/>
          </p:nvPr>
        </p:nvSpPr>
        <p:spPr/>
        <p:txBody>
          <a:bodyPr>
            <a:normAutofit/>
          </a:bodyPr>
          <a:lstStyle/>
          <a:p>
            <a:pPr marL="557213" indent="-557213">
              <a:buFontTx/>
              <a:buAutoNum type="arabicPeriod"/>
            </a:pPr>
            <a:r>
              <a:rPr lang="vi-VN" b="1" dirty="0" smtClean="0"/>
              <a:t>Đặc điểm tự </a:t>
            </a:r>
            <a:r>
              <a:rPr lang="vi-VN" b="1" dirty="0"/>
              <a:t>nhiên Vị trí địa lý</a:t>
            </a:r>
            <a:r>
              <a:rPr lang="vi-VN" b="1" dirty="0" smtClean="0"/>
              <a:t>:</a:t>
            </a:r>
            <a:endParaRPr lang="en-US" b="1" dirty="0" smtClean="0"/>
          </a:p>
          <a:p>
            <a:pPr>
              <a:buFont typeface="Wingdings" panose="05000000000000000000" pitchFamily="2" charset="2"/>
              <a:buChar char="v"/>
            </a:pPr>
            <a:r>
              <a:rPr lang="vi-VN" b="1" dirty="0"/>
              <a:t> Vị trí địa lý</a:t>
            </a:r>
            <a:r>
              <a:rPr lang="vi-VN" b="1" dirty="0" smtClean="0"/>
              <a:t>:</a:t>
            </a:r>
          </a:p>
          <a:p>
            <a:pPr>
              <a:buFontTx/>
              <a:buChar char="-"/>
            </a:pPr>
            <a:r>
              <a:rPr lang="vi-VN" dirty="0" smtClean="0"/>
              <a:t>Trên </a:t>
            </a:r>
            <a:r>
              <a:rPr lang="vi-VN" dirty="0"/>
              <a:t>bản đồ, dải đất liền Việt Nam mang hình chữ S, kéo dài từ vĩ độ 23</a:t>
            </a:r>
            <a:r>
              <a:rPr lang="vi-VN" baseline="30000" dirty="0"/>
              <a:t>0</a:t>
            </a:r>
            <a:r>
              <a:rPr lang="vi-VN" dirty="0"/>
              <a:t>23’ Bắc đến 8</a:t>
            </a:r>
            <a:r>
              <a:rPr lang="vi-VN" baseline="30000" dirty="0"/>
              <a:t>0</a:t>
            </a:r>
            <a:r>
              <a:rPr lang="vi-VN" dirty="0"/>
              <a:t>27’ Bắc, dài 1.650 km theo hướng Bắc - Nam, phần rộng nhất trên đất liền chừng 500 km; nơi hẹp nhất  gần 50 km.</a:t>
            </a:r>
            <a:endParaRPr lang="en-US" dirty="0"/>
          </a:p>
          <a:p>
            <a:pPr marL="0" indent="0">
              <a:buNone/>
            </a:pPr>
            <a:endParaRPr lang="en-US" b="1" dirty="0"/>
          </a:p>
        </p:txBody>
      </p:sp>
    </p:spTree>
    <p:extLst>
      <p:ext uri="{BB962C8B-B14F-4D97-AF65-F5344CB8AC3E}">
        <p14:creationId xmlns:p14="http://schemas.microsoft.com/office/powerpoint/2010/main" val="35442089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7180" y="304800"/>
            <a:ext cx="758963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Địa hình: </a:t>
            </a:r>
          </a:p>
          <a:p>
            <a:pPr marL="0" indent="0">
              <a:buNone/>
            </a:pPr>
            <a:r>
              <a:rPr lang="vi-VN" dirty="0" smtClean="0"/>
              <a:t>	-  </a:t>
            </a:r>
            <a:r>
              <a:rPr lang="en-US" dirty="0" err="1" smtClean="0"/>
              <a:t>Đồi</a:t>
            </a:r>
            <a:r>
              <a:rPr lang="en-US" dirty="0" smtClean="0"/>
              <a:t> </a:t>
            </a:r>
            <a:r>
              <a:rPr lang="en-US" dirty="0" err="1"/>
              <a:t>núi</a:t>
            </a:r>
            <a:r>
              <a:rPr lang="en-US" dirty="0"/>
              <a:t> chiếm </a:t>
            </a:r>
            <a:r>
              <a:rPr lang="en-US" dirty="0" err="1"/>
              <a:t>tới</a:t>
            </a:r>
            <a:r>
              <a:rPr lang="en-US" dirty="0"/>
              <a:t> 3/4 </a:t>
            </a:r>
            <a:r>
              <a:rPr lang="en-US" dirty="0" err="1"/>
              <a:t>diện</a:t>
            </a:r>
            <a:r>
              <a:rPr lang="en-US" dirty="0"/>
              <a:t> </a:t>
            </a:r>
            <a:r>
              <a:rPr lang="en-US" dirty="0" err="1"/>
              <a:t>tích</a:t>
            </a:r>
            <a:r>
              <a:rPr lang="en-US" dirty="0"/>
              <a:t> </a:t>
            </a:r>
            <a:r>
              <a:rPr lang="en-US" dirty="0" err="1"/>
              <a:t>lãnh</a:t>
            </a:r>
            <a:r>
              <a:rPr lang="en-US" dirty="0"/>
              <a:t> </a:t>
            </a:r>
            <a:r>
              <a:rPr lang="en-US" dirty="0" err="1"/>
              <a:t>thổ</a:t>
            </a:r>
            <a:r>
              <a:rPr lang="en-US" dirty="0"/>
              <a:t> </a:t>
            </a:r>
            <a:r>
              <a:rPr lang="en-US" dirty="0" err="1"/>
              <a:t>nhưng</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đồi</a:t>
            </a:r>
            <a:r>
              <a:rPr lang="en-US" dirty="0"/>
              <a:t> </a:t>
            </a:r>
            <a:r>
              <a:rPr lang="en-US" dirty="0" err="1"/>
              <a:t>núi</a:t>
            </a:r>
            <a:r>
              <a:rPr lang="en-US" dirty="0"/>
              <a:t> </a:t>
            </a:r>
            <a:r>
              <a:rPr lang="en-US" dirty="0" err="1"/>
              <a:t>thấp</a:t>
            </a:r>
            <a:r>
              <a:rPr lang="en-US" dirty="0"/>
              <a:t>. </a:t>
            </a:r>
            <a:r>
              <a:rPr lang="en-US" dirty="0" err="1"/>
              <a:t>Địa</a:t>
            </a:r>
            <a:r>
              <a:rPr lang="en-US" dirty="0"/>
              <a:t> </a:t>
            </a:r>
            <a:r>
              <a:rPr lang="en-US" dirty="0" err="1"/>
              <a:t>hình</a:t>
            </a:r>
            <a:r>
              <a:rPr lang="en-US" dirty="0"/>
              <a:t> </a:t>
            </a:r>
            <a:r>
              <a:rPr lang="en-US" dirty="0" err="1"/>
              <a:t>thấp</a:t>
            </a:r>
            <a:r>
              <a:rPr lang="en-US" dirty="0"/>
              <a:t> </a:t>
            </a:r>
            <a:r>
              <a:rPr lang="en-US" dirty="0" err="1"/>
              <a:t>dưới</a:t>
            </a:r>
            <a:r>
              <a:rPr lang="en-US" dirty="0"/>
              <a:t> 1.000 m chiếm </a:t>
            </a:r>
            <a:r>
              <a:rPr lang="en-US" dirty="0" err="1"/>
              <a:t>tới</a:t>
            </a:r>
            <a:r>
              <a:rPr lang="en-US" dirty="0"/>
              <a:t> 85% </a:t>
            </a:r>
            <a:r>
              <a:rPr lang="en-US" dirty="0" err="1"/>
              <a:t>lãnh</a:t>
            </a:r>
            <a:r>
              <a:rPr lang="en-US" dirty="0"/>
              <a:t> </a:t>
            </a:r>
            <a:r>
              <a:rPr lang="en-US" dirty="0" err="1"/>
              <a:t>thổ</a:t>
            </a:r>
            <a:r>
              <a:rPr lang="en-US" dirty="0"/>
              <a:t>. </a:t>
            </a:r>
            <a:r>
              <a:rPr lang="en-US" dirty="0" err="1"/>
              <a:t>Núi</a:t>
            </a:r>
            <a:r>
              <a:rPr lang="en-US" dirty="0"/>
              <a:t> </a:t>
            </a:r>
            <a:r>
              <a:rPr lang="en-US" dirty="0" err="1"/>
              <a:t>cao</a:t>
            </a:r>
            <a:r>
              <a:rPr lang="en-US" dirty="0"/>
              <a:t> </a:t>
            </a:r>
            <a:r>
              <a:rPr lang="en-US" dirty="0" err="1"/>
              <a:t>trên</a:t>
            </a:r>
            <a:r>
              <a:rPr lang="en-US" dirty="0"/>
              <a:t> 2.000m </a:t>
            </a:r>
            <a:r>
              <a:rPr lang="en-US" dirty="0" err="1"/>
              <a:t>chỉ</a:t>
            </a:r>
            <a:r>
              <a:rPr lang="en-US" dirty="0"/>
              <a:t> chiếm  1%. </a:t>
            </a:r>
            <a:r>
              <a:rPr lang="en-US" dirty="0" err="1"/>
              <a:t>Đồi</a:t>
            </a:r>
            <a:r>
              <a:rPr lang="en-US" dirty="0"/>
              <a:t> </a:t>
            </a:r>
            <a:r>
              <a:rPr lang="en-US" dirty="0" err="1"/>
              <a:t>núi</a:t>
            </a:r>
            <a:r>
              <a:rPr lang="en-US" dirty="0"/>
              <a:t> </a:t>
            </a:r>
            <a:r>
              <a:rPr lang="en-US" dirty="0" err="1"/>
              <a:t>Việt</a:t>
            </a:r>
            <a:r>
              <a:rPr lang="en-US" dirty="0"/>
              <a:t> Nam </a:t>
            </a:r>
            <a:r>
              <a:rPr lang="en-US" dirty="0" err="1"/>
              <a:t>tạo</a:t>
            </a:r>
            <a:r>
              <a:rPr lang="en-US" dirty="0"/>
              <a:t> </a:t>
            </a:r>
            <a:r>
              <a:rPr lang="en-US" dirty="0" err="1"/>
              <a:t>thành</a:t>
            </a:r>
            <a:r>
              <a:rPr lang="en-US" dirty="0"/>
              <a:t> </a:t>
            </a:r>
            <a:r>
              <a:rPr lang="en-US" dirty="0" err="1"/>
              <a:t>một</a:t>
            </a:r>
            <a:r>
              <a:rPr lang="en-US" dirty="0"/>
              <a:t> </a:t>
            </a:r>
            <a:r>
              <a:rPr lang="en-US" dirty="0" err="1"/>
              <a:t>cánh</a:t>
            </a:r>
            <a:r>
              <a:rPr lang="en-US" dirty="0"/>
              <a:t> </a:t>
            </a:r>
            <a:r>
              <a:rPr lang="en-US" dirty="0" err="1"/>
              <a:t>cung</a:t>
            </a:r>
            <a:r>
              <a:rPr lang="en-US" dirty="0"/>
              <a:t> </a:t>
            </a:r>
            <a:r>
              <a:rPr lang="en-US" dirty="0" err="1"/>
              <a:t>lớn</a:t>
            </a:r>
            <a:r>
              <a:rPr lang="en-US" dirty="0"/>
              <a:t> </a:t>
            </a:r>
            <a:r>
              <a:rPr lang="en-US" dirty="0" err="1"/>
              <a:t>hướng</a:t>
            </a:r>
            <a:r>
              <a:rPr lang="en-US" dirty="0"/>
              <a:t> </a:t>
            </a:r>
            <a:r>
              <a:rPr lang="en-US" dirty="0" err="1"/>
              <a:t>ra</a:t>
            </a:r>
            <a:r>
              <a:rPr lang="en-US" dirty="0"/>
              <a:t> </a:t>
            </a:r>
            <a:r>
              <a:rPr lang="en-US" dirty="0" err="1"/>
              <a:t>Biển</a:t>
            </a:r>
            <a:r>
              <a:rPr lang="en-US" dirty="0"/>
              <a:t> </a:t>
            </a:r>
            <a:r>
              <a:rPr lang="en-US" dirty="0" err="1"/>
              <a:t>Đông</a:t>
            </a:r>
            <a:r>
              <a:rPr lang="en-US" dirty="0"/>
              <a:t>, </a:t>
            </a:r>
            <a:r>
              <a:rPr lang="en-US" dirty="0" err="1"/>
              <a:t>chạy</a:t>
            </a:r>
            <a:r>
              <a:rPr lang="en-US" dirty="0"/>
              <a:t> </a:t>
            </a:r>
            <a:r>
              <a:rPr lang="en-US" dirty="0" err="1"/>
              <a:t>dài</a:t>
            </a:r>
            <a:r>
              <a:rPr lang="en-US" dirty="0"/>
              <a:t> 1.400 km, </a:t>
            </a:r>
            <a:r>
              <a:rPr lang="en-US" dirty="0" err="1"/>
              <a:t>từ</a:t>
            </a:r>
            <a:r>
              <a:rPr lang="en-US" dirty="0"/>
              <a:t> </a:t>
            </a:r>
            <a:r>
              <a:rPr lang="en-US" dirty="0" err="1"/>
              <a:t>Tây</a:t>
            </a:r>
            <a:r>
              <a:rPr lang="en-US" dirty="0"/>
              <a:t> </a:t>
            </a:r>
            <a:r>
              <a:rPr lang="en-US" dirty="0" err="1"/>
              <a:t>Bắc</a:t>
            </a:r>
            <a:r>
              <a:rPr lang="en-US" dirty="0"/>
              <a:t> </a:t>
            </a:r>
            <a:r>
              <a:rPr lang="en-US" dirty="0" err="1"/>
              <a:t>tới</a:t>
            </a:r>
            <a:r>
              <a:rPr lang="en-US" dirty="0"/>
              <a:t> </a:t>
            </a:r>
            <a:r>
              <a:rPr lang="en-US" dirty="0" err="1"/>
              <a:t>Đông</a:t>
            </a:r>
            <a:r>
              <a:rPr lang="en-US" dirty="0"/>
              <a:t> Nam </a:t>
            </a:r>
            <a:r>
              <a:rPr lang="en-US" dirty="0" err="1"/>
              <a:t>Bộ</a:t>
            </a:r>
            <a:r>
              <a:rPr lang="en-US" dirty="0"/>
              <a:t>. </a:t>
            </a:r>
            <a:endParaRPr lang="en-US" b="1" dirty="0"/>
          </a:p>
        </p:txBody>
      </p:sp>
    </p:spTree>
    <p:extLst>
      <p:ext uri="{BB962C8B-B14F-4D97-AF65-F5344CB8AC3E}">
        <p14:creationId xmlns:p14="http://schemas.microsoft.com/office/powerpoint/2010/main" val="15491261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51099"/>
            <a:ext cx="3962400" cy="6773564"/>
          </a:xfrm>
        </p:spPr>
      </p:pic>
    </p:spTree>
    <p:extLst>
      <p:ext uri="{BB962C8B-B14F-4D97-AF65-F5344CB8AC3E}">
        <p14:creationId xmlns:p14="http://schemas.microsoft.com/office/powerpoint/2010/main" val="438256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540171"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Địa hình: </a:t>
            </a:r>
          </a:p>
          <a:p>
            <a:pPr marL="0" indent="0">
              <a:buNone/>
            </a:pPr>
            <a:r>
              <a:rPr lang="vi-VN" dirty="0" smtClean="0"/>
              <a:t>	- </a:t>
            </a:r>
            <a:r>
              <a:rPr lang="en-US" dirty="0" err="1"/>
              <a:t>Đồng</a:t>
            </a:r>
            <a:r>
              <a:rPr lang="en-US" dirty="0"/>
              <a:t> </a:t>
            </a:r>
            <a:r>
              <a:rPr lang="en-US" dirty="0" err="1"/>
              <a:t>bằng</a:t>
            </a:r>
            <a:r>
              <a:rPr lang="en-US" dirty="0"/>
              <a:t> </a:t>
            </a:r>
            <a:r>
              <a:rPr lang="en-US" dirty="0" err="1"/>
              <a:t>chỉ</a:t>
            </a:r>
            <a:r>
              <a:rPr lang="en-US" dirty="0"/>
              <a:t> chiếm ¼ </a:t>
            </a:r>
            <a:r>
              <a:rPr lang="en-US" dirty="0" err="1"/>
              <a:t>diện</a:t>
            </a:r>
            <a:r>
              <a:rPr lang="en-US" dirty="0"/>
              <a:t> </a:t>
            </a:r>
            <a:r>
              <a:rPr lang="en-US" dirty="0" err="1"/>
              <a:t>tích</a:t>
            </a:r>
            <a:r>
              <a:rPr lang="en-US" dirty="0"/>
              <a:t> </a:t>
            </a:r>
            <a:r>
              <a:rPr lang="en-US" dirty="0" err="1"/>
              <a:t>trên</a:t>
            </a:r>
            <a:r>
              <a:rPr lang="en-US" dirty="0"/>
              <a:t> </a:t>
            </a:r>
            <a:r>
              <a:rPr lang="en-US" dirty="0" err="1"/>
              <a:t>đất</a:t>
            </a:r>
            <a:r>
              <a:rPr lang="en-US" dirty="0"/>
              <a:t> </a:t>
            </a:r>
            <a:r>
              <a:rPr lang="en-US" dirty="0" err="1"/>
              <a:t>liền</a:t>
            </a:r>
            <a:r>
              <a:rPr lang="en-US" dirty="0"/>
              <a:t> </a:t>
            </a:r>
            <a:r>
              <a:rPr lang="en-US" dirty="0" err="1"/>
              <a:t>và</a:t>
            </a:r>
            <a:r>
              <a:rPr lang="en-US" dirty="0"/>
              <a:t> </a:t>
            </a:r>
            <a:r>
              <a:rPr lang="en-US" dirty="0" err="1"/>
              <a:t>bị</a:t>
            </a:r>
            <a:r>
              <a:rPr lang="en-US" dirty="0"/>
              <a:t> </a:t>
            </a:r>
            <a:r>
              <a:rPr lang="en-US" dirty="0" err="1"/>
              <a:t>đồi</a:t>
            </a:r>
            <a:r>
              <a:rPr lang="en-US" dirty="0"/>
              <a:t> </a:t>
            </a:r>
            <a:r>
              <a:rPr lang="en-US" dirty="0" err="1"/>
              <a:t>núi</a:t>
            </a:r>
            <a:r>
              <a:rPr lang="en-US" dirty="0"/>
              <a:t> </a:t>
            </a:r>
            <a:r>
              <a:rPr lang="en-US" dirty="0" err="1"/>
              <a:t>ngăn</a:t>
            </a:r>
            <a:r>
              <a:rPr lang="en-US" dirty="0"/>
              <a:t> </a:t>
            </a:r>
            <a:r>
              <a:rPr lang="en-US" dirty="0" err="1"/>
              <a:t>cách</a:t>
            </a:r>
            <a:r>
              <a:rPr lang="en-US" dirty="0"/>
              <a:t> </a:t>
            </a:r>
            <a:r>
              <a:rPr lang="en-US" dirty="0" err="1"/>
              <a:t>cách</a:t>
            </a:r>
            <a:r>
              <a:rPr lang="en-US" dirty="0"/>
              <a:t> </a:t>
            </a:r>
            <a:r>
              <a:rPr lang="en-US" dirty="0" err="1"/>
              <a:t>thành</a:t>
            </a:r>
            <a:r>
              <a:rPr lang="en-US" dirty="0"/>
              <a:t> </a:t>
            </a:r>
            <a:r>
              <a:rPr lang="en-US" dirty="0" err="1"/>
              <a:t>nhiều</a:t>
            </a:r>
            <a:r>
              <a:rPr lang="en-US" dirty="0"/>
              <a:t> </a:t>
            </a:r>
            <a:r>
              <a:rPr lang="en-US" dirty="0" err="1"/>
              <a:t>khu</a:t>
            </a:r>
            <a:r>
              <a:rPr lang="en-US" dirty="0"/>
              <a:t> </a:t>
            </a:r>
            <a:r>
              <a:rPr lang="en-US" dirty="0" err="1"/>
              <a:t>vực</a:t>
            </a:r>
            <a:r>
              <a:rPr lang="en-US" dirty="0"/>
              <a:t>. Ở </a:t>
            </a:r>
            <a:r>
              <a:rPr lang="en-US" dirty="0" err="1"/>
              <a:t>hai</a:t>
            </a:r>
            <a:r>
              <a:rPr lang="en-US" dirty="0"/>
              <a:t> </a:t>
            </a:r>
            <a:r>
              <a:rPr lang="en-US" dirty="0" err="1"/>
              <a:t>đầu</a:t>
            </a:r>
            <a:r>
              <a:rPr lang="en-US" dirty="0"/>
              <a:t> </a:t>
            </a:r>
            <a:r>
              <a:rPr lang="en-US" dirty="0" err="1"/>
              <a:t>đất</a:t>
            </a:r>
            <a:r>
              <a:rPr lang="en-US" dirty="0"/>
              <a:t> </a:t>
            </a:r>
            <a:r>
              <a:rPr lang="en-US" dirty="0" err="1"/>
              <a:t>nước</a:t>
            </a:r>
            <a:r>
              <a:rPr lang="en-US" dirty="0"/>
              <a:t> </a:t>
            </a:r>
            <a:r>
              <a:rPr lang="en-US" dirty="0" err="1"/>
              <a:t>có</a:t>
            </a:r>
            <a:r>
              <a:rPr lang="en-US" dirty="0"/>
              <a:t> </a:t>
            </a:r>
            <a:r>
              <a:rPr lang="en-US" dirty="0" err="1"/>
              <a:t>hai</a:t>
            </a:r>
            <a:r>
              <a:rPr lang="en-US" dirty="0"/>
              <a:t> </a:t>
            </a:r>
            <a:r>
              <a:rPr lang="en-US" dirty="0" err="1"/>
              <a:t>đồng</a:t>
            </a:r>
            <a:r>
              <a:rPr lang="en-US" dirty="0"/>
              <a:t> </a:t>
            </a:r>
            <a:r>
              <a:rPr lang="en-US" dirty="0" err="1"/>
              <a:t>bằng</a:t>
            </a:r>
            <a:r>
              <a:rPr lang="en-US" dirty="0"/>
              <a:t> </a:t>
            </a:r>
            <a:r>
              <a:rPr lang="en-US" dirty="0" err="1"/>
              <a:t>rộng</a:t>
            </a:r>
            <a:r>
              <a:rPr lang="en-US" dirty="0"/>
              <a:t> </a:t>
            </a:r>
            <a:r>
              <a:rPr lang="en-US" dirty="0" err="1"/>
              <a:t>lớn</a:t>
            </a:r>
            <a:r>
              <a:rPr lang="en-US" dirty="0"/>
              <a:t>, </a:t>
            </a:r>
            <a:r>
              <a:rPr lang="en-US" dirty="0" err="1"/>
              <a:t>phì</a:t>
            </a:r>
            <a:r>
              <a:rPr lang="en-US" dirty="0"/>
              <a:t> </a:t>
            </a:r>
            <a:r>
              <a:rPr lang="en-US" dirty="0" err="1"/>
              <a:t>nhiêu</a:t>
            </a:r>
            <a:r>
              <a:rPr lang="en-US" dirty="0"/>
              <a:t> </a:t>
            </a:r>
            <a:r>
              <a:rPr lang="en-US" dirty="0" err="1"/>
              <a:t>là</a:t>
            </a:r>
            <a:r>
              <a:rPr lang="en-US" dirty="0"/>
              <a:t> </a:t>
            </a:r>
            <a:r>
              <a:rPr lang="en-US" dirty="0" err="1"/>
              <a:t>đồng</a:t>
            </a:r>
            <a:r>
              <a:rPr lang="en-US" dirty="0"/>
              <a:t> </a:t>
            </a:r>
            <a:r>
              <a:rPr lang="en-US" dirty="0" err="1"/>
              <a:t>bằng</a:t>
            </a:r>
            <a:r>
              <a:rPr lang="en-US" dirty="0"/>
              <a:t> </a:t>
            </a:r>
            <a:r>
              <a:rPr lang="en-US" dirty="0" err="1"/>
              <a:t>Bắc</a:t>
            </a:r>
            <a:r>
              <a:rPr lang="en-US" dirty="0"/>
              <a:t> </a:t>
            </a:r>
            <a:r>
              <a:rPr lang="en-US" dirty="0" err="1"/>
              <a:t>Bộ</a:t>
            </a:r>
            <a:r>
              <a:rPr lang="en-US" dirty="0"/>
              <a:t> (</a:t>
            </a:r>
            <a:r>
              <a:rPr lang="en-US" dirty="0" err="1"/>
              <a:t>lưu</a:t>
            </a:r>
            <a:r>
              <a:rPr lang="en-US" dirty="0"/>
              <a:t> </a:t>
            </a:r>
            <a:r>
              <a:rPr lang="en-US" dirty="0" err="1"/>
              <a:t>vực</a:t>
            </a:r>
            <a:r>
              <a:rPr lang="en-US" dirty="0"/>
              <a:t> </a:t>
            </a:r>
            <a:r>
              <a:rPr lang="en-US" dirty="0" err="1"/>
              <a:t>sông</a:t>
            </a:r>
            <a:r>
              <a:rPr lang="en-US" dirty="0"/>
              <a:t> </a:t>
            </a:r>
            <a:r>
              <a:rPr lang="en-US" dirty="0" err="1"/>
              <a:t>Hồng</a:t>
            </a:r>
            <a:r>
              <a:rPr lang="en-US" dirty="0"/>
              <a:t>, </a:t>
            </a:r>
            <a:r>
              <a:rPr lang="en-US" dirty="0" err="1"/>
              <a:t>rộng</a:t>
            </a:r>
            <a:r>
              <a:rPr lang="en-US" dirty="0"/>
              <a:t> 16.700 km2) </a:t>
            </a:r>
            <a:r>
              <a:rPr lang="en-US" dirty="0" err="1"/>
              <a:t>và</a:t>
            </a:r>
            <a:r>
              <a:rPr lang="en-US" dirty="0"/>
              <a:t> </a:t>
            </a:r>
            <a:r>
              <a:rPr lang="en-US" dirty="0" err="1"/>
              <a:t>đồng</a:t>
            </a:r>
            <a:r>
              <a:rPr lang="en-US" dirty="0"/>
              <a:t> </a:t>
            </a:r>
            <a:r>
              <a:rPr lang="en-US" dirty="0" err="1"/>
              <a:t>bằng</a:t>
            </a:r>
            <a:r>
              <a:rPr lang="en-US" dirty="0"/>
              <a:t> Nam </a:t>
            </a:r>
            <a:r>
              <a:rPr lang="en-US" dirty="0" err="1"/>
              <a:t>Bộ</a:t>
            </a:r>
            <a:r>
              <a:rPr lang="en-US" dirty="0"/>
              <a:t> (</a:t>
            </a:r>
            <a:r>
              <a:rPr lang="en-US" dirty="0" err="1"/>
              <a:t>lưu</a:t>
            </a:r>
            <a:r>
              <a:rPr lang="en-US" dirty="0"/>
              <a:t> </a:t>
            </a:r>
            <a:r>
              <a:rPr lang="en-US" dirty="0" err="1"/>
              <a:t>vực</a:t>
            </a:r>
            <a:r>
              <a:rPr lang="en-US" dirty="0"/>
              <a:t> </a:t>
            </a:r>
            <a:r>
              <a:rPr lang="en-US" dirty="0" err="1"/>
              <a:t>sông</a:t>
            </a:r>
            <a:r>
              <a:rPr lang="en-US" dirty="0"/>
              <a:t> </a:t>
            </a:r>
            <a:r>
              <a:rPr lang="en-US" dirty="0" err="1"/>
              <a:t>Mê</a:t>
            </a:r>
            <a:r>
              <a:rPr lang="en-US" dirty="0"/>
              <a:t> </a:t>
            </a:r>
            <a:r>
              <a:rPr lang="en-US" dirty="0" err="1"/>
              <a:t>Công</a:t>
            </a:r>
            <a:r>
              <a:rPr lang="en-US" dirty="0"/>
              <a:t>, </a:t>
            </a:r>
            <a:r>
              <a:rPr lang="en-US" dirty="0" err="1"/>
              <a:t>rộng</a:t>
            </a:r>
            <a:r>
              <a:rPr lang="en-US" dirty="0"/>
              <a:t> 40.000 km2). </a:t>
            </a:r>
            <a:endParaRPr lang="en-US" b="1" dirty="0"/>
          </a:p>
        </p:txBody>
      </p:sp>
    </p:spTree>
    <p:extLst>
      <p:ext uri="{BB962C8B-B14F-4D97-AF65-F5344CB8AC3E}">
        <p14:creationId xmlns:p14="http://schemas.microsoft.com/office/powerpoint/2010/main" val="12560346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11</a:t>
            </a:fld>
            <a:endParaRPr lang="en-US"/>
          </a:p>
        </p:txBody>
      </p:sp>
      <p:pic>
        <p:nvPicPr>
          <p:cNvPr id="5" name="Picture 4"/>
          <p:cNvPicPr>
            <a:picLocks noChangeAspect="1"/>
          </p:cNvPicPr>
          <p:nvPr/>
        </p:nvPicPr>
        <p:blipFill>
          <a:blip r:embed="rId2"/>
          <a:stretch>
            <a:fillRect/>
          </a:stretch>
        </p:blipFill>
        <p:spPr>
          <a:xfrm>
            <a:off x="2286000" y="-34997"/>
            <a:ext cx="3886200" cy="6627250"/>
          </a:xfrm>
          <a:prstGeom prst="rect">
            <a:avLst/>
          </a:prstGeom>
        </p:spPr>
      </p:pic>
    </p:spTree>
    <p:extLst>
      <p:ext uri="{BB962C8B-B14F-4D97-AF65-F5344CB8AC3E}">
        <p14:creationId xmlns:p14="http://schemas.microsoft.com/office/powerpoint/2010/main" val="937722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Đồng bằng sông Hồng</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12</a:t>
            </a:fld>
            <a:endParaRPr lang="en-US"/>
          </a:p>
        </p:txBody>
      </p:sp>
      <p:pic>
        <p:nvPicPr>
          <p:cNvPr id="5" name="Picture 4"/>
          <p:cNvPicPr>
            <a:picLocks noChangeAspect="1"/>
          </p:cNvPicPr>
          <p:nvPr/>
        </p:nvPicPr>
        <p:blipFill>
          <a:blip r:embed="rId2"/>
          <a:stretch>
            <a:fillRect/>
          </a:stretch>
        </p:blipFill>
        <p:spPr>
          <a:xfrm>
            <a:off x="214312" y="1347961"/>
            <a:ext cx="8534400" cy="5030440"/>
          </a:xfrm>
          <a:prstGeom prst="rect">
            <a:avLst/>
          </a:prstGeom>
        </p:spPr>
      </p:pic>
    </p:spTree>
    <p:extLst>
      <p:ext uri="{BB962C8B-B14F-4D97-AF65-F5344CB8AC3E}">
        <p14:creationId xmlns:p14="http://schemas.microsoft.com/office/powerpoint/2010/main" val="1524258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13</a:t>
            </a:fld>
            <a:endParaRPr lang="en-US"/>
          </a:p>
        </p:txBody>
      </p:sp>
      <p:pic>
        <p:nvPicPr>
          <p:cNvPr id="5" name="Picture 4"/>
          <p:cNvPicPr>
            <a:picLocks noChangeAspect="1"/>
          </p:cNvPicPr>
          <p:nvPr/>
        </p:nvPicPr>
        <p:blipFill>
          <a:blip r:embed="rId2"/>
          <a:stretch>
            <a:fillRect/>
          </a:stretch>
        </p:blipFill>
        <p:spPr>
          <a:xfrm>
            <a:off x="1219200" y="938702"/>
            <a:ext cx="6248399" cy="5782773"/>
          </a:xfrm>
          <a:prstGeom prst="rect">
            <a:avLst/>
          </a:prstGeom>
        </p:spPr>
      </p:pic>
      <p:sp>
        <p:nvSpPr>
          <p:cNvPr id="6" name="Title 1"/>
          <p:cNvSpPr>
            <a:spLocks noGrp="1"/>
          </p:cNvSpPr>
          <p:nvPr>
            <p:ph type="title"/>
          </p:nvPr>
        </p:nvSpPr>
        <p:spPr/>
        <p:txBody>
          <a:bodyPr/>
          <a:lstStyle/>
          <a:p>
            <a:r>
              <a:rPr lang="vi-VN" dirty="0" smtClean="0"/>
              <a:t>Đồng bằng sông Hồng</a:t>
            </a:r>
            <a:endParaRPr lang="en-US" dirty="0"/>
          </a:p>
        </p:txBody>
      </p:sp>
    </p:spTree>
    <p:extLst>
      <p:ext uri="{BB962C8B-B14F-4D97-AF65-F5344CB8AC3E}">
        <p14:creationId xmlns:p14="http://schemas.microsoft.com/office/powerpoint/2010/main" val="865234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14</a:t>
            </a:fld>
            <a:endParaRPr lang="en-US"/>
          </a:p>
        </p:txBody>
      </p:sp>
      <p:pic>
        <p:nvPicPr>
          <p:cNvPr id="5" name="Picture 4"/>
          <p:cNvPicPr>
            <a:picLocks noChangeAspect="1"/>
          </p:cNvPicPr>
          <p:nvPr/>
        </p:nvPicPr>
        <p:blipFill>
          <a:blip r:embed="rId2"/>
          <a:stretch>
            <a:fillRect/>
          </a:stretch>
        </p:blipFill>
        <p:spPr>
          <a:xfrm>
            <a:off x="268995" y="1368425"/>
            <a:ext cx="8606009" cy="5135562"/>
          </a:xfrm>
          <a:prstGeom prst="rect">
            <a:avLst/>
          </a:prstGeom>
        </p:spPr>
      </p:pic>
      <p:sp>
        <p:nvSpPr>
          <p:cNvPr id="6" name="Title 1"/>
          <p:cNvSpPr>
            <a:spLocks noGrp="1"/>
          </p:cNvSpPr>
          <p:nvPr>
            <p:ph type="title"/>
          </p:nvPr>
        </p:nvSpPr>
        <p:spPr/>
        <p:txBody>
          <a:bodyPr/>
          <a:lstStyle/>
          <a:p>
            <a:r>
              <a:rPr lang="vi-VN" dirty="0" smtClean="0"/>
              <a:t>Đồng bằng sông Hồng</a:t>
            </a:r>
            <a:endParaRPr lang="en-US" dirty="0"/>
          </a:p>
        </p:txBody>
      </p:sp>
    </p:spTree>
    <p:extLst>
      <p:ext uri="{BB962C8B-B14F-4D97-AF65-F5344CB8AC3E}">
        <p14:creationId xmlns:p14="http://schemas.microsoft.com/office/powerpoint/2010/main" val="1474712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Đồng bằng Nam Bộ</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15</a:t>
            </a:fld>
            <a:endParaRPr lang="en-US"/>
          </a:p>
        </p:txBody>
      </p:sp>
      <p:pic>
        <p:nvPicPr>
          <p:cNvPr id="5" name="Picture 4"/>
          <p:cNvPicPr>
            <a:picLocks noChangeAspect="1"/>
          </p:cNvPicPr>
          <p:nvPr/>
        </p:nvPicPr>
        <p:blipFill>
          <a:blip r:embed="rId2"/>
          <a:stretch>
            <a:fillRect/>
          </a:stretch>
        </p:blipFill>
        <p:spPr>
          <a:xfrm>
            <a:off x="941263" y="1609006"/>
            <a:ext cx="7745537" cy="4914032"/>
          </a:xfrm>
          <a:prstGeom prst="rect">
            <a:avLst/>
          </a:prstGeom>
        </p:spPr>
      </p:pic>
    </p:spTree>
    <p:extLst>
      <p:ext uri="{BB962C8B-B14F-4D97-AF65-F5344CB8AC3E}">
        <p14:creationId xmlns:p14="http://schemas.microsoft.com/office/powerpoint/2010/main" val="2855452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16</a:t>
            </a:fld>
            <a:endParaRPr lang="en-US"/>
          </a:p>
        </p:txBody>
      </p:sp>
      <p:pic>
        <p:nvPicPr>
          <p:cNvPr id="5" name="Picture 4"/>
          <p:cNvPicPr>
            <a:picLocks noChangeAspect="1"/>
          </p:cNvPicPr>
          <p:nvPr/>
        </p:nvPicPr>
        <p:blipFill>
          <a:blip r:embed="rId2"/>
          <a:stretch>
            <a:fillRect/>
          </a:stretch>
        </p:blipFill>
        <p:spPr>
          <a:xfrm>
            <a:off x="423265" y="1590675"/>
            <a:ext cx="8297470" cy="4733925"/>
          </a:xfrm>
          <a:prstGeom prst="rect">
            <a:avLst/>
          </a:prstGeom>
        </p:spPr>
      </p:pic>
      <p:sp>
        <p:nvSpPr>
          <p:cNvPr id="6" name="Title 1"/>
          <p:cNvSpPr>
            <a:spLocks noGrp="1"/>
          </p:cNvSpPr>
          <p:nvPr>
            <p:ph type="title"/>
          </p:nvPr>
        </p:nvSpPr>
        <p:spPr/>
        <p:txBody>
          <a:bodyPr/>
          <a:lstStyle/>
          <a:p>
            <a:r>
              <a:rPr lang="vi-VN" dirty="0" smtClean="0"/>
              <a:t>Đồng bằng Nam Bộ</a:t>
            </a:r>
            <a:endParaRPr lang="en-US" dirty="0"/>
          </a:p>
        </p:txBody>
      </p:sp>
    </p:spTree>
    <p:extLst>
      <p:ext uri="{BB962C8B-B14F-4D97-AF65-F5344CB8AC3E}">
        <p14:creationId xmlns:p14="http://schemas.microsoft.com/office/powerpoint/2010/main" val="2752795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Địa hình: </a:t>
            </a:r>
          </a:p>
          <a:p>
            <a:pPr marL="0" indent="0">
              <a:buNone/>
            </a:pPr>
            <a:r>
              <a:rPr lang="vi-VN" dirty="0" smtClean="0"/>
              <a:t>	- </a:t>
            </a:r>
            <a:r>
              <a:rPr lang="en-US" dirty="0" err="1"/>
              <a:t>Việt</a:t>
            </a:r>
            <a:r>
              <a:rPr lang="en-US" dirty="0"/>
              <a:t> Nam </a:t>
            </a:r>
            <a:r>
              <a:rPr lang="en-US" dirty="0" err="1"/>
              <a:t>có</a:t>
            </a:r>
            <a:r>
              <a:rPr lang="en-US" dirty="0"/>
              <a:t> </a:t>
            </a:r>
            <a:r>
              <a:rPr lang="en-US" dirty="0" err="1"/>
              <a:t>ba</a:t>
            </a:r>
            <a:r>
              <a:rPr lang="en-US" dirty="0"/>
              <a:t> </a:t>
            </a:r>
            <a:r>
              <a:rPr lang="en-US" dirty="0" err="1"/>
              <a:t>mặt</a:t>
            </a:r>
            <a:r>
              <a:rPr lang="en-US" dirty="0"/>
              <a:t> </a:t>
            </a:r>
            <a:r>
              <a:rPr lang="en-US" dirty="0" err="1"/>
              <a:t>Đông</a:t>
            </a:r>
            <a:r>
              <a:rPr lang="en-US" dirty="0"/>
              <a:t>, Nam </a:t>
            </a:r>
            <a:r>
              <a:rPr lang="en-US" dirty="0" err="1"/>
              <a:t>và</a:t>
            </a:r>
            <a:r>
              <a:rPr lang="en-US" dirty="0"/>
              <a:t> </a:t>
            </a:r>
            <a:r>
              <a:rPr lang="en-US" dirty="0" err="1"/>
              <a:t>Tây</a:t>
            </a:r>
            <a:r>
              <a:rPr lang="en-US" dirty="0"/>
              <a:t>-Nam </a:t>
            </a:r>
            <a:r>
              <a:rPr lang="en-US" dirty="0" err="1"/>
              <a:t>trông</a:t>
            </a:r>
            <a:r>
              <a:rPr lang="en-US" dirty="0"/>
              <a:t> </a:t>
            </a:r>
            <a:r>
              <a:rPr lang="en-US" dirty="0" err="1"/>
              <a:t>ra</a:t>
            </a:r>
            <a:r>
              <a:rPr lang="en-US" dirty="0"/>
              <a:t> </a:t>
            </a:r>
            <a:r>
              <a:rPr lang="en-US" dirty="0" err="1"/>
              <a:t>biển</a:t>
            </a:r>
            <a:r>
              <a:rPr lang="en-US" dirty="0"/>
              <a:t> </a:t>
            </a:r>
            <a:r>
              <a:rPr lang="en-US" dirty="0" err="1"/>
              <a:t>với</a:t>
            </a:r>
            <a:r>
              <a:rPr lang="en-US" dirty="0"/>
              <a:t> </a:t>
            </a:r>
            <a:r>
              <a:rPr lang="en-US" dirty="0" err="1"/>
              <a:t>bờ</a:t>
            </a:r>
            <a:r>
              <a:rPr lang="en-US" dirty="0"/>
              <a:t> </a:t>
            </a:r>
            <a:r>
              <a:rPr lang="en-US" dirty="0" err="1"/>
              <a:t>biển</a:t>
            </a:r>
            <a:r>
              <a:rPr lang="en-US" dirty="0"/>
              <a:t> </a:t>
            </a:r>
            <a:r>
              <a:rPr lang="en-US" dirty="0" err="1"/>
              <a:t>dài</a:t>
            </a:r>
            <a:r>
              <a:rPr lang="en-US" dirty="0"/>
              <a:t> 3.260 km, </a:t>
            </a:r>
            <a:r>
              <a:rPr lang="en-US" dirty="0" err="1"/>
              <a:t>từ</a:t>
            </a:r>
            <a:r>
              <a:rPr lang="en-US" dirty="0"/>
              <a:t> </a:t>
            </a:r>
            <a:r>
              <a:rPr lang="en-US" dirty="0" err="1"/>
              <a:t>Móng</a:t>
            </a:r>
            <a:r>
              <a:rPr lang="en-US" dirty="0"/>
              <a:t> </a:t>
            </a:r>
            <a:r>
              <a:rPr lang="en-US" dirty="0" err="1"/>
              <a:t>Cái</a:t>
            </a:r>
            <a:r>
              <a:rPr lang="en-US" dirty="0"/>
              <a:t> ở </a:t>
            </a:r>
            <a:r>
              <a:rPr lang="en-US" dirty="0" err="1"/>
              <a:t>phía</a:t>
            </a:r>
            <a:r>
              <a:rPr lang="en-US" dirty="0"/>
              <a:t> </a:t>
            </a:r>
            <a:r>
              <a:rPr lang="en-US" dirty="0" err="1"/>
              <a:t>Bắc</a:t>
            </a:r>
            <a:r>
              <a:rPr lang="en-US" dirty="0"/>
              <a:t> </a:t>
            </a:r>
            <a:r>
              <a:rPr lang="en-US" dirty="0" err="1"/>
              <a:t>đến</a:t>
            </a:r>
            <a:r>
              <a:rPr lang="en-US" dirty="0"/>
              <a:t> </a:t>
            </a:r>
            <a:r>
              <a:rPr lang="en-US" dirty="0" err="1"/>
              <a:t>Hà</a:t>
            </a:r>
            <a:r>
              <a:rPr lang="en-US" dirty="0"/>
              <a:t> </a:t>
            </a:r>
            <a:r>
              <a:rPr lang="en-US" dirty="0" err="1"/>
              <a:t>Tiên</a:t>
            </a:r>
            <a:r>
              <a:rPr lang="en-US" dirty="0"/>
              <a:t> ở </a:t>
            </a:r>
            <a:r>
              <a:rPr lang="en-US" dirty="0" err="1"/>
              <a:t>phía</a:t>
            </a:r>
            <a:r>
              <a:rPr lang="en-US" dirty="0"/>
              <a:t> </a:t>
            </a:r>
            <a:r>
              <a:rPr lang="en-US" dirty="0" err="1"/>
              <a:t>Tây</a:t>
            </a:r>
            <a:r>
              <a:rPr lang="en-US" dirty="0"/>
              <a:t> </a:t>
            </a:r>
            <a:r>
              <a:rPr lang="en-US" dirty="0" smtClean="0"/>
              <a:t>Nam</a:t>
            </a:r>
            <a:r>
              <a:rPr lang="vi-VN" dirty="0" smtClean="0"/>
              <a:t>.</a:t>
            </a:r>
          </a:p>
          <a:p>
            <a:pPr marL="0" indent="0">
              <a:buNone/>
            </a:pP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23537340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18</a:t>
            </a:fld>
            <a:endParaRPr lang="en-US"/>
          </a:p>
        </p:txBody>
      </p:sp>
      <p:pic>
        <p:nvPicPr>
          <p:cNvPr id="5" name="Picture 4"/>
          <p:cNvPicPr>
            <a:picLocks noChangeAspect="1"/>
          </p:cNvPicPr>
          <p:nvPr/>
        </p:nvPicPr>
        <p:blipFill>
          <a:blip r:embed="rId2"/>
          <a:stretch>
            <a:fillRect/>
          </a:stretch>
        </p:blipFill>
        <p:spPr>
          <a:xfrm>
            <a:off x="94271" y="1304925"/>
            <a:ext cx="9025916" cy="5029200"/>
          </a:xfrm>
          <a:prstGeom prst="rect">
            <a:avLst/>
          </a:prstGeom>
        </p:spPr>
      </p:pic>
      <p:sp>
        <p:nvSpPr>
          <p:cNvPr id="6" name="Title 1"/>
          <p:cNvSpPr txBox="1">
            <a:spLocks noGrp="1"/>
          </p:cNvSpPr>
          <p:nvPr>
            <p:ph type="title"/>
          </p:nvPr>
        </p:nvSpPr>
        <p:spPr bwMode="auto">
          <a:xfrm>
            <a:off x="609600" y="381000"/>
            <a:ext cx="76962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dirty="0" smtClean="0"/>
              <a:t>I. KHÁI QUÁT CHUNG VỀ VIỆT NAM</a:t>
            </a:r>
            <a:endParaRPr lang="en-US" sz="3400" kern="0" dirty="0"/>
          </a:p>
        </p:txBody>
      </p:sp>
    </p:spTree>
    <p:extLst>
      <p:ext uri="{BB962C8B-B14F-4D97-AF65-F5344CB8AC3E}">
        <p14:creationId xmlns:p14="http://schemas.microsoft.com/office/powerpoint/2010/main" val="302014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783633" cy="49530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smtClean="0"/>
              <a:t>	-  Việt </a:t>
            </a:r>
            <a:r>
              <a:rPr lang="vi-VN" dirty="0"/>
              <a:t>Nam nằm trong vành đai nội chí tuyến, quanh  năm có nhiệt  độ cao và độ ẩm lớn. </a:t>
            </a:r>
            <a:endParaRPr lang="vi-VN" dirty="0" smtClean="0"/>
          </a:p>
          <a:p>
            <a:pPr marL="0" indent="0">
              <a:buNone/>
            </a:pPr>
            <a:r>
              <a:rPr lang="vi-VN" dirty="0"/>
              <a:t>	</a:t>
            </a:r>
            <a:r>
              <a:rPr lang="vi-VN" dirty="0" smtClean="0"/>
              <a:t>Phía </a:t>
            </a:r>
            <a:r>
              <a:rPr lang="vi-VN" dirty="0"/>
              <a:t>Bắc chịu ảnh hưởng của lục địa Trung Hoa nên ít nhiều mang tính khí hậu lục địa. Biển Đông ảnh hưởng sâu sắc đến tính chất nhiệt đới gió mùa ẩm của đất liền. </a:t>
            </a:r>
            <a:endParaRPr lang="vi-VN" dirty="0" smtClean="0"/>
          </a:p>
          <a:p>
            <a:pPr marL="0" indent="0">
              <a:buNone/>
            </a:pPr>
            <a:endParaRPr lang="en-US" b="1" dirty="0"/>
          </a:p>
        </p:txBody>
      </p:sp>
      <p:sp>
        <p:nvSpPr>
          <p:cNvPr id="5" name="Title 1"/>
          <p:cNvSpPr>
            <a:spLocks noGrp="1"/>
          </p:cNvSpPr>
          <p:nvPr>
            <p:ph type="title"/>
          </p:nvPr>
        </p:nvSpPr>
        <p:spPr>
          <a:xfrm>
            <a:off x="609600" y="228600"/>
            <a:ext cx="7543800" cy="609600"/>
          </a:xfrm>
        </p:spPr>
        <p:txBody>
          <a:bodyPr/>
          <a:lstStyle/>
          <a:p>
            <a:r>
              <a:rPr lang="vi-VN" sz="3400" dirty="0" smtClean="0"/>
              <a:t>I. KHÁI QUÁT CHUNG VỀ VIỆT NAM</a:t>
            </a:r>
            <a:endParaRPr lang="en-US" sz="3400" dirty="0"/>
          </a:p>
        </p:txBody>
      </p:sp>
    </p:spTree>
    <p:extLst>
      <p:ext uri="{BB962C8B-B14F-4D97-AF65-F5344CB8AC3E}">
        <p14:creationId xmlns:p14="http://schemas.microsoft.com/office/powerpoint/2010/main" val="22014000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20</a:t>
            </a:fld>
            <a:endParaRPr lang="en-US"/>
          </a:p>
        </p:txBody>
      </p:sp>
      <p:pic>
        <p:nvPicPr>
          <p:cNvPr id="6" name="Picture 5"/>
          <p:cNvPicPr>
            <a:picLocks noChangeAspect="1"/>
          </p:cNvPicPr>
          <p:nvPr/>
        </p:nvPicPr>
        <p:blipFill>
          <a:blip r:embed="rId2"/>
          <a:stretch>
            <a:fillRect/>
          </a:stretch>
        </p:blipFill>
        <p:spPr>
          <a:xfrm>
            <a:off x="1295400" y="0"/>
            <a:ext cx="6705600" cy="6705600"/>
          </a:xfrm>
          <a:prstGeom prst="rect">
            <a:avLst/>
          </a:prstGeom>
        </p:spPr>
      </p:pic>
    </p:spTree>
    <p:extLst>
      <p:ext uri="{BB962C8B-B14F-4D97-AF65-F5344CB8AC3E}">
        <p14:creationId xmlns:p14="http://schemas.microsoft.com/office/powerpoint/2010/main" val="972746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371600"/>
            <a:ext cx="7783633" cy="50292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a:t>	</a:t>
            </a:r>
            <a:r>
              <a:rPr lang="vi-VN" dirty="0" smtClean="0"/>
              <a:t>  </a:t>
            </a:r>
            <a:r>
              <a:rPr lang="vi-VN" dirty="0" smtClean="0"/>
              <a:t>Khí </a:t>
            </a:r>
            <a:r>
              <a:rPr lang="vi-VN" dirty="0"/>
              <a:t>hậu nhiệt đới gió mùa ẩm không thuần nhất trên toàn lãnh thổ Việt Nam, hình thành nên các miền và vùng khí hậu khác nhau rõ rệt. </a:t>
            </a:r>
            <a:endParaRPr lang="vi-VN" dirty="0" smtClean="0"/>
          </a:p>
          <a:p>
            <a:pPr marL="0" indent="0">
              <a:buNone/>
            </a:pPr>
            <a:r>
              <a:rPr lang="vi-VN" dirty="0"/>
              <a:t>	</a:t>
            </a:r>
            <a:r>
              <a:rPr lang="vi-VN" dirty="0" smtClean="0"/>
              <a:t>Khí </a:t>
            </a:r>
            <a:r>
              <a:rPr lang="vi-VN" dirty="0"/>
              <a:t>hậu Việt Nam thay đổi theo mùa và theo vùng từ thấp lên cao, từ Bắc vào Nam và từ Đông sang Tây. </a:t>
            </a: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35646393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918173" cy="53340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a:t>	</a:t>
            </a:r>
            <a:r>
              <a:rPr lang="vi-VN" dirty="0" smtClean="0"/>
              <a:t>Việt </a:t>
            </a:r>
            <a:r>
              <a:rPr lang="vi-VN" dirty="0"/>
              <a:t>Nam có thể được chia ra làm hai đới khí hậu lớn</a:t>
            </a:r>
            <a:r>
              <a:rPr lang="vi-VN" dirty="0" smtClean="0"/>
              <a:t>:</a:t>
            </a:r>
          </a:p>
          <a:p>
            <a:pPr marL="0" indent="0">
              <a:buNone/>
            </a:pPr>
            <a:r>
              <a:rPr lang="vi-VN" dirty="0"/>
              <a:t>	</a:t>
            </a:r>
            <a:r>
              <a:rPr lang="vi-VN" dirty="0" smtClean="0"/>
              <a:t> </a:t>
            </a:r>
            <a:r>
              <a:rPr lang="vi-VN" dirty="0" smtClean="0"/>
              <a:t>Miền </a:t>
            </a:r>
            <a:r>
              <a:rPr lang="vi-VN" dirty="0"/>
              <a:t>Bắc </a:t>
            </a:r>
            <a:r>
              <a:rPr lang="vi-VN" dirty="0" smtClean="0"/>
              <a:t>là </a:t>
            </a:r>
            <a:r>
              <a:rPr lang="vi-VN" dirty="0"/>
              <a:t>khí hậu nhiệt đới gió mùa, với 4 mùa rõ </a:t>
            </a:r>
            <a:r>
              <a:rPr lang="vi-VN" dirty="0" smtClean="0"/>
              <a:t>rệt, chịu </a:t>
            </a:r>
            <a:r>
              <a:rPr lang="vi-VN" dirty="0"/>
              <a:t>ảnh hưởng của gió mùa Đông Bắc và gió mùa Đông </a:t>
            </a:r>
            <a:r>
              <a:rPr lang="vi-VN" dirty="0" smtClean="0"/>
              <a:t>Nam.</a:t>
            </a:r>
          </a:p>
          <a:p>
            <a:pPr marL="0" indent="0">
              <a:buNone/>
            </a:pPr>
            <a:r>
              <a:rPr lang="vi-VN" dirty="0"/>
              <a:t>	</a:t>
            </a:r>
            <a:r>
              <a:rPr lang="vi-VN" dirty="0" smtClean="0"/>
              <a:t>Miền </a:t>
            </a:r>
            <a:r>
              <a:rPr lang="vi-VN" dirty="0"/>
              <a:t>Nam </a:t>
            </a:r>
            <a:r>
              <a:rPr lang="vi-VN" dirty="0" smtClean="0"/>
              <a:t>do </a:t>
            </a:r>
            <a:r>
              <a:rPr lang="vi-VN" dirty="0"/>
              <a:t>ít chịu ảnh hưởng của gió mùa nên khí hậu nhiệt đới khá điều hòa, nóng quanh năm và chia thành hai mùa rõ rệt </a:t>
            </a: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23190834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371600"/>
            <a:ext cx="8027711" cy="54864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a:t>	</a:t>
            </a:r>
            <a:r>
              <a:rPr lang="en-US" dirty="0" err="1" smtClean="0"/>
              <a:t>Việt</a:t>
            </a:r>
            <a:r>
              <a:rPr lang="en-US" dirty="0" smtClean="0"/>
              <a:t> </a:t>
            </a:r>
            <a:r>
              <a:rPr lang="en-US" dirty="0"/>
              <a:t>Nam </a:t>
            </a:r>
            <a:r>
              <a:rPr lang="en-US" dirty="0" err="1"/>
              <a:t>có</a:t>
            </a:r>
            <a:r>
              <a:rPr lang="en-US" dirty="0"/>
              <a:t> </a:t>
            </a:r>
            <a:r>
              <a:rPr lang="en-US" dirty="0" err="1"/>
              <a:t>lượng</a:t>
            </a:r>
            <a:r>
              <a:rPr lang="en-US" dirty="0"/>
              <a:t> </a:t>
            </a:r>
            <a:r>
              <a:rPr lang="en-US" dirty="0" err="1"/>
              <a:t>bức</a:t>
            </a:r>
            <a:r>
              <a:rPr lang="en-US" dirty="0"/>
              <a:t> </a:t>
            </a:r>
            <a:r>
              <a:rPr lang="en-US" dirty="0" err="1"/>
              <a:t>xạ</a:t>
            </a:r>
            <a:r>
              <a:rPr lang="en-US" dirty="0"/>
              <a:t> </a:t>
            </a:r>
            <a:r>
              <a:rPr lang="en-US" dirty="0" err="1"/>
              <a:t>mặt</a:t>
            </a:r>
            <a:r>
              <a:rPr lang="en-US" dirty="0"/>
              <a:t> </a:t>
            </a:r>
            <a:r>
              <a:rPr lang="en-US" dirty="0" err="1"/>
              <a:t>trời</a:t>
            </a:r>
            <a:r>
              <a:rPr lang="en-US" dirty="0"/>
              <a:t> </a:t>
            </a:r>
            <a:r>
              <a:rPr lang="en-US" dirty="0" err="1"/>
              <a:t>rất</a:t>
            </a:r>
            <a:r>
              <a:rPr lang="en-US" dirty="0"/>
              <a:t> </a:t>
            </a:r>
            <a:r>
              <a:rPr lang="en-US" dirty="0" err="1"/>
              <a:t>lớn</a:t>
            </a:r>
            <a:r>
              <a:rPr lang="en-US" dirty="0"/>
              <a:t> </a:t>
            </a:r>
            <a:r>
              <a:rPr lang="en-US" dirty="0" err="1"/>
              <a:t>với</a:t>
            </a:r>
            <a:r>
              <a:rPr lang="en-US" dirty="0"/>
              <a:t> </a:t>
            </a:r>
            <a:r>
              <a:rPr lang="en-US" dirty="0" err="1"/>
              <a:t>số</a:t>
            </a:r>
            <a:r>
              <a:rPr lang="en-US" dirty="0"/>
              <a:t> </a:t>
            </a:r>
            <a:r>
              <a:rPr lang="en-US" dirty="0" err="1"/>
              <a:t>giờ</a:t>
            </a:r>
            <a:r>
              <a:rPr lang="en-US" dirty="0"/>
              <a:t> </a:t>
            </a:r>
            <a:r>
              <a:rPr lang="en-US" dirty="0" err="1"/>
              <a:t>nắng</a:t>
            </a:r>
            <a:r>
              <a:rPr lang="en-US" dirty="0"/>
              <a:t> </a:t>
            </a:r>
            <a:r>
              <a:rPr lang="en-US" dirty="0" err="1"/>
              <a:t>từ</a:t>
            </a:r>
            <a:r>
              <a:rPr lang="en-US" dirty="0"/>
              <a:t> 1.400 - 3.000 </a:t>
            </a:r>
            <a:r>
              <a:rPr lang="en-US" dirty="0" err="1"/>
              <a:t>giờ</a:t>
            </a:r>
            <a:r>
              <a:rPr lang="en-US" dirty="0"/>
              <a:t>/</a:t>
            </a:r>
            <a:r>
              <a:rPr lang="en-US" dirty="0" err="1"/>
              <a:t>năm</a:t>
            </a:r>
            <a:r>
              <a:rPr lang="en-US" dirty="0"/>
              <a:t>. </a:t>
            </a:r>
            <a:endParaRPr lang="vi-VN" dirty="0" smtClean="0"/>
          </a:p>
          <a:p>
            <a:pPr marL="0" indent="0">
              <a:buNone/>
            </a:pPr>
            <a:r>
              <a:rPr lang="vi-VN" dirty="0"/>
              <a:t>	</a:t>
            </a:r>
            <a:r>
              <a:rPr lang="en-US" dirty="0" err="1" smtClean="0"/>
              <a:t>Lượng</a:t>
            </a:r>
            <a:r>
              <a:rPr lang="en-US" dirty="0" smtClean="0"/>
              <a:t> </a:t>
            </a:r>
            <a:r>
              <a:rPr lang="en-US" dirty="0" err="1"/>
              <a:t>mưa</a:t>
            </a:r>
            <a:r>
              <a:rPr lang="en-US" dirty="0"/>
              <a:t> </a:t>
            </a:r>
            <a:r>
              <a:rPr lang="en-US" dirty="0" err="1"/>
              <a:t>trung</a:t>
            </a:r>
            <a:r>
              <a:rPr lang="en-US" dirty="0"/>
              <a:t> </a:t>
            </a:r>
            <a:r>
              <a:rPr lang="en-US" dirty="0" err="1"/>
              <a:t>bình</a:t>
            </a:r>
            <a:r>
              <a:rPr lang="en-US" dirty="0"/>
              <a:t> </a:t>
            </a:r>
            <a:r>
              <a:rPr lang="en-US" dirty="0" err="1"/>
              <a:t>hàng</a:t>
            </a:r>
            <a:r>
              <a:rPr lang="en-US" dirty="0"/>
              <a:t> </a:t>
            </a:r>
            <a:r>
              <a:rPr lang="en-US" dirty="0" err="1"/>
              <a:t>năm</a:t>
            </a:r>
            <a:r>
              <a:rPr lang="en-US" dirty="0"/>
              <a:t> </a:t>
            </a:r>
            <a:r>
              <a:rPr lang="en-US" dirty="0" err="1"/>
              <a:t>từ</a:t>
            </a:r>
            <a:r>
              <a:rPr lang="en-US" dirty="0"/>
              <a:t> 1.500 </a:t>
            </a:r>
            <a:r>
              <a:rPr lang="en-US" dirty="0" err="1"/>
              <a:t>đến</a:t>
            </a:r>
            <a:r>
              <a:rPr lang="en-US" dirty="0"/>
              <a:t> 2.000 mm. </a:t>
            </a:r>
            <a:endParaRPr lang="vi-VN" dirty="0" smtClean="0"/>
          </a:p>
          <a:p>
            <a:pPr marL="0" indent="0">
              <a:buNone/>
            </a:pPr>
            <a:r>
              <a:rPr lang="vi-VN" dirty="0"/>
              <a:t>	</a:t>
            </a:r>
            <a:r>
              <a:rPr lang="en-US" dirty="0" err="1" smtClean="0"/>
              <a:t>Độ</a:t>
            </a:r>
            <a:r>
              <a:rPr lang="en-US" dirty="0" smtClean="0"/>
              <a:t> </a:t>
            </a:r>
            <a:r>
              <a:rPr lang="en-US" dirty="0" err="1"/>
              <a:t>ẩm</a:t>
            </a:r>
            <a:r>
              <a:rPr lang="en-US" dirty="0"/>
              <a:t> </a:t>
            </a:r>
            <a:r>
              <a:rPr lang="en-US" dirty="0" err="1"/>
              <a:t>không</a:t>
            </a:r>
            <a:r>
              <a:rPr lang="en-US" dirty="0"/>
              <a:t> </a:t>
            </a:r>
            <a:r>
              <a:rPr lang="en-US" dirty="0" err="1"/>
              <a:t>khí</a:t>
            </a:r>
            <a:r>
              <a:rPr lang="en-US" dirty="0"/>
              <a:t> </a:t>
            </a:r>
            <a:r>
              <a:rPr lang="en-US" dirty="0" err="1"/>
              <a:t>trên</a:t>
            </a:r>
            <a:r>
              <a:rPr lang="en-US" dirty="0"/>
              <a:t> </a:t>
            </a:r>
            <a:r>
              <a:rPr lang="en-US" dirty="0" err="1"/>
              <a:t>dưới</a:t>
            </a:r>
            <a:r>
              <a:rPr lang="en-US" dirty="0"/>
              <a:t> 80%. Do </a:t>
            </a:r>
            <a:r>
              <a:rPr lang="en-US" dirty="0" err="1"/>
              <a:t>ảnh</a:t>
            </a:r>
            <a:r>
              <a:rPr lang="en-US" dirty="0"/>
              <a:t> </a:t>
            </a:r>
            <a:r>
              <a:rPr lang="en-US" dirty="0" err="1"/>
              <a:t>hưởng</a:t>
            </a:r>
            <a:r>
              <a:rPr lang="en-US" dirty="0"/>
              <a:t> </a:t>
            </a:r>
            <a:r>
              <a:rPr lang="en-US" dirty="0" err="1"/>
              <a:t>gió</a:t>
            </a:r>
            <a:r>
              <a:rPr lang="en-US" dirty="0"/>
              <a:t> </a:t>
            </a:r>
            <a:r>
              <a:rPr lang="en-US" dirty="0" err="1"/>
              <a:t>mùa</a:t>
            </a:r>
            <a:r>
              <a:rPr lang="en-US" dirty="0"/>
              <a:t> </a:t>
            </a:r>
            <a:r>
              <a:rPr lang="en-US" dirty="0" err="1"/>
              <a:t>và</a:t>
            </a:r>
            <a:r>
              <a:rPr lang="en-US" dirty="0"/>
              <a:t> </a:t>
            </a:r>
            <a:r>
              <a:rPr lang="en-US" dirty="0" err="1"/>
              <a:t>sự</a:t>
            </a:r>
            <a:r>
              <a:rPr lang="en-US" dirty="0"/>
              <a:t> </a:t>
            </a:r>
            <a:r>
              <a:rPr lang="en-US" dirty="0" err="1"/>
              <a:t>phức</a:t>
            </a:r>
            <a:r>
              <a:rPr lang="en-US" dirty="0"/>
              <a:t> </a:t>
            </a:r>
            <a:r>
              <a:rPr lang="en-US" dirty="0" err="1"/>
              <a:t>tạp</a:t>
            </a:r>
            <a:r>
              <a:rPr lang="en-US" dirty="0"/>
              <a:t> </a:t>
            </a:r>
            <a:r>
              <a:rPr lang="en-US" dirty="0" err="1"/>
              <a:t>về</a:t>
            </a:r>
            <a:r>
              <a:rPr lang="en-US" dirty="0"/>
              <a:t> </a:t>
            </a:r>
            <a:r>
              <a:rPr lang="en-US" dirty="0" err="1"/>
              <a:t>địa</a:t>
            </a:r>
            <a:r>
              <a:rPr lang="en-US" dirty="0"/>
              <a:t> </a:t>
            </a:r>
            <a:r>
              <a:rPr lang="en-US" dirty="0" err="1"/>
              <a:t>hình</a:t>
            </a:r>
            <a:r>
              <a:rPr lang="en-US" dirty="0"/>
              <a:t> </a:t>
            </a:r>
            <a:r>
              <a:rPr lang="en-US" dirty="0" err="1"/>
              <a:t>nên</a:t>
            </a:r>
            <a:r>
              <a:rPr lang="en-US" dirty="0"/>
              <a:t> </a:t>
            </a:r>
            <a:r>
              <a:rPr lang="en-US" dirty="0" err="1"/>
              <a:t>Việt</a:t>
            </a:r>
            <a:r>
              <a:rPr lang="en-US" dirty="0"/>
              <a:t>   Nam </a:t>
            </a:r>
            <a:r>
              <a:rPr lang="en-US" dirty="0" err="1"/>
              <a:t>thường</a:t>
            </a:r>
            <a:r>
              <a:rPr lang="en-US" dirty="0"/>
              <a:t> </a:t>
            </a:r>
            <a:r>
              <a:rPr lang="en-US" dirty="0" err="1"/>
              <a:t>gặp</a:t>
            </a:r>
            <a:r>
              <a:rPr lang="en-US" dirty="0"/>
              <a:t> </a:t>
            </a:r>
            <a:r>
              <a:rPr lang="en-US" dirty="0" err="1"/>
              <a:t>bất</a:t>
            </a:r>
            <a:r>
              <a:rPr lang="en-US" dirty="0"/>
              <a:t> </a:t>
            </a:r>
            <a:r>
              <a:rPr lang="en-US" dirty="0" err="1"/>
              <a:t>lợi</a:t>
            </a:r>
            <a:r>
              <a:rPr lang="en-US" dirty="0"/>
              <a:t> </a:t>
            </a:r>
            <a:r>
              <a:rPr lang="en-US" dirty="0" err="1"/>
              <a:t>về</a:t>
            </a:r>
            <a:r>
              <a:rPr lang="en-US" dirty="0"/>
              <a:t> </a:t>
            </a:r>
            <a:r>
              <a:rPr lang="en-US" dirty="0" err="1"/>
              <a:t>thời</a:t>
            </a:r>
            <a:r>
              <a:rPr lang="en-US" dirty="0"/>
              <a:t> </a:t>
            </a:r>
            <a:r>
              <a:rPr lang="en-US" dirty="0" err="1"/>
              <a:t>tiết</a:t>
            </a:r>
            <a:r>
              <a:rPr lang="en-US" dirty="0"/>
              <a:t> </a:t>
            </a:r>
            <a:r>
              <a:rPr lang="en-US" dirty="0" err="1"/>
              <a:t>như</a:t>
            </a:r>
            <a:r>
              <a:rPr lang="en-US" dirty="0"/>
              <a:t> </a:t>
            </a:r>
            <a:r>
              <a:rPr lang="en-US" dirty="0" err="1"/>
              <a:t>bão</a:t>
            </a:r>
            <a:r>
              <a:rPr lang="en-US" dirty="0"/>
              <a:t>, </a:t>
            </a:r>
            <a:r>
              <a:rPr lang="en-US" dirty="0" err="1"/>
              <a:t>lũ</a:t>
            </a:r>
            <a:r>
              <a:rPr lang="en-US" dirty="0"/>
              <a:t> </a:t>
            </a:r>
            <a:r>
              <a:rPr lang="en-US" dirty="0" err="1"/>
              <a:t>lụt</a:t>
            </a:r>
            <a:r>
              <a:rPr lang="en-US" dirty="0"/>
              <a:t>, </a:t>
            </a:r>
            <a:r>
              <a:rPr lang="en-US" dirty="0" err="1"/>
              <a:t>hạn</a:t>
            </a:r>
            <a:r>
              <a:rPr lang="en-US" dirty="0"/>
              <a:t> </a:t>
            </a:r>
            <a:r>
              <a:rPr lang="en-US" dirty="0" err="1"/>
              <a:t>hán</a:t>
            </a:r>
            <a:r>
              <a:rPr lang="en-US" dirty="0"/>
              <a:t> </a:t>
            </a: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42085650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24</a:t>
            </a:fld>
            <a:endParaRPr lang="en-US"/>
          </a:p>
        </p:txBody>
      </p:sp>
      <p:pic>
        <p:nvPicPr>
          <p:cNvPr id="5" name="Picture 4"/>
          <p:cNvPicPr>
            <a:picLocks noChangeAspect="1"/>
          </p:cNvPicPr>
          <p:nvPr/>
        </p:nvPicPr>
        <p:blipFill>
          <a:blip r:embed="rId2"/>
          <a:stretch>
            <a:fillRect/>
          </a:stretch>
        </p:blipFill>
        <p:spPr>
          <a:xfrm>
            <a:off x="2247900" y="19050"/>
            <a:ext cx="4648200" cy="6659021"/>
          </a:xfrm>
          <a:prstGeom prst="rect">
            <a:avLst/>
          </a:prstGeom>
        </p:spPr>
      </p:pic>
    </p:spTree>
    <p:extLst>
      <p:ext uri="{BB962C8B-B14F-4D97-AF65-F5344CB8AC3E}">
        <p14:creationId xmlns:p14="http://schemas.microsoft.com/office/powerpoint/2010/main" val="40933340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14297" t="14774" r="37774" b="12273"/>
          <a:stretch/>
        </p:blipFill>
        <p:spPr>
          <a:xfrm>
            <a:off x="922772" y="152400"/>
            <a:ext cx="7479791" cy="6400799"/>
          </a:xfrm>
          <a:prstGeom prst="rect">
            <a:avLst/>
          </a:prstGeom>
        </p:spPr>
      </p:pic>
    </p:spTree>
    <p:extLst>
      <p:ext uri="{BB962C8B-B14F-4D97-AF65-F5344CB8AC3E}">
        <p14:creationId xmlns:p14="http://schemas.microsoft.com/office/powerpoint/2010/main" val="40285848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783633" cy="51816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buNone/>
            </a:pPr>
            <a:r>
              <a:rPr lang="vi-VN" dirty="0" smtClean="0"/>
              <a:t>	- Việt </a:t>
            </a:r>
            <a:r>
              <a:rPr lang="vi-VN" dirty="0"/>
              <a:t>Nam có một mạng lưới sông ngòi dày đặc (2.360 con sông dài trên 10 km), chảy theo hai hướng chính là tây bắc- đông nam và vòng cung.  </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40527573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27</a:t>
            </a:fld>
            <a:endParaRPr lang="en-US"/>
          </a:p>
        </p:txBody>
      </p:sp>
      <p:pic>
        <p:nvPicPr>
          <p:cNvPr id="6" name="Picture 5"/>
          <p:cNvPicPr>
            <a:picLocks noChangeAspect="1"/>
          </p:cNvPicPr>
          <p:nvPr/>
        </p:nvPicPr>
        <p:blipFill>
          <a:blip r:embed="rId2"/>
          <a:stretch>
            <a:fillRect/>
          </a:stretch>
        </p:blipFill>
        <p:spPr>
          <a:xfrm>
            <a:off x="1600200" y="117565"/>
            <a:ext cx="6019799" cy="6707777"/>
          </a:xfrm>
          <a:prstGeom prst="rect">
            <a:avLst/>
          </a:prstGeom>
        </p:spPr>
      </p:pic>
    </p:spTree>
    <p:extLst>
      <p:ext uri="{BB962C8B-B14F-4D97-AF65-F5344CB8AC3E}">
        <p14:creationId xmlns:p14="http://schemas.microsoft.com/office/powerpoint/2010/main" val="2499474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783633" cy="51816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buNone/>
            </a:pPr>
            <a:r>
              <a:rPr lang="vi-VN" dirty="0" smtClean="0"/>
              <a:t>	- </a:t>
            </a:r>
            <a:r>
              <a:rPr lang="vi-VN" dirty="0" smtClean="0"/>
              <a:t>Dọc </a:t>
            </a:r>
            <a:r>
              <a:rPr lang="vi-VN" dirty="0"/>
              <a:t>bờ biển cứ khoảng 20 km lại có 1 cửa sông, do đó giao thông đường thủy khá thuận lợi; đồng thời cũng nhờ đó mà Việt Nam có nhiều các cảng biển lớn như Hải Phòng, Đà Nẵng, Quy Nhơn, Cam Ranh, Vũng Tàu, Sài Gòn</a:t>
            </a:r>
            <a:r>
              <a:rPr lang="vi-VN" dirty="0" smtClean="0"/>
              <a:t>…</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dirty="0" smtClean="0"/>
              <a:t>I. KHÁI QUÁT CHUNG VỀ VIỆT NAM</a:t>
            </a:r>
            <a:endParaRPr lang="en-US" sz="3400" kern="0" dirty="0"/>
          </a:p>
        </p:txBody>
      </p:sp>
    </p:spTree>
    <p:extLst>
      <p:ext uri="{BB962C8B-B14F-4D97-AF65-F5344CB8AC3E}">
        <p14:creationId xmlns:p14="http://schemas.microsoft.com/office/powerpoint/2010/main" val="962170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29</a:t>
            </a:fld>
            <a:endParaRPr lang="en-US"/>
          </a:p>
        </p:txBody>
      </p:sp>
      <p:pic>
        <p:nvPicPr>
          <p:cNvPr id="5" name="Picture 4"/>
          <p:cNvPicPr>
            <a:picLocks noChangeAspect="1"/>
          </p:cNvPicPr>
          <p:nvPr/>
        </p:nvPicPr>
        <p:blipFill>
          <a:blip r:embed="rId2"/>
          <a:stretch>
            <a:fillRect/>
          </a:stretch>
        </p:blipFill>
        <p:spPr>
          <a:xfrm>
            <a:off x="275421" y="983361"/>
            <a:ext cx="8335179" cy="5738114"/>
          </a:xfrm>
          <a:prstGeom prst="rect">
            <a:avLst/>
          </a:prstGeom>
        </p:spPr>
      </p:pic>
      <p:sp>
        <p:nvSpPr>
          <p:cNvPr id="6" name="Title 1"/>
          <p:cNvSpPr txBox="1">
            <a:spLocks noGrp="1"/>
          </p:cNvSpPr>
          <p:nvPr>
            <p:ph type="title"/>
          </p:nvPr>
        </p:nvSpPr>
        <p:spPr bwMode="auto">
          <a:xfrm>
            <a:off x="594910" y="228600"/>
            <a:ext cx="76962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dirty="0" smtClean="0"/>
              <a:t>I. KHÁI QUÁT CHUNG VỀ VIỆT NAM</a:t>
            </a:r>
            <a:endParaRPr lang="en-US" sz="3400" kern="0" dirty="0"/>
          </a:p>
        </p:txBody>
      </p:sp>
    </p:spTree>
    <p:extLst>
      <p:ext uri="{BB962C8B-B14F-4D97-AF65-F5344CB8AC3E}">
        <p14:creationId xmlns:p14="http://schemas.microsoft.com/office/powerpoint/2010/main" val="532298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7613373"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844827" y="1524000"/>
            <a:ext cx="8299173" cy="5029200"/>
          </a:xfrm>
        </p:spPr>
        <p:txBody>
          <a:bodyPr>
            <a:normAutofit fontScale="92500"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lnSpc>
                <a:spcPct val="170000"/>
              </a:lnSpc>
              <a:buNone/>
            </a:pPr>
            <a:r>
              <a:rPr lang="vi-VN" dirty="0" smtClean="0"/>
              <a:t>	-  Hai </a:t>
            </a:r>
            <a:r>
              <a:rPr lang="vi-VN" dirty="0"/>
              <a:t>sông lớn nhất ở Việt Nam là sông Hồng và sông Mê Công tạo nên hai vùng đồng bằng rộng lớn và phì nhiêu. Hệ thống các sông suối hàng năm được bổ sung tới 310 tỷ m3 nước</a:t>
            </a:r>
            <a:r>
              <a:rPr lang="vi-VN" dirty="0" smtClean="0"/>
              <a:t>..</a:t>
            </a:r>
            <a:endParaRPr lang="en-US" dirty="0"/>
          </a:p>
        </p:txBody>
      </p:sp>
    </p:spTree>
    <p:extLst>
      <p:ext uri="{BB962C8B-B14F-4D97-AF65-F5344CB8AC3E}">
        <p14:creationId xmlns:p14="http://schemas.microsoft.com/office/powerpoint/2010/main" val="12574076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7613373"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844827" y="1524000"/>
            <a:ext cx="8299173" cy="50292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lnSpc>
                <a:spcPct val="170000"/>
              </a:lnSpc>
              <a:buNone/>
            </a:pPr>
            <a:r>
              <a:rPr lang="vi-VN" dirty="0" smtClean="0"/>
              <a:t>	-  </a:t>
            </a:r>
            <a:r>
              <a:rPr lang="vi-VN" dirty="0" smtClean="0"/>
              <a:t>Chế </a:t>
            </a:r>
            <a:r>
              <a:rPr lang="vi-VN" dirty="0"/>
              <a:t>độ nước của sông ngòi chia thành mùa lũ và mùa cạn. Mùa lũ chiếm tới 70-80% lượng nước cả năm và thường gây ra lũ lụt</a:t>
            </a:r>
            <a:r>
              <a:rPr lang="vi-VN" dirty="0" smtClean="0"/>
              <a:t>.</a:t>
            </a:r>
            <a:endParaRPr lang="en-US" dirty="0"/>
          </a:p>
        </p:txBody>
      </p:sp>
    </p:spTree>
    <p:extLst>
      <p:ext uri="{BB962C8B-B14F-4D97-AF65-F5344CB8AC3E}">
        <p14:creationId xmlns:p14="http://schemas.microsoft.com/office/powerpoint/2010/main" val="37313151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24000"/>
            <a:ext cx="7783633" cy="48768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a:t>
            </a:r>
            <a:r>
              <a:rPr lang="en-US" b="1" dirty="0" err="1" smtClean="0"/>
              <a:t>ài</a:t>
            </a:r>
            <a:r>
              <a:rPr lang="en-US" b="1" dirty="0" smtClean="0"/>
              <a:t> </a:t>
            </a:r>
            <a:r>
              <a:rPr lang="en-US" b="1" dirty="0" err="1" smtClean="0"/>
              <a:t>nguyên</a:t>
            </a:r>
            <a:r>
              <a:rPr lang="en-US" b="1" dirty="0" smtClean="0"/>
              <a:t> </a:t>
            </a:r>
            <a:r>
              <a:rPr lang="en-US" b="1" dirty="0" err="1" smtClean="0"/>
              <a:t>thiên</a:t>
            </a:r>
            <a:r>
              <a:rPr lang="en-US" b="1" dirty="0" smtClean="0"/>
              <a:t> </a:t>
            </a:r>
            <a:r>
              <a:rPr lang="en-US" b="1" dirty="0" err="1" smtClean="0"/>
              <a:t>nhiên</a:t>
            </a:r>
            <a:r>
              <a:rPr lang="en-US" b="1" dirty="0" smtClean="0"/>
              <a:t>:</a:t>
            </a:r>
            <a:r>
              <a:rPr lang="vi-VN" b="1" dirty="0" smtClean="0"/>
              <a:t> </a:t>
            </a:r>
          </a:p>
          <a:p>
            <a:pPr marL="0" indent="0">
              <a:buNone/>
            </a:pPr>
            <a:r>
              <a:rPr lang="vi-VN" dirty="0" smtClean="0"/>
              <a:t>	-</a:t>
            </a:r>
            <a:r>
              <a:rPr lang="en-US" dirty="0" smtClean="0"/>
              <a:t>  </a:t>
            </a:r>
            <a:r>
              <a:rPr lang="en-US" dirty="0" err="1"/>
              <a:t>Đất</a:t>
            </a:r>
            <a:r>
              <a:rPr lang="en-US" dirty="0"/>
              <a:t> ở </a:t>
            </a:r>
            <a:r>
              <a:rPr lang="en-US" dirty="0" err="1"/>
              <a:t>Việt</a:t>
            </a:r>
            <a:r>
              <a:rPr lang="en-US" dirty="0"/>
              <a:t> Nam </a:t>
            </a:r>
            <a:r>
              <a:rPr lang="en-US" dirty="0" err="1"/>
              <a:t>rất</a:t>
            </a:r>
            <a:r>
              <a:rPr lang="en-US" dirty="0"/>
              <a:t> </a:t>
            </a:r>
            <a:r>
              <a:rPr lang="en-US" dirty="0" err="1"/>
              <a:t>đa</a:t>
            </a:r>
            <a:r>
              <a:rPr lang="en-US" dirty="0"/>
              <a:t> </a:t>
            </a:r>
            <a:r>
              <a:rPr lang="en-US" dirty="0" err="1"/>
              <a:t>dạng</a:t>
            </a:r>
            <a:r>
              <a:rPr lang="en-US" dirty="0"/>
              <a:t>, </a:t>
            </a:r>
            <a:r>
              <a:rPr lang="en-US" dirty="0" err="1"/>
              <a:t>có</a:t>
            </a:r>
            <a:r>
              <a:rPr lang="en-US" dirty="0"/>
              <a:t> </a:t>
            </a:r>
            <a:r>
              <a:rPr lang="en-US" dirty="0" err="1"/>
              <a:t>độ</a:t>
            </a:r>
            <a:r>
              <a:rPr lang="en-US" dirty="0"/>
              <a:t> </a:t>
            </a:r>
            <a:r>
              <a:rPr lang="en-US" dirty="0" err="1"/>
              <a:t>phì</a:t>
            </a:r>
            <a:r>
              <a:rPr lang="en-US" dirty="0"/>
              <a:t> </a:t>
            </a:r>
            <a:r>
              <a:rPr lang="en-US" dirty="0" err="1"/>
              <a:t>cao</a:t>
            </a:r>
            <a:r>
              <a:rPr lang="en-US" dirty="0"/>
              <a:t>, </a:t>
            </a:r>
            <a:r>
              <a:rPr lang="en-US" dirty="0" err="1"/>
              <a:t>thuận</a:t>
            </a:r>
            <a:r>
              <a:rPr lang="en-US" dirty="0"/>
              <a:t> </a:t>
            </a:r>
            <a:r>
              <a:rPr lang="en-US" dirty="0" err="1"/>
              <a:t>lợi</a:t>
            </a:r>
            <a:r>
              <a:rPr lang="en-US" dirty="0"/>
              <a:t> </a:t>
            </a:r>
            <a:r>
              <a:rPr lang="en-US" dirty="0" err="1"/>
              <a:t>cho</a:t>
            </a:r>
            <a:r>
              <a:rPr lang="en-US" dirty="0"/>
              <a:t> </a:t>
            </a:r>
            <a:r>
              <a:rPr lang="en-US" dirty="0" err="1"/>
              <a:t>phát</a:t>
            </a:r>
            <a:r>
              <a:rPr lang="en-US" dirty="0"/>
              <a:t> </a:t>
            </a:r>
            <a:r>
              <a:rPr lang="en-US" dirty="0" err="1"/>
              <a:t>triển</a:t>
            </a:r>
            <a:r>
              <a:rPr lang="en-US" dirty="0"/>
              <a:t> </a:t>
            </a:r>
            <a:r>
              <a:rPr lang="en-US" dirty="0" err="1"/>
              <a:t>nông</a:t>
            </a:r>
            <a:r>
              <a:rPr lang="en-US" dirty="0"/>
              <a:t>, </a:t>
            </a:r>
            <a:r>
              <a:rPr lang="en-US" dirty="0" err="1"/>
              <a:t>lâm</a:t>
            </a:r>
            <a:r>
              <a:rPr lang="en-US" dirty="0"/>
              <a:t> </a:t>
            </a:r>
            <a:r>
              <a:rPr lang="en-US" dirty="0" err="1"/>
              <a:t>nghiệp</a:t>
            </a:r>
            <a:r>
              <a:rPr lang="en-US" dirty="0"/>
              <a:t>. </a:t>
            </a:r>
            <a:endParaRPr lang="vi-VN" dirty="0" smtClean="0"/>
          </a:p>
          <a:p>
            <a:pPr marL="0" indent="0">
              <a:buNone/>
            </a:pPr>
            <a:r>
              <a:rPr lang="vi-VN" dirty="0"/>
              <a:t>	</a:t>
            </a:r>
            <a:r>
              <a:rPr lang="en-US" dirty="0" err="1" smtClean="0"/>
              <a:t>Việt</a:t>
            </a:r>
            <a:r>
              <a:rPr lang="en-US" dirty="0" smtClean="0"/>
              <a:t> </a:t>
            </a:r>
            <a:r>
              <a:rPr lang="en-US" dirty="0"/>
              <a:t>Nam </a:t>
            </a:r>
            <a:r>
              <a:rPr lang="en-US" dirty="0" err="1"/>
              <a:t>có</a:t>
            </a:r>
            <a:r>
              <a:rPr lang="en-US" dirty="0"/>
              <a:t> </a:t>
            </a:r>
            <a:r>
              <a:rPr lang="en-US" dirty="0" err="1"/>
              <a:t>hệ</a:t>
            </a:r>
            <a:r>
              <a:rPr lang="en-US" dirty="0"/>
              <a:t> </a:t>
            </a:r>
            <a:r>
              <a:rPr lang="en-US" dirty="0" err="1"/>
              <a:t>thực</a:t>
            </a:r>
            <a:r>
              <a:rPr lang="en-US" dirty="0"/>
              <a:t> </a:t>
            </a:r>
            <a:r>
              <a:rPr lang="en-US" dirty="0" err="1"/>
              <a:t>vật</a:t>
            </a:r>
            <a:r>
              <a:rPr lang="en-US" dirty="0"/>
              <a:t> </a:t>
            </a:r>
            <a:r>
              <a:rPr lang="en-US" dirty="0" err="1"/>
              <a:t>phong</a:t>
            </a:r>
            <a:r>
              <a:rPr lang="en-US" dirty="0"/>
              <a:t> </a:t>
            </a:r>
            <a:r>
              <a:rPr lang="en-US" dirty="0" err="1"/>
              <a:t>phú</a:t>
            </a:r>
            <a:r>
              <a:rPr lang="en-US" dirty="0"/>
              <a:t>, </a:t>
            </a:r>
            <a:r>
              <a:rPr lang="en-US" dirty="0" err="1"/>
              <a:t>đa</a:t>
            </a:r>
            <a:r>
              <a:rPr lang="en-US" dirty="0"/>
              <a:t> </a:t>
            </a:r>
            <a:r>
              <a:rPr lang="en-US" dirty="0" err="1"/>
              <a:t>dạng</a:t>
            </a:r>
            <a:r>
              <a:rPr lang="en-US" dirty="0"/>
              <a:t> (</a:t>
            </a:r>
            <a:r>
              <a:rPr lang="en-US" dirty="0" err="1"/>
              <a:t>khoảng</a:t>
            </a:r>
            <a:r>
              <a:rPr lang="en-US" dirty="0"/>
              <a:t> 14 600 </a:t>
            </a:r>
            <a:r>
              <a:rPr lang="en-US" dirty="0" err="1"/>
              <a:t>loài</a:t>
            </a:r>
            <a:r>
              <a:rPr lang="en-US" dirty="0"/>
              <a:t> </a:t>
            </a:r>
            <a:r>
              <a:rPr lang="en-US" dirty="0" err="1"/>
              <a:t>thực</a:t>
            </a:r>
            <a:r>
              <a:rPr lang="en-US" dirty="0"/>
              <a:t> </a:t>
            </a:r>
            <a:r>
              <a:rPr lang="en-US" dirty="0" err="1"/>
              <a:t>vật</a:t>
            </a:r>
            <a:r>
              <a:rPr lang="en-US" dirty="0"/>
              <a:t>). </a:t>
            </a:r>
            <a:r>
              <a:rPr lang="en-US" dirty="0" err="1"/>
              <a:t>Thảm</a:t>
            </a:r>
            <a:r>
              <a:rPr lang="en-US" dirty="0"/>
              <a:t> </a:t>
            </a:r>
            <a:r>
              <a:rPr lang="en-US" dirty="0" err="1"/>
              <a:t>thực</a:t>
            </a:r>
            <a:r>
              <a:rPr lang="en-US" dirty="0"/>
              <a:t> </a:t>
            </a:r>
            <a:r>
              <a:rPr lang="en-US" dirty="0" err="1"/>
              <a:t>vật</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rừng</a:t>
            </a:r>
            <a:r>
              <a:rPr lang="en-US" dirty="0"/>
              <a:t> </a:t>
            </a:r>
            <a:r>
              <a:rPr lang="en-US" dirty="0" err="1"/>
              <a:t>rậm</a:t>
            </a:r>
            <a:r>
              <a:rPr lang="en-US" dirty="0"/>
              <a:t> </a:t>
            </a:r>
            <a:r>
              <a:rPr lang="en-US" dirty="0" err="1"/>
              <a:t>nhiệt</a:t>
            </a:r>
            <a:r>
              <a:rPr lang="en-US" dirty="0"/>
              <a:t> </a:t>
            </a:r>
            <a:r>
              <a:rPr lang="en-US" dirty="0" err="1"/>
              <a:t>đới</a:t>
            </a:r>
            <a:r>
              <a:rPr lang="en-US" dirty="0"/>
              <a:t>, </a:t>
            </a:r>
            <a:r>
              <a:rPr lang="en-US" dirty="0" err="1"/>
              <a:t>gồm</a:t>
            </a:r>
            <a:r>
              <a:rPr lang="en-US" dirty="0"/>
              <a:t> </a:t>
            </a:r>
            <a:r>
              <a:rPr lang="en-US" dirty="0" err="1"/>
              <a:t>các</a:t>
            </a:r>
            <a:r>
              <a:rPr lang="en-US" dirty="0"/>
              <a:t> </a:t>
            </a:r>
            <a:r>
              <a:rPr lang="en-US" dirty="0" err="1"/>
              <a:t>loại</a:t>
            </a:r>
            <a:r>
              <a:rPr lang="en-US" dirty="0"/>
              <a:t> </a:t>
            </a:r>
            <a:r>
              <a:rPr lang="en-US" dirty="0" err="1"/>
              <a:t>cây</a:t>
            </a:r>
            <a:r>
              <a:rPr lang="en-US" dirty="0"/>
              <a:t> </a:t>
            </a:r>
            <a:r>
              <a:rPr lang="en-US" dirty="0" err="1"/>
              <a:t>ưa</a:t>
            </a:r>
            <a:r>
              <a:rPr lang="en-US" dirty="0"/>
              <a:t> </a:t>
            </a:r>
            <a:r>
              <a:rPr lang="en-US" dirty="0" err="1"/>
              <a:t>ánh</a:t>
            </a:r>
            <a:r>
              <a:rPr lang="en-US" dirty="0"/>
              <a:t> </a:t>
            </a:r>
            <a:r>
              <a:rPr lang="en-US" dirty="0" err="1"/>
              <a:t>sáng</a:t>
            </a:r>
            <a:r>
              <a:rPr lang="en-US" dirty="0"/>
              <a:t>, </a:t>
            </a:r>
            <a:r>
              <a:rPr lang="en-US" dirty="0" err="1"/>
              <a:t>nhiệt</a:t>
            </a:r>
            <a:r>
              <a:rPr lang="en-US" dirty="0"/>
              <a:t> </a:t>
            </a:r>
            <a:r>
              <a:rPr lang="en-US" dirty="0" err="1"/>
              <a:t>độ</a:t>
            </a:r>
            <a:r>
              <a:rPr lang="en-US" dirty="0"/>
              <a:t> </a:t>
            </a:r>
            <a:r>
              <a:rPr lang="en-US" dirty="0" err="1"/>
              <a:t>lớn</a:t>
            </a:r>
            <a:r>
              <a:rPr lang="en-US" dirty="0"/>
              <a:t> </a:t>
            </a:r>
            <a:r>
              <a:rPr lang="en-US" dirty="0" err="1"/>
              <a:t>và</a:t>
            </a:r>
            <a:r>
              <a:rPr lang="en-US" dirty="0"/>
              <a:t> </a:t>
            </a:r>
            <a:r>
              <a:rPr lang="en-US" dirty="0" err="1"/>
              <a:t>độ</a:t>
            </a:r>
            <a:r>
              <a:rPr lang="en-US" dirty="0"/>
              <a:t> </a:t>
            </a:r>
            <a:r>
              <a:rPr lang="en-US" dirty="0" err="1"/>
              <a:t>ẩm</a:t>
            </a:r>
            <a:r>
              <a:rPr lang="en-US" dirty="0"/>
              <a:t> </a:t>
            </a:r>
            <a:r>
              <a:rPr lang="en-US" dirty="0" err="1" smtClean="0"/>
              <a:t>cao</a:t>
            </a:r>
            <a:r>
              <a:rPr lang="en-US" dirty="0" smtClean="0"/>
              <a:t>.</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41720485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33</a:t>
            </a:fld>
            <a:endParaRPr lang="en-US"/>
          </a:p>
        </p:txBody>
      </p:sp>
      <p:pic>
        <p:nvPicPr>
          <p:cNvPr id="5" name="Picture 4"/>
          <p:cNvPicPr>
            <a:picLocks noChangeAspect="1"/>
          </p:cNvPicPr>
          <p:nvPr/>
        </p:nvPicPr>
        <p:blipFill>
          <a:blip r:embed="rId2"/>
          <a:stretch>
            <a:fillRect/>
          </a:stretch>
        </p:blipFill>
        <p:spPr>
          <a:xfrm>
            <a:off x="419100" y="1600200"/>
            <a:ext cx="8397542" cy="4770436"/>
          </a:xfrm>
          <a:prstGeom prst="rect">
            <a:avLst/>
          </a:prstGeom>
        </p:spPr>
      </p:pic>
      <p:sp>
        <p:nvSpPr>
          <p:cNvPr id="6" name="Title 1"/>
          <p:cNvSpPr txBox="1">
            <a:spLocks noGrp="1"/>
          </p:cNvSpPr>
          <p:nvPr>
            <p:ph type="title"/>
          </p:nvPr>
        </p:nvSpPr>
        <p:spPr bwMode="auto">
          <a:xfrm>
            <a:off x="476250" y="457200"/>
            <a:ext cx="75438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1733684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19200"/>
            <a:ext cx="7783633" cy="468511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a:t>
            </a:r>
            <a:r>
              <a:rPr lang="en-US" b="1" dirty="0" err="1" smtClean="0"/>
              <a:t>ài</a:t>
            </a:r>
            <a:r>
              <a:rPr lang="en-US" b="1" dirty="0" smtClean="0"/>
              <a:t> </a:t>
            </a:r>
            <a:r>
              <a:rPr lang="en-US" b="1" dirty="0" err="1" smtClean="0"/>
              <a:t>nguyên</a:t>
            </a:r>
            <a:r>
              <a:rPr lang="en-US" b="1" dirty="0" smtClean="0"/>
              <a:t> </a:t>
            </a:r>
            <a:r>
              <a:rPr lang="en-US" b="1" dirty="0" err="1" smtClean="0"/>
              <a:t>thiên</a:t>
            </a:r>
            <a:r>
              <a:rPr lang="en-US" b="1" dirty="0" smtClean="0"/>
              <a:t> </a:t>
            </a:r>
            <a:r>
              <a:rPr lang="en-US" b="1" dirty="0" err="1" smtClean="0"/>
              <a:t>nhiên</a:t>
            </a:r>
            <a:r>
              <a:rPr lang="en-US" b="1" dirty="0" smtClean="0"/>
              <a:t>:</a:t>
            </a:r>
            <a:r>
              <a:rPr lang="vi-VN" b="1" dirty="0" smtClean="0"/>
              <a:t> </a:t>
            </a:r>
          </a:p>
          <a:p>
            <a:pPr marL="0" indent="0">
              <a:buNone/>
            </a:pPr>
            <a:r>
              <a:rPr lang="vi-VN" dirty="0" smtClean="0"/>
              <a:t>	-</a:t>
            </a:r>
            <a:r>
              <a:rPr lang="en-US" dirty="0" smtClean="0"/>
              <a:t>  </a:t>
            </a:r>
            <a:r>
              <a:rPr lang="vi-VN" dirty="0"/>
              <a:t>Quần thể động vật ở Việt Nam cũng phong phú và đa dạng, trong đó có  nhiều loài thú quý hiếm được ghi vào Sách Đỏ của thế giới</a:t>
            </a:r>
            <a:r>
              <a:rPr lang="vi-VN" dirty="0" smtClean="0"/>
              <a:t>.</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3367149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35</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2054</TotalTime>
  <Words>537</Words>
  <Application>Microsoft Office PowerPoint</Application>
  <PresentationFormat>On-screen Show (4:3)</PresentationFormat>
  <Paragraphs>112</Paragraphs>
  <Slides>35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Wingdings</vt:lpstr>
      <vt:lpstr>871TGp_picture_light_ani</vt:lpstr>
      <vt:lpstr>PowerPoint Presentation</vt:lpstr>
      <vt:lpstr>KIỂM TRA BÀI CŨ</vt:lpstr>
      <vt:lpstr>2. Các yếu tố ảnh hưởng tới VH ẩm thực</vt:lpstr>
      <vt:lpstr>GV: Nguyễn Thị Hiền</vt:lpstr>
      <vt:lpstr>I. KHÁI QUÁT CHUNG VỀ VIỆT NAM</vt:lpstr>
      <vt:lpstr>I. KHÁI QUÁT CHUNG VỀ VIỆT NAM</vt:lpstr>
      <vt:lpstr>I. KHÁI QUÁT CHUNG VỀ VIỆT NAM</vt:lpstr>
      <vt:lpstr>I. KHÁI QUÁT CHUNG VỀ VIỆT NAM</vt:lpstr>
      <vt:lpstr>PowerPoint Presentation</vt:lpstr>
      <vt:lpstr>I. KHÁI QUÁT CHUNG VỀ VIỆT NAM</vt:lpstr>
      <vt:lpstr>PowerPoint Presentation</vt:lpstr>
      <vt:lpstr>Đồng bằng sông Hồng</vt:lpstr>
      <vt:lpstr>Đồng bằng sông Hồng</vt:lpstr>
      <vt:lpstr>Đồng bằng sông Hồng</vt:lpstr>
      <vt:lpstr>Đồng bằng Nam Bộ</vt:lpstr>
      <vt:lpstr>Đồng bằng Nam Bộ</vt:lpstr>
      <vt:lpstr>PowerPoint Presentation</vt:lpstr>
      <vt:lpstr>I. KHÁI QUÁT CHUNG VỀ VIỆT NAM</vt:lpstr>
      <vt:lpstr>I. KHÁI QUÁT CHUNG VỀ VIỆT NAM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 KHÁI QUÁT CHUNG VỀ VIỆT NAM</vt:lpstr>
      <vt:lpstr>I. KHÁI QUÁT CHUNG VỀ VIỆT NAM</vt:lpstr>
      <vt:lpstr>I. KHÁI QUÁT CHUNG VỀ VIỆT NAM</vt:lpstr>
      <vt:lpstr>PowerPoint Presentation</vt:lpstr>
      <vt:lpstr>I. KHÁI QUÁT CHUNG VỀ VIỆT NAM</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109</cp:revision>
  <dcterms:created xsi:type="dcterms:W3CDTF">2013-12-02T23:45:18Z</dcterms:created>
  <dcterms:modified xsi:type="dcterms:W3CDTF">2021-01-18T01:30:39Z</dcterms:modified>
</cp:coreProperties>
</file>