
<file path=[Content_Types].xml><?xml version="1.0" encoding="utf-8"?>
<Types xmlns="http://schemas.openxmlformats.org/package/2006/content-types">
  <Default Extension="png" ContentType="image/png"/>
  <Default Extension="jpeg" ContentType="image/jpeg"/>
  <Default Extension="wma" ContentType="audio/x-ms-wma"/>
  <Default Extension="rels" ContentType="application/vnd.openxmlformats-package.relationships+xml"/>
  <Default Extension="xml" ContentType="application/xml"/>
  <Default Extension="wav" ContentType="audio/x-wav"/>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977" r:id="rId3"/>
    <p:sldMasterId id="2147483993" r:id="rId4"/>
    <p:sldMasterId id="2147484005" r:id="rId5"/>
    <p:sldMasterId id="2147484022" r:id="rId6"/>
    <p:sldMasterId id="2147484034" r:id="rId7"/>
  </p:sldMasterIdLst>
  <p:notesMasterIdLst>
    <p:notesMasterId r:id="rId132"/>
  </p:notesMasterIdLst>
  <p:sldIdLst>
    <p:sldId id="612" r:id="rId8"/>
    <p:sldId id="613" r:id="rId9"/>
    <p:sldId id="614" r:id="rId10"/>
    <p:sldId id="982" r:id="rId11"/>
    <p:sldId id="984" r:id="rId12"/>
    <p:sldId id="985" r:id="rId13"/>
    <p:sldId id="986" r:id="rId14"/>
    <p:sldId id="987" r:id="rId15"/>
    <p:sldId id="988" r:id="rId16"/>
    <p:sldId id="989" r:id="rId17"/>
    <p:sldId id="990" r:id="rId18"/>
    <p:sldId id="433" r:id="rId19"/>
    <p:sldId id="434" r:id="rId20"/>
    <p:sldId id="437" r:id="rId21"/>
    <p:sldId id="438" r:id="rId22"/>
    <p:sldId id="440" r:id="rId23"/>
    <p:sldId id="441" r:id="rId24"/>
    <p:sldId id="442" r:id="rId25"/>
    <p:sldId id="747" r:id="rId26"/>
    <p:sldId id="450" r:id="rId27"/>
    <p:sldId id="616" r:id="rId28"/>
    <p:sldId id="617" r:id="rId29"/>
    <p:sldId id="923" r:id="rId30"/>
    <p:sldId id="924" r:id="rId31"/>
    <p:sldId id="619" r:id="rId32"/>
    <p:sldId id="618" r:id="rId33"/>
    <p:sldId id="925" r:id="rId34"/>
    <p:sldId id="435" r:id="rId35"/>
    <p:sldId id="841" r:id="rId36"/>
    <p:sldId id="842" r:id="rId37"/>
    <p:sldId id="621" r:id="rId38"/>
    <p:sldId id="844" r:id="rId39"/>
    <p:sldId id="477" r:id="rId40"/>
    <p:sldId id="623" r:id="rId41"/>
    <p:sldId id="624" r:id="rId42"/>
    <p:sldId id="625" r:id="rId43"/>
    <p:sldId id="629" r:id="rId44"/>
    <p:sldId id="631" r:id="rId45"/>
    <p:sldId id="632" r:id="rId46"/>
    <p:sldId id="633" r:id="rId47"/>
    <p:sldId id="926" r:id="rId48"/>
    <p:sldId id="927" r:id="rId49"/>
    <p:sldId id="928" r:id="rId50"/>
    <p:sldId id="929" r:id="rId51"/>
    <p:sldId id="563" r:id="rId52"/>
    <p:sldId id="564" r:id="rId53"/>
    <p:sldId id="568" r:id="rId54"/>
    <p:sldId id="570" r:id="rId55"/>
    <p:sldId id="571" r:id="rId56"/>
    <p:sldId id="572" r:id="rId57"/>
    <p:sldId id="578" r:id="rId58"/>
    <p:sldId id="991" r:id="rId59"/>
    <p:sldId id="992" r:id="rId60"/>
    <p:sldId id="993" r:id="rId61"/>
    <p:sldId id="995" r:id="rId62"/>
    <p:sldId id="1002" r:id="rId63"/>
    <p:sldId id="1021" r:id="rId64"/>
    <p:sldId id="1003" r:id="rId65"/>
    <p:sldId id="1007" r:id="rId66"/>
    <p:sldId id="1009" r:id="rId67"/>
    <p:sldId id="1010" r:id="rId68"/>
    <p:sldId id="1011" r:id="rId69"/>
    <p:sldId id="1012" r:id="rId70"/>
    <p:sldId id="1013" r:id="rId71"/>
    <p:sldId id="1014" r:id="rId72"/>
    <p:sldId id="1015" r:id="rId73"/>
    <p:sldId id="1016" r:id="rId74"/>
    <p:sldId id="1020" r:id="rId75"/>
    <p:sldId id="507" r:id="rId76"/>
    <p:sldId id="930" r:id="rId77"/>
    <p:sldId id="511" r:id="rId78"/>
    <p:sldId id="931" r:id="rId79"/>
    <p:sldId id="513" r:id="rId80"/>
    <p:sldId id="514" r:id="rId81"/>
    <p:sldId id="515" r:id="rId82"/>
    <p:sldId id="518" r:id="rId83"/>
    <p:sldId id="581" r:id="rId84"/>
    <p:sldId id="582" r:id="rId85"/>
    <p:sldId id="522" r:id="rId86"/>
    <p:sldId id="523" r:id="rId87"/>
    <p:sldId id="961" r:id="rId88"/>
    <p:sldId id="583" r:id="rId89"/>
    <p:sldId id="584" r:id="rId90"/>
    <p:sldId id="585" r:id="rId91"/>
    <p:sldId id="933" r:id="rId92"/>
    <p:sldId id="590" r:id="rId93"/>
    <p:sldId id="934" r:id="rId94"/>
    <p:sldId id="935" r:id="rId95"/>
    <p:sldId id="973" r:id="rId96"/>
    <p:sldId id="974" r:id="rId97"/>
    <p:sldId id="975" r:id="rId98"/>
    <p:sldId id="976" r:id="rId99"/>
    <p:sldId id="977" r:id="rId100"/>
    <p:sldId id="978" r:id="rId101"/>
    <p:sldId id="979" r:id="rId102"/>
    <p:sldId id="531" r:id="rId103"/>
    <p:sldId id="936" r:id="rId104"/>
    <p:sldId id="937" r:id="rId105"/>
    <p:sldId id="939" r:id="rId106"/>
    <p:sldId id="938" r:id="rId107"/>
    <p:sldId id="941" r:id="rId108"/>
    <p:sldId id="610" r:id="rId109"/>
    <p:sldId id="942" r:id="rId110"/>
    <p:sldId id="598" r:id="rId111"/>
    <p:sldId id="599" r:id="rId112"/>
    <p:sldId id="600" r:id="rId113"/>
    <p:sldId id="601" r:id="rId114"/>
    <p:sldId id="943" r:id="rId115"/>
    <p:sldId id="608" r:id="rId116"/>
    <p:sldId id="609" r:id="rId117"/>
    <p:sldId id="944" r:id="rId118"/>
    <p:sldId id="950" r:id="rId119"/>
    <p:sldId id="948" r:id="rId120"/>
    <p:sldId id="949" r:id="rId121"/>
    <p:sldId id="981" r:id="rId122"/>
    <p:sldId id="963" r:id="rId123"/>
    <p:sldId id="964" r:id="rId124"/>
    <p:sldId id="965" r:id="rId125"/>
    <p:sldId id="966" r:id="rId126"/>
    <p:sldId id="967" r:id="rId127"/>
    <p:sldId id="968" r:id="rId128"/>
    <p:sldId id="969" r:id="rId129"/>
    <p:sldId id="970" r:id="rId130"/>
    <p:sldId id="971" r:id="rId131"/>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2035">
          <p15:clr>
            <a:srgbClr val="A4A3A4"/>
          </p15:clr>
        </p15:guide>
        <p15:guide id="2" pos="37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7824AC"/>
    <a:srgbClr val="FF3300"/>
    <a:srgbClr val="FF66FF"/>
    <a:srgbClr val="006600"/>
    <a:srgbClr val="000066"/>
    <a:srgbClr val="D60093"/>
    <a:srgbClr val="33CC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howGuides="1">
      <p:cViewPr varScale="1">
        <p:scale>
          <a:sx n="71" d="100"/>
          <a:sy n="71" d="100"/>
        </p:scale>
        <p:origin x="618" y="60"/>
      </p:cViewPr>
      <p:guideLst>
        <p:guide orient="horz" pos="2035"/>
        <p:guide pos="3790"/>
      </p:guideLst>
    </p:cSldViewPr>
  </p:slideViewPr>
  <p:notesTextViewPr>
    <p:cViewPr>
      <p:scale>
        <a:sx n="100" d="100"/>
        <a:sy n="100" d="100"/>
      </p:scale>
      <p:origin x="0" y="0"/>
    </p:cViewPr>
  </p:notesTextViewPr>
  <p:sorterViewPr showFormatting="0">
    <p:cViewPr>
      <p:scale>
        <a:sx n="100" d="100"/>
        <a:sy n="100" d="100"/>
      </p:scale>
      <p:origin x="0" y="8100"/>
    </p:cViewPr>
  </p:sorter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117" Type="http://schemas.openxmlformats.org/officeDocument/2006/relationships/slide" Target="slides/slide110.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112" Type="http://schemas.openxmlformats.org/officeDocument/2006/relationships/slide" Target="slides/slide105.xml"/><Relationship Id="rId133" Type="http://schemas.openxmlformats.org/officeDocument/2006/relationships/presProps" Target="presProps.xml"/><Relationship Id="rId16" Type="http://schemas.openxmlformats.org/officeDocument/2006/relationships/slide" Target="slides/slide9.xml"/><Relationship Id="rId107" Type="http://schemas.openxmlformats.org/officeDocument/2006/relationships/slide" Target="slides/slide100.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102" Type="http://schemas.openxmlformats.org/officeDocument/2006/relationships/slide" Target="slides/slide95.xml"/><Relationship Id="rId123" Type="http://schemas.openxmlformats.org/officeDocument/2006/relationships/slide" Target="slides/slide116.xml"/><Relationship Id="rId128" Type="http://schemas.openxmlformats.org/officeDocument/2006/relationships/slide" Target="slides/slide121.xml"/><Relationship Id="rId5" Type="http://schemas.openxmlformats.org/officeDocument/2006/relationships/slideMaster" Target="slideMasters/slideMaster5.xml"/><Relationship Id="rId90" Type="http://schemas.openxmlformats.org/officeDocument/2006/relationships/slide" Target="slides/slide83.xml"/><Relationship Id="rId95" Type="http://schemas.openxmlformats.org/officeDocument/2006/relationships/slide" Target="slides/slide88.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100" Type="http://schemas.openxmlformats.org/officeDocument/2006/relationships/slide" Target="slides/slide93.xml"/><Relationship Id="rId105" Type="http://schemas.openxmlformats.org/officeDocument/2006/relationships/slide" Target="slides/slide98.xml"/><Relationship Id="rId113" Type="http://schemas.openxmlformats.org/officeDocument/2006/relationships/slide" Target="slides/slide106.xml"/><Relationship Id="rId118" Type="http://schemas.openxmlformats.org/officeDocument/2006/relationships/slide" Target="slides/slide111.xml"/><Relationship Id="rId126" Type="http://schemas.openxmlformats.org/officeDocument/2006/relationships/slide" Target="slides/slide119.xml"/><Relationship Id="rId134" Type="http://schemas.openxmlformats.org/officeDocument/2006/relationships/viewProps" Target="view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slide" Target="slides/slide78.xml"/><Relationship Id="rId93" Type="http://schemas.openxmlformats.org/officeDocument/2006/relationships/slide" Target="slides/slide86.xml"/><Relationship Id="rId98" Type="http://schemas.openxmlformats.org/officeDocument/2006/relationships/slide" Target="slides/slide91.xml"/><Relationship Id="rId121" Type="http://schemas.openxmlformats.org/officeDocument/2006/relationships/slide" Target="slides/slide11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103" Type="http://schemas.openxmlformats.org/officeDocument/2006/relationships/slide" Target="slides/slide96.xml"/><Relationship Id="rId108" Type="http://schemas.openxmlformats.org/officeDocument/2006/relationships/slide" Target="slides/slide101.xml"/><Relationship Id="rId116" Type="http://schemas.openxmlformats.org/officeDocument/2006/relationships/slide" Target="slides/slide109.xml"/><Relationship Id="rId124" Type="http://schemas.openxmlformats.org/officeDocument/2006/relationships/slide" Target="slides/slide117.xml"/><Relationship Id="rId129" Type="http://schemas.openxmlformats.org/officeDocument/2006/relationships/slide" Target="slides/slide122.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slide" Target="slides/slide81.xml"/><Relationship Id="rId91" Type="http://schemas.openxmlformats.org/officeDocument/2006/relationships/slide" Target="slides/slide84.xml"/><Relationship Id="rId96" Type="http://schemas.openxmlformats.org/officeDocument/2006/relationships/slide" Target="slides/slide89.xml"/><Relationship Id="rId111" Type="http://schemas.openxmlformats.org/officeDocument/2006/relationships/slide" Target="slides/slide104.xml"/><Relationship Id="rId13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6" Type="http://schemas.openxmlformats.org/officeDocument/2006/relationships/slide" Target="slides/slide99.xml"/><Relationship Id="rId114" Type="http://schemas.openxmlformats.org/officeDocument/2006/relationships/slide" Target="slides/slide107.xml"/><Relationship Id="rId119" Type="http://schemas.openxmlformats.org/officeDocument/2006/relationships/slide" Target="slides/slide112.xml"/><Relationship Id="rId127" Type="http://schemas.openxmlformats.org/officeDocument/2006/relationships/slide" Target="slides/slide12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slide" Target="slides/slide87.xml"/><Relationship Id="rId99" Type="http://schemas.openxmlformats.org/officeDocument/2006/relationships/slide" Target="slides/slide92.xml"/><Relationship Id="rId101" Type="http://schemas.openxmlformats.org/officeDocument/2006/relationships/slide" Target="slides/slide94.xml"/><Relationship Id="rId122" Type="http://schemas.openxmlformats.org/officeDocument/2006/relationships/slide" Target="slides/slide115.xml"/><Relationship Id="rId130" Type="http://schemas.openxmlformats.org/officeDocument/2006/relationships/slide" Target="slides/slide123.xml"/><Relationship Id="rId13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109" Type="http://schemas.openxmlformats.org/officeDocument/2006/relationships/slide" Target="slides/slide10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 Id="rId104" Type="http://schemas.openxmlformats.org/officeDocument/2006/relationships/slide" Target="slides/slide97.xml"/><Relationship Id="rId120" Type="http://schemas.openxmlformats.org/officeDocument/2006/relationships/slide" Target="slides/slide113.xml"/><Relationship Id="rId125" Type="http://schemas.openxmlformats.org/officeDocument/2006/relationships/slide" Target="slides/slide118.xml"/><Relationship Id="rId7" Type="http://schemas.openxmlformats.org/officeDocument/2006/relationships/slideMaster" Target="slideMasters/slideMaster7.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110" Type="http://schemas.openxmlformats.org/officeDocument/2006/relationships/slide" Target="slides/slide103.xml"/><Relationship Id="rId115" Type="http://schemas.openxmlformats.org/officeDocument/2006/relationships/slide" Target="slides/slide108.xml"/><Relationship Id="rId131" Type="http://schemas.openxmlformats.org/officeDocument/2006/relationships/slide" Target="slides/slide124.xml"/><Relationship Id="rId136" Type="http://schemas.openxmlformats.org/officeDocument/2006/relationships/tableStyles" Target="tableStyles.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718E03B5-0F48-4E88-97A4-090DB999B143}" type="slidenum">
              <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extLst>
      <p:ext uri="{BB962C8B-B14F-4D97-AF65-F5344CB8AC3E}">
        <p14:creationId xmlns:p14="http://schemas.microsoft.com/office/powerpoint/2010/main" val="595771210"/>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2</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5711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9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293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63C700AE-7719-4F90-B430-1EEBFBCF20E8}" type="slidenum">
              <a:rPr lang="en-US" altLang="en-US">
                <a:solidFill>
                  <a:prstClr val="black"/>
                </a:solidFill>
              </a:rPr>
              <a:pPr eaLnBrk="1" hangingPunct="1"/>
              <a:t>5</a:t>
            </a:fld>
            <a:endParaRPr lang="en-US" altLang="en-US">
              <a:solidFill>
                <a:prstClr val="black"/>
              </a:solidFill>
            </a:endParaRPr>
          </a:p>
        </p:txBody>
      </p:sp>
    </p:spTree>
    <p:extLst>
      <p:ext uri="{BB962C8B-B14F-4D97-AF65-F5344CB8AC3E}">
        <p14:creationId xmlns:p14="http://schemas.microsoft.com/office/powerpoint/2010/main" val="3110998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0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0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E9495647-3E54-402B-A6D8-64FE53D3AF4B}" type="slidenum">
              <a:rPr lang="en-US" altLang="en-US">
                <a:solidFill>
                  <a:prstClr val="black"/>
                </a:solidFill>
              </a:rPr>
              <a:pPr eaLnBrk="1" hangingPunct="1"/>
              <a:t>7</a:t>
            </a:fld>
            <a:endParaRPr lang="en-US" altLang="en-US">
              <a:solidFill>
                <a:prstClr val="black"/>
              </a:solidFill>
            </a:endParaRPr>
          </a:p>
        </p:txBody>
      </p:sp>
    </p:spTree>
    <p:extLst>
      <p:ext uri="{BB962C8B-B14F-4D97-AF65-F5344CB8AC3E}">
        <p14:creationId xmlns:p14="http://schemas.microsoft.com/office/powerpoint/2010/main" val="2775419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14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14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F29D133E-4E53-44B9-8FB6-8609380C38D7}" type="slidenum">
              <a:rPr lang="en-US" altLang="en-US">
                <a:solidFill>
                  <a:srgbClr val="000000"/>
                </a:solidFill>
              </a:rPr>
              <a:pPr eaLnBrk="1" hangingPunct="1"/>
              <a:t>8</a:t>
            </a:fld>
            <a:endParaRPr lang="en-US" altLang="en-US">
              <a:solidFill>
                <a:srgbClr val="000000"/>
              </a:solidFill>
            </a:endParaRPr>
          </a:p>
        </p:txBody>
      </p:sp>
    </p:spTree>
    <p:extLst>
      <p:ext uri="{BB962C8B-B14F-4D97-AF65-F5344CB8AC3E}">
        <p14:creationId xmlns:p14="http://schemas.microsoft.com/office/powerpoint/2010/main" val="345508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2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2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3BED295B-F1FB-4DAE-86ED-03C0270254A8}" type="slidenum">
              <a:rPr lang="en-US" altLang="en-US">
                <a:solidFill>
                  <a:srgbClr val="000000"/>
                </a:solidFill>
              </a:rPr>
              <a:pPr eaLnBrk="1" hangingPunct="1"/>
              <a:t>9</a:t>
            </a:fld>
            <a:endParaRPr lang="en-US" altLang="en-US">
              <a:solidFill>
                <a:srgbClr val="000000"/>
              </a:solidFill>
            </a:endParaRPr>
          </a:p>
        </p:txBody>
      </p:sp>
    </p:spTree>
    <p:extLst>
      <p:ext uri="{BB962C8B-B14F-4D97-AF65-F5344CB8AC3E}">
        <p14:creationId xmlns:p14="http://schemas.microsoft.com/office/powerpoint/2010/main" val="2417549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a:solidFill>
              <a:srgbClr val="000000">
                <a:alpha val="100000"/>
              </a:srgbClr>
            </a:solidFill>
            <a:miter lim="800000"/>
          </a:ln>
        </p:spPr>
      </p:sp>
      <p:sp>
        <p:nvSpPr>
          <p:cNvPr id="46083" name="Notes Placeholder 2"/>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
        <p:nvSpPr>
          <p:cNvPr id="460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latin typeface=".VnTime" panose="020B7200000000000000" pitchFamily="34" charset="0"/>
                <a:cs typeface="Arial" panose="020B0604020202020204" pitchFamily="34" charset="0"/>
              </a:rPr>
              <a:t>14</a:t>
            </a:fld>
            <a:endParaRPr lang="en-US" altLang="en-US" dirty="0">
              <a:solidFill>
                <a:srgbClr val="000000"/>
              </a:solidFill>
              <a:latin typeface=".VnTime" panose="020B7200000000000000"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104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cs typeface="Arial" panose="020B0604020202020204" pitchFamily="34" charset="0"/>
              </a:rPr>
              <a:t>18</a:t>
            </a:fld>
            <a:endParaRPr lang="en-US" altLang="en-US" dirty="0">
              <a:solidFill>
                <a:srgbClr val="000000"/>
              </a:solidFill>
              <a:ea typeface="Arial" panose="020B0604020202020204" pitchFamily="34" charset="0"/>
              <a:cs typeface="Arial" panose="020B0604020202020204" pitchFamily="34" charset="0"/>
            </a:endParaRPr>
          </a:p>
        </p:txBody>
      </p:sp>
      <p:sp>
        <p:nvSpPr>
          <p:cNvPr id="51203" name="Rectangle 2"/>
          <p:cNvSpPr>
            <a:spLocks noGrp="1" noRot="1" noChangeAspect="1" noTextEdit="1"/>
          </p:cNvSpPr>
          <p:nvPr>
            <p:ph type="sldImg"/>
          </p:nvPr>
        </p:nvSpPr>
        <p:spPr>
          <a:ln>
            <a:solidFill>
              <a:srgbClr val="000000">
                <a:alpha val="100000"/>
              </a:srgbClr>
            </a:solidFill>
            <a:miter lim="800000"/>
          </a:ln>
        </p:spPr>
      </p:sp>
      <p:sp>
        <p:nvSpPr>
          <p:cNvPr id="51204" name="Rectangle 3"/>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Tree>
    <p:extLst>
      <p:ext uri="{BB962C8B-B14F-4D97-AF65-F5344CB8AC3E}">
        <p14:creationId xmlns:p14="http://schemas.microsoft.com/office/powerpoint/2010/main" val="14321580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8788" name="Slide Number Placeholder 3"/>
          <p:cNvSpPr>
            <a:spLocks noGrp="1"/>
          </p:cNvSpPr>
          <p:nvPr>
            <p:ph type="sldNum" sz="quarter" idx="5"/>
          </p:nvPr>
        </p:nvSpPr>
        <p:spPr bwMode="auto">
          <a:extLst/>
        </p:spPr>
        <p:txBody>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fld id="{8BC44644-6904-4BC9-9653-023E18F0D1C6}" type="slidenum">
              <a:rPr lang="en-US" altLang="en-US">
                <a:latin typeface="Calibri" panose="020F0502020204030204" pitchFamily="34" charset="0"/>
              </a:rPr>
              <a:pPr eaLnBrk="1" hangingPunct="1"/>
              <a:t>24</a:t>
            </a:fld>
            <a:endParaRPr lang="en-US" altLang="en-US">
              <a:latin typeface="Calibri" panose="020F0502020204030204" pitchFamily="34" charset="0"/>
            </a:endParaRPr>
          </a:p>
        </p:txBody>
      </p:sp>
    </p:spTree>
    <p:extLst>
      <p:ext uri="{BB962C8B-B14F-4D97-AF65-F5344CB8AC3E}">
        <p14:creationId xmlns:p14="http://schemas.microsoft.com/office/powerpoint/2010/main" val="1023598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solidFill>
              <a:srgbClr val="000000">
                <a:alpha val="100000"/>
              </a:srgbClr>
            </a:solidFill>
            <a:miter lim="800000"/>
          </a:ln>
        </p:spPr>
      </p:sp>
      <p:sp>
        <p:nvSpPr>
          <p:cNvPr id="71683"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en-US" altLang="en-US" dirty="0">
              <a:latin typeface="Calibri" panose="020F0502020204030204" pitchFamily="34" charset="0"/>
            </a:endParaRPr>
          </a:p>
        </p:txBody>
      </p:sp>
      <p:sp>
        <p:nvSpPr>
          <p:cNvPr id="716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Calibri" panose="020F0502020204030204" pitchFamily="34" charset="0"/>
                <a:cs typeface="Arial" panose="020B0604020202020204" pitchFamily="34" charset="0"/>
              </a:rPr>
              <a:t>26</a:t>
            </a:fld>
            <a:endParaRPr lang="en-US" altLang="en-US"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5019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F79A5E7-2A80-45E5-803A-8EC0212A1D44}" type="slidenum">
              <a:rPr lang="en-US" smtClean="0"/>
              <a:t>81</a:t>
            </a:fld>
            <a:endParaRPr lang="en-US"/>
          </a:p>
        </p:txBody>
      </p:sp>
    </p:spTree>
    <p:extLst>
      <p:ext uri="{BB962C8B-B14F-4D97-AF65-F5344CB8AC3E}">
        <p14:creationId xmlns:p14="http://schemas.microsoft.com/office/powerpoint/2010/main" val="22135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VnTime" panose="020B7200000000000000" pitchFamily="34" charset="0"/>
                <a:cs typeface="Arial" panose="020B0604020202020204" pitchFamily="34" charset="0"/>
              </a:rPr>
              <a:t>86</a:t>
            </a:fld>
            <a:endParaRPr lang="en-US" altLang="en-US" dirty="0">
              <a:latin typeface=".VnTime" panose="020B7200000000000000" pitchFamily="34" charset="0"/>
              <a:ea typeface="Arial" panose="020B0604020202020204" pitchFamily="34" charset="0"/>
              <a:cs typeface="Arial" panose="020B0604020202020204" pitchFamily="34" charset="0"/>
            </a:endParaRPr>
          </a:p>
        </p:txBody>
      </p:sp>
      <p:sp>
        <p:nvSpPr>
          <p:cNvPr id="123907" name="Rectangle 2"/>
          <p:cNvSpPr>
            <a:spLocks noGrp="1" noRot="1" noChangeAspect="1" noTextEdit="1"/>
          </p:cNvSpPr>
          <p:nvPr>
            <p:ph type="sldImg"/>
          </p:nvPr>
        </p:nvSpPr>
        <p:spPr>
          <a:ln>
            <a:solidFill>
              <a:srgbClr val="000000">
                <a:alpha val="100000"/>
              </a:srgbClr>
            </a:solidFill>
            <a:miter lim="800000"/>
          </a:ln>
        </p:spPr>
      </p:sp>
      <p:sp>
        <p:nvSpPr>
          <p:cNvPr id="123908"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9695254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16B5AB3-894F-4703-99CD-B52ADE7E84BB}" type="slidenum">
              <a:rPr lang="en-US" altLang="vi-VN" smtClean="0">
                <a:latin typeface="Calibri" panose="020F0502020204030204" pitchFamily="34" charset="0"/>
              </a:rPr>
              <a:pPr>
                <a:spcBef>
                  <a:spcPct val="0"/>
                </a:spcBef>
              </a:pPr>
              <a:t>88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14160742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cs typeface="Arial" panose="020B0604020202020204" pitchFamily="34" charset="0"/>
              </a:rPr>
              <a:t>96</a:t>
            </a:fld>
            <a:endParaRPr lang="en-US" altLang="en-US" dirty="0">
              <a:ea typeface="Arial" panose="020B0604020202020204" pitchFamily="34" charset="0"/>
              <a:cs typeface="Arial" panose="020B0604020202020204" pitchFamily="34" charset="0"/>
            </a:endParaRPr>
          </a:p>
        </p:txBody>
      </p:sp>
      <p:sp>
        <p:nvSpPr>
          <p:cNvPr id="129027" name="Rectangle 2"/>
          <p:cNvSpPr>
            <a:spLocks noGrp="1" noRot="1" noChangeAspect="1" noTextEdit="1"/>
          </p:cNvSpPr>
          <p:nvPr>
            <p:ph type="sldImg"/>
          </p:nvPr>
        </p:nvSpPr>
        <p:spPr>
          <a:ln>
            <a:solidFill>
              <a:srgbClr val="000000">
                <a:alpha val="100000"/>
              </a:srgbClr>
            </a:solidFill>
            <a:miter lim="800000"/>
          </a:ln>
        </p:spPr>
      </p:sp>
      <p:sp>
        <p:nvSpPr>
          <p:cNvPr id="129028" name="Rectangle 3"/>
          <p:cNvSpPr>
            <a:spLocks noGrp="1"/>
          </p:cNvSpPr>
          <p:nvPr>
            <p:ph type="body" idx="1"/>
          </p:nvPr>
        </p:nvSpPr>
        <p:spPr>
          <a:noFill/>
          <a:ln>
            <a:noFill/>
          </a:ln>
        </p:spPr>
        <p:txBody>
          <a:bodyPr wrap="square" lIns="91440" tIns="45720" rIns="91440" bIns="45720" anchor="t"/>
          <a:lstStyle/>
          <a:p>
            <a:pPr lvl="0" eaLnBrk="1" hangingPunct="1"/>
            <a:endParaRPr lang="en-US" altLang="en-US" dirty="0"/>
          </a:p>
        </p:txBody>
      </p:sp>
    </p:spTree>
    <p:extLst>
      <p:ext uri="{BB962C8B-B14F-4D97-AF65-F5344CB8AC3E}">
        <p14:creationId xmlns:p14="http://schemas.microsoft.com/office/powerpoint/2010/main" val="11691120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A2A15C-5D0E-4451-A0A5-A085C925EC71}" type="slidenum">
              <a:rPr lang="en-US" altLang="vi-VN" smtClean="0">
                <a:latin typeface="Calibri" panose="020F0502020204030204" pitchFamily="34" charset="0"/>
              </a:rPr>
              <a:pPr>
                <a:spcBef>
                  <a:spcPct val="0"/>
                </a:spcBef>
              </a:pPr>
              <a:t>97</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751800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BB0469-341F-4505-9DC0-5DDDDBA7E0B4}" type="slidenum">
              <a:rPr lang="en-US" altLang="vi-VN" smtClean="0">
                <a:latin typeface="Calibri" panose="020F0502020204030204" pitchFamily="34" charset="0"/>
              </a:rPr>
              <a:pPr>
                <a:spcBef>
                  <a:spcPct val="0"/>
                </a:spcBef>
              </a:pPr>
              <a:t>98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39201570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60D778-0636-47C4-9BED-50D16FD66F9A}" type="slidenum">
              <a:rPr lang="en-US" altLang="en-US" smtClean="0"/>
              <a:pPr>
                <a:spcBef>
                  <a:spcPct val="0"/>
                </a:spcBef>
              </a:pPr>
              <a:t>99</a:t>
            </a:fld>
            <a:endParaRPr lang="en-US" altLang="en-US" smtClean="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15844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3C1587A-8D15-4051-A220-6B05AAA0A9B5}" type="slidenum">
              <a:rPr lang="en-US" altLang="vi-VN" smtClean="0">
                <a:latin typeface="Calibri" panose="020F0502020204030204" pitchFamily="34" charset="0"/>
              </a:rPr>
              <a:pPr>
                <a:spcBef>
                  <a:spcPct val="0"/>
                </a:spcBef>
              </a:pPr>
              <a:t>103</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27047039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3C7B789-610D-460C-A90B-36ABEEC0641B}" type="slidenum">
              <a:rPr lang="en-US" altLang="vi-VN" smtClean="0">
                <a:latin typeface="Calibri" panose="020F0502020204030204" pitchFamily="34" charset="0"/>
              </a:rPr>
              <a:pPr>
                <a:spcBef>
                  <a:spcPct val="0"/>
                </a:spcBef>
              </a:pPr>
              <a:t>108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41646416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TextEdit="1"/>
          </p:cNvSpPr>
          <p:nvPr>
            <p:ph type="sldImg"/>
          </p:nvPr>
        </p:nvSpPr>
        <p:spPr>
          <a:ln>
            <a:solidFill>
              <a:srgbClr val="000000">
                <a:alpha val="100000"/>
              </a:srgbClr>
            </a:solidFill>
            <a:miter lim="800000"/>
          </a:ln>
        </p:spPr>
      </p:sp>
      <p:sp>
        <p:nvSpPr>
          <p:cNvPr id="151555"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6996388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TextEdit="1"/>
          </p:cNvSpPr>
          <p:nvPr>
            <p:ph type="sldImg"/>
          </p:nvPr>
        </p:nvSpPr>
        <p:spPr>
          <a:ln>
            <a:solidFill>
              <a:srgbClr val="000000">
                <a:alpha val="100000"/>
              </a:srgbClr>
            </a:solidFill>
            <a:miter lim="800000"/>
          </a:ln>
        </p:spPr>
      </p:sp>
      <p:sp>
        <p:nvSpPr>
          <p:cNvPr id="153603"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3245038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t>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t>11/3/2020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t>11/3/2020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t>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3AB220D-91DC-4BE6-82E3-2397754A49A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2005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862CCDC-EA74-4E4D-8AB6-ED770F4583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2306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DDEE88E5-42B7-4B3F-B6E5-1868F78E48C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8076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1354DF2-062B-41A4-9BB1-926DC5231C06}"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97365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21E8AD-7EA2-4415-A32B-BD45AFDE2591}"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1298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EE46FFB-66AF-40CA-9FED-B6A22E7AC7B5}"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28501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433B458-E56D-4637-8BCD-9BFEA520BA42}"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463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52109ABF-6FDB-4709-B2AA-982568DE3B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29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BF73BB2D-4C4E-4B7A-88FD-2ADB6B2894E9}"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5844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A9EE1C2-E2BF-4665-9753-4B9784E75CC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00887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D94D5B-B46C-43D9-B966-957A20F3EC4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967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fourObj">
  <p:cSld name="Title and 4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 name="Rectangle 6"/>
          <p:cNvSpPr>
            <a:spLocks noGrp="1" noChangeArrowheads="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C237E8F4-9503-479A-B135-6AA465F17A50}" type="slidenum">
              <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13800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AndTwoObj">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03825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cSld name="Content">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Slide Number Placeholder 2"/>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8FB441FD-DC58-4B8F-8051-564617B432DA}"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580800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5959151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2948766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5D39ED84-071B-49E3-B270-0ABBE4131BEB}"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55379760"/>
      </p:ext>
    </p:extLst>
  </p:cSld>
  <p:clrMapOvr>
    <a:masterClrMapping/>
  </p:clrMapOvr>
  <p:transition>
    <p:wedg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2B8D41-5D4D-4752-93DF-5ACC28981041}"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7155820"/>
      </p:ext>
    </p:extLst>
  </p:cSld>
  <p:clrMapOvr>
    <a:masterClrMapping/>
  </p:clrMapOvr>
  <p:transition>
    <p:wedg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35888FFC-8BC1-4081-97AD-E26B7AF5C4A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328853638"/>
      </p:ext>
    </p:extLst>
  </p:cSld>
  <p:clrMapOvr>
    <a:masterClrMapping/>
  </p:clrMapOvr>
  <p:transition>
    <p:wedg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F0FA32FA-9A30-429B-AF59-C9781F688B5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354434200"/>
      </p:ext>
    </p:extLst>
  </p:cSld>
  <p:clrMapOvr>
    <a:masterClrMapping/>
  </p:clrMapOvr>
  <p:transition>
    <p:wedg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6DAE6E5C-FF6C-4EB4-AB90-8CED00C4A36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57137702"/>
      </p:ext>
    </p:extLst>
  </p:cSld>
  <p:clrMapOvr>
    <a:masterClrMapping/>
  </p:clrMapOvr>
  <p:transition>
    <p:wedg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B8D186E2-A818-4B47-A44F-115F46B9D07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121783543"/>
      </p:ext>
    </p:extLst>
  </p:cSld>
  <p:clrMapOvr>
    <a:masterClrMapping/>
  </p:clrMapOvr>
  <p:transition>
    <p:wedg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725516D6-4B07-45C9-AAFE-39F99E44C3E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850590015"/>
      </p:ext>
    </p:extLst>
  </p:cSld>
  <p:clrMapOvr>
    <a:masterClrMapping/>
  </p:clrMapOvr>
  <p:transition>
    <p:wedg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5104524B-3DB3-4880-952F-705833D6EBD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95531152"/>
      </p:ext>
    </p:extLst>
  </p:cSld>
  <p:clrMapOvr>
    <a:masterClrMapping/>
  </p:clrMapOvr>
  <p:transition>
    <p:wedg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smtClean="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89F9C91C-DEC9-405B-81B5-C713B2D5C46F}"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24436969"/>
      </p:ext>
    </p:extLst>
  </p:cSld>
  <p:clrMapOvr>
    <a:masterClrMapping/>
  </p:clrMapOvr>
  <p:transition>
    <p:wedg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75A8EB-F575-4E85-A0B9-917F51F47616}"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54055641"/>
      </p:ext>
    </p:extLst>
  </p:cSld>
  <p:clrMapOvr>
    <a:masterClrMapping/>
  </p:clrMapOvr>
  <p:transition>
    <p:wedg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732A9B0-8AEC-4F2F-96FF-C39084705497}"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44850377"/>
      </p:ext>
    </p:extLst>
  </p:cSld>
  <p:clrMapOvr>
    <a:masterClrMapping/>
  </p:clrMapOvr>
  <p:transition>
    <p:wedg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2A0B75E-37CC-4D53-B1F9-581BC0DE321B}" type="slidenum">
              <a:rPr lang="en-US"/>
              <a:pPr/>
              <a:t>‹#›</a:t>
            </a:fld>
            <a:endParaRPr lang="en-US"/>
          </a:p>
        </p:txBody>
      </p:sp>
    </p:spTree>
    <p:extLst>
      <p:ext uri="{BB962C8B-B14F-4D97-AF65-F5344CB8AC3E}">
        <p14:creationId xmlns:p14="http://schemas.microsoft.com/office/powerpoint/2010/main" val="63138045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297C7BC7-6123-43A8-8FC3-B39E98A86A11}" type="slidenum">
              <a:rPr lang="en-US"/>
              <a:pPr/>
              <a:t>‹#›</a:t>
            </a:fld>
            <a:endParaRPr lang="en-US"/>
          </a:p>
        </p:txBody>
      </p:sp>
    </p:spTree>
    <p:extLst>
      <p:ext uri="{BB962C8B-B14F-4D97-AF65-F5344CB8AC3E}">
        <p14:creationId xmlns:p14="http://schemas.microsoft.com/office/powerpoint/2010/main" val="38680428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117ABC34-20D8-436E-83BD-E208CB3835D2}" type="slidenum">
              <a:rPr lang="en-US"/>
              <a:pPr/>
              <a:t>‹#›</a:t>
            </a:fld>
            <a:endParaRPr lang="en-US"/>
          </a:p>
        </p:txBody>
      </p:sp>
    </p:spTree>
    <p:extLst>
      <p:ext uri="{BB962C8B-B14F-4D97-AF65-F5344CB8AC3E}">
        <p14:creationId xmlns:p14="http://schemas.microsoft.com/office/powerpoint/2010/main" val="11519459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369D3E4-FF79-4954-992D-D2DC82F2915B}" type="slidenum">
              <a:rPr lang="en-US"/>
              <a:pPr/>
              <a:t>‹#›</a:t>
            </a:fld>
            <a:endParaRPr lang="en-US"/>
          </a:p>
        </p:txBody>
      </p:sp>
    </p:spTree>
    <p:extLst>
      <p:ext uri="{BB962C8B-B14F-4D97-AF65-F5344CB8AC3E}">
        <p14:creationId xmlns:p14="http://schemas.microsoft.com/office/powerpoint/2010/main" val="34700069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014B2256-C41B-4D58-8E67-E6129EBE0E5C}" type="slidenum">
              <a:rPr lang="en-US"/>
              <a:pPr/>
              <a:t>‹#›</a:t>
            </a:fld>
            <a:endParaRPr lang="en-US"/>
          </a:p>
        </p:txBody>
      </p:sp>
    </p:spTree>
    <p:extLst>
      <p:ext uri="{BB962C8B-B14F-4D97-AF65-F5344CB8AC3E}">
        <p14:creationId xmlns:p14="http://schemas.microsoft.com/office/powerpoint/2010/main" val="81523114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B395C776-B8DD-4D85-B52A-FDEE4BBF8C24}" type="slidenum">
              <a:rPr lang="en-US"/>
              <a:pPr/>
              <a:t>‹#›</a:t>
            </a:fld>
            <a:endParaRPr lang="en-US"/>
          </a:p>
        </p:txBody>
      </p:sp>
    </p:spTree>
    <p:extLst>
      <p:ext uri="{BB962C8B-B14F-4D97-AF65-F5344CB8AC3E}">
        <p14:creationId xmlns:p14="http://schemas.microsoft.com/office/powerpoint/2010/main" val="19985403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D8358357-9B62-47CE-A28C-C671BAA24F26}" type="slidenum">
              <a:rPr lang="en-US"/>
              <a:pPr/>
              <a:t>‹#›</a:t>
            </a:fld>
            <a:endParaRPr lang="en-US"/>
          </a:p>
        </p:txBody>
      </p:sp>
    </p:spTree>
    <p:extLst>
      <p:ext uri="{BB962C8B-B14F-4D97-AF65-F5344CB8AC3E}">
        <p14:creationId xmlns:p14="http://schemas.microsoft.com/office/powerpoint/2010/main" val="195233191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201142A2-D8F7-4EA7-88EB-8762792107C3}" type="slidenum">
              <a:rPr lang="en-US"/>
              <a:pPr/>
              <a:t>‹#›</a:t>
            </a:fld>
            <a:endParaRPr lang="en-US"/>
          </a:p>
        </p:txBody>
      </p:sp>
    </p:spTree>
    <p:extLst>
      <p:ext uri="{BB962C8B-B14F-4D97-AF65-F5344CB8AC3E}">
        <p14:creationId xmlns:p14="http://schemas.microsoft.com/office/powerpoint/2010/main" val="277600675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smtClean="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B905570-EE8D-4789-B36F-65396B0E1191}" type="slidenum">
              <a:rPr lang="en-US"/>
              <a:pPr/>
              <a:t>‹#›</a:t>
            </a:fld>
            <a:endParaRPr lang="en-US"/>
          </a:p>
        </p:txBody>
      </p:sp>
    </p:spTree>
    <p:extLst>
      <p:ext uri="{BB962C8B-B14F-4D97-AF65-F5344CB8AC3E}">
        <p14:creationId xmlns:p14="http://schemas.microsoft.com/office/powerpoint/2010/main" val="37862991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BB5CB15-529C-45C6-A033-9F914CBD10B8}" type="slidenum">
              <a:rPr lang="en-US"/>
              <a:pPr/>
              <a:t>‹#›</a:t>
            </a:fld>
            <a:endParaRPr lang="en-US"/>
          </a:p>
        </p:txBody>
      </p:sp>
    </p:spTree>
    <p:extLst>
      <p:ext uri="{BB962C8B-B14F-4D97-AF65-F5344CB8AC3E}">
        <p14:creationId xmlns:p14="http://schemas.microsoft.com/office/powerpoint/2010/main" val="30747090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55A7BBD-60B9-433C-BE99-77F80774FE00}" type="slidenum">
              <a:rPr lang="en-US"/>
              <a:pPr/>
              <a:t>‹#›</a:t>
            </a:fld>
            <a:endParaRPr lang="en-US"/>
          </a:p>
        </p:txBody>
      </p:sp>
    </p:spTree>
    <p:extLst>
      <p:ext uri="{BB962C8B-B14F-4D97-AF65-F5344CB8AC3E}">
        <p14:creationId xmlns:p14="http://schemas.microsoft.com/office/powerpoint/2010/main" val="36793680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169BC415-4831-4512-B5C6-80BB5B97F5ED}" type="slidenum">
              <a:rPr lang="en-US"/>
              <a:pPr/>
              <a:t>‹#›</a:t>
            </a:fld>
            <a:endParaRPr lang="en-US"/>
          </a:p>
        </p:txBody>
      </p:sp>
    </p:spTree>
    <p:extLst>
      <p:ext uri="{BB962C8B-B14F-4D97-AF65-F5344CB8AC3E}">
        <p14:creationId xmlns:p14="http://schemas.microsoft.com/office/powerpoint/2010/main" val="313286788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7A0ADE56-44F5-4260-9F69-8427E2788A4B}" type="slidenum">
              <a:rPr lang="vi-VN"/>
              <a:pPr/>
              <a:t>‹#›</a:t>
            </a:fld>
            <a:endParaRPr lang="vi-VN"/>
          </a:p>
        </p:txBody>
      </p:sp>
    </p:spTree>
    <p:extLst>
      <p:ext uri="{BB962C8B-B14F-4D97-AF65-F5344CB8AC3E}">
        <p14:creationId xmlns:p14="http://schemas.microsoft.com/office/powerpoint/2010/main" val="31287990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2621441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327468960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99357858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326873347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7781123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300165849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280490744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11/3/2020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1541253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11/3/2020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183227956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11/3/2020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1645988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261170157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359976748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138306370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258480657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67268741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350548222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6381421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328116196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11/3/2020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273631918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11/3/2020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5462225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11/3/2020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2396520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65834351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12622520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262346006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1334420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theme" Target="../theme/theme3.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6.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7.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vi-VN" altLang="en-US" dirty="0"/>
              <a:t>Nhấn soạn thảo kiểu tiêu đề trang cái</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E934FF-F4E1-47C5-9CA5-30A81DDE2BE4}" type="datetimeFigureOut">
              <a:rPr lang="en-US" smtClean="0"/>
              <a:t>11/3/2020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3561BA9-CDCF-4958-B8AB-66F3BF063E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47884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989" r:id="rId12"/>
    <p:sldLayoutId id="2147483990" r:id="rId13"/>
    <p:sldLayoutId id="2147483991" r:id="rId14"/>
    <p:sldLayoutId id="2147483992" r:id="rId15"/>
    <p:sldLayoutId id="2147483880"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defRPr sz="1867">
                <a:latin typeface="+mn-lt"/>
                <a:cs typeface="Arial" charset="0"/>
              </a:defRPr>
            </a:lvl1pPr>
          </a:lstStyle>
          <a:p>
            <a:pPr eaLnBrk="1" hangingPunct="1">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ctr">
              <a:defRPr sz="1867">
                <a:latin typeface="+mn-lt"/>
                <a:cs typeface="Arial" charset="0"/>
              </a:defRPr>
            </a:lvl1pPr>
          </a:lstStyle>
          <a:p>
            <a:pPr eaLnBrk="1" hangingPunct="1">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r">
              <a:defRPr sz="1867">
                <a:latin typeface="Arial" panose="020B0604020202020204" pitchFamily="34" charset="0"/>
              </a:defRPr>
            </a:lvl1pPr>
          </a:lstStyle>
          <a:p>
            <a:pPr eaLnBrk="1" hangingPunct="1"/>
            <a:fld id="{73D6ED7F-C378-49D2-B316-ED1FDC008DBA}" type="slidenum">
              <a:rPr lang="vi-VN" smtClean="0">
                <a:solidFill>
                  <a:srgbClr val="000000"/>
                </a:solidFill>
              </a:rPr>
              <a:pPr eaLnBrk="1" hangingPunct="1"/>
              <a:t>‹#›</a:t>
            </a:fld>
            <a:endParaRPr lang="vi-VN" smtClean="0">
              <a:solidFill>
                <a:srgbClr val="000000"/>
              </a:solidFill>
            </a:endParaRPr>
          </a:p>
        </p:txBody>
      </p:sp>
    </p:spTree>
    <p:extLst>
      <p:ext uri="{BB962C8B-B14F-4D97-AF65-F5344CB8AC3E}">
        <p14:creationId xmlns:p14="http://schemas.microsoft.com/office/powerpoint/2010/main" val="3450763782"/>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cs typeface="Arial" charset="0"/>
        </a:defRPr>
      </a:lvl2pPr>
      <a:lvl3pPr algn="ctr" rtl="0" eaLnBrk="0" fontAlgn="base" hangingPunct="0">
        <a:spcBef>
          <a:spcPct val="0"/>
        </a:spcBef>
        <a:spcAft>
          <a:spcPct val="0"/>
        </a:spcAft>
        <a:defRPr sz="5867">
          <a:solidFill>
            <a:schemeClr val="tx2"/>
          </a:solidFill>
          <a:latin typeface="Arial" charset="0"/>
          <a:cs typeface="Arial" charset="0"/>
        </a:defRPr>
      </a:lvl3pPr>
      <a:lvl4pPr algn="ctr" rtl="0" eaLnBrk="0" fontAlgn="base" hangingPunct="0">
        <a:spcBef>
          <a:spcPct val="0"/>
        </a:spcBef>
        <a:spcAft>
          <a:spcPct val="0"/>
        </a:spcAft>
        <a:defRPr sz="5867">
          <a:solidFill>
            <a:schemeClr val="tx2"/>
          </a:solidFill>
          <a:latin typeface="Arial" charset="0"/>
          <a:cs typeface="Arial" charset="0"/>
        </a:defRPr>
      </a:lvl4pPr>
      <a:lvl5pPr algn="ctr" rtl="0" eaLnBrk="0" fontAlgn="base" hangingPunct="0">
        <a:spcBef>
          <a:spcPct val="0"/>
        </a:spcBef>
        <a:spcAft>
          <a:spcPct val="0"/>
        </a:spcAft>
        <a:defRPr sz="5867">
          <a:solidFill>
            <a:schemeClr val="tx2"/>
          </a:solidFill>
          <a:latin typeface="Arial" charset="0"/>
          <a:cs typeface="Arial" charset="0"/>
        </a:defRPr>
      </a:lvl5pPr>
      <a:lvl6pPr marL="609459" algn="ctr" rtl="0" fontAlgn="base">
        <a:spcBef>
          <a:spcPct val="0"/>
        </a:spcBef>
        <a:spcAft>
          <a:spcPct val="0"/>
        </a:spcAft>
        <a:defRPr sz="5867">
          <a:solidFill>
            <a:schemeClr val="tx2"/>
          </a:solidFill>
          <a:latin typeface="Arial" charset="0"/>
          <a:cs typeface="Arial" charset="0"/>
        </a:defRPr>
      </a:lvl6pPr>
      <a:lvl7pPr marL="1218930" algn="ctr" rtl="0" fontAlgn="base">
        <a:spcBef>
          <a:spcPct val="0"/>
        </a:spcBef>
        <a:spcAft>
          <a:spcPct val="0"/>
        </a:spcAft>
        <a:defRPr sz="5867">
          <a:solidFill>
            <a:schemeClr val="tx2"/>
          </a:solidFill>
          <a:latin typeface="Arial" charset="0"/>
          <a:cs typeface="Arial" charset="0"/>
        </a:defRPr>
      </a:lvl7pPr>
      <a:lvl8pPr marL="1828392" algn="ctr" rtl="0" fontAlgn="base">
        <a:spcBef>
          <a:spcPct val="0"/>
        </a:spcBef>
        <a:spcAft>
          <a:spcPct val="0"/>
        </a:spcAft>
        <a:defRPr sz="5867">
          <a:solidFill>
            <a:schemeClr val="tx2"/>
          </a:solidFill>
          <a:latin typeface="Arial" charset="0"/>
          <a:cs typeface="Arial" charset="0"/>
        </a:defRPr>
      </a:lvl8pPr>
      <a:lvl9pPr marL="2437858" algn="ctr" rtl="0" fontAlgn="base">
        <a:spcBef>
          <a:spcPct val="0"/>
        </a:spcBef>
        <a:spcAft>
          <a:spcPct val="0"/>
        </a:spcAft>
        <a:defRPr sz="5867">
          <a:solidFill>
            <a:schemeClr val="tx2"/>
          </a:solidFill>
          <a:latin typeface="Arial" charset="0"/>
          <a:cs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cs typeface="+mn-cs"/>
        </a:defRPr>
      </a:lvl2pPr>
      <a:lvl3pPr marL="1521846" indent="-302676" algn="l" rtl="0" eaLnBrk="0" fontAlgn="base" hangingPunct="0">
        <a:spcBef>
          <a:spcPct val="20000"/>
        </a:spcBef>
        <a:spcAft>
          <a:spcPct val="0"/>
        </a:spcAft>
        <a:buChar char="•"/>
        <a:defRPr sz="3200">
          <a:solidFill>
            <a:schemeClr val="tx1"/>
          </a:solidFill>
          <a:latin typeface="+mn-lt"/>
          <a:cs typeface="+mn-cs"/>
        </a:defRPr>
      </a:lvl3pPr>
      <a:lvl4pPr marL="2131431" indent="-302676" algn="l" rtl="0" eaLnBrk="0" fontAlgn="base" hangingPunct="0">
        <a:spcBef>
          <a:spcPct val="20000"/>
        </a:spcBef>
        <a:spcAft>
          <a:spcPct val="0"/>
        </a:spcAft>
        <a:buChar char="–"/>
        <a:defRPr sz="2667">
          <a:solidFill>
            <a:schemeClr val="tx1"/>
          </a:solidFill>
          <a:latin typeface="+mn-lt"/>
          <a:cs typeface="+mn-cs"/>
        </a:defRPr>
      </a:lvl4pPr>
      <a:lvl5pPr marL="2741015" indent="-302676" algn="l" rtl="0" eaLnBrk="0" fontAlgn="base" hangingPunct="0">
        <a:spcBef>
          <a:spcPct val="20000"/>
        </a:spcBef>
        <a:spcAft>
          <a:spcPct val="0"/>
        </a:spcAft>
        <a:buChar char="»"/>
        <a:defRPr sz="2667">
          <a:solidFill>
            <a:schemeClr val="tx1"/>
          </a:solidFill>
          <a:latin typeface="+mn-lt"/>
          <a:cs typeface="+mn-cs"/>
        </a:defRPr>
      </a:lvl5pPr>
      <a:lvl6pPr marL="3352044" indent="-304728" algn="l" rtl="0" fontAlgn="base">
        <a:spcBef>
          <a:spcPct val="20000"/>
        </a:spcBef>
        <a:spcAft>
          <a:spcPct val="0"/>
        </a:spcAft>
        <a:buChar char="»"/>
        <a:defRPr sz="2667">
          <a:solidFill>
            <a:schemeClr val="tx1"/>
          </a:solidFill>
          <a:latin typeface="+mn-lt"/>
          <a:cs typeface="+mn-cs"/>
        </a:defRPr>
      </a:lvl6pPr>
      <a:lvl7pPr marL="3961512" indent="-304728" algn="l" rtl="0" fontAlgn="base">
        <a:spcBef>
          <a:spcPct val="20000"/>
        </a:spcBef>
        <a:spcAft>
          <a:spcPct val="0"/>
        </a:spcAft>
        <a:buChar char="»"/>
        <a:defRPr sz="2667">
          <a:solidFill>
            <a:schemeClr val="tx1"/>
          </a:solidFill>
          <a:latin typeface="+mn-lt"/>
          <a:cs typeface="+mn-cs"/>
        </a:defRPr>
      </a:lvl7pPr>
      <a:lvl8pPr marL="4570974" indent="-304728" algn="l" rtl="0" fontAlgn="base">
        <a:spcBef>
          <a:spcPct val="20000"/>
        </a:spcBef>
        <a:spcAft>
          <a:spcPct val="0"/>
        </a:spcAft>
        <a:buChar char="»"/>
        <a:defRPr sz="2667">
          <a:solidFill>
            <a:schemeClr val="tx1"/>
          </a:solidFill>
          <a:latin typeface="+mn-lt"/>
          <a:cs typeface="+mn-cs"/>
        </a:defRPr>
      </a:lvl8pPr>
      <a:lvl9pPr marL="5180436" indent="-304728" algn="l" rtl="0" fontAlgn="base">
        <a:spcBef>
          <a:spcPct val="20000"/>
        </a:spcBef>
        <a:spcAft>
          <a:spcPct val="0"/>
        </a:spcAft>
        <a:buChar char="»"/>
        <a:defRPr sz="2667">
          <a:solidFill>
            <a:schemeClr val="tx1"/>
          </a:solidFill>
          <a:latin typeface="+mn-lt"/>
          <a:cs typeface="+mn-cs"/>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ECA5213-D4C9-4CE2-B6BB-72321544BA29}" type="slidenum">
              <a:rPr lang="en-US" smtClean="0">
                <a:cs typeface="Arial" panose="020B0604020202020204" pitchFamily="34" charset="0"/>
              </a:rPr>
              <a:pPr eaLnBrk="1" hangingPunct="1"/>
              <a:t>‹#›</a:t>
            </a:fld>
            <a:endParaRPr lang="en-US" smtClean="0">
              <a:cs typeface="Arial" panose="020B0604020202020204" pitchFamily="34" charset="0"/>
            </a:endParaRPr>
          </a:p>
        </p:txBody>
      </p:sp>
    </p:spTree>
    <p:extLst>
      <p:ext uri="{BB962C8B-B14F-4D97-AF65-F5344CB8AC3E}">
        <p14:creationId xmlns:p14="http://schemas.microsoft.com/office/powerpoint/2010/main" val="3363564464"/>
      </p:ext>
    </p:extLst>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17" r:id="rId12"/>
    <p:sldLayoutId id="2147484018" r:id="rId13"/>
    <p:sldLayoutId id="2147484019" r:id="rId14"/>
    <p:sldLayoutId id="2147484020" r:id="rId15"/>
    <p:sldLayoutId id="2147484021" r:id="rId16"/>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11/3/2020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smtClean="0">
              <a:latin typeface="Arial" panose="020B0604020202020204" pitchFamily="34" charset="0"/>
            </a:endParaRPr>
          </a:p>
        </p:txBody>
      </p:sp>
    </p:spTree>
    <p:extLst>
      <p:ext uri="{BB962C8B-B14F-4D97-AF65-F5344CB8AC3E}">
        <p14:creationId xmlns:p14="http://schemas.microsoft.com/office/powerpoint/2010/main" val="1026549380"/>
      </p:ext>
    </p:extLst>
  </p:cSld>
  <p:clrMap bg1="lt1" tx1="dk1" bg2="lt2" tx2="dk2" accent1="accent1" accent2="accent2" accent3="accent3" accent4="accent4" accent5="accent5" accent6="accent6" hlink="hlink" folHlink="folHlink"/>
  <p:sldLayoutIdLst>
    <p:sldLayoutId id="2147484023" r:id="rId1"/>
    <p:sldLayoutId id="2147484024" r:id="rId2"/>
    <p:sldLayoutId id="2147484025" r:id="rId3"/>
    <p:sldLayoutId id="2147484026" r:id="rId4"/>
    <p:sldLayoutId id="2147484027" r:id="rId5"/>
    <p:sldLayoutId id="2147484028" r:id="rId6"/>
    <p:sldLayoutId id="2147484029" r:id="rId7"/>
    <p:sldLayoutId id="2147484030" r:id="rId8"/>
    <p:sldLayoutId id="2147484031" r:id="rId9"/>
    <p:sldLayoutId id="2147484032" r:id="rId10"/>
    <p:sldLayoutId id="214748403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11/3/2020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smtClean="0">
              <a:latin typeface="Arial" panose="020B0604020202020204" pitchFamily="34" charset="0"/>
            </a:endParaRPr>
          </a:p>
        </p:txBody>
      </p:sp>
    </p:spTree>
    <p:extLst>
      <p:ext uri="{BB962C8B-B14F-4D97-AF65-F5344CB8AC3E}">
        <p14:creationId xmlns:p14="http://schemas.microsoft.com/office/powerpoint/2010/main" val="893930865"/>
      </p:ext>
    </p:extLst>
  </p:cSld>
  <p:clrMap bg1="lt1" tx1="dk1" bg2="lt2" tx2="dk2" accent1="accent1" accent2="accent2" accent3="accent3" accent4="accent4" accent5="accent5" accent6="accent6" hlink="hlink" folHlink="folHlink"/>
  <p:sldLayoutIdLst>
    <p:sldLayoutId id="2147484035" r:id="rId1"/>
    <p:sldLayoutId id="2147484036" r:id="rId2"/>
    <p:sldLayoutId id="2147484037" r:id="rId3"/>
    <p:sldLayoutId id="2147484038" r:id="rId4"/>
    <p:sldLayoutId id="2147484039" r:id="rId5"/>
    <p:sldLayoutId id="2147484040" r:id="rId6"/>
    <p:sldLayoutId id="2147484041" r:id="rId7"/>
    <p:sldLayoutId id="2147484042" r:id="rId8"/>
    <p:sldLayoutId id="2147484043" r:id="rId9"/>
    <p:sldLayoutId id="2147484044" r:id="rId10"/>
    <p:sldLayoutId id="2147484045"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9.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4.xml"/></Relationships>
</file>

<file path=ppt/slides/_rels/slide7.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4.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hyperlink" Target="https://vi.wikipedia.org/wiki/19_th%C3%A1ng_4" TargetMode="External"/><Relationship Id="rId3" Type="http://schemas.openxmlformats.org/officeDocument/2006/relationships/image" Target="../media/image12.jpeg"/><Relationship Id="rId7" Type="http://schemas.openxmlformats.org/officeDocument/2006/relationships/hyperlink" Target="https://vi.wikipedia.org/wiki/1809" TargetMode="External"/><Relationship Id="rId2" Type="http://schemas.openxmlformats.org/officeDocument/2006/relationships/notesSlide" Target="../notesSlides/notesSlide4.xml"/><Relationship Id="rId1" Type="http://schemas.openxmlformats.org/officeDocument/2006/relationships/slideLayout" Target="../slideLayouts/slideLayout44.xml"/><Relationship Id="rId6" Type="http://schemas.openxmlformats.org/officeDocument/2006/relationships/hyperlink" Target="https://vi.wikipedia.org/wiki/12_th%C3%A1ng_2" TargetMode="External"/><Relationship Id="rId5" Type="http://schemas.openxmlformats.org/officeDocument/2006/relationships/image" Target="../media/image14.jpeg"/><Relationship Id="rId10" Type="http://schemas.openxmlformats.org/officeDocument/2006/relationships/image" Target="../media/image6.gif"/><Relationship Id="rId4" Type="http://schemas.openxmlformats.org/officeDocument/2006/relationships/image" Target="../media/image13.jpeg"/><Relationship Id="rId9" Type="http://schemas.openxmlformats.org/officeDocument/2006/relationships/hyperlink" Target="https://vi.wikipedia.org/wiki/188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44.xml"/><Relationship Id="rId5" Type="http://schemas.openxmlformats.org/officeDocument/2006/relationships/image" Target="../media/image6.gif"/><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4.xml"/><Relationship Id="rId4" Type="http://schemas.openxmlformats.org/officeDocument/2006/relationships/image" Target="../media/image6.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8.xml"/><Relationship Id="rId4" Type="http://schemas.openxmlformats.org/officeDocument/2006/relationships/image" Target="../media/image21.GIF"/></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3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3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notesSlide" Target="../notesSlides/notesSlide8.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6.xml"/><Relationship Id="rId5" Type="http://schemas.openxmlformats.org/officeDocument/2006/relationships/image" Target="../media/image41.jpe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33.xml"/><Relationship Id="rId4" Type="http://schemas.openxmlformats.org/officeDocument/2006/relationships/image" Target="../media/image52.jpeg"/></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5.png"/><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53.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4.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6.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66.xml"/><Relationship Id="rId4" Type="http://schemas.openxmlformats.org/officeDocument/2006/relationships/image" Target="../media/image6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6.xml"/></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66.xml"/></Relationships>
</file>

<file path=ppt/slides/_rels/slide6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66.xml"/><Relationship Id="rId5" Type="http://schemas.openxmlformats.org/officeDocument/2006/relationships/image" Target="../media/image67.jpeg"/><Relationship Id="rId4" Type="http://schemas.openxmlformats.org/officeDocument/2006/relationships/image" Target="../media/image66.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34.png"/><Relationship Id="rId1" Type="http://schemas.openxmlformats.org/officeDocument/2006/relationships/slideLayout" Target="../slideLayouts/slideLayout23.xml"/><Relationship Id="rId4" Type="http://schemas.openxmlformats.org/officeDocument/2006/relationships/image" Target="../media/image72.jpe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1.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18" Type="http://schemas.openxmlformats.org/officeDocument/2006/relationships/image" Target="../media/image87.png"/><Relationship Id="rId3" Type="http://schemas.openxmlformats.org/officeDocument/2006/relationships/slideLayout" Target="../slideLayouts/slideLayout22.xml"/><Relationship Id="rId7" Type="http://schemas.openxmlformats.org/officeDocument/2006/relationships/audio" Target="../media/audio3.wav"/><Relationship Id="rId12" Type="http://schemas.openxmlformats.org/officeDocument/2006/relationships/image" Target="../media/image81.png"/><Relationship Id="rId17" Type="http://schemas.openxmlformats.org/officeDocument/2006/relationships/image" Target="../media/image86.png"/><Relationship Id="rId2" Type="http://schemas.openxmlformats.org/officeDocument/2006/relationships/audio" Target="../media/media2.wav"/><Relationship Id="rId16" Type="http://schemas.openxmlformats.org/officeDocument/2006/relationships/image" Target="../media/image85.png"/><Relationship Id="rId20" Type="http://schemas.openxmlformats.org/officeDocument/2006/relationships/image" Target="../media/image89.gif"/><Relationship Id="rId1" Type="http://schemas.microsoft.com/office/2007/relationships/media" Target="../media/media2.wav"/><Relationship Id="rId6" Type="http://schemas.openxmlformats.org/officeDocument/2006/relationships/audio" Target="../media/audio2.wav"/><Relationship Id="rId11" Type="http://schemas.openxmlformats.org/officeDocument/2006/relationships/image" Target="../media/image80.gif"/><Relationship Id="rId5" Type="http://schemas.openxmlformats.org/officeDocument/2006/relationships/audio" Target="../media/audio1.wav"/><Relationship Id="rId15" Type="http://schemas.openxmlformats.org/officeDocument/2006/relationships/image" Target="../media/image84.png"/><Relationship Id="rId10" Type="http://schemas.openxmlformats.org/officeDocument/2006/relationships/image" Target="../media/image79.gif"/><Relationship Id="rId19" Type="http://schemas.openxmlformats.org/officeDocument/2006/relationships/image" Target="../media/image88.png"/><Relationship Id="rId4" Type="http://schemas.openxmlformats.org/officeDocument/2006/relationships/notesSlide" Target="../notesSlides/notesSlide10.xml"/><Relationship Id="rId9" Type="http://schemas.openxmlformats.org/officeDocument/2006/relationships/image" Target="../media/image78.gif"/><Relationship Id="rId14" Type="http://schemas.openxmlformats.org/officeDocument/2006/relationships/image" Target="../media/image83.png"/></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4.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3.xml"/></Relationships>
</file>

<file path=ppt/slides/_rels/slide8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2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89.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gif"/><Relationship Id="rId18" Type="http://schemas.openxmlformats.org/officeDocument/2006/relationships/slide" Target="slide96.xml"/><Relationship Id="rId26" Type="http://schemas.openxmlformats.org/officeDocument/2006/relationships/image" Target="../media/image110.png"/><Relationship Id="rId3" Type="http://schemas.openxmlformats.org/officeDocument/2006/relationships/slideLayout" Target="../slideLayouts/slideLayout23.xml"/><Relationship Id="rId21" Type="http://schemas.openxmlformats.org/officeDocument/2006/relationships/slide" Target="slide90.xml"/><Relationship Id="rId7" Type="http://schemas.openxmlformats.org/officeDocument/2006/relationships/image" Target="../media/image97.png"/><Relationship Id="rId12" Type="http://schemas.openxmlformats.org/officeDocument/2006/relationships/image" Target="../media/image102.png"/><Relationship Id="rId17" Type="http://schemas.openxmlformats.org/officeDocument/2006/relationships/image" Target="../media/image79.gif"/><Relationship Id="rId25" Type="http://schemas.openxmlformats.org/officeDocument/2006/relationships/slide" Target="slide92.xml"/><Relationship Id="rId2" Type="http://schemas.openxmlformats.org/officeDocument/2006/relationships/audio" Target="../media/media3.wma"/><Relationship Id="rId16" Type="http://schemas.openxmlformats.org/officeDocument/2006/relationships/image" Target="../media/image106.png"/><Relationship Id="rId20" Type="http://schemas.openxmlformats.org/officeDocument/2006/relationships/image" Target="../media/image81.png"/><Relationship Id="rId29" Type="http://schemas.openxmlformats.org/officeDocument/2006/relationships/slide" Target="slide94.xml"/><Relationship Id="rId1" Type="http://schemas.microsoft.com/office/2007/relationships/media" Target="../media/media3.wma"/><Relationship Id="rId6" Type="http://schemas.openxmlformats.org/officeDocument/2006/relationships/image" Target="../media/image96.png"/><Relationship Id="rId11" Type="http://schemas.openxmlformats.org/officeDocument/2006/relationships/image" Target="../media/image101.png"/><Relationship Id="rId24" Type="http://schemas.openxmlformats.org/officeDocument/2006/relationships/image" Target="../media/image109.png"/><Relationship Id="rId32" Type="http://schemas.openxmlformats.org/officeDocument/2006/relationships/image" Target="../media/image113.png"/><Relationship Id="rId5" Type="http://schemas.openxmlformats.org/officeDocument/2006/relationships/image" Target="../media/image95.jpg"/><Relationship Id="rId15" Type="http://schemas.openxmlformats.org/officeDocument/2006/relationships/image" Target="../media/image105.gif"/><Relationship Id="rId23" Type="http://schemas.openxmlformats.org/officeDocument/2006/relationships/slide" Target="slide91.xml"/><Relationship Id="rId28" Type="http://schemas.openxmlformats.org/officeDocument/2006/relationships/image" Target="../media/image111.png"/><Relationship Id="rId10" Type="http://schemas.openxmlformats.org/officeDocument/2006/relationships/image" Target="../media/image100.png"/><Relationship Id="rId19" Type="http://schemas.openxmlformats.org/officeDocument/2006/relationships/image" Target="../media/image107.png"/><Relationship Id="rId31" Type="http://schemas.openxmlformats.org/officeDocument/2006/relationships/slide" Target="slide95.xml"/><Relationship Id="rId4" Type="http://schemas.openxmlformats.org/officeDocument/2006/relationships/audio" Target="../media/audio4.wav"/><Relationship Id="rId9" Type="http://schemas.openxmlformats.org/officeDocument/2006/relationships/image" Target="../media/image99.png"/><Relationship Id="rId14" Type="http://schemas.openxmlformats.org/officeDocument/2006/relationships/image" Target="../media/image104.gif"/><Relationship Id="rId22" Type="http://schemas.openxmlformats.org/officeDocument/2006/relationships/image" Target="../media/image108.png"/><Relationship Id="rId27" Type="http://schemas.openxmlformats.org/officeDocument/2006/relationships/slide" Target="slide93.xml"/><Relationship Id="rId30" Type="http://schemas.openxmlformats.org/officeDocument/2006/relationships/image" Target="../media/image112.png"/></Relationships>
</file>

<file path=ppt/slides/_rels/slide90.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1.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2.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3.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4.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5.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6.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99.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image" Target="../media/image117.jpeg"/></Relationships>
</file>

<file path=ppt/slides/_rels/slide10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png"/><Relationship Id="rId1" Type="http://schemas.openxmlformats.org/officeDocument/2006/relationships/slideLayout" Target="../slideLayouts/slideLayout36.xml"/><Relationship Id="rId4" Type="http://schemas.openxmlformats.org/officeDocument/2006/relationships/image" Target="../media/image120.pn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04.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23.xml"/></Relationships>
</file>

<file path=ppt/slides/_rels/slide105.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23.xml"/></Relationships>
</file>

<file path=ppt/slides/_rels/slide10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3.xml"/></Relationships>
</file>

<file path=ppt/slides/_rels/slide107.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23.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09.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11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1.jpeg"/><Relationship Id="rId1" Type="http://schemas.openxmlformats.org/officeDocument/2006/relationships/slideLayout" Target="../slideLayouts/slideLayout23.xml"/></Relationships>
</file>

<file path=ppt/slides/_rels/slide115.xml.rels><?xml version="1.0" encoding="UTF-8" standalone="yes"?>
<Relationships xmlns="http://schemas.openxmlformats.org/package/2006/relationships"><Relationship Id="rId8" Type="http://schemas.openxmlformats.org/officeDocument/2006/relationships/slide" Target="slide119.xml"/><Relationship Id="rId13" Type="http://schemas.openxmlformats.org/officeDocument/2006/relationships/slide" Target="slide124.xml"/><Relationship Id="rId18" Type="http://schemas.openxmlformats.org/officeDocument/2006/relationships/slide" Target="slide15.xml"/><Relationship Id="rId3" Type="http://schemas.openxmlformats.org/officeDocument/2006/relationships/slideLayout" Target="../slideLayouts/slideLayout23.xml"/><Relationship Id="rId7" Type="http://schemas.openxmlformats.org/officeDocument/2006/relationships/slide" Target="slide118.xml"/><Relationship Id="rId12" Type="http://schemas.openxmlformats.org/officeDocument/2006/relationships/slide" Target="slide123.xml"/><Relationship Id="rId17" Type="http://schemas.openxmlformats.org/officeDocument/2006/relationships/image" Target="../media/image81.png"/><Relationship Id="rId2" Type="http://schemas.openxmlformats.org/officeDocument/2006/relationships/audio" Target="../media/media4.wav"/><Relationship Id="rId16" Type="http://schemas.openxmlformats.org/officeDocument/2006/relationships/image" Target="../media/image135.gif"/><Relationship Id="rId1" Type="http://schemas.microsoft.com/office/2007/relationships/media" Target="../media/media4.wav"/><Relationship Id="rId6" Type="http://schemas.openxmlformats.org/officeDocument/2006/relationships/slide" Target="slide117.xml"/><Relationship Id="rId11" Type="http://schemas.openxmlformats.org/officeDocument/2006/relationships/slide" Target="slide122.xml"/><Relationship Id="rId5" Type="http://schemas.openxmlformats.org/officeDocument/2006/relationships/slide" Target="slide116.xml"/><Relationship Id="rId15" Type="http://schemas.openxmlformats.org/officeDocument/2006/relationships/image" Target="../media/image134.gif"/><Relationship Id="rId10" Type="http://schemas.openxmlformats.org/officeDocument/2006/relationships/slide" Target="slide121.xml"/><Relationship Id="rId4" Type="http://schemas.openxmlformats.org/officeDocument/2006/relationships/image" Target="../media/image132.png"/><Relationship Id="rId9" Type="http://schemas.openxmlformats.org/officeDocument/2006/relationships/slide" Target="slide120.xml"/><Relationship Id="rId14" Type="http://schemas.openxmlformats.org/officeDocument/2006/relationships/image" Target="../media/image133.gif"/></Relationships>
</file>

<file path=ppt/slides/_rels/slide116.xml.rels><?xml version="1.0" encoding="UTF-8" standalone="yes"?>
<Relationships xmlns="http://schemas.openxmlformats.org/package/2006/relationships"><Relationship Id="rId3" Type="http://schemas.openxmlformats.org/officeDocument/2006/relationships/slide" Target="slide115.xml"/><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image" Target="../media/image136.gif"/></Relationships>
</file>

<file path=ppt/slides/_rels/slide117.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5.xml"/></Relationships>
</file>

<file path=ppt/slides/_rels/slide118.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5.xml"/></Relationships>
</file>

<file path=ppt/slides/_rels/slide119.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5.xml"/></Relationships>
</file>

<file path=ppt/slides/_rels/slide120.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5.xml"/></Relationships>
</file>

<file path=ppt/slides/_rels/slide121.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5.xml"/></Relationships>
</file>

<file path=ppt/slides/_rels/slide122.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5.xml"/></Relationships>
</file>

<file path=ppt/slides/_rels/slide123.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5.xml"/></Relationships>
</file>

<file path=ppt/slides/_rels/slide124.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1118870" y="3158490"/>
            <a:ext cx="8575040" cy="1038860"/>
          </a:xfrm>
        </p:spPr>
        <p:txBody>
          <a:bodyPr vert="horz" wrap="square" lIns="121920" tIns="60960" rIns="121920" bIns="60960" anchor="t"/>
          <a:lstStyle/>
          <a:p>
            <a:r>
              <a:rPr lang="en-US" altLang="vi-VN" b="1" i="1" dirty="0">
                <a:solidFill>
                  <a:srgbClr val="FF0000"/>
                </a:solidFill>
                <a:latin typeface="Times New Roman" panose="02020603050405020304" pitchFamily="18" charset="0"/>
                <a:cs typeface="Times New Roman" panose="02020603050405020304" pitchFamily="18" charset="0"/>
                <a:sym typeface="+mn-ea"/>
              </a:rPr>
              <a:t>B</a:t>
            </a:r>
            <a:r>
              <a:rPr lang="en-US" altLang="vi-VN" b="1" i="1" dirty="0">
                <a:solidFill>
                  <a:srgbClr val="FF0000"/>
                </a:solidFill>
                <a:latin typeface="Times New Roman" panose="02020603050405020304" pitchFamily="18" charset="0"/>
                <a:ea typeface="Times New Roman" panose="02020603050405020304" pitchFamily="18" charset="0"/>
                <a:sym typeface="+mn-ea"/>
              </a:rPr>
              <a:t>à</a:t>
            </a:r>
            <a:r>
              <a:rPr lang="en-US" altLang="vi-VN"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b="1" i="1" dirty="0">
              <a:solidFill>
                <a:srgbClr val="FF0000"/>
              </a:solidFill>
              <a:latin typeface="Times New Roman" panose="02020603050405020304" pitchFamily="18" charset="0"/>
              <a:ea typeface="Times New Roman" panose="02020603050405020304" pitchFamily="18" charset="0"/>
            </a:endParaRPr>
          </a:p>
          <a:p>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946265" y="375920"/>
            <a:ext cx="5088255" cy="2947035"/>
          </a:xfrm>
          <a:prstGeom prst="rect">
            <a:avLst/>
          </a:prstGeom>
          <a:noFill/>
          <a:ln w="9525">
            <a:noFill/>
          </a:ln>
        </p:spPr>
      </p:pic>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500717"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422400" y="5257800"/>
            <a:ext cx="9954684"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Vai trò nền tảng tư tưởng, lý luận của chủ nghĩa Mác - Lênin</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5" name="Text Box 26"/>
          <p:cNvSpPr txBox="1">
            <a:spLocks noChangeArrowheads="1"/>
          </p:cNvSpPr>
          <p:nvPr/>
        </p:nvSpPr>
        <p:spPr bwMode="gray">
          <a:xfrm>
            <a:off x="508000" y="5393267"/>
            <a:ext cx="732893"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III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12" name="AutoShape 12"/>
          <p:cNvSpPr>
            <a:spLocks noChangeArrowheads="1"/>
          </p:cNvSpPr>
          <p:nvPr/>
        </p:nvSpPr>
        <p:spPr bwMode="gray">
          <a:xfrm>
            <a:off x="406400" y="3022600"/>
            <a:ext cx="11451167"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22368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18" name="Rectangle 17"/>
          <p:cNvSpPr/>
          <p:nvPr/>
        </p:nvSpPr>
        <p:spPr>
          <a:xfrm>
            <a:off x="980017" y="3238500"/>
            <a:ext cx="10589683"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Một số nội dung cơ bản của chủ nghĩa Mác -Lênin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527051" y="933451"/>
            <a:ext cx="1104265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a</a:t>
            </a:r>
          </a:p>
        </p:txBody>
      </p:sp>
      <p:sp>
        <p:nvSpPr>
          <p:cNvPr id="21" name="Oval 16"/>
          <p:cNvSpPr>
            <a:spLocks noChangeArrowheads="1"/>
          </p:cNvSpPr>
          <p:nvPr/>
        </p:nvSpPr>
        <p:spPr bwMode="gray">
          <a:xfrm rot="21362401">
            <a:off x="124461" y="1119717"/>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2" name="Text Box 26"/>
          <p:cNvSpPr txBox="1">
            <a:spLocks noChangeArrowheads="1"/>
          </p:cNvSpPr>
          <p:nvPr/>
        </p:nvSpPr>
        <p:spPr bwMode="gray">
          <a:xfrm>
            <a:off x="239184" y="1123951"/>
            <a:ext cx="367408"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24" name="Rectangle 23"/>
          <p:cNvSpPr/>
          <p:nvPr/>
        </p:nvSpPr>
        <p:spPr>
          <a:xfrm>
            <a:off x="1200151" y="1028700"/>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en-US" altLang="en-US" sz="3735" dirty="0">
                <a:solidFill>
                  <a:srgbClr val="0000FF"/>
                </a:solidFill>
                <a:latin typeface="Times New Roman" panose="02020603050405020304" pitchFamily="18" charset="0"/>
                <a:cs typeface="Calibri" panose="020F0502020204030204" pitchFamily="34" charset="0"/>
              </a:rPr>
              <a:t>Chủ nghĩa Mác – Lênin v</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 ba bộ phận cấu th</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nh  </a:t>
            </a:r>
          </a:p>
          <a:p>
            <a:pPr marL="0" lvl="0" indent="0" algn="just" eaLnBrk="1" hangingPunct="1">
              <a:spcBef>
                <a:spcPct val="0"/>
              </a:spcBef>
              <a:buNone/>
            </a:pPr>
            <a:endParaRPr lang="en-US" altLang="en-US" sz="3735" b="1" dirty="0">
              <a:solidFill>
                <a:schemeClr val="bg1"/>
              </a:solidFill>
              <a:latin typeface="Calibri" panose="020F0502020204030204" pitchFamily="34" charset="0"/>
              <a:ea typeface="Calibri" panose="020F0502020204030204" pitchFamily="34" charset="0"/>
            </a:endParaRP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609600" y="3812117"/>
            <a:ext cx="10972800" cy="3266016"/>
          </a:xfrm>
        </p:spPr>
        <p:txBody>
          <a:bodyPr vert="horz" wrap="square" lIns="121920" tIns="60960" rIns="121920" bIns="60960" anchor="t"/>
          <a:lstStyle/>
          <a:p>
            <a:pPr marL="0" indent="0" algn="just">
              <a:buNone/>
            </a:pPr>
            <a:r>
              <a:rPr lang="en-US" altLang="vi-VN" i="1" dirty="0">
                <a:solidFill>
                  <a:srgbClr val="000066"/>
                </a:solidFill>
                <a:latin typeface="Times New Roman" panose="02020603050405020304" pitchFamily="18" charset="0"/>
                <a:cs typeface="Times New Roman" panose="02020603050405020304" pitchFamily="18" charset="0"/>
              </a:rPr>
              <a:t>Chủ nghĩa Mác - Lênin l</a:t>
            </a:r>
            <a:r>
              <a:rPr lang="en-US" altLang="vi-VN" i="1" dirty="0">
                <a:solidFill>
                  <a:srgbClr val="000066"/>
                </a:solidFill>
                <a:latin typeface="Times New Roman" panose="02020603050405020304" pitchFamily="18" charset="0"/>
                <a:ea typeface="Times New Roman" panose="02020603050405020304" pitchFamily="18" charset="0"/>
              </a:rPr>
              <a:t>à</a:t>
            </a:r>
            <a:r>
              <a:rPr lang="en-US" altLang="vi-VN" i="1" dirty="0">
                <a:solidFill>
                  <a:srgbClr val="000066"/>
                </a:solidFill>
                <a:latin typeface="Times New Roman" panose="02020603050405020304" pitchFamily="18" charset="0"/>
                <a:cs typeface="Times New Roman" panose="02020603050405020304" pitchFamily="18" charset="0"/>
              </a:rPr>
              <a:t> hệ thống </a:t>
            </a:r>
            <a:r>
              <a:rPr lang="en-US" altLang="vi-VN" b="1" i="1" dirty="0">
                <a:solidFill>
                  <a:srgbClr val="FF0000"/>
                </a:solidFill>
                <a:latin typeface="Times New Roman" panose="02020603050405020304" pitchFamily="18" charset="0"/>
                <a:cs typeface="Times New Roman" panose="02020603050405020304" pitchFamily="18" charset="0"/>
              </a:rPr>
              <a:t>quan điểm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học thuyết </a:t>
            </a:r>
            <a:r>
              <a:rPr lang="en-US" altLang="vi-VN" i="1" dirty="0">
                <a:solidFill>
                  <a:srgbClr val="000066"/>
                </a:solidFill>
                <a:latin typeface="Times New Roman" panose="02020603050405020304" pitchFamily="18" charset="0"/>
                <a:cs typeface="Times New Roman" panose="02020603050405020304" pitchFamily="18" charset="0"/>
              </a:rPr>
              <a:t>do C. Mác, Ph. Ăngghen </a:t>
            </a:r>
            <a:r>
              <a:rPr lang="en-US" altLang="vi-VN" b="1" i="1" dirty="0">
                <a:solidFill>
                  <a:srgbClr val="FF0000"/>
                </a:solidFill>
                <a:latin typeface="Times New Roman" panose="02020603050405020304" pitchFamily="18" charset="0"/>
                <a:cs typeface="Times New Roman" panose="02020603050405020304" pitchFamily="18" charset="0"/>
              </a:rPr>
              <a:t>sáng lập </a:t>
            </a:r>
            <a:r>
              <a:rPr lang="en-US" altLang="vi-VN" i="1" dirty="0">
                <a:solidFill>
                  <a:srgbClr val="000066"/>
                </a:solidFill>
                <a:latin typeface="Times New Roman" panose="02020603050405020304" pitchFamily="18" charset="0"/>
                <a:cs typeface="Times New Roman" panose="02020603050405020304" pitchFamily="18" charset="0"/>
              </a:rPr>
              <a:t>từ giữa thế kỷ XIX, được V.I.Lênin </a:t>
            </a:r>
            <a:r>
              <a:rPr lang="en-US" altLang="vi-VN" b="1" i="1" dirty="0">
                <a:solidFill>
                  <a:srgbClr val="FF0000"/>
                </a:solidFill>
                <a:latin typeface="Times New Roman" panose="02020603050405020304" pitchFamily="18" charset="0"/>
                <a:cs typeface="Times New Roman" panose="02020603050405020304" pitchFamily="18" charset="0"/>
              </a:rPr>
              <a:t>bổ sung</a:t>
            </a:r>
            <a:r>
              <a:rPr lang="en-US" altLang="vi-VN" i="1" dirty="0">
                <a:solidFill>
                  <a:srgbClr val="000066"/>
                </a:solidFill>
                <a:latin typeface="Times New Roman" panose="02020603050405020304" pitchFamily="18" charset="0"/>
                <a:cs typeface="Times New Roman" panose="02020603050405020304" pitchFamily="18" charset="0"/>
              </a:rPr>
              <a:t>, </a:t>
            </a:r>
            <a:r>
              <a:rPr lang="en-US" altLang="vi-VN" b="1" i="1" dirty="0">
                <a:solidFill>
                  <a:srgbClr val="FF0000"/>
                </a:solidFill>
                <a:latin typeface="Times New Roman" panose="02020603050405020304" pitchFamily="18" charset="0"/>
                <a:cs typeface="Times New Roman" panose="02020603050405020304" pitchFamily="18" charset="0"/>
              </a:rPr>
              <a:t>phát triển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ho</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n thiện </a:t>
            </a:r>
            <a:r>
              <a:rPr lang="en-US" altLang="vi-VN" i="1" dirty="0">
                <a:solidFill>
                  <a:srgbClr val="000066"/>
                </a:solidFill>
                <a:latin typeface="Times New Roman" panose="02020603050405020304" pitchFamily="18" charset="0"/>
                <a:cs typeface="Times New Roman" panose="02020603050405020304" pitchFamily="18" charset="0"/>
              </a:rPr>
              <a:t>trong điều kiện mới của lịch sử thế giới đầu thế kỷ XX. </a:t>
            </a:r>
            <a:endParaRPr lang="en-US" altLang="vi-VN" i="1" dirty="0">
              <a:solidFill>
                <a:srgbClr val="000066"/>
              </a:solidFill>
              <a:latin typeface="Times New Roman" panose="02020603050405020304" pitchFamily="18" charset="0"/>
              <a:ea typeface="Times New Roman" panose="02020603050405020304" pitchFamily="18" charset="0"/>
            </a:endParaRPr>
          </a:p>
        </p:txBody>
      </p:sp>
      <p:sp>
        <p:nvSpPr>
          <p:cNvPr id="10" name="Title 3"/>
          <p:cNvSpPr>
            <a:spLocks noGrp="1"/>
          </p:cNvSpPr>
          <p:nvPr>
            <p:ph type="title"/>
          </p:nvPr>
        </p:nvSpPr>
        <p:spPr bwMode="auto">
          <a:xfrm>
            <a:off x="609601" y="652747"/>
            <a:ext cx="5390385" cy="1524000"/>
          </a:xfrm>
          <a:prstGeom prst="roundRect">
            <a:avLst/>
          </a:prstGeom>
          <a:gradFill rotWithShape="1">
            <a:gsLst>
              <a:gs pos="0">
                <a:srgbClr val="7030A0"/>
              </a:gs>
              <a:gs pos="80000">
                <a:srgbClr val="7030A0"/>
              </a:gs>
              <a:gs pos="100000">
                <a:srgbClr val="7030A0"/>
              </a:gs>
            </a:gsLst>
            <a:lin ang="16200000" scaled="0"/>
          </a:grad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I.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Khái</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niệm</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về</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c</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hủ</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nghĩa Mác –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Lênin</a:t>
            </a:r>
            <a:endParaRPr lang="en-US" altLang="x-none" sz="4265" b="1" dirty="0">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37894" name="AutoShape 2" descr="Chủ nghĩa Mác – Lênin liệu đã lỗi thời? | C. Mác; Ph. Ăngghen ..."/>
          <p:cNvSpPr>
            <a:spLocks noChangeAspect="1"/>
          </p:cNvSpPr>
          <p:nvPr/>
        </p:nvSpPr>
        <p:spPr>
          <a:xfrm>
            <a:off x="198967"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5" name="AutoShape 4" descr="Chủ nghĩa Mác – Lênin liệu đã lỗi thời? | C. Mác; Ph. Ăngghen ..."/>
          <p:cNvSpPr>
            <a:spLocks noChangeAspect="1"/>
          </p:cNvSpPr>
          <p:nvPr/>
        </p:nvSpPr>
        <p:spPr>
          <a:xfrm>
            <a:off x="402167" y="-11324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6" name="AutoShape 6" descr="Chủ nghĩa Mác – Lênin liệu đã lỗi thời? | C. Mác; Ph. Ăngghen ..."/>
          <p:cNvSpPr>
            <a:spLocks noChangeAspect="1"/>
          </p:cNvSpPr>
          <p:nvPr/>
        </p:nvSpPr>
        <p:spPr>
          <a:xfrm>
            <a:off x="605367" y="-9292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7" name="AutoShape 8" descr="Chủ nghĩa Mác – Lênin liệu đã lỗi thời? | C. Mác; Ph. Ăngghen ..."/>
          <p:cNvSpPr>
            <a:spLocks noChangeAspect="1"/>
          </p:cNvSpPr>
          <p:nvPr/>
        </p:nvSpPr>
        <p:spPr>
          <a:xfrm>
            <a:off x="808567" y="-7260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773545" y="447675"/>
            <a:ext cx="5234305" cy="3119755"/>
          </a:xfrm>
          <a:prstGeom prst="rect">
            <a:avLst/>
          </a:prstGeom>
          <a:noFill/>
          <a:ln w="9525">
            <a:noFill/>
          </a:ln>
        </p:spPr>
      </p:pic>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8" descr="1909 xuong d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47" y="1522512"/>
            <a:ext cx="6527800" cy="3454400"/>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172" name="Text Box 16"/>
          <p:cNvSpPr txBox="1">
            <a:spLocks noChangeArrowheads="1"/>
          </p:cNvSpPr>
          <p:nvPr/>
        </p:nvSpPr>
        <p:spPr bwMode="auto">
          <a:xfrm>
            <a:off x="53820" y="5733320"/>
            <a:ext cx="11010870" cy="830997"/>
          </a:xfrm>
          <a:prstGeom prst="rect">
            <a:avLst/>
          </a:prstGeom>
          <a:noFill/>
          <a:ln w="9525">
            <a:noFill/>
            <a:miter lim="800000"/>
            <a:headEnd/>
            <a:tailEnd/>
          </a:ln>
        </p:spPr>
        <p:txBody>
          <a:bodyPr wrap="square">
            <a:spAutoFit/>
          </a:bodyPr>
          <a:lstStyle/>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Cuộc cách mạng công nghiệp tư bản chủ nghĩa và sự bóc lột của giai cấp</a:t>
            </a:r>
          </a:p>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tư sản đối với lao động làm thuê</a:t>
            </a:r>
          </a:p>
        </p:txBody>
      </p:sp>
      <p:sp>
        <p:nvSpPr>
          <p:cNvPr id="7186" name="AutoShape 18"/>
          <p:cNvSpPr>
            <a:spLocks noChangeAspect="1" noChangeArrowheads="1"/>
          </p:cNvSpPr>
          <p:nvPr/>
        </p:nvSpPr>
        <p:spPr bwMode="auto">
          <a:xfrm flipV="1">
            <a:off x="0" y="908051"/>
            <a:ext cx="12192000" cy="74083"/>
          </a:xfrm>
          <a:prstGeom prst="flowChartPredefinedProcess">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 name="Text Box 16"/>
          <p:cNvSpPr txBox="1">
            <a:spLocks noChangeArrowheads="1"/>
          </p:cNvSpPr>
          <p:nvPr/>
        </p:nvSpPr>
        <p:spPr bwMode="auto">
          <a:xfrm>
            <a:off x="17356" y="183007"/>
            <a:ext cx="5094664" cy="584775"/>
          </a:xfrm>
          <a:prstGeom prst="rect">
            <a:avLst/>
          </a:prstGeom>
          <a:noFill/>
          <a:ln w="9525">
            <a:noFill/>
            <a:miter lim="800000"/>
            <a:headEnd/>
            <a:tailEnd/>
          </a:ln>
        </p:spPr>
        <p:txBody>
          <a:bodyPr wrap="none">
            <a:spAutoFit/>
          </a:bodyPr>
          <a:lstStyle/>
          <a:p>
            <a:pPr algn="ctr" eaLnBrk="1" hangingPunct="1">
              <a:defRPr/>
            </a:pPr>
            <a:r>
              <a:rPr lang="en-US" sz="3200" b="1" dirty="0" err="1" smtClean="0">
                <a:solidFill>
                  <a:srgbClr val="000000"/>
                </a:solidFill>
                <a:latin typeface="Times New Roman" panose="02020603050405020304" pitchFamily="18" charset="0"/>
                <a:cs typeface="Times New Roman" panose="02020603050405020304" pitchFamily="18" charset="0"/>
              </a:rPr>
              <a:t>Về</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điều</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kiện</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kinh</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tế</a:t>
            </a:r>
            <a:r>
              <a:rPr lang="en-US" sz="3200" b="1" dirty="0" smtClean="0">
                <a:solidFill>
                  <a:srgbClr val="000000"/>
                </a:solidFill>
                <a:latin typeface="Times New Roman" panose="02020603050405020304" pitchFamily="18" charset="0"/>
                <a:cs typeface="Times New Roman" panose="02020603050405020304" pitchFamily="18" charset="0"/>
              </a:rPr>
              <a:t> - </a:t>
            </a:r>
            <a:r>
              <a:rPr lang="en-US" sz="3200" b="1" dirty="0" err="1" smtClean="0">
                <a:solidFill>
                  <a:srgbClr val="000000"/>
                </a:solidFill>
                <a:latin typeface="Times New Roman" panose="02020603050405020304" pitchFamily="18" charset="0"/>
                <a:cs typeface="Times New Roman" panose="02020603050405020304" pitchFamily="18" charset="0"/>
              </a:rPr>
              <a:t>xã</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hội</a:t>
            </a:r>
            <a:endParaRPr lang="vi-VN" sz="32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87398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186"/>
                                        </p:tgtEl>
                                        <p:attrNameLst>
                                          <p:attrName>style.visibility</p:attrName>
                                        </p:attrNameLst>
                                      </p:cBhvr>
                                      <p:to>
                                        <p:strVal val="visible"/>
                                      </p:to>
                                    </p:set>
                                    <p:animEffect transition="in" filter="blinds(horizontal)">
                                      <p:cBhvr>
                                        <p:cTn id="7" dur="500"/>
                                        <p:tgtEl>
                                          <p:spTgt spid="7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9" descr="Cong nhan Anh dua Hien chuong den QH"/>
          <p:cNvPicPr>
            <a:picLocks noChangeAspect="1" noChangeArrowheads="1"/>
          </p:cNvPicPr>
          <p:nvPr/>
        </p:nvPicPr>
        <p:blipFill>
          <a:blip r:embed="rId3">
            <a:lum contrast="24000"/>
            <a:extLst>
              <a:ext uri="{28A0092B-C50C-407E-A947-70E740481C1C}">
                <a14:useLocalDpi xmlns:a14="http://schemas.microsoft.com/office/drawing/2010/main" val="0"/>
              </a:ext>
            </a:extLst>
          </a:blip>
          <a:srcRect b="9483"/>
          <a:stretch>
            <a:fillRect/>
          </a:stretch>
        </p:blipFill>
        <p:spPr bwMode="auto">
          <a:xfrm>
            <a:off x="6383867" y="0"/>
            <a:ext cx="5141384" cy="3177117"/>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1" name="Picture 10" descr="cong nhan dinh cong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7851" y="387351"/>
            <a:ext cx="3263900" cy="3223683"/>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2" name="Picture 11" descr="giai cap vo san noi da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2015067"/>
            <a:ext cx="2711451" cy="2103967"/>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19814" name="Text Box 13"/>
          <p:cNvSpPr txBox="1">
            <a:spLocks noChangeArrowheads="1"/>
          </p:cNvSpPr>
          <p:nvPr/>
        </p:nvSpPr>
        <p:spPr bwMode="auto">
          <a:xfrm>
            <a:off x="6921501" y="3143251"/>
            <a:ext cx="46037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i="1" smtClean="0">
                <a:solidFill>
                  <a:srgbClr val="FF0000"/>
                </a:solidFill>
                <a:latin typeface="Arial" panose="020B0604020202020204" pitchFamily="34" charset="0"/>
              </a:rPr>
              <a:t>Phong trào Hiến Chương (Anh)</a:t>
            </a:r>
            <a:r>
              <a:rPr lang="en-US" altLang="en-US" i="1" smtClean="0">
                <a:solidFill>
                  <a:srgbClr val="FF0000"/>
                </a:solidFill>
                <a:latin typeface="Arial" panose="020B0604020202020204" pitchFamily="34" charset="0"/>
              </a:rPr>
              <a:t>                   1835 - 1848</a:t>
            </a:r>
            <a:endParaRPr lang="vi-VN" altLang="en-US" i="1" smtClean="0">
              <a:solidFill>
                <a:srgbClr val="FF0000"/>
              </a:solidFill>
              <a:latin typeface="Arial" panose="020B0604020202020204" pitchFamily="34" charset="0"/>
            </a:endParaRPr>
          </a:p>
        </p:txBody>
      </p:sp>
      <p:sp>
        <p:nvSpPr>
          <p:cNvPr id="77830" name="WordArt 19"/>
          <p:cNvSpPr>
            <a:spLocks noChangeArrowheads="1" noChangeShapeType="1" noTextEdit="1"/>
          </p:cNvSpPr>
          <p:nvPr/>
        </p:nvSpPr>
        <p:spPr bwMode="auto">
          <a:xfrm>
            <a:off x="814918" y="332317"/>
            <a:ext cx="10754783" cy="431800"/>
          </a:xfrm>
          <a:prstGeom prst="rect">
            <a:avLst/>
          </a:prstGeom>
        </p:spPr>
        <p:txBody>
          <a:bodyPr wrap="none" fromWordArt="1">
            <a:prstTxWarp prst="textPlain">
              <a:avLst>
                <a:gd name="adj" fmla="val 50000"/>
              </a:avLst>
            </a:prstTxWarp>
          </a:bodyPr>
          <a:lstStyle/>
          <a:p>
            <a:pPr algn="ctr" eaLnBrk="1" hangingPunct="1"/>
            <a:endParaRPr lang="en-US" sz="4800" b="1" kern="10">
              <a:ln w="9525">
                <a:solidFill>
                  <a:srgbClr val="FF0000"/>
                </a:solidFill>
                <a:round/>
                <a:headEnd/>
                <a:tailEnd/>
              </a:ln>
              <a:solidFill>
                <a:srgbClr val="FF0000"/>
              </a:solidFill>
              <a:latin typeface="Arial Đen"/>
            </a:endParaRPr>
          </a:p>
        </p:txBody>
      </p:sp>
      <p:pic>
        <p:nvPicPr>
          <p:cNvPr id="77831" name="Picture 14" descr="007"/>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12"/>
          <p:cNvSpPr txBox="1">
            <a:spLocks noChangeArrowheads="1"/>
          </p:cNvSpPr>
          <p:nvPr/>
        </p:nvSpPr>
        <p:spPr bwMode="auto">
          <a:xfrm>
            <a:off x="381000" y="4197351"/>
            <a:ext cx="111442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r>
              <a:rPr lang="vi-VN" altLang="en-US" smtClean="0">
                <a:solidFill>
                  <a:srgbClr val="000066"/>
                </a:solidFill>
                <a:latin typeface="Arial" panose="020B0604020202020204" pitchFamily="34" charset="0"/>
              </a:rPr>
              <a:t>Sự phát triển của cuộc đấu tranh của </a:t>
            </a:r>
            <a:r>
              <a:rPr lang="en-US" altLang="en-US" smtClean="0">
                <a:solidFill>
                  <a:srgbClr val="000066"/>
                </a:solidFill>
                <a:latin typeface="Arial" panose="020B0604020202020204" pitchFamily="34" charset="0"/>
              </a:rPr>
              <a:t>GCVS</a:t>
            </a:r>
            <a:r>
              <a:rPr lang="vi-VN" altLang="en-US" smtClean="0">
                <a:solidFill>
                  <a:srgbClr val="000066"/>
                </a:solidFill>
                <a:latin typeface="Arial" panose="020B0604020202020204" pitchFamily="34" charset="0"/>
              </a:rPr>
              <a:t> từ những hình thức</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đấu tranh mang tính tự phát, đấu tranh kinh tế phát triển</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thành cuộc đấu tranh</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có tính chất tự giác, đấu tranh chính trị </a:t>
            </a:r>
            <a:r>
              <a:rPr lang="vi-VN" altLang="en-US" smtClean="0">
                <a:solidFill>
                  <a:srgbClr val="002060"/>
                </a:solidFill>
                <a:latin typeface="Arial" panose="020B0604020202020204" pitchFamily="34" charset="0"/>
              </a:rPr>
              <a:t>...</a:t>
            </a:r>
          </a:p>
        </p:txBody>
      </p:sp>
      <p:sp>
        <p:nvSpPr>
          <p:cNvPr id="10" name="TextBox 9"/>
          <p:cNvSpPr txBox="1"/>
          <p:nvPr/>
        </p:nvSpPr>
        <p:spPr>
          <a:xfrm>
            <a:off x="1238252" y="5643034"/>
            <a:ext cx="10763249" cy="646331"/>
          </a:xfrm>
          <a:prstGeom prst="rect">
            <a:avLst/>
          </a:prstGeom>
          <a:solidFill>
            <a:srgbClr val="FFC000"/>
          </a:solidFill>
        </p:spPr>
        <p:txBody>
          <a:bodyPr>
            <a:spAutoFit/>
          </a:bodyPr>
          <a:lstStyle/>
          <a:p>
            <a:pPr eaLnBrk="1" hangingPunct="1">
              <a:defRPr/>
            </a:pPr>
            <a:r>
              <a:rPr lang="en-US" dirty="0" err="1">
                <a:solidFill>
                  <a:srgbClr val="000000"/>
                </a:solidFill>
                <a:latin typeface="Arial"/>
              </a:rPr>
              <a:t>Thực</a:t>
            </a:r>
            <a:r>
              <a:rPr lang="en-US" dirty="0">
                <a:solidFill>
                  <a:srgbClr val="000000"/>
                </a:solidFill>
                <a:latin typeface="Arial"/>
              </a:rPr>
              <a:t> </a:t>
            </a:r>
            <a:r>
              <a:rPr lang="en-US" dirty="0" err="1">
                <a:solidFill>
                  <a:srgbClr val="000000"/>
                </a:solidFill>
                <a:latin typeface="Arial"/>
              </a:rPr>
              <a:t>tiễn</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đặt</a:t>
            </a:r>
            <a:r>
              <a:rPr lang="en-US" dirty="0">
                <a:solidFill>
                  <a:srgbClr val="000000"/>
                </a:solidFill>
                <a:latin typeface="Arial"/>
              </a:rPr>
              <a:t> </a:t>
            </a:r>
            <a:r>
              <a:rPr lang="en-US" dirty="0" err="1">
                <a:solidFill>
                  <a:srgbClr val="000000"/>
                </a:solidFill>
                <a:latin typeface="Arial"/>
              </a:rPr>
              <a:t>ra</a:t>
            </a:r>
            <a:r>
              <a:rPr lang="en-US" dirty="0">
                <a:solidFill>
                  <a:srgbClr val="000000"/>
                </a:solidFill>
                <a:latin typeface="Arial"/>
              </a:rPr>
              <a:t> </a:t>
            </a:r>
            <a:r>
              <a:rPr lang="en-US" dirty="0" err="1">
                <a:solidFill>
                  <a:srgbClr val="000000"/>
                </a:solidFill>
                <a:latin typeface="Arial"/>
              </a:rPr>
              <a:t>yêu</a:t>
            </a:r>
            <a:r>
              <a:rPr lang="en-US" dirty="0">
                <a:solidFill>
                  <a:srgbClr val="000000"/>
                </a:solidFill>
                <a:latin typeface="Arial"/>
              </a:rPr>
              <a:t> </a:t>
            </a:r>
            <a:r>
              <a:rPr lang="en-US" dirty="0" err="1">
                <a:solidFill>
                  <a:srgbClr val="000000"/>
                </a:solidFill>
                <a:latin typeface="Arial"/>
              </a:rPr>
              <a:t>cầu</a:t>
            </a:r>
            <a:r>
              <a:rPr lang="en-US" dirty="0">
                <a:solidFill>
                  <a:srgbClr val="000000"/>
                </a:solidFill>
                <a:latin typeface="Arial"/>
              </a:rPr>
              <a:t> </a:t>
            </a:r>
            <a:r>
              <a:rPr lang="en-US" dirty="0" err="1">
                <a:solidFill>
                  <a:srgbClr val="000000"/>
                </a:solidFill>
                <a:latin typeface="Arial"/>
              </a:rPr>
              <a:t>giải</a:t>
            </a:r>
            <a:r>
              <a:rPr lang="en-US" dirty="0">
                <a:solidFill>
                  <a:srgbClr val="000000"/>
                </a:solidFill>
                <a:latin typeface="Arial"/>
              </a:rPr>
              <a:t> </a:t>
            </a:r>
            <a:r>
              <a:rPr lang="en-US" dirty="0" err="1">
                <a:solidFill>
                  <a:srgbClr val="000000"/>
                </a:solidFill>
                <a:latin typeface="Arial"/>
              </a:rPr>
              <a:t>đáp</a:t>
            </a:r>
            <a:r>
              <a:rPr lang="en-US" dirty="0">
                <a:solidFill>
                  <a:srgbClr val="000000"/>
                </a:solidFill>
                <a:latin typeface="Arial"/>
              </a:rPr>
              <a:t> </a:t>
            </a:r>
            <a:r>
              <a:rPr lang="en-US" dirty="0" err="1">
                <a:solidFill>
                  <a:srgbClr val="000000"/>
                </a:solidFill>
                <a:latin typeface="Arial"/>
              </a:rPr>
              <a:t>về</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để</a:t>
            </a:r>
            <a:r>
              <a:rPr lang="en-US" dirty="0">
                <a:solidFill>
                  <a:srgbClr val="000000"/>
                </a:solidFill>
                <a:latin typeface="Arial"/>
              </a:rPr>
              <a:t> </a:t>
            </a:r>
            <a:r>
              <a:rPr lang="en-US" dirty="0" err="1">
                <a:solidFill>
                  <a:srgbClr val="000000"/>
                </a:solidFill>
                <a:latin typeface="Arial"/>
              </a:rPr>
              <a:t>dẫn</a:t>
            </a:r>
            <a:r>
              <a:rPr lang="en-US" dirty="0">
                <a:solidFill>
                  <a:srgbClr val="000000"/>
                </a:solidFill>
                <a:latin typeface="Arial"/>
              </a:rPr>
              <a:t> </a:t>
            </a:r>
            <a:r>
              <a:rPr lang="en-US" dirty="0" err="1">
                <a:solidFill>
                  <a:srgbClr val="000000"/>
                </a:solidFill>
                <a:latin typeface="Arial"/>
              </a:rPr>
              <a:t>đường</a:t>
            </a:r>
            <a:r>
              <a:rPr lang="en-US" dirty="0">
                <a:solidFill>
                  <a:srgbClr val="000000"/>
                </a:solidFill>
                <a:latin typeface="Arial"/>
              </a:rPr>
              <a:t> </a:t>
            </a:r>
            <a:r>
              <a:rPr lang="en-US" dirty="0" err="1">
                <a:solidFill>
                  <a:srgbClr val="000000"/>
                </a:solidFill>
                <a:latin typeface="Arial"/>
              </a:rPr>
              <a:t>cho</a:t>
            </a:r>
            <a:r>
              <a:rPr lang="en-US" dirty="0">
                <a:solidFill>
                  <a:srgbClr val="000000"/>
                </a:solidFill>
                <a:latin typeface="Arial"/>
              </a:rPr>
              <a:t> </a:t>
            </a:r>
            <a:r>
              <a:rPr lang="en-US" dirty="0" err="1">
                <a:solidFill>
                  <a:srgbClr val="000000"/>
                </a:solidFill>
                <a:latin typeface="Arial"/>
              </a:rPr>
              <a:t>phong</a:t>
            </a:r>
            <a:r>
              <a:rPr lang="en-US" dirty="0">
                <a:solidFill>
                  <a:srgbClr val="000000"/>
                </a:solidFill>
                <a:latin typeface="Arial"/>
              </a:rPr>
              <a:t> </a:t>
            </a:r>
            <a:r>
              <a:rPr lang="en-US" dirty="0" err="1">
                <a:solidFill>
                  <a:srgbClr val="000000"/>
                </a:solidFill>
                <a:latin typeface="Arial"/>
              </a:rPr>
              <a:t>trào</a:t>
            </a:r>
            <a:r>
              <a:rPr lang="en-US" dirty="0">
                <a:solidFill>
                  <a:srgbClr val="000000"/>
                </a:solidFill>
                <a:latin typeface="Arial"/>
              </a:rPr>
              <a:t> </a:t>
            </a:r>
            <a:r>
              <a:rPr lang="en-US" dirty="0" err="1">
                <a:solidFill>
                  <a:srgbClr val="000000"/>
                </a:solidFill>
                <a:latin typeface="Arial"/>
              </a:rPr>
              <a:t>công</a:t>
            </a:r>
            <a:r>
              <a:rPr lang="en-US" dirty="0">
                <a:solidFill>
                  <a:srgbClr val="000000"/>
                </a:solidFill>
                <a:latin typeface="Arial"/>
              </a:rPr>
              <a:t> </a:t>
            </a:r>
            <a:r>
              <a:rPr lang="en-US" dirty="0" err="1">
                <a:solidFill>
                  <a:srgbClr val="000000"/>
                </a:solidFill>
                <a:latin typeface="Arial"/>
              </a:rPr>
              <a:t>nhân</a:t>
            </a:r>
            <a:r>
              <a:rPr lang="en-US" dirty="0">
                <a:solidFill>
                  <a:srgbClr val="000000"/>
                </a:solidFill>
                <a:latin typeface="Arial"/>
              </a:rPr>
              <a:t> </a:t>
            </a:r>
            <a:r>
              <a:rPr lang="en-US" dirty="0" err="1">
                <a:solidFill>
                  <a:srgbClr val="000000"/>
                </a:solidFill>
                <a:latin typeface="Arial"/>
              </a:rPr>
              <a:t>đi</a:t>
            </a:r>
            <a:r>
              <a:rPr lang="en-US" dirty="0">
                <a:solidFill>
                  <a:srgbClr val="000000"/>
                </a:solidFill>
                <a:latin typeface="Arial"/>
              </a:rPr>
              <a:t> </a:t>
            </a:r>
            <a:r>
              <a:rPr lang="en-US" dirty="0" err="1">
                <a:solidFill>
                  <a:srgbClr val="000000"/>
                </a:solidFill>
                <a:latin typeface="Arial"/>
              </a:rPr>
              <a:t>tới</a:t>
            </a:r>
            <a:r>
              <a:rPr lang="en-US" dirty="0">
                <a:solidFill>
                  <a:srgbClr val="000000"/>
                </a:solidFill>
                <a:latin typeface="Arial"/>
              </a:rPr>
              <a:t> </a:t>
            </a:r>
            <a:r>
              <a:rPr lang="en-US" dirty="0" err="1">
                <a:solidFill>
                  <a:srgbClr val="000000"/>
                </a:solidFill>
                <a:latin typeface="Arial"/>
              </a:rPr>
              <a:t>thắng</a:t>
            </a:r>
            <a:r>
              <a:rPr lang="en-US" dirty="0">
                <a:solidFill>
                  <a:srgbClr val="000000"/>
                </a:solidFill>
                <a:latin typeface="Arial"/>
              </a:rPr>
              <a:t> </a:t>
            </a:r>
            <a:r>
              <a:rPr lang="en-US" dirty="0" err="1">
                <a:solidFill>
                  <a:srgbClr val="000000"/>
                </a:solidFill>
                <a:latin typeface="Arial"/>
              </a:rPr>
              <a:t>lợi</a:t>
            </a:r>
            <a:endParaRPr lang="en-US" dirty="0">
              <a:solidFill>
                <a:srgbClr val="000000"/>
              </a:solidFill>
              <a:latin typeface="Arial"/>
            </a:endParaRPr>
          </a:p>
        </p:txBody>
      </p:sp>
      <p:sp>
        <p:nvSpPr>
          <p:cNvPr id="11" name="Right Arrow 10"/>
          <p:cNvSpPr/>
          <p:nvPr/>
        </p:nvSpPr>
        <p:spPr>
          <a:xfrm>
            <a:off x="285751" y="5856818"/>
            <a:ext cx="666749" cy="3577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FFFF"/>
              </a:solidFill>
            </a:endParaRPr>
          </a:p>
        </p:txBody>
      </p:sp>
    </p:spTree>
    <p:extLst>
      <p:ext uri="{BB962C8B-B14F-4D97-AF65-F5344CB8AC3E}">
        <p14:creationId xmlns:p14="http://schemas.microsoft.com/office/powerpoint/2010/main" val="41027873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19812"/>
                                        </p:tgtEl>
                                        <p:attrNameLst>
                                          <p:attrName>style.visibility</p:attrName>
                                        </p:attrNameLst>
                                      </p:cBhvr>
                                      <p:to>
                                        <p:strVal val="visible"/>
                                      </p:to>
                                    </p:set>
                                    <p:animEffect transition="in" filter="wheel(1)">
                                      <p:cBhvr>
                                        <p:cTn id="7" dur="2000"/>
                                        <p:tgtEl>
                                          <p:spTgt spid="119812"/>
                                        </p:tgtEl>
                                      </p:cBhvr>
                                    </p:animEffect>
                                  </p:childTnLst>
                                </p:cTn>
                              </p:par>
                              <p:par>
                                <p:cTn id="8" presetID="21" presetClass="entr" presetSubtype="1" fill="hold" nodeType="withEffect">
                                  <p:stCondLst>
                                    <p:cond delay="0"/>
                                  </p:stCondLst>
                                  <p:childTnLst>
                                    <p:set>
                                      <p:cBhvr>
                                        <p:cTn id="9" dur="1" fill="hold">
                                          <p:stCondLst>
                                            <p:cond delay="0"/>
                                          </p:stCondLst>
                                        </p:cTn>
                                        <p:tgtEl>
                                          <p:spTgt spid="119811"/>
                                        </p:tgtEl>
                                        <p:attrNameLst>
                                          <p:attrName>style.visibility</p:attrName>
                                        </p:attrNameLst>
                                      </p:cBhvr>
                                      <p:to>
                                        <p:strVal val="visible"/>
                                      </p:to>
                                    </p:set>
                                    <p:animEffect transition="in" filter="wheel(1)">
                                      <p:cBhvr>
                                        <p:cTn id="10" dur="2000"/>
                                        <p:tgtEl>
                                          <p:spTgt spid="119811"/>
                                        </p:tgtEl>
                                      </p:cBhvr>
                                    </p:animEffect>
                                  </p:childTnLst>
                                </p:cTn>
                              </p:par>
                              <p:par>
                                <p:cTn id="11" presetID="21" presetClass="entr" presetSubtype="1" fill="hold" nodeType="withEffect">
                                  <p:stCondLst>
                                    <p:cond delay="0"/>
                                  </p:stCondLst>
                                  <p:childTnLst>
                                    <p:set>
                                      <p:cBhvr>
                                        <p:cTn id="12" dur="1" fill="hold">
                                          <p:stCondLst>
                                            <p:cond delay="0"/>
                                          </p:stCondLst>
                                        </p:cTn>
                                        <p:tgtEl>
                                          <p:spTgt spid="119810"/>
                                        </p:tgtEl>
                                        <p:attrNameLst>
                                          <p:attrName>style.visibility</p:attrName>
                                        </p:attrNameLst>
                                      </p:cBhvr>
                                      <p:to>
                                        <p:strVal val="visible"/>
                                      </p:to>
                                    </p:set>
                                    <p:animEffect transition="in" filter="wheel(1)">
                                      <p:cBhvr>
                                        <p:cTn id="13" dur="2000"/>
                                        <p:tgtEl>
                                          <p:spTgt spid="11981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19814"/>
                                        </p:tgtEl>
                                        <p:attrNameLst>
                                          <p:attrName>style.visibility</p:attrName>
                                        </p:attrNameLst>
                                      </p:cBhvr>
                                      <p:to>
                                        <p:strVal val="visible"/>
                                      </p:to>
                                    </p:set>
                                    <p:animEffect transition="in" filter="wheel(1)">
                                      <p:cBhvr>
                                        <p:cTn id="16" dur="2000"/>
                                        <p:tgtEl>
                                          <p:spTgt spid="119814"/>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000"/>
                                        <p:tgtEl>
                                          <p:spTgt spid="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p:bldP spid="9" grpId="0"/>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WordArt 4"/>
          <p:cNvSpPr>
            <a:spLocks noChangeArrowheads="1" noChangeShapeType="1" noTextEdit="1"/>
          </p:cNvSpPr>
          <p:nvPr/>
        </p:nvSpPr>
        <p:spPr bwMode="auto">
          <a:xfrm>
            <a:off x="766408" y="5500707"/>
            <a:ext cx="11139883" cy="790575"/>
          </a:xfrm>
          <a:prstGeom prst="rect">
            <a:avLst/>
          </a:prstGeom>
        </p:spPr>
        <p:txBody>
          <a:bodyPr wrap="none" fromWordArt="1">
            <a:prstTxWarp prst="textPlain">
              <a:avLst>
                <a:gd name="adj" fmla="val 50000"/>
              </a:avLst>
            </a:prstTxWarp>
          </a:bodyPr>
          <a:lstStyle/>
          <a:p>
            <a:pPr algn="ctr" eaLnBrk="1" hangingPunct="1">
              <a:defRPr/>
            </a:pPr>
            <a:r>
              <a:rPr lang="vi-VN" sz="4800" b="1" kern="10" dirty="0">
                <a:ln w="9525">
                  <a:solidFill>
                    <a:srgbClr val="333399"/>
                  </a:solidFill>
                  <a:round/>
                  <a:headEnd/>
                  <a:tailEnd/>
                </a:ln>
                <a:solidFill>
                  <a:srgbClr val="FF0000"/>
                </a:solidFill>
                <a:latin typeface="Arial Đen"/>
              </a:rPr>
              <a:t>KẾ THỪA TOÀN BỘ GIÁ TRỊ TƯ TƯỞNG NHÂN LOẠI</a:t>
            </a:r>
          </a:p>
          <a:p>
            <a:pPr algn="ctr" eaLnBrk="1" hangingPunct="1">
              <a:defRPr/>
            </a:pPr>
            <a:r>
              <a:rPr lang="vi-VN" sz="4800" b="1" kern="10" dirty="0">
                <a:ln w="9525">
                  <a:solidFill>
                    <a:srgbClr val="333399"/>
                  </a:solidFill>
                  <a:round/>
                  <a:headEnd/>
                  <a:tailEnd/>
                </a:ln>
                <a:solidFill>
                  <a:srgbClr val="FF0000"/>
                </a:solidFill>
                <a:latin typeface="Arial Đen"/>
              </a:rPr>
              <a:t>TRỰC TIẾP NHẤT LÀ TỪ TRIẾT HỌC CĐ ĐỨC (ĐẶC BIỆT LÀ HEGE</a:t>
            </a:r>
            <a:r>
              <a:rPr lang="en-US" sz="4800" b="1" kern="10" dirty="0">
                <a:ln w="9525">
                  <a:solidFill>
                    <a:srgbClr val="333399"/>
                  </a:solidFill>
                  <a:round/>
                  <a:headEnd/>
                  <a:tailEnd/>
                </a:ln>
                <a:solidFill>
                  <a:srgbClr val="FF0000"/>
                </a:solidFill>
                <a:latin typeface="Arial Đen"/>
              </a:rPr>
              <a:t>L</a:t>
            </a:r>
            <a:r>
              <a:rPr lang="vi-VN" sz="4800" b="1" kern="10" dirty="0">
                <a:ln w="9525">
                  <a:solidFill>
                    <a:srgbClr val="333399"/>
                  </a:solidFill>
                  <a:round/>
                  <a:headEnd/>
                  <a:tailEnd/>
                </a:ln>
                <a:solidFill>
                  <a:srgbClr val="FF0000"/>
                </a:solidFill>
                <a:latin typeface="Arial Đen"/>
              </a:rPr>
              <a:t> &amp; PHOIƠBẮC</a:t>
            </a:r>
            <a:r>
              <a:rPr lang="en-US" sz="4800" b="1" kern="10" dirty="0">
                <a:ln w="9525">
                  <a:solidFill>
                    <a:srgbClr val="333399"/>
                  </a:solidFill>
                  <a:round/>
                  <a:headEnd/>
                  <a:tailEnd/>
                </a:ln>
                <a:solidFill>
                  <a:srgbClr val="FF0000"/>
                </a:solidFill>
                <a:latin typeface="Arial Đen"/>
              </a:rPr>
              <a:t>) </a:t>
            </a:r>
            <a:r>
              <a:rPr lang="en-US" sz="4800" dirty="0" err="1">
                <a:solidFill>
                  <a:srgbClr val="000000"/>
                </a:solidFill>
              </a:rPr>
              <a:t>cuối</a:t>
            </a:r>
            <a:r>
              <a:rPr lang="en-US" sz="4800" dirty="0">
                <a:solidFill>
                  <a:srgbClr val="000000"/>
                </a:solidFill>
              </a:rPr>
              <a:t> TK XVIII, </a:t>
            </a:r>
            <a:r>
              <a:rPr lang="en-US" sz="4800" dirty="0" err="1">
                <a:solidFill>
                  <a:srgbClr val="000000"/>
                </a:solidFill>
              </a:rPr>
              <a:t>đầu</a:t>
            </a:r>
            <a:r>
              <a:rPr lang="en-US" sz="4800" dirty="0">
                <a:solidFill>
                  <a:srgbClr val="000000"/>
                </a:solidFill>
              </a:rPr>
              <a:t> TK XIX</a:t>
            </a:r>
            <a:endParaRPr lang="en-US" sz="4800" kern="10" dirty="0">
              <a:ln w="9525">
                <a:solidFill>
                  <a:srgbClr val="333399"/>
                </a:solidFill>
                <a:round/>
                <a:headEnd/>
                <a:tailEnd/>
              </a:ln>
              <a:solidFill>
                <a:srgbClr val="000000"/>
              </a:solidFill>
              <a:latin typeface="Arial Đen"/>
            </a:endParaRPr>
          </a:p>
        </p:txBody>
      </p:sp>
      <p:sp>
        <p:nvSpPr>
          <p:cNvPr id="78851" name="AutoShape 5"/>
          <p:cNvSpPr>
            <a:spLocks noChangeAspect="1" noChangeArrowheads="1"/>
          </p:cNvSpPr>
          <p:nvPr/>
        </p:nvSpPr>
        <p:spPr bwMode="auto">
          <a:xfrm>
            <a:off x="-29633" y="5289551"/>
            <a:ext cx="12192000" cy="7408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11276" name="Freeform 12"/>
          <p:cNvSpPr>
            <a:spLocks/>
          </p:cNvSpPr>
          <p:nvPr/>
        </p:nvSpPr>
        <p:spPr bwMode="gray">
          <a:xfrm>
            <a:off x="6066368" y="2374900"/>
            <a:ext cx="2671233" cy="1763184"/>
          </a:xfrm>
          <a:custGeom>
            <a:avLst/>
            <a:gdLst>
              <a:gd name="T0" fmla="*/ 2147483647 w 1824"/>
              <a:gd name="T1" fmla="*/ 2147483647 h 2648"/>
              <a:gd name="T2" fmla="*/ 2147483647 w 1824"/>
              <a:gd name="T3" fmla="*/ 2147483647 h 2648"/>
              <a:gd name="T4" fmla="*/ 2147483647 w 1824"/>
              <a:gd name="T5" fmla="*/ 2147483647 h 2648"/>
              <a:gd name="T6" fmla="*/ 2147483647 w 1824"/>
              <a:gd name="T7" fmla="*/ 2147483647 h 2648"/>
              <a:gd name="T8" fmla="*/ 2147483647 w 1824"/>
              <a:gd name="T9" fmla="*/ 2147483647 h 2648"/>
              <a:gd name="T10" fmla="*/ 2147483647 w 1824"/>
              <a:gd name="T11" fmla="*/ 2147483647 h 2648"/>
              <a:gd name="T12" fmla="*/ 2147483647 w 1824"/>
              <a:gd name="T13" fmla="*/ 2147483647 h 2648"/>
              <a:gd name="T14" fmla="*/ 2147483647 w 1824"/>
              <a:gd name="T15" fmla="*/ 2147483647 h 2648"/>
              <a:gd name="T16" fmla="*/ 2147483647 w 1824"/>
              <a:gd name="T17" fmla="*/ 2147483647 h 2648"/>
              <a:gd name="T18" fmla="*/ 2147483647 w 1824"/>
              <a:gd name="T19" fmla="*/ 2147483647 h 2648"/>
              <a:gd name="T20" fmla="*/ 2147483647 w 1824"/>
              <a:gd name="T21" fmla="*/ 2147483647 h 2648"/>
              <a:gd name="T22" fmla="*/ 2147483647 w 1824"/>
              <a:gd name="T23" fmla="*/ 2147483647 h 2648"/>
              <a:gd name="T24" fmla="*/ 2147483647 w 1824"/>
              <a:gd name="T25" fmla="*/ 2147483647 h 2648"/>
              <a:gd name="T26" fmla="*/ 2147483647 w 1824"/>
              <a:gd name="T27" fmla="*/ 2147483647 h 2648"/>
              <a:gd name="T28" fmla="*/ 2147483647 w 1824"/>
              <a:gd name="T29" fmla="*/ 2147483647 h 2648"/>
              <a:gd name="T30" fmla="*/ 2147483647 w 1824"/>
              <a:gd name="T31" fmla="*/ 2147483647 h 2648"/>
              <a:gd name="T32" fmla="*/ 2147483647 w 1824"/>
              <a:gd name="T33" fmla="*/ 2147483647 h 2648"/>
              <a:gd name="T34" fmla="*/ 2147483647 w 1824"/>
              <a:gd name="T35" fmla="*/ 2147483647 h 2648"/>
              <a:gd name="T36" fmla="*/ 2147483647 w 1824"/>
              <a:gd name="T37" fmla="*/ 2147483647 h 2648"/>
              <a:gd name="T38" fmla="*/ 2147483647 w 1824"/>
              <a:gd name="T39" fmla="*/ 2147483647 h 2648"/>
              <a:gd name="T40" fmla="*/ 2147483647 w 1824"/>
              <a:gd name="T41" fmla="*/ 2147483647 h 2648"/>
              <a:gd name="T42" fmla="*/ 2147483647 w 1824"/>
              <a:gd name="T43" fmla="*/ 2147483647 h 2648"/>
              <a:gd name="T44" fmla="*/ 2147483647 w 1824"/>
              <a:gd name="T45" fmla="*/ 2147483647 h 2648"/>
              <a:gd name="T46" fmla="*/ 2147483647 w 1824"/>
              <a:gd name="T47" fmla="*/ 2147483647 h 2648"/>
              <a:gd name="T48" fmla="*/ 2147483647 w 1824"/>
              <a:gd name="T49" fmla="*/ 2147483647 h 2648"/>
              <a:gd name="T50" fmla="*/ 2147483647 w 1824"/>
              <a:gd name="T51" fmla="*/ 2147483647 h 2648"/>
              <a:gd name="T52" fmla="*/ 2147483647 w 1824"/>
              <a:gd name="T53" fmla="*/ 2147483647 h 2648"/>
              <a:gd name="T54" fmla="*/ 2147483647 w 1824"/>
              <a:gd name="T55" fmla="*/ 2147483647 h 2648"/>
              <a:gd name="T56" fmla="*/ 2147483647 w 1824"/>
              <a:gd name="T57" fmla="*/ 2147483647 h 2648"/>
              <a:gd name="T58" fmla="*/ 2147483647 w 1824"/>
              <a:gd name="T59" fmla="*/ 2147483647 h 2648"/>
              <a:gd name="T60" fmla="*/ 2147483647 w 1824"/>
              <a:gd name="T61" fmla="*/ 2147483647 h 2648"/>
              <a:gd name="T62" fmla="*/ 2147483647 w 1824"/>
              <a:gd name="T63" fmla="*/ 2147483647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4"/>
              <a:gd name="T97" fmla="*/ 0 h 2648"/>
              <a:gd name="T98" fmla="*/ 1824 w 1824"/>
              <a:gd name="T99" fmla="*/ 2648 h 26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grpSp>
        <p:nvGrpSpPr>
          <p:cNvPr id="2" name="Group 23"/>
          <p:cNvGrpSpPr>
            <a:grpSpLocks/>
          </p:cNvGrpSpPr>
          <p:nvPr/>
        </p:nvGrpSpPr>
        <p:grpSpPr bwMode="auto">
          <a:xfrm>
            <a:off x="442385" y="4097867"/>
            <a:ext cx="9215967" cy="956733"/>
            <a:chOff x="696" y="3312"/>
            <a:chExt cx="2398" cy="358"/>
          </a:xfrm>
        </p:grpSpPr>
        <p:sp>
          <p:nvSpPr>
            <p:cNvPr id="78870" name="Freeform 24"/>
            <p:cNvSpPr>
              <a:spLocks/>
            </p:cNvSpPr>
            <p:nvPr/>
          </p:nvSpPr>
          <p:spPr bwMode="gray">
            <a:xfrm>
              <a:off x="2755" y="3312"/>
              <a:ext cx="339" cy="358"/>
            </a:xfrm>
            <a:custGeom>
              <a:avLst/>
              <a:gdLst>
                <a:gd name="T0" fmla="*/ 33833 w 308"/>
                <a:gd name="T1" fmla="*/ 2 h 444"/>
                <a:gd name="T2" fmla="*/ 0 w 308"/>
                <a:gd name="T3" fmla="*/ 2 h 444"/>
                <a:gd name="T4" fmla="*/ 0 w 308"/>
                <a:gd name="T5" fmla="*/ 2 h 444"/>
                <a:gd name="T6" fmla="*/ 33833 w 308"/>
                <a:gd name="T7" fmla="*/ 0 h 444"/>
                <a:gd name="T8" fmla="*/ 33833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2"/>
                  </a:moveTo>
                  <a:lnTo>
                    <a:pt x="0" y="444"/>
                  </a:lnTo>
                  <a:lnTo>
                    <a:pt x="0" y="286"/>
                  </a:lnTo>
                  <a:lnTo>
                    <a:pt x="308" y="0"/>
                  </a:lnTo>
                  <a:lnTo>
                    <a:pt x="308" y="122"/>
                  </a:lnTo>
                  <a:close/>
                </a:path>
              </a:pathLst>
            </a:custGeom>
            <a:gradFill rotWithShape="1">
              <a:gsLst>
                <a:gs pos="0">
                  <a:srgbClr val="433206"/>
                </a:gs>
                <a:gs pos="50000">
                  <a:srgbClr val="906B0E"/>
                </a:gs>
                <a:gs pos="100000">
                  <a:srgbClr val="433206"/>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71" name="Freeform 25"/>
            <p:cNvSpPr>
              <a:spLocks/>
            </p:cNvSpPr>
            <p:nvPr/>
          </p:nvSpPr>
          <p:spPr bwMode="gray">
            <a:xfrm>
              <a:off x="697" y="3314"/>
              <a:ext cx="2397" cy="228"/>
            </a:xfrm>
            <a:custGeom>
              <a:avLst/>
              <a:gdLst>
                <a:gd name="T0" fmla="*/ 195675 w 2180"/>
                <a:gd name="T1" fmla="*/ 2 h 284"/>
                <a:gd name="T2" fmla="*/ 0 w 2180"/>
                <a:gd name="T3" fmla="*/ 2 h 284"/>
                <a:gd name="T4" fmla="*/ 46626 w 2180"/>
                <a:gd name="T5" fmla="*/ 0 h 284"/>
                <a:gd name="T6" fmla="*/ 227962 w 2180"/>
                <a:gd name="T7" fmla="*/ 0 h 284"/>
                <a:gd name="T8" fmla="*/ 195675 w 2180"/>
                <a:gd name="T9" fmla="*/ 2 h 284"/>
                <a:gd name="T10" fmla="*/ 0 60000 65536"/>
                <a:gd name="T11" fmla="*/ 0 60000 65536"/>
                <a:gd name="T12" fmla="*/ 0 60000 65536"/>
                <a:gd name="T13" fmla="*/ 0 60000 65536"/>
                <a:gd name="T14" fmla="*/ 0 60000 65536"/>
                <a:gd name="T15" fmla="*/ 0 w 2180"/>
                <a:gd name="T16" fmla="*/ 0 h 284"/>
                <a:gd name="T17" fmla="*/ 2180 w 2180"/>
                <a:gd name="T18" fmla="*/ 284 h 284"/>
              </a:gdLst>
              <a:ahLst/>
              <a:cxnLst>
                <a:cxn ang="T10">
                  <a:pos x="T0" y="T1"/>
                </a:cxn>
                <a:cxn ang="T11">
                  <a:pos x="T2" y="T3"/>
                </a:cxn>
                <a:cxn ang="T12">
                  <a:pos x="T4" y="T5"/>
                </a:cxn>
                <a:cxn ang="T13">
                  <a:pos x="T6" y="T7"/>
                </a:cxn>
                <a:cxn ang="T14">
                  <a:pos x="T8" y="T9"/>
                </a:cxn>
              </a:cxnLst>
              <a:rect l="T15" t="T16" r="T17" b="T18"/>
              <a:pathLst>
                <a:path w="2180" h="284">
                  <a:moveTo>
                    <a:pt x="1872" y="284"/>
                  </a:moveTo>
                  <a:lnTo>
                    <a:pt x="0" y="284"/>
                  </a:lnTo>
                  <a:lnTo>
                    <a:pt x="446" y="0"/>
                  </a:lnTo>
                  <a:lnTo>
                    <a:pt x="2180" y="0"/>
                  </a:lnTo>
                  <a:lnTo>
                    <a:pt x="1872" y="284"/>
                  </a:lnTo>
                  <a:close/>
                </a:path>
              </a:pathLst>
            </a:custGeom>
            <a:solidFill>
              <a:srgbClr val="F2E160"/>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72" name="Rectangle 26"/>
            <p:cNvSpPr>
              <a:spLocks noChangeArrowheads="1"/>
            </p:cNvSpPr>
            <p:nvPr/>
          </p:nvSpPr>
          <p:spPr bwMode="gray">
            <a:xfrm>
              <a:off x="696" y="3543"/>
              <a:ext cx="2063" cy="126"/>
            </a:xfrm>
            <a:prstGeom prst="rect">
              <a:avLst/>
            </a:prstGeom>
            <a:gradFill rotWithShape="1">
              <a:gsLst>
                <a:gs pos="0">
                  <a:srgbClr val="977514"/>
                </a:gs>
                <a:gs pos="50000">
                  <a:srgbClr val="D0A11C"/>
                </a:gs>
                <a:gs pos="100000">
                  <a:srgbClr val="977514"/>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sz="3733" b="1">
                  <a:solidFill>
                    <a:srgbClr val="000000"/>
                  </a:solidFill>
                  <a:latin typeface="Times New Roman" panose="02020603050405020304" pitchFamily="18" charset="0"/>
                  <a:cs typeface="Times New Roman" panose="02020603050405020304" pitchFamily="18" charset="0"/>
                </a:rPr>
                <a:t>T</a:t>
              </a:r>
              <a:r>
                <a:rPr lang="vi-VN" altLang="en-US" sz="3733" b="1">
                  <a:solidFill>
                    <a:srgbClr val="000000"/>
                  </a:solidFill>
                  <a:latin typeface="Times New Roman" panose="02020603050405020304" pitchFamily="18" charset="0"/>
                  <a:cs typeface="Times New Roman" panose="02020603050405020304" pitchFamily="18" charset="0"/>
                </a:rPr>
                <a:t>Ư TƯỞNG NHÂN LOẠI</a:t>
              </a:r>
              <a:endParaRPr lang="en-US" altLang="en-US" sz="3733" b="1">
                <a:solidFill>
                  <a:srgbClr val="000000"/>
                </a:solidFill>
                <a:latin typeface="Times New Roman" panose="02020603050405020304" pitchFamily="18" charset="0"/>
                <a:cs typeface="Times New Roman" panose="02020603050405020304" pitchFamily="18" charset="0"/>
              </a:endParaRPr>
            </a:p>
          </p:txBody>
        </p:sp>
      </p:grpSp>
      <p:sp>
        <p:nvSpPr>
          <p:cNvPr id="78854" name="Rectangle 2"/>
          <p:cNvSpPr>
            <a:spLocks noChangeArrowheads="1"/>
          </p:cNvSpPr>
          <p:nvPr/>
        </p:nvSpPr>
        <p:spPr bwMode="auto">
          <a:xfrm>
            <a:off x="1018118" y="292101"/>
            <a:ext cx="4792133" cy="748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4267" b="1" i="1">
                <a:solidFill>
                  <a:srgbClr val="FF0000"/>
                </a:solidFill>
                <a:latin typeface="Times New Roman" panose="02020603050405020304" pitchFamily="18" charset="0"/>
                <a:cs typeface="Times New Roman" panose="02020603050405020304" pitchFamily="18" charset="0"/>
              </a:rPr>
              <a:t>* Tiền đề  lý luận </a:t>
            </a:r>
            <a:endParaRPr lang="en-US" altLang="en-US" sz="4267">
              <a:solidFill>
                <a:srgbClr val="FF0000"/>
              </a:solidFill>
            </a:endParaRPr>
          </a:p>
        </p:txBody>
      </p:sp>
      <p:sp>
        <p:nvSpPr>
          <p:cNvPr id="21" name="Rounded Rectangle 20"/>
          <p:cNvSpPr/>
          <p:nvPr/>
        </p:nvSpPr>
        <p:spPr>
          <a:xfrm>
            <a:off x="8735485" y="0"/>
            <a:ext cx="3253316" cy="3581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667" dirty="0">
              <a:solidFill>
                <a:srgbClr val="333399">
                  <a:lumMod val="75000"/>
                </a:srgbClr>
              </a:solidFill>
              <a:latin typeface="Times New Roman" panose="02020603050405020304" pitchFamily="18" charset="0"/>
              <a:cs typeface="Times New Roman" panose="02020603050405020304" pitchFamily="18" charset="0"/>
            </a:endParaRPr>
          </a:p>
          <a:p>
            <a:pPr algn="ctr" eaLnBrk="1" hangingPunct="1">
              <a:defRPr/>
            </a:pPr>
            <a:r>
              <a:rPr lang="en-US" sz="2667" dirty="0" err="1">
                <a:solidFill>
                  <a:srgbClr val="333399">
                    <a:lumMod val="75000"/>
                  </a:srgbClr>
                </a:solidFill>
                <a:cs typeface="Times New Roman" panose="02020603050405020304" pitchFamily="18" charset="0"/>
              </a:rPr>
              <a:t>Những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tiền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đề</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luận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này</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chứa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đựng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nhiều</a:t>
            </a:r>
            <a:r>
              <a:rPr lang="en-US" sz="2667"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hạt</a:t>
            </a:r>
            <a:r>
              <a:rPr lang="en-US" sz="2667" b="1"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nhân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hợp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giúp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Mác</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Ăngghen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kế</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thừa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phát</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triển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đến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đỉnh</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cao</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khoa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học</a:t>
            </a:r>
            <a:endParaRPr lang="en-US" sz="2667" dirty="0">
              <a:solidFill>
                <a:srgbClr val="333399">
                  <a:lumMod val="75000"/>
                </a:srgbClr>
              </a:solidFill>
              <a:cs typeface="Times New Roman" panose="02020603050405020304" pitchFamily="18" charset="0"/>
            </a:endParaRPr>
          </a:p>
          <a:p>
            <a:pPr algn="ctr" eaLnBrk="1" hangingPunct="1">
              <a:defRPr/>
            </a:pPr>
            <a:endParaRPr lang="en-US" sz="2667" dirty="0">
              <a:solidFill>
                <a:srgbClr val="333399">
                  <a:lumMod val="75000"/>
                </a:srgbClr>
              </a:solidFill>
              <a:cs typeface="Times New Roman" panose="02020603050405020304" pitchFamily="18" charset="0"/>
            </a:endParaRPr>
          </a:p>
        </p:txBody>
      </p:sp>
      <p:pic>
        <p:nvPicPr>
          <p:cNvPr id="7885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3"/>
          <p:cNvGrpSpPr>
            <a:grpSpLocks/>
          </p:cNvGrpSpPr>
          <p:nvPr/>
        </p:nvGrpSpPr>
        <p:grpSpPr bwMode="auto">
          <a:xfrm>
            <a:off x="436033" y="1551517"/>
            <a:ext cx="7579784" cy="2438400"/>
            <a:chOff x="1624" y="1440"/>
            <a:chExt cx="2936" cy="1066"/>
          </a:xfrm>
        </p:grpSpPr>
        <p:sp>
          <p:nvSpPr>
            <p:cNvPr id="78861" name="Freeform 14"/>
            <p:cNvSpPr>
              <a:spLocks/>
            </p:cNvSpPr>
            <p:nvPr/>
          </p:nvSpPr>
          <p:spPr bwMode="gray">
            <a:xfrm>
              <a:off x="4218" y="1440"/>
              <a:ext cx="338" cy="358"/>
            </a:xfrm>
            <a:custGeom>
              <a:avLst/>
              <a:gdLst>
                <a:gd name="T0" fmla="*/ 29358 w 308"/>
                <a:gd name="T1" fmla="*/ 2 h 444"/>
                <a:gd name="T2" fmla="*/ 0 w 308"/>
                <a:gd name="T3" fmla="*/ 2 h 444"/>
                <a:gd name="T4" fmla="*/ 0 w 308"/>
                <a:gd name="T5" fmla="*/ 2 h 444"/>
                <a:gd name="T6" fmla="*/ 29358 w 308"/>
                <a:gd name="T7" fmla="*/ 0 h 444"/>
                <a:gd name="T8" fmla="*/ 29358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0"/>
                  </a:moveTo>
                  <a:lnTo>
                    <a:pt x="0" y="444"/>
                  </a:lnTo>
                  <a:lnTo>
                    <a:pt x="0" y="286"/>
                  </a:lnTo>
                  <a:lnTo>
                    <a:pt x="308" y="0"/>
                  </a:lnTo>
                  <a:lnTo>
                    <a:pt x="308" y="120"/>
                  </a:lnTo>
                  <a:close/>
                </a:path>
              </a:pathLst>
            </a:custGeom>
            <a:gradFill rotWithShape="1">
              <a:gsLst>
                <a:gs pos="0">
                  <a:srgbClr val="00281D"/>
                </a:gs>
                <a:gs pos="50000">
                  <a:srgbClr val="00563F"/>
                </a:gs>
                <a:gs pos="100000">
                  <a:srgbClr val="00281D"/>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2" name="Freeform 15"/>
            <p:cNvSpPr>
              <a:spLocks/>
            </p:cNvSpPr>
            <p:nvPr/>
          </p:nvSpPr>
          <p:spPr bwMode="gray">
            <a:xfrm>
              <a:off x="2597" y="1440"/>
              <a:ext cx="1963" cy="229"/>
            </a:xfrm>
            <a:custGeom>
              <a:avLst/>
              <a:gdLst>
                <a:gd name="T0" fmla="*/ 151524 w 1786"/>
                <a:gd name="T1" fmla="*/ 2 h 284"/>
                <a:gd name="T2" fmla="*/ 0 w 1786"/>
                <a:gd name="T3" fmla="*/ 2 h 284"/>
                <a:gd name="T4" fmla="*/ 45817 w 1786"/>
                <a:gd name="T5" fmla="*/ 0 h 284"/>
                <a:gd name="T6" fmla="*/ 183115 w 1786"/>
                <a:gd name="T7" fmla="*/ 0 h 284"/>
                <a:gd name="T8" fmla="*/ 151524 w 1786"/>
                <a:gd name="T9" fmla="*/ 2 h 284"/>
                <a:gd name="T10" fmla="*/ 0 60000 65536"/>
                <a:gd name="T11" fmla="*/ 0 60000 65536"/>
                <a:gd name="T12" fmla="*/ 0 60000 65536"/>
                <a:gd name="T13" fmla="*/ 0 60000 65536"/>
                <a:gd name="T14" fmla="*/ 0 60000 65536"/>
                <a:gd name="T15" fmla="*/ 0 w 1786"/>
                <a:gd name="T16" fmla="*/ 0 h 284"/>
                <a:gd name="T17" fmla="*/ 1786 w 1786"/>
                <a:gd name="T18" fmla="*/ 284 h 284"/>
              </a:gdLst>
              <a:ahLst/>
              <a:cxnLst>
                <a:cxn ang="T10">
                  <a:pos x="T0" y="T1"/>
                </a:cxn>
                <a:cxn ang="T11">
                  <a:pos x="T2" y="T3"/>
                </a:cxn>
                <a:cxn ang="T12">
                  <a:pos x="T4" y="T5"/>
                </a:cxn>
                <a:cxn ang="T13">
                  <a:pos x="T6" y="T7"/>
                </a:cxn>
                <a:cxn ang="T14">
                  <a:pos x="T8" y="T9"/>
                </a:cxn>
              </a:cxnLst>
              <a:rect l="T15" t="T16" r="T17" b="T18"/>
              <a:pathLst>
                <a:path w="1786" h="284">
                  <a:moveTo>
                    <a:pt x="1478" y="284"/>
                  </a:moveTo>
                  <a:lnTo>
                    <a:pt x="0" y="284"/>
                  </a:lnTo>
                  <a:lnTo>
                    <a:pt x="446" y="0"/>
                  </a:lnTo>
                  <a:lnTo>
                    <a:pt x="1786" y="0"/>
                  </a:lnTo>
                  <a:lnTo>
                    <a:pt x="1478" y="284"/>
                  </a:lnTo>
                  <a:close/>
                </a:path>
              </a:pathLst>
            </a:custGeom>
            <a:solidFill>
              <a:srgbClr val="00CC99"/>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3" name="Freeform 16"/>
            <p:cNvSpPr>
              <a:spLocks/>
            </p:cNvSpPr>
            <p:nvPr/>
          </p:nvSpPr>
          <p:spPr bwMode="gray">
            <a:xfrm>
              <a:off x="3877" y="1796"/>
              <a:ext cx="338" cy="356"/>
            </a:xfrm>
            <a:custGeom>
              <a:avLst/>
              <a:gdLst>
                <a:gd name="T0" fmla="*/ 29358 w 308"/>
                <a:gd name="T1" fmla="*/ 2 h 442"/>
                <a:gd name="T2" fmla="*/ 0 w 308"/>
                <a:gd name="T3" fmla="*/ 2 h 442"/>
                <a:gd name="T4" fmla="*/ 0 w 308"/>
                <a:gd name="T5" fmla="*/ 2 h 442"/>
                <a:gd name="T6" fmla="*/ 29358 w 308"/>
                <a:gd name="T7" fmla="*/ 0 h 442"/>
                <a:gd name="T8" fmla="*/ 29358 w 308"/>
                <a:gd name="T9" fmla="*/ 2 h 442"/>
                <a:gd name="T10" fmla="*/ 0 60000 65536"/>
                <a:gd name="T11" fmla="*/ 0 60000 65536"/>
                <a:gd name="T12" fmla="*/ 0 60000 65536"/>
                <a:gd name="T13" fmla="*/ 0 60000 65536"/>
                <a:gd name="T14" fmla="*/ 0 60000 65536"/>
                <a:gd name="T15" fmla="*/ 0 w 308"/>
                <a:gd name="T16" fmla="*/ 0 h 442"/>
                <a:gd name="T17" fmla="*/ 308 w 308"/>
                <a:gd name="T18" fmla="*/ 442 h 442"/>
              </a:gdLst>
              <a:ahLst/>
              <a:cxnLst>
                <a:cxn ang="T10">
                  <a:pos x="T0" y="T1"/>
                </a:cxn>
                <a:cxn ang="T11">
                  <a:pos x="T2" y="T3"/>
                </a:cxn>
                <a:cxn ang="T12">
                  <a:pos x="T4" y="T5"/>
                </a:cxn>
                <a:cxn ang="T13">
                  <a:pos x="T6" y="T7"/>
                </a:cxn>
                <a:cxn ang="T14">
                  <a:pos x="T8" y="T9"/>
                </a:cxn>
              </a:cxnLst>
              <a:rect l="T15" t="T16" r="T17" b="T18"/>
              <a:pathLst>
                <a:path w="308" h="442">
                  <a:moveTo>
                    <a:pt x="308" y="120"/>
                  </a:moveTo>
                  <a:lnTo>
                    <a:pt x="0" y="442"/>
                  </a:lnTo>
                  <a:lnTo>
                    <a:pt x="0" y="286"/>
                  </a:lnTo>
                  <a:lnTo>
                    <a:pt x="308" y="0"/>
                  </a:lnTo>
                  <a:lnTo>
                    <a:pt x="308" y="120"/>
                  </a:lnTo>
                  <a:close/>
                </a:path>
              </a:pathLst>
            </a:custGeom>
            <a:gradFill rotWithShape="1">
              <a:gsLst>
                <a:gs pos="0">
                  <a:srgbClr val="230744"/>
                </a:gs>
                <a:gs pos="50000">
                  <a:srgbClr val="4B1092"/>
                </a:gs>
                <a:gs pos="100000">
                  <a:srgbClr val="230744"/>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4" name="Freeform 17"/>
            <p:cNvSpPr>
              <a:spLocks/>
            </p:cNvSpPr>
            <p:nvPr/>
          </p:nvSpPr>
          <p:spPr bwMode="gray">
            <a:xfrm>
              <a:off x="2109" y="1796"/>
              <a:ext cx="2110" cy="228"/>
            </a:xfrm>
            <a:custGeom>
              <a:avLst/>
              <a:gdLst>
                <a:gd name="T0" fmla="*/ 164312 w 1920"/>
                <a:gd name="T1" fmla="*/ 2 h 284"/>
                <a:gd name="T2" fmla="*/ 0 w 1920"/>
                <a:gd name="T3" fmla="*/ 2 h 284"/>
                <a:gd name="T4" fmla="*/ 45353 w 1920"/>
                <a:gd name="T5" fmla="*/ 0 h 284"/>
                <a:gd name="T6" fmla="*/ 195561 w 1920"/>
                <a:gd name="T7" fmla="*/ 0 h 284"/>
                <a:gd name="T8" fmla="*/ 164312 w 1920"/>
                <a:gd name="T9" fmla="*/ 2 h 284"/>
                <a:gd name="T10" fmla="*/ 0 60000 65536"/>
                <a:gd name="T11" fmla="*/ 0 60000 65536"/>
                <a:gd name="T12" fmla="*/ 0 60000 65536"/>
                <a:gd name="T13" fmla="*/ 0 60000 65536"/>
                <a:gd name="T14" fmla="*/ 0 60000 65536"/>
                <a:gd name="T15" fmla="*/ 0 w 1920"/>
                <a:gd name="T16" fmla="*/ 0 h 284"/>
                <a:gd name="T17" fmla="*/ 1920 w 1920"/>
                <a:gd name="T18" fmla="*/ 284 h 284"/>
              </a:gdLst>
              <a:ahLst/>
              <a:cxnLst>
                <a:cxn ang="T10">
                  <a:pos x="T0" y="T1"/>
                </a:cxn>
                <a:cxn ang="T11">
                  <a:pos x="T2" y="T3"/>
                </a:cxn>
                <a:cxn ang="T12">
                  <a:pos x="T4" y="T5"/>
                </a:cxn>
                <a:cxn ang="T13">
                  <a:pos x="T6" y="T7"/>
                </a:cxn>
                <a:cxn ang="T14">
                  <a:pos x="T8" y="T9"/>
                </a:cxn>
              </a:cxnLst>
              <a:rect l="T15" t="T16" r="T17" b="T18"/>
              <a:pathLst>
                <a:path w="1920" h="284">
                  <a:moveTo>
                    <a:pt x="1612" y="284"/>
                  </a:moveTo>
                  <a:lnTo>
                    <a:pt x="0" y="284"/>
                  </a:lnTo>
                  <a:lnTo>
                    <a:pt x="446" y="0"/>
                  </a:lnTo>
                  <a:lnTo>
                    <a:pt x="1920" y="0"/>
                  </a:lnTo>
                  <a:lnTo>
                    <a:pt x="1612" y="284"/>
                  </a:lnTo>
                  <a:close/>
                </a:path>
              </a:pathLst>
            </a:custGeom>
            <a:solidFill>
              <a:srgbClr val="A77BFF"/>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5" name="Freeform 18"/>
            <p:cNvSpPr>
              <a:spLocks/>
            </p:cNvSpPr>
            <p:nvPr/>
          </p:nvSpPr>
          <p:spPr bwMode="gray">
            <a:xfrm>
              <a:off x="3536" y="2148"/>
              <a:ext cx="337" cy="358"/>
            </a:xfrm>
            <a:custGeom>
              <a:avLst/>
              <a:gdLst>
                <a:gd name="T0" fmla="*/ 34620 w 306"/>
                <a:gd name="T1" fmla="*/ 2 h 444"/>
                <a:gd name="T2" fmla="*/ 0 w 306"/>
                <a:gd name="T3" fmla="*/ 2 h 444"/>
                <a:gd name="T4" fmla="*/ 0 w 306"/>
                <a:gd name="T5" fmla="*/ 2 h 444"/>
                <a:gd name="T6" fmla="*/ 34620 w 306"/>
                <a:gd name="T7" fmla="*/ 0 h 444"/>
                <a:gd name="T8" fmla="*/ 34620 w 306"/>
                <a:gd name="T9" fmla="*/ 2 h 444"/>
                <a:gd name="T10" fmla="*/ 0 60000 65536"/>
                <a:gd name="T11" fmla="*/ 0 60000 65536"/>
                <a:gd name="T12" fmla="*/ 0 60000 65536"/>
                <a:gd name="T13" fmla="*/ 0 60000 65536"/>
                <a:gd name="T14" fmla="*/ 0 60000 65536"/>
                <a:gd name="T15" fmla="*/ 0 w 306"/>
                <a:gd name="T16" fmla="*/ 0 h 444"/>
                <a:gd name="T17" fmla="*/ 306 w 306"/>
                <a:gd name="T18" fmla="*/ 444 h 444"/>
              </a:gdLst>
              <a:ahLst/>
              <a:cxnLst>
                <a:cxn ang="T10">
                  <a:pos x="T0" y="T1"/>
                </a:cxn>
                <a:cxn ang="T11">
                  <a:pos x="T2" y="T3"/>
                </a:cxn>
                <a:cxn ang="T12">
                  <a:pos x="T4" y="T5"/>
                </a:cxn>
                <a:cxn ang="T13">
                  <a:pos x="T6" y="T7"/>
                </a:cxn>
                <a:cxn ang="T14">
                  <a:pos x="T8" y="T9"/>
                </a:cxn>
              </a:cxnLst>
              <a:rect l="T15" t="T16" r="T17" b="T18"/>
              <a:pathLst>
                <a:path w="306" h="444">
                  <a:moveTo>
                    <a:pt x="306" y="122"/>
                  </a:moveTo>
                  <a:lnTo>
                    <a:pt x="0" y="444"/>
                  </a:lnTo>
                  <a:lnTo>
                    <a:pt x="0" y="286"/>
                  </a:lnTo>
                  <a:lnTo>
                    <a:pt x="306" y="0"/>
                  </a:lnTo>
                  <a:lnTo>
                    <a:pt x="306" y="122"/>
                  </a:lnTo>
                  <a:close/>
                </a:path>
              </a:pathLst>
            </a:custGeom>
            <a:gradFill rotWithShape="1">
              <a:gsLst>
                <a:gs pos="0">
                  <a:srgbClr val="431805"/>
                </a:gs>
                <a:gs pos="50000">
                  <a:srgbClr val="90330A"/>
                </a:gs>
                <a:gs pos="100000">
                  <a:srgbClr val="431805"/>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6" name="Rectangle 19"/>
            <p:cNvSpPr>
              <a:spLocks noChangeArrowheads="1"/>
            </p:cNvSpPr>
            <p:nvPr/>
          </p:nvSpPr>
          <p:spPr bwMode="gray">
            <a:xfrm>
              <a:off x="2600" y="1669"/>
              <a:ext cx="1625" cy="129"/>
            </a:xfrm>
            <a:prstGeom prst="rect">
              <a:avLst/>
            </a:prstGeom>
            <a:gradFill rotWithShape="1">
              <a:gsLst>
                <a:gs pos="0">
                  <a:srgbClr val="00684D"/>
                </a:gs>
                <a:gs pos="50000">
                  <a:srgbClr val="00906A"/>
                </a:gs>
                <a:gs pos="100000">
                  <a:srgbClr val="00684D"/>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Verdana" panose="020B0604030504040204" pitchFamily="34" charset="0"/>
                </a:rPr>
                <a:t>TRI</a:t>
              </a:r>
              <a:r>
                <a:rPr lang="vi-VN" altLang="en-US" b="1" smtClean="0">
                  <a:solidFill>
                    <a:srgbClr val="FFFFFF"/>
                  </a:solidFill>
                  <a:latin typeface="Verdana" panose="020B0604030504040204" pitchFamily="34" charset="0"/>
                </a:rPr>
                <a:t>ẾT</a:t>
              </a:r>
              <a:r>
                <a:rPr lang="en-US" altLang="en-US" b="1" smtClean="0">
                  <a:solidFill>
                    <a:srgbClr val="FFFFFF"/>
                  </a:solidFill>
                  <a:latin typeface="Verdana" panose="020B0604030504040204" pitchFamily="34" charset="0"/>
                </a:rPr>
                <a:t> H</a:t>
              </a:r>
              <a:r>
                <a:rPr lang="vi-VN" altLang="en-US" b="1" smtClean="0">
                  <a:solidFill>
                    <a:srgbClr val="FFFFFF"/>
                  </a:solidFill>
                  <a:latin typeface="Verdana" panose="020B0604030504040204" pitchFamily="34" charset="0"/>
                </a:rPr>
                <a:t>ỌC</a:t>
              </a:r>
              <a:r>
                <a:rPr lang="en-US" altLang="en-US" b="1" smtClean="0">
                  <a:solidFill>
                    <a:srgbClr val="FFFFFF"/>
                  </a:solidFill>
                  <a:latin typeface="Verdana" panose="020B0604030504040204" pitchFamily="34" charset="0"/>
                </a:rPr>
                <a:t> CỔ ĐIỂN </a:t>
              </a:r>
              <a:r>
                <a:rPr lang="vi-VN" altLang="en-US" b="1" smtClean="0">
                  <a:solidFill>
                    <a:srgbClr val="FFFFFF"/>
                  </a:solidFill>
                  <a:latin typeface="Verdana" panose="020B0604030504040204" pitchFamily="34" charset="0"/>
                </a:rPr>
                <a:t>ĐỨC</a:t>
              </a:r>
              <a:endParaRPr lang="en-US" altLang="en-US" b="1" smtClean="0">
                <a:solidFill>
                  <a:srgbClr val="FFFFFF"/>
                </a:solidFill>
                <a:latin typeface="Verdana" panose="020B0604030504040204" pitchFamily="34" charset="0"/>
              </a:endParaRPr>
            </a:p>
          </p:txBody>
        </p:sp>
        <p:sp>
          <p:nvSpPr>
            <p:cNvPr id="78867" name="Rectangle 20"/>
            <p:cNvSpPr>
              <a:spLocks noChangeArrowheads="1"/>
            </p:cNvSpPr>
            <p:nvPr/>
          </p:nvSpPr>
          <p:spPr bwMode="gray">
            <a:xfrm>
              <a:off x="2155" y="2024"/>
              <a:ext cx="1772" cy="127"/>
            </a:xfrm>
            <a:prstGeom prst="rect">
              <a:avLst/>
            </a:prstGeom>
            <a:gradFill rotWithShape="1">
              <a:gsLst>
                <a:gs pos="0">
                  <a:srgbClr val="5D2FB9"/>
                </a:gs>
                <a:gs pos="50000">
                  <a:srgbClr val="8041FF"/>
                </a:gs>
                <a:gs pos="100000">
                  <a:srgbClr val="5D2FB9"/>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Times New Roman" panose="02020603050405020304" pitchFamily="18" charset="0"/>
                  <a:cs typeface="Times New Roman" panose="02020603050405020304" pitchFamily="18" charset="0"/>
                </a:rPr>
                <a:t>CNXH KH</a:t>
              </a:r>
              <a:r>
                <a:rPr lang="vi-VN" altLang="en-US" b="1" smtClean="0">
                  <a:solidFill>
                    <a:srgbClr val="FFFFFF"/>
                  </a:solidFill>
                  <a:latin typeface="Times New Roman" panose="02020603050405020304" pitchFamily="18" charset="0"/>
                  <a:cs typeface="Times New Roman" panose="02020603050405020304" pitchFamily="18" charset="0"/>
                </a:rPr>
                <a:t>Ô</a:t>
              </a:r>
              <a:r>
                <a:rPr lang="en-US" altLang="en-US" b="1" smtClean="0">
                  <a:solidFill>
                    <a:srgbClr val="FFFFFF"/>
                  </a:solidFill>
                  <a:latin typeface="Times New Roman" panose="02020603050405020304" pitchFamily="18" charset="0"/>
                  <a:cs typeface="Times New Roman" panose="02020603050405020304" pitchFamily="18" charset="0"/>
                </a:rPr>
                <a:t>NG T</a:t>
              </a:r>
              <a:r>
                <a:rPr lang="vi-VN" altLang="en-US" b="1" smtClean="0">
                  <a:solidFill>
                    <a:srgbClr val="FFFFFF"/>
                  </a:solidFill>
                  <a:latin typeface="Times New Roman" panose="02020603050405020304" pitchFamily="18" charset="0"/>
                  <a:cs typeface="Times New Roman" panose="02020603050405020304" pitchFamily="18" charset="0"/>
                </a:rPr>
                <a:t>ƯỞNG</a:t>
              </a:r>
              <a:r>
                <a:rPr lang="en-US" altLang="en-US" b="1" smtClean="0">
                  <a:solidFill>
                    <a:srgbClr val="FFFFFF"/>
                  </a:solidFill>
                  <a:latin typeface="Times New Roman" panose="02020603050405020304" pitchFamily="18" charset="0"/>
                  <a:cs typeface="Times New Roman" panose="02020603050405020304" pitchFamily="18" charset="0"/>
                </a:rPr>
                <a:t> PHÁP </a:t>
              </a:r>
            </a:p>
          </p:txBody>
        </p:sp>
        <p:sp>
          <p:nvSpPr>
            <p:cNvPr id="78868" name="Freeform 21"/>
            <p:cNvSpPr>
              <a:spLocks/>
            </p:cNvSpPr>
            <p:nvPr/>
          </p:nvSpPr>
          <p:spPr bwMode="gray">
            <a:xfrm>
              <a:off x="1624" y="2148"/>
              <a:ext cx="2252" cy="231"/>
            </a:xfrm>
            <a:custGeom>
              <a:avLst/>
              <a:gdLst>
                <a:gd name="T0" fmla="*/ 182737 w 2048"/>
                <a:gd name="T1" fmla="*/ 2 h 286"/>
                <a:gd name="T2" fmla="*/ 0 w 2048"/>
                <a:gd name="T3" fmla="*/ 2 h 286"/>
                <a:gd name="T4" fmla="*/ 46752 w 2048"/>
                <a:gd name="T5" fmla="*/ 0 h 286"/>
                <a:gd name="T6" fmla="*/ 214817 w 2048"/>
                <a:gd name="T7" fmla="*/ 0 h 286"/>
                <a:gd name="T8" fmla="*/ 182737 w 2048"/>
                <a:gd name="T9" fmla="*/ 2 h 286"/>
                <a:gd name="T10" fmla="*/ 0 60000 65536"/>
                <a:gd name="T11" fmla="*/ 0 60000 65536"/>
                <a:gd name="T12" fmla="*/ 0 60000 65536"/>
                <a:gd name="T13" fmla="*/ 0 60000 65536"/>
                <a:gd name="T14" fmla="*/ 0 60000 65536"/>
                <a:gd name="T15" fmla="*/ 0 w 2048"/>
                <a:gd name="T16" fmla="*/ 0 h 286"/>
                <a:gd name="T17" fmla="*/ 2048 w 2048"/>
                <a:gd name="T18" fmla="*/ 286 h 286"/>
              </a:gdLst>
              <a:ahLst/>
              <a:cxnLst>
                <a:cxn ang="T10">
                  <a:pos x="T0" y="T1"/>
                </a:cxn>
                <a:cxn ang="T11">
                  <a:pos x="T2" y="T3"/>
                </a:cxn>
                <a:cxn ang="T12">
                  <a:pos x="T4" y="T5"/>
                </a:cxn>
                <a:cxn ang="T13">
                  <a:pos x="T6" y="T7"/>
                </a:cxn>
                <a:cxn ang="T14">
                  <a:pos x="T8" y="T9"/>
                </a:cxn>
              </a:cxnLst>
              <a:rect l="T15" t="T16" r="T17" b="T18"/>
              <a:pathLst>
                <a:path w="2048" h="286">
                  <a:moveTo>
                    <a:pt x="1742" y="286"/>
                  </a:moveTo>
                  <a:lnTo>
                    <a:pt x="0" y="286"/>
                  </a:lnTo>
                  <a:lnTo>
                    <a:pt x="446" y="0"/>
                  </a:lnTo>
                  <a:lnTo>
                    <a:pt x="2048" y="0"/>
                  </a:lnTo>
                  <a:lnTo>
                    <a:pt x="1742" y="286"/>
                  </a:lnTo>
                  <a:close/>
                </a:path>
              </a:pathLst>
            </a:custGeom>
            <a:solidFill>
              <a:srgbClr val="FF9966"/>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9" name="Rectangle 22"/>
            <p:cNvSpPr>
              <a:spLocks noChangeArrowheads="1"/>
            </p:cNvSpPr>
            <p:nvPr/>
          </p:nvSpPr>
          <p:spPr bwMode="gray">
            <a:xfrm>
              <a:off x="1626" y="2378"/>
              <a:ext cx="1917" cy="126"/>
            </a:xfrm>
            <a:prstGeom prst="rect">
              <a:avLst/>
            </a:prstGeom>
            <a:gradFill rotWithShape="1">
              <a:gsLst>
                <a:gs pos="0">
                  <a:srgbClr val="A0523A"/>
                </a:gs>
                <a:gs pos="50000">
                  <a:srgbClr val="DC7150"/>
                </a:gs>
                <a:gs pos="100000">
                  <a:srgbClr val="A0523A"/>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Verdana" panose="020B0604030504040204" pitchFamily="34" charset="0"/>
                </a:rPr>
                <a:t>KTCT H</a:t>
              </a:r>
              <a:r>
                <a:rPr lang="vi-VN" altLang="en-US" b="1" smtClean="0">
                  <a:solidFill>
                    <a:srgbClr val="FFFFFF"/>
                  </a:solidFill>
                  <a:latin typeface="Verdana" panose="020B0604030504040204" pitchFamily="34" charset="0"/>
                </a:rPr>
                <a:t>ỌC</a:t>
              </a:r>
              <a:r>
                <a:rPr lang="en-US" altLang="en-US" b="1" smtClean="0">
                  <a:solidFill>
                    <a:srgbClr val="FFFFFF"/>
                  </a:solidFill>
                  <a:latin typeface="Verdana" panose="020B0604030504040204" pitchFamily="34" charset="0"/>
                </a:rPr>
                <a:t> C</a:t>
              </a:r>
              <a:r>
                <a:rPr lang="vi-VN" altLang="en-US" b="1" smtClean="0">
                  <a:solidFill>
                    <a:srgbClr val="FFFFFF"/>
                  </a:solidFill>
                  <a:latin typeface="Verdana" panose="020B0604030504040204" pitchFamily="34" charset="0"/>
                </a:rPr>
                <a:t>Đ</a:t>
              </a:r>
              <a:r>
                <a:rPr lang="en-US" altLang="en-US" b="1" smtClean="0">
                  <a:solidFill>
                    <a:srgbClr val="FFFFFF"/>
                  </a:solidFill>
                  <a:latin typeface="Verdana" panose="020B0604030504040204" pitchFamily="34" charset="0"/>
                </a:rPr>
                <a:t> ANH</a:t>
              </a:r>
            </a:p>
          </p:txBody>
        </p:sp>
      </p:grpSp>
      <p:sp>
        <p:nvSpPr>
          <p:cNvPr id="22" name="TextBox 21"/>
          <p:cNvSpPr txBox="1">
            <a:spLocks noChangeArrowheads="1"/>
          </p:cNvSpPr>
          <p:nvPr/>
        </p:nvSpPr>
        <p:spPr bwMode="auto">
          <a:xfrm>
            <a:off x="4191000" y="1572685"/>
            <a:ext cx="3048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Hegel, Feuerbach</a:t>
            </a:r>
          </a:p>
        </p:txBody>
      </p:sp>
      <p:sp>
        <p:nvSpPr>
          <p:cNvPr id="23" name="TextBox 22"/>
          <p:cNvSpPr txBox="1">
            <a:spLocks noChangeArrowheads="1"/>
          </p:cNvSpPr>
          <p:nvPr/>
        </p:nvSpPr>
        <p:spPr bwMode="auto">
          <a:xfrm>
            <a:off x="2571751" y="2427818"/>
            <a:ext cx="40957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Saint Simon, Fourie, Owen</a:t>
            </a:r>
          </a:p>
        </p:txBody>
      </p:sp>
      <p:sp>
        <p:nvSpPr>
          <p:cNvPr id="24" name="TextBox 23"/>
          <p:cNvSpPr txBox="1">
            <a:spLocks noChangeArrowheads="1"/>
          </p:cNvSpPr>
          <p:nvPr/>
        </p:nvSpPr>
        <p:spPr bwMode="auto">
          <a:xfrm>
            <a:off x="1524000" y="3215218"/>
            <a:ext cx="3810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Adam Smith, Ricardo  </a:t>
            </a:r>
          </a:p>
        </p:txBody>
      </p:sp>
    </p:spTree>
    <p:extLst>
      <p:ext uri="{BB962C8B-B14F-4D97-AF65-F5344CB8AC3E}">
        <p14:creationId xmlns:p14="http://schemas.microsoft.com/office/powerpoint/2010/main" val="312919530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500" fill="hold"/>
                                        <p:tgtEl>
                                          <p:spTgt spid="11276"/>
                                        </p:tgtEl>
                                        <p:attrNameLst>
                                          <p:attrName>ppt_x</p:attrName>
                                        </p:attrNameLst>
                                      </p:cBhvr>
                                      <p:tavLst>
                                        <p:tav tm="0">
                                          <p:val>
                                            <p:strVal val="#ppt_x"/>
                                          </p:val>
                                        </p:tav>
                                        <p:tav tm="100000">
                                          <p:val>
                                            <p:strVal val="#ppt_x"/>
                                          </p:val>
                                        </p:tav>
                                      </p:tavLst>
                                    </p:anim>
                                    <p:anim calcmode="lin" valueType="num">
                                      <p:cBhvr additive="base">
                                        <p:cTn id="32" dur="500" fill="hold"/>
                                        <p:tgtEl>
                                          <p:spTgt spid="1127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animBg="1"/>
      <p:bldP spid="21" grpId="0" animBg="1"/>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WordArt 4"/>
          <p:cNvSpPr>
            <a:spLocks noChangeArrowheads="1" noChangeShapeType="1" noTextEdit="1"/>
          </p:cNvSpPr>
          <p:nvPr/>
        </p:nvSpPr>
        <p:spPr bwMode="auto">
          <a:xfrm>
            <a:off x="1390651" y="5507567"/>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TẾ BÀO VỚI TƯ CÁCH LÀ  </a:t>
            </a:r>
          </a:p>
          <a:p>
            <a:pPr algn="ctr" eaLnBrk="1" hangingPunct="1"/>
            <a:r>
              <a:rPr lang="vi-VN" sz="4800" kern="10">
                <a:ln w="9525">
                  <a:solidFill>
                    <a:srgbClr val="333399"/>
                  </a:solidFill>
                  <a:round/>
                  <a:headEnd/>
                  <a:tailEnd/>
                </a:ln>
                <a:solidFill>
                  <a:srgbClr val="000000"/>
                </a:solidFill>
                <a:latin typeface="Arial Đen"/>
              </a:rPr>
              <a:t>TÍNH THỐNG NHẤT CỦA TOÀN BỘ SỰ SỐNG</a:t>
            </a:r>
            <a:endParaRPr lang="en-US" sz="4800" kern="10">
              <a:ln w="9525">
                <a:solidFill>
                  <a:srgbClr val="333399"/>
                </a:solidFill>
                <a:round/>
                <a:headEnd/>
                <a:tailEnd/>
              </a:ln>
              <a:solidFill>
                <a:srgbClr val="000000"/>
              </a:solidFill>
              <a:latin typeface="Arial Đen"/>
            </a:endParaRPr>
          </a:p>
        </p:txBody>
      </p:sp>
      <p:sp>
        <p:nvSpPr>
          <p:cNvPr id="89092" name="AutoShape 5"/>
          <p:cNvSpPr>
            <a:spLocks noChangeAspect="1" noChangeArrowheads="1"/>
          </p:cNvSpPr>
          <p:nvPr/>
        </p:nvSpPr>
        <p:spPr bwMode="auto">
          <a:xfrm>
            <a:off x="0" y="5300134"/>
            <a:ext cx="12192000" cy="7408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pic>
        <p:nvPicPr>
          <p:cNvPr id="16390" name="Picture 6" descr="robert Hooke (1635 - 17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534" y="1699685"/>
            <a:ext cx="3456517" cy="33147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7"/>
          <p:cNvGrpSpPr>
            <a:grpSpLocks/>
          </p:cNvGrpSpPr>
          <p:nvPr/>
        </p:nvGrpSpPr>
        <p:grpSpPr bwMode="auto">
          <a:xfrm>
            <a:off x="5712884" y="1699684"/>
            <a:ext cx="5664200" cy="3240616"/>
            <a:chOff x="2245" y="981"/>
            <a:chExt cx="2132" cy="2041"/>
          </a:xfrm>
        </p:grpSpPr>
        <p:pic>
          <p:nvPicPr>
            <p:cNvPr id="79881" name="Picture 8" descr="te bao mau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5" y="2160"/>
              <a:ext cx="2132" cy="8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nvGrpSpPr>
            <p:cNvPr id="79882" name="Group 9"/>
            <p:cNvGrpSpPr>
              <a:grpSpLocks/>
            </p:cNvGrpSpPr>
            <p:nvPr/>
          </p:nvGrpSpPr>
          <p:grpSpPr bwMode="auto">
            <a:xfrm>
              <a:off x="2245" y="981"/>
              <a:ext cx="2114" cy="1240"/>
              <a:chOff x="2241" y="1243"/>
              <a:chExt cx="2998" cy="1795"/>
            </a:xfrm>
          </p:grpSpPr>
          <p:pic>
            <p:nvPicPr>
              <p:cNvPr id="79883" name="Picture 10" descr="细胞"/>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1" y="1243"/>
                <a:ext cx="1138" cy="1795"/>
              </a:xfrm>
              <a:prstGeom prst="rect">
                <a:avLst/>
              </a:prstGeom>
              <a:noFill/>
              <a:ln w="28575">
                <a:solidFill>
                  <a:srgbClr val="FFCC00"/>
                </a:solidFill>
                <a:miter lim="800000"/>
                <a:headEnd/>
                <a:tailEnd/>
              </a:ln>
              <a:extLst>
                <a:ext uri="{909E8E84-426E-40DD-AFC4-6F175D3DCCD1}">
                  <a14:hiddenFill xmlns:a14="http://schemas.microsoft.com/office/drawing/2010/main">
                    <a:solidFill>
                      <a:srgbClr val="FFFFFF"/>
                    </a:solidFill>
                  </a14:hiddenFill>
                </a:ext>
              </a:extLst>
            </p:spPr>
          </p:pic>
          <p:pic>
            <p:nvPicPr>
              <p:cNvPr id="79884" name="Picture 11" descr="Image9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41" y="1243"/>
                <a:ext cx="747" cy="1789"/>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79885" name="Picture 12" descr="Image9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4" y="1243"/>
                <a:ext cx="1085" cy="1795"/>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grpSp>
      </p:grpSp>
      <p:sp>
        <p:nvSpPr>
          <p:cNvPr id="79878" name="Rectangle 1"/>
          <p:cNvSpPr>
            <a:spLocks noChangeArrowheads="1"/>
          </p:cNvSpPr>
          <p:nvPr/>
        </p:nvSpPr>
        <p:spPr bwMode="auto">
          <a:xfrm>
            <a:off x="1022351" y="213784"/>
            <a:ext cx="4184031" cy="66678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3733" b="1" i="1">
                <a:solidFill>
                  <a:srgbClr val="FF0000"/>
                </a:solidFill>
                <a:latin typeface="Times New Roman" panose="02020603050405020304" pitchFamily="18" charset="0"/>
                <a:cs typeface="Times New Roman" panose="02020603050405020304" pitchFamily="18" charset="0"/>
              </a:rPr>
              <a:t>* Tiền đề khoa học  </a:t>
            </a:r>
            <a:endParaRPr lang="en-US" altLang="en-US" sz="3733">
              <a:solidFill>
                <a:srgbClr val="FF0000"/>
              </a:solidFill>
            </a:endParaRPr>
          </a:p>
        </p:txBody>
      </p:sp>
      <p:pic>
        <p:nvPicPr>
          <p:cNvPr id="79879" name="Picture 14" descr="007"/>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857252" y="857251"/>
            <a:ext cx="9620249" cy="646331"/>
          </a:xfrm>
          <a:prstGeom prst="rect">
            <a:avLst/>
          </a:prstGeom>
          <a:noFill/>
        </p:spPr>
        <p:txBody>
          <a:bodyPr>
            <a:spAutoFit/>
          </a:bodyPr>
          <a:lstStyle/>
          <a:p>
            <a:pPr eaLnBrk="1" hangingPunct="1">
              <a:defRPr/>
            </a:pPr>
            <a:r>
              <a:rPr lang="en-US" dirty="0">
                <a:solidFill>
                  <a:srgbClr val="000000"/>
                </a:solidFill>
                <a:latin typeface="Arial"/>
              </a:rPr>
              <a:t>TK XIX </a:t>
            </a:r>
            <a:r>
              <a:rPr lang="en-US" dirty="0" err="1">
                <a:solidFill>
                  <a:srgbClr val="000000"/>
                </a:solidFill>
                <a:latin typeface="Arial"/>
              </a:rPr>
              <a:t>xuất</a:t>
            </a:r>
            <a:r>
              <a:rPr lang="en-US" dirty="0">
                <a:solidFill>
                  <a:srgbClr val="000000"/>
                </a:solidFill>
                <a:latin typeface="Arial"/>
              </a:rPr>
              <a:t> </a:t>
            </a:r>
            <a:r>
              <a:rPr lang="en-US" dirty="0" err="1">
                <a:solidFill>
                  <a:srgbClr val="000000"/>
                </a:solidFill>
                <a:latin typeface="Arial"/>
              </a:rPr>
              <a:t>hiện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thuyết</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trên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lĩnh</a:t>
            </a:r>
            <a:r>
              <a:rPr lang="en-US" dirty="0">
                <a:solidFill>
                  <a:srgbClr val="000000"/>
                </a:solidFill>
                <a:latin typeface="Arial"/>
              </a:rPr>
              <a:t> </a:t>
            </a:r>
            <a:r>
              <a:rPr lang="en-US" dirty="0" err="1">
                <a:solidFill>
                  <a:srgbClr val="000000"/>
                </a:solidFill>
                <a:latin typeface="Arial"/>
              </a:rPr>
              <a:t>vực</a:t>
            </a:r>
            <a:r>
              <a:rPr lang="en-US" dirty="0">
                <a:solidFill>
                  <a:srgbClr val="000000"/>
                </a:solidFill>
                <a:latin typeface="Arial"/>
              </a:rPr>
              <a:t>. </a:t>
            </a:r>
            <a:r>
              <a:rPr lang="en-US" dirty="0" err="1">
                <a:solidFill>
                  <a:srgbClr val="000000"/>
                </a:solidFill>
                <a:latin typeface="Arial"/>
              </a:rPr>
              <a:t>Các</a:t>
            </a:r>
            <a:r>
              <a:rPr lang="en-US" dirty="0">
                <a:solidFill>
                  <a:srgbClr val="000000"/>
                </a:solidFill>
                <a:latin typeface="Arial"/>
              </a:rPr>
              <a:t> </a:t>
            </a:r>
            <a:r>
              <a:rPr lang="en-US" dirty="0" err="1">
                <a:solidFill>
                  <a:srgbClr val="000000"/>
                </a:solidFill>
                <a:latin typeface="Arial"/>
              </a:rPr>
              <a:t>thành</a:t>
            </a:r>
            <a:r>
              <a:rPr lang="en-US" dirty="0">
                <a:solidFill>
                  <a:srgbClr val="000000"/>
                </a:solidFill>
                <a:latin typeface="Arial"/>
              </a:rPr>
              <a:t> </a:t>
            </a:r>
            <a:r>
              <a:rPr lang="en-US" dirty="0" err="1">
                <a:solidFill>
                  <a:srgbClr val="000000"/>
                </a:solidFill>
                <a:latin typeface="Arial"/>
              </a:rPr>
              <a:t>tựu</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củng</a:t>
            </a:r>
            <a:r>
              <a:rPr lang="en-US" dirty="0">
                <a:solidFill>
                  <a:srgbClr val="000000"/>
                </a:solidFill>
                <a:latin typeface="Arial"/>
              </a:rPr>
              <a:t> </a:t>
            </a:r>
            <a:r>
              <a:rPr lang="en-US" dirty="0" err="1">
                <a:solidFill>
                  <a:srgbClr val="000000"/>
                </a:solidFill>
                <a:latin typeface="Arial"/>
              </a:rPr>
              <a:t>cố</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của</a:t>
            </a:r>
            <a:r>
              <a:rPr lang="en-US" dirty="0">
                <a:solidFill>
                  <a:srgbClr val="000000"/>
                </a:solidFill>
                <a:latin typeface="Arial"/>
              </a:rPr>
              <a:t> </a:t>
            </a:r>
            <a:r>
              <a:rPr lang="en-US" dirty="0" err="1">
                <a:solidFill>
                  <a:srgbClr val="000000"/>
                </a:solidFill>
                <a:latin typeface="Arial"/>
              </a:rPr>
              <a:t>C.Mác</a:t>
            </a:r>
            <a:r>
              <a:rPr lang="en-US" dirty="0">
                <a:solidFill>
                  <a:srgbClr val="000000"/>
                </a:solidFill>
                <a:latin typeface="Arial"/>
              </a:rPr>
              <a:t> – </a:t>
            </a:r>
            <a:r>
              <a:rPr lang="en-US" dirty="0" err="1">
                <a:solidFill>
                  <a:srgbClr val="000000"/>
                </a:solidFill>
                <a:latin typeface="Arial"/>
              </a:rPr>
              <a:t>Ph.Ăngghen</a:t>
            </a:r>
            <a:endParaRPr lang="en-US" dirty="0">
              <a:solidFill>
                <a:srgbClr val="000000"/>
              </a:solidFill>
              <a:latin typeface="Arial"/>
            </a:endParaRPr>
          </a:p>
        </p:txBody>
      </p:sp>
    </p:spTree>
    <p:extLst>
      <p:ext uri="{BB962C8B-B14F-4D97-AF65-F5344CB8AC3E}">
        <p14:creationId xmlns:p14="http://schemas.microsoft.com/office/powerpoint/2010/main" val="295566880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20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 calcmode="lin" valueType="num">
                                      <p:cBhvr additive="base">
                                        <p:cTn id="12" dur="500" fill="hold"/>
                                        <p:tgtEl>
                                          <p:spTgt spid="89092"/>
                                        </p:tgtEl>
                                        <p:attrNameLst>
                                          <p:attrName>ppt_x</p:attrName>
                                        </p:attrNameLst>
                                      </p:cBhvr>
                                      <p:tavLst>
                                        <p:tav tm="0">
                                          <p:val>
                                            <p:strVal val="#ppt_x"/>
                                          </p:val>
                                        </p:tav>
                                        <p:tav tm="100000">
                                          <p:val>
                                            <p:strVal val="#ppt_x"/>
                                          </p:val>
                                        </p:tav>
                                      </p:tavLst>
                                    </p:anim>
                                    <p:anim calcmode="lin" valueType="num">
                                      <p:cBhvr additive="base">
                                        <p:cTn id="13" dur="500" fill="hold"/>
                                        <p:tgtEl>
                                          <p:spTgt spid="8909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9091"/>
                                        </p:tgtEl>
                                        <p:attrNameLst>
                                          <p:attrName>style.visibility</p:attrName>
                                        </p:attrNameLst>
                                      </p:cBhvr>
                                      <p:to>
                                        <p:strVal val="visible"/>
                                      </p:to>
                                    </p:set>
                                    <p:anim calcmode="lin" valueType="num">
                                      <p:cBhvr additive="base">
                                        <p:cTn id="16" dur="500" fill="hold"/>
                                        <p:tgtEl>
                                          <p:spTgt spid="89091"/>
                                        </p:tgtEl>
                                        <p:attrNameLst>
                                          <p:attrName>ppt_x</p:attrName>
                                        </p:attrNameLst>
                                      </p:cBhvr>
                                      <p:tavLst>
                                        <p:tav tm="0">
                                          <p:val>
                                            <p:strVal val="#ppt_x"/>
                                          </p:val>
                                        </p:tav>
                                        <p:tav tm="100000">
                                          <p:val>
                                            <p:strVal val="#ppt_x"/>
                                          </p:val>
                                        </p:tav>
                                      </p:tavLst>
                                    </p:anim>
                                    <p:anim calcmode="lin" valueType="num">
                                      <p:cBhvr additive="base">
                                        <p:cTn id="17" dur="500" fill="hold"/>
                                        <p:tgtEl>
                                          <p:spTgt spid="89091"/>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 calcmode="lin" valueType="num">
                                      <p:cBhvr additive="base">
                                        <p:cTn id="27" dur="500" fill="hold"/>
                                        <p:tgtEl>
                                          <p:spTgt spid="16390"/>
                                        </p:tgtEl>
                                        <p:attrNameLst>
                                          <p:attrName>ppt_x</p:attrName>
                                        </p:attrNameLst>
                                      </p:cBhvr>
                                      <p:tavLst>
                                        <p:tav tm="0">
                                          <p:val>
                                            <p:strVal val="#ppt_x"/>
                                          </p:val>
                                        </p:tav>
                                        <p:tav tm="100000">
                                          <p:val>
                                            <p:strVal val="#ppt_x"/>
                                          </p:val>
                                        </p:tav>
                                      </p:tavLst>
                                    </p:anim>
                                    <p:anim calcmode="lin" valueType="num">
                                      <p:cBhvr additive="base">
                                        <p:cTn id="28"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animBg="1"/>
      <p:bldP spid="89092"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WordArt 4"/>
          <p:cNvSpPr>
            <a:spLocks noChangeArrowheads="1" noChangeShapeType="1" noTextEdit="1"/>
          </p:cNvSpPr>
          <p:nvPr/>
        </p:nvSpPr>
        <p:spPr bwMode="auto">
          <a:xfrm>
            <a:off x="1488018" y="5287434"/>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FF0000"/>
                  </a:solidFill>
                  <a:round/>
                  <a:headEnd/>
                  <a:tailEnd/>
                </a:ln>
                <a:solidFill>
                  <a:srgbClr val="262673"/>
                </a:solidFill>
                <a:latin typeface="Arial Đen"/>
              </a:rPr>
              <a:t>HỌC THUYẾT VỀ SỰ TIẾN HÓA CỦA CÁC LOÀI</a:t>
            </a:r>
          </a:p>
          <a:p>
            <a:pPr algn="ctr" eaLnBrk="1" hangingPunct="1"/>
            <a:r>
              <a:rPr lang="vi-VN" sz="4800" kern="10">
                <a:ln w="9525">
                  <a:solidFill>
                    <a:srgbClr val="FF0000"/>
                  </a:solidFill>
                  <a:round/>
                  <a:headEnd/>
                  <a:tailEnd/>
                </a:ln>
                <a:solidFill>
                  <a:srgbClr val="262673"/>
                </a:solidFill>
                <a:latin typeface="Arial Đen"/>
              </a:rPr>
              <a:t>VỚI TƯ CÁCH LÀ KHOA HỌC VỀ QUÁ TRÌNH PHÁT TRIỂN CỦA SỰ SỐNG</a:t>
            </a:r>
            <a:endParaRPr lang="en-US" sz="4800" kern="10">
              <a:ln w="9525">
                <a:solidFill>
                  <a:srgbClr val="FF0000"/>
                </a:solidFill>
                <a:round/>
                <a:headEnd/>
                <a:tailEnd/>
              </a:ln>
              <a:solidFill>
                <a:srgbClr val="262673"/>
              </a:solidFill>
              <a:latin typeface="Arial Đen"/>
            </a:endParaRPr>
          </a:p>
        </p:txBody>
      </p:sp>
      <p:sp>
        <p:nvSpPr>
          <p:cNvPr id="90116" name="AutoShape 5"/>
          <p:cNvSpPr>
            <a:spLocks noChangeAspect="1" noChangeArrowheads="1"/>
          </p:cNvSpPr>
          <p:nvPr/>
        </p:nvSpPr>
        <p:spPr bwMode="auto">
          <a:xfrm>
            <a:off x="0" y="50016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pic>
        <p:nvPicPr>
          <p:cNvPr id="17421" name="Picture 13" descr="达尔文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253" y="246593"/>
            <a:ext cx="2563283" cy="19431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2" name="Picture 14" descr="人类的进化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0267" y="332317"/>
            <a:ext cx="6337300" cy="2311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3" name="Picture 15" descr="img_sci_evolution_tre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4650" y="2857501"/>
            <a:ext cx="4175317" cy="20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93314" y="2189693"/>
            <a:ext cx="3642343" cy="830997"/>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defRPr/>
            </a:pPr>
            <a:r>
              <a:rPr lang="en-US" altLang="en-US" sz="2400" dirty="0">
                <a:solidFill>
                  <a:srgbClr val="002060"/>
                </a:solidFill>
                <a:latin typeface="Arial"/>
              </a:rPr>
              <a:t> </a:t>
            </a:r>
            <a:r>
              <a:rPr lang="en-US" sz="2400" dirty="0" err="1">
                <a:solidFill>
                  <a:srgbClr val="002060"/>
                </a:solidFill>
                <a:latin typeface="Arial"/>
              </a:rPr>
              <a:t>S.Đác</a:t>
            </a:r>
            <a:r>
              <a:rPr lang="en-US" sz="2400" dirty="0">
                <a:solidFill>
                  <a:srgbClr val="002060"/>
                </a:solidFill>
                <a:latin typeface="Arial"/>
              </a:rPr>
              <a:t>- </a:t>
            </a:r>
            <a:r>
              <a:rPr lang="en-US" sz="2400" dirty="0" err="1">
                <a:solidFill>
                  <a:srgbClr val="002060"/>
                </a:solidFill>
                <a:latin typeface="Arial"/>
              </a:rPr>
              <a:t>uyn</a:t>
            </a:r>
            <a:endParaRPr lang="en-US" altLang="en-US" sz="2400" dirty="0">
              <a:solidFill>
                <a:srgbClr val="002060"/>
              </a:solidFill>
              <a:latin typeface="Arial"/>
            </a:endParaRPr>
          </a:p>
          <a:p>
            <a:pPr algn="ctr" eaLnBrk="1" hangingPunct="1">
              <a:spcBef>
                <a:spcPct val="0"/>
              </a:spcBef>
              <a:buFontTx/>
              <a:buNone/>
              <a:defRPr/>
            </a:pPr>
            <a:r>
              <a:rPr lang="en-US" altLang="en-US" sz="2400" i="1" dirty="0">
                <a:solidFill>
                  <a:srgbClr val="002060"/>
                </a:solidFill>
                <a:latin typeface="Arial"/>
              </a:rPr>
              <a:t>(</a:t>
            </a:r>
            <a:r>
              <a:rPr lang="en-US" altLang="en-US" sz="2400" i="1" dirty="0">
                <a:solidFill>
                  <a:srgbClr val="002060"/>
                </a:solidFill>
                <a:latin typeface="Arial"/>
                <a:hlinkClick r:id="rId6" tooltip="12 tháng 2"/>
              </a:rPr>
              <a:t>12/2</a:t>
            </a:r>
            <a:r>
              <a:rPr lang="en-US" altLang="en-US" sz="2400" i="1" dirty="0">
                <a:solidFill>
                  <a:srgbClr val="002060"/>
                </a:solidFill>
                <a:latin typeface="Arial"/>
              </a:rPr>
              <a:t>/</a:t>
            </a:r>
            <a:r>
              <a:rPr lang="en-US" altLang="en-US" sz="2400" i="1" dirty="0">
                <a:solidFill>
                  <a:srgbClr val="002060"/>
                </a:solidFill>
                <a:latin typeface="Arial"/>
                <a:hlinkClick r:id="rId7" tooltip="1809"/>
              </a:rPr>
              <a:t>1809</a:t>
            </a:r>
            <a:r>
              <a:rPr lang="en-US" altLang="en-US" sz="2400" i="1" dirty="0">
                <a:solidFill>
                  <a:srgbClr val="002060"/>
                </a:solidFill>
                <a:latin typeface="Arial"/>
              </a:rPr>
              <a:t> – </a:t>
            </a:r>
            <a:r>
              <a:rPr lang="en-US" altLang="en-US" sz="2400" i="1" u="sng" dirty="0">
                <a:solidFill>
                  <a:srgbClr val="002060"/>
                </a:solidFill>
                <a:latin typeface="Arial"/>
                <a:hlinkClick r:id="rId8" tooltip="19 tháng 4"/>
              </a:rPr>
              <a:t>19/ 4</a:t>
            </a:r>
            <a:r>
              <a:rPr lang="en-US" altLang="en-US" sz="2400" i="1" dirty="0">
                <a:solidFill>
                  <a:srgbClr val="002060"/>
                </a:solidFill>
                <a:latin typeface="Arial"/>
              </a:rPr>
              <a:t>/</a:t>
            </a:r>
            <a:r>
              <a:rPr lang="en-US" altLang="en-US" sz="2400" i="1" dirty="0">
                <a:solidFill>
                  <a:srgbClr val="002060"/>
                </a:solidFill>
                <a:latin typeface="Arial"/>
                <a:hlinkClick r:id="rId9" tooltip="1882"/>
              </a:rPr>
              <a:t>1882</a:t>
            </a:r>
            <a:r>
              <a:rPr lang="en-US" altLang="en-US" sz="2400" i="1" dirty="0">
                <a:solidFill>
                  <a:srgbClr val="002060"/>
                </a:solidFill>
                <a:latin typeface="Arial"/>
              </a:rPr>
              <a:t>) </a:t>
            </a:r>
          </a:p>
        </p:txBody>
      </p:sp>
      <p:pic>
        <p:nvPicPr>
          <p:cNvPr id="80904" name="Picture 14" descr="007"/>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88192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0115"/>
                                        </p:tgtEl>
                                        <p:attrNameLst>
                                          <p:attrName>style.visibility</p:attrName>
                                        </p:attrNameLst>
                                      </p:cBhvr>
                                      <p:to>
                                        <p:strVal val="visible"/>
                                      </p:to>
                                    </p:set>
                                    <p:anim calcmode="lin" valueType="num">
                                      <p:cBhvr>
                                        <p:cTn id="7" dur="500" fill="hold"/>
                                        <p:tgtEl>
                                          <p:spTgt spid="90115"/>
                                        </p:tgtEl>
                                        <p:attrNameLst>
                                          <p:attrName>ppt_w</p:attrName>
                                        </p:attrNameLst>
                                      </p:cBhvr>
                                      <p:tavLst>
                                        <p:tav tm="0">
                                          <p:val>
                                            <p:fltVal val="0"/>
                                          </p:val>
                                        </p:tav>
                                        <p:tav tm="100000">
                                          <p:val>
                                            <p:strVal val="#ppt_w"/>
                                          </p:val>
                                        </p:tav>
                                      </p:tavLst>
                                    </p:anim>
                                    <p:anim calcmode="lin" valueType="num">
                                      <p:cBhvr>
                                        <p:cTn id="8" dur="500" fill="hold"/>
                                        <p:tgtEl>
                                          <p:spTgt spid="90115"/>
                                        </p:tgtEl>
                                        <p:attrNameLst>
                                          <p:attrName>ppt_h</p:attrName>
                                        </p:attrNameLst>
                                      </p:cBhvr>
                                      <p:tavLst>
                                        <p:tav tm="0">
                                          <p:val>
                                            <p:fltVal val="0"/>
                                          </p:val>
                                        </p:tav>
                                        <p:tav tm="100000">
                                          <p:val>
                                            <p:strVal val="#ppt_h"/>
                                          </p:val>
                                        </p:tav>
                                      </p:tavLst>
                                    </p:anim>
                                    <p:animEffect transition="in" filter="fade">
                                      <p:cBhvr>
                                        <p:cTn id="9" dur="500"/>
                                        <p:tgtEl>
                                          <p:spTgt spid="901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0116"/>
                                        </p:tgtEl>
                                        <p:attrNameLst>
                                          <p:attrName>style.visibility</p:attrName>
                                        </p:attrNameLst>
                                      </p:cBhvr>
                                      <p:to>
                                        <p:strVal val="visible"/>
                                      </p:to>
                                    </p:set>
                                    <p:anim calcmode="lin" valueType="num">
                                      <p:cBhvr>
                                        <p:cTn id="12" dur="500" fill="hold"/>
                                        <p:tgtEl>
                                          <p:spTgt spid="90116"/>
                                        </p:tgtEl>
                                        <p:attrNameLst>
                                          <p:attrName>ppt_w</p:attrName>
                                        </p:attrNameLst>
                                      </p:cBhvr>
                                      <p:tavLst>
                                        <p:tav tm="0">
                                          <p:val>
                                            <p:fltVal val="0"/>
                                          </p:val>
                                        </p:tav>
                                        <p:tav tm="100000">
                                          <p:val>
                                            <p:strVal val="#ppt_w"/>
                                          </p:val>
                                        </p:tav>
                                      </p:tavLst>
                                    </p:anim>
                                    <p:anim calcmode="lin" valueType="num">
                                      <p:cBhvr>
                                        <p:cTn id="13" dur="500" fill="hold"/>
                                        <p:tgtEl>
                                          <p:spTgt spid="90116"/>
                                        </p:tgtEl>
                                        <p:attrNameLst>
                                          <p:attrName>ppt_h</p:attrName>
                                        </p:attrNameLst>
                                      </p:cBhvr>
                                      <p:tavLst>
                                        <p:tav tm="0">
                                          <p:val>
                                            <p:fltVal val="0"/>
                                          </p:val>
                                        </p:tav>
                                        <p:tav tm="100000">
                                          <p:val>
                                            <p:strVal val="#ppt_h"/>
                                          </p:val>
                                        </p:tav>
                                      </p:tavLst>
                                    </p:anim>
                                    <p:animEffect transition="in" filter="fade">
                                      <p:cBhvr>
                                        <p:cTn id="14" dur="500"/>
                                        <p:tgtEl>
                                          <p:spTgt spid="9011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17423"/>
                                        </p:tgtEl>
                                        <p:attrNameLst>
                                          <p:attrName>style.visibility</p:attrName>
                                        </p:attrNameLst>
                                      </p:cBhvr>
                                      <p:to>
                                        <p:strVal val="visible"/>
                                      </p:to>
                                    </p:set>
                                    <p:anim calcmode="lin" valueType="num">
                                      <p:cBhvr>
                                        <p:cTn id="19" dur="500" fill="hold"/>
                                        <p:tgtEl>
                                          <p:spTgt spid="17423"/>
                                        </p:tgtEl>
                                        <p:attrNameLst>
                                          <p:attrName>ppt_w</p:attrName>
                                        </p:attrNameLst>
                                      </p:cBhvr>
                                      <p:tavLst>
                                        <p:tav tm="0">
                                          <p:val>
                                            <p:fltVal val="0"/>
                                          </p:val>
                                        </p:tav>
                                        <p:tav tm="100000">
                                          <p:val>
                                            <p:strVal val="#ppt_w"/>
                                          </p:val>
                                        </p:tav>
                                      </p:tavLst>
                                    </p:anim>
                                    <p:anim calcmode="lin" valueType="num">
                                      <p:cBhvr>
                                        <p:cTn id="20" dur="500" fill="hold"/>
                                        <p:tgtEl>
                                          <p:spTgt spid="17423"/>
                                        </p:tgtEl>
                                        <p:attrNameLst>
                                          <p:attrName>ppt_h</p:attrName>
                                        </p:attrNameLst>
                                      </p:cBhvr>
                                      <p:tavLst>
                                        <p:tav tm="0">
                                          <p:val>
                                            <p:fltVal val="0"/>
                                          </p:val>
                                        </p:tav>
                                        <p:tav tm="100000">
                                          <p:val>
                                            <p:strVal val="#ppt_h"/>
                                          </p:val>
                                        </p:tav>
                                      </p:tavLst>
                                    </p:anim>
                                    <p:animEffect transition="in" filter="fade">
                                      <p:cBhvr>
                                        <p:cTn id="21" dur="500"/>
                                        <p:tgtEl>
                                          <p:spTgt spid="1742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nodeType="clickEffect">
                                  <p:stCondLst>
                                    <p:cond delay="0"/>
                                  </p:stCondLst>
                                  <p:childTnLst>
                                    <p:set>
                                      <p:cBhvr>
                                        <p:cTn id="25" dur="1" fill="hold">
                                          <p:stCondLst>
                                            <p:cond delay="0"/>
                                          </p:stCondLst>
                                        </p:cTn>
                                        <p:tgtEl>
                                          <p:spTgt spid="17422"/>
                                        </p:tgtEl>
                                        <p:attrNameLst>
                                          <p:attrName>style.visibility</p:attrName>
                                        </p:attrNameLst>
                                      </p:cBhvr>
                                      <p:to>
                                        <p:strVal val="visible"/>
                                      </p:to>
                                    </p:set>
                                    <p:anim calcmode="lin" valueType="num">
                                      <p:cBhvr>
                                        <p:cTn id="26" dur="500" fill="hold"/>
                                        <p:tgtEl>
                                          <p:spTgt spid="17422"/>
                                        </p:tgtEl>
                                        <p:attrNameLst>
                                          <p:attrName>ppt_w</p:attrName>
                                        </p:attrNameLst>
                                      </p:cBhvr>
                                      <p:tavLst>
                                        <p:tav tm="0">
                                          <p:val>
                                            <p:fltVal val="0"/>
                                          </p:val>
                                        </p:tav>
                                        <p:tav tm="100000">
                                          <p:val>
                                            <p:strVal val="#ppt_w"/>
                                          </p:val>
                                        </p:tav>
                                      </p:tavLst>
                                    </p:anim>
                                    <p:anim calcmode="lin" valueType="num">
                                      <p:cBhvr>
                                        <p:cTn id="27" dur="500" fill="hold"/>
                                        <p:tgtEl>
                                          <p:spTgt spid="17422"/>
                                        </p:tgtEl>
                                        <p:attrNameLst>
                                          <p:attrName>ppt_h</p:attrName>
                                        </p:attrNameLst>
                                      </p:cBhvr>
                                      <p:tavLst>
                                        <p:tav tm="0">
                                          <p:val>
                                            <p:fltVal val="0"/>
                                          </p:val>
                                        </p:tav>
                                        <p:tav tm="100000">
                                          <p:val>
                                            <p:strVal val="#ppt_h"/>
                                          </p:val>
                                        </p:tav>
                                      </p:tavLst>
                                    </p:anim>
                                    <p:animEffect transition="in" filter="fade">
                                      <p:cBhvr>
                                        <p:cTn id="28" dur="500"/>
                                        <p:tgtEl>
                                          <p:spTgt spid="1742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17421"/>
                                        </p:tgtEl>
                                        <p:attrNameLst>
                                          <p:attrName>style.visibility</p:attrName>
                                        </p:attrNameLst>
                                      </p:cBhvr>
                                      <p:to>
                                        <p:strVal val="visible"/>
                                      </p:to>
                                    </p:set>
                                    <p:anim calcmode="lin" valueType="num">
                                      <p:cBhvr>
                                        <p:cTn id="33" dur="500" fill="hold"/>
                                        <p:tgtEl>
                                          <p:spTgt spid="17421"/>
                                        </p:tgtEl>
                                        <p:attrNameLst>
                                          <p:attrName>ppt_w</p:attrName>
                                        </p:attrNameLst>
                                      </p:cBhvr>
                                      <p:tavLst>
                                        <p:tav tm="0">
                                          <p:val>
                                            <p:fltVal val="0"/>
                                          </p:val>
                                        </p:tav>
                                        <p:tav tm="100000">
                                          <p:val>
                                            <p:strVal val="#ppt_w"/>
                                          </p:val>
                                        </p:tav>
                                      </p:tavLst>
                                    </p:anim>
                                    <p:anim calcmode="lin" valueType="num">
                                      <p:cBhvr>
                                        <p:cTn id="34" dur="500" fill="hold"/>
                                        <p:tgtEl>
                                          <p:spTgt spid="17421"/>
                                        </p:tgtEl>
                                        <p:attrNameLst>
                                          <p:attrName>ppt_h</p:attrName>
                                        </p:attrNameLst>
                                      </p:cBhvr>
                                      <p:tavLst>
                                        <p:tav tm="0">
                                          <p:val>
                                            <p:fltVal val="0"/>
                                          </p:val>
                                        </p:tav>
                                        <p:tav tm="100000">
                                          <p:val>
                                            <p:strVal val="#ppt_h"/>
                                          </p:val>
                                        </p:tav>
                                      </p:tavLst>
                                    </p:anim>
                                    <p:animEffect transition="in" filter="fade">
                                      <p:cBhvr>
                                        <p:cTn id="35" dur="500"/>
                                        <p:tgtEl>
                                          <p:spTgt spid="17421"/>
                                        </p:tgtEl>
                                      </p:cBhvr>
                                    </p:animEffect>
                                  </p:childTnLst>
                                </p:cTn>
                              </p:par>
                              <p:par>
                                <p:cTn id="36" presetID="53" presetClass="entr" presetSubtype="16" fill="hold" nodeType="withEffect">
                                  <p:stCondLst>
                                    <p:cond delay="0"/>
                                  </p:stCondLst>
                                  <p:childTnLst>
                                    <p:set>
                                      <p:cBhvr>
                                        <p:cTn id="37" dur="1" fill="hold">
                                          <p:stCondLst>
                                            <p:cond delay="0"/>
                                          </p:stCondLst>
                                        </p:cTn>
                                        <p:tgtEl>
                                          <p:spTgt spid="2">
                                            <p:txEl>
                                              <p:pRg st="0" end="0"/>
                                            </p:txEl>
                                          </p:spTgt>
                                        </p:tgtEl>
                                        <p:attrNameLst>
                                          <p:attrName>style.visibility</p:attrName>
                                        </p:attrNameLst>
                                      </p:cBhvr>
                                      <p:to>
                                        <p:strVal val="visible"/>
                                      </p:to>
                                    </p:set>
                                    <p:anim calcmode="lin" valueType="num">
                                      <p:cBhvr>
                                        <p:cTn id="38"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2">
                                            <p:txEl>
                                              <p:pRg st="0" end="0"/>
                                            </p:txEl>
                                          </p:spTgt>
                                        </p:tgtEl>
                                      </p:cBhvr>
                                    </p:animEffect>
                                  </p:childTnLst>
                                </p:cTn>
                              </p:par>
                              <p:par>
                                <p:cTn id="41" presetID="53" presetClass="entr" presetSubtype="16" fill="hold" nodeType="withEffect">
                                  <p:stCondLst>
                                    <p:cond delay="0"/>
                                  </p:stCondLst>
                                  <p:childTnLst>
                                    <p:set>
                                      <p:cBhvr>
                                        <p:cTn id="42" dur="1" fill="hold">
                                          <p:stCondLst>
                                            <p:cond delay="0"/>
                                          </p:stCondLst>
                                        </p:cTn>
                                        <p:tgtEl>
                                          <p:spTgt spid="2">
                                            <p:txEl>
                                              <p:pRg st="1" end="1"/>
                                            </p:txEl>
                                          </p:spTgt>
                                        </p:tgtEl>
                                        <p:attrNameLst>
                                          <p:attrName>style.visibility</p:attrName>
                                        </p:attrNameLst>
                                      </p:cBhvr>
                                      <p:to>
                                        <p:strVal val="visible"/>
                                      </p:to>
                                    </p:set>
                                    <p:anim calcmode="lin" valueType="num">
                                      <p:cBhvr>
                                        <p:cTn id="43"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44"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45"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animBg="1"/>
      <p:bldP spid="901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WordArt 4"/>
          <p:cNvSpPr>
            <a:spLocks noChangeArrowheads="1" noChangeShapeType="1" noTextEdit="1"/>
          </p:cNvSpPr>
          <p:nvPr/>
        </p:nvSpPr>
        <p:spPr bwMode="auto">
          <a:xfrm>
            <a:off x="766233" y="5198534"/>
            <a:ext cx="10610851"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TÍNH BẢO TOÀN VẬT CHẤT &amp; NĂNG LƯỢNG</a:t>
            </a:r>
          </a:p>
          <a:p>
            <a:pPr algn="ctr" eaLnBrk="1" hangingPunct="1"/>
            <a:r>
              <a:rPr lang="vi-VN" sz="4800" kern="10">
                <a:ln w="9525">
                  <a:solidFill>
                    <a:srgbClr val="333399"/>
                  </a:solidFill>
                  <a:round/>
                  <a:headEnd/>
                  <a:tailEnd/>
                </a:ln>
                <a:solidFill>
                  <a:srgbClr val="000000"/>
                </a:solidFill>
                <a:latin typeface="Arial Đen"/>
              </a:rPr>
              <a:t>VỚI TƯ CÁCH LÀ KHOA HỌC VỀ TÍNH THỐNG NHẤT VẬT CHẤT &amp; CHUYỂN HÓA CỦA GIỚI TỰ NHIÊN</a:t>
            </a:r>
            <a:endParaRPr lang="en-US" sz="4800" kern="10">
              <a:ln w="9525">
                <a:solidFill>
                  <a:srgbClr val="333399"/>
                </a:solidFill>
                <a:round/>
                <a:headEnd/>
                <a:tailEnd/>
              </a:ln>
              <a:solidFill>
                <a:srgbClr val="000000"/>
              </a:solidFill>
              <a:latin typeface="Arial Đen"/>
            </a:endParaRPr>
          </a:p>
        </p:txBody>
      </p:sp>
      <p:sp>
        <p:nvSpPr>
          <p:cNvPr id="91140" name="AutoShape 5"/>
          <p:cNvSpPr>
            <a:spLocks noChangeAspect="1" noChangeArrowheads="1"/>
          </p:cNvSpPr>
          <p:nvPr/>
        </p:nvSpPr>
        <p:spPr bwMode="auto">
          <a:xfrm>
            <a:off x="0" y="47984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grpSp>
        <p:nvGrpSpPr>
          <p:cNvPr id="2" name="Group 14"/>
          <p:cNvGrpSpPr>
            <a:grpSpLocks/>
          </p:cNvGrpSpPr>
          <p:nvPr/>
        </p:nvGrpSpPr>
        <p:grpSpPr bwMode="auto">
          <a:xfrm>
            <a:off x="5327651" y="116417"/>
            <a:ext cx="4993216" cy="3799416"/>
            <a:chOff x="2016" y="1584"/>
            <a:chExt cx="1632" cy="2112"/>
          </a:xfrm>
        </p:grpSpPr>
        <p:sp>
          <p:nvSpPr>
            <p:cNvPr id="81928" name="Oval 15" descr="8"/>
            <p:cNvSpPr>
              <a:spLocks noChangeArrowheads="1"/>
            </p:cNvSpPr>
            <p:nvPr/>
          </p:nvSpPr>
          <p:spPr bwMode="auto">
            <a:xfrm>
              <a:off x="2016" y="3168"/>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29" name="Oval 16" descr="8"/>
            <p:cNvSpPr>
              <a:spLocks noChangeArrowheads="1"/>
            </p:cNvSpPr>
            <p:nvPr/>
          </p:nvSpPr>
          <p:spPr bwMode="auto">
            <a:xfrm>
              <a:off x="2016" y="2640"/>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30" name="Oval 17" descr="8"/>
            <p:cNvSpPr>
              <a:spLocks noChangeArrowheads="1"/>
            </p:cNvSpPr>
            <p:nvPr/>
          </p:nvSpPr>
          <p:spPr bwMode="auto">
            <a:xfrm>
              <a:off x="2016" y="2112"/>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31" name="Oval 18" descr="8"/>
            <p:cNvSpPr>
              <a:spLocks noChangeArrowheads="1"/>
            </p:cNvSpPr>
            <p:nvPr/>
          </p:nvSpPr>
          <p:spPr bwMode="auto">
            <a:xfrm>
              <a:off x="2016" y="1584"/>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grpSp>
      <p:sp>
        <p:nvSpPr>
          <p:cNvPr id="91145" name="Text Box 21"/>
          <p:cNvSpPr txBox="1">
            <a:spLocks noChangeArrowheads="1"/>
          </p:cNvSpPr>
          <p:nvPr/>
        </p:nvSpPr>
        <p:spPr bwMode="auto">
          <a:xfrm>
            <a:off x="766234" y="4212167"/>
            <a:ext cx="2920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vi-VN" altLang="en-US" b="1" smtClean="0">
                <a:solidFill>
                  <a:srgbClr val="000000"/>
                </a:solidFill>
                <a:latin typeface="Arial" panose="020B0604020202020204" pitchFamily="34" charset="0"/>
              </a:rPr>
              <a:t>Lomonôxop</a:t>
            </a:r>
            <a:r>
              <a:rPr lang="en-US" altLang="en-US" smtClean="0">
                <a:solidFill>
                  <a:srgbClr val="000000"/>
                </a:solidFill>
                <a:latin typeface="Arial" panose="020B0604020202020204" pitchFamily="34" charset="0"/>
              </a:rPr>
              <a:t> </a:t>
            </a:r>
            <a:r>
              <a:rPr lang="en-US" altLang="en-US" b="1" smtClean="0">
                <a:solidFill>
                  <a:srgbClr val="000000"/>
                </a:solidFill>
              </a:rPr>
              <a:t>(1711 – 1765)</a:t>
            </a:r>
            <a:endParaRPr lang="vi-VN" altLang="en-US" smtClean="0">
              <a:solidFill>
                <a:srgbClr val="000000"/>
              </a:solidFill>
              <a:latin typeface="Arial" panose="020B0604020202020204" pitchFamily="34" charset="0"/>
            </a:endParaRPr>
          </a:p>
        </p:txBody>
      </p:sp>
      <p:pic>
        <p:nvPicPr>
          <p:cNvPr id="15" name="Picture 13" descr="赫尔姆霍兹1"/>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766234" y="332318"/>
            <a:ext cx="3890433" cy="3583516"/>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81927" name="Picture 14" descr="007"/>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25449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1139"/>
                                        </p:tgtEl>
                                        <p:attrNameLst>
                                          <p:attrName>style.visibility</p:attrName>
                                        </p:attrNameLst>
                                      </p:cBhvr>
                                      <p:to>
                                        <p:strVal val="visible"/>
                                      </p:to>
                                    </p:set>
                                    <p:anim calcmode="lin" valueType="num">
                                      <p:cBhvr>
                                        <p:cTn id="7" dur="500" fill="hold"/>
                                        <p:tgtEl>
                                          <p:spTgt spid="91139"/>
                                        </p:tgtEl>
                                        <p:attrNameLst>
                                          <p:attrName>ppt_w</p:attrName>
                                        </p:attrNameLst>
                                      </p:cBhvr>
                                      <p:tavLst>
                                        <p:tav tm="0">
                                          <p:val>
                                            <p:fltVal val="0"/>
                                          </p:val>
                                        </p:tav>
                                        <p:tav tm="100000">
                                          <p:val>
                                            <p:strVal val="#ppt_w"/>
                                          </p:val>
                                        </p:tav>
                                      </p:tavLst>
                                    </p:anim>
                                    <p:anim calcmode="lin" valueType="num">
                                      <p:cBhvr>
                                        <p:cTn id="8" dur="500" fill="hold"/>
                                        <p:tgtEl>
                                          <p:spTgt spid="91139"/>
                                        </p:tgtEl>
                                        <p:attrNameLst>
                                          <p:attrName>ppt_h</p:attrName>
                                        </p:attrNameLst>
                                      </p:cBhvr>
                                      <p:tavLst>
                                        <p:tav tm="0">
                                          <p:val>
                                            <p:fltVal val="0"/>
                                          </p:val>
                                        </p:tav>
                                        <p:tav tm="100000">
                                          <p:val>
                                            <p:strVal val="#ppt_h"/>
                                          </p:val>
                                        </p:tav>
                                      </p:tavLst>
                                    </p:anim>
                                    <p:animEffect transition="in" filter="fade">
                                      <p:cBhvr>
                                        <p:cTn id="9" dur="500"/>
                                        <p:tgtEl>
                                          <p:spTgt spid="911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1140"/>
                                        </p:tgtEl>
                                        <p:attrNameLst>
                                          <p:attrName>style.visibility</p:attrName>
                                        </p:attrNameLst>
                                      </p:cBhvr>
                                      <p:to>
                                        <p:strVal val="visible"/>
                                      </p:to>
                                    </p:set>
                                    <p:anim calcmode="lin" valueType="num">
                                      <p:cBhvr>
                                        <p:cTn id="12" dur="500" fill="hold"/>
                                        <p:tgtEl>
                                          <p:spTgt spid="91140"/>
                                        </p:tgtEl>
                                        <p:attrNameLst>
                                          <p:attrName>ppt_w</p:attrName>
                                        </p:attrNameLst>
                                      </p:cBhvr>
                                      <p:tavLst>
                                        <p:tav tm="0">
                                          <p:val>
                                            <p:fltVal val="0"/>
                                          </p:val>
                                        </p:tav>
                                        <p:tav tm="100000">
                                          <p:val>
                                            <p:strVal val="#ppt_w"/>
                                          </p:val>
                                        </p:tav>
                                      </p:tavLst>
                                    </p:anim>
                                    <p:anim calcmode="lin" valueType="num">
                                      <p:cBhvr>
                                        <p:cTn id="13" dur="500" fill="hold"/>
                                        <p:tgtEl>
                                          <p:spTgt spid="91140"/>
                                        </p:tgtEl>
                                        <p:attrNameLst>
                                          <p:attrName>ppt_h</p:attrName>
                                        </p:attrNameLst>
                                      </p:cBhvr>
                                      <p:tavLst>
                                        <p:tav tm="0">
                                          <p:val>
                                            <p:fltVal val="0"/>
                                          </p:val>
                                        </p:tav>
                                        <p:tav tm="100000">
                                          <p:val>
                                            <p:strVal val="#ppt_h"/>
                                          </p:val>
                                        </p:tav>
                                      </p:tavLst>
                                    </p:anim>
                                    <p:animEffect transition="in" filter="fade">
                                      <p:cBhvr>
                                        <p:cTn id="14" dur="500"/>
                                        <p:tgtEl>
                                          <p:spTgt spid="9114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91145"/>
                                        </p:tgtEl>
                                        <p:attrNameLst>
                                          <p:attrName>style.visibility</p:attrName>
                                        </p:attrNameLst>
                                      </p:cBhvr>
                                      <p:to>
                                        <p:strVal val="visible"/>
                                      </p:to>
                                    </p:set>
                                    <p:anim calcmode="lin" valueType="num">
                                      <p:cBhvr>
                                        <p:cTn id="26" dur="500" fill="hold"/>
                                        <p:tgtEl>
                                          <p:spTgt spid="91145"/>
                                        </p:tgtEl>
                                        <p:attrNameLst>
                                          <p:attrName>ppt_w</p:attrName>
                                        </p:attrNameLst>
                                      </p:cBhvr>
                                      <p:tavLst>
                                        <p:tav tm="0">
                                          <p:val>
                                            <p:fltVal val="0"/>
                                          </p:val>
                                        </p:tav>
                                        <p:tav tm="100000">
                                          <p:val>
                                            <p:strVal val="#ppt_w"/>
                                          </p:val>
                                        </p:tav>
                                      </p:tavLst>
                                    </p:anim>
                                    <p:anim calcmode="lin" valueType="num">
                                      <p:cBhvr>
                                        <p:cTn id="27" dur="500" fill="hold"/>
                                        <p:tgtEl>
                                          <p:spTgt spid="91145"/>
                                        </p:tgtEl>
                                        <p:attrNameLst>
                                          <p:attrName>ppt_h</p:attrName>
                                        </p:attrNameLst>
                                      </p:cBhvr>
                                      <p:tavLst>
                                        <p:tav tm="0">
                                          <p:val>
                                            <p:fltVal val="0"/>
                                          </p:val>
                                        </p:tav>
                                        <p:tav tm="100000">
                                          <p:val>
                                            <p:strVal val="#ppt_h"/>
                                          </p:val>
                                        </p:tav>
                                      </p:tavLst>
                                    </p:anim>
                                    <p:animEffect transition="in" filter="fade">
                                      <p:cBhvr>
                                        <p:cTn id="28" dur="500"/>
                                        <p:tgtEl>
                                          <p:spTgt spid="91145"/>
                                        </p:tgtEl>
                                      </p:cBhvr>
                                    </p:animEffect>
                                  </p:childTnLst>
                                </p:cTn>
                              </p:par>
                              <p:par>
                                <p:cTn id="29" presetID="53"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animBg="1"/>
      <p:bldP spid="91140" grpId="0" animBg="1"/>
      <p:bldP spid="911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cacmac"/>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914401" y="929218"/>
            <a:ext cx="3687233"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7" descr="engels"/>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7192434" y="944034"/>
            <a:ext cx="3570817"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7" name="Text Box 10"/>
          <p:cNvSpPr txBox="1">
            <a:spLocks noChangeArrowheads="1"/>
          </p:cNvSpPr>
          <p:nvPr/>
        </p:nvSpPr>
        <p:spPr bwMode="auto">
          <a:xfrm>
            <a:off x="793751" y="3486151"/>
            <a:ext cx="35433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smtClean="0">
                <a:solidFill>
                  <a:srgbClr val="FF0000"/>
                </a:solidFill>
                <a:latin typeface="Arial" panose="020B0604020202020204" pitchFamily="34" charset="0"/>
              </a:rPr>
              <a:t>C.Mác</a:t>
            </a:r>
          </a:p>
          <a:p>
            <a:pPr eaLnBrk="1" hangingPunct="1"/>
            <a:r>
              <a:rPr lang="en-US" altLang="en-US" smtClean="0">
                <a:solidFill>
                  <a:srgbClr val="FF0000"/>
                </a:solidFill>
                <a:latin typeface="Arial" panose="020B0604020202020204" pitchFamily="34" charset="0"/>
              </a:rPr>
              <a:t>(5/5/1818 - 14/3/1883</a:t>
            </a:r>
            <a:r>
              <a:rPr lang="vi-VN" altLang="en-US" smtClean="0">
                <a:solidFill>
                  <a:srgbClr val="FF0000"/>
                </a:solidFill>
                <a:latin typeface="Arial" panose="020B0604020202020204" pitchFamily="34" charset="0"/>
              </a:rPr>
              <a:t>) </a:t>
            </a:r>
          </a:p>
          <a:p>
            <a:pPr eaLnBrk="1" hangingPunct="1"/>
            <a:endParaRPr lang="vi-VN" altLang="en-US" b="1" i="1" smtClean="0">
              <a:solidFill>
                <a:srgbClr val="FF0000"/>
              </a:solidFill>
              <a:latin typeface="Arial" panose="020B0604020202020204" pitchFamily="34" charset="0"/>
            </a:endParaRPr>
          </a:p>
        </p:txBody>
      </p:sp>
      <p:sp>
        <p:nvSpPr>
          <p:cNvPr id="18" name="Text Box 9"/>
          <p:cNvSpPr txBox="1">
            <a:spLocks noChangeArrowheads="1"/>
          </p:cNvSpPr>
          <p:nvPr/>
        </p:nvSpPr>
        <p:spPr bwMode="auto">
          <a:xfrm>
            <a:off x="6781801" y="3505201"/>
            <a:ext cx="383963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smtClean="0">
                <a:solidFill>
                  <a:srgbClr val="FF0000"/>
                </a:solidFill>
                <a:latin typeface="Arial" panose="020B0604020202020204" pitchFamily="34" charset="0"/>
              </a:rPr>
              <a:t>Ph.Ăngghen</a:t>
            </a:r>
            <a:endParaRPr lang="en-US" altLang="en-US" b="1" i="1" smtClean="0">
              <a:solidFill>
                <a:srgbClr val="FF0000"/>
              </a:solidFill>
              <a:latin typeface="Arial" panose="020B0604020202020204" pitchFamily="34" charset="0"/>
            </a:endParaRPr>
          </a:p>
          <a:p>
            <a:pPr algn="ctr" eaLnBrk="1" hangingPunct="1"/>
            <a:r>
              <a:rPr lang="en-US" altLang="en-US" smtClean="0">
                <a:solidFill>
                  <a:srgbClr val="FF0000"/>
                </a:solidFill>
                <a:latin typeface="Arial" panose="020B0604020202020204" pitchFamily="34" charset="0"/>
              </a:rPr>
              <a:t>(28/11/1820 - 5/8/1895)</a:t>
            </a:r>
            <a:r>
              <a:rPr lang="vi-VN" altLang="en-US" smtClean="0">
                <a:solidFill>
                  <a:srgbClr val="FF0000"/>
                </a:solidFill>
                <a:latin typeface="Arial" panose="020B0604020202020204" pitchFamily="34" charset="0"/>
              </a:rPr>
              <a:t> </a:t>
            </a:r>
          </a:p>
          <a:p>
            <a:pPr eaLnBrk="1" hangingPunct="1"/>
            <a:endParaRPr lang="vi-VN" altLang="en-US" b="1" i="1" smtClean="0">
              <a:solidFill>
                <a:srgbClr val="FF0000"/>
              </a:solidFill>
              <a:latin typeface="Arial" panose="020B0604020202020204" pitchFamily="34" charset="0"/>
            </a:endParaRPr>
          </a:p>
        </p:txBody>
      </p:sp>
      <p:sp>
        <p:nvSpPr>
          <p:cNvPr id="82950" name="Rectangle 3"/>
          <p:cNvSpPr>
            <a:spLocks noChangeArrowheads="1"/>
          </p:cNvSpPr>
          <p:nvPr/>
        </p:nvSpPr>
        <p:spPr bwMode="auto">
          <a:xfrm>
            <a:off x="533401" y="71967"/>
            <a:ext cx="4705351" cy="7325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285750" indent="-285750" eaLnBrk="0" hangingPunct="0">
              <a:tabLst>
                <a:tab pos="269875"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269875"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269875"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269875"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269875"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9pPr>
          </a:lstStyle>
          <a:p>
            <a:pPr algn="just" eaLnBrk="1" hangingPunct="1">
              <a:lnSpc>
                <a:spcPct val="130000"/>
              </a:lnSpc>
              <a:buFont typeface="Wingdings" panose="05000000000000000000" pitchFamily="2" charset="2"/>
              <a:buChar char="v"/>
            </a:pPr>
            <a:r>
              <a:rPr lang="en-US" altLang="en-US" sz="3200" i="1">
                <a:solidFill>
                  <a:srgbClr val="FF0000"/>
                </a:solidFill>
                <a:latin typeface="Times New Roman" panose="02020603050405020304" pitchFamily="18" charset="0"/>
                <a:cs typeface="Times New Roman" panose="02020603050405020304" pitchFamily="18" charset="0"/>
              </a:rPr>
              <a:t> </a:t>
            </a:r>
            <a:r>
              <a:rPr lang="en-US" altLang="en-US" sz="3200" b="1" i="1">
                <a:solidFill>
                  <a:srgbClr val="FF0000"/>
                </a:solidFill>
                <a:latin typeface="Times New Roman" panose="02020603050405020304" pitchFamily="18" charset="0"/>
                <a:cs typeface="Times New Roman" panose="02020603050405020304" pitchFamily="18" charset="0"/>
              </a:rPr>
              <a:t>Nhân tố chủ quan</a:t>
            </a:r>
            <a:endParaRPr lang="en-US" altLang="en-US" sz="3200" b="1">
              <a:solidFill>
                <a:srgbClr val="FF0000"/>
              </a:solidFill>
              <a:latin typeface="Times New Roman" panose="02020603050405020304" pitchFamily="18" charset="0"/>
              <a:cs typeface="Times New Roman" panose="02020603050405020304" pitchFamily="18" charset="0"/>
            </a:endParaRPr>
          </a:p>
        </p:txBody>
      </p:sp>
      <p:pic>
        <p:nvPicPr>
          <p:cNvPr id="82951"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476251" y="4214284"/>
            <a:ext cx="113347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a:solidFill>
                  <a:srgbClr val="000000"/>
                </a:solidFill>
                <a:latin typeface="Times New Roman" panose="02020603050405020304" pitchFamily="18" charset="0"/>
                <a:cs typeface="Times New Roman" panose="02020603050405020304" pitchFamily="18" charset="0"/>
              </a:rPr>
              <a:t>Từ tháng 8/1844, C.Mác và Ph.Ăngghen đã nghiên cứu sâu sắc, kế thừa, phát triển những đỉnh cao lý luận đương thời, với tư duy khoa học và hiểu biết sâu sắc thực tiễn vận động của phong trào công nhân quốc tế, hai ông đã đưa chủ nghĩa xã hội từ không tưởng trở thành học thuyết khoa học</a:t>
            </a:r>
            <a:endParaRPr lang="en-US" sz="3200">
              <a:solidFill>
                <a:srgbClr val="000000"/>
              </a:solidFill>
            </a:endParaRPr>
          </a:p>
        </p:txBody>
      </p:sp>
    </p:spTree>
    <p:extLst>
      <p:ext uri="{BB962C8B-B14F-4D97-AF65-F5344CB8AC3E}">
        <p14:creationId xmlns:p14="http://schemas.microsoft.com/office/powerpoint/2010/main" val="147120986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0" y="-219"/>
            <a:ext cx="5761514" cy="119000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tIns="101568" bIns="101568" anchor="ctr">
            <a:spAutoFit/>
          </a:bodyPr>
          <a:lstStyle/>
          <a:p>
            <a:pPr indent="609585">
              <a:defRPr/>
            </a:pPr>
            <a:r>
              <a:rPr lang="pt-BR" sz="3200" b="1">
                <a:solidFill>
                  <a:srgbClr val="000000"/>
                </a:solidFill>
                <a:latin typeface="Cambria" pitchFamily="18" charset="0"/>
                <a:cs typeface="Times New Roman" pitchFamily="18" charset="0"/>
              </a:rPr>
              <a:t>2.  Các giai đoạn phát triển</a:t>
            </a:r>
            <a:endParaRPr lang="en-US" sz="3200" b="1">
              <a:solidFill>
                <a:srgbClr val="000000"/>
              </a:solidFill>
              <a:latin typeface="Cambria" pitchFamily="18" charset="0"/>
              <a:cs typeface="Times New Roman" pitchFamily="18" charset="0"/>
            </a:endParaRPr>
          </a:p>
          <a:p>
            <a:pPr indent="609585">
              <a:defRPr/>
            </a:pPr>
            <a:endParaRPr lang="en-US" sz="3200">
              <a:solidFill>
                <a:srgbClr val="000000"/>
              </a:solidFill>
            </a:endParaRPr>
          </a:p>
        </p:txBody>
      </p:sp>
      <p:sp>
        <p:nvSpPr>
          <p:cNvPr id="323586" name="Rectangle 2"/>
          <p:cNvSpPr>
            <a:spLocks noChangeArrowheads="1"/>
          </p:cNvSpPr>
          <p:nvPr/>
        </p:nvSpPr>
        <p:spPr bwMode="auto">
          <a:xfrm>
            <a:off x="362523" y="1304639"/>
            <a:ext cx="8275022"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Giai đoạn C.Mác, Ph.Ăngghen (1848-1895)</a:t>
            </a:r>
            <a:endParaRPr lang="pt-BR" sz="3200">
              <a:solidFill>
                <a:srgbClr val="000000"/>
              </a:solidFill>
              <a:latin typeface="Times New Roman" pitchFamily="18" charset="0"/>
              <a:cs typeface="Times New Roman" pitchFamily="18" charset="0"/>
            </a:endParaRPr>
          </a:p>
        </p:txBody>
      </p:sp>
      <p:sp>
        <p:nvSpPr>
          <p:cNvPr id="323587" name="Rectangle 3"/>
          <p:cNvSpPr>
            <a:spLocks noChangeArrowheads="1"/>
          </p:cNvSpPr>
          <p:nvPr/>
        </p:nvSpPr>
        <p:spPr bwMode="auto">
          <a:xfrm>
            <a:off x="1412083" y="2638139"/>
            <a:ext cx="8940268"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V.I.Lênin phát triển chủ nghĩa Mác (1895-1924)</a:t>
            </a:r>
            <a:endParaRPr lang="pt-BR" sz="3200">
              <a:solidFill>
                <a:srgbClr val="000000"/>
              </a:solidFill>
              <a:latin typeface="Times New Roman" pitchFamily="18" charset="0"/>
              <a:cs typeface="Times New Roman" pitchFamily="18" charset="0"/>
            </a:endParaRPr>
          </a:p>
        </p:txBody>
      </p:sp>
      <p:sp>
        <p:nvSpPr>
          <p:cNvPr id="323588" name="Rectangle 4"/>
          <p:cNvSpPr>
            <a:spLocks noChangeArrowheads="1"/>
          </p:cNvSpPr>
          <p:nvPr/>
        </p:nvSpPr>
        <p:spPr bwMode="auto">
          <a:xfrm>
            <a:off x="2981859" y="4066888"/>
            <a:ext cx="8228535"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Chủ nghĩa Mác-Lênin từ năm 1924 đến nay</a:t>
            </a:r>
            <a:endParaRPr lang="pt-BR" sz="3200">
              <a:solidFill>
                <a:srgbClr val="000000"/>
              </a:solidFill>
              <a:latin typeface="Times New Roman" pitchFamily="18" charset="0"/>
              <a:cs typeface="Times New Roman" pitchFamily="18" charset="0"/>
            </a:endParaRPr>
          </a:p>
        </p:txBody>
      </p:sp>
      <p:sp>
        <p:nvSpPr>
          <p:cNvPr id="83974" name="TextBox 5"/>
          <p:cNvSpPr txBox="1">
            <a:spLocks noChangeArrowheads="1"/>
          </p:cNvSpPr>
          <p:nvPr/>
        </p:nvSpPr>
        <p:spPr bwMode="auto">
          <a:xfrm>
            <a:off x="4667252" y="571501"/>
            <a:ext cx="35242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i="1">
                <a:solidFill>
                  <a:srgbClr val="FF0000"/>
                </a:solidFill>
                <a:latin typeface="Times New Roman" panose="02020603050405020304" pitchFamily="18" charset="0"/>
                <a:cs typeface="Times New Roman" panose="02020603050405020304" pitchFamily="18" charset="0"/>
              </a:rPr>
              <a:t>( SV Tự nghiên cứu)</a:t>
            </a:r>
          </a:p>
        </p:txBody>
      </p:sp>
    </p:spTree>
    <p:extLst>
      <p:ext uri="{BB962C8B-B14F-4D97-AF65-F5344CB8AC3E}">
        <p14:creationId xmlns:p14="http://schemas.microsoft.com/office/powerpoint/2010/main" val="3264418260"/>
      </p:ext>
    </p:extLst>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3010" name="Title 1"/>
          <p:cNvSpPr>
            <a:spLocks noGrp="1"/>
          </p:cNvSpPr>
          <p:nvPr>
            <p:ph type="title"/>
          </p:nvPr>
        </p:nvSpPr>
        <p:spPr>
          <a:xfrm>
            <a:off x="311785" y="370840"/>
            <a:ext cx="11785600" cy="663575"/>
          </a:xfrm>
        </p:spPr>
        <p:txBody>
          <a:bodyPr vert="horz" wrap="square" lIns="121920" tIns="60960" rIns="121920" bIns="60960" anchor="ctr">
            <a:normAutofit fontScale="90000"/>
          </a:bodyPr>
          <a:lstStyle/>
          <a:p>
            <a:r>
              <a:rPr lang="en-US" altLang="en-US" sz="3200" b="1" smtClean="0">
                <a:solidFill>
                  <a:srgbClr val="0000FF"/>
                </a:solidFill>
              </a:rPr>
              <a:t>II</a:t>
            </a:r>
            <a:r>
              <a:rPr lang="vi-VN" altLang="en-US" sz="3200" b="1" smtClean="0">
                <a:solidFill>
                  <a:srgbClr val="0000FF"/>
                </a:solidFill>
              </a:rPr>
              <a:t>. </a:t>
            </a:r>
            <a:r>
              <a:rPr lang="vi-VN" altLang="en-US" sz="3200" b="1" dirty="0">
                <a:solidFill>
                  <a:srgbClr val="0000FF"/>
                </a:solidFill>
              </a:rPr>
              <a:t>Một số nội dung cơ bản của chủ nghĩa Mác -Lênin</a:t>
            </a:r>
            <a:r>
              <a:rPr lang="en-US" altLang="en-US" sz="3200" b="1" dirty="0">
                <a:solidFill>
                  <a:srgbClr val="0000FF"/>
                </a:solidFill>
              </a:rPr>
              <a:t/>
            </a:r>
            <a:br>
              <a:rPr lang="en-US" altLang="en-US" sz="3200" b="1" dirty="0">
                <a:solidFill>
                  <a:srgbClr val="0000FF"/>
                </a:solidFill>
              </a:rPr>
            </a:br>
            <a:endParaRPr lang="en-US" altLang="en-US" sz="3200" b="1" dirty="0">
              <a:solidFill>
                <a:srgbClr val="0000FF"/>
              </a:solidFill>
            </a:endParaRPr>
          </a:p>
        </p:txBody>
      </p:sp>
      <p:sp>
        <p:nvSpPr>
          <p:cNvPr id="4" name="AutoShape 3"/>
          <p:cNvSpPr>
            <a:spLocks noChangeArrowheads="1"/>
          </p:cNvSpPr>
          <p:nvPr/>
        </p:nvSpPr>
        <p:spPr bwMode="gray">
          <a:xfrm>
            <a:off x="95250" y="1333500"/>
            <a:ext cx="7969250" cy="1225550"/>
          </a:xfrm>
          <a:prstGeom prst="roundRect">
            <a:avLst>
              <a:gd name="adj" fmla="val 50000"/>
            </a:avLst>
          </a:prstGeom>
          <a:solidFill>
            <a:srgbClr val="0066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vi-VN" altLang="en-US" b="1" dirty="0">
                <a:solidFill>
                  <a:schemeClr val="bg1"/>
                </a:solidFill>
                <a:cs typeface="Calibri" panose="020F0502020204030204" pitchFamily="34" charset="0"/>
              </a:rPr>
              <a:t>2.1. Triết học Mác – Lênin</a:t>
            </a:r>
            <a:endParaRPr lang="vi-VN" altLang="en-US" b="1" dirty="0">
              <a:solidFill>
                <a:schemeClr val="bg1"/>
              </a:solidFill>
              <a:ea typeface="Calibri" panose="020F0502020204030204" pitchFamily="34" charset="0"/>
            </a:endParaRPr>
          </a:p>
        </p:txBody>
      </p:sp>
      <p:sp>
        <p:nvSpPr>
          <p:cNvPr id="5" name="AutoShape 3"/>
          <p:cNvSpPr>
            <a:spLocks noChangeArrowheads="1"/>
          </p:cNvSpPr>
          <p:nvPr/>
        </p:nvSpPr>
        <p:spPr bwMode="gray">
          <a:xfrm>
            <a:off x="1905000" y="3284220"/>
            <a:ext cx="7969250" cy="1329055"/>
          </a:xfrm>
          <a:prstGeom prst="roundRect">
            <a:avLst>
              <a:gd name="adj" fmla="val 50000"/>
            </a:avLst>
          </a:prstGeom>
          <a:solidFill>
            <a:srgbClr val="FFC0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vi-VN" altLang="en-US" b="1" dirty="0">
                <a:solidFill>
                  <a:schemeClr val="bg1"/>
                </a:solidFill>
                <a:cs typeface="Calibri" panose="020F0502020204030204" pitchFamily="34" charset="0"/>
              </a:rPr>
              <a:t>2.2. Kinh tế chính tri Mác – Lênin</a:t>
            </a:r>
          </a:p>
          <a:p>
            <a:pPr marL="457200" lvl="0" indent="-457200" algn="just" defTabSz="0" eaLnBrk="1" hangingPunct="1">
              <a:spcBef>
                <a:spcPct val="0"/>
              </a:spcBef>
              <a:buNone/>
              <a:tabLst>
                <a:tab pos="269875" algn="l"/>
              </a:tabLst>
            </a:pPr>
            <a:endParaRPr lang="en-US" altLang="en-US" b="1" dirty="0">
              <a:solidFill>
                <a:schemeClr val="bg1"/>
              </a:solidFill>
              <a:ea typeface="Calibri" panose="020F0502020204030204" pitchFamily="34" charset="0"/>
            </a:endParaRPr>
          </a:p>
        </p:txBody>
      </p:sp>
      <p:sp>
        <p:nvSpPr>
          <p:cNvPr id="6" name="AutoShape 3"/>
          <p:cNvSpPr>
            <a:spLocks noChangeArrowheads="1"/>
          </p:cNvSpPr>
          <p:nvPr/>
        </p:nvSpPr>
        <p:spPr bwMode="gray">
          <a:xfrm>
            <a:off x="4006851" y="5030047"/>
            <a:ext cx="7969251" cy="1585384"/>
          </a:xfrm>
          <a:prstGeom prst="roundRect">
            <a:avLst>
              <a:gd name="adj" fmla="val 50000"/>
            </a:avLst>
          </a:prstGeom>
          <a:solidFill>
            <a:srgbClr val="FF00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en-US" altLang="en-US" b="1" dirty="0">
                <a:solidFill>
                  <a:schemeClr val="bg1"/>
                </a:solidFill>
                <a:cs typeface="Calibri" panose="020F0502020204030204" pitchFamily="34" charset="0"/>
              </a:rPr>
              <a:t>2.3. Chủ nghĩa xã hội khoa học</a:t>
            </a:r>
            <a:endParaRPr lang="en-US" altLang="en-US" b="1" dirty="0">
              <a:solidFill>
                <a:schemeClr val="bg1"/>
              </a:solidFill>
              <a:ea typeface="Calibri" panose="020F0502020204030204" pitchFamily="34" charset="0"/>
            </a:endParaRPr>
          </a:p>
        </p:txBody>
      </p:sp>
      <p:sp>
        <p:nvSpPr>
          <p:cNvPr id="8" name="Curved Right Arrow 7"/>
          <p:cNvSpPr/>
          <p:nvPr/>
        </p:nvSpPr>
        <p:spPr>
          <a:xfrm>
            <a:off x="285751" y="2857500"/>
            <a:ext cx="1333500" cy="161925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9" name="Curved Right Arrow 8"/>
          <p:cNvSpPr/>
          <p:nvPr/>
        </p:nvSpPr>
        <p:spPr>
          <a:xfrm>
            <a:off x="2190751" y="4903470"/>
            <a:ext cx="1333500" cy="161925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Grp="1" noChangeArrowheads="1"/>
          </p:cNvSpPr>
          <p:nvPr>
            <p:ph type="title"/>
          </p:nvPr>
        </p:nvSpPr>
        <p:spPr bwMode="gray">
          <a:xfrm>
            <a:off x="2989580" y="488670"/>
            <a:ext cx="7391400" cy="1068070"/>
          </a:xfrm>
          <a:prstGeom prst="roundRect">
            <a:avLst>
              <a:gd name="adj" fmla="val 50000"/>
            </a:avLst>
          </a:prstGeom>
          <a:solidFill>
            <a:srgbClr val="006600"/>
          </a:solidFill>
          <a:ln w="28575">
            <a:solidFill>
              <a:schemeClr val="bg1"/>
            </a:solidFill>
          </a:ln>
        </p:spPr>
        <p:txBody>
          <a:bodyPr vert="horz" wrap="none" lIns="121920" tIns="60960" rIns="121920" bIns="60960" numCol="1" anchor="ctr" anchorCtr="0" compatLnSpc="1"/>
          <a:lstStyle/>
          <a:p>
            <a:pPr marL="457200" indent="-457200" algn="just" defTabSz="0" eaLnBrk="1" hangingPunct="1">
              <a:tabLst>
                <a:tab pos="269875" algn="l"/>
              </a:tabLst>
            </a:pPr>
            <a:r>
              <a:rPr lang="vi-VN" altLang="en-US" sz="3200" b="1" dirty="0">
                <a:solidFill>
                  <a:schemeClr val="bg1"/>
                </a:solidFill>
                <a:cs typeface="Calibri" panose="020F0502020204030204" pitchFamily="34" charset="0"/>
              </a:rPr>
              <a:t>2.1. Triết học Mác – Lênin</a:t>
            </a:r>
            <a:endParaRPr lang="vi-VN" altLang="en-US" sz="3200" b="1" dirty="0">
              <a:solidFill>
                <a:schemeClr val="bg1"/>
              </a:solidFill>
              <a:ea typeface="Calibri" panose="020F0502020204030204" pitchFamily="34" charset="0"/>
            </a:endParaRPr>
          </a:p>
        </p:txBody>
      </p:sp>
      <p:sp>
        <p:nvSpPr>
          <p:cNvPr id="44034" name="Content Placeholder 2"/>
          <p:cNvSpPr>
            <a:spLocks noGrp="1"/>
          </p:cNvSpPr>
          <p:nvPr>
            <p:ph idx="1"/>
          </p:nvPr>
        </p:nvSpPr>
        <p:spPr>
          <a:xfrm>
            <a:off x="609600" y="1988800"/>
            <a:ext cx="10972800" cy="4137363"/>
          </a:xfrm>
        </p:spPr>
        <p:txBody>
          <a:bodyPr vert="horz" wrap="square" lIns="121920" tIns="60960" rIns="121920" bIns="60960" anchor="t"/>
          <a:lstStyle/>
          <a:p>
            <a:pPr>
              <a:buNone/>
            </a:pPr>
            <a:r>
              <a:rPr lang="pt-BR" altLang="en-US" b="1" dirty="0" smtClean="0">
                <a:solidFill>
                  <a:srgbClr val="0000FF"/>
                </a:solidFill>
                <a:latin typeface="Times New Roman" panose="02020603050405020304" pitchFamily="18" charset="0"/>
                <a:cs typeface="Times New Roman" panose="02020603050405020304" pitchFamily="18" charset="0"/>
              </a:rPr>
              <a:t>a, </a:t>
            </a:r>
            <a:r>
              <a:rPr lang="pt-BR" altLang="en-US" b="1" dirty="0">
                <a:solidFill>
                  <a:srgbClr val="0000FF"/>
                </a:solidFill>
                <a:latin typeface="Times New Roman" panose="02020603050405020304" pitchFamily="18" charset="0"/>
                <a:cs typeface="Times New Roman" panose="02020603050405020304" pitchFamily="18" charset="0"/>
              </a:rPr>
              <a:t>Chủ nghĩa duy vật biện chứng</a:t>
            </a:r>
            <a:endParaRPr lang="en-US" alt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altLang="en-US" b="1" i="1" dirty="0" smtClean="0">
                <a:solidFill>
                  <a:srgbClr val="0000FF"/>
                </a:solidFill>
                <a:latin typeface="Times New Roman" panose="02020603050405020304" pitchFamily="18" charset="0"/>
                <a:cs typeface="Times New Roman" panose="02020603050405020304" pitchFamily="18" charset="0"/>
              </a:rPr>
              <a:t>Phạm </a:t>
            </a:r>
            <a:r>
              <a:rPr lang="pt-BR" altLang="en-US" b="1" i="1" dirty="0">
                <a:solidFill>
                  <a:srgbClr val="0000FF"/>
                </a:solidFill>
                <a:latin typeface="Times New Roman" panose="02020603050405020304" pitchFamily="18" charset="0"/>
                <a:cs typeface="Times New Roman" panose="02020603050405020304" pitchFamily="18" charset="0"/>
              </a:rPr>
              <a:t>trù vật chất</a:t>
            </a:r>
            <a:endParaRPr lang="en-US" altLang="en-US" dirty="0"/>
          </a:p>
          <a:p>
            <a:pPr>
              <a:buNone/>
            </a:pPr>
            <a:endParaRPr lang="en-US" altLang="en-US" dirty="0"/>
          </a:p>
        </p:txBody>
      </p:sp>
      <p:pic>
        <p:nvPicPr>
          <p:cNvPr id="14" name="Picture 2" descr="D:\tải xuống.jpg"/>
          <p:cNvPicPr>
            <a:picLocks noChangeAspect="1"/>
          </p:cNvPicPr>
          <p:nvPr/>
        </p:nvPicPr>
        <p:blipFill>
          <a:blip r:embed="rId2"/>
          <a:stretch>
            <a:fillRect/>
          </a:stretch>
        </p:blipFill>
        <p:spPr>
          <a:xfrm>
            <a:off x="2193925" y="3766397"/>
            <a:ext cx="2567517" cy="1822451"/>
          </a:xfrm>
          <a:prstGeom prst="rect">
            <a:avLst/>
          </a:prstGeom>
          <a:solidFill>
            <a:srgbClr val="00FFCC"/>
          </a:solidFill>
          <a:ln w="9525">
            <a:noFill/>
          </a:ln>
        </p:spPr>
      </p:pic>
      <p:sp>
        <p:nvSpPr>
          <p:cNvPr id="15" name="Cloud Callout 14"/>
          <p:cNvSpPr/>
          <p:nvPr/>
        </p:nvSpPr>
        <p:spPr>
          <a:xfrm>
            <a:off x="5443220" y="2741295"/>
            <a:ext cx="6471920" cy="2692400"/>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800" b="1" dirty="0">
                <a:solidFill>
                  <a:srgbClr val="FF0066"/>
                </a:solidFill>
                <a:latin typeface="Times New Roman" panose="02020603050405020304" pitchFamily="18" charset="0"/>
                <a:cs typeface="Times New Roman" panose="02020603050405020304" pitchFamily="18" charset="0"/>
              </a:rPr>
              <a:t>Vật chất l</a:t>
            </a:r>
            <a:r>
              <a:rPr lang="en-US" altLang="x-none" sz="4800" b="1" dirty="0">
                <a:solidFill>
                  <a:srgbClr val="FF0066"/>
                </a:solidFill>
                <a:latin typeface="Times New Roman" panose="02020603050405020304" pitchFamily="18" charset="0"/>
                <a:ea typeface="Times New Roman" panose="02020603050405020304" pitchFamily="18" charset="0"/>
              </a:rPr>
              <a:t>à</a:t>
            </a:r>
            <a:r>
              <a:rPr lang="en-US" altLang="x-none" sz="4800" b="1" dirty="0">
                <a:solidFill>
                  <a:srgbClr val="FF0066"/>
                </a:solidFill>
                <a:latin typeface="Times New Roman" panose="02020603050405020304" pitchFamily="18" charset="0"/>
                <a:cs typeface="Times New Roman" panose="02020603050405020304" pitchFamily="18" charset="0"/>
              </a:rPr>
              <a:t> gì?</a:t>
            </a:r>
            <a:endParaRPr lang="en-US" altLang="x-none" sz="4800" dirty="0">
              <a:solidFill>
                <a:srgbClr val="FF0066"/>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2" name="Picture 8" descr="列宁"/>
          <p:cNvPicPr>
            <a:picLocks noChangeAspect="1"/>
          </p:cNvPicPr>
          <p:nvPr/>
        </p:nvPicPr>
        <p:blipFill>
          <a:blip r:embed="rId3"/>
          <a:stretch>
            <a:fillRect/>
          </a:stretch>
        </p:blipFill>
        <p:spPr>
          <a:xfrm>
            <a:off x="658495" y="2218690"/>
            <a:ext cx="3562985" cy="3898900"/>
          </a:xfrm>
          <a:prstGeom prst="rect">
            <a:avLst/>
          </a:prstGeom>
          <a:noFill/>
          <a:ln w="38100" cap="flat" cmpd="sng">
            <a:solidFill>
              <a:srgbClr val="FF3300"/>
            </a:solidFill>
            <a:prstDash val="solid"/>
            <a:miter/>
            <a:headEnd type="none" w="med" len="med"/>
            <a:tailEnd type="none" w="med" len="med"/>
          </a:ln>
          <a:effectLst>
            <a:outerShdw dist="35921" dir="2699999" algn="ctr" rotWithShape="0">
              <a:srgbClr val="808080"/>
            </a:outerShdw>
          </a:effectLst>
        </p:spPr>
      </p:pic>
      <p:sp>
        <p:nvSpPr>
          <p:cNvPr id="45060" name="Rectangle 2"/>
          <p:cNvSpPr/>
          <p:nvPr/>
        </p:nvSpPr>
        <p:spPr>
          <a:xfrm>
            <a:off x="4775200" y="1979295"/>
            <a:ext cx="7010400" cy="4243705"/>
          </a:xfrm>
          <a:prstGeom prst="rect">
            <a:avLst/>
          </a:prstGeom>
          <a:solidFill>
            <a:schemeClr val="bg1"/>
          </a:solidFill>
          <a:ln w="38100" cap="flat" cmpd="sng">
            <a:pattFill prst="sphere">
              <a:fgClr>
                <a:srgbClr val="FF0000"/>
              </a:fgClr>
              <a:bgClr>
                <a:srgbClr val="FFFFFF"/>
              </a:bgClr>
            </a:patt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lnSpc>
                <a:spcPct val="90000"/>
              </a:lnSpc>
              <a:buNone/>
            </a:pPr>
            <a:r>
              <a:rPr lang="en-US" altLang="en-US" sz="2665" b="1" i="1" dirty="0">
                <a:latin typeface=".VnTime" panose="020B7200000000000000" pitchFamily="34" charset="0"/>
                <a:cs typeface="Arial" panose="020B0604020202020204" pitchFamily="34" charset="0"/>
              </a:rPr>
              <a:t>  </a:t>
            </a:r>
          </a:p>
          <a:p>
            <a:pPr marL="342900" lvl="0" indent="-342900" algn="just" eaLnBrk="1" hangingPunct="1">
              <a:lnSpc>
                <a:spcPct val="90000"/>
              </a:lnSpc>
              <a:buNone/>
            </a:pPr>
            <a:r>
              <a:rPr lang="en-US" altLang="en-US" b="1" i="1"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“Vật chất là một phạm trù triết học, dùng để chỉ thực tại khách quan, được đem lại cho con người trong cảm giác, được cảm giác của chúng ta chép lại, chụp lại phản ánh và tồn tại không lệ thuộc vào cảm giác”</a:t>
            </a:r>
          </a:p>
          <a:p>
            <a:pPr marL="342900" lvl="0" indent="-342900" algn="ctr" eaLnBrk="1" hangingPunct="1">
              <a:lnSpc>
                <a:spcPct val="90000"/>
              </a:lnSpc>
              <a:buNone/>
            </a:pPr>
            <a:r>
              <a:rPr lang="en-US" altLang="vi-VN" sz="2665" i="1" dirty="0">
                <a:latin typeface=".VnTime" panose="020B7200000000000000" pitchFamily="34" charset="0"/>
                <a:cs typeface="Arial" panose="020B0604020202020204" pitchFamily="34" charset="0"/>
              </a:rPr>
              <a:t>			</a:t>
            </a:r>
            <a:r>
              <a:rPr lang="vi-VN" altLang="en-US" sz="2665" i="1" dirty="0">
                <a:latin typeface=".VnTime" panose="020B7200000000000000" pitchFamily="34" charset="0"/>
                <a:cs typeface="Arial" panose="020B0604020202020204" pitchFamily="34" charset="0"/>
              </a:rPr>
              <a:t>(</a:t>
            </a:r>
            <a:r>
              <a:rPr lang="en-US" altLang="en-US" sz="2665" i="1" dirty="0">
                <a:latin typeface=".VnTime" panose="020B7200000000000000" pitchFamily="34" charset="0"/>
                <a:cs typeface="Arial" panose="020B0604020202020204" pitchFamily="34" charset="0"/>
              </a:rPr>
              <a:t>V.I.Lªnin: To</a:t>
            </a:r>
            <a:r>
              <a:rPr lang="en-US" altLang="en-US" sz="2665" i="1" dirty="0">
                <a:latin typeface=".VnTime" panose="020B7200000000000000" pitchFamily="34" charset="0"/>
                <a:ea typeface="Arial" panose="020B0604020202020204" pitchFamily="34" charset="0"/>
              </a:rPr>
              <a:t>µ</a:t>
            </a:r>
            <a:r>
              <a:rPr lang="en-US" altLang="en-US" sz="2665" i="1" dirty="0">
                <a:latin typeface=".VnTime" panose="020B7200000000000000" pitchFamily="34" charset="0"/>
                <a:cs typeface="Arial" panose="020B0604020202020204" pitchFamily="34" charset="0"/>
              </a:rPr>
              <a:t>n tËp, Nxb. </a:t>
            </a:r>
            <a:r>
              <a:rPr lang="fr-FR" altLang="en-US" sz="2665" i="1" dirty="0">
                <a:latin typeface=".VnTime" panose="020B7200000000000000" pitchFamily="34" charset="0"/>
                <a:cs typeface="Arial" panose="020B0604020202020204" pitchFamily="34" charset="0"/>
              </a:rPr>
              <a:t>TiÕn bé,  M¸txc¬va, 1980, t.18,</a:t>
            </a:r>
            <a:r>
              <a:rPr lang="en-US" altLang="en-US" sz="2665" i="1" dirty="0">
                <a:latin typeface=".VnTime" panose="020B7200000000000000" pitchFamily="34" charset="0"/>
                <a:cs typeface="Arial" panose="020B0604020202020204" pitchFamily="34" charset="0"/>
              </a:rPr>
              <a:t> tr. 151)</a:t>
            </a:r>
            <a:r>
              <a:rPr lang="en-US" altLang="en-US" dirty="0">
                <a:latin typeface=".VnTime" panose="020B7200000000000000" pitchFamily="34" charset="0"/>
                <a:cs typeface="Arial" panose="020B0604020202020204" pitchFamily="34" charset="0"/>
              </a:rPr>
              <a:t>. </a:t>
            </a:r>
            <a:endParaRPr lang="vi-VN" altLang="en-US" dirty="0">
              <a:latin typeface=".VnTime" panose="020B7200000000000000" pitchFamily="34" charset="0"/>
              <a:ea typeface="Arial" panose="020B0604020202020204" pitchFamily="34" charset="0"/>
            </a:endParaRPr>
          </a:p>
        </p:txBody>
      </p:sp>
      <p:sp>
        <p:nvSpPr>
          <p:cNvPr id="10" name="AutoShape 2"/>
          <p:cNvSpPr/>
          <p:nvPr/>
        </p:nvSpPr>
        <p:spPr>
          <a:xfrm>
            <a:off x="1075267" y="375709"/>
            <a:ext cx="9916584" cy="1238249"/>
          </a:xfrm>
          <a:prstGeom prst="ribbon">
            <a:avLst>
              <a:gd name="adj1" fmla="val 12500"/>
              <a:gd name="adj2" fmla="val 50000"/>
            </a:avLst>
          </a:prstGeom>
          <a:solidFill>
            <a:srgbClr val="66FF33"/>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Định nghĩa vật chất </a:t>
            </a:r>
          </a:p>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của V.I. Lênin</a:t>
            </a:r>
            <a:endParaRPr lang="en-US" altLang="en-US" dirty="0">
              <a:solidFill>
                <a:srgbClr val="000066"/>
              </a:solidFill>
              <a:latin typeface="Times New Roman" panose="02020603050405020304" pitchFamily="18" charset="0"/>
              <a:ea typeface="Times New Roman" panose="02020603050405020304" pitchFamily="18" charset="0"/>
            </a:endParaRPr>
          </a:p>
        </p:txBody>
      </p:sp>
      <p:pic>
        <p:nvPicPr>
          <p:cNvPr id="45062" name="Picture 6"/>
          <p:cNvPicPr>
            <a:picLocks noChangeAspect="1"/>
          </p:cNvPicPr>
          <p:nvPr/>
        </p:nvPicPr>
        <p:blipFill>
          <a:blip r:embed="rId4"/>
          <a:stretch>
            <a:fillRect/>
          </a:stretch>
        </p:blipFill>
        <p:spPr>
          <a:xfrm>
            <a:off x="0" y="6252210"/>
            <a:ext cx="12192000" cy="457200"/>
          </a:xfrm>
          <a:prstGeom prst="rect">
            <a:avLst/>
          </a:prstGeom>
          <a:noFill/>
          <a:ln w="9525">
            <a:noFill/>
          </a:ln>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auto">
          <a:xfrm>
            <a:off x="1022350" y="213995"/>
            <a:ext cx="10147300" cy="974090"/>
          </a:xfrm>
          <a:prstGeom prst="ribbon">
            <a:avLst>
              <a:gd name="adj1" fmla="val 12500"/>
              <a:gd name="adj2" fmla="val 50000"/>
            </a:avLst>
          </a:prstGeom>
          <a:noFill/>
          <a:ln w="9525">
            <a:solidFill>
              <a:srgbClr val="990099"/>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Nội</a:t>
            </a:r>
            <a:r>
              <a:rPr kumimoji="0" lang="en-US" altLang="en-US" b="1" i="0" u="none" strike="noStrike" kern="1200" cap="none" spc="0" normalizeH="0" baseline="0" noProof="0" dirty="0" smtClean="0">
                <a:ln>
                  <a:noFill/>
                </a:ln>
                <a:solidFill>
                  <a:srgbClr val="0000FF"/>
                </a:solidFill>
                <a:effectLst/>
                <a:uLnTx/>
                <a:uFillTx/>
                <a:latin typeface="+mj-lt"/>
                <a:ea typeface="+mn-ea"/>
                <a:cs typeface="Times New Roman" panose="02020603050405020304" pitchFamily="18" charset="0"/>
              </a:rPr>
              <a:t> dung </a:t>
            </a: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định</a:t>
            </a:r>
            <a:r>
              <a:rPr kumimoji="0" lang="en-US" altLang="en-US" b="1" i="0" u="none" strike="noStrike" kern="1200" cap="none" spc="0" normalizeH="0" baseline="0" noProof="0" dirty="0" smtClean="0">
                <a:ln>
                  <a:noFill/>
                </a:ln>
                <a:solidFill>
                  <a:srgbClr val="0000FF"/>
                </a:solidFill>
                <a:effectLst/>
                <a:uLnTx/>
                <a:uFillTx/>
                <a:latin typeface="+mj-lt"/>
                <a:ea typeface="+mn-ea"/>
                <a:cs typeface="Times New Roman" panose="02020603050405020304" pitchFamily="18" charset="0"/>
              </a:rPr>
              <a:t> </a:t>
            </a: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nghĩa</a:t>
            </a:r>
          </a:p>
        </p:txBody>
      </p:sp>
      <p:sp>
        <p:nvSpPr>
          <p:cNvPr id="109572" name="Rectangle 4"/>
          <p:cNvSpPr>
            <a:spLocks noChangeArrowheads="1"/>
          </p:cNvSpPr>
          <p:nvPr/>
        </p:nvSpPr>
        <p:spPr bwMode="auto">
          <a:xfrm>
            <a:off x="4368800" y="2311400"/>
            <a:ext cx="3454400"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Times New Roman" panose="02020603050405020304" pitchFamily="18" charset="0"/>
              <a:ea typeface="DFKai-SB" pitchFamily="65" charset="-120"/>
              <a:cs typeface="Times New Roman" panose="02020603050405020304" pitchFamily="18" charset="0"/>
            </a:endParaRPr>
          </a:p>
        </p:txBody>
      </p:sp>
      <p:sp>
        <p:nvSpPr>
          <p:cNvPr id="109573" name="Rectangle 5"/>
          <p:cNvSpPr>
            <a:spLocks noChangeArrowheads="1"/>
          </p:cNvSpPr>
          <p:nvPr/>
        </p:nvSpPr>
        <p:spPr bwMode="auto">
          <a:xfrm>
            <a:off x="8516620" y="2311400"/>
            <a:ext cx="3322955"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mj-lt"/>
              <a:ea typeface="+mn-ea"/>
              <a:cs typeface="Times New Roman" panose="02020603050405020304" pitchFamily="18" charset="0"/>
            </a:endParaRPr>
          </a:p>
        </p:txBody>
      </p:sp>
      <p:sp>
        <p:nvSpPr>
          <p:cNvPr id="109574" name="Line 6"/>
          <p:cNvSpPr/>
          <p:nvPr/>
        </p:nvSpPr>
        <p:spPr>
          <a:xfrm>
            <a:off x="6072717" y="1221317"/>
            <a:ext cx="0" cy="1090083"/>
          </a:xfrm>
          <a:prstGeom prst="line">
            <a:avLst/>
          </a:prstGeom>
          <a:ln w="19050" cap="flat" cmpd="sng">
            <a:solidFill>
              <a:srgbClr val="990099"/>
            </a:solidFill>
            <a:prstDash val="solid"/>
            <a:headEnd type="none" w="med" len="med"/>
            <a:tailEnd type="triangle" w="med" len="med"/>
          </a:ln>
        </p:spPr>
      </p:sp>
      <p:sp>
        <p:nvSpPr>
          <p:cNvPr id="109575" name="Line 7"/>
          <p:cNvSpPr/>
          <p:nvPr/>
        </p:nvSpPr>
        <p:spPr>
          <a:xfrm flipH="1">
            <a:off x="1974851" y="1221317"/>
            <a:ext cx="4121149" cy="1090083"/>
          </a:xfrm>
          <a:prstGeom prst="line">
            <a:avLst/>
          </a:prstGeom>
          <a:ln w="19050" cap="flat" cmpd="sng">
            <a:solidFill>
              <a:srgbClr val="990099"/>
            </a:solidFill>
            <a:prstDash val="solid"/>
            <a:headEnd type="none" w="med" len="med"/>
            <a:tailEnd type="triangle" w="med" len="med"/>
          </a:ln>
        </p:spPr>
      </p:sp>
      <p:sp>
        <p:nvSpPr>
          <p:cNvPr id="109576" name="Line 8"/>
          <p:cNvSpPr/>
          <p:nvPr/>
        </p:nvSpPr>
        <p:spPr>
          <a:xfrm>
            <a:off x="6072717" y="1221317"/>
            <a:ext cx="4404783" cy="1090083"/>
          </a:xfrm>
          <a:prstGeom prst="line">
            <a:avLst/>
          </a:prstGeom>
          <a:ln w="19050" cap="flat" cmpd="sng">
            <a:solidFill>
              <a:srgbClr val="990099"/>
            </a:solidFill>
            <a:prstDash val="solid"/>
            <a:headEnd type="none" w="med" len="med"/>
            <a:tailEnd type="triangle" w="med" len="med"/>
          </a:ln>
        </p:spPr>
      </p:sp>
      <p:pic>
        <p:nvPicPr>
          <p:cNvPr id="47113" name="Picture 6"/>
          <p:cNvPicPr>
            <a:picLocks noChangeAspect="1"/>
          </p:cNvPicPr>
          <p:nvPr/>
        </p:nvPicPr>
        <p:blipFill>
          <a:blip r:embed="rId2"/>
          <a:stretch>
            <a:fillRect/>
          </a:stretch>
        </p:blipFill>
        <p:spPr>
          <a:xfrm>
            <a:off x="361950" y="6149975"/>
            <a:ext cx="11467465" cy="457200"/>
          </a:xfrm>
          <a:prstGeom prst="rect">
            <a:avLst/>
          </a:prstGeom>
          <a:noFill/>
          <a:ln w="9525">
            <a:noFill/>
          </a:ln>
        </p:spPr>
      </p:pic>
      <p:sp>
        <p:nvSpPr>
          <p:cNvPr id="2" name="Text Box 1"/>
          <p:cNvSpPr txBox="1"/>
          <p:nvPr/>
        </p:nvSpPr>
        <p:spPr>
          <a:xfrm>
            <a:off x="1572260" y="4792980"/>
            <a:ext cx="309880" cy="112395"/>
          </a:xfrm>
          <a:prstGeom prst="rect">
            <a:avLst/>
          </a:prstGeom>
          <a:noFill/>
        </p:spPr>
        <p:txBody>
          <a:bodyPr wrap="none" rtlCol="0">
            <a:spAutoFit/>
          </a:bodyPr>
          <a:lstStyle/>
          <a:p>
            <a:endParaRPr lang="en-US" sz="135"/>
          </a:p>
        </p:txBody>
      </p:sp>
      <p:sp>
        <p:nvSpPr>
          <p:cNvPr id="3" name="Rectangle 4"/>
          <p:cNvSpPr>
            <a:spLocks noChangeArrowheads="1"/>
          </p:cNvSpPr>
          <p:nvPr/>
        </p:nvSpPr>
        <p:spPr bwMode="auto">
          <a:xfrm>
            <a:off x="328295" y="2265680"/>
            <a:ext cx="3454400" cy="4460875"/>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mj-lt"/>
              <a:ea typeface="DFKai-SB" pitchFamily="65" charset="-120"/>
              <a:cs typeface="Times New Roman" panose="02020603050405020304" pitchFamily="18" charset="0"/>
            </a:endParaRPr>
          </a:p>
        </p:txBody>
      </p:sp>
      <p:sp>
        <p:nvSpPr>
          <p:cNvPr id="4" name="Text Box 3"/>
          <p:cNvSpPr txBox="1"/>
          <p:nvPr/>
        </p:nvSpPr>
        <p:spPr>
          <a:xfrm>
            <a:off x="469900" y="2661920"/>
            <a:ext cx="3137747"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Cần phân biệt vật chất với tư cách là phạm trù triết học với những khái niệm vật chất được sử dụng trong các khoa học chuyên ngành</a:t>
            </a:r>
          </a:p>
        </p:txBody>
      </p:sp>
      <p:sp>
        <p:nvSpPr>
          <p:cNvPr id="5" name="Text Box 4"/>
          <p:cNvSpPr txBox="1"/>
          <p:nvPr/>
        </p:nvSpPr>
        <p:spPr>
          <a:xfrm>
            <a:off x="4369647" y="3140287"/>
            <a:ext cx="3453553" cy="169164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Thuộc tính cơ bản nhất, chung nhất của các dạng vật chất là tồn tại khách quan</a:t>
            </a:r>
          </a:p>
        </p:txBody>
      </p:sp>
      <p:sp>
        <p:nvSpPr>
          <p:cNvPr id="6" name="Text Box 5"/>
          <p:cNvSpPr txBox="1"/>
          <p:nvPr/>
        </p:nvSpPr>
        <p:spPr>
          <a:xfrm>
            <a:off x="8516620" y="2375747"/>
            <a:ext cx="3324013"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Vật chất tồn tại khách quan thông qua các sự vật cụ thể. Khi vật chất tác động vào các giác quan, gây nên cảm giác, được cảm giác ghi lại.</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4690" name="AutoShape 2"/>
          <p:cNvSpPr>
            <a:spLocks noChangeArrowheads="1"/>
          </p:cNvSpPr>
          <p:nvPr/>
        </p:nvSpPr>
        <p:spPr bwMode="auto">
          <a:xfrm>
            <a:off x="203200" y="734695"/>
            <a:ext cx="2540000" cy="4464050"/>
          </a:xfrm>
          <a:prstGeom prst="verticalScroll">
            <a:avLst>
              <a:gd name="adj" fmla="val 12500"/>
            </a:avLst>
          </a:prstGeom>
          <a:noFill/>
          <a:ln w="9525">
            <a:solidFill>
              <a:srgbClr val="000066"/>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1" i="0" u="none" strike="noStrike" kern="1200" cap="none" spc="0" normalizeH="0" baseline="0" noProof="0" dirty="0" smtClean="0">
              <a:ln>
                <a:noFill/>
              </a:ln>
              <a:solidFill>
                <a:srgbClr val="000066"/>
              </a:solidFill>
              <a:effectLst/>
              <a:uLnTx/>
              <a:uFillTx/>
              <a:latin typeface="Times New Roman" panose="02020603050405020304" pitchFamily="18" charset="0"/>
              <a:ea typeface="+mn-ea"/>
              <a:cs typeface="Times New Roman" panose="02020603050405020304" pitchFamily="18" charset="0"/>
            </a:endParaRPr>
          </a:p>
        </p:txBody>
      </p:sp>
      <p:sp>
        <p:nvSpPr>
          <p:cNvPr id="114691" name="AutoShape 3"/>
          <p:cNvSpPr>
            <a:spLocks noChangeArrowheads="1"/>
          </p:cNvSpPr>
          <p:nvPr/>
        </p:nvSpPr>
        <p:spPr bwMode="auto">
          <a:xfrm>
            <a:off x="4064000" y="123190"/>
            <a:ext cx="7721600" cy="199707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cs typeface="Arial" panose="020B0604020202020204" pitchFamily="34" charset="0"/>
              </a:rPr>
              <a:t>G</a:t>
            </a:r>
            <a:r>
              <a:rPr lang="en-US" altLang="x-none" dirty="0">
                <a:solidFill>
                  <a:schemeClr val="tx1"/>
                </a:solidFill>
                <a:latin typeface="Times New Roman" panose="02020603050405020304" pitchFamily="18" charset="0"/>
                <a:cs typeface="Times New Roman" panose="02020603050405020304" pitchFamily="18" charset="0"/>
              </a:rPr>
              <a:t>iải quyết được vấn đề cơ bản của triết</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 học theo lập trường duy vật biện chứng</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2" name="AutoShape 4"/>
          <p:cNvSpPr>
            <a:spLocks noChangeArrowheads="1"/>
          </p:cNvSpPr>
          <p:nvPr/>
        </p:nvSpPr>
        <p:spPr bwMode="auto">
          <a:xfrm>
            <a:off x="4064000" y="2120265"/>
            <a:ext cx="7721600" cy="191833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Mở đường cho các ngành khoa học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cụ thể đi sâu nghiên cứu thế giới,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tìm thêm những dạng mới của vật chất</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3" name="AutoShape 5"/>
          <p:cNvSpPr>
            <a:spLocks noChangeArrowheads="1"/>
          </p:cNvSpPr>
          <p:nvPr/>
        </p:nvSpPr>
        <p:spPr bwMode="auto">
          <a:xfrm>
            <a:off x="3962400" y="4396105"/>
            <a:ext cx="7823200" cy="2119630"/>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Đem lại niềm tin cho con người trong </a:t>
            </a:r>
          </a:p>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việc nhận thức thế giới và cải tạo thế giới.</a:t>
            </a:r>
            <a:endParaRPr lang="en-US" altLang="x-none" dirty="0">
              <a:solidFill>
                <a:schemeClr val="tx1"/>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4694" name="Line 6"/>
          <p:cNvSpPr/>
          <p:nvPr/>
        </p:nvSpPr>
        <p:spPr>
          <a:xfrm flipV="1">
            <a:off x="2438400" y="431800"/>
            <a:ext cx="1625600" cy="2671233"/>
          </a:xfrm>
          <a:prstGeom prst="line">
            <a:avLst/>
          </a:prstGeom>
          <a:ln w="9525" cap="flat" cmpd="sng">
            <a:solidFill>
              <a:srgbClr val="000066"/>
            </a:solidFill>
            <a:prstDash val="solid"/>
            <a:headEnd type="none" w="med" len="med"/>
            <a:tailEnd type="triangle" w="med" len="med"/>
          </a:ln>
        </p:spPr>
      </p:sp>
      <p:sp>
        <p:nvSpPr>
          <p:cNvPr id="114695" name="Line 7"/>
          <p:cNvSpPr/>
          <p:nvPr/>
        </p:nvSpPr>
        <p:spPr>
          <a:xfrm>
            <a:off x="2438400" y="3124200"/>
            <a:ext cx="1625600" cy="0"/>
          </a:xfrm>
          <a:prstGeom prst="line">
            <a:avLst/>
          </a:prstGeom>
          <a:ln w="9525" cap="flat" cmpd="sng">
            <a:solidFill>
              <a:srgbClr val="000066"/>
            </a:solidFill>
            <a:prstDash val="solid"/>
            <a:headEnd type="none" w="med" len="med"/>
            <a:tailEnd type="triangle" w="med" len="med"/>
          </a:ln>
        </p:spPr>
      </p:sp>
      <p:sp>
        <p:nvSpPr>
          <p:cNvPr id="114696" name="Line 8"/>
          <p:cNvSpPr/>
          <p:nvPr/>
        </p:nvSpPr>
        <p:spPr>
          <a:xfrm>
            <a:off x="2438400" y="3124200"/>
            <a:ext cx="1626235" cy="2647315"/>
          </a:xfrm>
          <a:prstGeom prst="line">
            <a:avLst/>
          </a:prstGeom>
          <a:ln w="9525" cap="flat" cmpd="sng">
            <a:solidFill>
              <a:srgbClr val="000066"/>
            </a:solidFill>
            <a:prstDash val="solid"/>
            <a:headEnd type="none" w="med" len="med"/>
            <a:tailEnd type="triangle" w="med" len="med"/>
          </a:ln>
        </p:spPr>
      </p:sp>
      <p:pic>
        <p:nvPicPr>
          <p:cNvPr id="48137" name="Picture 6"/>
          <p:cNvPicPr>
            <a:picLocks noChangeAspect="1"/>
          </p:cNvPicPr>
          <p:nvPr/>
        </p:nvPicPr>
        <p:blipFill>
          <a:blip r:embed="rId2"/>
          <a:stretch>
            <a:fillRect/>
          </a:stretch>
        </p:blipFill>
        <p:spPr>
          <a:xfrm>
            <a:off x="0" y="6252210"/>
            <a:ext cx="12192000" cy="457200"/>
          </a:xfrm>
          <a:prstGeom prst="rect">
            <a:avLst/>
          </a:prstGeom>
          <a:noFill/>
          <a:ln w="9525">
            <a:noFill/>
          </a:ln>
        </p:spPr>
      </p:pic>
      <p:sp>
        <p:nvSpPr>
          <p:cNvPr id="3" name="Text Box 2"/>
          <p:cNvSpPr txBox="1"/>
          <p:nvPr/>
        </p:nvSpPr>
        <p:spPr>
          <a:xfrm>
            <a:off x="973455" y="1988820"/>
            <a:ext cx="1377950" cy="521970"/>
          </a:xfrm>
          <a:prstGeom prst="rect">
            <a:avLst/>
          </a:prstGeom>
          <a:noFill/>
        </p:spPr>
        <p:txBody>
          <a:bodyPr wrap="square" rtlCol="0">
            <a:spAutoFit/>
          </a:bodyPr>
          <a:lstStyle/>
          <a:p>
            <a:r>
              <a:rPr lang="en-US" sz="2800">
                <a:solidFill>
                  <a:srgbClr val="0000FF"/>
                </a:solidFill>
                <a:latin typeface="Times New Roman" panose="02020603050405020304" pitchFamily="18" charset="0"/>
                <a:cs typeface="Times New Roman" panose="02020603050405020304" pitchFamily="18" charset="0"/>
              </a:rPr>
              <a:t>ý nghĩa</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63237"/>
            <a:ext cx="10515600" cy="1325563"/>
          </a:xfrm>
        </p:spPr>
        <p:txBody>
          <a:bodyPr>
            <a:normAutofit/>
          </a:bodyPr>
          <a:lstStyle/>
          <a:p>
            <a:r>
              <a:rPr lang="en-US" sz="2800" b="1" dirty="0" err="1">
                <a:solidFill>
                  <a:srgbClr val="0000FF"/>
                </a:solidFill>
                <a:latin typeface="Times New Roman" panose="02020603050405020304" pitchFamily="18" charset="0"/>
                <a:cs typeface="Times New Roman" panose="02020603050405020304" pitchFamily="18" charset="0"/>
                <a:sym typeface="+mn-ea"/>
              </a:rPr>
              <a:t>Phương</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và</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hình</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tồn</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tại</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của</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vật</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chất</a:t>
            </a:r>
            <a:r>
              <a:rPr lang="en-US" sz="2800" b="1" dirty="0" smtClean="0">
                <a:solidFill>
                  <a:srgbClr val="0000FF"/>
                </a:solidFill>
                <a:latin typeface="Times New Roman" panose="02020603050405020304" pitchFamily="18" charset="0"/>
                <a:cs typeface="Times New Roman" panose="02020603050405020304" pitchFamily="18" charset="0"/>
                <a:sym typeface="+mn-ea"/>
              </a:rPr>
              <a:t>.</a:t>
            </a:r>
            <a:br>
              <a:rPr lang="en-US" sz="2800" b="1" dirty="0" smtClean="0">
                <a:solidFill>
                  <a:srgbClr val="0000FF"/>
                </a:solidFill>
                <a:latin typeface="Times New Roman" panose="02020603050405020304" pitchFamily="18" charset="0"/>
                <a:cs typeface="Times New Roman" panose="02020603050405020304" pitchFamily="18" charset="0"/>
                <a:sym typeface="+mn-ea"/>
              </a:rPr>
            </a:br>
            <a:r>
              <a:rPr lang="en-US" sz="2800" b="1" dirty="0">
                <a:solidFill>
                  <a:srgbClr val="0000FF"/>
                </a:solidFill>
                <a:latin typeface="Times New Roman" panose="02020603050405020304" pitchFamily="18" charset="0"/>
                <a:cs typeface="Times New Roman" panose="02020603050405020304" pitchFamily="18" charset="0"/>
              </a:rPr>
              <a:t/>
            </a:r>
            <a:br>
              <a:rPr lang="en-US" sz="2800" b="1" dirty="0">
                <a:solidFill>
                  <a:srgbClr val="0000FF"/>
                </a:solidFill>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908650"/>
            <a:ext cx="10972800" cy="4525963"/>
          </a:xfrm>
        </p:spPr>
        <p:txBody>
          <a:bodyPr/>
          <a:lstStyle/>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20488" name="Rectangle 8" descr="Giấy Cói"/>
          <p:cNvSpPr>
            <a:spLocks noChangeArrowheads="1"/>
          </p:cNvSpPr>
          <p:nvPr/>
        </p:nvSpPr>
        <p:spPr bwMode="auto">
          <a:xfrm>
            <a:off x="5184140" y="2234213"/>
            <a:ext cx="5880550" cy="4454666"/>
          </a:xfrm>
          <a:prstGeom prst="rect">
            <a:avLst/>
          </a:prstGeom>
          <a:blipFill dpi="0" rotWithShape="0">
            <a:blip r:embed="rId2"/>
            <a:srcRect/>
            <a:tile tx="0" ty="0" sx="100000" sy="100000" flip="none" algn="tl"/>
          </a:blipFill>
          <a:ln w="76200" cmpd="tri">
            <a:solidFill>
              <a:srgbClr val="009900"/>
            </a:solidFill>
            <a:miter lim="800000"/>
          </a:ln>
        </p:spPr>
        <p:txBody>
          <a:bodyPr/>
          <a:lstStyle/>
          <a:p>
            <a:pPr marL="342900" indent="-342900" eaLnBrk="1" hangingPunct="1">
              <a:lnSpc>
                <a:spcPct val="80000"/>
              </a:lnSpc>
              <a:spcBef>
                <a:spcPct val="20000"/>
              </a:spcBef>
              <a:buClr>
                <a:srgbClr val="CCCCFF"/>
              </a:buClr>
              <a:buFont typeface="Wingdings" panose="05000000000000000000" pitchFamily="2" charset="2"/>
              <a:buChar char="l"/>
            </a:pPr>
            <a:r>
              <a:rPr lang="en-US" altLang="en-US" sz="3735" dirty="0">
                <a:solidFill>
                  <a:schemeClr val="tx2"/>
                </a:solidFill>
                <a:latin typeface=".VnTime" panose="020B7200000000000000" pitchFamily="34" charset="0"/>
                <a:cs typeface="Times New Roman" panose="02020603050405020304" pitchFamily="18" charset="0"/>
              </a:rPr>
              <a:t>"VËn ®éng hiÓu theo nghÜa chung nhÊt (...) bao gåm tÊt c¶ mäi sù thay ®æi v</a:t>
            </a:r>
            <a:r>
              <a:rPr lang="en-US" altLang="en-US" sz="3735" dirty="0">
                <a:solidFill>
                  <a:schemeClr val="tx2"/>
                </a:solidFill>
                <a:latin typeface=".VnTime" panose="020B7200000000000000" pitchFamily="34" charset="0"/>
                <a:ea typeface="Times New Roman" panose="02020603050405020304" pitchFamily="18" charset="0"/>
              </a:rPr>
              <a:t>µ</a:t>
            </a:r>
            <a:r>
              <a:rPr lang="en-US" altLang="en-US" sz="3735" dirty="0">
                <a:solidFill>
                  <a:schemeClr val="tx2"/>
                </a:solidFill>
                <a:latin typeface=".VnTime" panose="020B7200000000000000" pitchFamily="34" charset="0"/>
                <a:cs typeface="Times New Roman" panose="02020603050405020304" pitchFamily="18" charset="0"/>
              </a:rPr>
              <a:t> mäi qu¸ </a:t>
            </a:r>
            <a:r>
              <a:rPr lang="en-US" altLang="en-US" sz="3735" dirty="0">
                <a:solidFill>
                  <a:schemeClr val="tx2"/>
                </a:solidFill>
                <a:latin typeface="Times New Roman" panose="02020603050405020304" pitchFamily="18" charset="0"/>
                <a:cs typeface="Times New Roman" panose="02020603050405020304" pitchFamily="18" charset="0"/>
              </a:rPr>
              <a:t>trình</a:t>
            </a:r>
            <a:r>
              <a:rPr lang="en-US" altLang="en-US" sz="3735" dirty="0">
                <a:solidFill>
                  <a:schemeClr val="tx2"/>
                </a:solidFill>
                <a:latin typeface=".VnTime" panose="020B7200000000000000" pitchFamily="34" charset="0"/>
                <a:cs typeface="Times New Roman" panose="02020603050405020304" pitchFamily="18" charset="0"/>
              </a:rPr>
              <a:t> diÔn ra trong vò trô, kÓ tõ sù thay ®æi vÞ trÝ ®¬n gi¶n cho ®Õn t­ duy".</a:t>
            </a:r>
          </a:p>
          <a:p>
            <a:pPr eaLnBrk="1" hangingPunct="1">
              <a:lnSpc>
                <a:spcPct val="80000"/>
              </a:lnSpc>
              <a:spcBef>
                <a:spcPct val="20000"/>
              </a:spcBef>
              <a:buClr>
                <a:srgbClr val="CCCCFF"/>
              </a:buClr>
              <a:buFont typeface="Wingdings" panose="05000000000000000000" pitchFamily="2" charset="2"/>
            </a:pPr>
            <a:r>
              <a:rPr lang="en-US" altLang="en-US" sz="3735" dirty="0">
                <a:solidFill>
                  <a:srgbClr val="165D5D"/>
                </a:solidFill>
                <a:latin typeface=".VnTime" panose="020B7200000000000000" pitchFamily="34" charset="0"/>
                <a:cs typeface="Times New Roman" panose="02020603050405020304" pitchFamily="18" charset="0"/>
              </a:rPr>
              <a:t>		</a:t>
            </a:r>
            <a:r>
              <a:rPr lang="en-US" altLang="en-US" sz="3735" dirty="0">
                <a:solidFill>
                  <a:srgbClr val="165D5D"/>
                </a:solidFill>
                <a:latin typeface=".VnTime" panose="020B7200000000000000" pitchFamily="34" charset="0"/>
                <a:cs typeface="Times New Roman" panose="02020603050405020304" pitchFamily="18" charset="0"/>
                <a:hlinkClick r:id="" action="ppaction://noaction"/>
              </a:rPr>
              <a:t>C</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.M¸c v</a:t>
            </a:r>
            <a:r>
              <a:rPr lang="en-US" altLang="en-US" sz="2665" dirty="0">
                <a:solidFill>
                  <a:srgbClr val="165D5D"/>
                </a:solidFill>
                <a:latin typeface=".VnTime" panose="020B7200000000000000" pitchFamily="34" charset="0"/>
                <a:ea typeface="Times New Roman" panose="02020603050405020304" pitchFamily="18" charset="0"/>
                <a:hlinkClick r:id="" action="ppaction://noaction"/>
              </a:rPr>
              <a:t>µ</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 Ph.¡ngghen: </a:t>
            </a:r>
            <a:endParaRPr lang="en-US" altLang="en-US" sz="2665" dirty="0">
              <a:solidFill>
                <a:srgbClr val="165D5D"/>
              </a:solidFill>
              <a:latin typeface=".VnTime" panose="020B7200000000000000" pitchFamily="34" charset="0"/>
              <a:cs typeface="Times New Roman" panose="02020603050405020304" pitchFamily="18" charset="0"/>
            </a:endParaRP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To</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n tËp, Nxb. ChÝnh trÞ quèc gia, </a:t>
            </a: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H</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 Néi, 1994, t.20, tr. 519 v</a:t>
            </a:r>
            <a:r>
              <a:rPr lang="vi-VN" altLang="en-US" sz="2665" dirty="0">
                <a:solidFill>
                  <a:schemeClr val="tx2"/>
                </a:solidFill>
                <a:latin typeface="Times New Roman" panose="02020603050405020304" pitchFamily="18" charset="0"/>
                <a:cs typeface="Times New Roman" panose="02020603050405020304" pitchFamily="18" charset="0"/>
              </a:rPr>
              <a:t>à</a:t>
            </a:r>
            <a:r>
              <a:rPr lang="en-US" altLang="en-US" sz="2665" dirty="0">
                <a:solidFill>
                  <a:schemeClr val="tx2"/>
                </a:solidFill>
                <a:latin typeface=".VnTime" panose="020B7200000000000000" pitchFamily="34" charset="0"/>
                <a:cs typeface="Times New Roman" panose="02020603050405020304" pitchFamily="18" charset="0"/>
              </a:rPr>
              <a:t> 89.</a:t>
            </a:r>
            <a:endParaRPr lang="vi-VN" altLang="en-US" sz="2665" dirty="0">
              <a:solidFill>
                <a:schemeClr val="tx2"/>
              </a:solidFill>
              <a:latin typeface="Times New Roman" panose="02020603050405020304" pitchFamily="18" charset="0"/>
              <a:ea typeface="Times New Roman" panose="02020603050405020304" pitchFamily="18" charset="0"/>
            </a:endParaRPr>
          </a:p>
        </p:txBody>
      </p:sp>
      <p:pic>
        <p:nvPicPr>
          <p:cNvPr id="20490" name="Picture 10" descr="恩格斯"/>
          <p:cNvPicPr>
            <a:picLocks noChangeAspect="1"/>
          </p:cNvPicPr>
          <p:nvPr/>
        </p:nvPicPr>
        <p:blipFill>
          <a:blip r:embed="rId3">
            <a:lum contrast="24000"/>
          </a:blip>
          <a:stretch>
            <a:fillRect/>
          </a:stretch>
        </p:blipFill>
        <p:spPr>
          <a:xfrm>
            <a:off x="609600" y="2348849"/>
            <a:ext cx="4425315" cy="4320555"/>
          </a:xfrm>
          <a:prstGeom prst="rect">
            <a:avLst/>
          </a:prstGeom>
          <a:noFill/>
          <a:ln w="9525" cap="flat" cmpd="sng">
            <a:solidFill>
              <a:srgbClr val="FFFF66"/>
            </a:solidFill>
            <a:prstDash val="solid"/>
            <a:miter/>
            <a:headEnd type="none" w="med" len="med"/>
            <a:tailEnd type="none" w="med" len="med"/>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sz="quarter"/>
          </p:nvPr>
        </p:nvSpPr>
        <p:spPr>
          <a:xfrm>
            <a:off x="609600" y="274955"/>
            <a:ext cx="10972800" cy="546100"/>
          </a:xfrm>
        </p:spPr>
        <p:txBody>
          <a:bodyPr vert="horz" wrap="square" lIns="121920" tIns="60960" rIns="121920" bIns="60960" numCol="1" rtlCol="0" anchor="ctr" anchorCtr="0" compatLnSpc="1">
            <a:normAutofit fontScale="90000"/>
          </a:bodyPr>
          <a:lstStyle/>
          <a:p>
            <a:pPr eaLnBrk="1" hangingPunct="1"/>
            <a:r>
              <a:rPr lang="en-US" altLang="x-none" sz="3335" b="1" dirty="0"/>
              <a:t/>
            </a:r>
            <a:br>
              <a:rPr lang="en-US" altLang="x-none" sz="3335" b="1" dirty="0"/>
            </a:br>
            <a:r>
              <a:rPr lang="en-US" altLang="x-none" sz="2665" b="1" dirty="0">
                <a:solidFill>
                  <a:schemeClr val="tx1"/>
                </a:solidFill>
                <a:cs typeface="Times New Roman" panose="02020603050405020304" pitchFamily="18" charset="0"/>
              </a:rPr>
              <a:t>Vận động là phương thức tồn tại của vật chất </a:t>
            </a:r>
            <a:br>
              <a:rPr lang="en-US" altLang="x-none" sz="2665" b="1" dirty="0">
                <a:solidFill>
                  <a:schemeClr val="tx1"/>
                </a:solidFill>
                <a:cs typeface="Times New Roman" panose="02020603050405020304" pitchFamily="18" charset="0"/>
              </a:rPr>
            </a:br>
            <a:endParaRPr lang="en-US" altLang="x-none" sz="2665" b="1" dirty="0">
              <a:solidFill>
                <a:schemeClr val="tx1"/>
              </a:solidFill>
              <a:ea typeface="Times New Roman" panose="02020603050405020304" pitchFamily="18" charset="0"/>
              <a:cs typeface="Times New Roman" panose="02020603050405020304" pitchFamily="18" charset="0"/>
            </a:endParaRPr>
          </a:p>
        </p:txBody>
      </p:sp>
      <p:pic>
        <p:nvPicPr>
          <p:cNvPr id="2" name="Content Placeholder 1"/>
          <p:cNvPicPr>
            <a:picLocks noGrp="1" noChangeAspect="1"/>
          </p:cNvPicPr>
          <p:nvPr>
            <p:ph sz="quarter" idx="1"/>
          </p:nvPr>
        </p:nvPicPr>
        <p:blipFill>
          <a:blip r:embed="rId3"/>
          <a:stretch>
            <a:fillRect/>
          </a:stretch>
        </p:blipFill>
        <p:spPr>
          <a:xfrm>
            <a:off x="1127310" y="1038013"/>
            <a:ext cx="4867090" cy="2818553"/>
          </a:xfrm>
          <a:prstGeom prst="rect">
            <a:avLst/>
          </a:prstGeom>
        </p:spPr>
      </p:pic>
      <p:pic>
        <p:nvPicPr>
          <p:cNvPr id="4" name="Content Placeholder 3"/>
          <p:cNvPicPr>
            <a:picLocks noGrp="1" noChangeAspect="1"/>
          </p:cNvPicPr>
          <p:nvPr>
            <p:ph sz="quarter" idx="2"/>
          </p:nvPr>
        </p:nvPicPr>
        <p:blipFill>
          <a:blip r:embed="rId4"/>
          <a:stretch>
            <a:fillRect/>
          </a:stretch>
        </p:blipFill>
        <p:spPr>
          <a:xfrm>
            <a:off x="6328833" y="990600"/>
            <a:ext cx="5120640" cy="2915073"/>
          </a:xfrm>
          <a:prstGeom prst="rect">
            <a:avLst/>
          </a:prstGeom>
        </p:spPr>
      </p:pic>
      <p:pic>
        <p:nvPicPr>
          <p:cNvPr id="5" name="Content Placeholder 4"/>
          <p:cNvPicPr>
            <a:picLocks noGrp="1" noChangeAspect="1"/>
          </p:cNvPicPr>
          <p:nvPr>
            <p:ph sz="quarter" idx="3"/>
          </p:nvPr>
        </p:nvPicPr>
        <p:blipFill>
          <a:blip r:embed="rId5"/>
          <a:stretch>
            <a:fillRect/>
          </a:stretch>
        </p:blipFill>
        <p:spPr>
          <a:xfrm>
            <a:off x="1661319" y="3938588"/>
            <a:ext cx="3281362" cy="2187575"/>
          </a:xfrm>
          <a:prstGeom prst="rect">
            <a:avLst/>
          </a:prstGeom>
        </p:spPr>
      </p:pic>
      <p:pic>
        <p:nvPicPr>
          <p:cNvPr id="6" name="Content Placeholder 5"/>
          <p:cNvPicPr>
            <a:picLocks noGrp="1" noChangeAspect="1"/>
          </p:cNvPicPr>
          <p:nvPr>
            <p:ph sz="quarter" idx="4"/>
          </p:nvPr>
        </p:nvPicPr>
        <p:blipFill>
          <a:blip r:embed="rId6"/>
          <a:stretch>
            <a:fillRect/>
          </a:stretch>
        </p:blipFill>
        <p:spPr>
          <a:xfrm>
            <a:off x="6271260" y="4109085"/>
            <a:ext cx="5178425" cy="2416345"/>
          </a:xfrm>
          <a:prstGeom prst="rect">
            <a:avLst/>
          </a:prstGeom>
        </p:spPr>
      </p:pic>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i="1">
                <a:latin typeface="Times New Roman" panose="02020603050405020304" pitchFamily="18" charset="0"/>
                <a:cs typeface="Times New Roman" panose="02020603050405020304" pitchFamily="18" charset="0"/>
                <a:sym typeface="+mn-ea"/>
              </a:rPr>
              <a:t>Ph. Ăngghen chia vận động thành 5 hình thức cơ bản: </a:t>
            </a:r>
            <a:endParaRPr lang="en-US" sz="320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half" idx="1"/>
          </p:nvPr>
        </p:nvSpPr>
        <p:spPr/>
        <p:txBody>
          <a:bodyPr/>
          <a:lstStyle/>
          <a:p>
            <a:pPr marL="0" indent="0">
              <a:buNone/>
            </a:pPr>
            <a:endParaRPr lang="en-US" i="1">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vận động cơ học</a:t>
            </a:r>
          </a:p>
          <a:p>
            <a:r>
              <a:rPr lang="en-US">
                <a:latin typeface="Times New Roman" panose="02020603050405020304" pitchFamily="18" charset="0"/>
                <a:cs typeface="Times New Roman" panose="02020603050405020304" pitchFamily="18" charset="0"/>
              </a:rPr>
              <a:t>Vận động lý học</a:t>
            </a:r>
          </a:p>
          <a:p>
            <a:r>
              <a:rPr lang="en-US">
                <a:latin typeface="Times New Roman" panose="02020603050405020304" pitchFamily="18" charset="0"/>
                <a:cs typeface="Times New Roman" panose="02020603050405020304" pitchFamily="18" charset="0"/>
              </a:rPr>
              <a:t>vận động hóa học</a:t>
            </a:r>
          </a:p>
          <a:p>
            <a:r>
              <a:rPr lang="en-US">
                <a:latin typeface="Times New Roman" panose="02020603050405020304" pitchFamily="18" charset="0"/>
                <a:cs typeface="Times New Roman" panose="02020603050405020304" pitchFamily="18" charset="0"/>
              </a:rPr>
              <a:t>vận động sinh học</a:t>
            </a:r>
          </a:p>
          <a:p>
            <a:r>
              <a:rPr lang="en-US">
                <a:latin typeface="Times New Roman" panose="02020603050405020304" pitchFamily="18" charset="0"/>
                <a:cs typeface="Times New Roman" panose="02020603050405020304" pitchFamily="18" charset="0"/>
              </a:rPr>
              <a:t>vận động xã hội</a:t>
            </a:r>
          </a:p>
          <a:p>
            <a:pPr marL="0" indent="0">
              <a:buNone/>
            </a:pPr>
            <a:endParaRPr lang="en-US">
              <a:latin typeface="Times New Roman" panose="02020603050405020304" pitchFamily="18" charset="0"/>
              <a:cs typeface="Times New Roman" panose="02020603050405020304" pitchFamily="18" charset="0"/>
            </a:endParaRPr>
          </a:p>
        </p:txBody>
      </p:sp>
      <p:pic>
        <p:nvPicPr>
          <p:cNvPr id="9" name="Content Placeholder 8"/>
          <p:cNvPicPr>
            <a:picLocks noGrp="1" noChangeAspect="1"/>
          </p:cNvPicPr>
          <p:nvPr>
            <p:ph sz="quarter" idx="2"/>
          </p:nvPr>
        </p:nvPicPr>
        <p:blipFill>
          <a:blip r:embed="rId2"/>
          <a:stretch>
            <a:fillRect/>
          </a:stretch>
        </p:blipFill>
        <p:spPr>
          <a:xfrm>
            <a:off x="5467350" y="1193800"/>
            <a:ext cx="6311265" cy="52470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1"/>
          </p:nvPr>
        </p:nvSpPr>
        <p:spPr>
          <a:xfrm>
            <a:off x="6399953" y="787400"/>
            <a:ext cx="5496560" cy="3232573"/>
          </a:xfrm>
          <a:noFill/>
          <a:ln>
            <a:solidFill>
              <a:srgbClr val="FF0000"/>
            </a:solidFill>
          </a:ln>
        </p:spPr>
        <p:txBody>
          <a:bodyPr vert="horz" wrap="square" lIns="121920" tIns="60960" rIns="121920" bIns="60960" numCol="1" anchor="t" anchorCtr="0" compatLnSpc="1"/>
          <a:lstStyle/>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Không gian</a:t>
            </a:r>
            <a:r>
              <a:rPr lang="en-US" altLang="x-none" dirty="0">
                <a:solidFill>
                  <a:schemeClr val="tx1"/>
                </a:solidFill>
                <a:latin typeface="Times New Roman" panose="02020603050405020304" pitchFamily="18" charset="0"/>
                <a:cs typeface="Times New Roman" panose="02020603050405020304" pitchFamily="18" charset="0"/>
              </a:rPr>
              <a:t>: dùng để chỉ vị trí tồn tại của sự vật, hiện tượng.</a:t>
            </a:r>
          </a:p>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Thời gian</a:t>
            </a:r>
            <a:r>
              <a:rPr lang="en-US" altLang="x-none" dirty="0">
                <a:solidFill>
                  <a:schemeClr val="tx1"/>
                </a:solidFill>
                <a:latin typeface="Times New Roman" panose="02020603050405020304" pitchFamily="18" charset="0"/>
                <a:cs typeface="Times New Roman" panose="02020603050405020304" pitchFamily="18" charset="0"/>
              </a:rPr>
              <a:t>: dùng để chỉ quá trình vận động, biến đổi của các sự vật, hiện tượng</a:t>
            </a:r>
            <a:endParaRPr lang="en-US" altLang="x-none" i="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latin typeface="Times New Roman" panose="02020603050405020304" pitchFamily="18" charset="0"/>
              <a:cs typeface="Times New Roman" panose="02020603050405020304" pitchFamily="18" charset="0"/>
            </a:endParaRPr>
          </a:p>
          <a:p>
            <a:pPr marL="0" indent="0" algn="just" eaLnBrk="1" hangingPunct="1">
              <a:buNone/>
            </a:pPr>
            <a:endParaRPr lang="en-US" altLang="x-none" i="1" dirty="0">
              <a:latin typeface="Times New Roman" panose="02020603050405020304" pitchFamily="18" charset="0"/>
            </a:endParaRPr>
          </a:p>
        </p:txBody>
      </p:sp>
      <p:pic>
        <p:nvPicPr>
          <p:cNvPr id="124932" name="Picture 4" descr="neptune"/>
          <p:cNvPicPr>
            <a:picLocks noChangeAspect="1"/>
          </p:cNvPicPr>
          <p:nvPr/>
        </p:nvPicPr>
        <p:blipFill>
          <a:blip r:embed="rId2"/>
          <a:stretch>
            <a:fillRect/>
          </a:stretch>
        </p:blipFill>
        <p:spPr>
          <a:xfrm>
            <a:off x="527051" y="1802554"/>
            <a:ext cx="3634316" cy="2235200"/>
          </a:xfrm>
          <a:prstGeom prst="rect">
            <a:avLst/>
          </a:prstGeom>
          <a:noFill/>
          <a:ln w="9525">
            <a:noFill/>
          </a:ln>
        </p:spPr>
      </p:pic>
      <p:pic>
        <p:nvPicPr>
          <p:cNvPr id="124933" name="Picture 5" descr="Thien nhien-CM 70 Ng Chi Thanh (16)"/>
          <p:cNvPicPr>
            <a:picLocks noChangeAspect="1"/>
          </p:cNvPicPr>
          <p:nvPr/>
        </p:nvPicPr>
        <p:blipFill>
          <a:blip r:embed="rId3"/>
          <a:stretch>
            <a:fillRect/>
          </a:stretch>
        </p:blipFill>
        <p:spPr>
          <a:xfrm>
            <a:off x="2844800" y="4164965"/>
            <a:ext cx="3556000" cy="2235200"/>
          </a:xfrm>
          <a:prstGeom prst="rect">
            <a:avLst/>
          </a:prstGeom>
          <a:noFill/>
          <a:ln w="9525">
            <a:noFill/>
          </a:ln>
        </p:spPr>
      </p:pic>
      <p:sp>
        <p:nvSpPr>
          <p:cNvPr id="9" name="Rectangle 8"/>
          <p:cNvSpPr/>
          <p:nvPr/>
        </p:nvSpPr>
        <p:spPr>
          <a:xfrm>
            <a:off x="527051" y="623358"/>
            <a:ext cx="5400675" cy="583565"/>
          </a:xfrm>
          <a:prstGeom prst="rect">
            <a:avLst/>
          </a:prstGeom>
          <a:noFill/>
        </p:spPr>
        <p:txBody>
          <a:bodyPr wrap="none">
            <a:spAutoFit/>
          </a:bodyPr>
          <a:lstStyle/>
          <a:p>
            <a:pPr indent="457200" eaLnBrk="1" hangingPunct="1">
              <a:spcBef>
                <a:spcPts val="300"/>
              </a:spcBef>
              <a:spcAft>
                <a:spcPts val="300"/>
              </a:spcAft>
            </a:pPr>
            <a:r>
              <a:rPr lang="en-US" altLang="x-none" sz="3200" b="1" dirty="0">
                <a:solidFill>
                  <a:srgbClr val="660066"/>
                </a:solidFill>
                <a:latin typeface="Arial" panose="020B0604020202020204" pitchFamily="34" charset="0"/>
              </a:rPr>
              <a:t> </a:t>
            </a:r>
            <a:r>
              <a:rPr lang="en-US" altLang="x-none" sz="3200" b="1" u="sng" dirty="0">
                <a:solidFill>
                  <a:srgbClr val="660066"/>
                </a:solidFill>
                <a:latin typeface="Arial" panose="020B0604020202020204" pitchFamily="34" charset="0"/>
              </a:rPr>
              <a:t>Không gian và thời g</a:t>
            </a:r>
            <a:r>
              <a:rPr lang="en-US" altLang="x-none" sz="3200" b="1" dirty="0">
                <a:solidFill>
                  <a:srgbClr val="660066"/>
                </a:solidFill>
                <a:latin typeface="Arial" panose="020B0604020202020204" pitchFamily="34" charset="0"/>
              </a:rPr>
              <a:t>ian</a:t>
            </a:r>
            <a:endParaRPr lang="en-US" altLang="x-none" sz="3200" b="1" u="sng" dirty="0">
              <a:solidFill>
                <a:srgbClr val="660066"/>
              </a:solidFill>
              <a:latin typeface=".VnTime" panose="020B7200000000000000"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bwMode="auto">
          <a:xfrm>
            <a:off x="609600" y="276225"/>
            <a:ext cx="11149965" cy="708025"/>
          </a:xfrm>
          <a:prstGeom prst="roundRect">
            <a:avLst/>
          </a:prstGeom>
          <a:no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065" b="1" i="1" dirty="0" err="1" smtClean="0">
                <a:solidFill>
                  <a:srgbClr val="0000FF"/>
                </a:solidFill>
                <a:effectLst/>
                <a:latin typeface="Times New Roman" panose="02020603050405020304" pitchFamily="18" charset="0"/>
                <a:cs typeface="Times New Roman" panose="02020603050405020304" pitchFamily="18" charset="0"/>
              </a:rPr>
              <a:t>Quan</a:t>
            </a:r>
            <a:r>
              <a:rPr lang="en-US" altLang="x-none" sz="3065" b="1" i="1" dirty="0" smtClean="0">
                <a:solidFill>
                  <a:srgbClr val="0000FF"/>
                </a:solidFill>
                <a:effectLst/>
                <a:latin typeface="Times New Roman" panose="02020603050405020304" pitchFamily="18" charset="0"/>
                <a:cs typeface="Times New Roman" panose="02020603050405020304" pitchFamily="18" charset="0"/>
              </a:rPr>
              <a:t> </a:t>
            </a:r>
            <a:r>
              <a:rPr lang="en-US" altLang="x-none" sz="3065" b="1" i="1" dirty="0">
                <a:solidFill>
                  <a:srgbClr val="0000FF"/>
                </a:solidFill>
                <a:effectLst/>
                <a:latin typeface="Times New Roman" panose="02020603050405020304" pitchFamily="18" charset="0"/>
                <a:cs typeface="Times New Roman" panose="02020603050405020304" pitchFamily="18" charset="0"/>
              </a:rPr>
              <a:t>điểm của chủ nghĩa duy vật biện chứng về ý thức</a:t>
            </a:r>
            <a:endParaRPr lang="en-US" altLang="x-none" sz="3065"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p:cNvSpPr txBox="1"/>
          <p:nvPr/>
        </p:nvSpPr>
        <p:spPr>
          <a:xfrm>
            <a:off x="2844800" y="2526665"/>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Tự nhiên</a:t>
            </a:r>
          </a:p>
        </p:txBody>
      </p:sp>
      <p:sp>
        <p:nvSpPr>
          <p:cNvPr id="11" name="TextBox 10"/>
          <p:cNvSpPr txBox="1"/>
          <p:nvPr/>
        </p:nvSpPr>
        <p:spPr>
          <a:xfrm>
            <a:off x="3048000" y="5275342"/>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Xã hội</a:t>
            </a:r>
          </a:p>
        </p:txBody>
      </p:sp>
      <p:sp>
        <p:nvSpPr>
          <p:cNvPr id="15" name="TextBox 14"/>
          <p:cNvSpPr txBox="1"/>
          <p:nvPr/>
        </p:nvSpPr>
        <p:spPr>
          <a:xfrm>
            <a:off x="406400" y="3225800"/>
            <a:ext cx="1930400" cy="1691640"/>
          </a:xfrm>
          <a:prstGeom prst="rect">
            <a:avLst/>
          </a:prstGeom>
          <a:solidFill>
            <a:schemeClr val="accent1">
              <a:lumMod val="90000"/>
            </a:schemeClr>
          </a:solidFill>
          <a:scene3d>
            <a:camera prst="orthographicFront"/>
            <a:lightRig rig="threePt" dir="t"/>
          </a:scene3d>
          <a:sp3d>
            <a:bevelT prst="convex"/>
          </a:sp3d>
        </p:spPr>
        <p:txBody>
          <a:bodyPr>
            <a:spAutoFit/>
          </a:bodyPr>
          <a:lstStyle/>
          <a:p>
            <a:pPr algn="ctr" eaLnBrk="1" hangingPunct="1"/>
            <a:r>
              <a:rPr lang="en-US" altLang="x-none" sz="3465" b="1" dirty="0">
                <a:solidFill>
                  <a:srgbClr val="0D0D0D"/>
                </a:solidFill>
                <a:latin typeface="Times New Roman" panose="02020603050405020304" pitchFamily="18" charset="0"/>
                <a:cs typeface="Times New Roman" panose="02020603050405020304" pitchFamily="18" charset="0"/>
              </a:rPr>
              <a:t>Nguồn gốc của ý thức</a:t>
            </a:r>
          </a:p>
        </p:txBody>
      </p:sp>
      <p:sp>
        <p:nvSpPr>
          <p:cNvPr id="8206" name="AutoShape 5" descr="Dotted grid"/>
          <p:cNvSpPr/>
          <p:nvPr/>
        </p:nvSpPr>
        <p:spPr>
          <a:xfrm>
            <a:off x="6400800" y="1092200"/>
            <a:ext cx="42672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Bộ óc người</a:t>
            </a:r>
            <a:endParaRPr lang="en-US" altLang="en-US" sz="3465" dirty="0">
              <a:latin typeface="Times New Roman" panose="02020603050405020304" pitchFamily="18" charset="0"/>
              <a:ea typeface="Times New Roman" panose="02020603050405020304" pitchFamily="18" charset="0"/>
            </a:endParaRPr>
          </a:p>
        </p:txBody>
      </p:sp>
      <p:sp>
        <p:nvSpPr>
          <p:cNvPr id="8207" name="AutoShape 5" descr="Dotted grid"/>
          <p:cNvSpPr/>
          <p:nvPr/>
        </p:nvSpPr>
        <p:spPr>
          <a:xfrm>
            <a:off x="6299200" y="2717800"/>
            <a:ext cx="4368800" cy="11176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3500" lvl="0" indent="-63500" eaLnBrk="1" hangingPunct="1">
              <a:buNone/>
            </a:pPr>
            <a:r>
              <a:rPr lang="en-US" altLang="en-US" sz="3465" dirty="0">
                <a:latin typeface="Times New Roman" panose="02020603050405020304" pitchFamily="18" charset="0"/>
                <a:cs typeface="Times New Roman" panose="02020603050405020304" pitchFamily="18" charset="0"/>
              </a:rPr>
              <a:t>      Thế giới khách </a:t>
            </a:r>
            <a:endParaRPr lang="en-US" altLang="en-US" sz="3465" dirty="0">
              <a:latin typeface="Times New Roman" panose="02020603050405020304" pitchFamily="18" charset="0"/>
              <a:ea typeface="Times New Roman" panose="02020603050405020304" pitchFamily="18" charset="0"/>
            </a:endParaRPr>
          </a:p>
        </p:txBody>
      </p:sp>
      <p:sp>
        <p:nvSpPr>
          <p:cNvPr id="8208" name="AutoShape 5" descr="Dotted grid"/>
          <p:cNvSpPr/>
          <p:nvPr/>
        </p:nvSpPr>
        <p:spPr>
          <a:xfrm>
            <a:off x="6502400" y="4193540"/>
            <a:ext cx="4368800" cy="12192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Lao động</a:t>
            </a:r>
            <a:endParaRPr lang="en-US" altLang="en-US" sz="3465" dirty="0">
              <a:latin typeface="Times New Roman" panose="02020603050405020304" pitchFamily="18" charset="0"/>
              <a:ea typeface="Times New Roman" panose="02020603050405020304" pitchFamily="18" charset="0"/>
            </a:endParaRPr>
          </a:p>
        </p:txBody>
      </p:sp>
      <p:sp>
        <p:nvSpPr>
          <p:cNvPr id="8209" name="AutoShape 5" descr="Dotted grid"/>
          <p:cNvSpPr/>
          <p:nvPr/>
        </p:nvSpPr>
        <p:spPr>
          <a:xfrm>
            <a:off x="6400800" y="5747385"/>
            <a:ext cx="46736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Ngôn ngữ</a:t>
            </a:r>
            <a:endParaRPr lang="en-US" altLang="en-US" sz="3465" dirty="0">
              <a:latin typeface="Times New Roman" panose="02020603050405020304" pitchFamily="18" charset="0"/>
              <a:ea typeface="Times New Roman" panose="02020603050405020304" pitchFamily="18" charset="0"/>
            </a:endParaRPr>
          </a:p>
        </p:txBody>
      </p:sp>
      <p:grpSp>
        <p:nvGrpSpPr>
          <p:cNvPr id="6" name="Group 12"/>
          <p:cNvGrpSpPr/>
          <p:nvPr/>
        </p:nvGrpSpPr>
        <p:grpSpPr>
          <a:xfrm rot="-5400000">
            <a:off x="1628140" y="3937000"/>
            <a:ext cx="2336800" cy="914400"/>
            <a:chOff x="2592" y="768"/>
            <a:chExt cx="768" cy="768"/>
          </a:xfrm>
        </p:grpSpPr>
        <p:sp>
          <p:nvSpPr>
            <p:cNvPr id="7"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9" name="Group 12"/>
          <p:cNvGrpSpPr/>
          <p:nvPr/>
        </p:nvGrpSpPr>
        <p:grpSpPr>
          <a:xfrm rot="-5400000">
            <a:off x="4380653" y="2097193"/>
            <a:ext cx="2336800" cy="914400"/>
            <a:chOff x="2592" y="768"/>
            <a:chExt cx="768" cy="768"/>
          </a:xfrm>
        </p:grpSpPr>
        <p:sp>
          <p:nvSpPr>
            <p:cNvPr id="12"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3"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14" name="Group 12"/>
          <p:cNvGrpSpPr/>
          <p:nvPr/>
        </p:nvGrpSpPr>
        <p:grpSpPr>
          <a:xfrm rot="-5400000">
            <a:off x="4572000" y="4991312"/>
            <a:ext cx="2336800" cy="914400"/>
            <a:chOff x="2592" y="768"/>
            <a:chExt cx="768" cy="768"/>
          </a:xfrm>
        </p:grpSpPr>
        <p:sp>
          <p:nvSpPr>
            <p:cNvPr id="16"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9"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Content Placeholder 2"/>
          <p:cNvSpPr>
            <a:spLocks noGrp="1"/>
          </p:cNvSpPr>
          <p:nvPr>
            <p:ph sz="half" idx="1"/>
          </p:nvPr>
        </p:nvSpPr>
        <p:spPr>
          <a:xfrm>
            <a:off x="609600" y="377825"/>
            <a:ext cx="11336655" cy="5308600"/>
          </a:xfrm>
        </p:spPr>
        <p:txBody>
          <a:bodyPr vert="horz" wrap="square" lIns="121920" tIns="60960" rIns="121920" bIns="60960" anchor="t"/>
          <a:lstStyle/>
          <a:p>
            <a:pPr marL="0" indent="0" algn="just">
              <a:buNone/>
            </a:pPr>
            <a:r>
              <a:rPr lang="en-US" altLang="vi-VN" sz="3465" i="1" dirty="0">
                <a:latin typeface="Times New Roman" panose="02020603050405020304" pitchFamily="18" charset="0"/>
                <a:cs typeface="Times New Roman" panose="02020603050405020304" pitchFamily="18" charset="0"/>
              </a:rPr>
              <a:t>	</a:t>
            </a:r>
            <a:r>
              <a:rPr lang="en-US" altLang="vi-VN" i="1" dirty="0">
                <a:latin typeface="Times New Roman" panose="02020603050405020304" pitchFamily="18" charset="0"/>
                <a:cs typeface="Times New Roman" panose="02020603050405020304" pitchFamily="18" charset="0"/>
              </a:rPr>
              <a:t>Bản chất ý </a:t>
            </a:r>
            <a:r>
              <a:rPr lang="vi-VN" altLang="vi-VN" i="1" dirty="0">
                <a:latin typeface="Times New Roman" panose="02020603050405020304" pitchFamily="18" charset="0"/>
                <a:cs typeface="Times New Roman" panose="02020603050405020304" pitchFamily="18" charset="0"/>
              </a:rPr>
              <a:t>thức</a:t>
            </a:r>
            <a:r>
              <a:rPr lang="vi-VN" altLang="vi-VN" dirty="0">
                <a:latin typeface="Times New Roman" panose="02020603050405020304" pitchFamily="18" charset="0"/>
                <a:cs typeface="Times New Roman" panose="02020603050405020304" pitchFamily="18" charset="0"/>
              </a:rPr>
              <a:t> l</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 sự phản ánh thế giới khách quan v</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o trong bộ não người một cách năng động, sáng tạo</a:t>
            </a:r>
            <a:r>
              <a:rPr lang="en-US" altLang="vi-VN" dirty="0">
                <a:latin typeface="Times New Roman" panose="02020603050405020304" pitchFamily="18" charset="0"/>
                <a:cs typeface="Times New Roman" panose="02020603050405020304" pitchFamily="18" charset="0"/>
              </a:rPr>
              <a:t>; là hình ảnh chủ quan của thế giới khách quan.</a:t>
            </a:r>
            <a:endParaRPr lang="vi-VN" altLang="vi-VN" dirty="0">
              <a:latin typeface="Times New Roman" panose="02020603050405020304" pitchFamily="18" charset="0"/>
              <a:cs typeface="Times New Roman" panose="02020603050405020304" pitchFamily="18" charset="0"/>
            </a:endParaRPr>
          </a:p>
          <a:p>
            <a:pPr marL="0" indent="0">
              <a:buNone/>
            </a:pPr>
            <a:endParaRPr lang="vi-VN" altLang="vi-VN" dirty="0"/>
          </a:p>
        </p:txBody>
      </p:sp>
      <p:pic>
        <p:nvPicPr>
          <p:cNvPr id="2" name="Content Placeholder 1"/>
          <p:cNvPicPr>
            <a:picLocks noGrp="1" noChangeAspect="1"/>
          </p:cNvPicPr>
          <p:nvPr>
            <p:ph sz="half" idx="2"/>
          </p:nvPr>
        </p:nvPicPr>
        <p:blipFill>
          <a:blip r:embed="rId2"/>
          <a:stretch>
            <a:fillRect/>
          </a:stretch>
        </p:blipFill>
        <p:spPr>
          <a:xfrm>
            <a:off x="452120" y="2059305"/>
            <a:ext cx="5149850" cy="4481195"/>
          </a:xfrm>
          <a:prstGeom prst="rect">
            <a:avLst/>
          </a:prstGeom>
        </p:spPr>
      </p:pic>
      <p:pic>
        <p:nvPicPr>
          <p:cNvPr id="67589" name="Picture 2" descr="Kết quả hình ảnh cho 2 van dam duoi day bien"/>
          <p:cNvPicPr>
            <a:picLocks noChangeAspect="1"/>
          </p:cNvPicPr>
          <p:nvPr/>
        </p:nvPicPr>
        <p:blipFill>
          <a:blip r:embed="rId3"/>
          <a:stretch>
            <a:fillRect/>
          </a:stretch>
        </p:blipFill>
        <p:spPr>
          <a:xfrm>
            <a:off x="6190615" y="2059940"/>
            <a:ext cx="5410835" cy="448056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sz="2800" dirty="0"/>
          </a:p>
        </p:txBody>
      </p:sp>
      <p:sp>
        <p:nvSpPr>
          <p:cNvPr id="6" name="Content Placeholder 5"/>
          <p:cNvSpPr>
            <a:spLocks noGrp="1"/>
          </p:cNvSpPr>
          <p:nvPr>
            <p:ph sz="half" idx="1"/>
          </p:nvPr>
        </p:nvSpPr>
        <p:spPr>
          <a:xfrm>
            <a:off x="623240" y="1825625"/>
            <a:ext cx="6692740" cy="4351338"/>
          </a:xfrm>
        </p:spPr>
        <p:txBody>
          <a:bodyPr/>
          <a:lstStyle/>
          <a:p>
            <a:pPr marL="0" indent="0">
              <a:buNone/>
            </a:pP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smtClean="0">
                <a:solidFill>
                  <a:srgbClr val="0000FF"/>
                </a:solidFill>
                <a:latin typeface="Times New Roman" panose="02020603050405020304" pitchFamily="18" charset="0"/>
                <a:cs typeface="Times New Roman" panose="02020603050405020304" pitchFamily="18" charset="0"/>
              </a:rPr>
              <a:t>Vật</a:t>
            </a: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chất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quyết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định</a:t>
            </a:r>
            <a:r>
              <a:rPr lang="en-US" altLang="en-US" dirty="0">
                <a:solidFill>
                  <a:srgbClr val="0000FF"/>
                </a:solidFill>
                <a:latin typeface="Times New Roman" panose="02020603050405020304" pitchFamily="18" charset="0"/>
                <a:cs typeface="Times New Roman" panose="02020603050405020304" pitchFamily="18" charset="0"/>
              </a:rPr>
              <a:t> ý </a:t>
            </a:r>
            <a:r>
              <a:rPr lang="en-US" altLang="en-US" dirty="0" err="1">
                <a:solidFill>
                  <a:srgbClr val="0000FF"/>
                </a:solidFill>
                <a:latin typeface="Times New Roman" panose="02020603050405020304" pitchFamily="18" charset="0"/>
                <a:cs typeface="Times New Roman" panose="02020603050405020304" pitchFamily="18" charset="0"/>
              </a:rPr>
              <a:t>thức</a:t>
            </a:r>
            <a:r>
              <a:rPr lang="en-US" altLang="en-US" dirty="0">
                <a:solidFill>
                  <a:srgbClr val="0000FF"/>
                </a:solidFill>
                <a:latin typeface="Times New Roman" panose="02020603050405020304" pitchFamily="18" charset="0"/>
                <a:cs typeface="Times New Roman" panose="02020603050405020304" pitchFamily="18" charset="0"/>
              </a:rPr>
              <a:t/>
            </a:r>
            <a:br>
              <a:rPr lang="en-US" altLang="en-US" dirty="0">
                <a:solidFill>
                  <a:srgbClr val="0000FF"/>
                </a:solidFill>
                <a:latin typeface="Times New Roman" panose="02020603050405020304" pitchFamily="18" charset="0"/>
                <a:cs typeface="Times New Roman" panose="02020603050405020304" pitchFamily="18" charset="0"/>
              </a:rPr>
            </a:b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nội</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endParaRPr lang="en-US" b="1" dirty="0">
              <a:solidFill>
                <a:srgbClr val="FFFF00"/>
              </a:solidFill>
              <a:latin typeface="Times New Roman" pitchFamily="18" charset="0"/>
              <a:cs typeface="Times New Roman" pitchFamily="18" charset="0"/>
            </a:endParaRPr>
          </a:p>
          <a:p>
            <a:endParaRPr lang="en-US" dirty="0"/>
          </a:p>
        </p:txBody>
      </p:sp>
      <p:sp>
        <p:nvSpPr>
          <p:cNvPr id="8" name="Content Placeholder 7"/>
          <p:cNvSpPr>
            <a:spLocks noGrp="1"/>
          </p:cNvSpPr>
          <p:nvPr>
            <p:ph sz="half" idx="2"/>
          </p:nvPr>
        </p:nvSpPr>
        <p:spPr>
          <a:xfrm>
            <a:off x="7392180" y="1825625"/>
            <a:ext cx="3961620" cy="4351338"/>
          </a:xfrm>
        </p:spPr>
        <p:txBody>
          <a:bodyPr/>
          <a:lstStyle/>
          <a:p>
            <a:endParaRPr lang="en-US" dirty="0"/>
          </a:p>
        </p:txBody>
      </p:sp>
      <p:sp>
        <p:nvSpPr>
          <p:cNvPr id="9" name="Rounded Rectangle 8"/>
          <p:cNvSpPr/>
          <p:nvPr/>
        </p:nvSpPr>
        <p:spPr>
          <a:xfrm>
            <a:off x="1933404" y="381000"/>
            <a:ext cx="8195156" cy="762000"/>
          </a:xfrm>
          <a:prstGeom prst="roundRect">
            <a:avLst/>
          </a:prstGeom>
          <a:gradFill>
            <a:gsLst>
              <a:gs pos="100000">
                <a:srgbClr val="7824AC"/>
              </a:gs>
              <a:gs pos="100000">
                <a:schemeClr val="accent4">
                  <a:lumMod val="99000"/>
                  <a:satMod val="120000"/>
                  <a:shade val="78000"/>
                </a:schemeClr>
              </a:gs>
            </a:gsLst>
          </a:gradFill>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24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MỐI QUAN HỆ GIỮA VẬT CHẤT VÀ Ý THỨC</a:t>
            </a:r>
          </a:p>
        </p:txBody>
      </p:sp>
      <p:pic>
        <p:nvPicPr>
          <p:cNvPr id="10" name="Picture 9" descr="http://3.bp.blogspot.com/-jbAmGcbF_Cc/UlIlH-BOzAI/AAAAAAAAaiU/441zrnz76b0/s1600/cuoc-song-trong-hang-d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10" y="1604963"/>
            <a:ext cx="4038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176150" y="6237390"/>
            <a:ext cx="4757136" cy="369332"/>
          </a:xfrm>
          <a:prstGeom prst="rect">
            <a:avLst/>
          </a:prstGeom>
        </p:spPr>
        <p:txBody>
          <a:bodyPr wrap="none">
            <a:spAutoFit/>
          </a:bodyPr>
          <a:lstStyle/>
          <a:p>
            <a:pPr eaLnBrk="1" hangingPunct="1"/>
            <a:r>
              <a:rPr lang="en-US" altLang="en-US" b="1" dirty="0">
                <a:solidFill>
                  <a:srgbClr val="0000CC"/>
                </a:solidFill>
                <a:latin typeface="Times New Roman" panose="02020603050405020304" pitchFamily="18" charset="0"/>
                <a:cs typeface="Times New Roman" panose="02020603050405020304" pitchFamily="18" charset="0"/>
              </a:rPr>
              <a:t>CUỘC SỐNG CỦA NGƯỜI NGUYÊN THỦY</a:t>
            </a:r>
          </a:p>
        </p:txBody>
      </p:sp>
    </p:spTree>
    <p:extLst>
      <p:ext uri="{BB962C8B-B14F-4D97-AF65-F5344CB8AC3E}">
        <p14:creationId xmlns:p14="http://schemas.microsoft.com/office/powerpoint/2010/main" val="6426598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a:off x="3143590" y="1628750"/>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i="1" dirty="0" err="1">
                <a:solidFill>
                  <a:srgbClr val="0000CC"/>
                </a:solidFill>
                <a:latin typeface="Times New Roman" pitchFamily="18" charset="0"/>
                <a:cs typeface="Times New Roman" pitchFamily="18" charset="0"/>
              </a:rPr>
              <a:t>Làm</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gì</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bây</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giờ</a:t>
            </a:r>
            <a:r>
              <a:rPr lang="en-US" b="1" i="1" dirty="0">
                <a:solidFill>
                  <a:srgbClr val="0000CC"/>
                </a:solidFill>
                <a:latin typeface="Times New Roman" pitchFamily="18" charset="0"/>
                <a:cs typeface="Times New Roman" pitchFamily="18" charset="0"/>
              </a:rPr>
              <a:t> ???</a:t>
            </a:r>
          </a:p>
        </p:txBody>
      </p:sp>
      <p:sp>
        <p:nvSpPr>
          <p:cNvPr id="12298" name="Rectangle 7"/>
          <p:cNvSpPr>
            <a:spLocks noChangeArrowheads="1"/>
          </p:cNvSpPr>
          <p:nvPr/>
        </p:nvSpPr>
        <p:spPr bwMode="auto">
          <a:xfrm>
            <a:off x="1905000" y="5867401"/>
            <a:ext cx="82296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r>
              <a:rPr lang="en-US" altLang="en-US" sz="2000" b="1">
                <a:latin typeface="Times New Roman" panose="02020603050405020304" pitchFamily="18" charset="0"/>
                <a:cs typeface="Times New Roman" panose="02020603050405020304" pitchFamily="18" charset="0"/>
              </a:rPr>
              <a:t>       </a:t>
            </a:r>
            <a:r>
              <a:rPr lang="en-US" altLang="en-US" sz="2600" b="1" i="1">
                <a:latin typeface="Times New Roman" panose="02020603050405020304" pitchFamily="18" charset="0"/>
                <a:cs typeface="Times New Roman" panose="02020603050405020304" pitchFamily="18" charset="0"/>
              </a:rPr>
              <a:t>Phương thức tác động: Tác động </a:t>
            </a:r>
            <a:r>
              <a:rPr lang="en-US" altLang="en-US" sz="2600" b="1" i="1">
                <a:solidFill>
                  <a:srgbClr val="FF0000"/>
                </a:solidFill>
                <a:latin typeface="Times New Roman" panose="02020603050405020304" pitchFamily="18" charset="0"/>
                <a:cs typeface="Times New Roman" panose="02020603050405020304" pitchFamily="18" charset="0"/>
              </a:rPr>
              <a:t>gián tiếp </a:t>
            </a:r>
            <a:r>
              <a:rPr lang="en-US" altLang="en-US" sz="2600" b="1" i="1">
                <a:latin typeface="Times New Roman" panose="02020603050405020304" pitchFamily="18" charset="0"/>
                <a:cs typeface="Times New Roman" panose="02020603050405020304" pitchFamily="18" charset="0"/>
              </a:rPr>
              <a:t>thông qua hoạt động thực tiễn của con người</a:t>
            </a:r>
            <a:endParaRPr lang="en-US" altLang="en-US" sz="2600" b="1" i="1"/>
          </a:p>
        </p:txBody>
      </p:sp>
      <p:pic>
        <p:nvPicPr>
          <p:cNvPr id="12300" name="Picture 12" descr="http://api.lichvansu.wap.vn:8080/upload/images/news/30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2" y="2053115"/>
            <a:ext cx="24384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4" descr="https://encrypted-tbn2.gstatic.com/images?q=tbn:ANd9GcTbwS6ZOPtyr1KgYnlNy-kg8kKZEOUpoZeC4ufwTlxNwxvi0GC6x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560" y="3140960"/>
            <a:ext cx="27447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39402" y="365125"/>
            <a:ext cx="5756598" cy="1325563"/>
          </a:xfrm>
        </p:spPr>
        <p:txBody>
          <a:bodyPr>
            <a:normAutofit/>
          </a:bodyPr>
          <a:lstStyle/>
          <a:p>
            <a:r>
              <a:rPr lang="en-US" sz="3200" dirty="0" smtClean="0">
                <a:solidFill>
                  <a:srgbClr val="0000FF"/>
                </a:solidFill>
                <a:latin typeface="Times New Roman" panose="02020603050405020304" pitchFamily="18" charset="0"/>
                <a:cs typeface="Times New Roman" panose="02020603050405020304" pitchFamily="18" charset="0"/>
              </a:rPr>
              <a:t>- Ý </a:t>
            </a:r>
            <a:r>
              <a:rPr lang="en-US" sz="3200" dirty="0" err="1" smtClean="0">
                <a:solidFill>
                  <a:srgbClr val="0000FF"/>
                </a:solidFill>
                <a:latin typeface="Times New Roman" panose="02020603050405020304" pitchFamily="18" charset="0"/>
                <a:cs typeface="Times New Roman" panose="02020603050405020304" pitchFamily="18" charset="0"/>
              </a:rPr>
              <a:t>thức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tác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động</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trở</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lại</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vật</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chất</a:t>
            </a:r>
            <a:endParaRPr lang="en-US" sz="3200" dirty="0">
              <a:solidFill>
                <a:srgbClr val="0000FF"/>
              </a:solidFill>
              <a:latin typeface="Times New Roman" panose="02020603050405020304" pitchFamily="18" charset="0"/>
              <a:cs typeface="Times New Roman" panose="02020603050405020304" pitchFamily="18" charset="0"/>
            </a:endParaRPr>
          </a:p>
        </p:txBody>
      </p:sp>
      <p:pic>
        <p:nvPicPr>
          <p:cNvPr id="4" name="nhan thuc.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5894388" y="681038"/>
            <a:ext cx="6034087" cy="4525962"/>
          </a:xfrm>
        </p:spPr>
      </p:pic>
    </p:spTree>
    <p:extLst>
      <p:ext uri="{BB962C8B-B14F-4D97-AF65-F5344CB8AC3E}">
        <p14:creationId xmlns:p14="http://schemas.microsoft.com/office/powerpoint/2010/main" val="1132403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300"/>
                                        </p:tgtEl>
                                        <p:attrNameLst>
                                          <p:attrName>style.visibility</p:attrName>
                                        </p:attrNameLst>
                                      </p:cBhvr>
                                      <p:to>
                                        <p:strVal val="visible"/>
                                      </p:to>
                                    </p:set>
                                    <p:animEffect transition="in" filter="checkerboard(across)">
                                      <p:cBhvr>
                                        <p:cTn id="7" dur="500"/>
                                        <p:tgtEl>
                                          <p:spTgt spid="1230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checkerboard(across)">
                                      <p:cBhvr>
                                        <p:cTn id="13" dur="500"/>
                                        <p:tgtEl>
                                          <p:spTgt spid="12302"/>
                                        </p:tgtEl>
                                      </p:cBhvr>
                                    </p:animEffect>
                                  </p:childTnLst>
                                </p:cTn>
                              </p:par>
                            </p:childTnLst>
                          </p:cTn>
                        </p:par>
                        <p:par>
                          <p:cTn id="14" fill="hold" nodeType="afterGroup">
                            <p:stCondLst>
                              <p:cond delay="500"/>
                            </p:stCondLst>
                            <p:childTnLst>
                              <p:par>
                                <p:cTn id="15" presetID="4" presetClass="entr" presetSubtype="16" fill="hold" grpId="0"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box(in)">
                                      <p:cBhvr>
                                        <p:cTn id="17"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vol="80000">
                <p:cTn id="23" fill="hold" display="0">
                  <p:stCondLst>
                    <p:cond delay="indefinite"/>
                  </p:stCondLst>
                </p:cTn>
                <p:tgtEl>
                  <p:spTgt spid="4"/>
                </p:tgtEl>
              </p:cMediaNode>
            </p:video>
          </p:childTnLst>
        </p:cTn>
      </p:par>
    </p:tnLst>
    <p:bldLst>
      <p:bldP spid="7" grpId="0" animBg="1"/>
      <p:bldP spid="1229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5" descr="Dotted grid"/>
          <p:cNvSpPr/>
          <p:nvPr/>
        </p:nvSpPr>
        <p:spPr>
          <a:xfrm>
            <a:off x="3657600" y="194310"/>
            <a:ext cx="7416800" cy="252349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eaLnBrk="1" hangingPunct="1">
              <a:buNone/>
            </a:pPr>
            <a:r>
              <a:rPr lang="en-US" altLang="en-US" dirty="0">
                <a:latin typeface="Times New Roman" panose="02020603050405020304" pitchFamily="18" charset="0"/>
                <a:cs typeface="Times New Roman" panose="02020603050405020304" pitchFamily="18" charset="0"/>
              </a:rPr>
              <a:t> </a:t>
            </a:r>
            <a:endParaRPr lang="en-US" altLang="en-US" dirty="0">
              <a:latin typeface="Constantia" panose="02030602050306030303" pitchFamily="18" charset="0"/>
              <a:ea typeface="Arial" panose="020B0604020202020204" pitchFamily="34" charset="0"/>
            </a:endParaRPr>
          </a:p>
        </p:txBody>
      </p:sp>
      <p:sp>
        <p:nvSpPr>
          <p:cNvPr id="15363" name="AutoShape 6" descr="Dotted grid"/>
          <p:cNvSpPr/>
          <p:nvPr/>
        </p:nvSpPr>
        <p:spPr>
          <a:xfrm>
            <a:off x="3860800" y="3632200"/>
            <a:ext cx="7213600" cy="2844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endParaRPr lang="en-US" altLang="en-US" dirty="0">
              <a:latin typeface="Constantia" panose="02030602050306030303" pitchFamily="18" charset="0"/>
              <a:ea typeface="Arial" panose="020B0604020202020204" pitchFamily="34" charset="0"/>
            </a:endParaRPr>
          </a:p>
        </p:txBody>
      </p:sp>
      <p:sp>
        <p:nvSpPr>
          <p:cNvPr id="15364" name="AutoShape 11" descr="Dotted grid"/>
          <p:cNvSpPr/>
          <p:nvPr/>
        </p:nvSpPr>
        <p:spPr>
          <a:xfrm>
            <a:off x="914400" y="1905000"/>
            <a:ext cx="2133600" cy="3352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dirty="0">
                <a:latin typeface="VNI-Ariston" pitchFamily="2" charset="0"/>
                <a:cs typeface="Arial" panose="020B0604020202020204" pitchFamily="34" charset="0"/>
              </a:rPr>
              <a:t>Chie</a:t>
            </a:r>
            <a:r>
              <a:rPr lang="en-US" altLang="en-US" sz="3735" dirty="0">
                <a:latin typeface="VNI-Ariston" pitchFamily="2" charset="0"/>
                <a:ea typeface="Arial" panose="020B0604020202020204" pitchFamily="34" charset="0"/>
              </a:rPr>
              <a:t>à</a:t>
            </a:r>
            <a:r>
              <a:rPr lang="en-US" altLang="en-US" sz="3735" dirty="0">
                <a:latin typeface="VNI-Ariston" pitchFamily="2" charset="0"/>
                <a:cs typeface="Arial" panose="020B0604020202020204" pitchFamily="34" charset="0"/>
              </a:rPr>
              <a:t>u </a:t>
            </a:r>
          </a:p>
          <a:p>
            <a:pPr marL="0" lvl="0" indent="0" eaLnBrk="1" hangingPunct="1">
              <a:spcBef>
                <a:spcPct val="0"/>
              </a:spcBef>
              <a:buNone/>
            </a:pPr>
            <a:r>
              <a:rPr lang="en-US" altLang="en-US" sz="3735" dirty="0">
                <a:latin typeface="VNI-Ariston" pitchFamily="2" charset="0"/>
                <a:cs typeface="Arial" panose="020B0604020202020204" pitchFamily="34" charset="0"/>
              </a:rPr>
              <a:t>höôùng </a:t>
            </a:r>
          </a:p>
          <a:p>
            <a:pPr marL="0" lvl="0" indent="0" eaLnBrk="1" hangingPunct="1">
              <a:spcBef>
                <a:spcPct val="0"/>
              </a:spcBef>
              <a:buNone/>
            </a:pPr>
            <a:r>
              <a:rPr lang="en-US" altLang="en-US" sz="3735" dirty="0">
                <a:latin typeface="VNI-Ariston" pitchFamily="2" charset="0"/>
                <a:cs typeface="Arial" panose="020B0604020202020204" pitchFamily="34" charset="0"/>
              </a:rPr>
              <a:t>taùc ñoäng</a:t>
            </a:r>
            <a:endParaRPr lang="en-US" altLang="en-US" sz="3735" dirty="0">
              <a:latin typeface="VNI-Ariston" pitchFamily="2" charset="0"/>
              <a:ea typeface="Arial" panose="020B0604020202020204" pitchFamily="34" charset="0"/>
            </a:endParaRPr>
          </a:p>
        </p:txBody>
      </p:sp>
      <p:sp>
        <p:nvSpPr>
          <p:cNvPr id="15365" name="TextBox 7"/>
          <p:cNvSpPr txBox="1"/>
          <p:nvPr/>
        </p:nvSpPr>
        <p:spPr>
          <a:xfrm>
            <a:off x="3759200" y="405130"/>
            <a:ext cx="72136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Constantia" panose="02030602050306030303" pitchFamily="18" charset="0"/>
                <a:cs typeface="Arial" panose="020B0604020202020204" pitchFamily="34" charset="0"/>
              </a:rPr>
              <a:t>T</a:t>
            </a:r>
            <a:r>
              <a:rPr lang="en-US" altLang="en-US" sz="2800" b="1" i="1" dirty="0">
                <a:solidFill>
                  <a:srgbClr val="FF0000"/>
                </a:solidFill>
                <a:latin typeface="Times New Roman" panose="02020603050405020304" pitchFamily="18" charset="0"/>
                <a:cs typeface="Times New Roman" panose="02020603050405020304" pitchFamily="18" charset="0"/>
              </a:rPr>
              <a:t>ích cực: </a:t>
            </a:r>
            <a:r>
              <a:rPr lang="en-US" altLang="en-US" sz="2800" i="1" dirty="0">
                <a:latin typeface="Times New Roman" panose="02020603050405020304" pitchFamily="18" charset="0"/>
                <a:cs typeface="Times New Roman" panose="02020603050405020304" pitchFamily="18" charset="0"/>
              </a:rPr>
              <a:t>Khi ý thức phản ánh đúng đắn về thế giới vật chất =&gt; cơ sở để con người đề ra đường lối, phương pháp đúng cho hoạt động thực tiễn =&gt; </a:t>
            </a:r>
            <a:r>
              <a:rPr lang="en-US" altLang="en-US" sz="2800" i="1" dirty="0">
                <a:solidFill>
                  <a:srgbClr val="0000CC"/>
                </a:solidFill>
                <a:latin typeface="Times New Roman" panose="02020603050405020304" pitchFamily="18" charset="0"/>
                <a:cs typeface="Times New Roman" panose="02020603050405020304" pitchFamily="18" charset="0"/>
              </a:rPr>
              <a:t>thúc đẩy </a:t>
            </a:r>
            <a:r>
              <a:rPr lang="en-US" altLang="en-US" sz="2800" i="1" dirty="0">
                <a:latin typeface="Times New Roman" panose="02020603050405020304" pitchFamily="18" charset="0"/>
                <a:cs typeface="Times New Roman" panose="02020603050405020304" pitchFamily="18" charset="0"/>
              </a:rPr>
              <a:t>sự vận động, phát triển của thế giới vật chất</a:t>
            </a:r>
            <a:endParaRPr lang="en-US" altLang="en-US" sz="2800" i="1" dirty="0">
              <a:latin typeface="Constantia" panose="02030602050306030303" pitchFamily="18" charset="0"/>
              <a:ea typeface="Arial" panose="020B0604020202020204" pitchFamily="34" charset="0"/>
            </a:endParaRPr>
          </a:p>
        </p:txBody>
      </p:sp>
      <p:sp>
        <p:nvSpPr>
          <p:cNvPr id="15366" name="TextBox 8"/>
          <p:cNvSpPr txBox="1"/>
          <p:nvPr/>
        </p:nvSpPr>
        <p:spPr>
          <a:xfrm>
            <a:off x="4165600" y="3733800"/>
            <a:ext cx="69088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Times New Roman" panose="02020603050405020304" pitchFamily="18" charset="0"/>
                <a:cs typeface="Times New Roman" panose="02020603050405020304" pitchFamily="18" charset="0"/>
              </a:rPr>
              <a:t>Tiêu cực</a:t>
            </a:r>
            <a:r>
              <a:rPr lang="en-US" altLang="en-US" sz="2800" dirty="0">
                <a:solidFill>
                  <a:srgbClr val="FF0000"/>
                </a:solidFill>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Khi ý thức phản ánh sai lệch bản chất quy luật vận động của thế giới vật chất =&gt; đề ra đường lối, phương pháp cho thực tiễn sai =&gt; </a:t>
            </a:r>
            <a:r>
              <a:rPr lang="en-US" altLang="en-US" sz="2800" i="1" dirty="0">
                <a:solidFill>
                  <a:srgbClr val="0000CC"/>
                </a:solidFill>
                <a:latin typeface="Times New Roman" panose="02020603050405020304" pitchFamily="18" charset="0"/>
                <a:cs typeface="Times New Roman" panose="02020603050405020304" pitchFamily="18" charset="0"/>
              </a:rPr>
              <a:t>kìm hãm </a:t>
            </a:r>
            <a:r>
              <a:rPr lang="en-US" altLang="en-US" sz="2800" i="1" dirty="0">
                <a:latin typeface="Times New Roman" panose="02020603050405020304" pitchFamily="18" charset="0"/>
                <a:cs typeface="Times New Roman" panose="02020603050405020304" pitchFamily="18" charset="0"/>
              </a:rPr>
              <a:t>sự phát triển của thế giới vật chất</a:t>
            </a:r>
            <a:endParaRPr lang="en-US" altLang="en-US" sz="2800" i="1" dirty="0">
              <a:latin typeface="Times New Roman" panose="02020603050405020304" pitchFamily="18" charset="0"/>
              <a:ea typeface="Times New Roman" panose="02020603050405020304" pitchFamily="18" charset="0"/>
            </a:endParaRPr>
          </a:p>
        </p:txBody>
      </p:sp>
      <p:grpSp>
        <p:nvGrpSpPr>
          <p:cNvPr id="2" name="Group 8"/>
          <p:cNvGrpSpPr/>
          <p:nvPr/>
        </p:nvGrpSpPr>
        <p:grpSpPr>
          <a:xfrm rot="-5400000">
            <a:off x="2692400" y="2971800"/>
            <a:ext cx="1828800" cy="111760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spd="slow">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78573" y="2836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2115185" y="846244"/>
            <a:ext cx="537633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2540000" y="5489624"/>
            <a:ext cx="522784" cy="653952"/>
            <a:chOff x="2078" y="1448"/>
            <a:chExt cx="1662" cy="2079"/>
          </a:xfrm>
        </p:grpSpPr>
        <p:sp>
          <p:nvSpPr>
            <p:cNvPr id="70675"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6"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8" name="Oval 64"/>
            <p:cNvSpPr/>
            <p:nvPr/>
          </p:nvSpPr>
          <p:spPr>
            <a:xfrm>
              <a:off x="2254" y="1449"/>
              <a:ext cx="1486" cy="2078"/>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80" name="Oval 66"/>
            <p:cNvSpPr/>
            <p:nvPr/>
          </p:nvSpPr>
          <p:spPr>
            <a:xfrm>
              <a:off x="2337" y="1451"/>
              <a:ext cx="1096" cy="2074"/>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grpSp>
        <p:nvGrpSpPr>
          <p:cNvPr id="3" name="Group 67"/>
          <p:cNvGrpSpPr/>
          <p:nvPr/>
        </p:nvGrpSpPr>
        <p:grpSpPr>
          <a:xfrm>
            <a:off x="2336800" y="2441624"/>
            <a:ext cx="522784" cy="653952"/>
            <a:chOff x="2078" y="1448"/>
            <a:chExt cx="1662" cy="2079"/>
          </a:xfrm>
        </p:grpSpPr>
        <p:sp>
          <p:nvSpPr>
            <p:cNvPr id="70669"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0"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2" name="Oval 71"/>
            <p:cNvSpPr/>
            <p:nvPr/>
          </p:nvSpPr>
          <p:spPr>
            <a:xfrm>
              <a:off x="2254" y="1449"/>
              <a:ext cx="1486" cy="2078"/>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4" name="Oval 73"/>
            <p:cNvSpPr/>
            <p:nvPr/>
          </p:nvSpPr>
          <p:spPr>
            <a:xfrm>
              <a:off x="2337" y="1451"/>
              <a:ext cx="1096" cy="2074"/>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sp>
        <p:nvSpPr>
          <p:cNvPr id="37" name="Rounded Rectangle 36"/>
          <p:cNvSpPr/>
          <p:nvPr/>
        </p:nvSpPr>
        <p:spPr>
          <a:xfrm>
            <a:off x="553720" y="247650"/>
            <a:ext cx="10927080" cy="779145"/>
          </a:xfrm>
          <a:prstGeom prst="roundRect">
            <a:avLst/>
          </a:prstGeom>
          <a:noFill/>
        </p:spPr>
        <p:style>
          <a:lnRef idx="0">
            <a:schemeClr val="accent4"/>
          </a:lnRef>
          <a:fillRef idx="3">
            <a:schemeClr val="accent4"/>
          </a:fillRef>
          <a:effectRef idx="3">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265" b="1" dirty="0">
                <a:solidFill>
                  <a:srgbClr val="FFFF00"/>
                </a:solidFill>
                <a:latin typeface="Times New Roman" panose="02020603050405020304" pitchFamily="18" charset="0"/>
                <a:cs typeface="Times New Roman" panose="02020603050405020304" pitchFamily="18" charset="0"/>
              </a:rPr>
              <a:t> </a:t>
            </a:r>
            <a:r>
              <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Ý nghĩa của vấn đề</a:t>
            </a:r>
            <a:endPar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251835" y="1295400"/>
            <a:ext cx="8228965" cy="21336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445000"/>
            <a:ext cx="8229600" cy="22352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556000" y="1852295"/>
            <a:ext cx="7213600" cy="11988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Xuất phát từ thực tế khách quan, tôn trọng khách quan</a:t>
            </a:r>
            <a:endParaRPr lang="en-US" altLang="en-US" sz="36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3556000" y="5270500"/>
            <a:ext cx="7112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Phát huy tính năng động chủ quan</a:t>
            </a:r>
            <a:endParaRPr lang="en-US" altLang="en-US" sz="3600"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idx="1"/>
          </p:nvPr>
        </p:nvSpPr>
        <p:spPr/>
        <p:txBody>
          <a:bodyPr/>
          <a:lstStyle/>
          <a:p>
            <a:endParaRPr lang="en-US"/>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64027" y="250825"/>
            <a:ext cx="4392610" cy="3684588"/>
          </a:xfr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19460" name="Picture 10" descr="http://hndnhaiduong.haiduong.edu.vn/upload/duk/content/cay-nghe-nghiep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30" y="365125"/>
            <a:ext cx="5547946" cy="582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7" descr="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943600"/>
            <a:ext cx="457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9" descr="Káº¿t quáº£ hÃ¬nh áº£nh cho nguyá»n ngá»c kÃ½ máº¥t chÆ°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8997" y="3821113"/>
            <a:ext cx="344327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5335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09600" y="375920"/>
            <a:ext cx="10972800" cy="5869305"/>
          </a:xfrm>
        </p:spPr>
        <p:txBody>
          <a:bodyPr vert="horz" wrap="square" lIns="121920" tIns="60960" rIns="121920" bIns="60960" anchor="t"/>
          <a:lstStyle/>
          <a:p>
            <a:pPr algn="just">
              <a:buNone/>
            </a:pPr>
            <a:r>
              <a:rPr lang="pt-BR" altLang="en-US" b="1" i="1" dirty="0" smtClean="0">
                <a:solidFill>
                  <a:srgbClr val="0000FF"/>
                </a:solidFill>
                <a:latin typeface="Times New Roman" panose="02020603050405020304" pitchFamily="18" charset="0"/>
                <a:cs typeface="Times New Roman" panose="02020603050405020304" pitchFamily="18" charset="0"/>
              </a:rPr>
              <a:t>Phép </a:t>
            </a:r>
            <a:r>
              <a:rPr lang="pt-BR" altLang="en-US" b="1" i="1" dirty="0">
                <a:solidFill>
                  <a:srgbClr val="0000FF"/>
                </a:solidFill>
                <a:latin typeface="Times New Roman" panose="02020603050405020304" pitchFamily="18" charset="0"/>
                <a:cs typeface="Times New Roman" panose="02020603050405020304" pitchFamily="18" charset="0"/>
              </a:rPr>
              <a:t>biện chứng duy vật</a:t>
            </a:r>
            <a:endParaRPr lang="pt-BR" altLang="en-US" b="1" i="1" dirty="0"/>
          </a:p>
          <a:p>
            <a:pPr algn="just">
              <a:buNone/>
            </a:pPr>
            <a:endParaRPr lang="en-US" altLang="en-US" dirty="0"/>
          </a:p>
          <a:p>
            <a:pPr algn="just">
              <a:buNone/>
            </a:pPr>
            <a:r>
              <a:rPr lang="pt-BR" altLang="en-US" dirty="0"/>
              <a:t> </a:t>
            </a:r>
            <a:r>
              <a:rPr lang="pt-BR" altLang="en-US" dirty="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Phép </a:t>
            </a:r>
            <a:r>
              <a:rPr lang="pt-BR" altLang="en-US" dirty="0">
                <a:latin typeface="Times New Roman" panose="02020603050405020304" pitchFamily="18" charset="0"/>
                <a:cs typeface="Times New Roman" panose="02020603050405020304" pitchFamily="18" charset="0"/>
              </a:rPr>
              <a:t>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Bao gồm 2 nguyên lý cơ bản; 3 quy luật cơ bản và 6 cặp phạm trù.</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955"/>
            <a:ext cx="10972800" cy="656590"/>
          </a:xfrm>
        </p:spPr>
        <p:txBody>
          <a:bodyPr/>
          <a:lstStyle/>
          <a:p>
            <a:r>
              <a:rPr lang="en-US" sz="3200" b="1" i="1">
                <a:solidFill>
                  <a:srgbClr val="FF3300"/>
                </a:solidFill>
                <a:latin typeface="Times New Roman" panose="02020603050405020304" pitchFamily="18" charset="0"/>
                <a:cs typeface="Times New Roman" panose="02020603050405020304" pitchFamily="18" charset="0"/>
              </a:rPr>
              <a:t>- Hai nguyên lý cơ bản</a:t>
            </a:r>
          </a:p>
        </p:txBody>
      </p:sp>
      <p:sp>
        <p:nvSpPr>
          <p:cNvPr id="3" name="Content Placeholder 2"/>
          <p:cNvSpPr>
            <a:spLocks noGrp="1"/>
          </p:cNvSpPr>
          <p:nvPr>
            <p:ph sz="half" idx="1"/>
          </p:nvPr>
        </p:nvSpPr>
        <p:spPr>
          <a:xfrm>
            <a:off x="609600" y="911225"/>
            <a:ext cx="10824845" cy="3938270"/>
          </a:xfrm>
        </p:spPr>
        <p:txBody>
          <a:bodyPr/>
          <a:lstStyle/>
          <a:p>
            <a:pPr marL="0" indent="0">
              <a:buNone/>
            </a:pPr>
            <a:r>
              <a:rPr lang="en-US" sz="2800" b="1" i="1">
                <a:solidFill>
                  <a:srgbClr val="0000FF"/>
                </a:solidFill>
                <a:latin typeface="Times New Roman" panose="02020603050405020304" pitchFamily="18" charset="0"/>
                <a:cs typeface="Times New Roman" panose="02020603050405020304" pitchFamily="18" charset="0"/>
              </a:rPr>
              <a:t>+ Nguyên lý về mối liên hệ phổ biến:</a:t>
            </a:r>
            <a:endParaRPr lang="en-US" sz="2800">
              <a:latin typeface="Times New Roman" panose="02020603050405020304" pitchFamily="18" charset="0"/>
              <a:cs typeface="Times New Roman" panose="02020603050405020304" pitchFamily="18" charset="0"/>
            </a:endParaRPr>
          </a:p>
          <a:p>
            <a:pPr algn="just"/>
            <a:r>
              <a:rPr lang="en-US" sz="2800" b="1" i="1">
                <a:latin typeface="Times New Roman" panose="02020603050405020304" pitchFamily="18" charset="0"/>
                <a:cs typeface="Times New Roman" panose="02020603050405020304" pitchFamily="18" charset="0"/>
              </a:rPr>
              <a:t>Khái niệm</a:t>
            </a:r>
            <a:r>
              <a:rPr lang="en-US" sz="2800">
                <a:latin typeface="Times New Roman" panose="02020603050405020304" pitchFamily="18" charset="0"/>
                <a:cs typeface="Times New Roman" panose="02020603050405020304" pitchFamily="18" charset="0"/>
              </a:rPr>
              <a:t>: Mối liên hệ dùng để chỉ sự quy định, sự tác động qua lại, sự chuyển hóa lẫn nhau giữa các sự vật, hiện tượng hay giữa các mặt của một sự vật, hiện tượng trong thế giới.</a:t>
            </a:r>
          </a:p>
        </p:txBody>
      </p:sp>
      <p:pic>
        <p:nvPicPr>
          <p:cNvPr id="4" name="Content Placeholder 3"/>
          <p:cNvPicPr>
            <a:picLocks noGrp="1" noChangeAspect="1"/>
          </p:cNvPicPr>
          <p:nvPr>
            <p:ph sz="quarter" idx="2"/>
          </p:nvPr>
        </p:nvPicPr>
        <p:blipFill>
          <a:blip r:embed="rId2"/>
          <a:stretch>
            <a:fillRect/>
          </a:stretch>
        </p:blipFill>
        <p:spPr>
          <a:xfrm>
            <a:off x="7032130" y="2996940"/>
            <a:ext cx="4730323" cy="3509905"/>
          </a:xfrm>
          <a:prstGeom prst="rect">
            <a:avLst/>
          </a:prstGeom>
        </p:spPr>
      </p:pic>
      <p:pic>
        <p:nvPicPr>
          <p:cNvPr id="5" name="Content Placeholder 4"/>
          <p:cNvPicPr>
            <a:picLocks noGrp="1" noChangeAspect="1"/>
          </p:cNvPicPr>
          <p:nvPr>
            <p:ph sz="quarter" idx="3"/>
          </p:nvPr>
        </p:nvPicPr>
        <p:blipFill>
          <a:blip r:embed="rId3"/>
          <a:stretch>
            <a:fillRect/>
          </a:stretch>
        </p:blipFill>
        <p:spPr>
          <a:xfrm>
            <a:off x="969645" y="2996940"/>
            <a:ext cx="5172075" cy="3509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610235" y="541655"/>
            <a:ext cx="10972165" cy="4582795"/>
          </a:xfrm>
        </p:spPr>
        <p:txBody>
          <a:bodyPr/>
          <a:lstStyle/>
          <a:p>
            <a:r>
              <a:rPr lang="en-US" b="1" i="1">
                <a:latin typeface="Times New Roman" panose="02020603050405020304" pitchFamily="18" charset="0"/>
                <a:cs typeface="Times New Roman" panose="02020603050405020304" pitchFamily="18" charset="0"/>
              </a:rPr>
              <a:t>Tính chất</a:t>
            </a:r>
            <a:r>
              <a:rPr lang="en-US">
                <a:latin typeface="Times New Roman" panose="02020603050405020304" pitchFamily="18" charset="0"/>
                <a:cs typeface="Times New Roman" panose="02020603050405020304" pitchFamily="18" charset="0"/>
              </a:rPr>
              <a:t>: Tính khách quan, tính phổ biến và tính đa dạng</a:t>
            </a:r>
          </a:p>
          <a:p>
            <a:endParaRPr lang="en-US">
              <a:latin typeface="Times New Roman" panose="02020603050405020304" pitchFamily="18" charset="0"/>
              <a:cs typeface="Times New Roman" panose="02020603050405020304" pitchFamily="18" charset="0"/>
            </a:endParaRPr>
          </a:p>
          <a:p>
            <a:r>
              <a:rPr lang="en-US" b="1" i="1">
                <a:latin typeface="Times New Roman" panose="02020603050405020304" pitchFamily="18" charset="0"/>
                <a:cs typeface="Times New Roman" panose="02020603050405020304" pitchFamily="18" charset="0"/>
              </a:rPr>
              <a:t>Ý nghĩa của vấn đề</a:t>
            </a:r>
            <a:r>
              <a:rPr lang="en-US">
                <a:latin typeface="Times New Roman" panose="02020603050405020304" pitchFamily="18" charset="0"/>
                <a:cs typeface="Times New Roman" panose="02020603050405020304" pitchFamily="18" charset="0"/>
              </a:rPr>
              <a:t>: </a:t>
            </a:r>
          </a:p>
        </p:txBody>
      </p:sp>
      <p:pic>
        <p:nvPicPr>
          <p:cNvPr id="14" name="Content Placeholder 13"/>
          <p:cNvPicPr>
            <a:picLocks noGrp="1" noChangeAspect="1"/>
          </p:cNvPicPr>
          <p:nvPr>
            <p:ph sz="quarter" idx="2"/>
          </p:nvPr>
        </p:nvPicPr>
        <p:blipFill>
          <a:blip r:embed="rId2"/>
          <a:stretch>
            <a:fillRect/>
          </a:stretch>
        </p:blipFill>
        <p:spPr>
          <a:xfrm>
            <a:off x="372745" y="2703830"/>
            <a:ext cx="4813935" cy="3153410"/>
          </a:xfrm>
          <a:prstGeom prst="rect">
            <a:avLst/>
          </a:prstGeom>
        </p:spPr>
      </p:pic>
      <p:pic>
        <p:nvPicPr>
          <p:cNvPr id="16" name="Content Placeholder 15"/>
          <p:cNvPicPr>
            <a:picLocks noGrp="1" noChangeAspect="1"/>
          </p:cNvPicPr>
          <p:nvPr>
            <p:ph sz="quarter" idx="3"/>
          </p:nvPr>
        </p:nvPicPr>
        <p:blipFill>
          <a:blip r:embed="rId3"/>
          <a:stretch>
            <a:fillRect/>
          </a:stretch>
        </p:blipFill>
        <p:spPr>
          <a:xfrm>
            <a:off x="5967095" y="3392805"/>
            <a:ext cx="4523740" cy="3125470"/>
          </a:xfrm>
          <a:prstGeom prst="rect">
            <a:avLst/>
          </a:prstGeom>
        </p:spPr>
      </p:pic>
      <p:grpSp>
        <p:nvGrpSpPr>
          <p:cNvPr id="8" name="Group 8"/>
          <p:cNvGrpSpPr/>
          <p:nvPr/>
        </p:nvGrpSpPr>
        <p:grpSpPr>
          <a:xfrm rot="-5400000">
            <a:off x="4715510" y="1612900"/>
            <a:ext cx="1405255" cy="1100455"/>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6325658" y="132080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toàn diện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6138545" y="2426123"/>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a:t>
            </a:r>
            <a:r>
              <a:rPr lang="en-US" sz="3200" smtClean="0">
                <a:latin typeface="Times New Roman" panose="02020603050405020304" pitchFamily="18" charset="0"/>
                <a:cs typeface="Times New Roman" panose="02020603050405020304" pitchFamily="18" charset="0"/>
              </a:rPr>
              <a:t>iểm</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3200" b="1" i="1" dirty="0">
                <a:solidFill>
                  <a:srgbClr val="0000FF"/>
                </a:solidFill>
                <a:latin typeface="Times New Roman" panose="02020603050405020304" pitchFamily="18" charset="0"/>
                <a:cs typeface="Times New Roman" panose="02020603050405020304" pitchFamily="18" charset="0"/>
                <a:sym typeface="+mn-ea"/>
              </a:rPr>
              <a:t>+ Nguyên lý về sự phát triển</a:t>
            </a:r>
            <a:r>
              <a:rPr lang="en-US" altLang="vi-VN" sz="3200" dirty="0">
                <a:latin typeface="Times New Roman" panose="02020603050405020304" pitchFamily="18" charset="0"/>
                <a:cs typeface="Times New Roman" panose="02020603050405020304" pitchFamily="18" charset="0"/>
              </a:rPr>
              <a:t/>
            </a:r>
            <a:br>
              <a:rPr lang="en-US" altLang="vi-VN" sz="3200" dirty="0">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74754" name="Content Placeholder 2"/>
          <p:cNvSpPr>
            <a:spLocks noGrp="1"/>
          </p:cNvSpPr>
          <p:nvPr>
            <p:ph sz="half" idx="1"/>
          </p:nvPr>
        </p:nvSpPr>
        <p:spPr>
          <a:xfrm>
            <a:off x="609600" y="1187450"/>
            <a:ext cx="11125835" cy="1356360"/>
          </a:xfrm>
        </p:spPr>
        <p:txBody>
          <a:bodyPr vert="horz" wrap="square" lIns="121920" tIns="60960" rIns="121920" bIns="60960" anchor="t">
            <a:normAutofit lnSpcReduction="10000"/>
          </a:bodyPr>
          <a:lstStyle/>
          <a:p>
            <a:pPr lvl="1" algn="just">
              <a:buFont typeface="Arial" panose="020B0604020202020204" pitchFamily="34" charset="0"/>
              <a:buChar char="•"/>
            </a:pPr>
            <a:r>
              <a:rPr lang="en-US" altLang="vi-VN" sz="3200" b="1" i="1" dirty="0">
                <a:latin typeface="Times New Roman" panose="02020603050405020304" pitchFamily="18" charset="0"/>
                <a:cs typeface="Times New Roman" panose="02020603050405020304" pitchFamily="18" charset="0"/>
              </a:rPr>
              <a:t>Khái niệm</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phát triển l</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 quá trình vận động tiến lên từ thấp đến cao, từ đơn giản đến phức tạp, từ kém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đến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hơn của sự vật</a:t>
            </a:r>
            <a:r>
              <a:rPr lang="en-US" altLang="vi-VN" sz="3200" dirty="0">
                <a:latin typeface="Times New Roman" panose="02020603050405020304" pitchFamily="18" charset="0"/>
                <a:cs typeface="Times New Roman" panose="02020603050405020304" pitchFamily="18" charset="0"/>
              </a:rPr>
              <a:t>.</a:t>
            </a:r>
            <a:r>
              <a:rPr lang="vi-VN" altLang="vi-VN" sz="3200" dirty="0">
                <a:latin typeface="Times New Roman" panose="02020603050405020304" pitchFamily="18" charset="0"/>
                <a:cs typeface="Times New Roman" panose="02020603050405020304" pitchFamily="18" charset="0"/>
              </a:rPr>
              <a:t> </a:t>
            </a:r>
            <a:endParaRPr lang="vi-VN" altLang="vi-VN" sz="3200" dirty="0">
              <a:latin typeface="Times New Roman" panose="02020603050405020304" pitchFamily="18" charset="0"/>
              <a:ea typeface="Times New Roman" panose="02020603050405020304" pitchFamily="18" charset="0"/>
            </a:endParaRPr>
          </a:p>
        </p:txBody>
      </p:sp>
      <p:pic>
        <p:nvPicPr>
          <p:cNvPr id="5" name="Content Placeholder 4"/>
          <p:cNvPicPr>
            <a:picLocks noGrp="1" noChangeAspect="1"/>
          </p:cNvPicPr>
          <p:nvPr>
            <p:ph sz="quarter" idx="2"/>
          </p:nvPr>
        </p:nvPicPr>
        <p:blipFill>
          <a:blip r:embed="rId2"/>
          <a:stretch>
            <a:fillRect/>
          </a:stretch>
        </p:blipFill>
        <p:spPr>
          <a:xfrm>
            <a:off x="861695" y="3021965"/>
            <a:ext cx="5602605" cy="3706495"/>
          </a:xfrm>
          <a:prstGeom prst="rect">
            <a:avLst/>
          </a:prstGeom>
        </p:spPr>
      </p:pic>
      <p:pic>
        <p:nvPicPr>
          <p:cNvPr id="6" name="Content Placeholder 5"/>
          <p:cNvPicPr>
            <a:picLocks noGrp="1" noChangeAspect="1"/>
          </p:cNvPicPr>
          <p:nvPr>
            <p:ph sz="quarter" idx="3"/>
          </p:nvPr>
        </p:nvPicPr>
        <p:blipFill>
          <a:blip r:embed="rId3"/>
          <a:stretch>
            <a:fillRect/>
          </a:stretch>
        </p:blipFill>
        <p:spPr>
          <a:xfrm>
            <a:off x="6464300" y="2814108"/>
            <a:ext cx="5416973" cy="3802380"/>
          </a:xfrm>
          <a:prstGeom prst="rect">
            <a:avLst/>
          </a:prstGeom>
        </p:spPr>
      </p:pic>
    </p:spTree>
  </p:cSld>
  <p:clrMapOvr>
    <a:masterClrMapping/>
  </p:clrMapOvr>
  <p:transition spd="slow">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236855" y="443865"/>
            <a:ext cx="11584940" cy="5766435"/>
          </a:xfrm>
        </p:spPr>
        <p:txBody>
          <a:bodyPr/>
          <a:lstStyle/>
          <a:p>
            <a:r>
              <a:rPr lang="en-US" b="1" i="1" dirty="0" err="1">
                <a:latin typeface="Times New Roman" panose="02020603050405020304" pitchFamily="18" charset="0"/>
                <a:cs typeface="Times New Roman" panose="02020603050405020304" pitchFamily="18" charset="0"/>
              </a:rPr>
              <a:t>Tính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dạng</a:t>
            </a: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Ý </a:t>
            </a:r>
            <a:r>
              <a:rPr lang="en-US" b="1" i="1" dirty="0" err="1">
                <a:latin typeface="Times New Roman" panose="02020603050405020304" pitchFamily="18" charset="0"/>
                <a:cs typeface="Times New Roman" panose="02020603050405020304" pitchFamily="18" charset="0"/>
              </a:rPr>
              <a:t>nghĩa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của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vấn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p>
        </p:txBody>
      </p:sp>
      <p:grpSp>
        <p:nvGrpSpPr>
          <p:cNvPr id="8" name="Group 8"/>
          <p:cNvGrpSpPr/>
          <p:nvPr/>
        </p:nvGrpSpPr>
        <p:grpSpPr>
          <a:xfrm rot="-5400000">
            <a:off x="4288578" y="2111587"/>
            <a:ext cx="1828800" cy="1100667"/>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5966883" y="117729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phát triển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5923280" y="3215428"/>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a:t>
            </a:r>
            <a:r>
              <a:rPr lang="en-US" sz="3200" dirty="0" err="1" smtClean="0">
                <a:latin typeface="Times New Roman" panose="02020603050405020304" pitchFamily="18" charset="0"/>
                <a:cs typeface="Times New Roman" panose="02020603050405020304" pitchFamily="18" charset="0"/>
              </a:rPr>
              <a:t>iểm</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779145" y="3864610"/>
            <a:ext cx="10790555" cy="1590040"/>
          </a:xfrm>
          <a:prstGeom prst="roundRect">
            <a:avLst/>
          </a:prstGeom>
          <a:no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r>
              <a:rPr lang="en-US" altLang="x-none" sz="3200" b="1" dirty="0">
                <a:solidFill>
                  <a:srgbClr val="FF0000"/>
                </a:solidFill>
                <a:effectLst/>
                <a:latin typeface="Times New Roman" panose="02020603050405020304" pitchFamily="18" charset="0"/>
                <a:cs typeface="Times New Roman" panose="02020603050405020304" pitchFamily="18" charset="0"/>
              </a:rPr>
              <a:t>Quy luật </a:t>
            </a:r>
            <a:r>
              <a:rPr lang="en-US" altLang="x-none" sz="3200" dirty="0">
                <a:solidFill>
                  <a:srgbClr val="000000"/>
                </a:solidFill>
                <a:effectLst/>
                <a:latin typeface="Times New Roman" panose="02020603050405020304" pitchFamily="18" charset="0"/>
                <a:cs typeface="Times New Roman" panose="02020603050405020304" pitchFamily="18" charset="0"/>
              </a:rPr>
              <a:t>là những </a:t>
            </a:r>
            <a:r>
              <a:rPr lang="en-US" altLang="x-none" sz="3200" b="1" dirty="0">
                <a:solidFill>
                  <a:srgbClr val="000000"/>
                </a:solidFill>
                <a:effectLst/>
                <a:latin typeface="Times New Roman" panose="02020603050405020304" pitchFamily="18" charset="0"/>
                <a:cs typeface="Times New Roman" panose="02020603050405020304" pitchFamily="18" charset="0"/>
              </a:rPr>
              <a:t>mối liên hệ </a:t>
            </a:r>
            <a:r>
              <a:rPr lang="en-US" altLang="x-none" sz="3200" b="1" dirty="0">
                <a:solidFill>
                  <a:srgbClr val="3333CC"/>
                </a:solidFill>
                <a:effectLst/>
                <a:latin typeface="Times New Roman" panose="02020603050405020304" pitchFamily="18" charset="0"/>
                <a:cs typeface="Times New Roman" panose="02020603050405020304" pitchFamily="18" charset="0"/>
              </a:rPr>
              <a:t>khách quan, bản chất, tất nhiên, phổ biến </a:t>
            </a:r>
            <a:r>
              <a:rPr lang="en-US" altLang="x-none" sz="3200" dirty="0">
                <a:solidFill>
                  <a:srgbClr val="000000"/>
                </a:solidFill>
                <a:effectLst/>
                <a:latin typeface="Times New Roman" panose="02020603050405020304" pitchFamily="18" charset="0"/>
                <a:cs typeface="Times New Roman" panose="02020603050405020304" pitchFamily="18" charset="0"/>
              </a:rPr>
              <a:t>và lặp lại giữa các mặt, các yếu tố, các thuộc tính bên trong mỗi sự vật, hay giữa các sự vật, hiện tượng với nhau.</a:t>
            </a:r>
          </a:p>
        </p:txBody>
      </p:sp>
      <p:sp>
        <p:nvSpPr>
          <p:cNvPr id="6" name="Curved Up Ribbon 36"/>
          <p:cNvSpPr/>
          <p:nvPr/>
        </p:nvSpPr>
        <p:spPr>
          <a:xfrm>
            <a:off x="-103716" y="687494"/>
            <a:ext cx="12390967" cy="1727200"/>
          </a:xfrm>
          <a:prstGeom prst="ellipseRibbon2">
            <a:avLst>
              <a:gd name="adj1" fmla="val 25000"/>
              <a:gd name="adj2" fmla="val 50000"/>
              <a:gd name="adj3" fmla="val 12500"/>
            </a:avLst>
          </a:prstGeom>
          <a:no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pt-BR" altLang="en-US" b="1" i="1" dirty="0">
                <a:solidFill>
                  <a:srgbClr val="0000FF"/>
                </a:solidFill>
                <a:latin typeface="Times New Roman" panose="02020603050405020304" pitchFamily="18" charset="0"/>
                <a:cs typeface="Times New Roman" panose="02020603050405020304" pitchFamily="18" charset="0"/>
              </a:rPr>
              <a:t>- Những quy luật cơ bản của phép biện chứng duy vật</a:t>
            </a:r>
            <a:endParaRPr lang="en-US" altLang="en-US" sz="3735" dirty="0">
              <a:latin typeface="Times New Roman" panose="02020603050405020304" pitchFamily="18" charset="0"/>
              <a:cs typeface="Times New Roman" panose="02020603050405020304" pitchFamily="18" charset="0"/>
            </a:endParaRPr>
          </a:p>
          <a:p>
            <a:pPr marL="0" lvl="0" indent="0" algn="ctr" eaLnBrk="1" hangingPunct="1">
              <a:spcBef>
                <a:spcPts val="300"/>
              </a:spcBef>
              <a:spcAft>
                <a:spcPts val="300"/>
              </a:spcAft>
              <a:buNone/>
            </a:pPr>
            <a:endParaRPr lang="en-US" altLang="en-US" sz="3735" b="1" i="1" dirty="0">
              <a:solidFill>
                <a:srgbClr val="FFFF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728133" y="2498090"/>
            <a:ext cx="7480300" cy="73088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179705" algn="just" defTabSz="0" eaLnBrk="1" hangingPunct="1">
              <a:lnSpc>
                <a:spcPct val="130000"/>
              </a:lnSpc>
              <a:spcBef>
                <a:spcPct val="0"/>
              </a:spcBef>
              <a:buNone/>
              <a:tabLst>
                <a:tab pos="269875" algn="l"/>
              </a:tabLst>
            </a:pPr>
            <a:r>
              <a:rPr lang="en-US" altLang="en-US" b="1" i="1" u="sng" dirty="0">
                <a:solidFill>
                  <a:srgbClr val="660066"/>
                </a:solidFill>
                <a:latin typeface="Times New Roman" panose="02020603050405020304" pitchFamily="18" charset="0"/>
                <a:cs typeface="Times New Roman" panose="02020603050405020304" pitchFamily="18" charset="0"/>
              </a:rPr>
              <a:t>+ Nhận thức chung về quy lu</a:t>
            </a:r>
            <a:r>
              <a:rPr lang="en-US" altLang="en-US" b="1" i="1" dirty="0">
                <a:solidFill>
                  <a:srgbClr val="660066"/>
                </a:solidFill>
                <a:latin typeface="Times New Roman" panose="02020603050405020304" pitchFamily="18" charset="0"/>
                <a:cs typeface="Times New Roman" panose="02020603050405020304" pitchFamily="18" charset="0"/>
              </a:rPr>
              <a:t>ật</a:t>
            </a:r>
            <a:endParaRPr lang="en-US" altLang="en-US" dirty="0">
              <a:solidFill>
                <a:srgbClr val="660066"/>
              </a:solidFill>
              <a:latin typeface="Times New Roman" panose="02020603050405020304" pitchFamily="18" charset="0"/>
              <a:ea typeface="Times New Roman" panose="02020603050405020304" pitchFamily="18" charset="0"/>
            </a:endParaRPr>
          </a:p>
        </p:txBody>
      </p:sp>
    </p:spTree>
  </p:cSld>
  <p:clrMapOvr>
    <a:masterClrMapping/>
  </p:clrMapOvr>
  <p:transition spd="slow">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vert="horz" wrap="square" lIns="121920" tIns="60960" rIns="121920" bIns="60960" anchor="ctr">
            <a:normAutofit/>
          </a:bodyPr>
          <a:lstStyle/>
          <a:p>
            <a:pPr>
              <a:buFont typeface="Wingdings" panose="05000000000000000000" pitchFamily="2" charset="2"/>
              <a:buChar char="v"/>
            </a:pPr>
            <a:r>
              <a:rPr lang="en-US" altLang="en-US" sz="2800" b="1" dirty="0">
                <a:solidFill>
                  <a:srgbClr val="0000FF"/>
                </a:solidFill>
                <a:latin typeface="Times New Roman" panose="02020603050405020304" pitchFamily="18" charset="0"/>
                <a:ea typeface="Times New Roman" panose="02020603050405020304" pitchFamily="18" charset="0"/>
              </a:rPr>
              <a:t>Quy luật thống nhất và đấu tranh của các mặt đối lập ( quy luật mâu thuẫn)</a:t>
            </a:r>
          </a:p>
        </p:txBody>
      </p:sp>
      <p:sp>
        <p:nvSpPr>
          <p:cNvPr id="2" name="Content Placeholder 1"/>
          <p:cNvSpPr>
            <a:spLocks noGrp="1"/>
          </p:cNvSpPr>
          <p:nvPr>
            <p:ph idx="1"/>
          </p:nvPr>
        </p:nvSpPr>
        <p:spPr/>
        <p:txBody>
          <a:bodyPr/>
          <a:lstStyle/>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Vai trò:</a:t>
            </a:r>
            <a:r>
              <a:rPr lang="en-US">
                <a:latin typeface="Times New Roman" panose="02020603050405020304" pitchFamily="18" charset="0"/>
                <a:cs typeface="Times New Roman" panose="02020603050405020304" pitchFamily="18" charset="0"/>
              </a:rPr>
              <a:t> Vạch ra nguồn gốc động lực của sự vận động, phát triển của sự vật hiện tượng</a:t>
            </a:r>
          </a:p>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Khái niệm:</a:t>
            </a:r>
            <a:endParaRPr lang="en-US">
              <a:latin typeface="Times New Roman" panose="02020603050405020304" pitchFamily="18" charset="0"/>
              <a:cs typeface="Times New Roman" panose="02020603050405020304" pitchFamily="18" charset="0"/>
            </a:endParaRPr>
          </a:p>
          <a:p>
            <a:pPr marL="0" indent="0" algn="just">
              <a:buNone/>
            </a:pPr>
            <a:r>
              <a:rPr lang="en-US" i="1">
                <a:latin typeface="Times New Roman" panose="02020603050405020304" pitchFamily="18" charset="0"/>
                <a:cs typeface="Times New Roman" panose="02020603050405020304" pitchFamily="18" charset="0"/>
              </a:rPr>
              <a:t>+ Mâu thuẫn:</a:t>
            </a:r>
            <a:r>
              <a:rPr lang="en-US">
                <a:latin typeface="Times New Roman" panose="02020603050405020304" pitchFamily="18" charset="0"/>
                <a:cs typeface="Times New Roman" panose="02020603050405020304" pitchFamily="18" charset="0"/>
              </a:rPr>
              <a:t> dùng để chỉ mối liên hệ </a:t>
            </a:r>
            <a:r>
              <a:rPr lang="en-US" u="sng">
                <a:latin typeface="Times New Roman" panose="02020603050405020304" pitchFamily="18" charset="0"/>
                <a:cs typeface="Times New Roman" panose="02020603050405020304" pitchFamily="18" charset="0"/>
              </a:rPr>
              <a:t>thống nhất</a:t>
            </a:r>
            <a:r>
              <a:rPr lang="en-US">
                <a:latin typeface="Times New Roman" panose="02020603050405020304" pitchFamily="18" charset="0"/>
                <a:cs typeface="Times New Roman" panose="02020603050405020304" pitchFamily="18" charset="0"/>
              </a:rPr>
              <a:t>, </a:t>
            </a:r>
            <a:r>
              <a:rPr lang="en-US" u="sng">
                <a:solidFill>
                  <a:srgbClr val="FF3300"/>
                </a:solidFill>
                <a:latin typeface="Times New Roman" panose="02020603050405020304" pitchFamily="18" charset="0"/>
                <a:cs typeface="Times New Roman" panose="02020603050405020304" pitchFamily="18" charset="0"/>
              </a:rPr>
              <a:t>đấu tranh</a:t>
            </a:r>
            <a:r>
              <a:rPr lang="en-US">
                <a:latin typeface="Times New Roman" panose="02020603050405020304" pitchFamily="18" charset="0"/>
                <a:cs typeface="Times New Roman" panose="02020603050405020304" pitchFamily="18" charset="0"/>
              </a:rPr>
              <a:t> và </a:t>
            </a:r>
            <a:r>
              <a:rPr lang="en-US" u="sng">
                <a:latin typeface="Times New Roman" panose="02020603050405020304" pitchFamily="18" charset="0"/>
                <a:cs typeface="Times New Roman" panose="02020603050405020304" pitchFamily="18" charset="0"/>
              </a:rPr>
              <a:t>chuyển hóa</a:t>
            </a:r>
            <a:r>
              <a:rPr lang="en-US">
                <a:latin typeface="Times New Roman" panose="02020603050405020304" pitchFamily="18" charset="0"/>
                <a:cs typeface="Times New Roman" panose="02020603050405020304" pitchFamily="18" charset="0"/>
              </a:rPr>
              <a:t> giữa </a:t>
            </a:r>
            <a:r>
              <a:rPr lang="en-US">
                <a:solidFill>
                  <a:srgbClr val="FF3300"/>
                </a:solidFill>
                <a:latin typeface="Times New Roman" panose="02020603050405020304" pitchFamily="18" charset="0"/>
                <a:cs typeface="Times New Roman" panose="02020603050405020304" pitchFamily="18" charset="0"/>
              </a:rPr>
              <a:t>các mặt đối lập</a:t>
            </a:r>
            <a:r>
              <a:rPr lang="en-US">
                <a:latin typeface="Times New Roman" panose="02020603050405020304" pitchFamily="18" charset="0"/>
                <a:cs typeface="Times New Roman" panose="02020603050405020304" pitchFamily="18" charset="0"/>
              </a:rPr>
              <a:t> của mỗi sự vật, hiện tượng hoặc giữa các sự vật, hiện tượng với nhau.</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861743"/>
            <a:ext cx="10972800" cy="1415097"/>
          </a:xfrm>
        </p:spPr>
        <p:txBody>
          <a:bodyPr>
            <a:normAutofit fontScale="90000"/>
          </a:bodyPr>
          <a:lstStyle/>
          <a:p>
            <a:r>
              <a:rPr lang="en-US" altLang="en-US" sz="2600" dirty="0">
                <a:latin typeface="Times New Roman" panose="02020603050405020304" pitchFamily="18" charset="0"/>
                <a:cs typeface="Times New Roman" panose="02020603050405020304" pitchFamily="18" charset="0"/>
                <a:sym typeface="+mn-ea"/>
              </a:rPr>
              <a:t>	</a:t>
            </a:r>
            <a:r>
              <a:rPr lang="en-US" altLang="en-US" sz="3100" i="1" dirty="0">
                <a:solidFill>
                  <a:srgbClr val="0000FF"/>
                </a:solidFill>
                <a:latin typeface="Times New Roman" panose="02020603050405020304" pitchFamily="18" charset="0"/>
                <a:cs typeface="Times New Roman" panose="02020603050405020304" pitchFamily="18" charset="0"/>
                <a:sym typeface="+mn-ea"/>
              </a:rPr>
              <a:t>Mặt đối lập biện chứng</a:t>
            </a:r>
            <a:r>
              <a:rPr lang="en-US" altLang="en-US" sz="3100" i="1" dirty="0">
                <a:latin typeface="Times New Roman" panose="02020603050405020304" pitchFamily="18" charset="0"/>
                <a:cs typeface="Times New Roman" panose="02020603050405020304" pitchFamily="18" charset="0"/>
                <a:sym typeface="+mn-ea"/>
              </a:rPr>
              <a:t>:</a:t>
            </a:r>
            <a:r>
              <a:rPr lang="en-US" altLang="en-US" sz="3100" dirty="0">
                <a:latin typeface="Times New Roman" panose="02020603050405020304" pitchFamily="18" charset="0"/>
                <a:cs typeface="Times New Roman" panose="02020603050405020304" pitchFamily="18" charset="0"/>
                <a:sym typeface="+mn-ea"/>
              </a:rPr>
              <a:t>  là những mặt, những yếu tố có khuynh hướng vận động, phát triển trái ngược nhau nhưng cùng tồn tại trong </a:t>
            </a:r>
            <a:r>
              <a:rPr lang="en-US" altLang="en-US" sz="3100" dirty="0" err="1">
                <a:latin typeface="Times New Roman" panose="02020603050405020304" pitchFamily="18" charset="0"/>
                <a:cs typeface="Times New Roman" panose="02020603050405020304" pitchFamily="18" charset="0"/>
                <a:sym typeface="+mn-ea"/>
              </a:rPr>
              <a:t>một</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chỉnh</a:t>
            </a:r>
            <a:r>
              <a:rPr lang="en-US" altLang="en-US" sz="3100" dirty="0" smtClean="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thể</a:t>
            </a:r>
            <a:r>
              <a:rPr lang="en-US" altLang="en-US" sz="3100" dirty="0">
                <a:latin typeface="Times New Roman" panose="02020603050405020304" pitchFamily="18" charset="0"/>
                <a:cs typeface="Times New Roman" panose="02020603050405020304" pitchFamily="18" charset="0"/>
              </a:rPr>
              <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smtClean="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smtClean="0">
                <a:latin typeface="Times New Roman" panose="02020603050405020304" pitchFamily="18" charset="0"/>
                <a:cs typeface="Times New Roman" panose="02020603050405020304" pitchFamily="18" charset="0"/>
              </a:rPr>
              <a:t>Xã</a:t>
            </a:r>
            <a:r>
              <a:rPr lang="en-US" altLang="en-US" sz="2600" dirty="0" smtClean="0">
                <a:latin typeface="Times New Roman" panose="02020603050405020304" pitchFamily="18" charset="0"/>
                <a:cs typeface="Times New Roman" panose="02020603050405020304" pitchFamily="18" charset="0"/>
              </a:rPr>
              <a:t> </a:t>
            </a:r>
            <a:r>
              <a:rPr lang="en-US" altLang="en-US" sz="2600" dirty="0">
                <a:latin typeface="Times New Roman" panose="02020603050405020304" pitchFamily="18" charset="0"/>
                <a:cs typeface="Times New Roman" panose="02020603050405020304" pitchFamily="18" charset="0"/>
              </a:rPr>
              <a:t>hội phong kiến </a:t>
            </a:r>
          </a:p>
        </p:txBody>
      </p:sp>
      <p:pic>
        <p:nvPicPr>
          <p:cNvPr id="2" name="Content Placeholder 1"/>
          <p:cNvPicPr>
            <a:picLocks noGrp="1" noChangeAspect="1"/>
          </p:cNvPicPr>
          <p:nvPr>
            <p:ph sz="half" idx="2"/>
          </p:nvPr>
        </p:nvPicPr>
        <p:blipFill>
          <a:blip r:embed="rId2"/>
          <a:stretch>
            <a:fillRect/>
          </a:stretch>
        </p:blipFill>
        <p:spPr>
          <a:xfrm>
            <a:off x="7608211" y="2248290"/>
            <a:ext cx="4558388"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609600" y="980660"/>
            <a:ext cx="10972800" cy="6034617"/>
          </a:xfrm>
        </p:spPr>
        <p:txBody>
          <a:bodyPr vert="horz" wrap="square" lIns="121920" tIns="60960" rIns="121920" bIns="60960" anchor="t"/>
          <a:lstStyle/>
          <a:p>
            <a:pPr marL="0" indent="0" algn="just">
              <a:lnSpc>
                <a:spcPct val="150000"/>
              </a:lnSpc>
              <a:buNone/>
            </a:pP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Nội</a:t>
            </a:r>
            <a:r>
              <a:rPr lang="en-US" altLang="en-US" b="1" i="1" dirty="0" smtClean="0">
                <a:latin typeface="Times New Roman" panose="02020603050405020304" pitchFamily="18" charset="0"/>
                <a:cs typeface="Times New Roman" panose="02020603050405020304" pitchFamily="18" charset="0"/>
              </a:rPr>
              <a:t> dung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a:t>
            </a:r>
          </a:p>
          <a:p>
            <a:pPr algn="just">
              <a:lnSpc>
                <a:spcPct val="150000"/>
              </a:lnSpc>
            </a:pP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vật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cũng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thể thống nhất của các mặt đối lập</a:t>
            </a:r>
          </a:p>
          <a:p>
            <a:pPr algn="just">
              <a:lnSpc>
                <a:spcPct val="150000"/>
              </a:lnSpc>
            </a:pPr>
            <a:r>
              <a:rPr lang="en-US" altLang="en-US" dirty="0">
                <a:latin typeface="Times New Roman" panose="02020603050405020304" pitchFamily="18" charset="0"/>
                <a:cs typeface="Times New Roman" panose="02020603050405020304" pitchFamily="18" charset="0"/>
              </a:rPr>
              <a:t>Các mặt đối lập vừa thống nhất vừa đấu tranh với nhau</a:t>
            </a:r>
          </a:p>
          <a:p>
            <a:pPr algn="just">
              <a:lnSpc>
                <a:spcPct val="150000"/>
              </a:lnSpc>
            </a:pPr>
            <a:r>
              <a:rPr lang="en-US" altLang="en-US" dirty="0">
                <a:latin typeface="Times New Roman" panose="02020603050405020304" pitchFamily="18" charset="0"/>
                <a:cs typeface="Times New Roman" panose="02020603050405020304" pitchFamily="18" charset="0"/>
              </a:rPr>
              <a:t>Đấu tranh của các mặt đối lập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nguồn gốc của sự phát triển</a:t>
            </a:r>
          </a:p>
          <a:p>
            <a:pPr algn="just">
              <a:lnSpc>
                <a:spcPct val="150000"/>
              </a:lnSpc>
              <a:buNone/>
            </a:pPr>
            <a:r>
              <a:rPr lang="en-US" altLang="en-US" b="1" i="1" dirty="0">
                <a:latin typeface="VNI-Times" pitchFamily="2" charset="0"/>
              </a:rPr>
              <a:t>	Trong moät maâu thuaãn söï thoáng nhaát giöõa caùc maët ñoái laäp chæ laø töông ñoái taïm thôøi coøn ñaáu tranh giöõa caùc maët ñoái laäp laø tuyeät ñoái vónh vieãn.</a:t>
            </a: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09600" y="836641"/>
            <a:ext cx="10671120" cy="5688790"/>
          </a:xfrm>
        </p:spPr>
        <p:txBody>
          <a:bodyPr vert="horz" wrap="square" lIns="121920" tIns="60960" rIns="121920" bIns="60960" numCol="1" anchor="t" anchorCtr="0" compatLnSpc="1"/>
          <a:lstStyle/>
          <a:p>
            <a:pPr marL="0" indent="0" algn="just">
              <a:buNone/>
            </a:pPr>
            <a:r>
              <a:rPr lang="en-US" b="1" i="1" dirty="0" smtClean="0">
                <a:latin typeface="Times New Roman" panose="02020603050405020304" pitchFamily="18" charset="0"/>
                <a:cs typeface="Times New Roman" panose="02020603050405020304" pitchFamily="18" charset="0"/>
              </a:rPr>
              <a:t>- </a:t>
            </a:r>
            <a:r>
              <a:rPr lang="vi-VN" b="1" i="1" dirty="0" smtClean="0">
                <a:latin typeface="Times New Roman" panose="02020603050405020304" pitchFamily="18" charset="0"/>
                <a:cs typeface="Times New Roman" panose="02020603050405020304" pitchFamily="18" charset="0"/>
              </a:rPr>
              <a:t>Ý </a:t>
            </a:r>
            <a:r>
              <a:rPr lang="vi-VN" b="1" i="1" dirty="0">
                <a:latin typeface="Times New Roman" panose="02020603050405020304" pitchFamily="18" charset="0"/>
                <a:cs typeface="Times New Roman" panose="02020603050405020304" pitchFamily="18" charset="0"/>
              </a:rPr>
              <a:t>nghĩa phương pháp luận</a:t>
            </a:r>
            <a:r>
              <a:rPr lang="vi-VN" b="1"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tiễn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ta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lịch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-&gt;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30000"/>
              </a:lnSpc>
              <a:spcBef>
                <a:spcPct val="50000"/>
              </a:spcBef>
              <a:spcAft>
                <a:spcPct val="0"/>
              </a:spcAft>
              <a:buClrTx/>
              <a:buSzTx/>
              <a:buFont typeface="Arial" panose="020B0604020202020204" pitchFamily="34" charset="0"/>
              <a:buNone/>
              <a:defRPr/>
            </a:pPr>
            <a:endParaRPr kumimoji="0" lang="en-US" b="0" i="0" u="none" strike="noStrike" kern="0" cap="none" spc="0" normalizeH="0" baseline="0" noProof="0" dirty="0" smtClean="0">
              <a:ln>
                <a:noFill/>
              </a:ln>
              <a:solidFill>
                <a:srgbClr val="0000CC"/>
              </a:solidFill>
              <a:effectLst/>
              <a:uLnTx/>
              <a:uFillTx/>
              <a:latin typeface="VNI-Times" pitchFamily="2"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b="0" i="0" u="none" strike="noStrike" kern="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vert="horz" wrap="square" lIns="121920" tIns="60960" rIns="121920" bIns="60960" anchor="ctr">
            <a:normAutofit fontScale="90000"/>
          </a:bodyPr>
          <a:lstStyle/>
          <a:p>
            <a:r>
              <a:rPr lang="en-US" altLang="en-US" sz="4000" b="1" i="1" dirty="0">
                <a:solidFill>
                  <a:srgbClr val="0000CC"/>
                </a:solidFill>
                <a:latin typeface="VNI-Times" pitchFamily="2" charset="0"/>
                <a:cs typeface="Times New Roman" panose="02020603050405020304" pitchFamily="18" charset="0"/>
              </a:rPr>
              <a:t>	</a:t>
            </a:r>
            <a:r>
              <a:rPr lang="vi-VN" b="1" i="1" dirty="0"/>
              <a:t> </a:t>
            </a:r>
            <a:r>
              <a:rPr lang="vi-VN" sz="2700" b="1" i="1" dirty="0">
                <a:solidFill>
                  <a:srgbClr val="0000FF"/>
                </a:solidFill>
              </a:rPr>
              <a:t>Quy luật chuyển hoá từ sự thay đổi về lượng dẫn đến sự thay đổi về chất và ngược lại (quy luật  lượng chất)</a:t>
            </a:r>
            <a:r>
              <a:rPr lang="en-US" altLang="en-US" sz="2700" b="1" i="1" dirty="0">
                <a:solidFill>
                  <a:srgbClr val="0000CC"/>
                </a:solidFill>
                <a:latin typeface="VNI-Times" pitchFamily="2" charset="0"/>
                <a:cs typeface="Times New Roman" panose="02020603050405020304" pitchFamily="18" charset="0"/>
              </a:rPr>
              <a:t/>
            </a:r>
            <a:br>
              <a:rPr lang="en-US" altLang="en-US" sz="2700" b="1" i="1" dirty="0">
                <a:solidFill>
                  <a:srgbClr val="0000CC"/>
                </a:solidFill>
                <a:latin typeface="VNI-Times" pitchFamily="2" charset="0"/>
                <a:cs typeface="Times New Roman" panose="02020603050405020304" pitchFamily="18" charset="0"/>
              </a:rPr>
            </a:br>
            <a:endParaRPr lang="en-US" altLang="en-US" sz="2700" i="1" dirty="0">
              <a:solidFill>
                <a:srgbClr val="0000CC"/>
              </a:solidFill>
              <a:latin typeface="Times New Roman" panose="02020603050405020304" pitchFamily="18" charset="0"/>
              <a:ea typeface="Times New Roman" panose="02020603050405020304" pitchFamily="18" charset="0"/>
            </a:endParaRPr>
          </a:p>
        </p:txBody>
      </p:sp>
      <p:sp>
        <p:nvSpPr>
          <p:cNvPr id="83971" name="Content Placeholder 2"/>
          <p:cNvSpPr>
            <a:spLocks noGrp="1"/>
          </p:cNvSpPr>
          <p:nvPr>
            <p:ph idx="1"/>
          </p:nvPr>
        </p:nvSpPr>
        <p:spPr/>
        <p:txBody>
          <a:bodyPr vert="horz" wrap="square" lIns="121920" tIns="60960" rIns="121920" bIns="60960" anchor="t"/>
          <a:lstStyle/>
          <a:p>
            <a:pPr algn="just">
              <a:lnSpc>
                <a:spcPct val="150000"/>
              </a:lnSpc>
              <a:buNone/>
            </a:pPr>
            <a:r>
              <a:rPr lang="en-US" altLang="en-US" b="1" i="1" dirty="0">
                <a:solidFill>
                  <a:srgbClr val="0000CC"/>
                </a:solidFill>
                <a:latin typeface="VNI-Times" pitchFamily="2" charset="0"/>
                <a:cs typeface="Times New Roman" panose="02020603050405020304" pitchFamily="18" charset="0"/>
              </a:rPr>
              <a:t>	</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Vai</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trò</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này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chỉ</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ra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cách</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thức</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động</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phát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triển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của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sự</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hiện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tượng</a:t>
            </a:r>
            <a:r>
              <a:rPr lang="en-US" altLang="en-US" b="1" i="1" dirty="0" smtClean="0">
                <a:latin typeface="Times New Roman" panose="02020603050405020304" pitchFamily="18" charset="0"/>
                <a:cs typeface="Times New Roman" panose="02020603050405020304" pitchFamily="18" charset="0"/>
              </a:rPr>
              <a:t>.</a:t>
            </a:r>
            <a:endParaRPr lang="en-US" altLang="en-US" b="1" i="1" dirty="0">
              <a:latin typeface="VNI-Times" pitchFamily="2"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vert="horz" wrap="square" lIns="121920" tIns="60960" rIns="121920" bIns="60960" anchor="ctr">
            <a:normAutofit/>
          </a:bodyPr>
          <a:lstStyle/>
          <a:p>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Khái</a:t>
            </a:r>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niệm</a:t>
            </a:r>
            <a:r>
              <a:rPr lang="en-US" altLang="en-US" sz="2800" b="1" i="1" dirty="0" smtClean="0">
                <a:latin typeface="Times New Roman" panose="02020603050405020304" pitchFamily="18" charset="0"/>
                <a:cs typeface="Times New Roman" panose="02020603050405020304" pitchFamily="18" charset="0"/>
              </a:rPr>
              <a:t>: </a:t>
            </a:r>
            <a:endParaRPr lang="en-US" altLang="en-US" sz="2800" b="1" i="1" dirty="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1"/>
          </p:nvPr>
        </p:nvSpPr>
        <p:spPr/>
        <p:txBody>
          <a:bodyPr/>
          <a:lstStyle/>
          <a:p>
            <a:pPr marL="0" indent="0" algn="just">
              <a:lnSpc>
                <a:spcPct val="150000"/>
              </a:lnSpc>
              <a:buNone/>
            </a:pPr>
            <a:r>
              <a:rPr lang="en-US" b="1" i="1" dirty="0" smtClean="0">
                <a:latin typeface="+mj-lt"/>
              </a:rPr>
              <a:t>+ </a:t>
            </a:r>
            <a:r>
              <a:rPr lang="vi-VN" b="1" i="1" dirty="0" smtClean="0">
                <a:latin typeface="+mj-lt"/>
              </a:rPr>
              <a:t>Chất </a:t>
            </a:r>
            <a:r>
              <a:rPr lang="vi-VN" b="1" dirty="0" smtClean="0">
                <a:latin typeface="+mj-lt"/>
              </a:rPr>
              <a:t>: </a:t>
            </a:r>
            <a:r>
              <a:rPr lang="vi-VN" dirty="0">
                <a:latin typeface="+mj-lt"/>
              </a:rPr>
              <a:t>Là </a:t>
            </a:r>
            <a:r>
              <a:rPr lang="vi-VN" u="sng" dirty="0">
                <a:latin typeface="+mj-lt"/>
              </a:rPr>
              <a:t>tổng hợp những thuộc tính khách quan </a:t>
            </a:r>
            <a:r>
              <a:rPr lang="vi-VN" dirty="0">
                <a:latin typeface="+mj-lt"/>
              </a:rPr>
              <a:t>vốn có của các sự vật hiện tượng nói lên nó là cái gì, </a:t>
            </a:r>
            <a:r>
              <a:rPr lang="vi-VN" dirty="0">
                <a:solidFill>
                  <a:srgbClr val="FF0000"/>
                </a:solidFill>
                <a:latin typeface="+mj-lt"/>
              </a:rPr>
              <a:t>để phân biệt nó với cái khác.</a:t>
            </a:r>
          </a:p>
          <a:p>
            <a:pPr marL="0" indent="0">
              <a:buNone/>
            </a:pPr>
            <a:endParaRPr lang="en-US" dirty="0"/>
          </a:p>
        </p:txBody>
      </p:sp>
      <p:sp>
        <p:nvSpPr>
          <p:cNvPr id="3" name="Content Placeholder 2"/>
          <p:cNvSpPr>
            <a:spLocks noGrp="1"/>
          </p:cNvSpPr>
          <p:nvPr>
            <p:ph sz="half" idx="2"/>
          </p:nvPr>
        </p:nvSpPr>
        <p:spPr/>
        <p:txBody>
          <a:bodyPr/>
          <a:lstStyle/>
          <a:p>
            <a:endParaRPr lang="en-US"/>
          </a:p>
        </p:txBody>
      </p:sp>
      <p:pic>
        <p:nvPicPr>
          <p:cNvPr id="1026"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836640"/>
            <a:ext cx="5728595" cy="55563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sz="half" idx="1"/>
          </p:nvPr>
        </p:nvSpPr>
        <p:spPr>
          <a:xfrm>
            <a:off x="838200" y="620610"/>
            <a:ext cx="5181600" cy="5556353"/>
          </a:xfrm>
        </p:spPr>
        <p:txBody>
          <a:bodyPr vert="horz" wrap="square" lIns="121920" tIns="60960" rIns="121920" bIns="60960" numCol="1" anchor="t" anchorCtr="0" compatLnSpc="1">
            <a:normAutofit fontScale="62500" lnSpcReduction="20000"/>
          </a:bodyPr>
          <a:lstStyle/>
          <a:p>
            <a:pPr algn="just">
              <a:lnSpc>
                <a:spcPct val="170000"/>
              </a:lnSpc>
            </a:pPr>
            <a:r>
              <a:rPr kumimoji="0" lang="en-US" sz="4500" b="1" i="0" u="none" strike="noStrike" kern="0" cap="none" spc="0" normalizeH="0" baseline="0" noProof="0" dirty="0" smtClean="0">
                <a:ln>
                  <a:noFill/>
                </a:ln>
                <a:solidFill>
                  <a:srgbClr val="FF0000"/>
                </a:solidFill>
                <a:effectLst/>
                <a:uLnTx/>
                <a:uFillTx/>
                <a:latin typeface="Times New Roman" panose="02020603050405020304" pitchFamily="18" charset="0"/>
                <a:cs typeface="Times New Roman" panose="02020603050405020304" pitchFamily="18" charset="0"/>
              </a:rPr>
              <a:t> </a:t>
            </a:r>
            <a:r>
              <a:rPr lang="vi-VN" sz="4500" b="1" i="1" dirty="0" smtClean="0">
                <a:latin typeface="Times New Roman" panose="02020603050405020304" pitchFamily="18" charset="0"/>
                <a:cs typeface="Times New Roman" panose="02020603050405020304" pitchFamily="18" charset="0"/>
              </a:rPr>
              <a:t>Lượng</a:t>
            </a:r>
            <a:r>
              <a:rPr lang="vi-VN" sz="4500" b="1" dirty="0" smtClean="0">
                <a:latin typeface="Times New Roman" panose="02020603050405020304" pitchFamily="18" charset="0"/>
                <a:cs typeface="Times New Roman" panose="02020603050405020304" pitchFamily="18" charset="0"/>
              </a:rPr>
              <a:t>: </a:t>
            </a:r>
            <a:r>
              <a:rPr lang="vi-VN" sz="4500" dirty="0">
                <a:latin typeface="Times New Roman" panose="02020603050405020304" pitchFamily="18" charset="0"/>
                <a:cs typeface="Times New Roman" panose="02020603050405020304" pitchFamily="18" charset="0"/>
              </a:rPr>
              <a:t>Là khái niệm biểu thị các </a:t>
            </a:r>
            <a:r>
              <a:rPr lang="vi-VN" sz="4500" b="1" dirty="0">
                <a:latin typeface="Times New Roman" panose="02020603050405020304" pitchFamily="18" charset="0"/>
                <a:cs typeface="Times New Roman" panose="02020603050405020304" pitchFamily="18" charset="0"/>
              </a:rPr>
              <a:t>con số </a:t>
            </a:r>
            <a:r>
              <a:rPr lang="vi-VN" sz="4500" dirty="0">
                <a:latin typeface="Times New Roman" panose="02020603050405020304" pitchFamily="18" charset="0"/>
                <a:cs typeface="Times New Roman" panose="02020603050405020304" pitchFamily="18" charset="0"/>
              </a:rPr>
              <a:t>của các yếu tố, các thuộc tính cấu thành nó: về độ lớn (to, nhỏ); quy mô (lớn, bé); trình độ (cao, thấp); tốc độ (nhanh, chậm); Màu sắc (đậm, nhạt) </a:t>
            </a:r>
          </a:p>
          <a:p>
            <a:pPr marL="0" marR="0" lvl="0" indent="465455" algn="just" defTabSz="914400" rtl="0" eaLnBrk="1" fontAlgn="base" latinLnBrk="0" hangingPunct="1">
              <a:lnSpc>
                <a:spcPct val="170000"/>
              </a:lnSpc>
              <a:spcBef>
                <a:spcPct val="20000"/>
              </a:spcBef>
              <a:spcAft>
                <a:spcPct val="0"/>
              </a:spcAft>
              <a:buClrTx/>
              <a:buSzTx/>
              <a:buFontTx/>
              <a:buNone/>
              <a:defRPr/>
            </a:pPr>
            <a:r>
              <a:rPr kumimoji="0" lang="en-US" sz="3735" b="0" i="0" u="none" strike="noStrike" kern="0" cap="none" spc="0" normalizeH="0" baseline="0" noProof="0" dirty="0" smtClean="0">
                <a:ln>
                  <a:noFill/>
                </a:ln>
                <a:solidFill>
                  <a:schemeClr val="tx1"/>
                </a:solidFill>
                <a:effectLst/>
                <a:uLnTx/>
                <a:uFillTx/>
                <a:latin typeface="VNI-Times" pitchFamily="2" charset="0"/>
                <a:ea typeface="+mn-ea"/>
                <a:cs typeface="Times New Roman" panose="02020603050405020304" pitchFamily="18" charset="0"/>
              </a:rPr>
              <a:t>     </a:t>
            </a:r>
          </a:p>
          <a:p>
            <a:pPr marL="0" marR="0" lvl="0" indent="465455" algn="l" defTabSz="914400" rtl="0" eaLnBrk="1" fontAlgn="base" latinLnBrk="0" hangingPunct="1">
              <a:lnSpc>
                <a:spcPct val="120000"/>
              </a:lnSpc>
              <a:spcBef>
                <a:spcPct val="20000"/>
              </a:spcBef>
              <a:spcAft>
                <a:spcPct val="0"/>
              </a:spcAft>
              <a:buClrTx/>
              <a:buSzTx/>
              <a:buFontTx/>
              <a:buNone/>
              <a:defRPr/>
            </a:pPr>
            <a:endParaRPr kumimoji="0" lang="en-US" sz="3735"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3" name="Content Placeholder 2"/>
          <p:cNvSpPr>
            <a:spLocks noGrp="1"/>
          </p:cNvSpPr>
          <p:nvPr>
            <p:ph sz="half" idx="2"/>
          </p:nvPr>
        </p:nvSpPr>
        <p:spPr/>
        <p:txBody>
          <a:bodyPr>
            <a:normAutofit fontScale="62500" lnSpcReduction="20000"/>
          </a:bodyPr>
          <a:lstStyle/>
          <a:p>
            <a:endParaRPr lang="en-US" dirty="0"/>
          </a:p>
        </p:txBody>
      </p:sp>
      <p:pic>
        <p:nvPicPr>
          <p:cNvPr id="7170"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764630"/>
            <a:ext cx="5692590" cy="4968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76600" y="2362200"/>
            <a:ext cx="6553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800" dirty="0">
              <a:latin typeface="Times New Roman" panose="02020603050405020304" pitchFamily="18" charset="0"/>
              <a:cs typeface="Times New Roman" panose="02020603050405020304" pitchFamily="18" charset="0"/>
            </a:endParaRPr>
          </a:p>
        </p:txBody>
      </p:sp>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400" b="1">
              <a:solidFill>
                <a:srgbClr val="0033CC"/>
              </a:solidFill>
            </a:endParaRPr>
          </a:p>
        </p:txBody>
      </p:sp>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6" name="Text Box 14"/>
          <p:cNvSpPr txBox="1">
            <a:spLocks noChangeArrowheads="1"/>
          </p:cNvSpPr>
          <p:nvPr/>
        </p:nvSpPr>
        <p:spPr bwMode="auto">
          <a:xfrm>
            <a:off x="4648200" y="4953001"/>
            <a:ext cx="106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0</a:t>
            </a:r>
            <a:r>
              <a:rPr lang="en-US" altLang="en-US" sz="2800" baseline="30000"/>
              <a:t>0</a:t>
            </a:r>
            <a:r>
              <a:rPr lang="en-US" altLang="en-US" sz="2800"/>
              <a:t>C</a:t>
            </a:r>
          </a:p>
        </p:txBody>
      </p:sp>
      <p:sp>
        <p:nvSpPr>
          <p:cNvPr id="64527" name="Text Box 15"/>
          <p:cNvSpPr txBox="1">
            <a:spLocks noChangeArrowheads="1"/>
          </p:cNvSpPr>
          <p:nvPr/>
        </p:nvSpPr>
        <p:spPr bwMode="auto">
          <a:xfrm>
            <a:off x="7162800" y="4967288"/>
            <a:ext cx="175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100</a:t>
            </a:r>
            <a:r>
              <a:rPr lang="en-US" altLang="en-US" sz="2800" baseline="30000"/>
              <a:t>0</a:t>
            </a:r>
            <a:r>
              <a:rPr lang="en-US" altLang="en-US" sz="2800"/>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FontTx/>
              <a:buChar char="•"/>
            </a:pPr>
            <a:endParaRPr lang="en-US" altLang="en-US" sz="2800">
              <a:solidFill>
                <a:srgbClr val="0000FF"/>
              </a:solidFill>
            </a:endParaRPr>
          </a:p>
        </p:txBody>
      </p:sp>
      <p:sp>
        <p:nvSpPr>
          <p:cNvPr id="64529" name="Text Box 17"/>
          <p:cNvSpPr txBox="1">
            <a:spLocks noChangeArrowheads="1"/>
          </p:cNvSpPr>
          <p:nvPr/>
        </p:nvSpPr>
        <p:spPr bwMode="auto">
          <a:xfrm>
            <a:off x="3505200" y="51054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rắn</a:t>
            </a:r>
          </a:p>
        </p:txBody>
      </p:sp>
      <p:sp>
        <p:nvSpPr>
          <p:cNvPr id="64530" name="Text Box 18"/>
          <p:cNvSpPr txBox="1">
            <a:spLocks noChangeArrowheads="1"/>
          </p:cNvSpPr>
          <p:nvPr/>
        </p:nvSpPr>
        <p:spPr bwMode="auto">
          <a:xfrm>
            <a:off x="6019800" y="5043488"/>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lỏng</a:t>
            </a:r>
          </a:p>
        </p:txBody>
      </p:sp>
      <p:sp>
        <p:nvSpPr>
          <p:cNvPr id="64531" name="Text Box 19"/>
          <p:cNvSpPr txBox="1">
            <a:spLocks noChangeArrowheads="1"/>
          </p:cNvSpPr>
          <p:nvPr/>
        </p:nvSpPr>
        <p:spPr bwMode="auto">
          <a:xfrm>
            <a:off x="8382000" y="5029200"/>
            <a:ext cx="1752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4" name="Text Box 22"/>
          <p:cNvSpPr txBox="1">
            <a:spLocks noChangeArrowheads="1"/>
          </p:cNvSpPr>
          <p:nvPr/>
        </p:nvSpPr>
        <p:spPr bwMode="auto">
          <a:xfrm>
            <a:off x="6324600" y="6299200"/>
            <a:ext cx="420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Độ</a:t>
            </a:r>
          </a:p>
        </p:txBody>
      </p:sp>
      <p:sp>
        <p:nvSpPr>
          <p:cNvPr id="64535" name="AutoShape 23"/>
          <p:cNvSpPr>
            <a:spLocks/>
          </p:cNvSpPr>
          <p:nvPr/>
        </p:nvSpPr>
        <p:spPr bwMode="auto">
          <a:xfrm>
            <a:off x="6553201" y="4343400"/>
            <a:ext cx="1274763" cy="457200"/>
          </a:xfrm>
          <a:prstGeom prst="borderCallout1">
            <a:avLst>
              <a:gd name="adj1" fmla="val 25000"/>
              <a:gd name="adj2" fmla="val 105977"/>
              <a:gd name="adj3" fmla="val 279861"/>
              <a:gd name="adj4" fmla="val 105977"/>
            </a:avLst>
          </a:prstGeom>
          <a:solidFill>
            <a:schemeClr val="accent1"/>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1400" b="1"/>
              <a:t>Điểm nút</a:t>
            </a:r>
          </a:p>
        </p:txBody>
      </p:sp>
      <p:sp>
        <p:nvSpPr>
          <p:cNvPr id="64536" name="Arc 24"/>
          <p:cNvSpPr>
            <a:spLocks/>
          </p:cNvSpPr>
          <p:nvPr/>
        </p:nvSpPr>
        <p:spPr bwMode="auto">
          <a:xfrm rot="19286087">
            <a:off x="7138988" y="4913314"/>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7" name="Text Box 25"/>
          <p:cNvSpPr txBox="1">
            <a:spLocks noChangeArrowheads="1"/>
          </p:cNvSpPr>
          <p:nvPr/>
        </p:nvSpPr>
        <p:spPr bwMode="auto">
          <a:xfrm>
            <a:off x="7620001" y="4648200"/>
            <a:ext cx="11287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Bước nhảy</a:t>
            </a:r>
          </a:p>
        </p:txBody>
      </p:sp>
      <p:sp>
        <p:nvSpPr>
          <p:cNvPr id="2" name="Title 1"/>
          <p:cNvSpPr>
            <a:spLocks noGrp="1"/>
          </p:cNvSpPr>
          <p:nvPr>
            <p:ph type="title"/>
          </p:nvPr>
        </p:nvSpPr>
        <p:spPr/>
        <p:txBody>
          <a:bodyPr>
            <a:noAutofit/>
          </a:bodyPr>
          <a:lstStyle/>
          <a:p>
            <a:r>
              <a:rPr lang="en-US" sz="3200" b="1" i="1" dirty="0" smtClean="0"/>
              <a:t/>
            </a:r>
            <a:br>
              <a:rPr lang="en-US" sz="3200" b="1" i="1" dirty="0" smtClean="0"/>
            </a:br>
            <a:r>
              <a:rPr lang="vi-VN" sz="3200" b="1" i="1" dirty="0" smtClean="0">
                <a:solidFill>
                  <a:srgbClr val="0000FF"/>
                </a:solidFill>
              </a:rPr>
              <a:t>Mối </a:t>
            </a:r>
            <a:r>
              <a:rPr lang="vi-VN" sz="3200" b="1" i="1" dirty="0">
                <a:solidFill>
                  <a:srgbClr val="0000FF"/>
                </a:solidFill>
              </a:rPr>
              <a:t>quan hệ biện chứng giữa lượng và chất:</a:t>
            </a:r>
            <a:r>
              <a:rPr lang="vi-VN" sz="3200" dirty="0">
                <a:solidFill>
                  <a:srgbClr val="0000FF"/>
                </a:solidFill>
              </a:rPr>
              <a:t/>
            </a:r>
            <a:br>
              <a:rPr lang="vi-VN" sz="3200" dirty="0">
                <a:solidFill>
                  <a:srgbClr val="0000FF"/>
                </a:solidFill>
              </a:rPr>
            </a:br>
            <a:r>
              <a:rPr lang="vi-VN" sz="3200" b="1" dirty="0">
                <a:solidFill>
                  <a:srgbClr val="0000FF"/>
                </a:solidFill>
              </a:rPr>
              <a:t/>
            </a:r>
            <a:br>
              <a:rPr lang="vi-VN" sz="3200" b="1" dirty="0">
                <a:solidFill>
                  <a:srgbClr val="0000FF"/>
                </a:solidFill>
              </a:rPr>
            </a:br>
            <a:endParaRPr lang="en-US" sz="3200" dirty="0">
              <a:solidFill>
                <a:srgbClr val="0000FF"/>
              </a:solidFill>
            </a:endParaRPr>
          </a:p>
        </p:txBody>
      </p:sp>
      <p:sp>
        <p:nvSpPr>
          <p:cNvPr id="3" name="Content Placeholder 2"/>
          <p:cNvSpPr>
            <a:spLocks noGrp="1"/>
          </p:cNvSpPr>
          <p:nvPr>
            <p:ph idx="1"/>
          </p:nvPr>
        </p:nvSpPr>
        <p:spPr/>
        <p:txBody>
          <a:bodyPr/>
          <a:lstStyle/>
          <a:p>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lượng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dẫn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đến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chất</a:t>
            </a:r>
            <a:r>
              <a:rPr lang="en-US" altLang="en-US" b="1" dirty="0" smtClean="0">
                <a:latin typeface="Times New Roman" panose="02020603050405020304" pitchFamily="18" charset="0"/>
                <a:cs typeface="Times New Roman" panose="02020603050405020304" pitchFamily="18" charset="0"/>
              </a:rPr>
              <a:t>:</a:t>
            </a:r>
          </a:p>
          <a:p>
            <a:pPr marL="0" indent="0">
              <a:buNone/>
            </a:pP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lượng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chưa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a:t>
            </a:r>
            <a:r>
              <a:rPr lang="en-US" altLang="en-US" dirty="0" err="1">
                <a:latin typeface="Times New Roman" panose="02020603050405020304" pitchFamily="18" charset="0"/>
                <a:ea typeface="Times New Roman" panose="02020603050405020304" pitchFamily="18" charset="0"/>
              </a:rPr>
              <a:t>à</a:t>
            </a:r>
            <a:r>
              <a:rPr lang="en-US" altLang="en-US" dirty="0" err="1">
                <a:latin typeface="Times New Roman" panose="02020603050405020304" pitchFamily="18" charset="0"/>
                <a:cs typeface="Times New Roman" panose="02020603050405020304" pitchFamily="18" charset="0"/>
              </a:rPr>
              <a:t>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lập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a:t>
            </a:r>
            <a:r>
              <a:rPr lang="en-US" altLang="en-US" dirty="0" err="1">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luỹ</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p>
          <a:p>
            <a:pPr marL="0" indent="0">
              <a:buNone/>
            </a:pPr>
            <a:r>
              <a:rPr lang="en-US" altLang="en-US" sz="2000" b="1" dirty="0">
                <a:solidFill>
                  <a:srgbClr val="0033CC"/>
                </a:solidFill>
              </a:rPr>
              <a:t/>
            </a:r>
            <a:br>
              <a:rPr lang="en-US" altLang="en-US" sz="2000" b="1" dirty="0">
                <a:solidFill>
                  <a:srgbClr val="0033CC"/>
                </a:solidFill>
              </a:rPr>
            </a:br>
            <a:endParaRPr lang="en-US" dirty="0"/>
          </a:p>
        </p:txBody>
      </p:sp>
    </p:spTree>
    <p:extLst>
      <p:ext uri="{BB962C8B-B14F-4D97-AF65-F5344CB8AC3E}">
        <p14:creationId xmlns:p14="http://schemas.microsoft.com/office/powerpoint/2010/main" val="1700928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64521"/>
                                        </p:tgtEl>
                                        <p:attrNameLst>
                                          <p:attrName>style.visibility</p:attrName>
                                        </p:attrNameLst>
                                      </p:cBhvr>
                                      <p:to>
                                        <p:strVal val="visible"/>
                                      </p:to>
                                    </p:set>
                                    <p:animEffect transition="in" filter="blinds(horizontal)">
                                      <p:cBhvr>
                                        <p:cTn id="7" dur="500"/>
                                        <p:tgtEl>
                                          <p:spTgt spid="645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64516"/>
                                        </p:tgtEl>
                                        <p:attrNameLst>
                                          <p:attrName>style.visibility</p:attrName>
                                        </p:attrNameLst>
                                      </p:cBhvr>
                                      <p:to>
                                        <p:strVal val="visible"/>
                                      </p:to>
                                    </p:set>
                                    <p:animEffect transition="in" filter="box(in)">
                                      <p:cBhvr>
                                        <p:cTn id="12" dur="500"/>
                                        <p:tgtEl>
                                          <p:spTgt spid="645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nodeType="clickEffect">
                                  <p:stCondLst>
                                    <p:cond delay="0"/>
                                  </p:stCondLst>
                                  <p:childTnLst>
                                    <p:set>
                                      <p:cBhvr>
                                        <p:cTn id="16" dur="1" fill="hold">
                                          <p:stCondLst>
                                            <p:cond delay="0"/>
                                          </p:stCondLst>
                                        </p:cTn>
                                        <p:tgtEl>
                                          <p:spTgt spid="64522"/>
                                        </p:tgtEl>
                                        <p:attrNameLst>
                                          <p:attrName>style.visibility</p:attrName>
                                        </p:attrNameLst>
                                      </p:cBhvr>
                                      <p:to>
                                        <p:strVal val="visible"/>
                                      </p:to>
                                    </p:set>
                                    <p:anim calcmode="lin" valueType="num">
                                      <p:cBhvr>
                                        <p:cTn id="17" dur="1000" fill="hold"/>
                                        <p:tgtEl>
                                          <p:spTgt spid="64522"/>
                                        </p:tgtEl>
                                        <p:attrNameLst>
                                          <p:attrName>ppt_x</p:attrName>
                                        </p:attrNameLst>
                                      </p:cBhvr>
                                      <p:tavLst>
                                        <p:tav tm="0">
                                          <p:val>
                                            <p:strVal val="#ppt_x-#ppt_w/2"/>
                                          </p:val>
                                        </p:tav>
                                        <p:tav tm="100000">
                                          <p:val>
                                            <p:strVal val="#ppt_x"/>
                                          </p:val>
                                        </p:tav>
                                      </p:tavLst>
                                    </p:anim>
                                    <p:anim calcmode="lin" valueType="num">
                                      <p:cBhvr>
                                        <p:cTn id="18" dur="1000" fill="hold"/>
                                        <p:tgtEl>
                                          <p:spTgt spid="64522"/>
                                        </p:tgtEl>
                                        <p:attrNameLst>
                                          <p:attrName>ppt_y</p:attrName>
                                        </p:attrNameLst>
                                      </p:cBhvr>
                                      <p:tavLst>
                                        <p:tav tm="0">
                                          <p:val>
                                            <p:strVal val="#ppt_y"/>
                                          </p:val>
                                        </p:tav>
                                        <p:tav tm="100000">
                                          <p:val>
                                            <p:strVal val="#ppt_y"/>
                                          </p:val>
                                        </p:tav>
                                      </p:tavLst>
                                    </p:anim>
                                    <p:anim calcmode="lin" valueType="num">
                                      <p:cBhvr>
                                        <p:cTn id="19" dur="1000" fill="hold"/>
                                        <p:tgtEl>
                                          <p:spTgt spid="64522"/>
                                        </p:tgtEl>
                                        <p:attrNameLst>
                                          <p:attrName>ppt_w</p:attrName>
                                        </p:attrNameLst>
                                      </p:cBhvr>
                                      <p:tavLst>
                                        <p:tav tm="0">
                                          <p:val>
                                            <p:fltVal val="0"/>
                                          </p:val>
                                        </p:tav>
                                        <p:tav tm="100000">
                                          <p:val>
                                            <p:strVal val="#ppt_w"/>
                                          </p:val>
                                        </p:tav>
                                      </p:tavLst>
                                    </p:anim>
                                    <p:anim calcmode="lin" valueType="num">
                                      <p:cBhvr>
                                        <p:cTn id="20" dur="1000" fill="hold"/>
                                        <p:tgtEl>
                                          <p:spTgt spid="6452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4" presetClass="entr" presetSubtype="16" fill="hold" nodeType="afterEffect">
                                  <p:stCondLst>
                                    <p:cond delay="0"/>
                                  </p:stCondLst>
                                  <p:childTnLst>
                                    <p:set>
                                      <p:cBhvr>
                                        <p:cTn id="23" dur="1" fill="hold">
                                          <p:stCondLst>
                                            <p:cond delay="0"/>
                                          </p:stCondLst>
                                        </p:cTn>
                                        <p:tgtEl>
                                          <p:spTgt spid="64523"/>
                                        </p:tgtEl>
                                        <p:attrNameLst>
                                          <p:attrName>style.visibility</p:attrName>
                                        </p:attrNameLst>
                                      </p:cBhvr>
                                      <p:to>
                                        <p:strVal val="visible"/>
                                      </p:to>
                                    </p:set>
                                    <p:animEffect transition="in" filter="box(in)">
                                      <p:cBhvr>
                                        <p:cTn id="24" dur="1000"/>
                                        <p:tgtEl>
                                          <p:spTgt spid="64523"/>
                                        </p:tgtEl>
                                      </p:cBhvr>
                                    </p:animEffect>
                                  </p:childTnLst>
                                </p:cTn>
                              </p:par>
                            </p:childTnLst>
                          </p:cTn>
                        </p:par>
                        <p:par>
                          <p:cTn id="25" fill="hold" nodeType="afterGroup">
                            <p:stCondLst>
                              <p:cond delay="2000"/>
                            </p:stCondLst>
                            <p:childTnLst>
                              <p:par>
                                <p:cTn id="26" presetID="4" presetClass="entr" presetSubtype="16" fill="hold" nodeType="afterEffect">
                                  <p:stCondLst>
                                    <p:cond delay="0"/>
                                  </p:stCondLst>
                                  <p:childTnLst>
                                    <p:set>
                                      <p:cBhvr>
                                        <p:cTn id="27" dur="1" fill="hold">
                                          <p:stCondLst>
                                            <p:cond delay="0"/>
                                          </p:stCondLst>
                                        </p:cTn>
                                        <p:tgtEl>
                                          <p:spTgt spid="64524"/>
                                        </p:tgtEl>
                                        <p:attrNameLst>
                                          <p:attrName>style.visibility</p:attrName>
                                        </p:attrNameLst>
                                      </p:cBhvr>
                                      <p:to>
                                        <p:strVal val="visible"/>
                                      </p:to>
                                    </p:set>
                                    <p:animEffect transition="in" filter="box(in)">
                                      <p:cBhvr>
                                        <p:cTn id="28" dur="1000"/>
                                        <p:tgtEl>
                                          <p:spTgt spid="64524"/>
                                        </p:tgtEl>
                                      </p:cBhvr>
                                    </p:animEffect>
                                  </p:childTnLst>
                                </p:cTn>
                              </p:par>
                            </p:childTnLst>
                          </p:cTn>
                        </p:par>
                        <p:par>
                          <p:cTn id="29" fill="hold" nodeType="afterGroup">
                            <p:stCondLst>
                              <p:cond delay="3000"/>
                            </p:stCondLst>
                            <p:childTnLst>
                              <p:par>
                                <p:cTn id="30" presetID="4" presetClass="entr" presetSubtype="16" fill="hold" grpId="0" nodeType="afterEffect">
                                  <p:stCondLst>
                                    <p:cond delay="0"/>
                                  </p:stCondLst>
                                  <p:childTnLst>
                                    <p:set>
                                      <p:cBhvr>
                                        <p:cTn id="31" dur="1" fill="hold">
                                          <p:stCondLst>
                                            <p:cond delay="0"/>
                                          </p:stCondLst>
                                        </p:cTn>
                                        <p:tgtEl>
                                          <p:spTgt spid="64526"/>
                                        </p:tgtEl>
                                        <p:attrNameLst>
                                          <p:attrName>style.visibility</p:attrName>
                                        </p:attrNameLst>
                                      </p:cBhvr>
                                      <p:to>
                                        <p:strVal val="visible"/>
                                      </p:to>
                                    </p:set>
                                    <p:animEffect transition="in" filter="box(in)">
                                      <p:cBhvr>
                                        <p:cTn id="32" dur="1000"/>
                                        <p:tgtEl>
                                          <p:spTgt spid="64526"/>
                                        </p:tgtEl>
                                      </p:cBhvr>
                                    </p:animEffect>
                                  </p:childTnLst>
                                </p:cTn>
                              </p:par>
                            </p:childTnLst>
                          </p:cTn>
                        </p:par>
                        <p:par>
                          <p:cTn id="33" fill="hold" nodeType="afterGroup">
                            <p:stCondLst>
                              <p:cond delay="4000"/>
                            </p:stCondLst>
                            <p:childTnLst>
                              <p:par>
                                <p:cTn id="34" presetID="4" presetClass="entr" presetSubtype="16" fill="hold" grpId="0" nodeType="afterEffect">
                                  <p:stCondLst>
                                    <p:cond delay="0"/>
                                  </p:stCondLst>
                                  <p:childTnLst>
                                    <p:set>
                                      <p:cBhvr>
                                        <p:cTn id="35" dur="1" fill="hold">
                                          <p:stCondLst>
                                            <p:cond delay="0"/>
                                          </p:stCondLst>
                                        </p:cTn>
                                        <p:tgtEl>
                                          <p:spTgt spid="64527"/>
                                        </p:tgtEl>
                                        <p:attrNameLst>
                                          <p:attrName>style.visibility</p:attrName>
                                        </p:attrNameLst>
                                      </p:cBhvr>
                                      <p:to>
                                        <p:strVal val="visible"/>
                                      </p:to>
                                    </p:set>
                                    <p:animEffect transition="in" filter="box(in)">
                                      <p:cBhvr>
                                        <p:cTn id="36" dur="1000"/>
                                        <p:tgtEl>
                                          <p:spTgt spid="64527"/>
                                        </p:tgtEl>
                                      </p:cBhvr>
                                    </p:animEffect>
                                  </p:childTnLst>
                                </p:cTn>
                              </p:par>
                            </p:childTnLst>
                          </p:cTn>
                        </p:par>
                        <p:par>
                          <p:cTn id="37" fill="hold" nodeType="afterGroup">
                            <p:stCondLst>
                              <p:cond delay="5000"/>
                            </p:stCondLst>
                            <p:childTnLst>
                              <p:par>
                                <p:cTn id="38" presetID="4" presetClass="entr" presetSubtype="16" fill="hold" nodeType="afterEffect">
                                  <p:stCondLst>
                                    <p:cond delay="0"/>
                                  </p:stCondLst>
                                  <p:childTnLst>
                                    <p:set>
                                      <p:cBhvr>
                                        <p:cTn id="39" dur="1" fill="hold">
                                          <p:stCondLst>
                                            <p:cond delay="0"/>
                                          </p:stCondLst>
                                        </p:cTn>
                                        <p:tgtEl>
                                          <p:spTgt spid="64525"/>
                                        </p:tgtEl>
                                        <p:attrNameLst>
                                          <p:attrName>style.visibility</p:attrName>
                                        </p:attrNameLst>
                                      </p:cBhvr>
                                      <p:to>
                                        <p:strVal val="visible"/>
                                      </p:to>
                                    </p:set>
                                    <p:animEffect transition="in" filter="box(in)">
                                      <p:cBhvr>
                                        <p:cTn id="40" dur="1000"/>
                                        <p:tgtEl>
                                          <p:spTgt spid="64525"/>
                                        </p:tgtEl>
                                      </p:cBhvr>
                                    </p:animEffect>
                                  </p:childTnLst>
                                </p:cTn>
                              </p:par>
                            </p:childTnLst>
                          </p:cTn>
                        </p:par>
                        <p:par>
                          <p:cTn id="41" fill="hold" nodeType="afterGroup">
                            <p:stCondLst>
                              <p:cond delay="6000"/>
                            </p:stCondLst>
                            <p:childTnLst>
                              <p:par>
                                <p:cTn id="42" presetID="4" presetClass="entr" presetSubtype="16" fill="hold" grpId="1" nodeType="afterEffect">
                                  <p:stCondLst>
                                    <p:cond delay="0"/>
                                  </p:stCondLst>
                                  <p:childTnLst>
                                    <p:set>
                                      <p:cBhvr>
                                        <p:cTn id="43" dur="1" fill="hold">
                                          <p:stCondLst>
                                            <p:cond delay="0"/>
                                          </p:stCondLst>
                                        </p:cTn>
                                        <p:tgtEl>
                                          <p:spTgt spid="64528"/>
                                        </p:tgtEl>
                                        <p:attrNameLst>
                                          <p:attrName>style.visibility</p:attrName>
                                        </p:attrNameLst>
                                      </p:cBhvr>
                                      <p:to>
                                        <p:strVal val="visible"/>
                                      </p:to>
                                    </p:set>
                                    <p:animEffect transition="in" filter="box(in)">
                                      <p:cBhvr>
                                        <p:cTn id="44" dur="1000"/>
                                        <p:tgtEl>
                                          <p:spTgt spid="64528"/>
                                        </p:tgtEl>
                                      </p:cBhvr>
                                    </p:animEffect>
                                  </p:childTnLst>
                                </p:cTn>
                              </p:par>
                            </p:childTnLst>
                          </p:cTn>
                        </p:par>
                        <p:par>
                          <p:cTn id="45" fill="hold" nodeType="afterGroup">
                            <p:stCondLst>
                              <p:cond delay="7000"/>
                            </p:stCondLst>
                            <p:childTnLst>
                              <p:par>
                                <p:cTn id="46" presetID="4" presetClass="entr" presetSubtype="16" fill="hold" grpId="0" nodeType="afterEffect">
                                  <p:stCondLst>
                                    <p:cond delay="0"/>
                                  </p:stCondLst>
                                  <p:childTnLst>
                                    <p:set>
                                      <p:cBhvr>
                                        <p:cTn id="47" dur="1" fill="hold">
                                          <p:stCondLst>
                                            <p:cond delay="0"/>
                                          </p:stCondLst>
                                        </p:cTn>
                                        <p:tgtEl>
                                          <p:spTgt spid="64531"/>
                                        </p:tgtEl>
                                        <p:attrNameLst>
                                          <p:attrName>style.visibility</p:attrName>
                                        </p:attrNameLst>
                                      </p:cBhvr>
                                      <p:to>
                                        <p:strVal val="visible"/>
                                      </p:to>
                                    </p:set>
                                    <p:animEffect transition="in" filter="box(in)">
                                      <p:cBhvr>
                                        <p:cTn id="48" dur="500"/>
                                        <p:tgtEl>
                                          <p:spTgt spid="64531"/>
                                        </p:tgtEl>
                                      </p:cBhvr>
                                    </p:animEffect>
                                  </p:childTnLst>
                                </p:cTn>
                              </p:par>
                            </p:childTnLst>
                          </p:cTn>
                        </p:par>
                        <p:par>
                          <p:cTn id="49" fill="hold" nodeType="afterGroup">
                            <p:stCondLst>
                              <p:cond delay="7500"/>
                            </p:stCondLst>
                            <p:childTnLst>
                              <p:par>
                                <p:cTn id="50" presetID="4" presetClass="entr" presetSubtype="16" fill="hold" grpId="0" nodeType="afterEffect">
                                  <p:stCondLst>
                                    <p:cond delay="0"/>
                                  </p:stCondLst>
                                  <p:childTnLst>
                                    <p:set>
                                      <p:cBhvr>
                                        <p:cTn id="51" dur="1" fill="hold">
                                          <p:stCondLst>
                                            <p:cond delay="0"/>
                                          </p:stCondLst>
                                        </p:cTn>
                                        <p:tgtEl>
                                          <p:spTgt spid="64530"/>
                                        </p:tgtEl>
                                        <p:attrNameLst>
                                          <p:attrName>style.visibility</p:attrName>
                                        </p:attrNameLst>
                                      </p:cBhvr>
                                      <p:to>
                                        <p:strVal val="visible"/>
                                      </p:to>
                                    </p:set>
                                    <p:animEffect transition="in" filter="box(in)">
                                      <p:cBhvr>
                                        <p:cTn id="52" dur="500"/>
                                        <p:tgtEl>
                                          <p:spTgt spid="64530"/>
                                        </p:tgtEl>
                                      </p:cBhvr>
                                    </p:animEffect>
                                  </p:childTnLst>
                                </p:cTn>
                              </p:par>
                            </p:childTnLst>
                          </p:cTn>
                        </p:par>
                        <p:par>
                          <p:cTn id="53" fill="hold" nodeType="afterGroup">
                            <p:stCondLst>
                              <p:cond delay="8000"/>
                            </p:stCondLst>
                            <p:childTnLst>
                              <p:par>
                                <p:cTn id="54" presetID="4" presetClass="entr" presetSubtype="16" fill="hold" grpId="0" nodeType="afterEffect">
                                  <p:stCondLst>
                                    <p:cond delay="0"/>
                                  </p:stCondLst>
                                  <p:childTnLst>
                                    <p:set>
                                      <p:cBhvr>
                                        <p:cTn id="55" dur="1" fill="hold">
                                          <p:stCondLst>
                                            <p:cond delay="0"/>
                                          </p:stCondLst>
                                        </p:cTn>
                                        <p:tgtEl>
                                          <p:spTgt spid="64529"/>
                                        </p:tgtEl>
                                        <p:attrNameLst>
                                          <p:attrName>style.visibility</p:attrName>
                                        </p:attrNameLst>
                                      </p:cBhvr>
                                      <p:to>
                                        <p:strVal val="visible"/>
                                      </p:to>
                                    </p:set>
                                    <p:animEffect transition="in" filter="box(in)">
                                      <p:cBhvr>
                                        <p:cTn id="56" dur="500"/>
                                        <p:tgtEl>
                                          <p:spTgt spid="6452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64533"/>
                                        </p:tgtEl>
                                        <p:attrNameLst>
                                          <p:attrName>style.visibility</p:attrName>
                                        </p:attrNameLst>
                                      </p:cBhvr>
                                      <p:to>
                                        <p:strVal val="visible"/>
                                      </p:to>
                                    </p:set>
                                    <p:animEffect transition="in" filter="blinds(horizontal)">
                                      <p:cBhvr>
                                        <p:cTn id="61" dur="500"/>
                                        <p:tgtEl>
                                          <p:spTgt spid="6453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0" presetClass="path" presetSubtype="0" repeatCount="indefinite" accel="50000" decel="50000" fill="hold" grpId="0" nodeType="clickEffect">
                                  <p:stCondLst>
                                    <p:cond delay="0"/>
                                  </p:stCondLst>
                                  <p:childTnLst>
                                    <p:animMotion origin="layout" path="M 0 0.00555 C 0 0.00555 0.27778 0.00555 0.27778 0.00555 C 0.27778 0.00555 0 0.00555 0 0.00555 Z " pathEditMode="fixed" rAng="0" ptsTypes="aaa">
                                      <p:cBhvr>
                                        <p:cTn id="65" dur="2000" spd="-100000" fill="hold"/>
                                        <p:tgtEl>
                                          <p:spTgt spid="64528"/>
                                        </p:tgtEl>
                                        <p:attrNameLst>
                                          <p:attrName>ppt_x</p:attrName>
                                          <p:attrName>ppt_y</p:attrName>
                                        </p:attrNameLst>
                                      </p:cBhvr>
                                      <p:rCtr x="13889" y="0"/>
                                    </p:animMotion>
                                  </p:childTnLst>
                                </p:cTn>
                              </p:par>
                            </p:childTnLst>
                          </p:cTn>
                        </p:par>
                      </p:childTnLst>
                    </p:cTn>
                  </p:par>
                  <p:par>
                    <p:cTn id="66" fill="hold" nodeType="clickPar">
                      <p:stCondLst>
                        <p:cond delay="indefinite"/>
                      </p:stCondLst>
                      <p:childTnLst>
                        <p:par>
                          <p:cTn id="67" fill="hold" nodeType="withGroup">
                            <p:stCondLst>
                              <p:cond delay="0"/>
                            </p:stCondLst>
                            <p:childTnLst>
                              <p:par>
                                <p:cTn id="68" presetID="5" presetClass="exit" presetSubtype="10" fill="hold" grpId="2" nodeType="clickEffect">
                                  <p:stCondLst>
                                    <p:cond delay="0"/>
                                  </p:stCondLst>
                                  <p:childTnLst>
                                    <p:animEffect transition="out" filter="checkerboard(across)">
                                      <p:cBhvr>
                                        <p:cTn id="69" dur="500"/>
                                        <p:tgtEl>
                                          <p:spTgt spid="64528"/>
                                        </p:tgtEl>
                                      </p:cBhvr>
                                    </p:animEffect>
                                    <p:set>
                                      <p:cBhvr>
                                        <p:cTn id="70" dur="1" fill="hold">
                                          <p:stCondLst>
                                            <p:cond delay="499"/>
                                          </p:stCondLst>
                                        </p:cTn>
                                        <p:tgtEl>
                                          <p:spTgt spid="64528"/>
                                        </p:tgtEl>
                                        <p:attrNameLst>
                                          <p:attrName>style.visibility</p:attrName>
                                        </p:attrNameLst>
                                      </p:cBhvr>
                                      <p:to>
                                        <p:strVal val="hidden"/>
                                      </p:to>
                                    </p:set>
                                  </p:childTnLst>
                                </p:cTn>
                              </p:par>
                              <p:par>
                                <p:cTn id="71" presetID="3" presetClass="entr" presetSubtype="10" fill="hold" grpId="0" nodeType="withEffect">
                                  <p:stCondLst>
                                    <p:cond delay="0"/>
                                  </p:stCondLst>
                                  <p:childTnLst>
                                    <p:set>
                                      <p:cBhvr>
                                        <p:cTn id="72" dur="1" fill="hold">
                                          <p:stCondLst>
                                            <p:cond delay="0"/>
                                          </p:stCondLst>
                                        </p:cTn>
                                        <p:tgtEl>
                                          <p:spTgt spid="64534"/>
                                        </p:tgtEl>
                                        <p:attrNameLst>
                                          <p:attrName>style.visibility</p:attrName>
                                        </p:attrNameLst>
                                      </p:cBhvr>
                                      <p:to>
                                        <p:strVal val="visible"/>
                                      </p:to>
                                    </p:set>
                                    <p:animEffect transition="in" filter="blinds(horizontal)">
                                      <p:cBhvr>
                                        <p:cTn id="73" dur="500"/>
                                        <p:tgtEl>
                                          <p:spTgt spid="64534"/>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 presetClass="entr" presetSubtype="10" fill="hold" grpId="0" nodeType="clickEffect">
                                  <p:stCondLst>
                                    <p:cond delay="0"/>
                                  </p:stCondLst>
                                  <p:childTnLst>
                                    <p:set>
                                      <p:cBhvr>
                                        <p:cTn id="77" dur="1" fill="hold">
                                          <p:stCondLst>
                                            <p:cond delay="0"/>
                                          </p:stCondLst>
                                        </p:cTn>
                                        <p:tgtEl>
                                          <p:spTgt spid="64535"/>
                                        </p:tgtEl>
                                        <p:attrNameLst>
                                          <p:attrName>style.visibility</p:attrName>
                                        </p:attrNameLst>
                                      </p:cBhvr>
                                      <p:to>
                                        <p:strVal val="visible"/>
                                      </p:to>
                                    </p:set>
                                    <p:animEffect transition="in" filter="checkerboard(across)">
                                      <p:cBhvr>
                                        <p:cTn id="78" dur="500"/>
                                        <p:tgtEl>
                                          <p:spTgt spid="645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64536"/>
                                        </p:tgtEl>
                                        <p:attrNameLst>
                                          <p:attrName>style.visibility</p:attrName>
                                        </p:attrNameLst>
                                      </p:cBhvr>
                                      <p:to>
                                        <p:strVal val="visible"/>
                                      </p:to>
                                    </p:set>
                                    <p:animEffect transition="in" filter="wipe(left)">
                                      <p:cBhvr>
                                        <p:cTn id="83" dur="500"/>
                                        <p:tgtEl>
                                          <p:spTgt spid="64536"/>
                                        </p:tgtEl>
                                      </p:cBhvr>
                                    </p:animEffect>
                                  </p:childTnLst>
                                </p:cTn>
                              </p:par>
                              <p:par>
                                <p:cTn id="84" presetID="4" presetClass="entr" presetSubtype="16" fill="hold" grpId="0" nodeType="withEffect">
                                  <p:stCondLst>
                                    <p:cond delay="0"/>
                                  </p:stCondLst>
                                  <p:childTnLst>
                                    <p:set>
                                      <p:cBhvr>
                                        <p:cTn id="85" dur="1" fill="hold">
                                          <p:stCondLst>
                                            <p:cond delay="0"/>
                                          </p:stCondLst>
                                        </p:cTn>
                                        <p:tgtEl>
                                          <p:spTgt spid="64537"/>
                                        </p:tgtEl>
                                        <p:attrNameLst>
                                          <p:attrName>style.visibility</p:attrName>
                                        </p:attrNameLst>
                                      </p:cBhvr>
                                      <p:to>
                                        <p:strVal val="visible"/>
                                      </p:to>
                                    </p:set>
                                    <p:animEffect transition="in" filter="box(in)">
                                      <p:cBhvr>
                                        <p:cTn id="86" dur="500"/>
                                        <p:tgtEl>
                                          <p:spTgt spid="64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64521" grpId="0"/>
      <p:bldP spid="64526" grpId="0"/>
      <p:bldP spid="64527" grpId="0"/>
      <p:bldP spid="64528" grpId="0" animBg="1"/>
      <p:bldP spid="64528" grpId="1" animBg="1"/>
      <p:bldP spid="64528" grpId="2" animBg="1"/>
      <p:bldP spid="64529" grpId="0"/>
      <p:bldP spid="64530" grpId="0"/>
      <p:bldP spid="64531" grpId="0"/>
      <p:bldP spid="64533" grpId="0" animBg="1"/>
      <p:bldP spid="64534" grpId="0"/>
      <p:bldP spid="64535" grpId="0" animBg="1"/>
      <p:bldP spid="64536" grpId="0" animBg="1"/>
      <p:bldP spid="6453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838200" y="365125"/>
            <a:ext cx="11018600" cy="1325563"/>
          </a:xfrm>
        </p:spPr>
        <p:txBody>
          <a:bodyPr/>
          <a:lstStyle/>
          <a:p>
            <a:pPr marL="457200" indent="-457200">
              <a:buFont typeface="Arial" panose="020B0604020202020204" pitchFamily="34" charset="0"/>
              <a:buChar char="•"/>
            </a:pPr>
            <a:r>
              <a:rPr lang="en-US" altLang="en-US" sz="3200" b="1" dirty="0">
                <a:solidFill>
                  <a:srgbClr val="FF0000"/>
                </a:solidFill>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chất</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dẫn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đến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lượng</a:t>
            </a:r>
            <a:r>
              <a:rPr lang="en-US" altLang="en-US" sz="3200" b="1" i="1" dirty="0">
                <a:latin typeface="Times New Roman" panose="02020603050405020304" pitchFamily="18" charset="0"/>
                <a:cs typeface="Times New Roman" panose="02020603050405020304" pitchFamily="18" charset="0"/>
              </a:rPr>
              <a:t>.</a:t>
            </a:r>
            <a:endParaRPr lang="en-US" altLang="en-US" sz="3200" dirty="0"/>
          </a:p>
        </p:txBody>
      </p:sp>
      <p:sp>
        <p:nvSpPr>
          <p:cNvPr id="3" name="Content Placeholder 2"/>
          <p:cNvSpPr>
            <a:spLocks noGrp="1"/>
          </p:cNvSpPr>
          <p:nvPr>
            <p:ph idx="1"/>
          </p:nvPr>
        </p:nvSpPr>
        <p:spPr>
          <a:xfrm>
            <a:off x="479220" y="1690688"/>
            <a:ext cx="11377580" cy="4435476"/>
          </a:xfrm>
        </p:spPr>
        <p:txBody>
          <a:bodyPr/>
          <a:lstStyle/>
          <a:p>
            <a:pPr marL="0" indent="341313">
              <a:buNone/>
              <a:defRPr/>
            </a:pP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nhịp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0" indent="341313">
              <a:buNone/>
              <a:defRPr/>
            </a:pPr>
            <a:endParaRPr lang="en-US" dirty="0" smtClean="0">
              <a:latin typeface="Times New Roman" pitchFamily="18" charset="0"/>
              <a:cs typeface="Times New Roman" pitchFamily="18" charset="0"/>
            </a:endParaRPr>
          </a:p>
          <a:p>
            <a:pPr marL="0" indent="341313">
              <a:buNone/>
              <a:defRPr/>
            </a:pP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hai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mặt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lập</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nằm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thể</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thống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được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giới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hạn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độ</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định</a:t>
            </a:r>
            <a:r>
              <a:rPr lang="en-US" altLang="en-US" b="1" i="1" dirty="0">
                <a:latin typeface="Times New Roman" panose="02020603050405020304" pitchFamily="18" charset="0"/>
                <a:cs typeface="Times New Roman" panose="02020603050405020304" pitchFamily="18" charset="0"/>
              </a:rPr>
              <a:t>)=&gt; </a:t>
            </a:r>
            <a:r>
              <a:rPr lang="en-US" altLang="en-US" b="1" i="1" dirty="0" err="1">
                <a:latin typeface="Times New Roman" panose="02020603050405020304" pitchFamily="18" charset="0"/>
                <a:cs typeface="Times New Roman" panose="02020603050405020304" pitchFamily="18" charset="0"/>
              </a:rPr>
              <a:t>Khi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đến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điểm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nút</a:t>
            </a:r>
            <a:r>
              <a:rPr lang="en-US" altLang="en-US" b="1" i="1" dirty="0">
                <a:latin typeface="Times New Roman" panose="02020603050405020304" pitchFamily="18" charset="0"/>
                <a:cs typeface="Times New Roman" panose="02020603050405020304" pitchFamily="18" charset="0"/>
              </a:rPr>
              <a:t> =&gt; </a:t>
            </a: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phải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a:t>
            </a:r>
          </a:p>
          <a:p>
            <a:pPr marL="0" indent="341313">
              <a:buNone/>
              <a:defRPr/>
            </a:pPr>
            <a:endParaRPr lang="en-US" dirty="0">
              <a:latin typeface="Times New Roman" pitchFamily="18" charset="0"/>
              <a:cs typeface="Times New Roman" pitchFamily="18" charset="0"/>
            </a:endParaRPr>
          </a:p>
          <a:p>
            <a:pPr>
              <a:buFont typeface="Arial" charset="0"/>
              <a:buChar char="•"/>
              <a:defRPr/>
            </a:pPr>
            <a:endParaRPr lang="en-US" dirty="0"/>
          </a:p>
        </p:txBody>
      </p:sp>
    </p:spTree>
    <p:extLst>
      <p:ext uri="{BB962C8B-B14F-4D97-AF65-F5344CB8AC3E}">
        <p14:creationId xmlns:p14="http://schemas.microsoft.com/office/powerpoint/2010/main" val="14362603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1"/>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4" name="Title 3"/>
          <p:cNvSpPr>
            <a:spLocks noGrp="1"/>
          </p:cNvSpPr>
          <p:nvPr>
            <p:ph type="title"/>
          </p:nvPr>
        </p:nvSpPr>
        <p:spPr/>
        <p:txBody>
          <a:bodyPr>
            <a:normAutofit/>
          </a:bodyPr>
          <a:lstStyle/>
          <a:p>
            <a:pPr algn="ctr"/>
            <a:r>
              <a:rPr lang="vi-VN" sz="3200" b="1" i="1" dirty="0">
                <a:solidFill>
                  <a:srgbClr val="0000FF"/>
                </a:solidFill>
              </a:rPr>
              <a:t>Ý nghĩa</a:t>
            </a:r>
            <a:r>
              <a:rPr lang="en-US" sz="3200" b="1" i="1" dirty="0">
                <a:solidFill>
                  <a:srgbClr val="0000FF"/>
                </a:solidFill>
              </a:rPr>
              <a:t> </a:t>
            </a:r>
            <a:r>
              <a:rPr lang="en-US" sz="3200" b="1" i="1" dirty="0" err="1">
                <a:solidFill>
                  <a:srgbClr val="0000FF"/>
                </a:solidFill>
                <a:latin typeface="Times New Roman" panose="02020603050405020304" pitchFamily="18" charset="0"/>
                <a:cs typeface="Times New Roman" panose="02020603050405020304" pitchFamily="18" charset="0"/>
              </a:rPr>
              <a:t>của</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quy</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luật</a:t>
            </a:r>
            <a:r>
              <a:rPr lang="vi-VN" sz="3200" b="1" i="1" dirty="0">
                <a:solidFill>
                  <a:srgbClr val="0000FF"/>
                </a:solidFill>
                <a:latin typeface="Times New Roman" panose="02020603050405020304" pitchFamily="18" charset="0"/>
                <a:cs typeface="Times New Roman" panose="02020603050405020304" pitchFamily="18" charset="0"/>
              </a:rPr>
              <a:t>: </a:t>
            </a:r>
            <a:r>
              <a:rPr lang="en-US" sz="3200" b="1" i="1" dirty="0">
                <a:solidFill>
                  <a:srgbClr val="0000FF"/>
                </a:solidFill>
              </a:rPr>
              <a:t/>
            </a:r>
            <a:br>
              <a:rPr lang="en-US" sz="3200" b="1" i="1" dirty="0">
                <a:solidFill>
                  <a:srgbClr val="0000FF"/>
                </a:solidFill>
              </a:rPr>
            </a:br>
            <a:endParaRPr lang="en-US" sz="3200" b="1" i="1" dirty="0"/>
          </a:p>
        </p:txBody>
      </p:sp>
      <p:sp>
        <p:nvSpPr>
          <p:cNvPr id="3" name="Content Placeholder 2"/>
          <p:cNvSpPr>
            <a:spLocks noGrp="1"/>
          </p:cNvSpPr>
          <p:nvPr>
            <p:ph idx="1"/>
          </p:nvPr>
        </p:nvSpPr>
        <p:spPr>
          <a:xfrm>
            <a:off x="479220" y="1825625"/>
            <a:ext cx="11377580" cy="4351338"/>
          </a:xfrm>
        </p:spPr>
        <p:txBody>
          <a:bodyPr/>
          <a:lstStyle/>
          <a:p>
            <a:pPr marL="0" indent="0">
              <a:buNone/>
            </a:pPr>
            <a:r>
              <a:rPr lang="vi-VN" dirty="0" smtClean="0">
                <a:latin typeface="+mj-lt"/>
              </a:rPr>
              <a:t>Trong </a:t>
            </a:r>
            <a:r>
              <a:rPr lang="vi-VN" dirty="0">
                <a:latin typeface="+mj-lt"/>
              </a:rPr>
              <a:t>nhận thức cũng như hoạt động thực tiễn chúng ta phải:</a:t>
            </a:r>
          </a:p>
          <a:p>
            <a:pPr marL="0" indent="0">
              <a:buNone/>
            </a:pPr>
            <a:r>
              <a:rPr lang="vi-VN" dirty="0">
                <a:latin typeface="+mj-lt"/>
              </a:rPr>
              <a:t>+ tích cực chuẩn bị về lượng</a:t>
            </a:r>
          </a:p>
          <a:p>
            <a:pPr marL="0" indent="0">
              <a:buNone/>
            </a:pPr>
            <a:r>
              <a:rPr lang="vi-VN" dirty="0">
                <a:latin typeface="+mj-lt"/>
              </a:rPr>
              <a:t>+ khắc phục 2 khuynh hướng tả khuynh và hữu khuynh</a:t>
            </a:r>
          </a:p>
          <a:p>
            <a:r>
              <a:rPr lang="vi-VN" dirty="0">
                <a:latin typeface="+mj-lt"/>
              </a:rPr>
              <a:t>Tả khuynh: nôn nóng muốn đốt cháy giai đoạn, muốn có sự phát triển về chất nhưng không tích cực chuẩn bị về lượng.</a:t>
            </a:r>
          </a:p>
          <a:p>
            <a:r>
              <a:rPr lang="vi-VN" dirty="0">
                <a:latin typeface="+mj-lt"/>
              </a:rPr>
              <a:t> Hữu khuynh:do dự, nhút nhát mặc dù đã tích lũy đủ về lượng nhưng không thực hiện bước nhảy về chất</a:t>
            </a:r>
          </a:p>
          <a:p>
            <a:endParaRPr lang="en-US" dirty="0"/>
          </a:p>
        </p:txBody>
      </p:sp>
    </p:spTree>
    <p:extLst>
      <p:ext uri="{BB962C8B-B14F-4D97-AF65-F5344CB8AC3E}">
        <p14:creationId xmlns:p14="http://schemas.microsoft.com/office/powerpoint/2010/main" val="278458313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876" y="499921"/>
            <a:ext cx="10515600" cy="1325563"/>
          </a:xfrm>
        </p:spPr>
        <p:txBody>
          <a:bodyPr>
            <a:normAutofit fontScale="90000"/>
          </a:bodyPr>
          <a:lstStyle/>
          <a:p>
            <a:r>
              <a:rPr lang="en-US" altLang="en-US" b="1" i="1" dirty="0" smtClean="0">
                <a:solidFill>
                  <a:srgbClr val="FF0000"/>
                </a:solidFill>
                <a:latin typeface="VNI-Times" pitchFamily="2" charset="0"/>
              </a:rPr>
              <a:t/>
            </a:r>
            <a:br>
              <a:rPr lang="en-US" altLang="en-US" b="1" i="1" dirty="0" smtClean="0">
                <a:solidFill>
                  <a:srgbClr val="FF0000"/>
                </a:solidFill>
                <a:latin typeface="VNI-Times" pitchFamily="2" charset="0"/>
              </a:rPr>
            </a:br>
            <a:r>
              <a:rPr lang="en-US" sz="3100" b="1" i="1" dirty="0" err="1">
                <a:latin typeface="Times New Roman" panose="02020603050405020304" pitchFamily="18" charset="0"/>
                <a:cs typeface="Times New Roman" panose="02020603050405020304" pitchFamily="18" charset="0"/>
              </a:rPr>
              <a:t>Quy</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luật</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của</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dirty="0">
                <a:latin typeface="Times New Roman" panose="02020603050405020304" pitchFamily="18" charset="0"/>
                <a:cs typeface="Times New Roman" panose="02020603050405020304" pitchFamily="18" charset="0"/>
              </a:rPr>
              <a:t/>
            </a:r>
            <a:br>
              <a:rPr lang="en-US" sz="3100" b="1" dirty="0">
                <a:latin typeface="Times New Roman" panose="02020603050405020304" pitchFamily="18" charset="0"/>
                <a:cs typeface="Times New Roman" panose="02020603050405020304" pitchFamily="18" charset="0"/>
              </a:rPr>
            </a:br>
            <a:r>
              <a:rPr lang="en-US" sz="3100" dirty="0">
                <a:latin typeface="Times New Roman" panose="02020603050405020304" pitchFamily="18" charset="0"/>
                <a:cs typeface="Times New Roman" panose="02020603050405020304" pitchFamily="18" charset="0"/>
              </a:rPr>
              <a:t/>
            </a:r>
            <a:br>
              <a:rPr 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b="1" i="1" dirty="0" smtClean="0">
                <a:solidFill>
                  <a:srgbClr val="0000FF"/>
                </a:solidFill>
                <a:latin typeface="Times New Roman" panose="02020603050405020304" pitchFamily="18" charset="0"/>
                <a:cs typeface="Times New Roman" panose="02020603050405020304" pitchFamily="18" charset="0"/>
              </a:rPr>
              <a:t>- </a:t>
            </a:r>
            <a:r>
              <a:rPr lang="en-US" b="1" i="1" dirty="0" err="1" smtClean="0">
                <a:solidFill>
                  <a:srgbClr val="0000FF"/>
                </a:solidFill>
                <a:latin typeface="Times New Roman" panose="02020603050405020304" pitchFamily="18" charset="0"/>
                <a:cs typeface="Times New Roman" panose="02020603050405020304" pitchFamily="18" charset="0"/>
              </a:rPr>
              <a:t>Vai</a:t>
            </a:r>
            <a:r>
              <a:rPr lang="en-US" b="1" i="1" dirty="0" smtClean="0">
                <a:solidFill>
                  <a:srgbClr val="0000FF"/>
                </a:solidFill>
                <a:latin typeface="Times New Roman" panose="02020603050405020304" pitchFamily="18" charset="0"/>
                <a:cs typeface="Times New Roman" panose="02020603050405020304" pitchFamily="18" charset="0"/>
              </a:rPr>
              <a:t> </a:t>
            </a:r>
            <a:r>
              <a:rPr lang="en-US" b="1" i="1" dirty="0" err="1" smtClean="0">
                <a:solidFill>
                  <a:srgbClr val="0000FF"/>
                </a:solidFill>
                <a:latin typeface="Times New Roman" panose="02020603050405020304" pitchFamily="18" charset="0"/>
                <a:cs typeface="Times New Roman" panose="02020603050405020304" pitchFamily="18" charset="0"/>
              </a:rPr>
              <a:t>trò</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này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khuynh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hướng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triển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211167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p:nvPr/>
        </p:nvSpPr>
        <p:spPr>
          <a:xfrm>
            <a:off x="1510130" y="623739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cs typeface="Arial" panose="020B0604020202020204" pitchFamily="34" charset="0"/>
              </a:rPr>
              <a:t>M</a:t>
            </a:r>
            <a:r>
              <a:rPr lang="en-US" altLang="en-US" sz="2400" b="1" dirty="0">
                <a:latin typeface="Times New Roman" panose="02020603050405020304" pitchFamily="18" charset="0"/>
                <a:cs typeface="Times New Roman" panose="02020603050405020304" pitchFamily="18" charset="0"/>
              </a:rPr>
              <a:t>ầm đậu</a:t>
            </a:r>
            <a:endParaRPr lang="en-US" altLang="en-US" sz="2400" b="1" dirty="0">
              <a:ea typeface="Arial" panose="020B0604020202020204" pitchFamily="34" charset="0"/>
            </a:endParaRPr>
          </a:p>
        </p:txBody>
      </p:sp>
      <p:sp>
        <p:nvSpPr>
          <p:cNvPr id="16394" name="Text Box 10"/>
          <p:cNvSpPr txBox="1"/>
          <p:nvPr/>
        </p:nvSpPr>
        <p:spPr>
          <a:xfrm>
            <a:off x="1117600" y="3022600"/>
            <a:ext cx="29464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Mầm đậu</a:t>
            </a:r>
            <a:endParaRPr lang="en-US" altLang="en-US" sz="2400" b="1" dirty="0">
              <a:latin typeface="Times New Roman" panose="02020603050405020304" pitchFamily="18" charset="0"/>
              <a:ea typeface="Times New Roman" panose="02020603050405020304" pitchFamily="18" charset="0"/>
            </a:endParaRPr>
          </a:p>
        </p:txBody>
      </p:sp>
      <p:sp>
        <p:nvSpPr>
          <p:cNvPr id="16396" name="Text Box 12"/>
          <p:cNvSpPr txBox="1"/>
          <p:nvPr/>
        </p:nvSpPr>
        <p:spPr>
          <a:xfrm>
            <a:off x="5283200" y="1111251"/>
            <a:ext cx="15240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 </a:t>
            </a:r>
            <a:endParaRPr lang="en-US" altLang="en-US" sz="2400" b="1" dirty="0">
              <a:latin typeface="Times New Roman" panose="02020603050405020304" pitchFamily="18" charset="0"/>
              <a:ea typeface="Times New Roman" panose="02020603050405020304" pitchFamily="18" charset="0"/>
            </a:endParaRPr>
          </a:p>
        </p:txBody>
      </p:sp>
      <p:sp>
        <p:nvSpPr>
          <p:cNvPr id="91141" name="Text Box 13"/>
          <p:cNvSpPr txBox="1"/>
          <p:nvPr/>
        </p:nvSpPr>
        <p:spPr>
          <a:xfrm>
            <a:off x="4267200" y="4140200"/>
            <a:ext cx="1524000"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3735" b="1" dirty="0">
                <a:cs typeface="Arial" panose="020B0604020202020204" pitchFamily="34" charset="0"/>
              </a:rPr>
              <a:t> </a:t>
            </a:r>
            <a:endParaRPr lang="en-US" altLang="en-US" sz="3735" b="1" dirty="0">
              <a:ea typeface="Arial" panose="020B0604020202020204" pitchFamily="34" charset="0"/>
            </a:endParaRPr>
          </a:p>
        </p:txBody>
      </p:sp>
      <p:pic>
        <p:nvPicPr>
          <p:cNvPr id="9224" name="Picture 20" descr="DSC01232"/>
          <p:cNvPicPr>
            <a:picLocks noChangeAspect="1"/>
          </p:cNvPicPr>
          <p:nvPr/>
        </p:nvPicPr>
        <p:blipFill>
          <a:blip r:embed="rId2"/>
          <a:stretch>
            <a:fillRect/>
          </a:stretch>
        </p:blipFill>
        <p:spPr>
          <a:xfrm>
            <a:off x="304800" y="404580"/>
            <a:ext cx="4368800" cy="2666704"/>
          </a:xfrm>
          <a:prstGeom prst="rect">
            <a:avLst/>
          </a:prstGeom>
          <a:noFill/>
          <a:ln w="9525">
            <a:noFill/>
          </a:ln>
        </p:spPr>
      </p:pic>
      <p:pic>
        <p:nvPicPr>
          <p:cNvPr id="9225" name="Picture 21" descr="DSC01232"/>
          <p:cNvPicPr>
            <a:picLocks noChangeAspect="1"/>
          </p:cNvPicPr>
          <p:nvPr/>
        </p:nvPicPr>
        <p:blipFill>
          <a:blip r:embed="rId3"/>
          <a:stretch>
            <a:fillRect/>
          </a:stretch>
        </p:blipFill>
        <p:spPr>
          <a:xfrm>
            <a:off x="6807200" y="3613832"/>
            <a:ext cx="4775200" cy="2335518"/>
          </a:xfrm>
          <a:prstGeom prst="rect">
            <a:avLst/>
          </a:prstGeom>
          <a:noFill/>
          <a:ln w="9525">
            <a:noFill/>
          </a:ln>
        </p:spPr>
      </p:pic>
      <p:pic>
        <p:nvPicPr>
          <p:cNvPr id="9226" name="Picture 20" descr="DSC01232"/>
          <p:cNvPicPr>
            <a:picLocks noChangeAspect="1"/>
          </p:cNvPicPr>
          <p:nvPr/>
        </p:nvPicPr>
        <p:blipFill>
          <a:blip r:embed="rId2"/>
          <a:stretch>
            <a:fillRect/>
          </a:stretch>
        </p:blipFill>
        <p:spPr>
          <a:xfrm>
            <a:off x="203200" y="3613833"/>
            <a:ext cx="4531784" cy="2479538"/>
          </a:xfrm>
          <a:prstGeom prst="rect">
            <a:avLst/>
          </a:prstGeom>
          <a:noFill/>
          <a:ln w="9525">
            <a:noFill/>
          </a:ln>
        </p:spPr>
      </p:pic>
      <p:pic>
        <p:nvPicPr>
          <p:cNvPr id="9227" name="Picture 23" descr="DSC01232"/>
          <p:cNvPicPr>
            <a:picLocks noChangeAspect="1"/>
          </p:cNvPicPr>
          <p:nvPr/>
        </p:nvPicPr>
        <p:blipFill>
          <a:blip r:embed="rId4"/>
          <a:stretch>
            <a:fillRect/>
          </a:stretch>
        </p:blipFill>
        <p:spPr>
          <a:xfrm>
            <a:off x="6807200" y="404580"/>
            <a:ext cx="4775200" cy="2719620"/>
          </a:xfrm>
          <a:prstGeom prst="rect">
            <a:avLst/>
          </a:prstGeom>
          <a:noFill/>
          <a:ln w="9525">
            <a:noFill/>
          </a:ln>
        </p:spPr>
      </p:pic>
      <p:sp>
        <p:nvSpPr>
          <p:cNvPr id="9230" name="TextBox 30"/>
          <p:cNvSpPr txBox="1"/>
          <p:nvPr/>
        </p:nvSpPr>
        <p:spPr>
          <a:xfrm>
            <a:off x="7620000" y="302260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Đậu 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a:t>
            </a:r>
            <a:endParaRPr lang="en-US" altLang="en-US" sz="2400" b="1" dirty="0">
              <a:latin typeface="Times New Roman" panose="02020603050405020304" pitchFamily="18" charset="0"/>
              <a:ea typeface="Times New Roman" panose="02020603050405020304" pitchFamily="18" charset="0"/>
            </a:endParaRPr>
          </a:p>
        </p:txBody>
      </p:sp>
      <p:sp>
        <p:nvSpPr>
          <p:cNvPr id="9231" name="TextBox 31"/>
          <p:cNvSpPr txBox="1"/>
          <p:nvPr/>
        </p:nvSpPr>
        <p:spPr>
          <a:xfrm>
            <a:off x="8256300" y="6093370"/>
            <a:ext cx="2880400" cy="461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Cây đậu</a:t>
            </a:r>
            <a:endParaRPr lang="en-US" altLang="en-US" sz="2400" b="1" dirty="0">
              <a:latin typeface="Times New Roman" panose="02020603050405020304" pitchFamily="18" charset="0"/>
              <a:ea typeface="Times New Roman" panose="02020603050405020304" pitchFamily="18" charset="0"/>
            </a:endParaRPr>
          </a:p>
        </p:txBody>
      </p:sp>
      <p:sp>
        <p:nvSpPr>
          <p:cNvPr id="9232" name="TextBox 32"/>
          <p:cNvSpPr txBox="1"/>
          <p:nvPr/>
        </p:nvSpPr>
        <p:spPr>
          <a:xfrm>
            <a:off x="4775200" y="4343400"/>
            <a:ext cx="2540000" cy="8299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Ñie</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u kieän</a:t>
            </a:r>
          </a:p>
          <a:p>
            <a:pPr marL="0" lvl="0" indent="0" eaLnBrk="1" hangingPunct="1">
              <a:spcBef>
                <a:spcPct val="0"/>
              </a:spcBef>
              <a:buNone/>
            </a:pPr>
            <a:r>
              <a:rPr lang="en-US" altLang="en-US" sz="2400" b="1" dirty="0">
                <a:latin typeface="VNI-Times" pitchFamily="2" charset="0"/>
                <a:cs typeface="Arial" panose="020B0604020202020204" pitchFamily="34" charset="0"/>
              </a:rPr>
              <a:t>bình thöôøng</a:t>
            </a:r>
            <a:endParaRPr lang="en-US" altLang="en-US" sz="2400" b="1" dirty="0">
              <a:latin typeface="VNI-Times" pitchFamily="2" charset="0"/>
              <a:ea typeface="Arial" panose="020B0604020202020204" pitchFamily="34" charset="0"/>
            </a:endParaRPr>
          </a:p>
        </p:txBody>
      </p:sp>
      <p:sp>
        <p:nvSpPr>
          <p:cNvPr id="17" name="Line 4"/>
          <p:cNvSpPr/>
          <p:nvPr/>
        </p:nvSpPr>
        <p:spPr>
          <a:xfrm>
            <a:off x="4876800" y="1803400"/>
            <a:ext cx="1625600" cy="0"/>
          </a:xfrm>
          <a:prstGeom prst="line">
            <a:avLst/>
          </a:prstGeom>
          <a:ln w="57150" cap="flat" cmpd="sng">
            <a:solidFill>
              <a:srgbClr val="FF0066"/>
            </a:solidFill>
            <a:prstDash val="solid"/>
            <a:headEnd type="none" w="med" len="med"/>
            <a:tailEnd type="triangle" w="med" len="med"/>
          </a:ln>
        </p:spPr>
      </p:sp>
      <p:sp>
        <p:nvSpPr>
          <p:cNvPr id="18" name="Line 4"/>
          <p:cNvSpPr/>
          <p:nvPr/>
        </p:nvSpPr>
        <p:spPr>
          <a:xfrm>
            <a:off x="4876800" y="5301260"/>
            <a:ext cx="1625600" cy="0"/>
          </a:xfrm>
          <a:prstGeom prst="line">
            <a:avLst/>
          </a:prstGeom>
          <a:ln w="57150" cap="flat" cmpd="sng">
            <a:solidFill>
              <a:srgbClr val="FF0066"/>
            </a:solidFill>
            <a:prstDash val="solid"/>
            <a:headEnd type="none" w="med" len="med"/>
            <a:tailEnd type="triangle" w="med" len="med"/>
          </a:ln>
        </p:spPr>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checkerboard(across)">
                                      <p:cBhvr>
                                        <p:cTn id="7" dur="500"/>
                                        <p:tgtEl>
                                          <p:spTgt spid="922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394"/>
                                        </p:tgtEl>
                                        <p:attrNameLst>
                                          <p:attrName>style.visibility</p:attrName>
                                        </p:attrNameLst>
                                      </p:cBhvr>
                                      <p:to>
                                        <p:strVal val="visible"/>
                                      </p:to>
                                    </p:set>
                                    <p:animEffect transition="in" filter="checkerboard(across)">
                                      <p:cBhvr>
                                        <p:cTn id="10" dur="500"/>
                                        <p:tgtEl>
                                          <p:spTgt spid="16394"/>
                                        </p:tgtEl>
                                      </p:cBhvr>
                                    </p:animEffect>
                                  </p:childTnLst>
                                </p:cTn>
                              </p:par>
                              <p:par>
                                <p:cTn id="11" presetID="5" presetClass="entr" presetSubtype="10" fill="hold"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checkerboard(across)">
                                      <p:cBhvr>
                                        <p:cTn id="16" dur="500"/>
                                        <p:tgtEl>
                                          <p:spTgt spid="16389"/>
                                        </p:tgtEl>
                                      </p:cBhvr>
                                    </p:animEffect>
                                  </p:childTnLst>
                                </p:cTn>
                              </p:par>
                              <p:par>
                                <p:cTn id="17" presetID="5"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232"/>
                                        </p:tgtEl>
                                        <p:attrNameLst>
                                          <p:attrName>style.visibility</p:attrName>
                                        </p:attrNameLst>
                                      </p:cBhvr>
                                      <p:to>
                                        <p:strVal val="visible"/>
                                      </p:to>
                                    </p:set>
                                    <p:animEffect transition="in" filter="checkerboard(across)">
                                      <p:cBhvr>
                                        <p:cTn id="22" dur="500"/>
                                        <p:tgtEl>
                                          <p:spTgt spid="9232"/>
                                        </p:tgtEl>
                                      </p:cBhvr>
                                    </p:animEffect>
                                  </p:childTnLst>
                                </p:cTn>
                              </p:par>
                              <p:par>
                                <p:cTn id="23" presetID="5"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5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6396"/>
                                        </p:tgtEl>
                                        <p:attrNameLst>
                                          <p:attrName>style.visibility</p:attrName>
                                        </p:attrNameLst>
                                      </p:cBhvr>
                                      <p:to>
                                        <p:strVal val="visible"/>
                                      </p:to>
                                    </p:set>
                                    <p:animEffect transition="in" filter="checkerboard(across)">
                                      <p:cBhvr>
                                        <p:cTn id="28" dur="500"/>
                                        <p:tgtEl>
                                          <p:spTgt spid="16396"/>
                                        </p:tgtEl>
                                      </p:cBhvr>
                                    </p:animEffect>
                                  </p:childTnLst>
                                </p:cTn>
                              </p:par>
                              <p:par>
                                <p:cTn id="29" presetID="5" presetClass="entr" presetSubtype="10" fill="hold" nodeType="withEffect">
                                  <p:stCondLst>
                                    <p:cond delay="0"/>
                                  </p:stCondLst>
                                  <p:childTnLst>
                                    <p:set>
                                      <p:cBhvr>
                                        <p:cTn id="30" dur="1" fill="hold">
                                          <p:stCondLst>
                                            <p:cond delay="0"/>
                                          </p:stCondLst>
                                        </p:cTn>
                                        <p:tgtEl>
                                          <p:spTgt spid="9227"/>
                                        </p:tgtEl>
                                        <p:attrNameLst>
                                          <p:attrName>style.visibility</p:attrName>
                                        </p:attrNameLst>
                                      </p:cBhvr>
                                      <p:to>
                                        <p:strVal val="visible"/>
                                      </p:to>
                                    </p:set>
                                    <p:animEffect transition="in" filter="checkerboard(across)">
                                      <p:cBhvr>
                                        <p:cTn id="31" dur="500"/>
                                        <p:tgtEl>
                                          <p:spTgt spid="9227"/>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9230"/>
                                        </p:tgtEl>
                                        <p:attrNameLst>
                                          <p:attrName>style.visibility</p:attrName>
                                        </p:attrNameLst>
                                      </p:cBhvr>
                                      <p:to>
                                        <p:strVal val="visible"/>
                                      </p:to>
                                    </p:set>
                                    <p:animEffect transition="in" filter="checkerboard(across)">
                                      <p:cBhvr>
                                        <p:cTn id="34" dur="500"/>
                                        <p:tgtEl>
                                          <p:spTgt spid="9230"/>
                                        </p:tgtEl>
                                      </p:cBhvr>
                                    </p:animEffect>
                                  </p:childTnLst>
                                </p:cTn>
                              </p:par>
                              <p:par>
                                <p:cTn id="35" presetID="5" presetClass="entr" presetSubtype="10" fill="hold" nodeType="with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checkerboard(across)">
                                      <p:cBhvr>
                                        <p:cTn id="37" dur="500"/>
                                        <p:tgtEl>
                                          <p:spTgt spid="922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9231"/>
                                        </p:tgtEl>
                                        <p:attrNameLst>
                                          <p:attrName>style.visibility</p:attrName>
                                        </p:attrNameLst>
                                      </p:cBhvr>
                                      <p:to>
                                        <p:strVal val="visible"/>
                                      </p:to>
                                    </p:set>
                                    <p:animEffect transition="in" filter="checkerboard(across)">
                                      <p:cBhvr>
                                        <p:cTn id="40"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4" grpId="0"/>
      <p:bldP spid="16396" grpId="0"/>
      <p:bldP spid="9230" grpId="0"/>
      <p:bldP spid="9231" grpId="0"/>
      <p:bldP spid="923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203200" y="1250900"/>
            <a:ext cx="11480800" cy="1530010"/>
          </a:xfrm>
        </p:spPr>
        <p:txBody>
          <a:bodyPr vert="horz" wrap="square" lIns="121920" tIns="60960" rIns="121920" bIns="60960" anchor="t">
            <a:normAutofit/>
          </a:bodyPr>
          <a:lstStyle/>
          <a:p>
            <a:r>
              <a:rPr lang="vi-VN" b="1" i="1" dirty="0" smtClean="0">
                <a:latin typeface="+mj-lt"/>
              </a:rPr>
              <a:t>Phủ </a:t>
            </a:r>
            <a:r>
              <a:rPr lang="vi-VN" b="1" i="1" dirty="0">
                <a:latin typeface="+mj-lt"/>
              </a:rPr>
              <a:t>định:</a:t>
            </a:r>
            <a:r>
              <a:rPr lang="vi-VN" dirty="0">
                <a:latin typeface="+mj-lt"/>
              </a:rPr>
              <a:t> là một dạng vật chất </a:t>
            </a:r>
            <a:r>
              <a:rPr lang="vi-VN" dirty="0" smtClean="0">
                <a:latin typeface="+mj-lt"/>
              </a:rPr>
              <a:t>n</a:t>
            </a:r>
            <a:r>
              <a:rPr lang="en-US" dirty="0" err="1" smtClean="0">
                <a:latin typeface="Times New Roman" panose="02020603050405020304" pitchFamily="18" charset="0"/>
                <a:cs typeface="Times New Roman" panose="02020603050405020304" pitchFamily="18" charset="0"/>
              </a:rPr>
              <a:t>ào</a:t>
            </a:r>
            <a:r>
              <a:rPr lang="vi-VN" dirty="0" smtClean="0">
                <a:latin typeface="+mj-lt"/>
              </a:rPr>
              <a:t> </a:t>
            </a:r>
            <a:r>
              <a:rPr lang="vi-VN" dirty="0">
                <a:latin typeface="+mj-lt"/>
              </a:rPr>
              <a:t>đó xuất hiện rồi mất đi, được thay thế bằng một dạng vật chất khác (Sự thay thế đó gọi là phủ định).</a:t>
            </a:r>
          </a:p>
        </p:txBody>
      </p:sp>
      <p:sp>
        <p:nvSpPr>
          <p:cNvPr id="92163" name="Rectangle 4"/>
          <p:cNvSpPr/>
          <p:nvPr/>
        </p:nvSpPr>
        <p:spPr>
          <a:xfrm>
            <a:off x="1320800" y="3733800"/>
            <a:ext cx="2839085" cy="91249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5335" b="1" i="1" dirty="0">
                <a:latin typeface="VNI-Times" pitchFamily="2" charset="0"/>
                <a:cs typeface="Times New Roman" panose="02020603050405020304" pitchFamily="18" charset="0"/>
              </a:rPr>
              <a:t>Phuû ñònh</a:t>
            </a:r>
            <a:endParaRPr lang="en-US" altLang="en-US" sz="5335" dirty="0">
              <a:latin typeface=".VnTime" panose="020B7200000000000000" pitchFamily="34" charset="0"/>
              <a:ea typeface="Arial" panose="020B0604020202020204" pitchFamily="34" charset="0"/>
            </a:endParaRPr>
          </a:p>
        </p:txBody>
      </p:sp>
      <p:sp>
        <p:nvSpPr>
          <p:cNvPr id="92164" name="Line 7"/>
          <p:cNvSpPr/>
          <p:nvPr/>
        </p:nvSpPr>
        <p:spPr>
          <a:xfrm flipV="1">
            <a:off x="4267200" y="3530600"/>
            <a:ext cx="1219200" cy="812800"/>
          </a:xfrm>
          <a:prstGeom prst="line">
            <a:avLst/>
          </a:prstGeom>
          <a:ln w="9525" cap="flat" cmpd="sng">
            <a:solidFill>
              <a:schemeClr val="tx1"/>
            </a:solidFill>
            <a:prstDash val="solid"/>
            <a:headEnd type="none" w="med" len="med"/>
            <a:tailEnd type="triangle" w="med" len="med"/>
          </a:ln>
        </p:spPr>
      </p:sp>
      <p:sp>
        <p:nvSpPr>
          <p:cNvPr id="92165" name="Line 6"/>
          <p:cNvSpPr/>
          <p:nvPr/>
        </p:nvSpPr>
        <p:spPr>
          <a:xfrm>
            <a:off x="4267200" y="4445000"/>
            <a:ext cx="1219200" cy="1117600"/>
          </a:xfrm>
          <a:prstGeom prst="line">
            <a:avLst/>
          </a:prstGeom>
          <a:ln w="9525" cap="flat" cmpd="sng">
            <a:solidFill>
              <a:schemeClr val="tx1"/>
            </a:solidFill>
            <a:prstDash val="solid"/>
            <a:headEnd type="none" w="med" len="med"/>
            <a:tailEnd type="triangle" w="med" len="med"/>
          </a:ln>
        </p:spPr>
      </p:sp>
      <p:sp>
        <p:nvSpPr>
          <p:cNvPr id="8" name="AutoShape 4" descr="Dotted grid"/>
          <p:cNvSpPr txBox="1">
            <a:spLocks noChangeArrowheads="1"/>
          </p:cNvSpPr>
          <p:nvPr/>
        </p:nvSpPr>
        <p:spPr>
          <a:xfrm>
            <a:off x="5486400" y="3022600"/>
            <a:ext cx="6400800" cy="1422400"/>
          </a:xfrm>
          <a:prstGeom prst="roundRect">
            <a:avLst>
              <a:gd name="adj" fmla="val 16667"/>
            </a:avLst>
          </a:prstGeom>
          <a:pattFill prst="dotGrid">
            <a:fgClr>
              <a:srgbClr val="FF99FF"/>
            </a:fgClr>
            <a:bgClr>
              <a:schemeClr val="bg1"/>
            </a:bgClr>
          </a:pattFill>
          <a:ln>
            <a:solidFill>
              <a:srgbClr val="0000FF"/>
            </a:solidFill>
            <a:round/>
          </a:ln>
        </p:spPr>
        <p:txBody>
          <a:bodyPr/>
          <a:lstStyle/>
          <a:p>
            <a:pPr marL="342900" marR="0" indent="-342900" algn="ctr" defTabSz="914400" eaLnBrk="1" hangingPunct="1">
              <a:spcBef>
                <a:spcPct val="20000"/>
              </a:spcBef>
              <a:buClrTx/>
              <a:buSzTx/>
              <a:buFontTx/>
              <a:buChar char="•"/>
              <a:defRPr/>
            </a:pPr>
            <a:r>
              <a:rPr kumimoji="0" lang="en-US" sz="4265" b="1" kern="0" cap="none" spc="0" normalizeH="0" baseline="0" noProof="0">
                <a:latin typeface="VNI-Ariston" pitchFamily="2" charset="0"/>
                <a:ea typeface="+mn-ea"/>
                <a:cs typeface="Arial" panose="020B0604020202020204" pitchFamily="34" charset="0"/>
              </a:rPr>
              <a:t>Phuû ñònh sieâu hình</a:t>
            </a:r>
          </a:p>
        </p:txBody>
      </p:sp>
      <p:sp>
        <p:nvSpPr>
          <p:cNvPr id="92167" name="AutoShape 5" descr="Dotted grid"/>
          <p:cNvSpPr/>
          <p:nvPr/>
        </p:nvSpPr>
        <p:spPr>
          <a:xfrm>
            <a:off x="5588000" y="5054600"/>
            <a:ext cx="6400800" cy="1320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4265" b="1" dirty="0">
                <a:latin typeface="VNI-Ariston" pitchFamily="2" charset="0"/>
                <a:cs typeface="Arial" panose="020B0604020202020204" pitchFamily="34" charset="0"/>
              </a:rPr>
              <a:t>Phuû ñònh bieän chöùng</a:t>
            </a:r>
            <a:endParaRPr lang="en-US" altLang="en-US" sz="4265" b="1" dirty="0">
              <a:latin typeface="VNI-Ariston" pitchFamily="2" charset="0"/>
              <a:ea typeface="Arial" panose="020B0604020202020204" pitchFamily="34" charset="0"/>
            </a:endParaRPr>
          </a:p>
        </p:txBody>
      </p:sp>
    </p:spTree>
  </p:cSld>
  <p:clrMapOvr>
    <a:masterClrMapping/>
  </p:clrMapOvr>
  <p:transition spd="slow">
    <p:check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b="1" i="1" dirty="0" err="1" smtClean="0">
                <a:latin typeface="Times New Roman" panose="02020603050405020304" pitchFamily="18" charset="0"/>
                <a:cs typeface="Times New Roman" panose="02020603050405020304" pitchFamily="18" charset="0"/>
              </a:rPr>
              <a:t>Đặc</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điểm</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của</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phủ</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định</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biện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chứng</a:t>
            </a:r>
            <a:endParaRPr lang="en-US" sz="2800" b="1" i="1" dirty="0">
              <a:latin typeface="Times New Roman" panose="02020603050405020304" pitchFamily="18" charset="0"/>
              <a:cs typeface="Times New Roman" panose="02020603050405020304" pitchFamily="18" charset="0"/>
            </a:endParaRPr>
          </a:p>
        </p:txBody>
      </p:sp>
      <p:sp>
        <p:nvSpPr>
          <p:cNvPr id="95234" name="Content Placeholder 2"/>
          <p:cNvSpPr>
            <a:spLocks noGrp="1"/>
          </p:cNvSpPr>
          <p:nvPr>
            <p:ph idx="1"/>
          </p:nvPr>
        </p:nvSpPr>
        <p:spPr/>
        <p:txBody>
          <a:bodyPr vert="horz" wrap="square" lIns="121920" tIns="60960" rIns="121920" bIns="60960" anchor="t"/>
          <a:lstStyle/>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khách quan: </a:t>
            </a:r>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sự tự thân phủ định</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kế thừa: </a:t>
            </a:r>
            <a:r>
              <a:rPr lang="en-US" altLang="en-US" dirty="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vô tận:  </a:t>
            </a:r>
            <a:r>
              <a:rPr lang="en-US" altLang="en-US" dirty="0">
                <a:latin typeface="Times New Roman" panose="02020603050405020304" pitchFamily="18" charset="0"/>
                <a:cs typeface="Times New Roman" panose="02020603050405020304" pitchFamily="18" charset="0"/>
              </a:rPr>
              <a:t>không có lần phủ định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phủ định lần cuối</a:t>
            </a:r>
          </a:p>
          <a:p>
            <a:pPr>
              <a:buNone/>
            </a:pPr>
            <a:endParaRPr lang="en-US" alt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giongmoi"/>
          <p:cNvPicPr>
            <a:picLocks noGrp="1" noChangeAspect="1"/>
          </p:cNvPicPr>
          <p:nvPr>
            <p:ph sz="half" idx="1"/>
          </p:nvPr>
        </p:nvPicPr>
        <p:blipFill>
          <a:blip r:embed="rId2"/>
          <a:srcRect/>
          <a:stretch>
            <a:fillRect/>
          </a:stretch>
        </p:blipFill>
        <p:spPr>
          <a:xfrm>
            <a:off x="203200" y="889000"/>
            <a:ext cx="4470400" cy="4267200"/>
          </a:xfrm>
          <a:ln w="38100">
            <a:solidFill>
              <a:srgbClr val="FF9900">
                <a:alpha val="100000"/>
              </a:srgbClr>
            </a:solidFill>
            <a:miter lim="800000"/>
            <a:headEnd/>
            <a:tailEnd/>
          </a:ln>
        </p:spPr>
      </p:pic>
      <p:pic>
        <p:nvPicPr>
          <p:cNvPr id="20488" name="Picture 8" descr="DSC01232"/>
          <p:cNvPicPr>
            <a:picLocks noGrp="1" noChangeAspect="1"/>
          </p:cNvPicPr>
          <p:nvPr>
            <p:ph sz="half" idx="2"/>
          </p:nvPr>
        </p:nvPicPr>
        <p:blipFill>
          <a:blip r:embed="rId3"/>
          <a:srcRect/>
          <a:stretch>
            <a:fillRect/>
          </a:stretch>
        </p:blipFill>
        <p:spPr>
          <a:xfrm>
            <a:off x="6299200" y="889000"/>
            <a:ext cx="5568951" cy="4368800"/>
          </a:xfrm>
        </p:spPr>
      </p:pic>
      <p:sp>
        <p:nvSpPr>
          <p:cNvPr id="24581" name="Rectangle 5"/>
          <p:cNvSpPr/>
          <p:nvPr/>
        </p:nvSpPr>
        <p:spPr>
          <a:xfrm>
            <a:off x="3962400" y="-18580"/>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24582" name="Text Box 6"/>
          <p:cNvSpPr txBox="1"/>
          <p:nvPr/>
        </p:nvSpPr>
        <p:spPr>
          <a:xfrm>
            <a:off x="4165600" y="57875"/>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a:latin typeface="VNI-Times" pitchFamily="2" charset="0"/>
                <a:cs typeface="Arial" panose="020B0604020202020204" pitchFamily="34" charset="0"/>
              </a:rPr>
              <a:t>Phuû ñònh la</a:t>
            </a:r>
            <a:r>
              <a:rPr lang="en-US" altLang="en-US" b="1" dirty="0">
                <a:latin typeface="VNI-Times" pitchFamily="2" charset="0"/>
                <a:ea typeface="Arial" panose="020B0604020202020204" pitchFamily="34" charset="0"/>
              </a:rPr>
              <a:t>à</a:t>
            </a:r>
            <a:r>
              <a:rPr lang="en-US" altLang="en-US" b="1" dirty="0">
                <a:latin typeface="VNI-Times" pitchFamily="2" charset="0"/>
                <a:cs typeface="Arial" panose="020B0604020202020204" pitchFamily="34" charset="0"/>
              </a:rPr>
              <a:t>n 1</a:t>
            </a:r>
            <a:endParaRPr lang="en-US" altLang="en-US" b="1" dirty="0">
              <a:latin typeface="VNI-Times" pitchFamily="2" charset="0"/>
              <a:ea typeface="Arial" panose="020B0604020202020204" pitchFamily="34" charset="0"/>
            </a:endParaRPr>
          </a:p>
        </p:txBody>
      </p:sp>
      <p:sp>
        <p:nvSpPr>
          <p:cNvPr id="24583" name="AutoShape 7"/>
          <p:cNvSpPr/>
          <p:nvPr/>
        </p:nvSpPr>
        <p:spPr>
          <a:xfrm>
            <a:off x="4775200" y="2717800"/>
            <a:ext cx="1422400" cy="812800"/>
          </a:xfrm>
          <a:prstGeom prst="rightArrow">
            <a:avLst>
              <a:gd name="adj1" fmla="val 50000"/>
              <a:gd name="adj2" fmla="val 43750"/>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19463" name="TextBox 8"/>
          <p:cNvSpPr txBox="1"/>
          <p:nvPr/>
        </p:nvSpPr>
        <p:spPr>
          <a:xfrm>
            <a:off x="1828800" y="5562600"/>
            <a:ext cx="9245600" cy="89255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Arial" panose="020B0604020202020204" pitchFamily="34" charset="0"/>
              </a:rPr>
              <a:t>Hạt lúa đem gieo trong điều kiện bình thường trở th</a:t>
            </a:r>
            <a:r>
              <a:rPr lang="en-US" altLang="en-US" sz="2800" dirty="0">
                <a:latin typeface="Times New Roman" panose="02020603050405020304" pitchFamily="18" charset="0"/>
                <a:ea typeface="Arial" panose="020B0604020202020204" pitchFamily="34" charset="0"/>
              </a:rPr>
              <a:t>à</a:t>
            </a:r>
            <a:r>
              <a:rPr lang="en-US" altLang="en-US" sz="2800" dirty="0">
                <a:latin typeface="Times New Roman" panose="02020603050405020304" pitchFamily="18" charset="0"/>
                <a:cs typeface="Arial" panose="020B0604020202020204" pitchFamily="34" charset="0"/>
              </a:rPr>
              <a:t>nh cây lúa.</a:t>
            </a:r>
          </a:p>
          <a:p>
            <a:pPr marL="0" lvl="0" indent="0" eaLnBrk="1" hangingPunct="1">
              <a:spcBef>
                <a:spcPct val="0"/>
              </a:spcBef>
              <a:buNone/>
            </a:pPr>
            <a:endParaRPr lang="en-US" altLang="en-US" sz="2400" dirty="0">
              <a:ea typeface="Arial" panose="020B0604020202020204" pitchFamily="34"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583"/>
                                        </p:tgtEl>
                                        <p:attrNameLst>
                                          <p:attrName>style.visibility</p:attrName>
                                        </p:attrNameLst>
                                      </p:cBhvr>
                                      <p:to>
                                        <p:strVal val="visible"/>
                                      </p:to>
                                    </p:set>
                                    <p:animEffect transition="in" filter="checkerboard(across)">
                                      <p:cBhvr>
                                        <p:cTn id="10" dur="500"/>
                                        <p:tgtEl>
                                          <p:spTgt spid="2458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checkerboard(across)">
                                      <p:cBhvr>
                                        <p:cTn id="13" dur="500"/>
                                        <p:tgtEl>
                                          <p:spTgt spid="19463"/>
                                        </p:tgtEl>
                                      </p:cBhvr>
                                    </p:animEffect>
                                  </p:childTnLst>
                                </p:cTn>
                              </p:par>
                              <p:par>
                                <p:cTn id="14" presetID="5" presetClass="entr" presetSubtype="10" fill="hold" nodeType="withEffect">
                                  <p:stCondLst>
                                    <p:cond delay="0"/>
                                  </p:stCondLst>
                                  <p:childTnLst>
                                    <p:set>
                                      <p:cBhvr>
                                        <p:cTn id="15" dur="1" fill="hold">
                                          <p:stCondLst>
                                            <p:cond delay="0"/>
                                          </p:stCondLst>
                                        </p:cTn>
                                        <p:tgtEl>
                                          <p:spTgt spid="20488"/>
                                        </p:tgtEl>
                                        <p:attrNameLst>
                                          <p:attrName>style.visibility</p:attrName>
                                        </p:attrNameLst>
                                      </p:cBhvr>
                                      <p:to>
                                        <p:strVal val="visible"/>
                                      </p:to>
                                    </p:set>
                                    <p:animEffect transition="in" filter="checkerboard(across)">
                                      <p:cBhvr>
                                        <p:cTn id="16" dur="500"/>
                                        <p:tgtEl>
                                          <p:spTgt spid="20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4582"/>
                                        </p:tgtEl>
                                        <p:attrNameLst>
                                          <p:attrName>style.visibility</p:attrName>
                                        </p:attrNameLst>
                                      </p:cBhvr>
                                      <p:to>
                                        <p:strVal val="visible"/>
                                      </p:to>
                                    </p:set>
                                    <p:animEffect transition="in" filter="checkerboard(across)">
                                      <p:cBhvr>
                                        <p:cTn id="21" dur="500"/>
                                        <p:tgtEl>
                                          <p:spTgt spid="2458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4581"/>
                                        </p:tgtEl>
                                        <p:attrNameLst>
                                          <p:attrName>style.visibility</p:attrName>
                                        </p:attrNameLst>
                                      </p:cBhvr>
                                      <p:to>
                                        <p:strVal val="visible"/>
                                      </p:to>
                                    </p:set>
                                    <p:animEffect transition="in" filter="checkerboard(across)">
                                      <p:cBhvr>
                                        <p:cTn id="24"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p:bldP spid="24582" grpId="0"/>
      <p:bldP spid="24583" grpId="0" bldLvl="0" animBg="1"/>
      <p:bldP spid="1946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AutoShape 4"/>
          <p:cNvSpPr/>
          <p:nvPr/>
        </p:nvSpPr>
        <p:spPr>
          <a:xfrm>
            <a:off x="5588000" y="2514600"/>
            <a:ext cx="1117600" cy="812800"/>
          </a:xfrm>
          <a:prstGeom prst="rightArrow">
            <a:avLst>
              <a:gd name="adj1" fmla="val 50000"/>
              <a:gd name="adj2" fmla="val 53128"/>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5605" name="Rectangle 5"/>
          <p:cNvSpPr/>
          <p:nvPr/>
        </p:nvSpPr>
        <p:spPr>
          <a:xfrm>
            <a:off x="5303890" y="0"/>
            <a:ext cx="2304320" cy="764630"/>
          </a:xfrm>
          <a:prstGeom prst="rect">
            <a:avLst/>
          </a:prstGeom>
          <a:no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Phuû ñònh la</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n 2</a:t>
            </a:r>
            <a:endParaRPr lang="en-US" altLang="en-US" sz="2400" b="1" dirty="0">
              <a:latin typeface="VNI-Times" pitchFamily="2" charset="0"/>
              <a:ea typeface="Arial" panose="020B0604020202020204" pitchFamily="34" charset="0"/>
            </a:endParaRPr>
          </a:p>
        </p:txBody>
      </p:sp>
      <p:sp>
        <p:nvSpPr>
          <p:cNvPr id="20485" name="Rectangle 5"/>
          <p:cNvSpPr/>
          <p:nvPr/>
        </p:nvSpPr>
        <p:spPr>
          <a:xfrm>
            <a:off x="581891" y="5589300"/>
            <a:ext cx="10842849"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VNI-Times" pitchFamily="2" charset="0"/>
                <a:cs typeface="Arial" panose="020B0604020202020204" pitchFamily="34" charset="0"/>
              </a:rPr>
              <a:t>Caây luùa lôùn leân, ra hoa, thuï phaán vaø sinh </a:t>
            </a:r>
            <a:r>
              <a:rPr lang="en-US" altLang="en-US" sz="2800" dirty="0" err="1">
                <a:latin typeface="VNI-Times" pitchFamily="2" charset="0"/>
                <a:cs typeface="Arial" panose="020B0604020202020204" pitchFamily="34" charset="0"/>
              </a:rPr>
              <a:t>ra</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nhöõng</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haït thoùc môùi, khi haït thoùc ñaõ </a:t>
            </a:r>
            <a:r>
              <a:rPr lang="en-US" altLang="en-US" sz="2800" dirty="0" err="1">
                <a:latin typeface="VNI-Times" pitchFamily="2" charset="0"/>
                <a:cs typeface="Arial" panose="020B0604020202020204" pitchFamily="34" charset="0"/>
              </a:rPr>
              <a:t>chín</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thì</a:t>
            </a:r>
            <a:r>
              <a:rPr lang="en-US" altLang="en-US" sz="2800" dirty="0" smtClean="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thaân</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caây cheát ñi, baûn thaân noù bò phuû ñònh</a:t>
            </a:r>
            <a:endParaRPr lang="en-US" altLang="en-US" sz="2800" dirty="0">
              <a:latin typeface="VNI-Times" pitchFamily="2" charset="0"/>
              <a:ea typeface="Arial" panose="020B0604020202020204" pitchFamily="34" charset="0"/>
            </a:endParaRPr>
          </a:p>
        </p:txBody>
      </p:sp>
      <p:pic>
        <p:nvPicPr>
          <p:cNvPr id="20486" name="Picture 6" descr="DSC01232"/>
          <p:cNvPicPr>
            <a:picLocks noGrp="1" noChangeAspect="1"/>
          </p:cNvPicPr>
          <p:nvPr>
            <p:ph/>
          </p:nvPr>
        </p:nvPicPr>
        <p:blipFill>
          <a:blip r:embed="rId2"/>
          <a:srcRect/>
          <a:stretch>
            <a:fillRect/>
          </a:stretch>
        </p:blipFill>
        <p:spPr>
          <a:xfrm>
            <a:off x="6705600" y="584200"/>
            <a:ext cx="5181600" cy="4673600"/>
          </a:xfrm>
        </p:spPr>
      </p:pic>
      <p:pic>
        <p:nvPicPr>
          <p:cNvPr id="7" name="Picture 8" descr="DSC01232"/>
          <p:cNvPicPr>
            <a:picLocks noChangeAspect="1"/>
          </p:cNvPicPr>
          <p:nvPr/>
        </p:nvPicPr>
        <p:blipFill>
          <a:blip r:embed="rId3"/>
          <a:stretch>
            <a:fillRect/>
          </a:stretch>
        </p:blipFill>
        <p:spPr>
          <a:xfrm>
            <a:off x="304800" y="584200"/>
            <a:ext cx="5264151" cy="4673600"/>
          </a:xfrm>
          <a:prstGeom prst="rect">
            <a:avLst/>
          </a:prstGeom>
          <a:noFill/>
          <a:ln w="9525">
            <a:noFill/>
          </a:ln>
        </p:spPr>
      </p:pic>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checkerboard(across)">
                                      <p:cBhvr>
                                        <p:cTn id="10" dur="500"/>
                                        <p:tgtEl>
                                          <p:spTgt spid="25604"/>
                                        </p:tgtEl>
                                      </p:cBhvr>
                                    </p:animEffect>
                                  </p:childTnLst>
                                </p:cTn>
                              </p:par>
                              <p:par>
                                <p:cTn id="11" presetID="5" presetClass="entr" presetSubtype="1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checkerboard(across)">
                                      <p:cBhvr>
                                        <p:cTn id="13" dur="500"/>
                                        <p:tgtEl>
                                          <p:spTgt spid="2048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checkerboard(across)">
                                      <p:cBhvr>
                                        <p:cTn id="16" dur="500"/>
                                        <p:tgtEl>
                                          <p:spTgt spid="20485"/>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5605"/>
                                        </p:tgtEl>
                                        <p:attrNameLst>
                                          <p:attrName>style.visibility</p:attrName>
                                        </p:attrNameLst>
                                      </p:cBhvr>
                                      <p:to>
                                        <p:strVal val="visible"/>
                                      </p:to>
                                    </p:set>
                                    <p:animEffect transition="in" filter="checkerboard(across)">
                                      <p:cBhvr>
                                        <p:cTn id="21"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ldLvl="0" animBg="1"/>
      <p:bldP spid="25605" grpId="0" bldLvl="0" animBg="1"/>
      <p:bldP spid="2048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descr="Dotted grid"/>
          <p:cNvSpPr/>
          <p:nvPr/>
        </p:nvSpPr>
        <p:spPr>
          <a:xfrm>
            <a:off x="812800" y="1803400"/>
            <a:ext cx="28448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ñang to</a:t>
            </a:r>
            <a:r>
              <a:rPr lang="en-US" altLang="en-US" sz="3735" b="1" dirty="0">
                <a:solidFill>
                  <a:srgbClr val="0000CC"/>
                </a:solidFill>
                <a:latin typeface="VNI-Times" pitchFamily="2" charset="0"/>
                <a:ea typeface="Arial" panose="020B0604020202020204" pitchFamily="34" charset="0"/>
              </a:rPr>
              <a:t>à</a:t>
            </a:r>
            <a:r>
              <a:rPr lang="en-US" altLang="en-US" sz="3735" b="1" dirty="0">
                <a:solidFill>
                  <a:srgbClr val="0000CC"/>
                </a:solidFill>
                <a:latin typeface="VNI-Times" pitchFamily="2" charset="0"/>
                <a:cs typeface="Arial" panose="020B0604020202020204" pitchFamily="34" charset="0"/>
              </a:rPr>
              <a:t>n taïi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khẳng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7" name="Rectangle 3" descr="Dotted grid"/>
          <p:cNvSpPr/>
          <p:nvPr/>
        </p:nvSpPr>
        <p:spPr>
          <a:xfrm>
            <a:off x="8737600" y="1701800"/>
            <a:ext cx="3149600" cy="22352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môùi hôn</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phủ định của </a:t>
            </a:r>
          </a:p>
          <a:p>
            <a:pPr marL="0" lvl="0" indent="0" eaLnBrk="1" hangingPunct="1">
              <a:spcBef>
                <a:spcPct val="0"/>
              </a:spcBef>
              <a:buNone/>
            </a:pP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8" name="Rectangle 4" descr="Dotted grid"/>
          <p:cNvSpPr/>
          <p:nvPr/>
        </p:nvSpPr>
        <p:spPr>
          <a:xfrm>
            <a:off x="4572000" y="1803400"/>
            <a:ext cx="30480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 môù</a:t>
            </a:r>
            <a:r>
              <a:rPr lang="en-US" altLang="en-US" sz="3735" b="1" dirty="0">
                <a:solidFill>
                  <a:srgbClr val="0000CC"/>
                </a:solidFill>
                <a:latin typeface=".VnTime" panose="020B7200000000000000" pitchFamily="34" charset="0"/>
                <a:cs typeface="Arial" panose="020B0604020202020204" pitchFamily="34" charset="0"/>
              </a:rPr>
              <a:t>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 </a:t>
            </a: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9" name="Line 5"/>
          <p:cNvSpPr/>
          <p:nvPr/>
        </p:nvSpPr>
        <p:spPr>
          <a:xfrm>
            <a:off x="3657600" y="2921000"/>
            <a:ext cx="812800" cy="0"/>
          </a:xfrm>
          <a:prstGeom prst="line">
            <a:avLst/>
          </a:prstGeom>
          <a:ln w="28575" cap="flat" cmpd="sng">
            <a:solidFill>
              <a:srgbClr val="0000CC"/>
            </a:solidFill>
            <a:prstDash val="solid"/>
            <a:headEnd type="none" w="med" len="med"/>
            <a:tailEnd type="triangle" w="med" len="med"/>
          </a:ln>
        </p:spPr>
      </p:sp>
      <p:sp>
        <p:nvSpPr>
          <p:cNvPr id="26630" name="Line 6"/>
          <p:cNvSpPr/>
          <p:nvPr/>
        </p:nvSpPr>
        <p:spPr>
          <a:xfrm>
            <a:off x="7620000" y="2921000"/>
            <a:ext cx="1016000" cy="0"/>
          </a:xfrm>
          <a:prstGeom prst="line">
            <a:avLst/>
          </a:prstGeom>
          <a:ln w="28575" cap="flat" cmpd="sng">
            <a:solidFill>
              <a:srgbClr val="0000CC"/>
            </a:solidFill>
            <a:prstDash val="solid"/>
            <a:headEnd type="none" w="med" len="med"/>
            <a:tailEnd type="triangle" w="med" len="med"/>
          </a:ln>
        </p:spPr>
      </p:sp>
      <p:sp>
        <p:nvSpPr>
          <p:cNvPr id="26631" name="AutoShape 7"/>
          <p:cNvSpPr/>
          <p:nvPr/>
        </p:nvSpPr>
        <p:spPr>
          <a:xfrm rot="-5400000">
            <a:off x="40132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2" name="AutoShape 8"/>
          <p:cNvSpPr/>
          <p:nvPr/>
        </p:nvSpPr>
        <p:spPr>
          <a:xfrm rot="-5400000">
            <a:off x="81788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3" name="Text Box 9"/>
          <p:cNvSpPr txBox="1"/>
          <p:nvPr/>
        </p:nvSpPr>
        <p:spPr>
          <a:xfrm>
            <a:off x="2540000" y="4546600"/>
            <a:ext cx="3212465" cy="666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a:t>
            </a:r>
            <a:r>
              <a:rPr lang="en-US" altLang="en-US" sz="3735" b="1" dirty="0">
                <a:solidFill>
                  <a:srgbClr val="FF0000"/>
                </a:solidFill>
                <a:cs typeface="Arial" panose="020B0604020202020204" pitchFamily="34" charset="0"/>
              </a:rPr>
              <a:t>1</a:t>
            </a:r>
            <a:endParaRPr lang="en-US" altLang="en-US" sz="3735" b="1" dirty="0">
              <a:solidFill>
                <a:srgbClr val="FF0000"/>
              </a:solidFill>
              <a:ea typeface="Arial" panose="020B0604020202020204" pitchFamily="34" charset="0"/>
            </a:endParaRPr>
          </a:p>
        </p:txBody>
      </p:sp>
      <p:sp>
        <p:nvSpPr>
          <p:cNvPr id="26634" name="Text Box 10"/>
          <p:cNvSpPr txBox="1"/>
          <p:nvPr/>
        </p:nvSpPr>
        <p:spPr>
          <a:xfrm>
            <a:off x="6642100" y="4546600"/>
            <a:ext cx="3185160" cy="12414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2</a:t>
            </a:r>
          </a:p>
          <a:p>
            <a:pPr marL="0" lvl="0" indent="0" eaLnBrk="1" hangingPunct="1">
              <a:spcBef>
                <a:spcPct val="0"/>
              </a:spcBef>
              <a:buNone/>
            </a:pPr>
            <a:endParaRPr lang="en-US" altLang="en-US" sz="3735" b="1" dirty="0">
              <a:solidFill>
                <a:srgbClr val="FF0000"/>
              </a:solidFill>
              <a:ea typeface="Arial" panose="020B0604020202020204" pitchFamily="34" charset="0"/>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p:cTn id="12" dur="500" fill="hold"/>
                                        <p:tgtEl>
                                          <p:spTgt spid="26629"/>
                                        </p:tgtEl>
                                        <p:attrNameLst>
                                          <p:attrName>ppt_w</p:attrName>
                                        </p:attrNameLst>
                                      </p:cBhvr>
                                      <p:tavLst>
                                        <p:tav tm="0">
                                          <p:val>
                                            <p:fltVal val="0"/>
                                          </p:val>
                                        </p:tav>
                                        <p:tav tm="100000">
                                          <p:val>
                                            <p:strVal val="#ppt_w"/>
                                          </p:val>
                                        </p:tav>
                                      </p:tavLst>
                                    </p:anim>
                                    <p:anim calcmode="lin" valueType="num">
                                      <p:cBhvr>
                                        <p:cTn id="13" dur="500" fill="hold"/>
                                        <p:tgtEl>
                                          <p:spTgt spid="2662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p:cTn id="17" dur="500" fill="hold"/>
                                        <p:tgtEl>
                                          <p:spTgt spid="26628"/>
                                        </p:tgtEl>
                                        <p:attrNameLst>
                                          <p:attrName>ppt_w</p:attrName>
                                        </p:attrNameLst>
                                      </p:cBhvr>
                                      <p:tavLst>
                                        <p:tav tm="0">
                                          <p:val>
                                            <p:fltVal val="0"/>
                                          </p:val>
                                        </p:tav>
                                        <p:tav tm="100000">
                                          <p:val>
                                            <p:strVal val="#ppt_w"/>
                                          </p:val>
                                        </p:tav>
                                      </p:tavLst>
                                    </p:anim>
                                    <p:anim calcmode="lin" valueType="num">
                                      <p:cBhvr>
                                        <p:cTn id="18" dur="500" fill="hold"/>
                                        <p:tgtEl>
                                          <p:spTgt spid="2662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500" fill="hold"/>
                                        <p:tgtEl>
                                          <p:spTgt spid="26630"/>
                                        </p:tgtEl>
                                        <p:attrNameLst>
                                          <p:attrName>ppt_w</p:attrName>
                                        </p:attrNameLst>
                                      </p:cBhvr>
                                      <p:tavLst>
                                        <p:tav tm="0">
                                          <p:val>
                                            <p:fltVal val="0"/>
                                          </p:val>
                                        </p:tav>
                                        <p:tav tm="100000">
                                          <p:val>
                                            <p:strVal val="#ppt_w"/>
                                          </p:val>
                                        </p:tav>
                                      </p:tavLst>
                                    </p:anim>
                                    <p:anim calcmode="lin" valueType="num">
                                      <p:cBhvr>
                                        <p:cTn id="23" dur="500" fill="hold"/>
                                        <p:tgtEl>
                                          <p:spTgt spid="2663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p:cTn id="27" dur="500" fill="hold"/>
                                        <p:tgtEl>
                                          <p:spTgt spid="26627"/>
                                        </p:tgtEl>
                                        <p:attrNameLst>
                                          <p:attrName>ppt_w</p:attrName>
                                        </p:attrNameLst>
                                      </p:cBhvr>
                                      <p:tavLst>
                                        <p:tav tm="0">
                                          <p:val>
                                            <p:fltVal val="0"/>
                                          </p:val>
                                        </p:tav>
                                        <p:tav tm="100000">
                                          <p:val>
                                            <p:strVal val="#ppt_w"/>
                                          </p:val>
                                        </p:tav>
                                      </p:tavLst>
                                    </p:anim>
                                    <p:anim calcmode="lin" valueType="num">
                                      <p:cBhvr>
                                        <p:cTn id="28" dur="500" fill="hold"/>
                                        <p:tgtEl>
                                          <p:spTgt spid="2662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6631"/>
                                        </p:tgtEl>
                                        <p:attrNameLst>
                                          <p:attrName>style.visibility</p:attrName>
                                        </p:attrNameLst>
                                      </p:cBhvr>
                                      <p:to>
                                        <p:strVal val="visible"/>
                                      </p:to>
                                    </p:set>
                                    <p:anim calcmode="lin" valueType="num">
                                      <p:cBhvr>
                                        <p:cTn id="32" dur="500" fill="hold"/>
                                        <p:tgtEl>
                                          <p:spTgt spid="26631"/>
                                        </p:tgtEl>
                                        <p:attrNameLst>
                                          <p:attrName>ppt_w</p:attrName>
                                        </p:attrNameLst>
                                      </p:cBhvr>
                                      <p:tavLst>
                                        <p:tav tm="0">
                                          <p:val>
                                            <p:fltVal val="0"/>
                                          </p:val>
                                        </p:tav>
                                        <p:tav tm="100000">
                                          <p:val>
                                            <p:strVal val="#ppt_w"/>
                                          </p:val>
                                        </p:tav>
                                      </p:tavLst>
                                    </p:anim>
                                    <p:anim calcmode="lin" valueType="num">
                                      <p:cBhvr>
                                        <p:cTn id="33" dur="500" fill="hold"/>
                                        <p:tgtEl>
                                          <p:spTgt spid="2663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633"/>
                                        </p:tgtEl>
                                        <p:attrNameLst>
                                          <p:attrName>style.visibility</p:attrName>
                                        </p:attrNameLst>
                                      </p:cBhvr>
                                      <p:to>
                                        <p:strVal val="visible"/>
                                      </p:to>
                                    </p:set>
                                    <p:anim calcmode="lin" valueType="num">
                                      <p:cBhvr>
                                        <p:cTn id="37" dur="500" fill="hold"/>
                                        <p:tgtEl>
                                          <p:spTgt spid="26633"/>
                                        </p:tgtEl>
                                        <p:attrNameLst>
                                          <p:attrName>ppt_w</p:attrName>
                                        </p:attrNameLst>
                                      </p:cBhvr>
                                      <p:tavLst>
                                        <p:tav tm="0">
                                          <p:val>
                                            <p:fltVal val="0"/>
                                          </p:val>
                                        </p:tav>
                                        <p:tav tm="100000">
                                          <p:val>
                                            <p:strVal val="#ppt_w"/>
                                          </p:val>
                                        </p:tav>
                                      </p:tavLst>
                                    </p:anim>
                                    <p:anim calcmode="lin" valueType="num">
                                      <p:cBhvr>
                                        <p:cTn id="38" dur="500" fill="hold"/>
                                        <p:tgtEl>
                                          <p:spTgt spid="2663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6632"/>
                                        </p:tgtEl>
                                        <p:attrNameLst>
                                          <p:attrName>style.visibility</p:attrName>
                                        </p:attrNameLst>
                                      </p:cBhvr>
                                      <p:to>
                                        <p:strVal val="visible"/>
                                      </p:to>
                                    </p:set>
                                    <p:anim calcmode="lin" valueType="num">
                                      <p:cBhvr>
                                        <p:cTn id="42" dur="500" fill="hold"/>
                                        <p:tgtEl>
                                          <p:spTgt spid="26632"/>
                                        </p:tgtEl>
                                        <p:attrNameLst>
                                          <p:attrName>ppt_w</p:attrName>
                                        </p:attrNameLst>
                                      </p:cBhvr>
                                      <p:tavLst>
                                        <p:tav tm="0">
                                          <p:val>
                                            <p:fltVal val="0"/>
                                          </p:val>
                                        </p:tav>
                                        <p:tav tm="100000">
                                          <p:val>
                                            <p:strVal val="#ppt_w"/>
                                          </p:val>
                                        </p:tav>
                                      </p:tavLst>
                                    </p:anim>
                                    <p:anim calcmode="lin" valueType="num">
                                      <p:cBhvr>
                                        <p:cTn id="43" dur="500" fill="hold"/>
                                        <p:tgtEl>
                                          <p:spTgt spid="2663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6634"/>
                                        </p:tgtEl>
                                        <p:attrNameLst>
                                          <p:attrName>style.visibility</p:attrName>
                                        </p:attrNameLst>
                                      </p:cBhvr>
                                      <p:to>
                                        <p:strVal val="visible"/>
                                      </p:to>
                                    </p:set>
                                    <p:anim calcmode="lin" valueType="num">
                                      <p:cBhvr>
                                        <p:cTn id="47" dur="500" fill="hold"/>
                                        <p:tgtEl>
                                          <p:spTgt spid="26634"/>
                                        </p:tgtEl>
                                        <p:attrNameLst>
                                          <p:attrName>ppt_w</p:attrName>
                                        </p:attrNameLst>
                                      </p:cBhvr>
                                      <p:tavLst>
                                        <p:tav tm="0">
                                          <p:val>
                                            <p:fltVal val="0"/>
                                          </p:val>
                                        </p:tav>
                                        <p:tav tm="100000">
                                          <p:val>
                                            <p:strVal val="#ppt_w"/>
                                          </p:val>
                                        </p:tav>
                                      </p:tavLst>
                                    </p:anim>
                                    <p:anim calcmode="lin" valueType="num">
                                      <p:cBhvr>
                                        <p:cTn id="48" dur="500" fill="hold"/>
                                        <p:tgtEl>
                                          <p:spTgt spid="266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27" grpId="0" bldLvl="0" animBg="1"/>
      <p:bldP spid="26628" grpId="0" bldLvl="0" animBg="1"/>
      <p:bldP spid="26631" grpId="0" bldLvl="0" animBg="1"/>
      <p:bldP spid="26632" grpId="0" bldLvl="0" animBg="1"/>
      <p:bldP spid="26633" grpId="0"/>
      <p:bldP spid="2663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000FF"/>
                </a:solidFill>
                <a:latin typeface="Times New Roman" panose="02020603050405020304" pitchFamily="18" charset="0"/>
                <a:cs typeface="Times New Roman" panose="02020603050405020304" pitchFamily="18" charset="0"/>
              </a:rPr>
              <a:t> </a:t>
            </a:r>
            <a:r>
              <a:rPr lang="en-US" sz="3600" b="1" dirty="0" smtClean="0">
                <a:solidFill>
                  <a:srgbClr val="0000FF"/>
                </a:solidFill>
                <a:latin typeface="Times New Roman" panose="02020603050405020304" pitchFamily="18" charset="0"/>
                <a:cs typeface="Times New Roman" panose="02020603050405020304" pitchFamily="18" charset="0"/>
              </a:rPr>
              <a:t>- Ý </a:t>
            </a:r>
            <a:r>
              <a:rPr lang="en-US" sz="3600" b="1" dirty="0" err="1">
                <a:solidFill>
                  <a:srgbClr val="0000FF"/>
                </a:solidFill>
                <a:latin typeface="Times New Roman" panose="02020603050405020304" pitchFamily="18" charset="0"/>
                <a:cs typeface="Times New Roman" panose="02020603050405020304" pitchFamily="18" charset="0"/>
              </a:rPr>
              <a:t>nghĩa</a:t>
            </a:r>
            <a:r>
              <a:rPr lang="en-US" sz="3600" b="1" dirty="0">
                <a:solidFill>
                  <a:srgbClr val="0000FF"/>
                </a:solidFill>
                <a:latin typeface="Times New Roman" panose="02020603050405020304" pitchFamily="18" charset="0"/>
                <a:cs typeface="Times New Roman" panose="02020603050405020304" pitchFamily="18" charset="0"/>
              </a:rPr>
              <a:t>:</a:t>
            </a:r>
            <a:r>
              <a:rPr lang="en-US" dirty="0"/>
              <a:t/>
            </a:r>
            <a:br>
              <a:rPr lang="en-US" dirty="0"/>
            </a:br>
            <a:endParaRPr lang="en-US" dirty="0"/>
          </a:p>
        </p:txBody>
      </p:sp>
      <p:sp>
        <p:nvSpPr>
          <p:cNvPr id="99330" name="Content Placeholder 1"/>
          <p:cNvSpPr>
            <a:spLocks noGrp="1"/>
          </p:cNvSpPr>
          <p:nvPr>
            <p:ph idx="1"/>
          </p:nvPr>
        </p:nvSpPr>
        <p:spPr/>
        <p:txBody>
          <a:bodyPr vert="horz" wrap="square" lIns="121920" tIns="60960" rIns="121920" bIns="60960" anchor="t">
            <a:normAutofit/>
          </a:bodyPr>
          <a:lstStyle/>
          <a:p>
            <a:pPr marL="0" indent="0" algn="just">
              <a:buNone/>
            </a:pPr>
            <a:r>
              <a:rPr lang="en-US"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Trong nhận thức và hoạt động thực tiễn cần chống thái độ phủ định sạch trơn; đồng thời, phải biết sàng lọc những gì tích cực của cái cũ.</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Chống </a:t>
            </a:r>
            <a:r>
              <a:rPr lang="vi-VN" dirty="0" smtClean="0">
                <a:latin typeface="Times New Roman" panose="02020603050405020304" pitchFamily="18" charset="0"/>
                <a:cs typeface="Times New Roman" panose="02020603050405020304" pitchFamily="18" charset="0"/>
              </a:rPr>
              <a:t>bảo </a:t>
            </a:r>
            <a:r>
              <a:rPr lang="vi-VN" dirty="0">
                <a:latin typeface="Times New Roman" panose="02020603050405020304" pitchFamily="18" charset="0"/>
                <a:cs typeface="Times New Roman" panose="02020603050405020304" pitchFamily="18" charset="0"/>
              </a:rPr>
              <a:t>thủ khư khư ôm lấy những gì đã lạc hậu lỗi thời, không chịu đổi </a:t>
            </a:r>
            <a:r>
              <a:rPr lang="vi-VN" dirty="0" smtClean="0">
                <a:latin typeface="Times New Roman" panose="02020603050405020304" pitchFamily="18" charset="0"/>
                <a:cs typeface="Times New Roman" panose="02020603050405020304" pitchFamily="18" charset="0"/>
              </a:rPr>
              <a:t>mới</a:t>
            </a:r>
            <a:endParaRPr lang="en-US" dirty="0" smtClean="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rPr>
              <a:t>+ </a:t>
            </a:r>
            <a:r>
              <a:rPr lang="vi-VN" dirty="0">
                <a:latin typeface="+mj-lt"/>
              </a:rPr>
              <a:t>Sự phát triển đi lên theo đường “xoáy ốc” do vậy cần kiên trì chờ đợi , tin tưởng cái mới sẽ chiến thắng</a:t>
            </a:r>
            <a:endParaRPr lang="en-US" dirty="0" smtClean="0">
              <a:latin typeface="+mj-lt"/>
              <a:cs typeface="Times New Roman" panose="02020603050405020304" pitchFamily="18" charset="0"/>
            </a:endParaRPr>
          </a:p>
          <a:p>
            <a:pPr marL="0" indent="0" algn="just">
              <a:buNone/>
            </a:pPr>
            <a:r>
              <a:rPr lang="vi-VN" dirty="0" smtClean="0">
                <a:latin typeface="Times New Roman" panose="02020603050405020304" pitchFamily="18" charset="0"/>
                <a:cs typeface="Times New Roman" panose="02020603050405020304" pitchFamily="18" charset="0"/>
              </a:rPr>
              <a:t> </a:t>
            </a:r>
            <a:r>
              <a:rPr lang="vi-VN" altLang="en-US" dirty="0"/>
              <a:t/>
            </a:r>
            <a:br>
              <a:rPr lang="vi-VN" altLang="en-US" dirty="0"/>
            </a:br>
            <a:endParaRPr lang="en-US" altLang="en-US" dirty="0">
              <a:latin typeface="VNI-Times" pitchFamily="2" charset="0"/>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1"/>
          <p:cNvSpPr>
            <a:spLocks noChangeArrowheads="1"/>
          </p:cNvSpPr>
          <p:nvPr/>
        </p:nvSpPr>
        <p:spPr bwMode="auto">
          <a:xfrm>
            <a:off x="95252" y="2166420"/>
            <a:ext cx="11906249" cy="3539046"/>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defRPr/>
            </a:pP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là</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một</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quá</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trình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phản</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ánh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tích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cực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tự</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giác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và</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sáng</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tạo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thế</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giới</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khách</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quan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vào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bộ</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óc</a:t>
            </a:r>
            <a:r>
              <a:rPr lang="en-US" sz="3733" dirty="0">
                <a:solidFill>
                  <a:srgbClr val="000000"/>
                </a:solidFill>
                <a:latin typeface="Times New Roman" pitchFamily="18" charset="0"/>
                <a:ea typeface="Calibri" pitchFamily="34" charset="0"/>
                <a:cs typeface="Times New Roman" pitchFamily="18" charset="0"/>
              </a:rPr>
              <a:t> con </a:t>
            </a:r>
            <a:r>
              <a:rPr lang="en-US" sz="3733" dirty="0" err="1" smtClean="0">
                <a:solidFill>
                  <a:srgbClr val="000000"/>
                </a:solidFill>
                <a:latin typeface="Times New Roman" pitchFamily="18" charset="0"/>
                <a:ea typeface="Calibri" pitchFamily="34" charset="0"/>
                <a:cs typeface="Times New Roman" pitchFamily="18" charset="0"/>
              </a:rPr>
              <a:t>người</a:t>
            </a:r>
            <a:r>
              <a:rPr lang="vi-VN" sz="3733" dirty="0" smtClean="0">
                <a:solidFill>
                  <a:srgbClr val="000000"/>
                </a:solidFill>
                <a:latin typeface="Times New Roman" pitchFamily="18" charset="0"/>
                <a:ea typeface="Calibri" pitchFamily="34" charset="0"/>
                <a:cs typeface="Times New Roman" pitchFamily="18" charset="0"/>
              </a:rPr>
              <a:t>. </a:t>
            </a:r>
            <a:r>
              <a:rPr lang="vi-VN" sz="3733" dirty="0">
                <a:solidFill>
                  <a:srgbClr val="000000"/>
                </a:solidFill>
                <a:latin typeface="Times New Roman" pitchFamily="18" charset="0"/>
                <a:ea typeface="Calibri" pitchFamily="34" charset="0"/>
                <a:cs typeface="Times New Roman" pitchFamily="18" charset="0"/>
              </a:rPr>
              <a:t>Hoạt động đó được thực hiện thông qua thực tiễn, lấy thực tiễn làm cơ sở, là mục đích, động lực và là tiêu chuẩn xác định tính đúng đắn của nhận thức. </a:t>
            </a:r>
          </a:p>
          <a:p>
            <a:pPr indent="609585" algn="just">
              <a:defRPr/>
            </a:pPr>
            <a:endParaRPr lang="en-US" sz="3733" dirty="0">
              <a:solidFill>
                <a:srgbClr val="FF0000"/>
              </a:solidFill>
              <a:latin typeface="Times New Roman" pitchFamily="18" charset="0"/>
              <a:ea typeface="Calibri" pitchFamily="34" charset="0"/>
              <a:cs typeface="Times New Roman" pitchFamily="18" charset="0"/>
            </a:endParaRPr>
          </a:p>
        </p:txBody>
      </p:sp>
      <p:sp>
        <p:nvSpPr>
          <p:cNvPr id="3" name="Rounded Rectangle 2"/>
          <p:cNvSpPr/>
          <p:nvPr/>
        </p:nvSpPr>
        <p:spPr>
          <a:xfrm>
            <a:off x="3905251" y="309034"/>
            <a:ext cx="4095749" cy="92921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733" dirty="0" err="1">
                <a:solidFill>
                  <a:srgbClr val="000000"/>
                </a:solidFill>
                <a:latin typeface="Times New Roman" pitchFamily="18" charset="0"/>
                <a:ea typeface="Calibri" pitchFamily="34" charset="0"/>
                <a:cs typeface="Times New Roman" pitchFamily="18" charset="0"/>
              </a:rPr>
              <a:t>Lý</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luận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endParaRPr lang="en-US" sz="3733" dirty="0">
              <a:solidFill>
                <a:srgbClr val="FFFFD9"/>
              </a:solidFill>
            </a:endParaRPr>
          </a:p>
        </p:txBody>
      </p:sp>
    </p:spTree>
    <p:extLst>
      <p:ext uri="{BB962C8B-B14F-4D97-AF65-F5344CB8AC3E}">
        <p14:creationId xmlns:p14="http://schemas.microsoft.com/office/powerpoint/2010/main" val="3892130830"/>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Scroll 2"/>
          <p:cNvSpPr>
            <a:spLocks noChangeArrowheads="1"/>
          </p:cNvSpPr>
          <p:nvPr/>
        </p:nvSpPr>
        <p:spPr bwMode="auto">
          <a:xfrm>
            <a:off x="624418" y="762000"/>
            <a:ext cx="2688167" cy="5446184"/>
          </a:xfrm>
          <a:prstGeom prst="verticalScroll">
            <a:avLst>
              <a:gd name="adj" fmla="val 12500"/>
            </a:avLst>
          </a:prstGeom>
          <a:solidFill>
            <a:srgbClr val="FFFF66"/>
          </a:solidFill>
          <a:ln w="9525" algn="ctr">
            <a:solidFill>
              <a:schemeClr val="tx1"/>
            </a:solidFill>
            <a:round/>
            <a:headEnd/>
            <a:tailEnd/>
          </a:ln>
        </p:spPr>
        <p:txBody>
          <a:bodyPr/>
          <a:lstStyle>
            <a:lvl1pPr eaLnBrk="0" hangingPunct="0">
              <a:tabLst>
                <a:tab pos="179388"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179388"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179388"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179388"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179388"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9pPr>
          </a:lstStyle>
          <a:p>
            <a:pPr algn="ctr" eaLnBrk="1" hangingPunct="1">
              <a:spcBef>
                <a:spcPts val="267"/>
              </a:spcBef>
              <a:spcAft>
                <a:spcPts val="267"/>
              </a:spcAft>
            </a:pPr>
            <a:r>
              <a:rPr kumimoji="1" lang="en-US" altLang="en-US" sz="3733">
                <a:solidFill>
                  <a:srgbClr val="000000"/>
                </a:solidFill>
                <a:latin typeface="Times New Roman" panose="02020603050405020304" pitchFamily="18" charset="0"/>
                <a:cs typeface="Times New Roman" panose="02020603050405020304" pitchFamily="18" charset="0"/>
              </a:rPr>
              <a:t>Quá trình biện chứng từ TQSĐ đến TDTT và đến thực tiễn</a:t>
            </a:r>
          </a:p>
        </p:txBody>
      </p:sp>
      <p:sp>
        <p:nvSpPr>
          <p:cNvPr id="4" name="Horizontal Scroll 3"/>
          <p:cNvSpPr/>
          <p:nvPr/>
        </p:nvSpPr>
        <p:spPr bwMode="auto">
          <a:xfrm>
            <a:off x="5232400" y="1566334"/>
            <a:ext cx="5952067" cy="1572684"/>
          </a:xfrm>
          <a:prstGeom prst="horizontalScroll">
            <a:avLst/>
          </a:prstGeom>
          <a:solidFill>
            <a:srgbClr val="FFCCFF"/>
          </a:solidFill>
          <a:ln w="9525" cap="flat" cmpd="sng" algn="ctr">
            <a:solidFill>
              <a:schemeClr val="tx1"/>
            </a:solidFill>
            <a:prstDash val="solid"/>
            <a:round/>
            <a:headEnd type="none" w="med" len="med"/>
            <a:tailEnd type="none" w="med" len="med"/>
          </a:ln>
          <a:effectLst/>
        </p:spPr>
        <p:txBody>
          <a:bodyPr/>
          <a:lstStyle/>
          <a:p>
            <a:pPr algn="just" eaLnBrk="1" hangingPunct="1">
              <a:defRPr/>
            </a:pPr>
            <a:r>
              <a:rPr kumimoji="1" lang="en-US" sz="3733" dirty="0" err="1">
                <a:solidFill>
                  <a:srgbClr val="000000"/>
                </a:solidFill>
                <a:latin typeface="Times New Roman"/>
              </a:rPr>
              <a:t>Giai</a:t>
            </a:r>
            <a:r>
              <a:rPr kumimoji="1" lang="en-US" sz="3733" dirty="0">
                <a:solidFill>
                  <a:srgbClr val="000000"/>
                </a:solidFill>
                <a:latin typeface="Times New Roman"/>
              </a:rPr>
              <a:t> </a:t>
            </a:r>
            <a:r>
              <a:rPr kumimoji="1" lang="en-US" sz="3733" dirty="0" err="1">
                <a:solidFill>
                  <a:srgbClr val="000000"/>
                </a:solidFill>
                <a:latin typeface="Times New Roman"/>
              </a:rPr>
              <a:t>đoạn</a:t>
            </a:r>
            <a:r>
              <a:rPr kumimoji="1" lang="en-US" sz="3733" dirty="0">
                <a:solidFill>
                  <a:srgbClr val="000000"/>
                </a:solidFill>
                <a:latin typeface="Times New Roman"/>
              </a:rPr>
              <a:t> </a:t>
            </a:r>
            <a:r>
              <a:rPr kumimoji="1" lang="en-US" sz="3733" dirty="0" err="1">
                <a:solidFill>
                  <a:srgbClr val="000000"/>
                </a:solidFill>
                <a:latin typeface="Times New Roman"/>
              </a:rPr>
              <a:t>nhận</a:t>
            </a:r>
            <a:r>
              <a:rPr kumimoji="1" lang="en-US" sz="3733" dirty="0">
                <a:solidFill>
                  <a:srgbClr val="000000"/>
                </a:solidFill>
                <a:latin typeface="Times New Roman"/>
              </a:rPr>
              <a:t> </a:t>
            </a:r>
            <a:r>
              <a:rPr kumimoji="1" lang="en-US" sz="3733" dirty="0" err="1">
                <a:solidFill>
                  <a:srgbClr val="000000"/>
                </a:solidFill>
                <a:latin typeface="Times New Roman"/>
              </a:rPr>
              <a:t>thức</a:t>
            </a:r>
            <a:r>
              <a:rPr kumimoji="1" lang="en-US" sz="3733" dirty="0">
                <a:solidFill>
                  <a:srgbClr val="000000"/>
                </a:solidFill>
                <a:latin typeface="Times New Roman"/>
              </a:rPr>
              <a:t> </a:t>
            </a:r>
            <a:r>
              <a:rPr kumimoji="1" lang="en-US" sz="3733" dirty="0" err="1">
                <a:solidFill>
                  <a:srgbClr val="000000"/>
                </a:solidFill>
                <a:latin typeface="Times New Roman"/>
              </a:rPr>
              <a:t>cảm</a:t>
            </a:r>
            <a:r>
              <a:rPr kumimoji="1" lang="en-US" sz="3733" dirty="0">
                <a:solidFill>
                  <a:srgbClr val="000000"/>
                </a:solidFill>
                <a:latin typeface="Times New Roman"/>
              </a:rPr>
              <a:t> </a:t>
            </a:r>
            <a:r>
              <a:rPr kumimoji="1" lang="en-US" sz="3733" dirty="0" err="1">
                <a:solidFill>
                  <a:srgbClr val="000000"/>
                </a:solidFill>
                <a:latin typeface="Times New Roman"/>
              </a:rPr>
              <a:t>tính</a:t>
            </a:r>
            <a:r>
              <a:rPr kumimoji="1" lang="en-US" sz="3733" dirty="0">
                <a:solidFill>
                  <a:srgbClr val="000000"/>
                </a:solidFill>
                <a:latin typeface="Times New Roman"/>
              </a:rPr>
              <a:t> (</a:t>
            </a:r>
            <a:r>
              <a:rPr kumimoji="1" lang="en-US" sz="3733" dirty="0" err="1">
                <a:solidFill>
                  <a:srgbClr val="000000"/>
                </a:solidFill>
                <a:latin typeface="Times New Roman"/>
              </a:rPr>
              <a:t>trực</a:t>
            </a:r>
            <a:r>
              <a:rPr kumimoji="1" lang="en-US" sz="3733" dirty="0">
                <a:solidFill>
                  <a:srgbClr val="000000"/>
                </a:solidFill>
                <a:latin typeface="Times New Roman"/>
              </a:rPr>
              <a:t> </a:t>
            </a:r>
            <a:r>
              <a:rPr kumimoji="1" lang="en-US" sz="3733" dirty="0" err="1">
                <a:solidFill>
                  <a:srgbClr val="000000"/>
                </a:solidFill>
                <a:latin typeface="Times New Roman"/>
              </a:rPr>
              <a:t>quan</a:t>
            </a:r>
            <a:r>
              <a:rPr kumimoji="1" lang="en-US" sz="3733" dirty="0">
                <a:solidFill>
                  <a:srgbClr val="000000"/>
                </a:solidFill>
                <a:latin typeface="Times New Roman"/>
              </a:rPr>
              <a:t> </a:t>
            </a:r>
            <a:r>
              <a:rPr kumimoji="1" lang="en-US" sz="3733" dirty="0" err="1">
                <a:solidFill>
                  <a:srgbClr val="000000"/>
                </a:solidFill>
                <a:latin typeface="Times New Roman"/>
              </a:rPr>
              <a:t>sinh</a:t>
            </a:r>
            <a:r>
              <a:rPr kumimoji="1" lang="en-US" sz="3733" dirty="0">
                <a:solidFill>
                  <a:srgbClr val="000000"/>
                </a:solidFill>
                <a:latin typeface="Times New Roman"/>
              </a:rPr>
              <a:t> </a:t>
            </a:r>
            <a:r>
              <a:rPr kumimoji="1" lang="en-US" sz="3733" dirty="0" err="1">
                <a:solidFill>
                  <a:srgbClr val="000000"/>
                </a:solidFill>
                <a:latin typeface="Times New Roman"/>
              </a:rPr>
              <a:t>động</a:t>
            </a:r>
            <a:r>
              <a:rPr kumimoji="1" lang="en-US" sz="3733" dirty="0">
                <a:solidFill>
                  <a:srgbClr val="000000"/>
                </a:solidFill>
                <a:latin typeface="Times New Roman"/>
              </a:rPr>
              <a:t>)</a:t>
            </a:r>
          </a:p>
        </p:txBody>
      </p:sp>
      <p:sp>
        <p:nvSpPr>
          <p:cNvPr id="5" name="Horizontal Scroll 4"/>
          <p:cNvSpPr>
            <a:spLocks noChangeArrowheads="1"/>
          </p:cNvSpPr>
          <p:nvPr/>
        </p:nvSpPr>
        <p:spPr bwMode="auto">
          <a:xfrm>
            <a:off x="5232400" y="4076700"/>
            <a:ext cx="5952067" cy="1585384"/>
          </a:xfrm>
          <a:prstGeom prst="horizontalScroll">
            <a:avLst>
              <a:gd name="adj" fmla="val 12500"/>
            </a:avLst>
          </a:prstGeom>
          <a:solidFill>
            <a:srgbClr val="CCFFFF"/>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just" eaLnBrk="1" hangingPunct="1">
              <a:spcBef>
                <a:spcPct val="0"/>
              </a:spcBef>
              <a:buFontTx/>
              <a:buNone/>
              <a:defRPr/>
            </a:pPr>
            <a:r>
              <a:rPr lang="en-US" altLang="en-US" sz="3733">
                <a:solidFill>
                  <a:srgbClr val="000000"/>
                </a:solidFill>
                <a:latin typeface="VNI-Times" pitchFamily="2" charset="0"/>
                <a:cs typeface="Times New Roman" pitchFamily="18" charset="0"/>
              </a:rPr>
              <a:t>Giai đoạn nhaän thöùc lyù tính (tö duy tröøu töôïng).</a:t>
            </a:r>
            <a:endParaRPr lang="en-US" altLang="en-US" sz="3733">
              <a:solidFill>
                <a:srgbClr val="000000"/>
              </a:solidFill>
            </a:endParaRPr>
          </a:p>
        </p:txBody>
      </p:sp>
      <p:cxnSp>
        <p:nvCxnSpPr>
          <p:cNvPr id="9" name="Straight Arrow Connector 8"/>
          <p:cNvCxnSpPr>
            <a:cxnSpLocks noChangeShapeType="1"/>
            <a:stCxn id="3" idx="3"/>
          </p:cNvCxnSpPr>
          <p:nvPr/>
        </p:nvCxnSpPr>
        <p:spPr bwMode="auto">
          <a:xfrm rot="10800000" flipH="1" flipV="1">
            <a:off x="2976034" y="3484034"/>
            <a:ext cx="2256367" cy="125941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1" name="Straight Arrow Connector 10"/>
          <p:cNvCxnSpPr>
            <a:cxnSpLocks noChangeShapeType="1"/>
            <a:stCxn id="3" idx="3"/>
            <a:endCxn id="4" idx="1"/>
          </p:cNvCxnSpPr>
          <p:nvPr/>
        </p:nvCxnSpPr>
        <p:spPr bwMode="auto">
          <a:xfrm rot="10800000" flipH="1">
            <a:off x="2976034" y="2351617"/>
            <a:ext cx="2256367" cy="113241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pic>
        <p:nvPicPr>
          <p:cNvPr id="1372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12649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68401" y="355600"/>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cảm</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a:solidFill>
                  <a:srgbClr val="FF0000"/>
                </a:solidFill>
                <a:latin typeface="Arial" pitchFamily="34" charset="0"/>
              </a:rPr>
              <a:t> (</a:t>
            </a:r>
            <a:r>
              <a:rPr kumimoji="1" lang="en-US" sz="3733" b="1" dirty="0" err="1">
                <a:solidFill>
                  <a:srgbClr val="FF0000"/>
                </a:solidFill>
                <a:latin typeface="Arial" pitchFamily="34" charset="0"/>
              </a:rPr>
              <a:t>trực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quan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sinh</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động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623240" y="1915584"/>
            <a:ext cx="1056122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buFont typeface="Wingdings" panose="05000000000000000000" pitchFamily="2" charset="2"/>
              <a:buChar char="Ø"/>
            </a:pPr>
            <a:r>
              <a:rPr kumimoji="1" lang="en-US" sz="3200" dirty="0">
                <a:solidFill>
                  <a:srgbClr val="002060"/>
                </a:solidFill>
                <a:latin typeface="Arial" panose="020B0604020202020204" pitchFamily="34" charset="0"/>
              </a:rPr>
              <a:t>Là </a:t>
            </a:r>
            <a:r>
              <a:rPr kumimoji="1" lang="en-US" sz="3200" dirty="0" err="1">
                <a:solidFill>
                  <a:srgbClr val="002060"/>
                </a:solidFill>
                <a:latin typeface="Arial" panose="020B0604020202020204" pitchFamily="34" charset="0"/>
              </a:rPr>
              <a:t>giai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đoạn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đầu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trình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nhận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thức</a:t>
            </a:r>
            <a:endParaRPr kumimoji="1" lang="en-US" sz="3200" dirty="0">
              <a:solidFill>
                <a:srgbClr val="002060"/>
              </a:solidFill>
              <a:latin typeface="Arial" panose="020B0604020202020204" pitchFamily="34" charset="0"/>
            </a:endParaRPr>
          </a:p>
        </p:txBody>
      </p:sp>
      <p:sp>
        <p:nvSpPr>
          <p:cNvPr id="6" name="Rectangle 5"/>
          <p:cNvSpPr>
            <a:spLocks noChangeArrowheads="1"/>
          </p:cNvSpPr>
          <p:nvPr/>
        </p:nvSpPr>
        <p:spPr bwMode="auto">
          <a:xfrm>
            <a:off x="623241" y="2996940"/>
            <a:ext cx="1046597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Là</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sư</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phản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ánh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trực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tiếp</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trong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thế</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giới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khách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thông</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endParaRPr kumimoji="1" lang="en-US" sz="3200" dirty="0">
              <a:solidFill>
                <a:srgbClr val="002060"/>
              </a:solidFill>
              <a:latin typeface="Arial" panose="020B0604020202020204" pitchFamily="34" charset="0"/>
            </a:endParaRPr>
          </a:p>
        </p:txBody>
      </p:sp>
      <p:sp>
        <p:nvSpPr>
          <p:cNvPr id="7" name="Rectangle 6"/>
          <p:cNvSpPr>
            <a:spLocks noChangeArrowheads="1"/>
          </p:cNvSpPr>
          <p:nvPr/>
        </p:nvSpPr>
        <p:spPr bwMode="auto">
          <a:xfrm>
            <a:off x="911280" y="5012267"/>
            <a:ext cx="101779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Giúp</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hiểu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biết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được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bê</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ngoài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a:t>
            </a:r>
          </a:p>
        </p:txBody>
      </p:sp>
      <p:pic>
        <p:nvPicPr>
          <p:cNvPr id="13824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3186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00151" y="213785"/>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ly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duy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trừu</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tượng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1200151" y="2000251"/>
            <a:ext cx="99843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buFont typeface="Wingdings" panose="05000000000000000000" pitchFamily="2" charset="2"/>
              <a:buChar char="Ø"/>
            </a:pPr>
            <a:r>
              <a:rPr kumimoji="1" lang="en-US" sz="3200">
                <a:solidFill>
                  <a:srgbClr val="002060"/>
                </a:solidFill>
                <a:latin typeface="Arial" panose="020B0604020202020204" pitchFamily="34" charset="0"/>
              </a:rPr>
              <a:t>Là giai đoạn cao của quá trình nhận thức</a:t>
            </a:r>
          </a:p>
        </p:txBody>
      </p:sp>
      <p:sp>
        <p:nvSpPr>
          <p:cNvPr id="6" name="Rectangle 5"/>
          <p:cNvSpPr>
            <a:spLocks noChangeArrowheads="1"/>
          </p:cNvSpPr>
          <p:nvPr/>
        </p:nvSpPr>
        <p:spPr bwMode="auto">
          <a:xfrm>
            <a:off x="1289051" y="2857500"/>
            <a:ext cx="975994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Dựa trên cơ sở tài liệu do trực quan sinh động mang lại</a:t>
            </a:r>
          </a:p>
        </p:txBody>
      </p:sp>
      <p:sp>
        <p:nvSpPr>
          <p:cNvPr id="7" name="Rectangle 6"/>
          <p:cNvSpPr>
            <a:spLocks noChangeArrowheads="1"/>
          </p:cNvSpPr>
          <p:nvPr/>
        </p:nvSpPr>
        <p:spPr bwMode="auto">
          <a:xfrm>
            <a:off x="1200151" y="3905251"/>
            <a:ext cx="988906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Được thể hiện bằng các hình thức: khái niệm, phán đoán, suy luận .</a:t>
            </a: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2737" name="Rectangle 1"/>
          <p:cNvSpPr>
            <a:spLocks noChangeArrowheads="1"/>
          </p:cNvSpPr>
          <p:nvPr/>
        </p:nvSpPr>
        <p:spPr bwMode="auto">
          <a:xfrm>
            <a:off x="357718" y="5127191"/>
            <a:ext cx="11358033" cy="124123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7010225" algn="l"/>
              </a:tabLst>
              <a:defRPr/>
            </a:pPr>
            <a:r>
              <a:rPr lang="pt-BR" sz="3733" dirty="0">
                <a:solidFill>
                  <a:srgbClr val="0070C0"/>
                </a:solidFill>
                <a:latin typeface="Times New Roman" pitchFamily="18" charset="0"/>
                <a:ea typeface="Calibri" pitchFamily="34" charset="0"/>
                <a:cs typeface="Times New Roman" pitchFamily="18" charset="0"/>
              </a:rPr>
              <a:t>Chỉ qua giai đoạn này, nhận thức mới nắm được bản chất, quy luật của hiện thực. </a:t>
            </a:r>
            <a:endParaRPr lang="pt-BR" sz="3733"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3696231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3240" y="1772770"/>
            <a:ext cx="10801500" cy="1080150"/>
          </a:xfrm>
          <a:prstGeom prst="rect">
            <a:avLst/>
          </a:prstGeom>
          <a:ln>
            <a:solidFill>
              <a:srgbClr val="FF3300"/>
            </a:solidFill>
          </a:ln>
        </p:spPr>
        <p:txBody>
          <a:bodyPr wrap="square">
            <a:spAutoFit/>
          </a:bodyPr>
          <a:lstStyle/>
          <a:p>
            <a:pPr algn="ctr" eaLnBrk="1" hangingPunct="1">
              <a:defRPr/>
            </a:pPr>
            <a:r>
              <a:rPr kumimoji="1" lang="en-US" sz="3200" dirty="0" smtClean="0">
                <a:solidFill>
                  <a:srgbClr val="FF0000"/>
                </a:solidFill>
                <a:latin typeface="Times New Roman" panose="02020603050405020304" pitchFamily="18" charset="0"/>
                <a:cs typeface="Times New Roman" panose="02020603050405020304" pitchFamily="18" charset="0"/>
              </a:rPr>
              <a:t>Con </a:t>
            </a:r>
            <a:r>
              <a:rPr kumimoji="1" lang="en-US" sz="3200" dirty="0" err="1" smtClean="0">
                <a:solidFill>
                  <a:srgbClr val="FF0000"/>
                </a:solidFill>
                <a:latin typeface="Times New Roman" panose="02020603050405020304" pitchFamily="18" charset="0"/>
                <a:cs typeface="Times New Roman" panose="02020603050405020304" pitchFamily="18" charset="0"/>
              </a:rPr>
              <a:t>đường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của</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nhận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thức</a:t>
            </a:r>
            <a:r>
              <a:rPr kumimoji="1" lang="en-US" sz="3200" dirty="0" smtClean="0">
                <a:solidFill>
                  <a:srgbClr val="FF0000"/>
                </a:solidFill>
                <a:latin typeface="Times New Roman" panose="02020603050405020304" pitchFamily="18" charset="0"/>
                <a:cs typeface="Times New Roman" panose="02020603050405020304" pitchFamily="18" charset="0"/>
              </a:rPr>
              <a:t> : </a:t>
            </a:r>
            <a:r>
              <a:rPr kumimoji="1" lang="en-US" sz="3200" dirty="0" err="1" smtClean="0">
                <a:solidFill>
                  <a:srgbClr val="FF0000"/>
                </a:solidFill>
                <a:latin typeface="Times New Roman" panose="02020603050405020304" pitchFamily="18" charset="0"/>
                <a:cs typeface="Times New Roman" panose="02020603050405020304" pitchFamily="18" charset="0"/>
              </a:rPr>
              <a:t>Từ</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trực</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quan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sinh</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động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đến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duy</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trừu</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tượng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từ</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duy</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trừu</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tượng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trở</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về</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thực</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tiễn</a:t>
            </a:r>
            <a:endParaRPr kumimoji="1" lang="en-US" sz="3733" dirty="0">
              <a:solidFill>
                <a:srgbClr val="FF0000"/>
              </a:solidFill>
              <a:latin typeface="Arial" pitchFamily="34" charset="0"/>
            </a:endParaRP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40314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Content Placeholder 2"/>
          <p:cNvSpPr>
            <a:spLocks noGrp="1"/>
          </p:cNvSpPr>
          <p:nvPr>
            <p:ph idx="1"/>
          </p:nvPr>
        </p:nvSpPr>
        <p:spPr>
          <a:xfrm>
            <a:off x="1828800" y="1600201"/>
            <a:ext cx="8458200" cy="4525963"/>
          </a:xfrm>
        </p:spPr>
        <p:txBody>
          <a:bodyPr/>
          <a:lstStyle/>
          <a:p>
            <a:pPr marL="3175" indent="512763" algn="just">
              <a:lnSpc>
                <a:spcPct val="150000"/>
              </a:lnSpc>
              <a:buNone/>
              <a:defRPr/>
            </a:pPr>
            <a:r>
              <a:rPr lang="en-US" sz="2800" b="1" dirty="0" err="1">
                <a:solidFill>
                  <a:srgbClr val="FF0000"/>
                </a:solidFill>
                <a:latin typeface="VNI-Times" pitchFamily="2" charset="0"/>
              </a:rPr>
              <a:t>Thöïc</a:t>
            </a:r>
            <a:r>
              <a:rPr lang="en-US" sz="2800" b="1" dirty="0">
                <a:solidFill>
                  <a:srgbClr val="FF0000"/>
                </a:solidFill>
                <a:latin typeface="VNI-Times" pitchFamily="2" charset="0"/>
              </a:rPr>
              <a:t> </a:t>
            </a:r>
            <a:r>
              <a:rPr lang="en-US" sz="2800" b="1" dirty="0" err="1">
                <a:solidFill>
                  <a:srgbClr val="FF0000"/>
                </a:solidFill>
                <a:latin typeface="VNI-Times" pitchFamily="2" charset="0"/>
              </a:rPr>
              <a:t>tieãn</a:t>
            </a:r>
            <a:r>
              <a:rPr lang="en-US" sz="2800" b="1" dirty="0">
                <a:solidFill>
                  <a:srgbClr val="FF0000"/>
                </a:solidFill>
                <a:latin typeface="VNI-Times" pitchFamily="2" charset="0"/>
              </a:rPr>
              <a:t> </a:t>
            </a:r>
            <a:r>
              <a:rPr lang="en-US" sz="2800" b="1" dirty="0" err="1">
                <a:latin typeface="VNI-Times" pitchFamily="2" charset="0"/>
              </a:rPr>
              <a:t>laø</a:t>
            </a:r>
            <a:r>
              <a:rPr lang="en-US" sz="2800" b="1" dirty="0">
                <a:latin typeface="VNI-Times" pitchFamily="2" charset="0"/>
              </a:rPr>
              <a:t> </a:t>
            </a:r>
            <a:r>
              <a:rPr lang="en-US" sz="2800" b="1" dirty="0" err="1">
                <a:latin typeface="VNI-Times" pitchFamily="2" charset="0"/>
              </a:rPr>
              <a:t>toaøn</a:t>
            </a:r>
            <a:r>
              <a:rPr lang="en-US" sz="2800" b="1" dirty="0">
                <a:latin typeface="VNI-Times" pitchFamily="2" charset="0"/>
              </a:rPr>
              <a:t> </a:t>
            </a:r>
            <a:r>
              <a:rPr lang="en-US" sz="2800" b="1" dirty="0" err="1">
                <a:latin typeface="VNI-Times" pitchFamily="2" charset="0"/>
              </a:rPr>
              <a:t>boä</a:t>
            </a:r>
            <a:r>
              <a:rPr lang="en-US" sz="2800" b="1" dirty="0">
                <a:latin typeface="VNI-Times" pitchFamily="2" charset="0"/>
              </a:rPr>
              <a:t> </a:t>
            </a:r>
            <a:r>
              <a:rPr lang="en-US" sz="2800" b="1" i="1" dirty="0" err="1">
                <a:solidFill>
                  <a:srgbClr val="0000CC"/>
                </a:solidFill>
                <a:latin typeface="VNI-Times" pitchFamily="2" charset="0"/>
              </a:rPr>
              <a:t>hoaït</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ñoäng</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vaät</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chaát</a:t>
            </a:r>
            <a:r>
              <a:rPr lang="en-US" sz="2800" b="1" i="1" dirty="0">
                <a:solidFill>
                  <a:srgbClr val="0000CC"/>
                </a:solidFill>
                <a:latin typeface="VNI-Times" pitchFamily="2" charset="0"/>
              </a:rPr>
              <a:t> </a:t>
            </a:r>
            <a:r>
              <a:rPr lang="en-US" sz="2800" b="1" dirty="0" err="1">
                <a:latin typeface="VNI-Times" pitchFamily="2" charset="0"/>
              </a:rPr>
              <a:t>coù</a:t>
            </a:r>
            <a:r>
              <a:rPr lang="en-US" sz="2800" b="1" dirty="0">
                <a:latin typeface="VNI-Times" pitchFamily="2" charset="0"/>
              </a:rPr>
              <a:t> </a:t>
            </a:r>
            <a:r>
              <a:rPr lang="en-US" sz="2800" b="1" dirty="0" err="1">
                <a:latin typeface="VNI-Times" pitchFamily="2" charset="0"/>
              </a:rPr>
              <a:t>muïc</a:t>
            </a:r>
            <a:r>
              <a:rPr lang="en-US" sz="2800" b="1" dirty="0">
                <a:latin typeface="VNI-Times" pitchFamily="2" charset="0"/>
              </a:rPr>
              <a:t> </a:t>
            </a:r>
            <a:r>
              <a:rPr lang="en-US" sz="2800" b="1" dirty="0" err="1">
                <a:latin typeface="VNI-Times" pitchFamily="2" charset="0"/>
              </a:rPr>
              <a:t>ñích</a:t>
            </a:r>
            <a:r>
              <a:rPr lang="en-US" sz="2800" b="1" dirty="0">
                <a:latin typeface="VNI-Times" pitchFamily="2" charset="0"/>
              </a:rPr>
              <a:t> </a:t>
            </a:r>
            <a:r>
              <a:rPr lang="en-US" sz="2800" b="1" dirty="0" err="1">
                <a:latin typeface="VNI-Times" pitchFamily="2" charset="0"/>
              </a:rPr>
              <a:t>mang</a:t>
            </a:r>
            <a:r>
              <a:rPr lang="en-US" sz="2800" b="1" dirty="0">
                <a:latin typeface="VNI-Times" pitchFamily="2" charset="0"/>
              </a:rPr>
              <a:t> </a:t>
            </a:r>
            <a:r>
              <a:rPr lang="en-US" sz="2800" b="1" dirty="0" err="1">
                <a:latin typeface="VNI-Times" pitchFamily="2" charset="0"/>
              </a:rPr>
              <a:t>tính</a:t>
            </a:r>
            <a:r>
              <a:rPr lang="en-US" sz="2800" b="1" dirty="0">
                <a:latin typeface="VNI-Times" pitchFamily="2" charset="0"/>
              </a:rPr>
              <a:t> </a:t>
            </a:r>
            <a:r>
              <a:rPr lang="en-US" sz="2800" b="1" dirty="0" err="1">
                <a:latin typeface="VNI-Times" pitchFamily="2" charset="0"/>
              </a:rPr>
              <a:t>lòch</a:t>
            </a:r>
            <a:r>
              <a:rPr lang="en-US" sz="2800" b="1" dirty="0">
                <a:latin typeface="VNI-Times" pitchFamily="2" charset="0"/>
              </a:rPr>
              <a:t> </a:t>
            </a:r>
            <a:r>
              <a:rPr lang="en-US" sz="2800" b="1" dirty="0" err="1">
                <a:latin typeface="VNI-Times" pitchFamily="2" charset="0"/>
              </a:rPr>
              <a:t>söû</a:t>
            </a:r>
            <a:r>
              <a:rPr lang="en-US" sz="2800" b="1" dirty="0">
                <a:latin typeface="VNI-Times" pitchFamily="2" charset="0"/>
              </a:rPr>
              <a:t> – </a:t>
            </a:r>
            <a:r>
              <a:rPr lang="en-US" sz="2800" b="1" dirty="0" err="1">
                <a:latin typeface="VNI-Times" pitchFamily="2" charset="0"/>
              </a:rPr>
              <a:t>xaõ</a:t>
            </a:r>
            <a:r>
              <a:rPr lang="en-US" sz="2800" b="1" dirty="0">
                <a:latin typeface="VNI-Times" pitchFamily="2" charset="0"/>
              </a:rPr>
              <a:t> </a:t>
            </a:r>
            <a:r>
              <a:rPr lang="en-US" sz="2800" b="1" dirty="0" err="1">
                <a:latin typeface="VNI-Times" pitchFamily="2" charset="0"/>
              </a:rPr>
              <a:t>hoäi</a:t>
            </a:r>
            <a:r>
              <a:rPr lang="en-US" sz="2800" b="1" dirty="0">
                <a:latin typeface="VNI-Times" pitchFamily="2" charset="0"/>
              </a:rPr>
              <a:t> </a:t>
            </a:r>
            <a:r>
              <a:rPr lang="en-US" sz="2800" b="1" dirty="0" err="1">
                <a:latin typeface="VNI-Times" pitchFamily="2" charset="0"/>
              </a:rPr>
              <a:t>cuûa</a:t>
            </a:r>
            <a:r>
              <a:rPr lang="en-US" sz="2800" b="1" dirty="0">
                <a:latin typeface="VNI-Times" pitchFamily="2" charset="0"/>
              </a:rPr>
              <a:t> con </a:t>
            </a:r>
            <a:r>
              <a:rPr lang="en-US" sz="2800" b="1" dirty="0" err="1">
                <a:latin typeface="VNI-Times" pitchFamily="2" charset="0"/>
              </a:rPr>
              <a:t>ngöôøi</a:t>
            </a:r>
            <a:r>
              <a:rPr lang="en-US" sz="2800" b="1" dirty="0">
                <a:latin typeface="VNI-Times" pitchFamily="2" charset="0"/>
              </a:rPr>
              <a:t>, </a:t>
            </a:r>
            <a:r>
              <a:rPr lang="en-US" sz="2800" b="1" dirty="0" err="1">
                <a:latin typeface="VNI-Times" pitchFamily="2" charset="0"/>
              </a:rPr>
              <a:t>nhaèm</a:t>
            </a:r>
            <a:r>
              <a:rPr lang="en-US" sz="2800" b="1" dirty="0">
                <a:latin typeface="VNI-Times" pitchFamily="2" charset="0"/>
              </a:rPr>
              <a:t> </a:t>
            </a:r>
            <a:r>
              <a:rPr lang="en-US" sz="2800" b="1" dirty="0" err="1">
                <a:latin typeface="VNI-Times" pitchFamily="2" charset="0"/>
              </a:rPr>
              <a:t>caûi</a:t>
            </a:r>
            <a:r>
              <a:rPr lang="en-US" sz="2800" b="1" dirty="0">
                <a:latin typeface="VNI-Times" pitchFamily="2" charset="0"/>
              </a:rPr>
              <a:t> </a:t>
            </a:r>
            <a:r>
              <a:rPr lang="en-US" sz="2800" b="1" dirty="0" err="1">
                <a:latin typeface="VNI-Times" pitchFamily="2" charset="0"/>
              </a:rPr>
              <a:t>taïo</a:t>
            </a:r>
            <a:r>
              <a:rPr lang="en-US" sz="2800" b="1" dirty="0">
                <a:latin typeface="VNI-Times" pitchFamily="2" charset="0"/>
              </a:rPr>
              <a:t> </a:t>
            </a:r>
            <a:r>
              <a:rPr lang="en-US" sz="2800" b="1" dirty="0" err="1">
                <a:latin typeface="VNI-Times" pitchFamily="2" charset="0"/>
              </a:rPr>
              <a:t>theá</a:t>
            </a:r>
            <a:r>
              <a:rPr lang="en-US" sz="2800" b="1" dirty="0">
                <a:latin typeface="VNI-Times" pitchFamily="2" charset="0"/>
              </a:rPr>
              <a:t> </a:t>
            </a:r>
            <a:r>
              <a:rPr lang="en-US" sz="2800" b="1" dirty="0" err="1">
                <a:latin typeface="VNI-Times" pitchFamily="2" charset="0"/>
              </a:rPr>
              <a:t>giôùi</a:t>
            </a:r>
            <a:r>
              <a:rPr lang="en-US" sz="2800" b="1" dirty="0">
                <a:latin typeface="VNI-Times" pitchFamily="2" charset="0"/>
              </a:rPr>
              <a:t> </a:t>
            </a:r>
            <a:r>
              <a:rPr lang="en-US" sz="2800" b="1" dirty="0" err="1">
                <a:latin typeface="VNI-Times" pitchFamily="2" charset="0"/>
              </a:rPr>
              <a:t>khaùch</a:t>
            </a:r>
            <a:r>
              <a:rPr lang="en-US" sz="2800" b="1" dirty="0">
                <a:latin typeface="VNI-Times" pitchFamily="2" charset="0"/>
              </a:rPr>
              <a:t> </a:t>
            </a:r>
            <a:r>
              <a:rPr lang="en-US" sz="2800" b="1" dirty="0" err="1">
                <a:latin typeface="VNI-Times" pitchFamily="2" charset="0"/>
              </a:rPr>
              <a:t>quan</a:t>
            </a:r>
            <a:r>
              <a:rPr lang="en-US" sz="2800" b="1" dirty="0">
                <a:latin typeface="VNI-Times" pitchFamily="2" charset="0"/>
              </a:rPr>
              <a:t>.</a:t>
            </a:r>
          </a:p>
          <a:p>
            <a:pPr>
              <a:buFont typeface="Arial" charset="0"/>
              <a:buNone/>
              <a:defRPr/>
            </a:pPr>
            <a:endParaRPr lang="en-US" b="1" dirty="0" smtClean="0">
              <a:latin typeface="Times New Roman" pitchFamily="18" charset="0"/>
              <a:cs typeface="Times New Roman" pitchFamily="18" charset="0"/>
            </a:endParaRPr>
          </a:p>
        </p:txBody>
      </p:sp>
      <p:sp>
        <p:nvSpPr>
          <p:cNvPr id="3" name="Title 1"/>
          <p:cNvSpPr txBox="1">
            <a:spLocks/>
          </p:cNvSpPr>
          <p:nvPr/>
        </p:nvSpPr>
        <p:spPr bwMode="auto">
          <a:xfrm>
            <a:off x="1524000" y="0"/>
            <a:ext cx="9144000" cy="1143000"/>
          </a:xfrm>
          <a:prstGeom prst="rect">
            <a:avLst/>
          </a:prstGeom>
          <a:noFill/>
          <a:ln w="9525">
            <a:noFill/>
            <a:miter lim="800000"/>
            <a:headEnd/>
            <a:tailEnd/>
          </a:ln>
        </p:spPr>
        <p:txBody>
          <a:bodyPr anchor="ctr"/>
          <a:lstStyle/>
          <a:p>
            <a:pPr algn="ctr" fontAlgn="auto">
              <a:spcBef>
                <a:spcPts val="0"/>
              </a:spcBef>
              <a:spcAft>
                <a:spcPts val="0"/>
              </a:spcAft>
              <a:defRPr/>
            </a:pPr>
            <a:r>
              <a:rPr lang="en-US" sz="32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và</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vai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trò</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của</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đối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với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nhận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thức</a:t>
            </a:r>
            <a:endParaRPr lang="en-US" sz="3200" b="1" dirty="0">
              <a:solidFill>
                <a:srgbClr val="FF0000"/>
              </a:solidFill>
              <a:latin typeface="Times New Roman" pitchFamily="18" charset="0"/>
              <a:ea typeface="+mj-ea"/>
              <a:cs typeface="Times New Roman" pitchFamily="18" charset="0"/>
            </a:endParaRPr>
          </a:p>
        </p:txBody>
      </p:sp>
    </p:spTree>
    <p:extLst>
      <p:ext uri="{BB962C8B-B14F-4D97-AF65-F5344CB8AC3E}">
        <p14:creationId xmlns:p14="http://schemas.microsoft.com/office/powerpoint/2010/main" val="34390959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checkerboard(across)">
                                      <p:cBhvr>
                                        <p:cTn id="7" dur="2000"/>
                                        <p:tgtEl>
                                          <p:spTgt spid="737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1828800" y="457201"/>
            <a:ext cx="8534400" cy="5668963"/>
          </a:xfrm>
        </p:spPr>
        <p:txBody>
          <a:bodyPr/>
          <a:lstStyle/>
          <a:p>
            <a:pPr algn="just">
              <a:lnSpc>
                <a:spcPct val="150000"/>
              </a:lnSpc>
              <a:buFontTx/>
              <a:buNone/>
            </a:pPr>
            <a:r>
              <a:rPr lang="en-US" sz="2800" b="1">
                <a:latin typeface="Times New Roman" panose="02020603050405020304" pitchFamily="18" charset="0"/>
                <a:cs typeface="Times New Roman" panose="02020603050405020304" pitchFamily="18" charset="0"/>
              </a:rPr>
              <a:t>     </a:t>
            </a:r>
            <a:endParaRPr lang="en-US" sz="2800" b="1">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sz="2800" b="1">
                <a:solidFill>
                  <a:srgbClr val="FF0000"/>
                </a:solidFill>
                <a:latin typeface="Times New Roman" panose="02020603050405020304" pitchFamily="18" charset="0"/>
                <a:cs typeface="Times New Roman" panose="02020603050405020304" pitchFamily="18" charset="0"/>
              </a:rPr>
              <a:t>Ba hình thức cơ bản của thực tiễn:</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sản xuất vật chất (hoạt động cơ bản nhất)</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chính trị xã hội</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thực nghiệm khoa học</a:t>
            </a:r>
          </a:p>
        </p:txBody>
      </p:sp>
    </p:spTree>
    <p:extLst>
      <p:ext uri="{BB962C8B-B14F-4D97-AF65-F5344CB8AC3E}">
        <p14:creationId xmlns:p14="http://schemas.microsoft.com/office/powerpoint/2010/main" val="77967498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strips(downLeft)">
                                      <p:cBhvr>
                                        <p:cTn id="7" dur="500"/>
                                        <p:tgtEl>
                                          <p:spTgt spid="378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Effect transition="in" filter="strips(downLeft)">
                                      <p:cBhvr>
                                        <p:cTn id="12" dur="500"/>
                                        <p:tgtEl>
                                          <p:spTgt spid="378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nodeType="clickEffect">
                                  <p:stCondLst>
                                    <p:cond delay="0"/>
                                  </p:stCondLst>
                                  <p:childTnLst>
                                    <p:set>
                                      <p:cBhvr>
                                        <p:cTn id="16" dur="1" fill="hold">
                                          <p:stCondLst>
                                            <p:cond delay="0"/>
                                          </p:stCondLst>
                                        </p:cTn>
                                        <p:tgtEl>
                                          <p:spTgt spid="37891">
                                            <p:txEl>
                                              <p:pRg st="2" end="2"/>
                                            </p:txEl>
                                          </p:spTgt>
                                        </p:tgtEl>
                                        <p:attrNameLst>
                                          <p:attrName>style.visibility</p:attrName>
                                        </p:attrNameLst>
                                      </p:cBhvr>
                                      <p:to>
                                        <p:strVal val="visible"/>
                                      </p:to>
                                    </p:set>
                                    <p:anim calcmode="lin" valueType="num">
                                      <p:cBhvr>
                                        <p:cTn id="17"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7891">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9" presetClass="entr" presetSubtype="0" fill="hold" nodeType="clickEffect">
                                  <p:stCondLst>
                                    <p:cond delay="0"/>
                                  </p:stCondLst>
                                  <p:childTnLst>
                                    <p:set>
                                      <p:cBhvr>
                                        <p:cTn id="23" dur="1" fill="hold">
                                          <p:stCondLst>
                                            <p:cond delay="0"/>
                                          </p:stCondLst>
                                        </p:cTn>
                                        <p:tgtEl>
                                          <p:spTgt spid="37891">
                                            <p:txEl>
                                              <p:pRg st="3" end="3"/>
                                            </p:txEl>
                                          </p:spTgt>
                                        </p:tgtEl>
                                        <p:attrNameLst>
                                          <p:attrName>style.visibility</p:attrName>
                                        </p:attrNameLst>
                                      </p:cBhvr>
                                      <p:to>
                                        <p:strVal val="visible"/>
                                      </p:to>
                                    </p:set>
                                    <p:anim calcmode="lin" valueType="num">
                                      <p:cBhvr>
                                        <p:cTn id="24"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5"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891">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9" presetClass="entr" presetSubtype="0" fill="hold" nodeType="clickEffect">
                                  <p:stCondLst>
                                    <p:cond delay="0"/>
                                  </p:stCondLst>
                                  <p:childTnLst>
                                    <p:set>
                                      <p:cBhvr>
                                        <p:cTn id="30" dur="1" fill="hold">
                                          <p:stCondLst>
                                            <p:cond delay="0"/>
                                          </p:stCondLst>
                                        </p:cTn>
                                        <p:tgtEl>
                                          <p:spTgt spid="37891">
                                            <p:txEl>
                                              <p:pRg st="4" end="4"/>
                                            </p:txEl>
                                          </p:spTgt>
                                        </p:tgtEl>
                                        <p:attrNameLst>
                                          <p:attrName>style.visibility</p:attrName>
                                        </p:attrNameLst>
                                      </p:cBhvr>
                                      <p:to>
                                        <p:strVal val="visible"/>
                                      </p:to>
                                    </p:set>
                                    <p:anim calcmode="lin" valueType="num">
                                      <p:cBhvr>
                                        <p:cTn id="31" dur="1000" fill="hold"/>
                                        <p:tgtEl>
                                          <p:spTgt spid="37891">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3789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7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z="2800" b="1" i="1">
                <a:solidFill>
                  <a:srgbClr val="FF0000"/>
                </a:solidFill>
                <a:latin typeface="Times New Roman" panose="02020603050405020304" pitchFamily="18" charset="0"/>
                <a:cs typeface="Times New Roman" panose="02020603050405020304" pitchFamily="18" charset="0"/>
              </a:rPr>
              <a:t>Vai trò của thực tiễn đối với nhận thức</a:t>
            </a:r>
          </a:p>
        </p:txBody>
      </p:sp>
      <p:sp>
        <p:nvSpPr>
          <p:cNvPr id="21507" name="Content Placeholder 2"/>
          <p:cNvSpPr>
            <a:spLocks noGrp="1"/>
          </p:cNvSpPr>
          <p:nvPr>
            <p:ph idx="1"/>
          </p:nvPr>
        </p:nvSpPr>
        <p:spPr>
          <a:xfrm>
            <a:off x="1981200" y="1600200"/>
            <a:ext cx="8229600" cy="914400"/>
          </a:xfrm>
        </p:spPr>
        <p:txBody>
          <a:bodyPr/>
          <a:lstStyle/>
          <a:p>
            <a:pPr algn="just">
              <a:lnSpc>
                <a:spcPct val="150000"/>
              </a:lnSpc>
              <a:buFont typeface="Arial" panose="020B0604020202020204" pitchFamily="34" charset="0"/>
              <a:buNone/>
            </a:pPr>
            <a:r>
              <a:rPr lang="en-US" sz="2400" b="1">
                <a:solidFill>
                  <a:srgbClr val="0000FF"/>
                </a:solidFill>
                <a:latin typeface="VNI-Times" pitchFamily="2" charset="0"/>
                <a:cs typeface="Times New Roman" panose="02020603050405020304" pitchFamily="18" charset="0"/>
              </a:rPr>
              <a:t>Thứ nhất, </a:t>
            </a:r>
            <a:r>
              <a:rPr lang="en-US" sz="2400" b="1">
                <a:latin typeface="VNI-Times" pitchFamily="2" charset="0"/>
                <a:cs typeface="Times New Roman" panose="02020603050405020304" pitchFamily="18" charset="0"/>
              </a:rPr>
              <a:t>thöïc tieãn laø cô sôû, nguoàn goác cuûa nhaän thöùc</a:t>
            </a:r>
          </a:p>
          <a:p>
            <a:pPr algn="just">
              <a:lnSpc>
                <a:spcPct val="150000"/>
              </a:lnSpc>
            </a:pPr>
            <a:endParaRPr lang="en-US" sz="2400" b="1" u="sng">
              <a:solidFill>
                <a:srgbClr val="FF0000"/>
              </a:solidFill>
              <a:latin typeface="VNI-Times" pitchFamily="2" charset="0"/>
              <a:cs typeface="Times New Roman" panose="02020603050405020304" pitchFamily="18" charset="0"/>
            </a:endParaRPr>
          </a:p>
          <a:p>
            <a:pPr>
              <a:lnSpc>
                <a:spcPct val="150000"/>
              </a:lnSpc>
              <a:buFont typeface="Arial" panose="020B0604020202020204" pitchFamily="34" charset="0"/>
              <a:buNone/>
            </a:pPr>
            <a:endParaRPr lang="en-US" sz="2400" b="1">
              <a:solidFill>
                <a:srgbClr val="FF0000"/>
              </a:solidFill>
              <a:latin typeface="VNI-Times" pitchFamily="2" charset="0"/>
              <a:cs typeface="Times New Roman" panose="02020603050405020304" pitchFamily="18" charset="0"/>
            </a:endParaRPr>
          </a:p>
          <a:p>
            <a:pPr>
              <a:buFont typeface="Arial" panose="020B0604020202020204" pitchFamily="34" charset="0"/>
              <a:buNone/>
            </a:pPr>
            <a:endParaRPr lang="en-US" sz="2400"/>
          </a:p>
        </p:txBody>
      </p:sp>
    </p:spTree>
    <p:extLst>
      <p:ext uri="{BB962C8B-B14F-4D97-AF65-F5344CB8AC3E}">
        <p14:creationId xmlns:p14="http://schemas.microsoft.com/office/powerpoint/2010/main" val="21099031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7" dur="2000"/>
                                        <p:tgtEl>
                                          <p:spTgt spid="21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676400" y="685800"/>
            <a:ext cx="8839200" cy="1066800"/>
          </a:xfrm>
          <a:prstGeom prst="rect">
            <a:avLst/>
          </a:prstGeom>
          <a:noFill/>
          <a:ln w="9525">
            <a:noFill/>
            <a:miter lim="800000"/>
            <a:headEnd/>
            <a:tailEnd/>
          </a:ln>
        </p:spPr>
        <p:txBody>
          <a:bodyPr/>
          <a:lstStyle/>
          <a:p>
            <a:pPr algn="ctr" eaLnBrk="1" fontAlgn="auto" hangingPunct="1">
              <a:lnSpc>
                <a:spcPct val="150000"/>
              </a:lnSpc>
              <a:spcBef>
                <a:spcPct val="20000"/>
              </a:spcBef>
              <a:spcAft>
                <a:spcPts val="0"/>
              </a:spcAft>
              <a:defRPr/>
            </a:pPr>
            <a:r>
              <a:rPr lang="en-US" sz="2800" b="1" kern="0" dirty="0" err="1">
                <a:solidFill>
                  <a:srgbClr val="FF0000"/>
                </a:solidFill>
                <a:latin typeface="Times New Roman" pitchFamily="18" charset="0"/>
                <a:cs typeface="Times New Roman" pitchFamily="18" charset="0"/>
              </a:rPr>
              <a:t>Tại</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sao</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học</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viên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cần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trang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bị</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kỹ</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năng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mềm</a:t>
            </a:r>
            <a:r>
              <a:rPr lang="en-US" sz="2800" b="1" kern="0" dirty="0">
                <a:solidFill>
                  <a:srgbClr val="FF0000"/>
                </a:solidFill>
                <a:latin typeface="Times New Roman" pitchFamily="18" charset="0"/>
                <a:cs typeface="Times New Roman" pitchFamily="18" charset="0"/>
              </a:rPr>
              <a:t>?</a:t>
            </a:r>
          </a:p>
        </p:txBody>
      </p:sp>
      <p:pic>
        <p:nvPicPr>
          <p:cNvPr id="23555" name="Picture 7" descr="kn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1752600"/>
            <a:ext cx="44958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77357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gtEl>
                                        <p:attrNameLst>
                                          <p:attrName>style.visibility</p:attrName>
                                        </p:attrNameLst>
                                      </p:cBhvr>
                                      <p:to>
                                        <p:strVal val="visible"/>
                                      </p:to>
                                    </p:set>
                                    <p:animEffect transition="in" filter="checkerboard(across)">
                                      <p:cBhvr>
                                        <p:cTn id="12" dur="20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farm01.gox.vn/photo/data/20100917/2525425/D6751AB564C8D0A3A7BABE19AA5CA59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762000"/>
            <a:ext cx="327660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txBox="1">
            <a:spLocks noChangeArrowheads="1"/>
          </p:cNvSpPr>
          <p:nvPr/>
        </p:nvSpPr>
        <p:spPr bwMode="auto">
          <a:xfrm>
            <a:off x="1828800" y="0"/>
            <a:ext cx="8839200" cy="1066800"/>
          </a:xfrm>
          <a:prstGeom prst="rect">
            <a:avLst/>
          </a:prstGeom>
          <a:noFill/>
          <a:ln w="9525">
            <a:noFill/>
            <a:miter lim="800000"/>
            <a:headEnd/>
            <a:tailEnd/>
          </a:ln>
        </p:spPr>
        <p:txBody>
          <a:bodyPr/>
          <a:lstStyle/>
          <a:p>
            <a:pPr algn="just" eaLnBrk="1" fontAlgn="auto" hangingPunct="1">
              <a:lnSpc>
                <a:spcPct val="150000"/>
              </a:lnSpc>
              <a:spcBef>
                <a:spcPct val="20000"/>
              </a:spcBef>
              <a:spcAft>
                <a:spcPts val="0"/>
              </a:spcAft>
              <a:defRPr/>
            </a:pPr>
            <a:r>
              <a:rPr lang="en-US" sz="2800" b="1" kern="0" dirty="0">
                <a:solidFill>
                  <a:srgbClr val="FF0000"/>
                </a:solidFill>
                <a:latin typeface="VNI-Times" pitchFamily="2" charset="0"/>
                <a:cs typeface="Times New Roman" pitchFamily="18" charset="0"/>
              </a:rPr>
              <a:t>Do </a:t>
            </a:r>
            <a:r>
              <a:rPr lang="en-US" sz="2800" b="1" kern="0" dirty="0" err="1">
                <a:solidFill>
                  <a:srgbClr val="FF0000"/>
                </a:solidFill>
                <a:latin typeface="VNI-Times" pitchFamily="2" charset="0"/>
                <a:cs typeface="Times New Roman" pitchFamily="18" charset="0"/>
              </a:rPr>
              <a:t>ñaâu</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maø</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nhaø</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nöôùc</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ta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ñöa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ra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luaät</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ñoäi</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noùn</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baûo</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hieåm</a:t>
            </a:r>
            <a:r>
              <a:rPr lang="en-US" sz="2800" b="1" kern="0" dirty="0">
                <a:solidFill>
                  <a:srgbClr val="FF0000"/>
                </a:solidFill>
                <a:latin typeface="VNI-Times" pitchFamily="2" charset="0"/>
                <a:cs typeface="Times New Roman" pitchFamily="18" charset="0"/>
              </a:rPr>
              <a:t>?</a:t>
            </a:r>
          </a:p>
          <a:p>
            <a:pPr algn="just" eaLnBrk="1" fontAlgn="auto" hangingPunct="1">
              <a:lnSpc>
                <a:spcPct val="150000"/>
              </a:lnSpc>
              <a:spcBef>
                <a:spcPct val="20000"/>
              </a:spcBef>
              <a:spcAft>
                <a:spcPts val="0"/>
              </a:spcAft>
              <a:defRPr/>
            </a:pPr>
            <a:endParaRPr lang="en-US" sz="4000" b="1" kern="0" dirty="0">
              <a:solidFill>
                <a:srgbClr val="FF0000"/>
              </a:solidFill>
              <a:latin typeface="VNI-Times" pitchFamily="2" charset="0"/>
              <a:cs typeface="Times New Roman" pitchFamily="18" charset="0"/>
            </a:endParaRPr>
          </a:p>
        </p:txBody>
      </p:sp>
      <p:sp>
        <p:nvSpPr>
          <p:cNvPr id="7" name="TextBox 6"/>
          <p:cNvSpPr txBox="1">
            <a:spLocks noChangeArrowheads="1"/>
          </p:cNvSpPr>
          <p:nvPr/>
        </p:nvSpPr>
        <p:spPr bwMode="auto">
          <a:xfrm>
            <a:off x="1905000" y="1143001"/>
            <a:ext cx="2819400" cy="830263"/>
          </a:xfrm>
          <a:prstGeom prst="rect">
            <a:avLst/>
          </a:prstGeom>
          <a:solidFill>
            <a:schemeClr val="bg2"/>
          </a:solidFill>
          <a:ln w="9525">
            <a:solidFill>
              <a:srgbClr val="C00000"/>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Times New Roman" panose="02020603050405020304" pitchFamily="18" charset="0"/>
                <a:cs typeface="Times New Roman" panose="02020603050405020304" pitchFamily="18" charset="0"/>
              </a:rPr>
              <a:t>15/9/2007</a:t>
            </a:r>
          </a:p>
        </p:txBody>
      </p:sp>
      <p:pic>
        <p:nvPicPr>
          <p:cNvPr id="8" name="Picture 7" descr="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11326" y="2362200"/>
            <a:ext cx="4030663" cy="359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l="2512" t="10078" r="31746" b="7510"/>
          <a:stretch>
            <a:fillRect/>
          </a:stretch>
        </p:blipFill>
        <p:spPr bwMode="auto">
          <a:xfrm>
            <a:off x="6019800" y="2971800"/>
            <a:ext cx="43434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4119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20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9090"/>
                                        </p:tgtEl>
                                        <p:attrNameLst>
                                          <p:attrName>style.visibility</p:attrName>
                                        </p:attrNameLst>
                                      </p:cBhvr>
                                      <p:to>
                                        <p:strVal val="visible"/>
                                      </p:to>
                                    </p:set>
                                    <p:animEffect transition="in" filter="checkerboard(across)">
                                      <p:cBhvr>
                                        <p:cTn id="17" dur="2000"/>
                                        <p:tgtEl>
                                          <p:spTgt spid="890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subTitle" idx="1"/>
          </p:nvPr>
        </p:nvSpPr>
        <p:spPr>
          <a:xfrm>
            <a:off x="1676400" y="609600"/>
            <a:ext cx="8763000" cy="762000"/>
          </a:xfrm>
        </p:spPr>
        <p:txBody>
          <a:bodyPr/>
          <a:lstStyle/>
          <a:p>
            <a:pPr algn="just">
              <a:lnSpc>
                <a:spcPct val="130000"/>
              </a:lnSpc>
              <a:buFont typeface="Arial" charset="0"/>
              <a:buNone/>
              <a:defRPr/>
            </a:pPr>
            <a:r>
              <a:rPr lang="en-US" sz="2800" b="1" dirty="0">
                <a:solidFill>
                  <a:srgbClr val="0000CC"/>
                </a:solidFill>
                <a:latin typeface="VNI-Times" pitchFamily="2" charset="0"/>
                <a:cs typeface="Times New Roman" pitchFamily="18" charset="0"/>
              </a:rPr>
              <a:t> </a:t>
            </a:r>
            <a:r>
              <a:rPr lang="en-US" sz="2800" b="1" dirty="0" err="1">
                <a:solidFill>
                  <a:srgbClr val="0000CC"/>
                </a:solidFill>
                <a:latin typeface="VNI-Times" pitchFamily="2" charset="0"/>
                <a:cs typeface="Times New Roman" pitchFamily="18" charset="0"/>
              </a:rPr>
              <a:t>Thứ</a:t>
            </a:r>
            <a:r>
              <a:rPr lang="en-US" sz="2800" b="1" dirty="0">
                <a:solidFill>
                  <a:srgbClr val="0000CC"/>
                </a:solidFill>
                <a:latin typeface="VNI-Times" pitchFamily="2" charset="0"/>
                <a:cs typeface="Times New Roman" pitchFamily="18" charset="0"/>
              </a:rPr>
              <a:t> </a:t>
            </a:r>
            <a:r>
              <a:rPr lang="en-US" sz="2800" b="1" dirty="0" err="1">
                <a:solidFill>
                  <a:srgbClr val="0000CC"/>
                </a:solidFill>
                <a:latin typeface="VNI-Times" pitchFamily="2" charset="0"/>
                <a:cs typeface="Times New Roman" pitchFamily="18" charset="0"/>
              </a:rPr>
              <a:t>hai</a:t>
            </a:r>
            <a:r>
              <a:rPr lang="en-US" sz="2800" b="1" dirty="0">
                <a:solidFill>
                  <a:srgbClr val="0000CC"/>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thực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tiễn</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laø</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ñoäng</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löïc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mục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Times New Roman" pitchFamily="18" charset="0"/>
                <a:cs typeface="Times New Roman" pitchFamily="18" charset="0"/>
              </a:rPr>
              <a:t>đí</a:t>
            </a:r>
            <a:r>
              <a:rPr lang="en-US" sz="2800" b="1" dirty="0" err="1">
                <a:solidFill>
                  <a:schemeClr val="tx1"/>
                </a:solidFill>
                <a:latin typeface="VNI-Times" pitchFamily="2" charset="0"/>
                <a:cs typeface="Times New Roman" pitchFamily="18" charset="0"/>
              </a:rPr>
              <a:t>ch</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của</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nhận</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thức</a:t>
            </a:r>
            <a:endParaRPr lang="en-US" sz="2800" b="1" dirty="0">
              <a:solidFill>
                <a:schemeClr val="tx1"/>
              </a:solidFill>
              <a:latin typeface="VNI-Times" pitchFamily="2" charset="0"/>
              <a:cs typeface="Times New Roman" pitchFamily="18" charset="0"/>
            </a:endParaRPr>
          </a:p>
          <a:p>
            <a:pPr algn="just">
              <a:lnSpc>
                <a:spcPct val="150000"/>
              </a:lnSpc>
              <a:buFont typeface="Arial" charset="0"/>
              <a:buNone/>
              <a:defRPr/>
            </a:pPr>
            <a:r>
              <a:rPr lang="en-US" sz="2800" b="1" dirty="0">
                <a:solidFill>
                  <a:srgbClr val="0000CC"/>
                </a:solidFill>
                <a:latin typeface="Times New Roman" pitchFamily="18" charset="0"/>
                <a:cs typeface="Times New Roman" pitchFamily="18" charset="0"/>
              </a:rPr>
              <a:t>		</a:t>
            </a:r>
          </a:p>
          <a:p>
            <a:pPr algn="just">
              <a:lnSpc>
                <a:spcPct val="130000"/>
              </a:lnSpc>
              <a:buFont typeface="Arial" charset="0"/>
              <a:buNone/>
              <a:defRPr/>
            </a:pPr>
            <a:endParaRPr lang="en-US" sz="2800" b="1" dirty="0">
              <a:solidFill>
                <a:srgbClr val="0000CC"/>
              </a:solidFill>
              <a:latin typeface="VNI-Times" pitchFamily="2" charset="0"/>
              <a:cs typeface="Times New Roman" pitchFamily="18" charset="0"/>
            </a:endParaRPr>
          </a:p>
          <a:p>
            <a:pPr indent="61913" algn="just">
              <a:lnSpc>
                <a:spcPct val="130000"/>
              </a:lnSpc>
              <a:defRPr/>
            </a:pPr>
            <a:endParaRPr lang="en-US" sz="2800" b="1" dirty="0">
              <a:solidFill>
                <a:srgbClr val="0000CC"/>
              </a:solidFill>
              <a:latin typeface="VNI-Times" pitchFamily="2" charset="0"/>
              <a:cs typeface="Times New Roman" pitchFamily="18" charset="0"/>
            </a:endParaRPr>
          </a:p>
        </p:txBody>
      </p:sp>
      <p:sp>
        <p:nvSpPr>
          <p:cNvPr id="3" name="Content Placeholder 2"/>
          <p:cNvSpPr txBox="1">
            <a:spLocks/>
          </p:cNvSpPr>
          <p:nvPr/>
        </p:nvSpPr>
        <p:spPr bwMode="auto">
          <a:xfrm>
            <a:off x="1524000" y="1600200"/>
            <a:ext cx="9144000" cy="2362200"/>
          </a:xfrm>
          <a:prstGeom prst="rect">
            <a:avLst/>
          </a:prstGeom>
          <a:noFill/>
          <a:ln w="9525">
            <a:noFill/>
            <a:miter lim="800000"/>
            <a:headEnd/>
            <a:tailEnd/>
          </a:ln>
        </p:spPr>
        <p:txBody>
          <a:bodyPr/>
          <a:lstStyle/>
          <a:p>
            <a:pPr indent="398463" algn="just" fontAlgn="auto">
              <a:lnSpc>
                <a:spcPct val="150000"/>
              </a:lnSpc>
              <a:spcBef>
                <a:spcPct val="20000"/>
              </a:spcBef>
              <a:spcAft>
                <a:spcPts val="0"/>
              </a:spcAft>
              <a:defRPr/>
            </a:pPr>
            <a:r>
              <a:rPr lang="en-US" sz="3000" dirty="0" err="1">
                <a:solidFill>
                  <a:prstClr val="black"/>
                </a:solidFill>
                <a:latin typeface="VNI-Times" pitchFamily="2" charset="0"/>
                <a:cs typeface="Times New Roman" pitchFamily="18" charset="0"/>
              </a:rPr>
              <a:t>Thöïc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tieãn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ñeà</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ra</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caàu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nhieäm</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vuï</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phöông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höôùng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thuùc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ñaåy</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nhaän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thöùc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phaùt</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trieån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ñaùp</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öùng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nhöõng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yeâu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caàu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Times New Roman" pitchFamily="18" charset="0"/>
                <a:cs typeface="Times New Roman" pitchFamily="18" charset="0"/>
              </a:rPr>
              <a:t>ngày</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càng</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cao</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VNI-Times" pitchFamily="2" charset="0"/>
                <a:cs typeface="Times New Roman" pitchFamily="18" charset="0"/>
              </a:rPr>
              <a:t>cuûa</a:t>
            </a:r>
            <a:r>
              <a:rPr lang="en-US" sz="3000" dirty="0">
                <a:solidFill>
                  <a:prstClr val="black"/>
                </a:solidFill>
                <a:latin typeface="VNI-Times" pitchFamily="2" charset="0"/>
                <a:cs typeface="Times New Roman" pitchFamily="18" charset="0"/>
              </a:rPr>
              <a:t> </a:t>
            </a:r>
            <a:r>
              <a:rPr lang="en-US" sz="3000" dirty="0" err="1">
                <a:solidFill>
                  <a:prstClr val="black"/>
                </a:solidFill>
                <a:latin typeface="Times New Roman" pitchFamily="18" charset="0"/>
                <a:cs typeface="Times New Roman" pitchFamily="18" charset="0"/>
              </a:rPr>
              <a:t>xã</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hội</a:t>
            </a:r>
            <a:r>
              <a:rPr lang="en-US" sz="3000">
                <a:solidFill>
                  <a:prstClr val="black"/>
                </a:solidFill>
                <a:latin typeface="Times New Roman" pitchFamily="18" charset="0"/>
                <a:cs typeface="Times New Roman" pitchFamily="18" charset="0"/>
              </a:rPr>
              <a:t>.</a:t>
            </a:r>
            <a:endParaRPr lang="en-US" sz="3000" dirty="0">
              <a:solidFill>
                <a:prstClr val="black"/>
              </a:solidFill>
              <a:latin typeface="Times New Roman" pitchFamily="18" charset="0"/>
              <a:cs typeface="Times New Roman" pitchFamily="18" charset="0"/>
            </a:endParaRPr>
          </a:p>
          <a:p>
            <a:pPr algn="ctr" fontAlgn="auto">
              <a:spcBef>
                <a:spcPct val="20000"/>
              </a:spcBef>
              <a:spcAft>
                <a:spcPts val="0"/>
              </a:spcAft>
              <a:defRPr/>
            </a:pPr>
            <a:endParaRPr lang="en-US" sz="3200" dirty="0">
              <a:solidFill>
                <a:prstClr val="black">
                  <a:tint val="75000"/>
                </a:prstClr>
              </a:solidFill>
              <a:latin typeface="Calibri"/>
            </a:endParaRPr>
          </a:p>
        </p:txBody>
      </p:sp>
    </p:spTree>
    <p:extLst>
      <p:ext uri="{BB962C8B-B14F-4D97-AF65-F5344CB8AC3E}">
        <p14:creationId xmlns:p14="http://schemas.microsoft.com/office/powerpoint/2010/main" val="187656737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981200" y="274638"/>
            <a:ext cx="8686800" cy="1143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cạnh tranh giữa các hãng điện thoại di động</a:t>
            </a:r>
          </a:p>
        </p:txBody>
      </p:sp>
      <p:pic>
        <p:nvPicPr>
          <p:cNvPr id="27651" name="Content Placeholder 4" descr="s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86000" y="1738313"/>
            <a:ext cx="7620000" cy="4248150"/>
          </a:xfrm>
        </p:spPr>
      </p:pic>
    </p:spTree>
    <p:extLst>
      <p:ext uri="{BB962C8B-B14F-4D97-AF65-F5344CB8AC3E}">
        <p14:creationId xmlns:p14="http://schemas.microsoft.com/office/powerpoint/2010/main" val="12601014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checkerboard(across)">
                                      <p:cBhvr>
                                        <p:cTn id="7" dur="2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981200" y="0"/>
            <a:ext cx="8686800" cy="762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bùng nổ của hoạt động bán hàng online</a:t>
            </a:r>
          </a:p>
        </p:txBody>
      </p:sp>
      <p:pic>
        <p:nvPicPr>
          <p:cNvPr id="28675" name="Content Placeholder 7" descr="on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276600" y="2865438"/>
            <a:ext cx="5562600" cy="3840162"/>
          </a:xfrm>
        </p:spPr>
      </p:pic>
      <p:pic>
        <p:nvPicPr>
          <p:cNvPr id="28676" name="Picture 8" descr="sp.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0114" y="762001"/>
            <a:ext cx="4408487"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0163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checkerboard(across)">
                                      <p:cBhvr>
                                        <p:cTn id="7" dur="2000"/>
                                        <p:tgtEl>
                                          <p:spTgt spid="286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8675"/>
                                        </p:tgtEl>
                                        <p:attrNameLst>
                                          <p:attrName>style.visibility</p:attrName>
                                        </p:attrNameLst>
                                      </p:cBhvr>
                                      <p:to>
                                        <p:strVal val="visible"/>
                                      </p:to>
                                    </p:set>
                                    <p:animEffect transition="in" filter="checkerboard(across)">
                                      <p:cBhvr>
                                        <p:cTn id="12" dur="2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447800" y="0"/>
            <a:ext cx="9144000" cy="1066800"/>
          </a:xfrm>
        </p:spPr>
        <p:txBody>
          <a:bodyPr/>
          <a:lstStyle/>
          <a:p>
            <a:r>
              <a:rPr lang="en-US" sz="2700" b="1">
                <a:latin typeface="Times New Roman" panose="02020603050405020304" pitchFamily="18" charset="0"/>
                <a:cs typeface="Times New Roman" panose="02020603050405020304" pitchFamily="18" charset="0"/>
              </a:rPr>
              <a:t>Quy hoạt hệ thống thoát nước, hạn chế kẹt xe tại TPHCM</a:t>
            </a:r>
          </a:p>
        </p:txBody>
      </p:sp>
      <p:pic>
        <p:nvPicPr>
          <p:cNvPr id="4" name="Content Placeholder 3" descr="thoat nuo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05001" y="954088"/>
            <a:ext cx="4079875" cy="2627312"/>
          </a:xfrm>
        </p:spPr>
      </p:pic>
      <p:pic>
        <p:nvPicPr>
          <p:cNvPr id="6" name="Picture 5" descr="ket 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2201" y="1143001"/>
            <a:ext cx="42767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au vuo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70588" y="3657600"/>
            <a:ext cx="4545012"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ck.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71650" y="3797300"/>
            <a:ext cx="3943350" cy="271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21872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20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20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subTitle" idx="1"/>
          </p:nvPr>
        </p:nvSpPr>
        <p:spPr>
          <a:xfrm>
            <a:off x="1676400" y="76200"/>
            <a:ext cx="8763000" cy="1219200"/>
          </a:xfrm>
        </p:spPr>
        <p:txBody>
          <a:bodyPr/>
          <a:lstStyle/>
          <a:p>
            <a:pPr algn="just">
              <a:lnSpc>
                <a:spcPct val="150000"/>
              </a:lnSpc>
            </a:pPr>
            <a:r>
              <a:rPr lang="en-US" b="1" smtClean="0">
                <a:solidFill>
                  <a:srgbClr val="0000FF"/>
                </a:solidFill>
                <a:latin typeface="VNI-Times" pitchFamily="2" charset="0"/>
                <a:cs typeface="Times New Roman" panose="02020603050405020304" pitchFamily="18" charset="0"/>
              </a:rPr>
              <a:t>Thứ ba, thöïc tieãn laø tieâu chuaån cuûa chaân lyù</a:t>
            </a:r>
          </a:p>
        </p:txBody>
      </p:sp>
      <p:sp>
        <p:nvSpPr>
          <p:cNvPr id="6" name="Rectangle 3"/>
          <p:cNvSpPr txBox="1">
            <a:spLocks noChangeArrowheads="1"/>
          </p:cNvSpPr>
          <p:nvPr/>
        </p:nvSpPr>
        <p:spPr bwMode="auto">
          <a:xfrm>
            <a:off x="1676400" y="2057400"/>
            <a:ext cx="8839200" cy="18288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Chân</a:t>
            </a: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lý</a:t>
            </a:r>
            <a:r>
              <a:rPr lang="en-US" sz="2800" kern="0" dirty="0">
                <a:solidFill>
                  <a:srgbClr val="FF0000"/>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những</a:t>
            </a:r>
            <a:r>
              <a:rPr lang="en-US" sz="2800" kern="0" dirty="0">
                <a:solidFill>
                  <a:prstClr val="black"/>
                </a:solidFill>
                <a:latin typeface="Times New Roman" pitchFamily="18" charset="0"/>
                <a:cs typeface="Times New Roman" pitchFamily="18" charset="0"/>
              </a:rPr>
              <a:t> </a:t>
            </a:r>
            <a:r>
              <a:rPr lang="en-US" sz="2800" kern="0" dirty="0">
                <a:solidFill>
                  <a:srgbClr val="0000FF"/>
                </a:solidFill>
                <a:latin typeface="Times New Roman" pitchFamily="18" charset="0"/>
                <a:cs typeface="Times New Roman" pitchFamily="18" charset="0"/>
              </a:rPr>
              <a:t>tri </a:t>
            </a:r>
            <a:r>
              <a:rPr lang="en-US" sz="2800" kern="0" dirty="0" err="1">
                <a:solidFill>
                  <a:srgbClr val="0000FF"/>
                </a:solidFill>
                <a:latin typeface="Times New Roman" pitchFamily="18" charset="0"/>
                <a:cs typeface="Times New Roman" pitchFamily="18" charset="0"/>
              </a:rPr>
              <a:t>thức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phù</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hợp</a:t>
            </a:r>
            <a:r>
              <a:rPr lang="en-US" sz="2800" kern="0" dirty="0">
                <a:solidFill>
                  <a:srgbClr val="0000FF"/>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với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sự</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vật</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hiện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tượng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mà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phản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thực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tiễn</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kiểm</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nghiệm</a:t>
            </a:r>
            <a:r>
              <a:rPr lang="en-US" sz="2800" kern="0" dirty="0">
                <a:solidFill>
                  <a:srgbClr val="0000FF"/>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800" kern="0" dirty="0">
              <a:solidFill>
                <a:srgbClr val="0000FF"/>
              </a:solidFill>
              <a:latin typeface="Times New Roman" pitchFamily="18" charset="0"/>
              <a:cs typeface="Times New Roman" pitchFamily="18" charset="0"/>
            </a:endParaRPr>
          </a:p>
        </p:txBody>
      </p:sp>
      <p:sp>
        <p:nvSpPr>
          <p:cNvPr id="30724" name="Rectangle 3"/>
          <p:cNvSpPr>
            <a:spLocks noChangeArrowheads="1"/>
          </p:cNvSpPr>
          <p:nvPr/>
        </p:nvSpPr>
        <p:spPr bwMode="auto">
          <a:xfrm>
            <a:off x="1828800" y="1150938"/>
            <a:ext cx="838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VNI-Times" pitchFamily="2" charset="0"/>
                <a:cs typeface="Times New Roman" panose="02020603050405020304" pitchFamily="18" charset="0"/>
                <a:sym typeface="Wingdings" panose="05000000000000000000" pitchFamily="2" charset="2"/>
              </a:rPr>
              <a:t></a:t>
            </a:r>
            <a:endParaRPr lang="en-US" sz="4800">
              <a:solidFill>
                <a:srgbClr val="FF0000"/>
              </a:solidFill>
              <a:latin typeface="Calibri" panose="020F0502020204030204" pitchFamily="34" charset="0"/>
            </a:endParaRPr>
          </a:p>
        </p:txBody>
      </p:sp>
    </p:spTree>
    <p:extLst>
      <p:ext uri="{BB962C8B-B14F-4D97-AF65-F5344CB8AC3E}">
        <p14:creationId xmlns:p14="http://schemas.microsoft.com/office/powerpoint/2010/main" val="2969775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Effect transition="in" filter="checkerboard(across)">
                                      <p:cBhvr>
                                        <p:cTn id="7" dur="500"/>
                                        <p:tgtEl>
                                          <p:spTgt spid="296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slide(fromBottom)">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1828800" y="0"/>
            <a:ext cx="8839200" cy="45720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0000FF"/>
                </a:solidFill>
                <a:latin typeface="Calibri"/>
              </a:rPr>
              <a:t>VD:</a:t>
            </a:r>
            <a:r>
              <a:rPr lang="en-US" sz="2800" kern="0" dirty="0">
                <a:solidFill>
                  <a:prstClr val="black"/>
                </a:solidFill>
                <a:latin typeface="Calibri"/>
              </a:rPr>
              <a:t> </a:t>
            </a:r>
          </a:p>
          <a:p>
            <a:pPr algn="ctr"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không</a:t>
            </a:r>
            <a:r>
              <a:rPr lang="en-US" sz="2800" kern="0" dirty="0">
                <a:solidFill>
                  <a:prstClr val="black"/>
                </a:solidFill>
                <a:latin typeface="Calibri"/>
              </a:rPr>
              <a:t> </a:t>
            </a:r>
            <a:r>
              <a:rPr lang="en-US" sz="2800" kern="0" dirty="0" err="1">
                <a:solidFill>
                  <a:prstClr val="black"/>
                </a:solidFill>
                <a:latin typeface="Calibri"/>
              </a:rPr>
              <a:t>có</a:t>
            </a:r>
            <a:r>
              <a:rPr lang="en-US" sz="2800" kern="0" dirty="0">
                <a:solidFill>
                  <a:prstClr val="black"/>
                </a:solidFill>
                <a:latin typeface="Calibri"/>
              </a:rPr>
              <a:t> </a:t>
            </a:r>
            <a:r>
              <a:rPr lang="en-US" sz="2800" kern="0" dirty="0" err="1">
                <a:solidFill>
                  <a:prstClr val="black"/>
                </a:solidFill>
                <a:latin typeface="Calibri"/>
              </a:rPr>
              <a:t>gì</a:t>
            </a:r>
            <a:r>
              <a:rPr lang="en-US" sz="2800" kern="0" dirty="0">
                <a:solidFill>
                  <a:prstClr val="black"/>
                </a:solidFill>
                <a:latin typeface="Calibri"/>
              </a:rPr>
              <a:t> </a:t>
            </a:r>
            <a:r>
              <a:rPr lang="en-US" sz="2800" kern="0" dirty="0" err="1">
                <a:solidFill>
                  <a:prstClr val="black"/>
                </a:solidFill>
                <a:latin typeface="Calibri"/>
              </a:rPr>
              <a:t>quý</a:t>
            </a:r>
            <a:r>
              <a:rPr lang="en-US" sz="2800" kern="0" dirty="0">
                <a:solidFill>
                  <a:prstClr val="black"/>
                </a:solidFill>
                <a:latin typeface="Calibri"/>
              </a:rPr>
              <a:t> </a:t>
            </a:r>
            <a:r>
              <a:rPr lang="en-US" sz="2800" kern="0" dirty="0" err="1">
                <a:solidFill>
                  <a:prstClr val="black"/>
                </a:solidFill>
                <a:latin typeface="Calibri"/>
              </a:rPr>
              <a:t>hơn</a:t>
            </a:r>
            <a:r>
              <a:rPr lang="en-US" sz="2800" kern="0" dirty="0">
                <a:solidFill>
                  <a:prstClr val="black"/>
                </a:solidFill>
                <a:latin typeface="Calibri"/>
              </a:rPr>
              <a:t> </a:t>
            </a:r>
            <a:r>
              <a:rPr lang="en-US" sz="2800" kern="0" dirty="0" err="1">
                <a:solidFill>
                  <a:prstClr val="black"/>
                </a:solidFill>
                <a:latin typeface="Calibri"/>
              </a:rPr>
              <a:t>độc</a:t>
            </a:r>
            <a:r>
              <a:rPr lang="en-US" sz="2800" kern="0" dirty="0">
                <a:solidFill>
                  <a:prstClr val="black"/>
                </a:solidFill>
                <a:latin typeface="Calibri"/>
              </a:rPr>
              <a:t> </a:t>
            </a:r>
            <a:r>
              <a:rPr lang="en-US" sz="2800" kern="0" dirty="0" err="1">
                <a:solidFill>
                  <a:prstClr val="black"/>
                </a:solidFill>
                <a:latin typeface="Calibri"/>
              </a:rPr>
              <a:t>lập</a:t>
            </a:r>
            <a:r>
              <a:rPr lang="en-US" sz="2800" kern="0" dirty="0">
                <a:solidFill>
                  <a:prstClr val="black"/>
                </a:solidFill>
                <a:latin typeface="Calibri"/>
              </a:rPr>
              <a:t> </a:t>
            </a:r>
            <a:r>
              <a:rPr lang="en-US" sz="2800" kern="0" dirty="0" err="1">
                <a:solidFill>
                  <a:prstClr val="black"/>
                </a:solidFill>
                <a:latin typeface="Calibri"/>
              </a:rPr>
              <a:t>tự</a:t>
            </a:r>
            <a:r>
              <a:rPr lang="en-US" sz="2800" kern="0" dirty="0">
                <a:solidFill>
                  <a:prstClr val="black"/>
                </a:solidFill>
                <a:latin typeface="Calibri"/>
              </a:rPr>
              <a:t> do”</a:t>
            </a:r>
          </a:p>
          <a:p>
            <a:pPr algn="r"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Hồ</a:t>
            </a:r>
            <a:r>
              <a:rPr lang="en-US" sz="2800" kern="0" dirty="0">
                <a:solidFill>
                  <a:prstClr val="black"/>
                </a:solidFill>
                <a:latin typeface="Calibri"/>
              </a:rPr>
              <a:t> </a:t>
            </a:r>
            <a:r>
              <a:rPr lang="en-US" sz="2800" kern="0" dirty="0" err="1">
                <a:solidFill>
                  <a:prstClr val="black"/>
                </a:solidFill>
                <a:latin typeface="Calibri"/>
              </a:rPr>
              <a:t>Chí</a:t>
            </a:r>
            <a:r>
              <a:rPr lang="en-US" sz="2800" kern="0" dirty="0">
                <a:solidFill>
                  <a:prstClr val="black"/>
                </a:solidFill>
                <a:latin typeface="Calibri"/>
              </a:rPr>
              <a:t> Minh – </a:t>
            </a:r>
            <a:endParaRPr lang="en-US" sz="2800" kern="0" dirty="0">
              <a:solidFill>
                <a:srgbClr val="3333CC"/>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Trái</a:t>
            </a:r>
            <a:r>
              <a:rPr lang="en-US" sz="2800" kern="0" dirty="0">
                <a:solidFill>
                  <a:prstClr val="black"/>
                </a:solidFill>
                <a:latin typeface="Calibri"/>
              </a:rPr>
              <a:t> </a:t>
            </a:r>
            <a:r>
              <a:rPr lang="en-US" sz="2800" kern="0" dirty="0" err="1">
                <a:solidFill>
                  <a:prstClr val="black"/>
                </a:solidFill>
                <a:latin typeface="Calibri"/>
              </a:rPr>
              <a:t>đất</a:t>
            </a:r>
            <a:r>
              <a:rPr lang="en-US" sz="2800" kern="0" dirty="0">
                <a:solidFill>
                  <a:prstClr val="black"/>
                </a:solidFill>
                <a:latin typeface="Calibri"/>
              </a:rPr>
              <a:t> quay </a:t>
            </a:r>
            <a:r>
              <a:rPr lang="en-US" sz="2800" kern="0" dirty="0" err="1">
                <a:solidFill>
                  <a:prstClr val="black"/>
                </a:solidFill>
                <a:latin typeface="Calibri"/>
              </a:rPr>
              <a:t>xung</a:t>
            </a:r>
            <a:r>
              <a:rPr lang="en-US" sz="2800" kern="0" dirty="0">
                <a:solidFill>
                  <a:prstClr val="black"/>
                </a:solidFill>
                <a:latin typeface="Calibri"/>
              </a:rPr>
              <a:t> </a:t>
            </a:r>
            <a:r>
              <a:rPr lang="en-US" sz="2800" kern="0" dirty="0" err="1">
                <a:solidFill>
                  <a:prstClr val="black"/>
                </a:solidFill>
                <a:latin typeface="Calibri"/>
              </a:rPr>
              <a:t>quanh</a:t>
            </a:r>
            <a:r>
              <a:rPr lang="en-US" sz="2800" kern="0" dirty="0">
                <a:solidFill>
                  <a:prstClr val="black"/>
                </a:solidFill>
                <a:latin typeface="Calibri"/>
              </a:rPr>
              <a:t> </a:t>
            </a:r>
            <a:r>
              <a:rPr lang="en-US" sz="2800" kern="0" dirty="0" err="1">
                <a:solidFill>
                  <a:prstClr val="black"/>
                </a:solidFill>
                <a:latin typeface="Calibri"/>
              </a:rPr>
              <a:t>mặt</a:t>
            </a:r>
            <a:r>
              <a:rPr lang="en-US" sz="2800" kern="0" dirty="0">
                <a:solidFill>
                  <a:prstClr val="black"/>
                </a:solidFill>
                <a:latin typeface="Calibri"/>
              </a:rPr>
              <a:t> </a:t>
            </a:r>
            <a:r>
              <a:rPr lang="en-US" sz="2800" kern="0" dirty="0" err="1">
                <a:solidFill>
                  <a:prstClr val="black"/>
                </a:solidFill>
                <a:latin typeface="Calibri"/>
              </a:rPr>
              <a:t>trời</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Nhận</a:t>
            </a:r>
            <a:r>
              <a:rPr lang="en-US" sz="2800" kern="0" dirty="0">
                <a:solidFill>
                  <a:prstClr val="black"/>
                </a:solidFill>
                <a:latin typeface="Calibri"/>
              </a:rPr>
              <a:t> </a:t>
            </a:r>
            <a:r>
              <a:rPr lang="en-US" sz="2800" kern="0" dirty="0" err="1">
                <a:solidFill>
                  <a:prstClr val="black"/>
                </a:solidFill>
                <a:latin typeface="Calibri"/>
              </a:rPr>
              <a:t>thức</a:t>
            </a:r>
            <a:r>
              <a:rPr lang="en-US" sz="2800" kern="0" dirty="0">
                <a:solidFill>
                  <a:prstClr val="black"/>
                </a:solidFill>
                <a:latin typeface="Calibri"/>
              </a:rPr>
              <a:t> </a:t>
            </a:r>
            <a:r>
              <a:rPr lang="en-US" sz="2800" kern="0" dirty="0" err="1">
                <a:solidFill>
                  <a:prstClr val="black"/>
                </a:solidFill>
                <a:latin typeface="Calibri"/>
              </a:rPr>
              <a:t>là</a:t>
            </a:r>
            <a:r>
              <a:rPr lang="en-US" sz="2800" kern="0" dirty="0">
                <a:solidFill>
                  <a:prstClr val="black"/>
                </a:solidFill>
                <a:latin typeface="Calibri"/>
              </a:rPr>
              <a:t> </a:t>
            </a:r>
            <a:r>
              <a:rPr lang="en-US" sz="2800" kern="0" dirty="0" err="1">
                <a:solidFill>
                  <a:prstClr val="black"/>
                </a:solidFill>
                <a:latin typeface="Calibri"/>
              </a:rPr>
              <a:t>một</a:t>
            </a:r>
            <a:r>
              <a:rPr lang="en-US" sz="2800" kern="0" dirty="0">
                <a:solidFill>
                  <a:prstClr val="black"/>
                </a:solidFill>
                <a:latin typeface="Calibri"/>
              </a:rPr>
              <a:t> </a:t>
            </a:r>
            <a:r>
              <a:rPr lang="en-US" sz="2800" kern="0" dirty="0" err="1">
                <a:solidFill>
                  <a:prstClr val="black"/>
                </a:solidFill>
                <a:latin typeface="Calibri"/>
              </a:rPr>
              <a:t>quá</a:t>
            </a:r>
            <a:r>
              <a:rPr lang="en-US" sz="2800" kern="0" dirty="0">
                <a:solidFill>
                  <a:prstClr val="black"/>
                </a:solidFill>
                <a:latin typeface="Calibri"/>
              </a:rPr>
              <a:t> </a:t>
            </a:r>
            <a:r>
              <a:rPr lang="en-US" sz="2800" kern="0" dirty="0" err="1">
                <a:solidFill>
                  <a:prstClr val="black"/>
                </a:solidFill>
                <a:latin typeface="Calibri"/>
              </a:rPr>
              <a:t>trình</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srgbClr val="0066FF"/>
              </a:solidFill>
              <a:latin typeface="Calibri"/>
            </a:endParaRPr>
          </a:p>
        </p:txBody>
      </p:sp>
      <p:pic>
        <p:nvPicPr>
          <p:cNvPr id="7" name="Picture 4" descr="mattroivatraid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864" y="2286000"/>
            <a:ext cx="2103437"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1199320" y="5157240"/>
            <a:ext cx="8839200" cy="1296180"/>
          </a:xfrm>
          <a:prstGeom prst="rect">
            <a:avLst/>
          </a:prstGeom>
          <a:noFill/>
          <a:ln w="9525">
            <a:noFill/>
            <a:miter lim="800000"/>
            <a:headEnd/>
            <a:tailEnd/>
          </a:ln>
        </p:spPr>
        <p:txBody>
          <a:bodyPr/>
          <a:lstStyle/>
          <a:p>
            <a:pPr indent="693738" algn="just" eaLnBrk="1" fontAlgn="auto" hangingPunct="1">
              <a:lnSpc>
                <a:spcPct val="130000"/>
              </a:lnSpc>
              <a:spcBef>
                <a:spcPct val="20000"/>
              </a:spcBef>
              <a:spcAft>
                <a:spcPts val="0"/>
              </a:spcAft>
              <a:defRPr/>
            </a:pPr>
            <a:r>
              <a:rPr lang="en-US" sz="2800" kern="0" dirty="0" err="1" smtClean="0">
                <a:solidFill>
                  <a:prstClr val="black"/>
                </a:solidFill>
                <a:latin typeface="Times New Roman" pitchFamily="18" charset="0"/>
                <a:cs typeface="Times New Roman" pitchFamily="18" charset="0"/>
              </a:rPr>
              <a:t>Chúng</a:t>
            </a:r>
            <a:r>
              <a:rPr lang="en-US" sz="2800" kern="0" dirty="0" smtClean="0">
                <a:solidFill>
                  <a:prstClr val="black"/>
                </a:solidFill>
                <a:latin typeface="Times New Roman" pitchFamily="18" charset="0"/>
                <a:cs typeface="Times New Roman" pitchFamily="18" charset="0"/>
              </a:rPr>
              <a:t> </a:t>
            </a:r>
            <a:r>
              <a:rPr lang="en-US" sz="2800" kern="0" dirty="0">
                <a:solidFill>
                  <a:prstClr val="black"/>
                </a:solidFill>
                <a:latin typeface="Times New Roman" pitchFamily="18" charset="0"/>
                <a:cs typeface="Times New Roman" pitchFamily="18" charset="0"/>
              </a:rPr>
              <a:t>ta </a:t>
            </a:r>
            <a:r>
              <a:rPr lang="en-US" sz="2800" kern="0" dirty="0" err="1">
                <a:solidFill>
                  <a:prstClr val="black"/>
                </a:solidFill>
                <a:latin typeface="Times New Roman" pitchFamily="18" charset="0"/>
                <a:cs typeface="Times New Roman" pitchFamily="18" charset="0"/>
              </a:rPr>
              <a:t>có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lấy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này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giá</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khác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không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Chứng</a:t>
            </a:r>
            <a:r>
              <a:rPr lang="en-US" sz="2800" kern="0" dirty="0">
                <a:solidFill>
                  <a:prstClr val="black"/>
                </a:solidFill>
                <a:latin typeface="Times New Roman" pitchFamily="18" charset="0"/>
                <a:cs typeface="Times New Roman" pitchFamily="18" charset="0"/>
              </a:rPr>
              <a:t> minh?</a:t>
            </a:r>
          </a:p>
        </p:txBody>
      </p:sp>
    </p:spTree>
    <p:extLst>
      <p:ext uri="{BB962C8B-B14F-4D97-AF65-F5344CB8AC3E}">
        <p14:creationId xmlns:p14="http://schemas.microsoft.com/office/powerpoint/2010/main" val="14976998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diamond(in)">
                                      <p:cBhvr>
                                        <p:cTn id="13" dur="2000"/>
                                        <p:tgtEl>
                                          <p:spTgt spid="6">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diamond(in)">
                                      <p:cBhvr>
                                        <p:cTn id="18" dur="2000"/>
                                        <p:tgtEl>
                                          <p:spTgt spid="6">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ntr" presetSubtype="16"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diamond(in)">
                                      <p:cBhvr>
                                        <p:cTn id="23" dur="2000"/>
                                        <p:tgtEl>
                                          <p:spTgt spid="6">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diamond(in)">
                                      <p:cBhvr>
                                        <p:cTn id="32" dur="20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checkerboard(across)">
                                      <p:cBhvr>
                                        <p:cTn id="3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subTitle" idx="1"/>
          </p:nvPr>
        </p:nvSpPr>
        <p:spPr>
          <a:xfrm>
            <a:off x="2590800" y="0"/>
            <a:ext cx="7086600" cy="1295400"/>
          </a:xfrm>
        </p:spPr>
        <p:txBody>
          <a:bodyPr/>
          <a:lstStyle/>
          <a:p>
            <a:pPr algn="just">
              <a:lnSpc>
                <a:spcPct val="150000"/>
              </a:lnSpc>
              <a:buFont typeface="Arial" charset="0"/>
              <a:buNone/>
              <a:defRPr/>
            </a:pPr>
            <a:r>
              <a:rPr lang="en-US" sz="3600" b="1" dirty="0">
                <a:solidFill>
                  <a:srgbClr val="FF0000"/>
                </a:solidFill>
                <a:latin typeface="+mj-lt"/>
                <a:cs typeface="Times New Roman" pitchFamily="18" charset="0"/>
              </a:rPr>
              <a:t>Ý</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nghóa</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phöông</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phaùp</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luaän</a:t>
            </a:r>
            <a:endParaRPr lang="en-US" sz="2800" b="1" dirty="0">
              <a:solidFill>
                <a:srgbClr val="FF0000"/>
              </a:solidFill>
              <a:latin typeface="VNI-Times" pitchFamily="2" charset="0"/>
            </a:endParaRPr>
          </a:p>
        </p:txBody>
      </p:sp>
      <p:sp>
        <p:nvSpPr>
          <p:cNvPr id="6" name="Rectangle 2"/>
          <p:cNvSpPr txBox="1">
            <a:spLocks noChangeArrowheads="1"/>
          </p:cNvSpPr>
          <p:nvPr/>
        </p:nvSpPr>
        <p:spPr bwMode="auto">
          <a:xfrm>
            <a:off x="1676400" y="1295400"/>
            <a:ext cx="8839200" cy="3505200"/>
          </a:xfrm>
          <a:prstGeom prst="rect">
            <a:avLst/>
          </a:prstGeom>
          <a:solidFill>
            <a:schemeClr val="bg1"/>
          </a:solidFill>
          <a:ln w="9525">
            <a:solidFill>
              <a:schemeClr val="bg1"/>
            </a:solidFill>
            <a:miter lim="800000"/>
            <a:headEnd/>
            <a:tailEnd/>
          </a:ln>
        </p:spPr>
        <p:txBody>
          <a:bodyPr/>
          <a:lstStyle/>
          <a:p>
            <a:pPr algn="just" eaLnBrk="1" fontAlgn="auto" hangingPunct="1">
              <a:lnSpc>
                <a:spcPct val="130000"/>
              </a:lnSpc>
              <a:spcBef>
                <a:spcPct val="20000"/>
              </a:spcBef>
              <a:spcAft>
                <a:spcPts val="0"/>
              </a:spcAft>
              <a:buFont typeface="Wingdings" pitchFamily="2" charset="2"/>
              <a:buChar char="Ø"/>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Trong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tập</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cuộc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sống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cần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coi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trọng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xuất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phát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từ</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Tránh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suông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mà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đôi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hành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liền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p:txBody>
      </p:sp>
    </p:spTree>
    <p:extLst>
      <p:ext uri="{BB962C8B-B14F-4D97-AF65-F5344CB8AC3E}">
        <p14:creationId xmlns:p14="http://schemas.microsoft.com/office/powerpoint/2010/main" val="3665794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5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5200" y="365125"/>
            <a:ext cx="11018600" cy="1325563"/>
          </a:xfrm>
        </p:spPr>
        <p:txBody>
          <a:bodyPr>
            <a:normAutofit fontScale="90000"/>
          </a:bodyPr>
          <a:lstStyle/>
          <a:p>
            <a:pPr>
              <a:lnSpc>
                <a:spcPct val="150000"/>
              </a:lnSpc>
            </a:pPr>
            <a:r>
              <a:rPr lang="en-US" sz="2800" b="1" dirty="0" smtClean="0">
                <a:solidFill>
                  <a:srgbClr val="FF0000"/>
                </a:solidFill>
                <a:latin typeface="Times New Roman" panose="02020603050405020304" pitchFamily="18" charset="0"/>
                <a:cs typeface="Times New Roman" panose="02020603050405020304" pitchFamily="18" charset="0"/>
              </a:rPr>
              <a:t> b, </a:t>
            </a:r>
            <a:r>
              <a:rPr lang="en-US" sz="2800" b="1" dirty="0" err="1" smtClean="0">
                <a:solidFill>
                  <a:srgbClr val="FF0000"/>
                </a:solidFill>
                <a:latin typeface="Times New Roman" panose="02020603050405020304" pitchFamily="18" charset="0"/>
                <a:cs typeface="Times New Roman" panose="02020603050405020304" pitchFamily="18" charset="0"/>
              </a:rPr>
              <a:t>Chủ</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nghĩa</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duy</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vật</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lịch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sử</a:t>
            </a:r>
            <a:r>
              <a:rPr lang="en-US" sz="2800" b="1" dirty="0">
                <a:solidFill>
                  <a:srgbClr val="FF0000"/>
                </a:solidFill>
                <a:latin typeface="Times New Roman" panose="02020603050405020304" pitchFamily="18" charset="0"/>
                <a:cs typeface="Times New Roman" panose="02020603050405020304" pitchFamily="18" charset="0"/>
              </a:rPr>
              <a:t/>
            </a:r>
            <a:br>
              <a:rPr lang="en-US" sz="2800" b="1" dirty="0">
                <a:solidFill>
                  <a:srgbClr val="FF0000"/>
                </a:solidFill>
                <a:latin typeface="Times New Roman" panose="02020603050405020304" pitchFamily="18" charset="0"/>
                <a:cs typeface="Times New Roman" panose="02020603050405020304" pitchFamily="18" charset="0"/>
              </a:rPr>
            </a:br>
            <a:r>
              <a:rPr lang="en-US" sz="2800" dirty="0" err="1" smtClean="0">
                <a:solidFill>
                  <a:srgbClr val="0000FF"/>
                </a:solidFill>
                <a:latin typeface="Times New Roman" panose="02020603050405020304" pitchFamily="18" charset="0"/>
                <a:cs typeface="Times New Roman" panose="02020603050405020304" pitchFamily="18" charset="0"/>
              </a:rPr>
              <a:t>Vai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trò</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của</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sản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xuất</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và</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phương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thức</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sản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xuất</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trong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đời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sống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xã</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hội</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101378" name="Content Placeholder 2"/>
          <p:cNvSpPr>
            <a:spLocks noGrp="1"/>
          </p:cNvSpPr>
          <p:nvPr>
            <p:ph idx="1"/>
          </p:nvPr>
        </p:nvSpPr>
        <p:spPr>
          <a:xfrm>
            <a:off x="838200" y="2250047"/>
            <a:ext cx="10515600" cy="3926915"/>
          </a:xfrm>
        </p:spPr>
        <p:txBody>
          <a:bodyPr vert="horz" wrap="square" lIns="121920" tIns="60960" rIns="121920" bIns="60960" anchor="t">
            <a:normAutofit/>
          </a:bodyPr>
          <a:lstStyle/>
          <a:p>
            <a:pPr eaLnBrk="1" hangingPunct="1">
              <a:buNone/>
            </a:pPr>
            <a:r>
              <a:rPr lang="en-US" altLang="en-US" dirty="0">
                <a:latin typeface="Times New Roman" panose="02020603050405020304" pitchFamily="18" charset="0"/>
                <a:cs typeface="Times New Roman" panose="02020603050405020304" pitchFamily="18" charset="0"/>
              </a:rPr>
              <a:t>    Lao động s</a:t>
            </a:r>
            <a:r>
              <a:rPr lang="vi-VN" altLang="en-US" dirty="0">
                <a:latin typeface="Times New Roman" panose="02020603050405020304" pitchFamily="18" charset="0"/>
                <a:cs typeface="Times New Roman" panose="02020603050405020304" pitchFamily="18" charset="0"/>
              </a:rPr>
              <a:t>ản xuất vật chất là yêu cầu khách quan, là cơ sở của sự tồn tại, vận động và phát triển của xã hội</a:t>
            </a:r>
            <a:r>
              <a:rPr lang="en-US" altLang="en-US" dirty="0">
                <a:latin typeface="Times New Roman" panose="02020603050405020304" pitchFamily="18" charset="0"/>
                <a:cs typeface="Times New Roman" panose="02020603050405020304" pitchFamily="18" charset="0"/>
              </a:rPr>
              <a:t>.</a:t>
            </a:r>
          </a:p>
          <a:p>
            <a:pPr marL="0" indent="0" eaLnBrk="1" hangingPunct="1">
              <a:buNone/>
            </a:pPr>
            <a:endParaRPr lang="en-US" altLang="en-US" dirty="0">
              <a:latin typeface="Times New Roman" panose="02020603050405020304" pitchFamily="18" charset="0"/>
              <a:cs typeface="Times New Roman" panose="02020603050405020304" pitchFamily="18" charset="0"/>
            </a:endParaRPr>
          </a:p>
        </p:txBody>
      </p:sp>
      <p:sp>
        <p:nvSpPr>
          <p:cNvPr id="101381" name="AutoShape 4" descr="Kết quả hình ảnh cho nong nghiep trong lua"/>
          <p:cNvSpPr>
            <a:spLocks noChangeAspect="1"/>
          </p:cNvSpPr>
          <p:nvPr/>
        </p:nvSpPr>
        <p:spPr>
          <a:xfrm>
            <a:off x="207433"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pic>
        <p:nvPicPr>
          <p:cNvPr id="101382" name="Picture 8" descr="Kết quả hình ảnh cho nong nghiep trong lua"/>
          <p:cNvPicPr>
            <a:picLocks noChangeAspect="1"/>
          </p:cNvPicPr>
          <p:nvPr/>
        </p:nvPicPr>
        <p:blipFill>
          <a:blip r:embed="rId2"/>
          <a:stretch>
            <a:fillRect/>
          </a:stretch>
        </p:blipFill>
        <p:spPr>
          <a:xfrm>
            <a:off x="4475034" y="4005080"/>
            <a:ext cx="3422649" cy="2512483"/>
          </a:xfrm>
          <a:prstGeom prst="rect">
            <a:avLst/>
          </a:prstGeom>
          <a:noFill/>
          <a:ln w="9525">
            <a:noFill/>
          </a:ln>
        </p:spPr>
      </p:pic>
      <p:pic>
        <p:nvPicPr>
          <p:cNvPr id="101385" name="Picture 14" descr="Kết quả hình ảnh cho xuất khẩu gạo"/>
          <p:cNvPicPr>
            <a:picLocks noChangeAspect="1"/>
          </p:cNvPicPr>
          <p:nvPr/>
        </p:nvPicPr>
        <p:blipFill>
          <a:blip r:embed="rId3"/>
          <a:stretch>
            <a:fillRect/>
          </a:stretch>
        </p:blipFill>
        <p:spPr>
          <a:xfrm>
            <a:off x="7896355" y="2985029"/>
            <a:ext cx="3467100" cy="2476500"/>
          </a:xfrm>
          <a:prstGeom prst="rect">
            <a:avLst/>
          </a:prstGeom>
          <a:noFill/>
          <a:ln w="9525">
            <a:noFill/>
          </a:ln>
        </p:spPr>
      </p:pic>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Vai</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trò</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của</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phương</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thức</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sản</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xuất</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556740"/>
            <a:ext cx="10515600" cy="4620223"/>
          </a:xfrm>
        </p:spPr>
        <p:txBody>
          <a:bodyPr/>
          <a:lstStyle/>
          <a:p>
            <a:pPr marL="0" lvl="0" indent="0">
              <a:buNone/>
            </a:pPr>
            <a:r>
              <a:rPr lang="vi-VN" altLang="en-US" i="1" dirty="0">
                <a:latin typeface="Times New Roman" panose="02020603050405020304" pitchFamily="18" charset="0"/>
                <a:cs typeface="Times New Roman" panose="02020603050405020304" pitchFamily="18" charset="0"/>
              </a:rPr>
              <a:t>Phương thức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cách thức tiến 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sản xuất vật chất trong một giai </a:t>
            </a:r>
            <a:r>
              <a:rPr lang="en-US" altLang="en-US" dirty="0" err="1">
                <a:latin typeface="Times New Roman" panose="02020603050405020304" pitchFamily="18" charset="0"/>
                <a:cs typeface="Times New Roman" panose="02020603050405020304" pitchFamily="18" charset="0"/>
              </a:rPr>
              <a:t>đoạn</a:t>
            </a:r>
            <a:r>
              <a:rPr lang="vi-VN" altLang="en-US" dirty="0">
                <a:latin typeface="Times New Roman" panose="02020603050405020304" pitchFamily="18" charset="0"/>
                <a:cs typeface="Times New Roman" panose="02020603050405020304" pitchFamily="18" charset="0"/>
              </a:rPr>
              <a:t> nhất định của lịch sử. Mỗi phương thức sản xuất gồm hai mặt cấu th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lực lượng sản xuất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quan hệ sản xuất.</a:t>
            </a:r>
            <a:endParaRPr lang="vi-VN" altLang="en-US"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6810" y="3645030"/>
            <a:ext cx="2959100" cy="2990633"/>
          </a:xfrm>
          <a:prstGeom prst="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3910585" y="3356990"/>
            <a:ext cx="3289300" cy="3247140"/>
          </a:xfrm>
          <a:prstGeom prst="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0" y="3163655"/>
            <a:ext cx="3354358" cy="3226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67409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78317" y="2097617"/>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Lực lượng</a:t>
            </a:r>
          </a:p>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Sản xuất</a:t>
            </a:r>
          </a:p>
        </p:txBody>
      </p:sp>
      <p:sp>
        <p:nvSpPr>
          <p:cNvPr id="11268" name="AutoShape 4"/>
          <p:cNvSpPr>
            <a:spLocks noChangeArrowheads="1"/>
          </p:cNvSpPr>
          <p:nvPr/>
        </p:nvSpPr>
        <p:spPr bwMode="auto">
          <a:xfrm>
            <a:off x="3130551" y="599017"/>
            <a:ext cx="1847851"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Người</a:t>
            </a:r>
          </a:p>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lao động</a:t>
            </a:r>
          </a:p>
        </p:txBody>
      </p:sp>
      <p:sp>
        <p:nvSpPr>
          <p:cNvPr id="11269" name="AutoShape 5"/>
          <p:cNvSpPr>
            <a:spLocks noChangeArrowheads="1"/>
          </p:cNvSpPr>
          <p:nvPr/>
        </p:nvSpPr>
        <p:spPr bwMode="auto">
          <a:xfrm>
            <a:off x="3371851" y="3850217"/>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sản xuất</a:t>
            </a:r>
          </a:p>
        </p:txBody>
      </p:sp>
      <p:sp>
        <p:nvSpPr>
          <p:cNvPr id="11270" name="Line 6"/>
          <p:cNvSpPr/>
          <p:nvPr/>
        </p:nvSpPr>
        <p:spPr>
          <a:xfrm flipV="1">
            <a:off x="2402417" y="1682751"/>
            <a:ext cx="550333" cy="912283"/>
          </a:xfrm>
          <a:prstGeom prst="line">
            <a:avLst/>
          </a:prstGeom>
          <a:ln w="38100" cap="flat" cmpd="sng">
            <a:solidFill>
              <a:schemeClr val="tx1"/>
            </a:solidFill>
            <a:prstDash val="solid"/>
            <a:headEnd type="none" w="med" len="med"/>
            <a:tailEnd type="triangle" w="med" len="med"/>
          </a:ln>
        </p:spPr>
      </p:sp>
      <p:sp>
        <p:nvSpPr>
          <p:cNvPr id="11271" name="Line 7"/>
          <p:cNvSpPr/>
          <p:nvPr/>
        </p:nvSpPr>
        <p:spPr>
          <a:xfrm>
            <a:off x="2402417" y="3361267"/>
            <a:ext cx="927100" cy="829733"/>
          </a:xfrm>
          <a:prstGeom prst="line">
            <a:avLst/>
          </a:prstGeom>
          <a:ln w="38100" cap="flat" cmpd="sng">
            <a:solidFill>
              <a:schemeClr val="tx1"/>
            </a:solidFill>
            <a:prstDash val="solid"/>
            <a:headEnd type="none" w="med" len="med"/>
            <a:tailEnd type="triangle" w="med" len="med"/>
          </a:ln>
        </p:spPr>
      </p:sp>
      <p:sp>
        <p:nvSpPr>
          <p:cNvPr id="11285" name="AutoShape 21"/>
          <p:cNvSpPr>
            <a:spLocks noChangeArrowheads="1"/>
          </p:cNvSpPr>
          <p:nvPr/>
        </p:nvSpPr>
        <p:spPr bwMode="auto">
          <a:xfrm>
            <a:off x="5941484" y="2468033"/>
            <a:ext cx="2061633"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Đối tượng</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LĐ</a:t>
            </a:r>
          </a:p>
        </p:txBody>
      </p:sp>
      <p:sp>
        <p:nvSpPr>
          <p:cNvPr id="11286" name="AutoShape 22"/>
          <p:cNvSpPr>
            <a:spLocks noChangeArrowheads="1"/>
          </p:cNvSpPr>
          <p:nvPr/>
        </p:nvSpPr>
        <p:spPr bwMode="auto">
          <a:xfrm>
            <a:off x="5858933" y="4725180"/>
            <a:ext cx="2400300" cy="67945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 LĐ</a:t>
            </a:r>
          </a:p>
        </p:txBody>
      </p:sp>
      <p:sp>
        <p:nvSpPr>
          <p:cNvPr id="11287" name="Line 23"/>
          <p:cNvSpPr/>
          <p:nvPr/>
        </p:nvSpPr>
        <p:spPr>
          <a:xfrm flipV="1">
            <a:off x="5283200" y="3073400"/>
            <a:ext cx="575733" cy="1344084"/>
          </a:xfrm>
          <a:prstGeom prst="line">
            <a:avLst/>
          </a:prstGeom>
          <a:ln w="38100" cap="flat" cmpd="sng">
            <a:solidFill>
              <a:schemeClr val="tx1"/>
            </a:solidFill>
            <a:prstDash val="solid"/>
            <a:headEnd type="none" w="med" len="med"/>
            <a:tailEnd type="triangle" w="med" len="med"/>
          </a:ln>
        </p:spPr>
      </p:sp>
      <p:sp>
        <p:nvSpPr>
          <p:cNvPr id="11288" name="Line 24"/>
          <p:cNvSpPr/>
          <p:nvPr/>
        </p:nvSpPr>
        <p:spPr>
          <a:xfrm>
            <a:off x="5283200" y="4417484"/>
            <a:ext cx="575733" cy="863600"/>
          </a:xfrm>
          <a:prstGeom prst="line">
            <a:avLst/>
          </a:prstGeom>
          <a:ln w="38100" cap="flat" cmpd="sng">
            <a:solidFill>
              <a:schemeClr val="tx1"/>
            </a:solidFill>
            <a:prstDash val="solid"/>
            <a:headEnd type="none" w="med" len="med"/>
            <a:tailEnd type="triangle" w="med" len="med"/>
          </a:ln>
        </p:spPr>
      </p:sp>
      <p:sp>
        <p:nvSpPr>
          <p:cNvPr id="11295" name="AutoShape 31"/>
          <p:cNvSpPr>
            <a:spLocks noChangeArrowheads="1"/>
          </p:cNvSpPr>
          <p:nvPr/>
        </p:nvSpPr>
        <p:spPr bwMode="auto">
          <a:xfrm>
            <a:off x="9347201" y="4365130"/>
            <a:ext cx="2618317" cy="1126067"/>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Kết cấu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hạ tầng của SX</a:t>
            </a:r>
          </a:p>
        </p:txBody>
      </p:sp>
      <p:sp>
        <p:nvSpPr>
          <p:cNvPr id="11296" name="AutoShape 32"/>
          <p:cNvSpPr>
            <a:spLocks noChangeArrowheads="1"/>
          </p:cNvSpPr>
          <p:nvPr/>
        </p:nvSpPr>
        <p:spPr bwMode="auto">
          <a:xfrm>
            <a:off x="9408584" y="3068950"/>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Công cụ LĐ</a:t>
            </a:r>
          </a:p>
        </p:txBody>
      </p:sp>
      <p:sp>
        <p:nvSpPr>
          <p:cNvPr id="11299" name="Line 35"/>
          <p:cNvSpPr/>
          <p:nvPr/>
        </p:nvSpPr>
        <p:spPr>
          <a:xfrm flipV="1">
            <a:off x="8287810" y="3422115"/>
            <a:ext cx="1145116" cy="1666201"/>
          </a:xfrm>
          <a:prstGeom prst="line">
            <a:avLst/>
          </a:prstGeom>
          <a:ln w="38100" cap="flat" cmpd="sng">
            <a:solidFill>
              <a:schemeClr val="tx1"/>
            </a:solidFill>
            <a:prstDash val="solid"/>
            <a:headEnd type="none" w="med" len="med"/>
            <a:tailEnd type="triangle" w="med" len="med"/>
          </a:ln>
        </p:spPr>
      </p:sp>
      <p:sp>
        <p:nvSpPr>
          <p:cNvPr id="11300" name="Line 36"/>
          <p:cNvSpPr/>
          <p:nvPr/>
        </p:nvSpPr>
        <p:spPr>
          <a:xfrm flipV="1">
            <a:off x="8259232" y="5088316"/>
            <a:ext cx="1059391" cy="60681"/>
          </a:xfrm>
          <a:prstGeom prst="line">
            <a:avLst/>
          </a:prstGeom>
          <a:ln w="38100" cap="flat" cmpd="sng">
            <a:solidFill>
              <a:schemeClr val="tx1"/>
            </a:solidFill>
            <a:prstDash val="solid"/>
            <a:headEnd type="none" w="med" len="med"/>
            <a:tailEnd type="triangle" w="med" len="med"/>
          </a:ln>
        </p:spPr>
      </p:sp>
      <p:sp>
        <p:nvSpPr>
          <p:cNvPr id="104475" name="Rectangle 35"/>
          <p:cNvSpPr/>
          <p:nvPr/>
        </p:nvSpPr>
        <p:spPr>
          <a:xfrm>
            <a:off x="-101600" y="-1233064"/>
            <a:ext cx="4246245" cy="82994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228600">
              <a:lnSpc>
                <a:spcPct val="150000"/>
              </a:lnSpc>
              <a:spcBef>
                <a:spcPct val="0"/>
              </a:spcBef>
              <a:buNone/>
            </a:pPr>
            <a:r>
              <a:rPr lang="en-US" altLang="en-US" b="1" dirty="0">
                <a:solidFill>
                  <a:srgbClr val="FF0000"/>
                </a:solidFill>
                <a:latin typeface="Times New Roman" panose="02020603050405020304" pitchFamily="18" charset="0"/>
                <a:cs typeface="Times New Roman" panose="02020603050405020304" pitchFamily="18" charset="0"/>
              </a:rPr>
              <a:t>+ Lực lượng sản xuất:</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28" name="TextBox 27"/>
          <p:cNvSpPr txBox="1"/>
          <p:nvPr/>
        </p:nvSpPr>
        <p:spPr>
          <a:xfrm>
            <a:off x="0" y="6023780"/>
            <a:ext cx="12192000" cy="501650"/>
          </a:xfrm>
          <a:prstGeom prst="rect">
            <a:avLst/>
          </a:prstGeom>
          <a:solidFill>
            <a:srgbClr val="FFC000"/>
          </a:solid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665" b="1" dirty="0">
                <a:latin typeface="Times New Roman" panose="02020603050405020304" pitchFamily="18" charset="0"/>
                <a:cs typeface="Times New Roman" panose="02020603050405020304" pitchFamily="18" charset="0"/>
              </a:rPr>
              <a:t>Trong các nhân tố tạo th</a:t>
            </a:r>
            <a:r>
              <a:rPr lang="en-US" altLang="en-US" sz="2665" b="1" dirty="0">
                <a:latin typeface="Times New Roman" panose="02020603050405020304" pitchFamily="18" charset="0"/>
                <a:ea typeface="Times New Roman" panose="02020603050405020304" pitchFamily="18" charset="0"/>
              </a:rPr>
              <a:t>à</a:t>
            </a:r>
            <a:r>
              <a:rPr lang="en-US" altLang="en-US" sz="2665" b="1" dirty="0">
                <a:latin typeface="Times New Roman" panose="02020603050405020304" pitchFamily="18" charset="0"/>
                <a:cs typeface="Times New Roman" panose="02020603050405020304" pitchFamily="18" charset="0"/>
              </a:rPr>
              <a:t>nh LLSX, người lao động giữ vai trò quyết định </a:t>
            </a:r>
            <a:endParaRPr lang="en-US" altLang="en-US" sz="2665" b="1" dirty="0">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11271"/>
                                        </p:tgtEl>
                                        <p:attrNameLst>
                                          <p:attrName>style.visibility</p:attrName>
                                        </p:attrNameLst>
                                      </p:cBhvr>
                                      <p:to>
                                        <p:strVal val="visible"/>
                                      </p:to>
                                    </p:set>
                                    <p:animEffect transition="in" filter="wipe(left)">
                                      <p:cBhvr>
                                        <p:cTn id="19" dur="250"/>
                                        <p:tgtEl>
                                          <p:spTgt spid="1127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wipe(left)">
                                      <p:cBhvr>
                                        <p:cTn id="23" dur="250"/>
                                        <p:tgtEl>
                                          <p:spTgt spid="11269"/>
                                        </p:tgtEl>
                                      </p:cBhvr>
                                    </p:animEffect>
                                  </p:childTnLst>
                                </p:cTn>
                              </p:par>
                            </p:childTnLst>
                          </p:cTn>
                        </p:par>
                        <p:par>
                          <p:cTn id="24" fill="hold">
                            <p:stCondLst>
                              <p:cond delay="1750"/>
                            </p:stCondLst>
                            <p:childTnLst>
                              <p:par>
                                <p:cTn id="25" presetID="22" presetClass="entr" presetSubtype="8" fill="hold" nodeType="afterEffect">
                                  <p:stCondLst>
                                    <p:cond delay="0"/>
                                  </p:stCondLst>
                                  <p:childTnLst>
                                    <p:set>
                                      <p:cBhvr>
                                        <p:cTn id="26" dur="1" fill="hold">
                                          <p:stCondLst>
                                            <p:cond delay="0"/>
                                          </p:stCondLst>
                                        </p:cTn>
                                        <p:tgtEl>
                                          <p:spTgt spid="11287"/>
                                        </p:tgtEl>
                                        <p:attrNameLst>
                                          <p:attrName>style.visibility</p:attrName>
                                        </p:attrNameLst>
                                      </p:cBhvr>
                                      <p:to>
                                        <p:strVal val="visible"/>
                                      </p:to>
                                    </p:set>
                                    <p:animEffect transition="in" filter="wipe(left)">
                                      <p:cBhvr>
                                        <p:cTn id="27" dur="250"/>
                                        <p:tgtEl>
                                          <p:spTgt spid="11287"/>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285"/>
                                        </p:tgtEl>
                                        <p:attrNameLst>
                                          <p:attrName>style.visibility</p:attrName>
                                        </p:attrNameLst>
                                      </p:cBhvr>
                                      <p:to>
                                        <p:strVal val="visible"/>
                                      </p:to>
                                    </p:set>
                                    <p:animEffect transition="in" filter="wipe(left)">
                                      <p:cBhvr>
                                        <p:cTn id="31" dur="250"/>
                                        <p:tgtEl>
                                          <p:spTgt spid="11285"/>
                                        </p:tgtEl>
                                      </p:cBhvr>
                                    </p:animEffect>
                                  </p:childTnLst>
                                </p:cTn>
                              </p:par>
                            </p:childTnLst>
                          </p:cTn>
                        </p:par>
                        <p:par>
                          <p:cTn id="32" fill="hold">
                            <p:stCondLst>
                              <p:cond delay="2250"/>
                            </p:stCondLst>
                            <p:childTnLst>
                              <p:par>
                                <p:cTn id="33" presetID="22" presetClass="entr" presetSubtype="8" fill="hold" nodeType="afterEffect">
                                  <p:stCondLst>
                                    <p:cond delay="0"/>
                                  </p:stCondLst>
                                  <p:childTnLst>
                                    <p:set>
                                      <p:cBhvr>
                                        <p:cTn id="34" dur="1" fill="hold">
                                          <p:stCondLst>
                                            <p:cond delay="0"/>
                                          </p:stCondLst>
                                        </p:cTn>
                                        <p:tgtEl>
                                          <p:spTgt spid="11288"/>
                                        </p:tgtEl>
                                        <p:attrNameLst>
                                          <p:attrName>style.visibility</p:attrName>
                                        </p:attrNameLst>
                                      </p:cBhvr>
                                      <p:to>
                                        <p:strVal val="visible"/>
                                      </p:to>
                                    </p:set>
                                    <p:animEffect transition="in" filter="wipe(left)">
                                      <p:cBhvr>
                                        <p:cTn id="35" dur="250"/>
                                        <p:tgtEl>
                                          <p:spTgt spid="11288"/>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1286"/>
                                        </p:tgtEl>
                                        <p:attrNameLst>
                                          <p:attrName>style.visibility</p:attrName>
                                        </p:attrNameLst>
                                      </p:cBhvr>
                                      <p:to>
                                        <p:strVal val="visible"/>
                                      </p:to>
                                    </p:set>
                                    <p:animEffect transition="in" filter="wipe(left)">
                                      <p:cBhvr>
                                        <p:cTn id="39" dur="250"/>
                                        <p:tgtEl>
                                          <p:spTgt spid="11286"/>
                                        </p:tgtEl>
                                      </p:cBhvr>
                                    </p:animEffect>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11299"/>
                                        </p:tgtEl>
                                        <p:attrNameLst>
                                          <p:attrName>style.visibility</p:attrName>
                                        </p:attrNameLst>
                                      </p:cBhvr>
                                      <p:to>
                                        <p:strVal val="visible"/>
                                      </p:to>
                                    </p:set>
                                    <p:animEffect transition="in" filter="wipe(left)">
                                      <p:cBhvr>
                                        <p:cTn id="43" dur="250"/>
                                        <p:tgtEl>
                                          <p:spTgt spid="11299"/>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11296"/>
                                        </p:tgtEl>
                                        <p:attrNameLst>
                                          <p:attrName>style.visibility</p:attrName>
                                        </p:attrNameLst>
                                      </p:cBhvr>
                                      <p:to>
                                        <p:strVal val="visible"/>
                                      </p:to>
                                    </p:set>
                                    <p:animEffect transition="in" filter="wipe(left)">
                                      <p:cBhvr>
                                        <p:cTn id="47" dur="250"/>
                                        <p:tgtEl>
                                          <p:spTgt spid="11296"/>
                                        </p:tgtEl>
                                      </p:cBhvr>
                                    </p:animEffect>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11300"/>
                                        </p:tgtEl>
                                        <p:attrNameLst>
                                          <p:attrName>style.visibility</p:attrName>
                                        </p:attrNameLst>
                                      </p:cBhvr>
                                      <p:to>
                                        <p:strVal val="visible"/>
                                      </p:to>
                                    </p:set>
                                    <p:animEffect transition="in" filter="wipe(left)">
                                      <p:cBhvr>
                                        <p:cTn id="51" dur="250"/>
                                        <p:tgtEl>
                                          <p:spTgt spid="11300"/>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1295"/>
                                        </p:tgtEl>
                                        <p:attrNameLst>
                                          <p:attrName>style.visibility</p:attrName>
                                        </p:attrNameLst>
                                      </p:cBhvr>
                                      <p:to>
                                        <p:strVal val="visible"/>
                                      </p:to>
                                    </p:set>
                                    <p:animEffect transition="in" filter="wipe(left)">
                                      <p:cBhvr>
                                        <p:cTn id="55" dur="250"/>
                                        <p:tgtEl>
                                          <p:spTgt spid="1129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ppt_x"/>
                                          </p:val>
                                        </p:tav>
                                        <p:tav tm="100000">
                                          <p:val>
                                            <p:strVal val="#ppt_x"/>
                                          </p:val>
                                        </p:tav>
                                      </p:tavLst>
                                    </p:anim>
                                    <p:anim calcmode="lin" valueType="num">
                                      <p:cBhvr additive="base">
                                        <p:cTn id="6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85" grpId="0" bldLvl="0" animBg="1"/>
      <p:bldP spid="11286" grpId="0" bldLvl="0" animBg="1"/>
      <p:bldP spid="11295" grpId="0" bldLvl="0" animBg="1"/>
      <p:bldP spid="11296" grpId="0" bldLvl="0" animBg="1"/>
      <p:bldP spid="28" grpId="0" bldLvl="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8600"/>
            <a:ext cx="10515600" cy="1142088"/>
          </a:xfrm>
        </p:spPr>
        <p:txBody>
          <a:bodyPr>
            <a:noAutofit/>
          </a:bodyPr>
          <a:lstStyle/>
          <a:p>
            <a:pPr lvl="0"/>
            <a:r>
              <a:rPr lang="vi-VN" altLang="en-US" sz="2800" i="1" dirty="0">
                <a:solidFill>
                  <a:srgbClr val="0000FF"/>
                </a:solidFill>
                <a:cs typeface="Times New Roman" panose="02020603050405020304" pitchFamily="18" charset="0"/>
              </a:rPr>
              <a:t>Quan hệ sản xuất</a:t>
            </a:r>
            <a:r>
              <a:rPr lang="vi-VN" altLang="en-US" sz="2800" dirty="0">
                <a:solidFill>
                  <a:srgbClr val="0000FF"/>
                </a:solidFill>
                <a:cs typeface="Times New Roman" panose="02020603050405020304" pitchFamily="18" charset="0"/>
              </a:rPr>
              <a:t> </a:t>
            </a:r>
            <a:r>
              <a:rPr lang="vi-VN" altLang="en-US" sz="2800" dirty="0">
                <a:cs typeface="Times New Roman" panose="02020603050405020304" pitchFamily="18" charset="0"/>
              </a:rPr>
              <a:t>l</a:t>
            </a:r>
            <a:r>
              <a:rPr lang="vi-VN" altLang="en-US" sz="2800" dirty="0">
                <a:ea typeface="Times New Roman" panose="02020603050405020304" pitchFamily="18" charset="0"/>
              </a:rPr>
              <a:t>à</a:t>
            </a:r>
            <a:r>
              <a:rPr lang="vi-VN" altLang="en-US" sz="2800" dirty="0">
                <a:cs typeface="Times New Roman" panose="02020603050405020304" pitchFamily="18" charset="0"/>
              </a:rPr>
              <a:t> mối quan hệ giữa người với người trong quá trình sản xuất, l</a:t>
            </a:r>
            <a:r>
              <a:rPr lang="vi-VN" altLang="en-US" sz="2800" dirty="0">
                <a:ea typeface="Times New Roman" panose="02020603050405020304" pitchFamily="18" charset="0"/>
              </a:rPr>
              <a:t>à</a:t>
            </a:r>
            <a:r>
              <a:rPr lang="vi-VN" altLang="en-US" sz="2800" dirty="0">
                <a:cs typeface="Times New Roman" panose="02020603050405020304" pitchFamily="18" charset="0"/>
              </a:rPr>
              <a:t> mặt xã hội của phương thức sản xuất</a:t>
            </a:r>
            <a:r>
              <a:rPr lang="en-US" altLang="en-US" sz="2800" dirty="0">
                <a:latin typeface="Times New Roman" panose="02020603050405020304" pitchFamily="18" charset="0"/>
                <a:ea typeface="Times New Roman" panose="02020603050405020304" pitchFamily="18" charset="0"/>
              </a:rPr>
              <a:t/>
            </a:r>
            <a:br>
              <a:rPr lang="en-US" altLang="en-US" sz="2800" dirty="0">
                <a:latin typeface="Times New Roman" panose="02020603050405020304" pitchFamily="18" charset="0"/>
                <a:ea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695250" y="1825625"/>
            <a:ext cx="6336880" cy="4351338"/>
          </a:xfrm>
        </p:spPr>
        <p:txBody>
          <a:bodyPr/>
          <a:lstStyle/>
          <a:p>
            <a:pPr marL="0" indent="0">
              <a:buNone/>
            </a:pPr>
            <a:r>
              <a:rPr lang="en-US" dirty="0" smtClean="0">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Quan</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hệ</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sản</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xuất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bao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gồm</a:t>
            </a:r>
            <a:r>
              <a:rPr lang="en-US" i="1" dirty="0" smtClean="0">
                <a:latin typeface="Times New Roman" panose="02020603050405020304" pitchFamily="18" charset="0"/>
                <a:cs typeface="Times New Roman" panose="02020603050405020304" pitchFamily="18" charset="0"/>
              </a:rPr>
              <a:t>:</a:t>
            </a: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sở</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hữu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với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xuất</a:t>
            </a:r>
            <a:endParaRPr lang="en-US" dirty="0" smtClean="0">
              <a:latin typeface="Times New Roman" panose="02020603050405020304" pitchFamily="18" charset="0"/>
              <a:cs typeface="Times New Roman" panose="02020603050405020304" pitchFamily="18" charset="0"/>
            </a:endParaRP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endParaRPr lang="en-US" dirty="0" smtClean="0">
              <a:latin typeface="Times New Roman" panose="02020603050405020304" pitchFamily="18" charset="0"/>
              <a:cs typeface="Times New Roman" panose="02020603050405020304" pitchFamily="18" charset="0"/>
            </a:endParaRP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phẩm</a:t>
            </a:r>
            <a:endParaRPr lang="en-US" dirty="0" smtClean="0">
              <a:latin typeface="Times New Roman" panose="02020603050405020304" pitchFamily="18" charset="0"/>
              <a:cs typeface="Times New Roman" panose="02020603050405020304" pitchFamily="18" charset="0"/>
            </a:endParaRPr>
          </a:p>
          <a:p>
            <a:endParaRPr lang="en-US" dirty="0"/>
          </a:p>
        </p:txBody>
      </p:sp>
      <p:pic>
        <p:nvPicPr>
          <p:cNvPr id="12290" name="Picture 2" descr="Đừng “ngồi bàn giấy” phán xét về mồ hôi công sức NLĐ | Lao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76150" y="1690688"/>
            <a:ext cx="4608640" cy="4038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741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1"/>
          <p:cNvSpPr/>
          <p:nvPr/>
        </p:nvSpPr>
        <p:spPr>
          <a:xfrm>
            <a:off x="551230" y="966201"/>
            <a:ext cx="11355021" cy="2246769"/>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buNone/>
              <a:tabLst>
                <a:tab pos="180975" algn="l"/>
              </a:tabLst>
            </a:pPr>
            <a:r>
              <a:rPr lang="en-US" altLang="en-US" sz="2800" i="1" dirty="0">
                <a:latin typeface="Times New Roman" panose="02020603050405020304" pitchFamily="18" charset="0"/>
                <a:cs typeface="Times New Roman" panose="02020603050405020304" pitchFamily="18" charset="0"/>
              </a:rPr>
              <a:t>Phương thức sản xuất có vai trò</a:t>
            </a:r>
            <a:r>
              <a:rPr lang="en-US" altLang="en-US" sz="2800" dirty="0">
                <a:latin typeface="Times New Roman" panose="02020603050405020304" pitchFamily="18" charset="0"/>
                <a:cs typeface="Times New Roman" panose="02020603050405020304" pitchFamily="18" charset="0"/>
              </a:rPr>
              <a:t>:</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Quyết định tính chất của xã hội </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tổ chức kết cấu của xã hội. </a:t>
            </a:r>
            <a:endParaRPr lang="en-US" altLang="en-US" sz="2800" dirty="0">
              <a:latin typeface="Times New Roman" panose="02020603050405020304" pitchFamily="18" charset="0"/>
              <a:cs typeface="Times New Roman" panose="02020603050405020304" pitchFamily="18" charset="0"/>
            </a:endParaRP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sự chuyển hóa của xã hội lo</a:t>
            </a:r>
            <a:r>
              <a:rPr lang="vi-VN" altLang="en-US" sz="2800" dirty="0">
                <a:latin typeface="Times New Roman" panose="02020603050405020304" pitchFamily="18" charset="0"/>
                <a:ea typeface="Times New Roman" panose="02020603050405020304" pitchFamily="18" charset="0"/>
              </a:rPr>
              <a:t>à</a:t>
            </a:r>
            <a:r>
              <a:rPr lang="vi-VN" altLang="en-US" sz="2800" dirty="0">
                <a:latin typeface="Times New Roman" panose="02020603050405020304" pitchFamily="18" charset="0"/>
                <a:cs typeface="Times New Roman" panose="02020603050405020304" pitchFamily="18" charset="0"/>
              </a:rPr>
              <a:t>i người qua các giai đoạn lịch sử khác nhau. </a:t>
            </a:r>
            <a:endParaRPr lang="vi-VN" altLang="en-US" sz="2800" dirty="0">
              <a:latin typeface="Times New Roman" panose="02020603050405020304" pitchFamily="18" charset="0"/>
              <a:ea typeface="Times New Roman" panose="02020603050405020304" pitchFamily="18" charset="0"/>
            </a:endParaRPr>
          </a:p>
        </p:txBody>
      </p:sp>
      <p:sp>
        <p:nvSpPr>
          <p:cNvPr id="108547" name="Rectangle 2"/>
          <p:cNvSpPr/>
          <p:nvPr/>
        </p:nvSpPr>
        <p:spPr>
          <a:xfrm>
            <a:off x="1428751" y="4286251"/>
            <a:ext cx="10191749" cy="1816735"/>
          </a:xfrm>
          <a:prstGeom prst="rect">
            <a:avLst/>
          </a:prstGeom>
          <a:solidFill>
            <a:srgbClr val="CCCC00"/>
          </a:solid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khi nghiên cứu mọi hiện tượng xã hội phải đi tìm nguồn gốc phát sinh từ phương thức sản xuất, từ tất yếu kinh tế</a:t>
            </a:r>
            <a:endParaRPr lang="en-US" altLang="en-US" sz="3735" dirty="0">
              <a:latin typeface="Times New Roman" panose="02020603050405020304" pitchFamily="18" charset="0"/>
              <a:ea typeface="Times New Roman" panose="02020603050405020304" pitchFamily="18" charset="0"/>
            </a:endParaRPr>
          </a:p>
        </p:txBody>
      </p:sp>
      <p:sp>
        <p:nvSpPr>
          <p:cNvPr id="4" name="Notched Right Arrow 3"/>
          <p:cNvSpPr/>
          <p:nvPr/>
        </p:nvSpPr>
        <p:spPr>
          <a:xfrm>
            <a:off x="285751" y="4857751"/>
            <a:ext cx="857251" cy="1905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30" y="980660"/>
            <a:ext cx="10804158" cy="710028"/>
          </a:xfrm>
        </p:spPr>
        <p:txBody>
          <a:bodyPr>
            <a:normAutofit fontScale="90000"/>
          </a:bodyPr>
          <a:lstStyle/>
          <a:p>
            <a:pPr lvl="0">
              <a:lnSpc>
                <a:spcPct val="100000"/>
              </a:lnSpc>
            </a:pPr>
            <a:r>
              <a:rPr lang="pt-BR" altLang="en-US" sz="3200" b="1" i="1" dirty="0" smtClean="0">
                <a:solidFill>
                  <a:srgbClr val="FF0000"/>
                </a:solidFill>
                <a:latin typeface="Times New Roman" panose="02020603050405020304" pitchFamily="18" charset="0"/>
                <a:cs typeface="Times New Roman" panose="02020603050405020304" pitchFamily="18" charset="0"/>
              </a:rPr>
              <a:t>Những </a:t>
            </a:r>
            <a:r>
              <a:rPr lang="pt-BR" altLang="en-US" sz="3200" b="1" i="1" dirty="0">
                <a:solidFill>
                  <a:srgbClr val="FF0000"/>
                </a:solidFill>
                <a:latin typeface="Times New Roman" panose="02020603050405020304" pitchFamily="18" charset="0"/>
                <a:cs typeface="Times New Roman" panose="02020603050405020304" pitchFamily="18" charset="0"/>
              </a:rPr>
              <a:t>quy luật cơ bản của sự vận động v</a:t>
            </a:r>
            <a:r>
              <a:rPr lang="pt-BR" altLang="en-US" sz="3200" b="1" i="1" dirty="0">
                <a:solidFill>
                  <a:srgbClr val="FF0000"/>
                </a:solidFill>
                <a:latin typeface="Times New Roman" panose="02020603050405020304" pitchFamily="18" charset="0"/>
                <a:ea typeface="Times New Roman" panose="02020603050405020304" pitchFamily="18" charset="0"/>
              </a:rPr>
              <a:t>à</a:t>
            </a:r>
            <a:r>
              <a:rPr lang="pt-BR" altLang="en-US" sz="3200" b="1" i="1" dirty="0">
                <a:solidFill>
                  <a:srgbClr val="FF0000"/>
                </a:solidFill>
                <a:latin typeface="Times New Roman" panose="02020603050405020304" pitchFamily="18" charset="0"/>
                <a:cs typeface="Times New Roman" panose="02020603050405020304" pitchFamily="18" charset="0"/>
              </a:rPr>
              <a:t> phát triển xã hội</a:t>
            </a:r>
            <a:r>
              <a:rPr lang="en-US" altLang="en-US" sz="3200" dirty="0">
                <a:solidFill>
                  <a:srgbClr val="FF0000"/>
                </a:solidFill>
                <a:latin typeface="Times New Roman" panose="02020603050405020304" pitchFamily="18" charset="0"/>
                <a:cs typeface="Times New Roman" panose="02020603050405020304" pitchFamily="18" charset="0"/>
              </a:rPr>
              <a:t/>
            </a:r>
            <a:br>
              <a:rPr lang="en-US" altLang="en-US" sz="3200" dirty="0">
                <a:solidFill>
                  <a:srgbClr val="FF0000"/>
                </a:solidFill>
                <a:latin typeface="Times New Roman" panose="02020603050405020304" pitchFamily="18" charset="0"/>
                <a:cs typeface="Times New Roman" panose="02020603050405020304" pitchFamily="18" charset="0"/>
              </a:rPr>
            </a:br>
            <a:r>
              <a:rPr lang="pt-BR" altLang="en-US" sz="3200" b="1" i="1" dirty="0">
                <a:solidFill>
                  <a:srgbClr val="0000FF"/>
                </a:solidFill>
                <a:latin typeface="Times New Roman" panose="02020603050405020304" pitchFamily="18" charset="0"/>
                <a:cs typeface="Times New Roman" panose="02020603050405020304" pitchFamily="18" charset="0"/>
              </a:rPr>
              <a:t> Quy luật về sự </a:t>
            </a:r>
            <a:r>
              <a:rPr lang="pt-BR" altLang="en-US" sz="3200" b="1" i="1" dirty="0" smtClean="0">
                <a:solidFill>
                  <a:srgbClr val="0000FF"/>
                </a:solidFill>
                <a:latin typeface="Times New Roman" panose="02020603050405020304" pitchFamily="18" charset="0"/>
                <a:cs typeface="Times New Roman" panose="02020603050405020304" pitchFamily="18" charset="0"/>
              </a:rPr>
              <a:t>phù </a:t>
            </a:r>
            <a:r>
              <a:rPr lang="pt-BR" altLang="en-US" sz="3200" b="1" i="1" dirty="0">
                <a:solidFill>
                  <a:srgbClr val="0000FF"/>
                </a:solidFill>
                <a:latin typeface="Times New Roman" panose="02020603050405020304" pitchFamily="18" charset="0"/>
                <a:cs typeface="Times New Roman" panose="02020603050405020304" pitchFamily="18" charset="0"/>
              </a:rPr>
              <a:t>hợp của quan hệ sản xuất với trình độ phát triển của lực lượng sản xuất </a:t>
            </a:r>
            <a:r>
              <a:rPr lang="en-US" altLang="en-US" sz="3200" dirty="0">
                <a:solidFill>
                  <a:srgbClr val="0000FF"/>
                </a:solidFill>
                <a:latin typeface="Times New Roman" panose="02020603050405020304" pitchFamily="18" charset="0"/>
                <a:ea typeface="Times New Roman" panose="02020603050405020304" pitchFamily="18" charset="0"/>
              </a:rPr>
              <a:t/>
            </a:r>
            <a:br>
              <a:rPr lang="en-US" altLang="en-US" sz="3200" dirty="0">
                <a:solidFill>
                  <a:srgbClr val="0000FF"/>
                </a:solidFill>
                <a:latin typeface="Times New Roman" panose="02020603050405020304" pitchFamily="18" charset="0"/>
                <a:ea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263190" y="2505075"/>
            <a:ext cx="5734385" cy="3684588"/>
          </a:xfrm>
        </p:spPr>
        <p:txBody>
          <a:bodyPr/>
          <a:lstStyle/>
          <a:p>
            <a:pPr marL="0" lvl="0" indent="0" algn="just">
              <a:buNone/>
            </a:pPr>
            <a:r>
              <a:rPr lang="en-US" altLang="en-US" i="1" dirty="0" smtClean="0">
                <a:latin typeface="Times New Roman" panose="02020603050405020304" pitchFamily="18" charset="0"/>
                <a:cs typeface="Times New Roman" panose="02020603050405020304" pitchFamily="18" charset="0"/>
              </a:rPr>
              <a:t>	T</a:t>
            </a:r>
            <a:r>
              <a:rPr lang="vi-VN" altLang="en-US" i="1" dirty="0" smtClean="0">
                <a:latin typeface="Times New Roman" panose="02020603050405020304" pitchFamily="18" charset="0"/>
                <a:cs typeface="Times New Roman" panose="02020603050405020304" pitchFamily="18" charset="0"/>
              </a:rPr>
              <a:t>rình </a:t>
            </a:r>
            <a:r>
              <a:rPr lang="vi-VN" altLang="en-US" i="1" dirty="0">
                <a:latin typeface="Times New Roman" panose="02020603050405020304" pitchFamily="18" charset="0"/>
                <a:cs typeface="Times New Roman" panose="02020603050405020304" pitchFamily="18" charset="0"/>
              </a:rPr>
              <a:t>độ của lực lượng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trình độ phát triển khoa học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công nghệ, công cụ lao động, phân công lao động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người lao động</a:t>
            </a:r>
            <a:endParaRPr lang="en-US" altLang="en-US" dirty="0">
              <a:latin typeface="Times New Roman" panose="02020603050405020304" pitchFamily="18" charset="0"/>
              <a:ea typeface="Times New Roman" panose="02020603050405020304" pitchFamily="18" charset="0"/>
            </a:endParaRPr>
          </a:p>
          <a:p>
            <a:endParaRPr lang="en-US" dirty="0"/>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6620669" y="2756694"/>
            <a:ext cx="4286250" cy="318135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495500" y="548600"/>
            <a:ext cx="7374467" cy="583565"/>
          </a:xfrm>
          <a:prstGeom prst="rect">
            <a:avLst/>
          </a:prstGeom>
          <a:noFill/>
          <a:ln w="25400" cap="flat" cmpd="sng">
            <a:solidFill>
              <a:srgbClr val="FF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FF"/>
                </a:solidFill>
                <a:latin typeface="Times New Roman" panose="02020603050405020304" pitchFamily="18" charset="0"/>
                <a:cs typeface="Times New Roman" panose="02020603050405020304" pitchFamily="18" charset="0"/>
              </a:rPr>
              <a:t>LLSX quyết định QHSX</a:t>
            </a:r>
            <a:endParaRPr lang="en-US" altLang="en-US"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0601" name="TextBox 7"/>
          <p:cNvSpPr txBox="1"/>
          <p:nvPr/>
        </p:nvSpPr>
        <p:spPr>
          <a:xfrm>
            <a:off x="285751" y="1772770"/>
            <a:ext cx="114744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như thế n</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o về trình độ thì QHSX phải phù hợp như thế ấy</a:t>
            </a:r>
          </a:p>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thay đổi về trình độ thì QHSX cũng thay đổi theo</a:t>
            </a:r>
            <a:endParaRPr lang="en-US" altLang="en-US" sz="2800" dirty="0">
              <a:latin typeface="Times New Roman" panose="02020603050405020304" pitchFamily="18" charset="0"/>
              <a:ea typeface="Times New Roman" panose="02020603050405020304" pitchFamily="18" charset="0"/>
            </a:endParaRPr>
          </a:p>
        </p:txBody>
      </p:sp>
      <p:sp>
        <p:nvSpPr>
          <p:cNvPr id="8" name="TextBox 7"/>
          <p:cNvSpPr txBox="1">
            <a:spLocks noChangeArrowheads="1"/>
          </p:cNvSpPr>
          <p:nvPr/>
        </p:nvSpPr>
        <p:spPr bwMode="auto">
          <a:xfrm>
            <a:off x="2495500" y="2917445"/>
            <a:ext cx="7374467" cy="583565"/>
          </a:xfrm>
          <a:prstGeom prst="rect">
            <a:avLst/>
          </a:prstGeom>
          <a:noFill/>
          <a:ln w="25400">
            <a:solidFill>
              <a:srgbClr val="002060"/>
            </a:solidFill>
            <a:miter lim="800000"/>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b="1" dirty="0">
                <a:solidFill>
                  <a:srgbClr val="0000FF"/>
                </a:solidFill>
                <a:latin typeface="Times New Roman" panose="02020603050405020304" pitchFamily="18" charset="0"/>
                <a:cs typeface="Times New Roman" panose="02020603050405020304" pitchFamily="18" charset="0"/>
              </a:rPr>
              <a:t>QHSX tác động trở lại LLSX</a:t>
            </a:r>
            <a:endParaRPr lang="en-US" altLang="x-none"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2" name="TextBox 1"/>
          <p:cNvSpPr txBox="1"/>
          <p:nvPr/>
        </p:nvSpPr>
        <p:spPr>
          <a:xfrm>
            <a:off x="285751" y="4149100"/>
            <a:ext cx="11474449" cy="2246769"/>
          </a:xfrm>
          <a:prstGeom prst="rect">
            <a:avLst/>
          </a:prstGeom>
          <a:noFill/>
        </p:spPr>
        <p:txBody>
          <a:bodyPr wrap="square" rtlCol="0">
            <a:spAutoFit/>
          </a:bodyPr>
          <a:lstStyle/>
          <a:p>
            <a:pPr lvl="0"/>
            <a:r>
              <a:rPr lang="en-US" altLang="en-US" sz="2800" dirty="0" smtClean="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Q</a:t>
            </a:r>
            <a:r>
              <a:rPr lang="vi-VN" altLang="en-US" sz="2800" dirty="0" smtClean="0">
                <a:latin typeface="Times New Roman" panose="02020603050405020304" pitchFamily="18" charset="0"/>
                <a:cs typeface="Times New Roman" panose="02020603050405020304" pitchFamily="18" charset="0"/>
              </a:rPr>
              <a:t>uan </a:t>
            </a:r>
            <a:r>
              <a:rPr lang="vi-VN" altLang="en-US" sz="2800" dirty="0">
                <a:latin typeface="Times New Roman" panose="02020603050405020304" pitchFamily="18" charset="0"/>
                <a:cs typeface="Times New Roman" panose="02020603050405020304" pitchFamily="18" charset="0"/>
              </a:rPr>
              <a:t>hệ sản xuất phù hợp với trình độ của lực lượng sản xuất thì nó thúc đẩy lực lượng sản xuất phát triển. </a:t>
            </a:r>
            <a:endParaRPr lang="en-US" altLang="en-US" sz="2800" dirty="0" smtClean="0">
              <a:latin typeface="Times New Roman" panose="02020603050405020304" pitchFamily="18" charset="0"/>
              <a:cs typeface="Times New Roman" panose="02020603050405020304" pitchFamily="18" charset="0"/>
            </a:endParaRPr>
          </a:p>
          <a:p>
            <a:pPr lvl="0"/>
            <a:r>
              <a:rPr lang="en-US" altLang="en-US" sz="2800" dirty="0" smtClean="0">
                <a:latin typeface="Times New Roman" panose="02020603050405020304" pitchFamily="18" charset="0"/>
                <a:cs typeface="Times New Roman" panose="02020603050405020304" pitchFamily="18" charset="0"/>
              </a:rPr>
              <a:t>+ </a:t>
            </a:r>
            <a:r>
              <a:rPr lang="vi-VN" altLang="en-US" sz="2800" dirty="0" smtClean="0">
                <a:latin typeface="Times New Roman" panose="02020603050405020304" pitchFamily="18" charset="0"/>
                <a:cs typeface="Times New Roman" panose="02020603050405020304" pitchFamily="18" charset="0"/>
              </a:rPr>
              <a:t>Quan </a:t>
            </a:r>
            <a:r>
              <a:rPr lang="vi-VN" altLang="en-US" sz="2800" dirty="0">
                <a:latin typeface="Times New Roman" panose="02020603050405020304" pitchFamily="18" charset="0"/>
                <a:cs typeface="Times New Roman" panose="02020603050405020304" pitchFamily="18" charset="0"/>
              </a:rPr>
              <a:t>hệ sản xuất </a:t>
            </a:r>
            <a:r>
              <a:rPr lang="vi-VN" altLang="en-US" sz="2800" u="sng" dirty="0">
                <a:latin typeface="Times New Roman" panose="02020603050405020304" pitchFamily="18" charset="0"/>
                <a:cs typeface="Times New Roman" panose="02020603050405020304" pitchFamily="18" charset="0"/>
              </a:rPr>
              <a:t>không phù hợp </a:t>
            </a:r>
            <a:r>
              <a:rPr lang="vi-VN" altLang="en-US" sz="2800" dirty="0">
                <a:latin typeface="Times New Roman" panose="02020603050405020304" pitchFamily="18" charset="0"/>
                <a:cs typeface="Times New Roman" panose="02020603050405020304" pitchFamily="18" charset="0"/>
              </a:rPr>
              <a:t>thì nó kìm hãm, thậm chí phá vỡ lực lượng sản xuất</a:t>
            </a:r>
            <a:endParaRPr lang="en-US" altLang="en-US" sz="2800" dirty="0">
              <a:latin typeface="Times New Roman" panose="02020603050405020304" pitchFamily="18" charset="0"/>
              <a:ea typeface="Times New Roman" panose="02020603050405020304" pitchFamily="18" charset="0"/>
            </a:endParaRPr>
          </a:p>
          <a:p>
            <a:endParaRPr lang="en-US" sz="2800"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vert="horz" wrap="square" lIns="121920" tIns="60960" rIns="121920" bIns="60960" anchor="ctr"/>
          <a:lstStyle/>
          <a:p>
            <a:r>
              <a:rPr lang="pt-BR" altLang="en-US" i="1" dirty="0" smtClean="0">
                <a:solidFill>
                  <a:srgbClr val="0000FF"/>
                </a:solidFill>
                <a:latin typeface="Times New Roman" panose="02020603050405020304" pitchFamily="18" charset="0"/>
                <a:cs typeface="Times New Roman" panose="02020603050405020304" pitchFamily="18" charset="0"/>
              </a:rPr>
              <a:t>-</a:t>
            </a:r>
            <a:r>
              <a:rPr lang="pt-BR" altLang="en-US" i="1" dirty="0" smtClean="0"/>
              <a:t> </a:t>
            </a:r>
            <a:r>
              <a:rPr lang="pt-BR" altLang="en-US" sz="2800" b="1" i="1" dirty="0" smtClean="0">
                <a:solidFill>
                  <a:srgbClr val="0000FF"/>
                </a:solidFill>
                <a:latin typeface="Times New Roman" panose="02020603050405020304" pitchFamily="18" charset="0"/>
                <a:cs typeface="Times New Roman" panose="02020603050405020304" pitchFamily="18" charset="0"/>
              </a:rPr>
              <a:t>Ý </a:t>
            </a:r>
            <a:r>
              <a:rPr lang="pt-BR" altLang="en-US" sz="2800" b="1" i="1" dirty="0">
                <a:solidFill>
                  <a:srgbClr val="0000FF"/>
                </a:solidFill>
                <a:latin typeface="Times New Roman" panose="02020603050405020304" pitchFamily="18" charset="0"/>
                <a:cs typeface="Times New Roman" panose="02020603050405020304" pitchFamily="18" charset="0"/>
              </a:rPr>
              <a:t>nghĩa của vấn đề</a:t>
            </a:r>
            <a:endParaRPr lang="en-US" altLang="en-US" sz="2800" b="1" dirty="0">
              <a:solidFill>
                <a:srgbClr val="0000FF"/>
              </a:solidFill>
              <a:latin typeface="Times New Roman" panose="02020603050405020304" pitchFamily="18" charset="0"/>
              <a:cs typeface="Times New Roman" panose="02020603050405020304" pitchFamily="18" charset="0"/>
            </a:endParaRPr>
          </a:p>
        </p:txBody>
      </p:sp>
      <p:sp>
        <p:nvSpPr>
          <p:cNvPr id="112643" name="Content Placeholder 2"/>
          <p:cNvSpPr>
            <a:spLocks noGrp="1"/>
          </p:cNvSpPr>
          <p:nvPr>
            <p:ph idx="1"/>
          </p:nvPr>
        </p:nvSpPr>
        <p:spPr/>
        <p:txBody>
          <a:bodyPr vert="horz" wrap="square" lIns="121920" tIns="60960" rIns="121920" bIns="60960" anchor="t"/>
          <a:lstStyle/>
          <a:p>
            <a:pPr algn="just">
              <a:buNone/>
            </a:pPr>
            <a:r>
              <a:rPr lang="pt-BR"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 Ở </a:t>
            </a:r>
            <a:r>
              <a:rPr lang="pt-BR" altLang="en-US" dirty="0">
                <a:latin typeface="Times New Roman" panose="02020603050405020304" pitchFamily="18" charset="0"/>
                <a:cs typeface="Times New Roman" panose="02020603050405020304" pitchFamily="18" charset="0"/>
              </a:rPr>
              <a:t>đâu có đối tượng lao động thì ở đó cần có người lao động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công cụ lao động tương ứng với trình độ, kỹ năng của người lao động. </a:t>
            </a:r>
            <a:endParaRPr lang="pt-BR" altLang="en-US" dirty="0" smtClean="0">
              <a:latin typeface="Times New Roman" panose="02020603050405020304" pitchFamily="18" charset="0"/>
              <a:cs typeface="Times New Roman" panose="02020603050405020304" pitchFamily="18" charset="0"/>
            </a:endParaRPr>
          </a:p>
          <a:p>
            <a:pPr algn="just">
              <a:buNone/>
            </a:pPr>
            <a:r>
              <a:rPr lang="pt-BR" altLang="en-US" dirty="0" smtClean="0">
                <a:latin typeface="Times New Roman" panose="02020603050405020304" pitchFamily="18" charset="0"/>
                <a:cs typeface="Times New Roman" panose="02020603050405020304" pitchFamily="18" charset="0"/>
              </a:rPr>
              <a:t>	+ Phải </a:t>
            </a:r>
            <a:r>
              <a:rPr lang="pt-BR" altLang="en-US" dirty="0">
                <a:latin typeface="Times New Roman" panose="02020603050405020304" pitchFamily="18" charset="0"/>
                <a:cs typeface="Times New Roman" panose="02020603050405020304" pitchFamily="18" charset="0"/>
              </a:rPr>
              <a:t>l</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m rõ các quan hệ sở hữu, cách thức tổ chức quản lý quá trình sản xuất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các hình thức phân phối phù hợp mới thúc đẩy lực lượng sản xuất phát triển.</a:t>
            </a:r>
            <a:endParaRPr lang="en-US" altLang="en-US" dirty="0">
              <a:latin typeface="Times New Roman" panose="02020603050405020304" pitchFamily="18" charset="0"/>
              <a:cs typeface="Times New Roman" panose="02020603050405020304" pitchFamily="18" charset="0"/>
            </a:endParaRPr>
          </a:p>
          <a:p>
            <a:pPr algn="just">
              <a:buNone/>
            </a:pP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838200" y="1268700"/>
            <a:ext cx="10515600" cy="936130"/>
          </a:xfrm>
        </p:spPr>
        <p:txBody>
          <a:bodyPr vert="horz" wrap="square" lIns="121920" tIns="60960" rIns="121920" bIns="60960" anchor="ctr">
            <a:normAutofit fontScale="90000"/>
          </a:bodyPr>
          <a:lstStyle/>
          <a:p>
            <a:pPr marL="457200" indent="-457200" algn="l">
              <a:buFont typeface="Wingdings" panose="05000000000000000000" pitchFamily="2" charset="2"/>
              <a:buChar char="v"/>
            </a:pPr>
            <a:r>
              <a:rPr lang="en-US" altLang="en-US" sz="3200" b="1" i="1" dirty="0" smtClean="0">
                <a:solidFill>
                  <a:srgbClr val="0070C0"/>
                </a:solidFill>
                <a:latin typeface="Times New Roman" panose="02020603050405020304" pitchFamily="18" charset="0"/>
                <a:cs typeface="Times New Roman" panose="02020603050405020304" pitchFamily="18" charset="0"/>
              </a:rPr>
              <a:t> </a:t>
            </a:r>
            <a:r>
              <a:rPr lang="vi-VN" altLang="en-US" sz="3200" b="1" i="1" dirty="0">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sz="3200" b="1" i="1" dirty="0">
                <a:solidFill>
                  <a:srgbClr val="0070C0"/>
                </a:solidFill>
                <a:latin typeface="Times New Roman" panose="02020603050405020304" pitchFamily="18" charset="0"/>
                <a:ea typeface="Times New Roman" panose="02020603050405020304" pitchFamily="18" charset="0"/>
              </a:rPr>
              <a:t>à</a:t>
            </a:r>
            <a:r>
              <a:rPr lang="vi-VN" altLang="en-US" sz="3200" b="1" i="1" dirty="0">
                <a:solidFill>
                  <a:srgbClr val="0070C0"/>
                </a:solidFill>
                <a:latin typeface="Times New Roman" panose="02020603050405020304" pitchFamily="18" charset="0"/>
                <a:cs typeface="Times New Roman" panose="02020603050405020304" pitchFamily="18" charset="0"/>
              </a:rPr>
              <a:t> kiến trúc thượng tầng</a:t>
            </a:r>
            <a:r>
              <a:rPr lang="vi-VN" altLang="en-US" b="1" i="1" dirty="0">
                <a:solidFill>
                  <a:srgbClr val="0070C0"/>
                </a:solidFill>
                <a:latin typeface="Times New Roman" panose="02020603050405020304" pitchFamily="18" charset="0"/>
                <a:cs typeface="Times New Roman" panose="02020603050405020304" pitchFamily="18" charset="0"/>
              </a:rPr>
              <a:t/>
            </a:r>
            <a:br>
              <a:rPr lang="vi-VN" altLang="en-US" b="1" i="1" dirty="0">
                <a:solidFill>
                  <a:srgbClr val="0070C0"/>
                </a:solidFill>
                <a:latin typeface="Times New Roman" panose="02020603050405020304" pitchFamily="18" charset="0"/>
                <a:cs typeface="Times New Roman" panose="02020603050405020304" pitchFamily="18" charset="0"/>
              </a:rPr>
            </a:br>
            <a:endParaRPr lang="en-US" altLang="en-US" b="1" i="1" dirty="0">
              <a:solidFill>
                <a:srgbClr val="0070C0"/>
              </a:solidFill>
            </a:endParaRPr>
          </a:p>
        </p:txBody>
      </p:sp>
      <p:sp>
        <p:nvSpPr>
          <p:cNvPr id="113667" name="Content Placeholder 2"/>
          <p:cNvSpPr>
            <a:spLocks noGrp="1"/>
          </p:cNvSpPr>
          <p:nvPr>
            <p:ph idx="1"/>
          </p:nvPr>
        </p:nvSpPr>
        <p:spPr>
          <a:xfrm>
            <a:off x="838200" y="2780909"/>
            <a:ext cx="10515600" cy="3396053"/>
          </a:xfrm>
        </p:spPr>
        <p:txBody>
          <a:bodyPr vert="horz" wrap="square" lIns="121920" tIns="60960" rIns="121920" bIns="60960" anchor="t">
            <a:normAutofit/>
          </a:bodyPr>
          <a:lstStyle/>
          <a:p>
            <a:pPr marL="0" indent="0" algn="just">
              <a:buNone/>
            </a:pPr>
            <a:r>
              <a:rPr lang="vi-VN" altLang="en-US" b="1" i="1" u="sng" dirty="0">
                <a:latin typeface="+mj-lt"/>
                <a:cs typeface="Times New Roman" panose="02020603050405020304" pitchFamily="18" charset="0"/>
              </a:rPr>
              <a:t>Cơ sở hạ tầng</a:t>
            </a:r>
            <a:r>
              <a:rPr lang="vi-VN" altLang="en-US" b="1" u="sng" dirty="0">
                <a:latin typeface="+mj-lt"/>
                <a:cs typeface="Times New Roman" panose="02020603050405020304" pitchFamily="18" charset="0"/>
              </a:rPr>
              <a:t> </a:t>
            </a:r>
            <a:r>
              <a:rPr lang="vi-VN" altLang="en-US" dirty="0">
                <a:latin typeface="+mj-lt"/>
                <a:cs typeface="Times New Roman" panose="02020603050405020304" pitchFamily="18" charset="0"/>
              </a:rPr>
              <a:t>l</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 to</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 bộ những quan hệ sản xuất hợp th</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nh cơ cấu kinh tế của một hình thái kinh tế- xã hội nhất định</a:t>
            </a:r>
            <a:r>
              <a:rPr lang="en-US" altLang="en-US" dirty="0" smtClean="0">
                <a:latin typeface="+mj-lt"/>
                <a:cs typeface="Times New Roman" panose="02020603050405020304" pitchFamily="18" charset="0"/>
              </a:rPr>
              <a:t>.</a:t>
            </a:r>
          </a:p>
          <a:p>
            <a:pPr marL="0" indent="0" algn="just">
              <a:buNone/>
            </a:pPr>
            <a:r>
              <a:rPr lang="vi-VN" b="1" i="1" u="sng" dirty="0">
                <a:latin typeface="+mj-lt"/>
                <a:cs typeface="Times New Roman" panose="02020603050405020304" pitchFamily="18" charset="0"/>
              </a:rPr>
              <a:t>Kiến trúc thượng tầng</a:t>
            </a:r>
            <a:r>
              <a:rPr lang="vi-VN" b="1" u="sng" dirty="0">
                <a:latin typeface="+mj-lt"/>
                <a:cs typeface="Times New Roman" panose="02020603050405020304" pitchFamily="18" charset="0"/>
              </a:rPr>
              <a:t> </a:t>
            </a:r>
            <a:r>
              <a:rPr lang="vi-VN" dirty="0">
                <a:latin typeface="+mj-lt"/>
                <a:cs typeface="Times New Roman" panose="02020603050405020304" pitchFamily="18" charset="0"/>
              </a:rPr>
              <a:t>l</a:t>
            </a:r>
            <a:r>
              <a:rPr lang="vi-VN" dirty="0">
                <a:latin typeface="+mj-lt"/>
                <a:ea typeface="Times New Roman" panose="02020603050405020304" pitchFamily="18" charset="0"/>
              </a:rPr>
              <a:t>à</a:t>
            </a:r>
            <a:r>
              <a:rPr lang="vi-VN" dirty="0">
                <a:latin typeface="+mj-lt"/>
                <a:cs typeface="Times New Roman" panose="02020603050405020304" pitchFamily="18" charset="0"/>
              </a:rPr>
              <a:t> to</a:t>
            </a:r>
            <a:r>
              <a:rPr lang="vi-VN" dirty="0">
                <a:latin typeface="+mj-lt"/>
                <a:ea typeface="Times New Roman" panose="02020603050405020304" pitchFamily="18" charset="0"/>
              </a:rPr>
              <a:t>à</a:t>
            </a:r>
            <a:r>
              <a:rPr lang="vi-VN" dirty="0">
                <a:latin typeface="+mj-lt"/>
                <a:cs typeface="Times New Roman" panose="02020603050405020304" pitchFamily="18" charset="0"/>
              </a:rPr>
              <a:t>n bộ những quan điểm tư tưởng chính trị pháp quyền, đạo đức, nghệ thuật, tôn giáo, triết học... v</a:t>
            </a:r>
            <a:r>
              <a:rPr lang="vi-VN" dirty="0">
                <a:latin typeface="+mj-lt"/>
                <a:ea typeface="Times New Roman" panose="02020603050405020304" pitchFamily="18" charset="0"/>
              </a:rPr>
              <a:t>à</a:t>
            </a:r>
            <a:r>
              <a:rPr lang="vi-VN" dirty="0">
                <a:latin typeface="+mj-lt"/>
                <a:cs typeface="Times New Roman" panose="02020603050405020304" pitchFamily="18" charset="0"/>
              </a:rPr>
              <a:t> những thiết chế tương ứng như nh</a:t>
            </a:r>
            <a:r>
              <a:rPr lang="vi-VN" dirty="0">
                <a:latin typeface="+mj-lt"/>
                <a:ea typeface="Times New Roman" panose="02020603050405020304" pitchFamily="18" charset="0"/>
              </a:rPr>
              <a:t>à</a:t>
            </a:r>
            <a:r>
              <a:rPr lang="vi-VN" dirty="0">
                <a:latin typeface="+mj-lt"/>
                <a:cs typeface="Times New Roman" panose="02020603050405020304" pitchFamily="18" charset="0"/>
              </a:rPr>
              <a:t> nước, đảng phái, giáo hội, các tổ chức quần chúng..., được hình th</a:t>
            </a:r>
            <a:r>
              <a:rPr lang="vi-VN" dirty="0">
                <a:latin typeface="+mj-lt"/>
                <a:ea typeface="Times New Roman" panose="02020603050405020304" pitchFamily="18" charset="0"/>
              </a:rPr>
              <a:t>à</a:t>
            </a:r>
            <a:r>
              <a:rPr lang="vi-VN" dirty="0">
                <a:latin typeface="+mj-lt"/>
                <a:cs typeface="Times New Roman" panose="02020603050405020304" pitchFamily="18" charset="0"/>
              </a:rPr>
              <a:t>nh trên cơ sở hạ tầng nhất định v</a:t>
            </a:r>
            <a:r>
              <a:rPr lang="vi-VN" dirty="0">
                <a:latin typeface="+mj-lt"/>
                <a:ea typeface="Times New Roman" panose="02020603050405020304" pitchFamily="18" charset="0"/>
              </a:rPr>
              <a:t>à</a:t>
            </a:r>
            <a:r>
              <a:rPr lang="vi-VN" dirty="0">
                <a:latin typeface="+mj-lt"/>
                <a:cs typeface="Times New Roman" panose="02020603050405020304" pitchFamily="18" charset="0"/>
              </a:rPr>
              <a:t> phản ánh cơ sở hạ tầng đó.</a:t>
            </a:r>
            <a:endParaRPr lang="vi-VN" dirty="0">
              <a:latin typeface="+mj-lt"/>
            </a:endParaRPr>
          </a:p>
          <a:p>
            <a:pPr marL="0" indent="0" algn="just">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838200" y="365125"/>
            <a:ext cx="10515600" cy="831565"/>
          </a:xfrm>
        </p:spPr>
        <p:txBody>
          <a:bodyPr vert="horz" wrap="square" lIns="121920" tIns="60960" rIns="121920" bIns="60960" anchor="ctr">
            <a:normAutofit/>
          </a:bodyPr>
          <a:lstStyle/>
          <a:p>
            <a:r>
              <a:rPr lang="en-US" altLang="en-US" sz="2800" dirty="0">
                <a:solidFill>
                  <a:srgbClr val="0070C0"/>
                </a:solidFill>
                <a:latin typeface="Times New Roman" panose="02020603050405020304" pitchFamily="18" charset="0"/>
                <a:cs typeface="Times New Roman" panose="02020603050405020304" pitchFamily="18" charset="0"/>
              </a:rPr>
              <a:t>Mối quan hệ biện chứng giữa cơ sở hạ tầng v</a:t>
            </a:r>
            <a:r>
              <a:rPr lang="en-US" altLang="en-US" sz="2800" dirty="0">
                <a:solidFill>
                  <a:srgbClr val="0070C0"/>
                </a:solidFill>
                <a:latin typeface="Times New Roman" panose="02020603050405020304" pitchFamily="18" charset="0"/>
                <a:ea typeface="Times New Roman" panose="02020603050405020304" pitchFamily="18" charset="0"/>
              </a:rPr>
              <a:t>à</a:t>
            </a:r>
            <a:r>
              <a:rPr lang="en-US" altLang="en-US" sz="2800" dirty="0">
                <a:solidFill>
                  <a:srgbClr val="0070C0"/>
                </a:solidFill>
                <a:latin typeface="Times New Roman" panose="02020603050405020304" pitchFamily="18" charset="0"/>
                <a:cs typeface="Times New Roman" panose="02020603050405020304" pitchFamily="18" charset="0"/>
              </a:rPr>
              <a:t> kiến trúc thượng tầng</a:t>
            </a:r>
            <a:endParaRPr lang="en-US" altLang="en-US" sz="2800" dirty="0">
              <a:solidFill>
                <a:srgbClr val="0070C0"/>
              </a:solidFill>
              <a:latin typeface="Times New Roman" panose="02020603050405020304" pitchFamily="18" charset="0"/>
              <a:ea typeface="Times New Roman" panose="02020603050405020304" pitchFamily="18" charset="0"/>
            </a:endParaRPr>
          </a:p>
        </p:txBody>
      </p:sp>
      <p:sp>
        <p:nvSpPr>
          <p:cNvPr id="115715" name="Content Placeholder 2"/>
          <p:cNvSpPr>
            <a:spLocks noGrp="1"/>
          </p:cNvSpPr>
          <p:nvPr>
            <p:ph idx="1"/>
          </p:nvPr>
        </p:nvSpPr>
        <p:spPr>
          <a:xfrm>
            <a:off x="479220" y="1484730"/>
            <a:ext cx="5616780" cy="4392609"/>
          </a:xfrm>
        </p:spPr>
        <p:txBody>
          <a:bodyPr vert="horz" wrap="square" lIns="121920" tIns="60960" rIns="121920" bIns="60960" anchor="t">
            <a:normAutofit fontScale="92500"/>
          </a:bodyPr>
          <a:lstStyle/>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Cơ sở hạ tầng như thế n</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o thì kiến trúc thượng tầng xây dựng trên đó phải như thế ấy.</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biến đổi đòi hỏi kiến trúc thượng tầng cũng phải biến đổi theo.</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cũ mất đi, cơ sở hạ tầng mới ra đời thì sớm muộn kiến trúc thượng tầng cũ cũng mất đi v</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 kiến trúc thượng tầng mới ra đời. </a:t>
            </a:r>
            <a:endParaRPr lang="en-US" altLang="en-US" sz="3000" dirty="0">
              <a:latin typeface="Times New Roman" panose="02020603050405020304" pitchFamily="18" charset="0"/>
              <a:cs typeface="Times New Roman" panose="02020603050405020304" pitchFamily="18" charset="0"/>
            </a:endParaRPr>
          </a:p>
          <a:p>
            <a:pPr marL="0" indent="0" algn="just">
              <a:buNone/>
            </a:pPr>
            <a:endParaRPr lang="en-US" altLang="en-US" dirty="0"/>
          </a:p>
        </p:txBody>
      </p:sp>
      <p:pic>
        <p:nvPicPr>
          <p:cNvPr id="13314" name="Picture 2" descr="img.loigiaihay.com/picture/article/2014/080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20" y="3933070"/>
            <a:ext cx="3960550" cy="273638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Hình ảnh người nông dân trong xã hội phong kiến xư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Suy nghĩ vụn cuối năm | Tiếng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0" y="1040598"/>
            <a:ext cx="3801344" cy="28636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WordArt 36"/>
          <p:cNvSpPr>
            <a:spLocks noTextEdit="1"/>
          </p:cNvSpPr>
          <p:nvPr/>
        </p:nvSpPr>
        <p:spPr>
          <a:xfrm>
            <a:off x="334433" y="7234767"/>
            <a:ext cx="11425767" cy="575733"/>
          </a:xfrm>
          <a:prstGeom prst="rect">
            <a:avLst/>
          </a:prstGeom>
        </p:spPr>
        <p:txBody>
          <a:bodyPr wrap="none" fromWordArt="1">
            <a:prstTxWarp prst="textPlain">
              <a:avLst>
                <a:gd name="adj" fmla="val 50000"/>
              </a:avLst>
            </a:prstTxWarp>
            <a:normAutofit fontScale="37500" lnSpcReduction="20000"/>
          </a:bodyPr>
          <a:lstStyle/>
          <a:p>
            <a:pPr algn="ctr"/>
            <a:r>
              <a:rPr lang="en-US" sz="4800" b="1">
                <a:solidFill>
                  <a:srgbClr val="FF0000"/>
                </a:solidFill>
                <a:latin typeface="Times New Roman" panose="02020603050405020304" pitchFamily="18" charset="0"/>
                <a:ea typeface="Times New Roman" panose="02020603050405020304" pitchFamily="18" charset="0"/>
              </a:rPr>
              <a:t>CÁC NHÂN TỐ CỦA KTTT THƯỜNG XUYÊN TÁC ĐỘNG TRỞ LẠI CSHT</a:t>
            </a:r>
          </a:p>
          <a:p>
            <a:pPr algn="ctr"/>
            <a:r>
              <a:rPr lang="en-US" sz="4800" b="1">
                <a:solidFill>
                  <a:srgbClr val="FF0000"/>
                </a:solidFill>
                <a:latin typeface="Times New Roman" panose="02020603050405020304" pitchFamily="18" charset="0"/>
                <a:ea typeface="Times New Roman" panose="02020603050405020304" pitchFamily="18" charset="0"/>
              </a:rPr>
              <a:t> BẰNG NHIỀU PHƯƠNG THỨC, ĐẶC BIỆT  QUAN TRỌNG LÀ NHÂN TỐ NHÀ NƯỚC</a:t>
            </a:r>
          </a:p>
        </p:txBody>
      </p:sp>
      <p:sp>
        <p:nvSpPr>
          <p:cNvPr id="116751" name="Rectangle 20"/>
          <p:cNvSpPr/>
          <p:nvPr/>
        </p:nvSpPr>
        <p:spPr>
          <a:xfrm>
            <a:off x="130704" y="-1126807"/>
            <a:ext cx="10537825" cy="66611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tabLst>
                <a:tab pos="180975" algn="l"/>
              </a:tabLst>
            </a:pPr>
            <a:r>
              <a:rPr lang="vi-VN" altLang="en-US" sz="3735" i="1" dirty="0">
                <a:latin typeface="Times New Roman" panose="02020603050405020304" pitchFamily="18" charset="0"/>
                <a:cs typeface="Times New Roman" panose="02020603050405020304" pitchFamily="18" charset="0"/>
              </a:rPr>
              <a:t>Kiến trúc thượng tầng tác động trở lại cơ sở hạ tầng</a:t>
            </a:r>
            <a:endParaRPr lang="vi-VN" altLang="en-US" sz="3735" dirty="0">
              <a:latin typeface="Times New Roman" panose="02020603050405020304" pitchFamily="18" charset="0"/>
              <a:ea typeface="Times New Roman" panose="02020603050405020304" pitchFamily="18" charset="0"/>
            </a:endParaRPr>
          </a:p>
        </p:txBody>
      </p:sp>
      <p:sp>
        <p:nvSpPr>
          <p:cNvPr id="5" name="Content Placeholder 4"/>
          <p:cNvSpPr>
            <a:spLocks noGrp="1"/>
          </p:cNvSpPr>
          <p:nvPr>
            <p:ph idx="1"/>
          </p:nvPr>
        </p:nvSpPr>
        <p:spPr>
          <a:xfrm>
            <a:off x="838200" y="1412720"/>
            <a:ext cx="10370510" cy="4764243"/>
          </a:xfrm>
        </p:spPr>
        <p:txBody>
          <a:bodyPr/>
          <a:lstStyle/>
          <a:p>
            <a:pPr marL="0" lvl="0" indent="36068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a:t>
            </a:r>
            <a:r>
              <a:rPr lang="vi-VN" altLang="en-US" dirty="0">
                <a:latin typeface="Times New Roman" panose="02020603050405020304" pitchFamily="18" charset="0"/>
                <a:cs typeface="Times New Roman" panose="02020603050405020304" pitchFamily="18" charset="0"/>
              </a:rPr>
              <a:t>Kiến trúc thượng tầng bảo vệ cơ sở hạ tầng đã sinh ra nó. </a:t>
            </a:r>
            <a:endParaRPr lang="en-US" altLang="en-US" dirty="0">
              <a:latin typeface="Times New Roman" panose="02020603050405020304" pitchFamily="18" charset="0"/>
              <a:cs typeface="Times New Roman" panose="02020603050405020304" pitchFamily="18" charset="0"/>
            </a:endParaRPr>
          </a:p>
          <a:p>
            <a:pPr marL="0" lvl="0" indent="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 </a:t>
            </a:r>
            <a:r>
              <a:rPr lang="en-US" altLang="en-US" dirty="0" err="1" smtClean="0">
                <a:latin typeface="Times New Roman" panose="02020603050405020304" pitchFamily="18" charset="0"/>
                <a:cs typeface="Times New Roman" panose="02020603050405020304" pitchFamily="18" charset="0"/>
              </a:rPr>
              <a:t>Nếu</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k</a:t>
            </a:r>
            <a:r>
              <a:rPr lang="vi-VN" altLang="en-US" dirty="0">
                <a:latin typeface="Times New Roman" panose="02020603050405020304" pitchFamily="18" charset="0"/>
                <a:cs typeface="Times New Roman" panose="02020603050405020304" pitchFamily="18" charset="0"/>
              </a:rPr>
              <a:t>iến trúc thượng tầng tiên tiến thì nó tác động thúc đẩy cơ sở hạ tầng phát triển.</a:t>
            </a:r>
            <a:r>
              <a:rPr lang="en-US" altLang="en-US" dirty="0">
                <a:latin typeface="Times New Roman" panose="02020603050405020304" pitchFamily="18" charset="0"/>
                <a:cs typeface="Times New Roman" panose="02020603050405020304" pitchFamily="18" charset="0"/>
              </a:rPr>
              <a:t> </a:t>
            </a:r>
          </a:p>
          <a:p>
            <a:pPr marL="0" lvl="0" indent="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 N</a:t>
            </a:r>
            <a:r>
              <a:rPr lang="vi-VN" altLang="en-US" dirty="0">
                <a:latin typeface="Times New Roman" panose="02020603050405020304" pitchFamily="18" charset="0"/>
                <a:cs typeface="Times New Roman" panose="02020603050405020304" pitchFamily="18" charset="0"/>
              </a:rPr>
              <a:t>ếu kiến trúc hạ tầng bảo thủ, lạc hậu sẽ tác động kìm hãm sự phát triển cơ sở hạ tầng. Nhưng sự kìm hãm đó chỉ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nhất thời, sớm muộn cũng tất yếu thay thế bằng kiến trúc thượng tầng mới.</a:t>
            </a:r>
            <a:endParaRPr lang="vi-VN" altLang="en-US" dirty="0">
              <a:latin typeface="Times New Roman" panose="02020603050405020304" pitchFamily="18" charset="0"/>
              <a:ea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81000" y="1312087"/>
            <a:ext cx="10858500" cy="3150093"/>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indent="457200" algn="ctr" defTabSz="0">
              <a:tabLst>
                <a:tab pos="5257800" algn="l"/>
              </a:tabLst>
            </a:pPr>
            <a:r>
              <a:rPr lang="pt-BR" altLang="x-none" sz="2800" b="1" i="1" dirty="0">
                <a:solidFill>
                  <a:srgbClr val="0000FF"/>
                </a:solidFill>
                <a:latin typeface="Times New Roman" panose="02020603050405020304" pitchFamily="18" charset="0"/>
                <a:cs typeface="Times New Roman" panose="02020603050405020304" pitchFamily="18" charset="0"/>
              </a:rPr>
              <a:t>Ý nghĩa của vấn đề:</a:t>
            </a:r>
          </a:p>
          <a:p>
            <a:pPr indent="457200" algn="ctr" defTabSz="0">
              <a:tabLst>
                <a:tab pos="5257800" algn="l"/>
              </a:tabLst>
            </a:pPr>
            <a:endParaRPr lang="pt-BR" altLang="x-none" sz="3735" i="1" dirty="0">
              <a:latin typeface="Times New Roman" panose="02020603050405020304" pitchFamily="18" charset="0"/>
              <a:cs typeface="Times New Roman" panose="02020603050405020304" pitchFamily="18" charset="0"/>
            </a:endParaRPr>
          </a:p>
          <a:p>
            <a:pPr indent="457200" algn="just" defTabSz="0">
              <a:tabLst>
                <a:tab pos="5257800" algn="l"/>
              </a:tabLst>
            </a:pPr>
            <a:r>
              <a:rPr lang="pt-BR" altLang="x-none" sz="3735" dirty="0">
                <a:latin typeface="Times New Roman" panose="02020603050405020304" pitchFamily="18" charset="0"/>
                <a:cs typeface="Times New Roman" panose="02020603050405020304" pitchFamily="18" charset="0"/>
              </a:rPr>
              <a:t> </a:t>
            </a:r>
            <a:r>
              <a:rPr lang="pt-BR" altLang="x-none" sz="3200" dirty="0">
                <a:latin typeface="Times New Roman" panose="02020603050405020304" pitchFamily="18" charset="0"/>
                <a:cs typeface="Times New Roman" panose="02020603050405020304" pitchFamily="18" charset="0"/>
              </a:rPr>
              <a:t>Kinh tế quyết định chính trị, muốn hiểu các hiện tượng, quá trình xã hội phải xem xét cơ sở kinh tế nảy sinh các hiện tượng xã hội đó. Nhưng chính trị l</a:t>
            </a:r>
            <a:r>
              <a:rPr lang="pt-BR" altLang="x-none" sz="3200" dirty="0">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3200" dirty="0">
                <a:latin typeface="Times New Roman" panose="02020603050405020304" pitchFamily="18" charset="0"/>
                <a:cs typeface="Times New Roman" panose="02020603050405020304" pitchFamily="18" charset="0"/>
              </a:rPr>
              <a:t> biểu hiện tập trung của kinh tế, có khả năng thúc đẩy, phát triển kinh tế. </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5" name="1b"/>
          <p:cNvSpPr/>
          <p:nvPr/>
        </p:nvSpPr>
        <p:spPr>
          <a:xfrm>
            <a:off x="6667741" y="2654904"/>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dirty="0">
                <a:solidFill>
                  <a:srgbClr val="FFFF00"/>
                </a:solidFill>
                <a:latin typeface="Calibri" panose="020F0502020204030204"/>
              </a:rPr>
              <a:t>Sở hữu tư liệu sản xuất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6" name="1a"/>
          <p:cNvSpPr/>
          <p:nvPr/>
        </p:nvSpPr>
        <p:spPr>
          <a:xfrm>
            <a:off x="6694806" y="166680"/>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Trong</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của</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sản</a:t>
            </a:r>
            <a:r>
              <a:rPr lang="en-US" sz="2400" dirty="0">
                <a:solidFill>
                  <a:srgbClr val="FFFF00"/>
                </a:solidFill>
              </a:rPr>
              <a:t> </a:t>
            </a:r>
            <a:r>
              <a:rPr lang="en-US" sz="2400" dirty="0" err="1">
                <a:solidFill>
                  <a:srgbClr val="FFFF00"/>
                </a:solidFill>
              </a:rPr>
              <a:t>xuất</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nào</a:t>
            </a:r>
            <a:r>
              <a:rPr lang="en-US" sz="2400" dirty="0">
                <a:solidFill>
                  <a:srgbClr val="FFFF00"/>
                </a:solidFill>
              </a:rPr>
              <a:t> </a:t>
            </a:r>
            <a:r>
              <a:rPr lang="en-US" sz="2400" dirty="0" err="1">
                <a:solidFill>
                  <a:srgbClr val="FFFF00"/>
                </a:solidFill>
              </a:rPr>
              <a:t>đóng</a:t>
            </a:r>
            <a:r>
              <a:rPr lang="en-US" sz="2400" dirty="0">
                <a:solidFill>
                  <a:srgbClr val="FFFF00"/>
                </a:solidFill>
              </a:rPr>
              <a:t> </a:t>
            </a:r>
            <a:r>
              <a:rPr lang="en-US" sz="2400" dirty="0" err="1">
                <a:solidFill>
                  <a:srgbClr val="FFFF00"/>
                </a:solidFill>
              </a:rPr>
              <a:t>vai</a:t>
            </a:r>
            <a:r>
              <a:rPr lang="en-US" sz="2400" dirty="0">
                <a:solidFill>
                  <a:srgbClr val="FFFF00"/>
                </a:solidFill>
              </a:rPr>
              <a:t> </a:t>
            </a:r>
            <a:r>
              <a:rPr lang="en-US" sz="2400" dirty="0" err="1">
                <a:solidFill>
                  <a:srgbClr val="FFFF00"/>
                </a:solidFill>
              </a:rPr>
              <a:t>trò</a:t>
            </a:r>
            <a:r>
              <a:rPr lang="en-US" sz="2400" dirty="0">
                <a:solidFill>
                  <a:srgbClr val="FFFF00"/>
                </a:solidFill>
              </a:rPr>
              <a:t> </a:t>
            </a:r>
            <a:r>
              <a:rPr lang="en-US" sz="2400" dirty="0" err="1">
                <a:solidFill>
                  <a:srgbClr val="FFFF00"/>
                </a:solidFill>
              </a:rPr>
              <a:t>quyết</a:t>
            </a:r>
            <a:r>
              <a:rPr lang="en-US" sz="2400" dirty="0">
                <a:solidFill>
                  <a:srgbClr val="FFFF00"/>
                </a:solidFill>
              </a:rPr>
              <a:t> </a:t>
            </a:r>
            <a:r>
              <a:rPr lang="en-US" sz="2400" dirty="0" err="1">
                <a:solidFill>
                  <a:srgbClr val="FFFF00"/>
                </a:solidFill>
              </a:rPr>
              <a:t>định</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mối</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khác</a:t>
            </a:r>
            <a:r>
              <a:rPr lang="en-US" sz="2400" dirty="0">
                <a:solidFill>
                  <a:srgbClr val="FFFF00"/>
                </a:solidFill>
              </a:rPr>
              <a: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82" name="2a"/>
          <p:cNvSpPr/>
          <p:nvPr/>
        </p:nvSpPr>
        <p:spPr>
          <a:xfrm>
            <a:off x="6694806" y="166680"/>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90000"/>
              </a:lnSpc>
            </a:pPr>
            <a:r>
              <a:rPr lang="en-US" altLang="en-US" sz="2400" b="1" dirty="0">
                <a:solidFill>
                  <a:schemeClr val="bg1"/>
                </a:solidFill>
                <a:latin typeface="Times New Roman" panose="02020603050405020304" pitchFamily="18" charset="0"/>
                <a:cs typeface="Times New Roman" panose="02020603050405020304" pitchFamily="18" charset="0"/>
              </a:rPr>
              <a:t>“</a:t>
            </a:r>
            <a:r>
              <a:rPr lang="en-US" altLang="en-US" sz="2400" dirty="0" err="1">
                <a:solidFill>
                  <a:schemeClr val="bg1"/>
                </a:solidFill>
                <a:latin typeface="Times New Roman" panose="02020603050405020304" pitchFamily="18" charset="0"/>
                <a:cs typeface="Times New Roman" panose="02020603050405020304" pitchFamily="18" charset="0"/>
              </a:rPr>
              <a:t>Vật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chất</a:t>
            </a:r>
            <a:r>
              <a:rPr lang="en-US" altLang="en-US" sz="2400" dirty="0">
                <a:solidFill>
                  <a:schemeClr val="bg1"/>
                </a:solidFill>
                <a:latin typeface="Times New Roman" panose="02020603050405020304" pitchFamily="18" charset="0"/>
                <a:cs typeface="Times New Roman" panose="02020603050405020304" pitchFamily="18" charset="0"/>
              </a:rPr>
              <a:t> là </a:t>
            </a:r>
            <a:r>
              <a:rPr lang="en-US" altLang="en-US" sz="2400" dirty="0" err="1">
                <a:solidFill>
                  <a:schemeClr val="bg1"/>
                </a:solidFill>
                <a:latin typeface="Times New Roman" panose="02020603050405020304" pitchFamily="18" charset="0"/>
                <a:cs typeface="Times New Roman" panose="02020603050405020304" pitchFamily="18" charset="0"/>
              </a:rPr>
              <a:t>một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triết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học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dùng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đê</a:t>
            </a:r>
            <a:r>
              <a:rPr lang="en-US" altLang="en-US" sz="2400" dirty="0">
                <a:solidFill>
                  <a:schemeClr val="bg1"/>
                </a:solidFill>
                <a:latin typeface="Times New Roman" panose="02020603050405020304" pitchFamily="18" charset="0"/>
                <a:cs typeface="Times New Roman" panose="02020603050405020304" pitchFamily="18" charset="0"/>
              </a:rPr>
              <a:t>̉ chỉ </a:t>
            </a:r>
            <a:r>
              <a:rPr lang="en-US" altLang="en-US" sz="2400" dirty="0" err="1">
                <a:solidFill>
                  <a:schemeClr val="bg1"/>
                </a:solidFill>
                <a:latin typeface="Times New Roman" panose="02020603050405020304" pitchFamily="18" charset="0"/>
                <a:cs typeface="Times New Roman" panose="02020603050405020304" pitchFamily="18" charset="0"/>
              </a:rPr>
              <a:t>thực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khách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quan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đem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cho</a:t>
            </a:r>
            <a:r>
              <a:rPr lang="en-US" altLang="en-US" sz="2400" dirty="0">
                <a:solidFill>
                  <a:schemeClr val="bg1"/>
                </a:solidFill>
                <a:latin typeface="Times New Roman" panose="02020603050405020304" pitchFamily="18" charset="0"/>
                <a:cs typeface="Times New Roman" panose="02020603050405020304" pitchFamily="18" charset="0"/>
              </a:rPr>
              <a:t> con </a:t>
            </a:r>
            <a:r>
              <a:rPr lang="en-US" altLang="en-US" sz="2400" dirty="0" err="1">
                <a:solidFill>
                  <a:schemeClr val="bg1"/>
                </a:solidFill>
                <a:latin typeface="Times New Roman" panose="02020603050405020304" pitchFamily="18" charset="0"/>
                <a:cs typeface="Times New Roman" panose="02020603050405020304" pitchFamily="18" charset="0"/>
              </a:rPr>
              <a:t>người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trong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của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chúng</a:t>
            </a:r>
            <a:r>
              <a:rPr lang="en-US" altLang="en-US" sz="2400" dirty="0">
                <a:solidFill>
                  <a:schemeClr val="bg1"/>
                </a:solidFill>
                <a:latin typeface="Times New Roman" panose="02020603050405020304" pitchFamily="18" charset="0"/>
                <a:cs typeface="Times New Roman" panose="02020603050405020304" pitchFamily="18" charset="0"/>
              </a:rPr>
              <a:t> ta </a:t>
            </a:r>
            <a:r>
              <a:rPr lang="en-US" altLang="en-US" sz="2400" dirty="0" err="1">
                <a:solidFill>
                  <a:schemeClr val="bg1"/>
                </a:solidFill>
                <a:latin typeface="Times New Roman" panose="02020603050405020304" pitchFamily="18" charset="0"/>
                <a:cs typeface="Times New Roman" panose="02020603050405020304" pitchFamily="18" charset="0"/>
              </a:rPr>
              <a:t>chép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phản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ánh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tồn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không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lê</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thuộc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vào</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Định</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nghĩa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trên</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của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ai</a:t>
            </a:r>
            <a:r>
              <a:rPr lang="en-US" altLang="en-US" sz="2400" dirty="0">
                <a:solidFill>
                  <a:schemeClr val="tx1"/>
                </a:solidFill>
                <a:latin typeface="Times New Roman" panose="02020603050405020304" pitchFamily="18" charset="0"/>
                <a:cs typeface="Times New Roman" panose="02020603050405020304" pitchFamily="18" charset="0"/>
              </a:rPr>
              <a:t>?</a:t>
            </a:r>
          </a:p>
        </p:txBody>
      </p:sp>
      <p:sp>
        <p:nvSpPr>
          <p:cNvPr id="83" name="2b"/>
          <p:cNvSpPr/>
          <p:nvPr/>
        </p:nvSpPr>
        <p:spPr>
          <a:xfrm>
            <a:off x="6667741" y="2702743"/>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Lênin</a:t>
            </a:r>
            <a:endParaRPr lang="en-US" sz="2400" dirty="0">
              <a:solidFill>
                <a:srgbClr val="FFFF00"/>
              </a:solidFill>
            </a:endParaRPr>
          </a:p>
        </p:txBody>
      </p:sp>
      <p:sp>
        <p:nvSpPr>
          <p:cNvPr id="94" name="3b"/>
          <p:cNvSpPr/>
          <p:nvPr/>
        </p:nvSpPr>
        <p:spPr>
          <a:xfrm>
            <a:off x="6634676" y="2750582"/>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Ý </a:t>
            </a:r>
            <a:r>
              <a:rPr lang="en-US" sz="2400" dirty="0" err="1">
                <a:solidFill>
                  <a:prstClr val="white"/>
                </a:solidFill>
              </a:rPr>
              <a:t>thức</a:t>
            </a:r>
            <a:endParaRPr lang="en-US" sz="2400" dirty="0">
              <a:solidFill>
                <a:prstClr val="white"/>
              </a:solidFill>
            </a:endParaRPr>
          </a:p>
        </p:txBody>
      </p:sp>
      <p:sp>
        <p:nvSpPr>
          <p:cNvPr id="93" name="3a"/>
          <p:cNvSpPr/>
          <p:nvPr/>
        </p:nvSpPr>
        <p:spPr>
          <a:xfrm>
            <a:off x="6694806" y="166680"/>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dirty="0">
                <a:solidFill>
                  <a:prstClr val="white"/>
                </a:solidFill>
                <a:latin typeface="Calibri" panose="020F0502020204030204"/>
              </a:rPr>
              <a:t>Sự phản ánh thế giới khách quan vào trong bộ não người một cách năng động, sáng tạo được gọi là?</a:t>
            </a:r>
            <a:endParaRPr lang="en-US" sz="2400" dirty="0">
              <a:solidFill>
                <a:prstClr val="white"/>
              </a:solidFill>
            </a:endParaRPr>
          </a:p>
        </p:txBody>
      </p:sp>
      <p:sp>
        <p:nvSpPr>
          <p:cNvPr id="100" name="4b"/>
          <p:cNvSpPr/>
          <p:nvPr/>
        </p:nvSpPr>
        <p:spPr>
          <a:xfrm>
            <a:off x="6634676" y="2684758"/>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3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endParaRPr lang="en-US" sz="2400" dirty="0">
              <a:solidFill>
                <a:prstClr val="white"/>
              </a:solidFill>
            </a:endParaRPr>
          </a:p>
        </p:txBody>
      </p:sp>
      <p:sp>
        <p:nvSpPr>
          <p:cNvPr id="99" name="4a"/>
          <p:cNvSpPr/>
          <p:nvPr/>
        </p:nvSpPr>
        <p:spPr>
          <a:xfrm>
            <a:off x="6667741" y="192552"/>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Chủ</a:t>
            </a:r>
            <a:r>
              <a:rPr lang="en-US" sz="2400" dirty="0">
                <a:solidFill>
                  <a:prstClr val="white"/>
                </a:solidFill>
              </a:rPr>
              <a:t> </a:t>
            </a:r>
            <a:r>
              <a:rPr lang="en-US" sz="2400" dirty="0" err="1">
                <a:solidFill>
                  <a:prstClr val="white"/>
                </a:solidFill>
              </a:rPr>
              <a:t>nghĩa</a:t>
            </a:r>
            <a:r>
              <a:rPr lang="en-US" sz="2400" dirty="0">
                <a:solidFill>
                  <a:prstClr val="white"/>
                </a:solidFill>
              </a:rPr>
              <a:t> </a:t>
            </a:r>
            <a:r>
              <a:rPr lang="en-US" sz="2400" dirty="0" err="1">
                <a:solidFill>
                  <a:prstClr val="white"/>
                </a:solidFill>
              </a:rPr>
              <a:t>Mác</a:t>
            </a:r>
            <a:r>
              <a:rPr lang="en-US" sz="2400" dirty="0">
                <a:solidFill>
                  <a:prstClr val="white"/>
                </a:solidFill>
              </a:rPr>
              <a:t> – </a:t>
            </a:r>
            <a:r>
              <a:rPr lang="en-US" sz="2400" dirty="0" err="1">
                <a:solidFill>
                  <a:prstClr val="white"/>
                </a:solidFill>
              </a:rPr>
              <a:t>Lênin</a:t>
            </a:r>
            <a:r>
              <a:rPr lang="en-US" sz="2400" dirty="0">
                <a:solidFill>
                  <a:prstClr val="white"/>
                </a:solidFill>
              </a:rPr>
              <a:t> </a:t>
            </a:r>
            <a:r>
              <a:rPr lang="en-US" sz="2400" dirty="0" err="1">
                <a:solidFill>
                  <a:prstClr val="white"/>
                </a:solidFill>
              </a:rPr>
              <a:t>bao</a:t>
            </a:r>
            <a:r>
              <a:rPr lang="en-US" sz="2400" dirty="0">
                <a:solidFill>
                  <a:prstClr val="white"/>
                </a:solidFill>
              </a:rPr>
              <a:t> </a:t>
            </a:r>
            <a:r>
              <a:rPr lang="en-US" sz="2400" dirty="0" err="1">
                <a:solidFill>
                  <a:prstClr val="white"/>
                </a:solidFill>
              </a:rPr>
              <a:t>gồm</a:t>
            </a:r>
            <a:r>
              <a:rPr lang="en-US" sz="2400" dirty="0">
                <a:solidFill>
                  <a:prstClr val="white"/>
                </a:solidFill>
              </a:rPr>
              <a:t> </a:t>
            </a:r>
            <a:r>
              <a:rPr lang="en-US" sz="2400" dirty="0" err="1">
                <a:solidFill>
                  <a:prstClr val="white"/>
                </a:solidFill>
              </a:rPr>
              <a:t>mấy</a:t>
            </a:r>
            <a:r>
              <a:rPr lang="en-US" sz="2400" dirty="0">
                <a:solidFill>
                  <a:prstClr val="white"/>
                </a:solidFill>
              </a:rPr>
              <a:t>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r>
              <a:rPr lang="en-US" sz="2400" dirty="0">
                <a:solidFill>
                  <a:prstClr val="white"/>
                </a:solidFill>
              </a:rPr>
              <a:t>? </a:t>
            </a:r>
          </a:p>
        </p:txBody>
      </p:sp>
      <p:sp>
        <p:nvSpPr>
          <p:cNvPr id="106" name="5b"/>
          <p:cNvSpPr/>
          <p:nvPr/>
        </p:nvSpPr>
        <p:spPr>
          <a:xfrm>
            <a:off x="6630392" y="2693013"/>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Tồn</a:t>
            </a:r>
            <a:r>
              <a:rPr lang="en-US" sz="2400" dirty="0">
                <a:solidFill>
                  <a:prstClr val="white"/>
                </a:solidFill>
              </a:rPr>
              <a:t> </a:t>
            </a:r>
            <a:r>
              <a:rPr lang="en-US" sz="2400" dirty="0" err="1">
                <a:solidFill>
                  <a:prstClr val="white"/>
                </a:solidFill>
              </a:rPr>
              <a:t>tại</a:t>
            </a:r>
            <a:r>
              <a:rPr lang="en-US" sz="2400" dirty="0">
                <a:solidFill>
                  <a:prstClr val="white"/>
                </a:solidFill>
              </a:rPr>
              <a:t> </a:t>
            </a:r>
            <a:r>
              <a:rPr lang="en-US" sz="2400" dirty="0" err="1">
                <a:solidFill>
                  <a:prstClr val="white"/>
                </a:solidFill>
              </a:rPr>
              <a:t>khách</a:t>
            </a:r>
            <a:r>
              <a:rPr lang="en-US" sz="2400" dirty="0">
                <a:solidFill>
                  <a:prstClr val="white"/>
                </a:solidFill>
              </a:rPr>
              <a:t> </a:t>
            </a:r>
            <a:r>
              <a:rPr lang="en-US" sz="2400" dirty="0" err="1">
                <a:solidFill>
                  <a:prstClr val="white"/>
                </a:solidFill>
              </a:rPr>
              <a:t>quan</a:t>
            </a:r>
            <a:endParaRPr lang="en-US" sz="2400" dirty="0">
              <a:solidFill>
                <a:prstClr val="white"/>
              </a:solidFill>
            </a:endParaRPr>
          </a:p>
        </p:txBody>
      </p:sp>
      <p:sp>
        <p:nvSpPr>
          <p:cNvPr id="105" name="5a"/>
          <p:cNvSpPr/>
          <p:nvPr/>
        </p:nvSpPr>
        <p:spPr>
          <a:xfrm>
            <a:off x="6640676" y="222406"/>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err="1">
                <a:solidFill>
                  <a:prstClr val="white"/>
                </a:solidFill>
              </a:rPr>
              <a:t>Thuộc</a:t>
            </a:r>
            <a:r>
              <a:rPr lang="en-US" sz="2400" dirty="0">
                <a:solidFill>
                  <a:prstClr val="white"/>
                </a:solidFill>
              </a:rPr>
              <a:t> </a:t>
            </a:r>
            <a:r>
              <a:rPr lang="en-US" sz="2400" dirty="0" err="1">
                <a:solidFill>
                  <a:prstClr val="white"/>
                </a:solidFill>
              </a:rPr>
              <a:t>tính</a:t>
            </a:r>
            <a:r>
              <a:rPr lang="en-US" sz="2400" dirty="0">
                <a:solidFill>
                  <a:prstClr val="white"/>
                </a:solidFill>
              </a:rPr>
              <a:t> </a:t>
            </a:r>
            <a:r>
              <a:rPr lang="en-US" sz="2400" dirty="0" err="1">
                <a:solidFill>
                  <a:prstClr val="white"/>
                </a:solidFill>
              </a:rPr>
              <a:t>chung</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phổ</a:t>
            </a:r>
            <a:r>
              <a:rPr lang="en-US" sz="2400" dirty="0">
                <a:solidFill>
                  <a:prstClr val="white"/>
                </a:solidFill>
              </a:rPr>
              <a:t> </a:t>
            </a:r>
            <a:r>
              <a:rPr lang="en-US" sz="2400" dirty="0" err="1">
                <a:solidFill>
                  <a:prstClr val="white"/>
                </a:solidFill>
              </a:rPr>
              <a:t>biến</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của</a:t>
            </a:r>
            <a:r>
              <a:rPr lang="en-US" sz="2400" dirty="0">
                <a:solidFill>
                  <a:prstClr val="white"/>
                </a:solidFill>
              </a:rPr>
              <a:t> </a:t>
            </a:r>
            <a:r>
              <a:rPr lang="en-US" sz="2400" dirty="0" err="1">
                <a:solidFill>
                  <a:prstClr val="white"/>
                </a:solidFill>
              </a:rPr>
              <a:t>mọi</a:t>
            </a:r>
            <a:r>
              <a:rPr lang="en-US" sz="2400" dirty="0">
                <a:solidFill>
                  <a:prstClr val="white"/>
                </a:solidFill>
              </a:rPr>
              <a:t> </a:t>
            </a:r>
            <a:r>
              <a:rPr lang="en-US" sz="2400" dirty="0" err="1">
                <a:solidFill>
                  <a:prstClr val="white"/>
                </a:solidFill>
              </a:rPr>
              <a:t>dạng</a:t>
            </a:r>
            <a:r>
              <a:rPr lang="en-US" sz="2400" dirty="0">
                <a:solidFill>
                  <a:prstClr val="white"/>
                </a:solidFill>
              </a:rPr>
              <a:t> </a:t>
            </a:r>
            <a:r>
              <a:rPr lang="en-US" sz="2400" dirty="0" err="1">
                <a:solidFill>
                  <a:prstClr val="white"/>
                </a:solidFill>
              </a:rPr>
              <a:t>vật</a:t>
            </a:r>
            <a:r>
              <a:rPr lang="en-US" sz="2400" dirty="0">
                <a:solidFill>
                  <a:prstClr val="white"/>
                </a:solidFill>
              </a:rPr>
              <a:t> </a:t>
            </a:r>
            <a:r>
              <a:rPr lang="en-US" sz="2400" dirty="0" err="1">
                <a:solidFill>
                  <a:prstClr val="white"/>
                </a:solidFill>
              </a:rPr>
              <a:t>chất</a:t>
            </a:r>
            <a:r>
              <a:rPr lang="en-US" sz="2400" dirty="0">
                <a:solidFill>
                  <a:prstClr val="white"/>
                </a:solidFill>
              </a:rPr>
              <a:t> </a:t>
            </a:r>
            <a:r>
              <a:rPr lang="en-US" sz="2400" dirty="0" err="1">
                <a:solidFill>
                  <a:prstClr val="white"/>
                </a:solidFill>
              </a:rPr>
              <a:t>là</a:t>
            </a:r>
            <a:r>
              <a:rPr lang="en-US" sz="2400" dirty="0">
                <a:solidFill>
                  <a:prstClr val="white"/>
                </a:solidFill>
              </a:rPr>
              <a:t> </a:t>
            </a:r>
            <a:r>
              <a:rPr lang="en-US" sz="2400" dirty="0" err="1">
                <a:solidFill>
                  <a:prstClr val="white"/>
                </a:solidFill>
              </a:rPr>
              <a:t>gì</a:t>
            </a:r>
            <a:r>
              <a:rPr lang="en-US" sz="2400" dirty="0">
                <a:solidFill>
                  <a:prstClr val="white"/>
                </a:solidFill>
              </a:rPr>
              <a:t>?</a:t>
            </a:r>
          </a:p>
        </p:txBody>
      </p:sp>
      <p:pic>
        <p:nvPicPr>
          <p:cNvPr id="37" name="Pictur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72111" y="51649"/>
            <a:ext cx="1335300" cy="1335300"/>
          </a:xfrm>
          <a:prstGeom prst="rect">
            <a:avLst/>
          </a:prstGeom>
        </p:spPr>
      </p:pic>
      <p:pic>
        <p:nvPicPr>
          <p:cNvPr id="2" name="Picture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94806" y="4990585"/>
            <a:ext cx="730250" cy="1020202"/>
          </a:xfrm>
          <a:prstGeom prst="rect">
            <a:avLst/>
          </a:prstGeom>
        </p:spPr>
      </p:pic>
      <p:pic>
        <p:nvPicPr>
          <p:cNvPr id="111" name="Picture 1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22972" y="1783004"/>
            <a:ext cx="460581" cy="373644"/>
          </a:xfrm>
          <a:prstGeom prst="rect">
            <a:avLst/>
          </a:prstGeom>
        </p:spPr>
      </p:pic>
      <p:sp>
        <p:nvSpPr>
          <p:cNvPr id="3"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EA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2416631" y="6248400"/>
            <a:ext cx="609600" cy="609600"/>
          </a:xfrm>
          <a:prstGeom prst="rect">
            <a:avLst/>
          </a:prstGeom>
        </p:spPr>
      </p:pic>
      <p:sp>
        <p:nvSpPr>
          <p:cNvPr id="85"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7"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5" name="khe3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6"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7" name="khe3b"/>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8"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7" name="khe5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08"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9" name="khe5b"/>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1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khe1a"/>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41" name="khe1b"/>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84" name="khe2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86" name="khe2b"/>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101" name="khe4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3" name="khe4b"/>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 name="Picture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199575" y="3652838"/>
            <a:ext cx="485341" cy="137732"/>
          </a:xfrm>
          <a:prstGeom prst="rect">
            <a:avLst/>
          </a:prstGeom>
        </p:spPr>
      </p:pic>
      <p:grpSp>
        <p:nvGrpSpPr>
          <p:cNvPr id="5" name="Group 4"/>
          <p:cNvGrpSpPr/>
          <p:nvPr/>
        </p:nvGrpSpPr>
        <p:grpSpPr>
          <a:xfrm>
            <a:off x="1975644" y="2810661"/>
            <a:ext cx="1736337" cy="1268389"/>
            <a:chOff x="1975644" y="2810661"/>
            <a:chExt cx="1736337" cy="1268389"/>
          </a:xfrm>
        </p:grpSpPr>
        <p:pic>
          <p:nvPicPr>
            <p:cNvPr id="7" name="Picture 6"/>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975644" y="2810661"/>
              <a:ext cx="1736337" cy="1268389"/>
            </a:xfrm>
            <a:prstGeom prst="rect">
              <a:avLst/>
            </a:prstGeom>
          </p:spPr>
        </p:pic>
        <p:pic>
          <p:nvPicPr>
            <p:cNvPr id="8" name="Picture 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20710559">
              <a:off x="2535255" y="3384083"/>
              <a:ext cx="519889" cy="389917"/>
            </a:xfrm>
            <a:prstGeom prst="rect">
              <a:avLst/>
            </a:prstGeom>
          </p:spPr>
        </p:pic>
      </p:grpSp>
    </p:spTree>
    <p:extLst>
      <p:ext uri="{BB962C8B-B14F-4D97-AF65-F5344CB8AC3E}">
        <p14:creationId xmlns:p14="http://schemas.microsoft.com/office/powerpoint/2010/main" val="9016171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nodeType="withEffect">
                                  <p:stCondLst>
                                    <p:cond delay="0"/>
                                  </p:stCondLst>
                                  <p:childTnLst>
                                    <p:anim calcmode="discrete" valueType="str">
                                      <p:cBhvr>
                                        <p:cTn id="6" dur="1000" fill="hold"/>
                                        <p:tgtEl>
                                          <p:spTgt spid="1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50"/>
                                        <p:tgtEl>
                                          <p:spTgt spid="9"/>
                                        </p:tgtEl>
                                      </p:cBhvr>
                                    </p:animEffect>
                                    <p:set>
                                      <p:cBhvr>
                                        <p:cTn id="12" dur="1" fill="hold">
                                          <p:stCondLst>
                                            <p:cond delay="249"/>
                                          </p:stCondLst>
                                        </p:cTn>
                                        <p:tgtEl>
                                          <p:spTgt spid="9"/>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250"/>
                                        <p:tgtEl>
                                          <p:spTgt spid="41"/>
                                        </p:tgtEl>
                                      </p:cBhvr>
                                    </p:animEffect>
                                  </p:childTnLst>
                                </p:cTn>
                              </p:par>
                            </p:childTnLst>
                          </p:cTn>
                        </p:par>
                        <p:par>
                          <p:cTn id="16" fill="hold">
                            <p:stCondLst>
                              <p:cond delay="250"/>
                            </p:stCondLst>
                            <p:childTnLst>
                              <p:par>
                                <p:cTn id="17" presetID="32" presetClass="emph" presetSubtype="0" repeatCount="indefinite" fill="hold" nodeType="afterEffect">
                                  <p:stCondLst>
                                    <p:cond delay="0"/>
                                  </p:stCondLst>
                                  <p:childTnLst>
                                    <p:animRot by="120000">
                                      <p:cBhvr>
                                        <p:cTn id="18" dur="100" fill="hold">
                                          <p:stCondLst>
                                            <p:cond delay="0"/>
                                          </p:stCondLst>
                                        </p:cTn>
                                        <p:tgtEl>
                                          <p:spTgt spid="41"/>
                                        </p:tgtEl>
                                        <p:attrNameLst>
                                          <p:attrName>r</p:attrName>
                                        </p:attrNameLst>
                                      </p:cBhvr>
                                    </p:animRot>
                                    <p:animRot by="-240000">
                                      <p:cBhvr>
                                        <p:cTn id="19" dur="200" fill="hold">
                                          <p:stCondLst>
                                            <p:cond delay="200"/>
                                          </p:stCondLst>
                                        </p:cTn>
                                        <p:tgtEl>
                                          <p:spTgt spid="41"/>
                                        </p:tgtEl>
                                        <p:attrNameLst>
                                          <p:attrName>r</p:attrName>
                                        </p:attrNameLst>
                                      </p:cBhvr>
                                    </p:animRot>
                                    <p:animRot by="240000">
                                      <p:cBhvr>
                                        <p:cTn id="20" dur="200" fill="hold">
                                          <p:stCondLst>
                                            <p:cond delay="400"/>
                                          </p:stCondLst>
                                        </p:cTn>
                                        <p:tgtEl>
                                          <p:spTgt spid="41"/>
                                        </p:tgtEl>
                                        <p:attrNameLst>
                                          <p:attrName>r</p:attrName>
                                        </p:attrNameLst>
                                      </p:cBhvr>
                                    </p:animRot>
                                    <p:animRot by="-240000">
                                      <p:cBhvr>
                                        <p:cTn id="21" dur="200" fill="hold">
                                          <p:stCondLst>
                                            <p:cond delay="600"/>
                                          </p:stCondLst>
                                        </p:cTn>
                                        <p:tgtEl>
                                          <p:spTgt spid="41"/>
                                        </p:tgtEl>
                                        <p:attrNameLst>
                                          <p:attrName>r</p:attrName>
                                        </p:attrNameLst>
                                      </p:cBhvr>
                                    </p:animRot>
                                    <p:animRot by="120000">
                                      <p:cBhvr>
                                        <p:cTn id="22" dur="200" fill="hold">
                                          <p:stCondLst>
                                            <p:cond delay="800"/>
                                          </p:stCondLst>
                                        </p:cTn>
                                        <p:tgtEl>
                                          <p:spTgt spid="41"/>
                                        </p:tgtEl>
                                        <p:attrNameLst>
                                          <p:attrName>r</p:attrName>
                                        </p:attrNameLst>
                                      </p:cBhvr>
                                    </p:animRo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subTnLst>
                                    <p:audio>
                                      <p:cMediaNode>
                                        <p:cTn display="0" masterRel="sameClick">
                                          <p:stCondLst>
                                            <p:cond evt="begin" delay="0">
                                              <p:tn val="23"/>
                                            </p:cond>
                                          </p:stCondLst>
                                          <p:endCondLst>
                                            <p:cond evt="onStopAudio" delay="0">
                                              <p:tgtEl>
                                                <p:sldTgt/>
                                              </p:tgtEl>
                                            </p:cond>
                                          </p:endCondLst>
                                        </p:cTn>
                                        <p:tgtEl>
                                          <p:sndTgt r:embed="rId5" name="Check mark.wav"/>
                                        </p:tgtEl>
                                      </p:cMediaNode>
                                    </p:audio>
                                  </p:subTnLst>
                                </p:cTn>
                              </p:par>
                            </p:childTnLst>
                          </p:cTn>
                        </p:par>
                        <p:par>
                          <p:cTn id="26" fill="hold">
                            <p:stCondLst>
                              <p:cond delay="125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3"/>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3"/>
                                        </p:tgtEl>
                                      </p:cBhvr>
                                    </p:animEffect>
                                    <p:set>
                                      <p:cBhvr>
                                        <p:cTn id="35" dur="1" fill="hold">
                                          <p:stCondLst>
                                            <p:cond delay="499"/>
                                          </p:stCondLst>
                                        </p:cTn>
                                        <p:tgtEl>
                                          <p:spTgt spid="3"/>
                                        </p:tgtEl>
                                        <p:attrNameLst>
                                          <p:attrName>style.visibility</p:attrName>
                                        </p:attrNameLst>
                                      </p:cBhvr>
                                      <p:to>
                                        <p:strVal val="hidden"/>
                                      </p:to>
                                    </p:se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subTnLst>
                                    <p:audio>
                                      <p:cMediaNode>
                                        <p:cTn display="0" masterRel="sameClick">
                                          <p:stCondLst>
                                            <p:cond evt="begin" delay="0">
                                              <p:tn val="37"/>
                                            </p:cond>
                                          </p:stCondLst>
                                          <p:endCondLst>
                                            <p:cond evt="onStopAudio" delay="0">
                                              <p:tgtEl>
                                                <p:sldTgt/>
                                              </p:tgtEl>
                                            </p:cond>
                                          </p:endCondLst>
                                        </p:cTn>
                                        <p:tgtEl>
                                          <p:sndTgt r:embed="rId5" name="Check mark.wav"/>
                                        </p:tgtEl>
                                      </p:cMediaNode>
                                    </p:audio>
                                  </p:sub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500"/>
                                        <p:tgtEl>
                                          <p:spTgt spid="80"/>
                                        </p:tgtEl>
                                      </p:cBhvr>
                                    </p:animEffect>
                                  </p:childTnLst>
                                </p:cTn>
                              </p:par>
                            </p:childTnLst>
                          </p:cTn>
                        </p:par>
                      </p:childTnLst>
                    </p:cTn>
                  </p:par>
                </p:childTnLst>
              </p:cTn>
              <p:nextCondLst>
                <p:cond evt="onClick" delay="0">
                  <p:tgtEl>
                    <p:spTgt spid="3"/>
                  </p:tgtEl>
                </p:cond>
              </p:nextCondLst>
            </p:seq>
            <p:seq concurrent="1" nextAc="seek">
              <p:cTn id="44" restart="whenNotActive" fill="hold" evtFilter="cancelBubble" nodeType="interactiveSeq">
                <p:stCondLst>
                  <p:cond evt="onClick" delay="0">
                    <p:tgtEl>
                      <p:spTgt spid="80"/>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1" nodeType="clickEffect">
                                  <p:stCondLst>
                                    <p:cond delay="0"/>
                                  </p:stCondLst>
                                  <p:childTnLst>
                                    <p:animEffect transition="out" filter="fade">
                                      <p:cBhvr>
                                        <p:cTn id="48" dur="500"/>
                                        <p:tgtEl>
                                          <p:spTgt spid="80"/>
                                        </p:tgtEl>
                                      </p:cBhvr>
                                    </p:animEffect>
                                    <p:set>
                                      <p:cBhvr>
                                        <p:cTn id="49" dur="1" fill="hold">
                                          <p:stCondLst>
                                            <p:cond delay="499"/>
                                          </p:stCondLst>
                                        </p:cTn>
                                        <p:tgtEl>
                                          <p:spTgt spid="80"/>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15"/>
                                        </p:tgtEl>
                                      </p:cBhvr>
                                    </p:animEffect>
                                    <p:set>
                                      <p:cBhvr>
                                        <p:cTn id="55"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56" restart="whenNotActive" fill="hold" evtFilter="cancelBubble" nodeType="interactiveSeq">
                <p:stCondLst>
                  <p:cond evt="onClick" delay="0">
                    <p:tgtEl>
                      <p:spTgt spid="41"/>
                    </p:tgtEl>
                  </p:cond>
                </p:stCondLst>
                <p:endSync evt="end" delay="0">
                  <p:rtn val="all"/>
                </p:endSync>
                <p:childTnLst>
                  <p:par>
                    <p:cTn id="57" fill="hold">
                      <p:stCondLst>
                        <p:cond delay="0"/>
                      </p:stCondLst>
                      <p:childTnLst>
                        <p:par>
                          <p:cTn id="58" fill="hold">
                            <p:stCondLst>
                              <p:cond delay="0"/>
                            </p:stCondLst>
                            <p:childTnLst>
                              <p:par>
                                <p:cTn id="59" presetID="0" presetClass="path" presetSubtype="0" accel="50000" decel="50000" fill="hold" nodeType="clickEffect">
                                  <p:stCondLst>
                                    <p:cond delay="0"/>
                                  </p:stCondLst>
                                  <p:childTnLst>
                                    <p:animMotion origin="layout" path="M -1.66667E-6 1.85185E-6 C 0.06016 0.0169 0.07722 0.01389 0.12956 0.0537 C 0.17253 0.08055 0.20209 0.09977 0.22604 0.17153 C 0.22735 0.21111 0.23724 0.2956 0.1918 0.30741 " pathEditMode="relative" rAng="0" ptsTypes="AAAA">
                                      <p:cBhvr>
                                        <p:cTn id="60" dur="3000" fill="hold"/>
                                        <p:tgtEl>
                                          <p:spTgt spid="41"/>
                                        </p:tgtEl>
                                        <p:attrNameLst>
                                          <p:attrName>ppt_x</p:attrName>
                                          <p:attrName>ppt_y</p:attrName>
                                        </p:attrNameLst>
                                      </p:cBhvr>
                                      <p:rCtr x="11393" y="15370"/>
                                    </p:animMotion>
                                  </p:childTnLst>
                                  <p:subTnLst>
                                    <p:audio>
                                      <p:cMediaNode>
                                        <p:cTn display="0" masterRel="sameClick">
                                          <p:stCondLst>
                                            <p:cond evt="begin" delay="0">
                                              <p:tn val="59"/>
                                            </p:cond>
                                          </p:stCondLst>
                                          <p:endCondLst>
                                            <p:cond evt="onStopAudio" delay="0">
                                              <p:tgtEl>
                                                <p:sldTgt/>
                                              </p:tgtEl>
                                            </p:cond>
                                          </p:endCondLst>
                                        </p:cTn>
                                        <p:tgtEl>
                                          <p:sndTgt r:embed="rId6" name="chimes.wav"/>
                                        </p:tgtEl>
                                      </p:cMediaNode>
                                    </p:audio>
                                  </p:subTnLst>
                                </p:cTn>
                              </p:par>
                              <p:par>
                                <p:cTn id="61" presetID="8" presetClass="emph" presetSubtype="0" fill="hold" nodeType="withEffect">
                                  <p:stCondLst>
                                    <p:cond delay="0"/>
                                  </p:stCondLst>
                                  <p:childTnLst>
                                    <p:animRot by="5400000">
                                      <p:cBhvr>
                                        <p:cTn id="62" dur="3000" fill="hold"/>
                                        <p:tgtEl>
                                          <p:spTgt spid="41"/>
                                        </p:tgtEl>
                                        <p:attrNameLst>
                                          <p:attrName>r</p:attrName>
                                        </p:attrNameLst>
                                      </p:cBhvr>
                                    </p:animRot>
                                  </p:childTnLst>
                                </p:cTn>
                              </p:par>
                              <p:par>
                                <p:cTn id="63" presetID="6" presetClass="emph" presetSubtype="0" fill="hold" nodeType="withEffect">
                                  <p:stCondLst>
                                    <p:cond delay="0"/>
                                  </p:stCondLst>
                                  <p:childTnLst>
                                    <p:animScale>
                                      <p:cBhvr>
                                        <p:cTn id="64" dur="3000" fill="hold"/>
                                        <p:tgtEl>
                                          <p:spTgt spid="41"/>
                                        </p:tgtEl>
                                      </p:cBhvr>
                                      <p:by x="20000" y="20000"/>
                                    </p:animScale>
                                  </p:childTnLst>
                                </p:cTn>
                              </p:par>
                              <p:par>
                                <p:cTn id="65" presetID="10" presetClass="exit" presetSubtype="0" fill="hold" nodeType="withEffect">
                                  <p:stCondLst>
                                    <p:cond delay="2500"/>
                                  </p:stCondLst>
                                  <p:childTnLst>
                                    <p:animEffect transition="out" filter="fade">
                                      <p:cBhvr>
                                        <p:cTn id="66" dur="500"/>
                                        <p:tgtEl>
                                          <p:spTgt spid="41"/>
                                        </p:tgtEl>
                                      </p:cBhvr>
                                    </p:animEffect>
                                    <p:set>
                                      <p:cBhvr>
                                        <p:cTn id="67" dur="1" fill="hold">
                                          <p:stCondLst>
                                            <p:cond delay="499"/>
                                          </p:stCondLst>
                                        </p:cTn>
                                        <p:tgtEl>
                                          <p:spTgt spid="41"/>
                                        </p:tgtEl>
                                        <p:attrNameLst>
                                          <p:attrName>style.visibility</p:attrName>
                                        </p:attrNameLst>
                                      </p:cBhvr>
                                      <p:to>
                                        <p:strVal val="hidden"/>
                                      </p:to>
                                    </p:set>
                                  </p:childTnLst>
                                </p:cTn>
                              </p:par>
                              <p:par>
                                <p:cTn id="68" presetID="1" presetClass="mediacall" presetSubtype="0" fill="hold" nodeType="withEffect">
                                  <p:stCondLst>
                                    <p:cond delay="2500"/>
                                  </p:stCondLst>
                                  <p:childTnLst>
                                    <p:cmd type="call" cmd="playFrom(0.0)">
                                      <p:cBhvr>
                                        <p:cTn id="69" dur="487" fill="hold"/>
                                        <p:tgtEl>
                                          <p:spTgt spid="4"/>
                                        </p:tgtEl>
                                      </p:cBhvr>
                                    </p:cmd>
                                  </p:childTnLst>
                                </p:cTn>
                              </p:par>
                              <p:par>
                                <p:cTn id="70" presetID="32" presetClass="emph" presetSubtype="0" repeatCount="4000" fill="hold" nodeType="withEffect">
                                  <p:stCondLst>
                                    <p:cond delay="3000"/>
                                  </p:stCondLst>
                                  <p:childTnLst>
                                    <p:animRot by="120000">
                                      <p:cBhvr>
                                        <p:cTn id="71" dur="50" fill="hold">
                                          <p:stCondLst>
                                            <p:cond delay="0"/>
                                          </p:stCondLst>
                                        </p:cTn>
                                        <p:tgtEl>
                                          <p:spTgt spid="5"/>
                                        </p:tgtEl>
                                        <p:attrNameLst>
                                          <p:attrName>r</p:attrName>
                                        </p:attrNameLst>
                                      </p:cBhvr>
                                    </p:animRot>
                                    <p:animRot by="-240000">
                                      <p:cBhvr>
                                        <p:cTn id="72" dur="100" fill="hold">
                                          <p:stCondLst>
                                            <p:cond delay="100"/>
                                          </p:stCondLst>
                                        </p:cTn>
                                        <p:tgtEl>
                                          <p:spTgt spid="5"/>
                                        </p:tgtEl>
                                        <p:attrNameLst>
                                          <p:attrName>r</p:attrName>
                                        </p:attrNameLst>
                                      </p:cBhvr>
                                    </p:animRot>
                                    <p:animRot by="240000">
                                      <p:cBhvr>
                                        <p:cTn id="73" dur="100" fill="hold">
                                          <p:stCondLst>
                                            <p:cond delay="200"/>
                                          </p:stCondLst>
                                        </p:cTn>
                                        <p:tgtEl>
                                          <p:spTgt spid="5"/>
                                        </p:tgtEl>
                                        <p:attrNameLst>
                                          <p:attrName>r</p:attrName>
                                        </p:attrNameLst>
                                      </p:cBhvr>
                                    </p:animRot>
                                    <p:animRot by="-240000">
                                      <p:cBhvr>
                                        <p:cTn id="74" dur="100" fill="hold">
                                          <p:stCondLst>
                                            <p:cond delay="300"/>
                                          </p:stCondLst>
                                        </p:cTn>
                                        <p:tgtEl>
                                          <p:spTgt spid="5"/>
                                        </p:tgtEl>
                                        <p:attrNameLst>
                                          <p:attrName>r</p:attrName>
                                        </p:attrNameLst>
                                      </p:cBhvr>
                                    </p:animRot>
                                    <p:animRot by="120000">
                                      <p:cBhvr>
                                        <p:cTn id="75" dur="100" fill="hold">
                                          <p:stCondLst>
                                            <p:cond delay="400"/>
                                          </p:stCondLst>
                                        </p:cTn>
                                        <p:tgtEl>
                                          <p:spTgt spid="5"/>
                                        </p:tgtEl>
                                        <p:attrNameLst>
                                          <p:attrName>r</p:attrName>
                                        </p:attrNameLst>
                                      </p:cBhvr>
                                    </p:animRot>
                                  </p:childTnLst>
                                  <p:subTnLst>
                                    <p:audio>
                                      <p:cMediaNode>
                                        <p:cTn display="0" masterRel="sameClick">
                                          <p:stCondLst>
                                            <p:cond evt="begin" delay="0">
                                              <p:tn val="7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41"/>
                  </p:tgtEl>
                </p:cond>
              </p:nextCondLst>
            </p:seq>
            <p:audio>
              <p:cMediaNode vol="80000">
                <p:cTn id="76" fill="hold" display="0">
                  <p:stCondLst>
                    <p:cond delay="indefinite"/>
                  </p:stCondLst>
                  <p:endCondLst>
                    <p:cond evt="onStopAudio" delay="0">
                      <p:tgtEl>
                        <p:sldTgt/>
                      </p:tgtEl>
                    </p:cond>
                  </p:endCondLst>
                </p:cTn>
                <p:tgtEl>
                  <p:spTgt spid="4"/>
                </p:tgtEl>
              </p:cMediaNode>
            </p:audio>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10" presetClass="exit" presetSubtype="0" fill="hold" nodeType="clickEffect">
                                  <p:stCondLst>
                                    <p:cond delay="0"/>
                                  </p:stCondLst>
                                  <p:childTnLst>
                                    <p:animEffect transition="out" filter="fade">
                                      <p:cBhvr>
                                        <p:cTn id="81" dur="250"/>
                                        <p:tgtEl>
                                          <p:spTgt spid="84"/>
                                        </p:tgtEl>
                                      </p:cBhvr>
                                    </p:animEffect>
                                    <p:set>
                                      <p:cBhvr>
                                        <p:cTn id="82" dur="1" fill="hold">
                                          <p:stCondLst>
                                            <p:cond delay="249"/>
                                          </p:stCondLst>
                                        </p:cTn>
                                        <p:tgtEl>
                                          <p:spTgt spid="84"/>
                                        </p:tgtEl>
                                        <p:attrNameLst>
                                          <p:attrName>style.visibility</p:attrName>
                                        </p:attrNameLst>
                                      </p:cBhvr>
                                      <p:to>
                                        <p:strVal val="hidden"/>
                                      </p:to>
                                    </p:set>
                                  </p:childTnLst>
                                </p:cTn>
                              </p:par>
                              <p:par>
                                <p:cTn id="83" presetID="10" presetClass="entr" presetSubtype="0" fill="hold" nodeType="withEffect">
                                  <p:stCondLst>
                                    <p:cond delay="0"/>
                                  </p:stCondLst>
                                  <p:childTnLst>
                                    <p:set>
                                      <p:cBhvr>
                                        <p:cTn id="84" dur="1" fill="hold">
                                          <p:stCondLst>
                                            <p:cond delay="0"/>
                                          </p:stCondLst>
                                        </p:cTn>
                                        <p:tgtEl>
                                          <p:spTgt spid="86"/>
                                        </p:tgtEl>
                                        <p:attrNameLst>
                                          <p:attrName>style.visibility</p:attrName>
                                        </p:attrNameLst>
                                      </p:cBhvr>
                                      <p:to>
                                        <p:strVal val="visible"/>
                                      </p:to>
                                    </p:set>
                                    <p:animEffect transition="in" filter="fade">
                                      <p:cBhvr>
                                        <p:cTn id="85" dur="250"/>
                                        <p:tgtEl>
                                          <p:spTgt spid="86"/>
                                        </p:tgtEl>
                                      </p:cBhvr>
                                    </p:animEffect>
                                  </p:childTnLst>
                                </p:cTn>
                              </p:par>
                            </p:childTnLst>
                          </p:cTn>
                        </p:par>
                        <p:par>
                          <p:cTn id="86" fill="hold">
                            <p:stCondLst>
                              <p:cond delay="250"/>
                            </p:stCondLst>
                            <p:childTnLst>
                              <p:par>
                                <p:cTn id="87" presetID="32" presetClass="emph" presetSubtype="0" repeatCount="indefinite" fill="hold" nodeType="afterEffect">
                                  <p:stCondLst>
                                    <p:cond delay="0"/>
                                  </p:stCondLst>
                                  <p:childTnLst>
                                    <p:animRot by="120000">
                                      <p:cBhvr>
                                        <p:cTn id="88" dur="100" fill="hold">
                                          <p:stCondLst>
                                            <p:cond delay="0"/>
                                          </p:stCondLst>
                                        </p:cTn>
                                        <p:tgtEl>
                                          <p:spTgt spid="86"/>
                                        </p:tgtEl>
                                        <p:attrNameLst>
                                          <p:attrName>r</p:attrName>
                                        </p:attrNameLst>
                                      </p:cBhvr>
                                    </p:animRot>
                                    <p:animRot by="-240000">
                                      <p:cBhvr>
                                        <p:cTn id="89" dur="200" fill="hold">
                                          <p:stCondLst>
                                            <p:cond delay="200"/>
                                          </p:stCondLst>
                                        </p:cTn>
                                        <p:tgtEl>
                                          <p:spTgt spid="86"/>
                                        </p:tgtEl>
                                        <p:attrNameLst>
                                          <p:attrName>r</p:attrName>
                                        </p:attrNameLst>
                                      </p:cBhvr>
                                    </p:animRot>
                                    <p:animRot by="240000">
                                      <p:cBhvr>
                                        <p:cTn id="90" dur="200" fill="hold">
                                          <p:stCondLst>
                                            <p:cond delay="400"/>
                                          </p:stCondLst>
                                        </p:cTn>
                                        <p:tgtEl>
                                          <p:spTgt spid="86"/>
                                        </p:tgtEl>
                                        <p:attrNameLst>
                                          <p:attrName>r</p:attrName>
                                        </p:attrNameLst>
                                      </p:cBhvr>
                                    </p:animRot>
                                    <p:animRot by="-240000">
                                      <p:cBhvr>
                                        <p:cTn id="91" dur="200" fill="hold">
                                          <p:stCondLst>
                                            <p:cond delay="600"/>
                                          </p:stCondLst>
                                        </p:cTn>
                                        <p:tgtEl>
                                          <p:spTgt spid="86"/>
                                        </p:tgtEl>
                                        <p:attrNameLst>
                                          <p:attrName>r</p:attrName>
                                        </p:attrNameLst>
                                      </p:cBhvr>
                                    </p:animRot>
                                    <p:animRot by="120000">
                                      <p:cBhvr>
                                        <p:cTn id="92" dur="200" fill="hold">
                                          <p:stCondLst>
                                            <p:cond delay="800"/>
                                          </p:stCondLst>
                                        </p:cTn>
                                        <p:tgtEl>
                                          <p:spTgt spid="86"/>
                                        </p:tgtEl>
                                        <p:attrNameLst>
                                          <p:attrName>r</p:attrName>
                                        </p:attrNameLst>
                                      </p:cBhvr>
                                    </p:animRot>
                                  </p:childTnLst>
                                </p:cTn>
                              </p:par>
                              <p:par>
                                <p:cTn id="93" presetID="10" presetClass="entr" presetSubtype="0" fill="hold" grpId="0" nodeType="with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500"/>
                                        <p:tgtEl>
                                          <p:spTgt spid="82"/>
                                        </p:tgtEl>
                                      </p:cBhvr>
                                    </p:animEffect>
                                  </p:childTnLst>
                                  <p:subTnLst>
                                    <p:audio>
                                      <p:cMediaNode>
                                        <p:cTn display="0" masterRel="sameClick">
                                          <p:stCondLst>
                                            <p:cond evt="begin" delay="0">
                                              <p:tn val="93"/>
                                            </p:cond>
                                          </p:stCondLst>
                                          <p:endCondLst>
                                            <p:cond evt="onStopAudio" delay="0">
                                              <p:tgtEl>
                                                <p:sldTgt/>
                                              </p:tgtEl>
                                            </p:cond>
                                          </p:endCondLst>
                                        </p:cTn>
                                        <p:tgtEl>
                                          <p:sndTgt r:embed="rId5" name="Check mark.wav"/>
                                        </p:tgtEl>
                                      </p:cMediaNode>
                                    </p:audio>
                                  </p:subTnLst>
                                </p:cTn>
                              </p:par>
                            </p:childTnLst>
                          </p:cTn>
                        </p:par>
                        <p:par>
                          <p:cTn id="96" fill="hold">
                            <p:stCondLst>
                              <p:cond delay="1250"/>
                            </p:stCondLst>
                            <p:childTnLst>
                              <p:par>
                                <p:cTn id="97" presetID="10" presetClass="entr" presetSubtype="0" fill="hold" grpId="0" nodeType="afterEffect">
                                  <p:stCondLst>
                                    <p:cond delay="0"/>
                                  </p:stCondLst>
                                  <p:childTnLst>
                                    <p:set>
                                      <p:cBhvr>
                                        <p:cTn id="98" dur="1" fill="hold">
                                          <p:stCondLst>
                                            <p:cond delay="0"/>
                                          </p:stCondLst>
                                        </p:cTn>
                                        <p:tgtEl>
                                          <p:spTgt spid="85"/>
                                        </p:tgtEl>
                                        <p:attrNameLst>
                                          <p:attrName>style.visibility</p:attrName>
                                        </p:attrNameLst>
                                      </p:cBhvr>
                                      <p:to>
                                        <p:strVal val="visible"/>
                                      </p:to>
                                    </p:set>
                                    <p:animEffect transition="in" filter="fade">
                                      <p:cBhvr>
                                        <p:cTn id="99" dur="500"/>
                                        <p:tgtEl>
                                          <p:spTgt spid="85"/>
                                        </p:tgtEl>
                                      </p:cBhvr>
                                    </p:animEffect>
                                  </p:childTnLst>
                                </p:cTn>
                              </p:par>
                            </p:childTnLst>
                          </p:cTn>
                        </p:par>
                      </p:childTnLst>
                    </p:cTn>
                  </p:par>
                </p:childTnLst>
              </p:cTn>
              <p:nextCondLst>
                <p:cond evt="onClick" delay="0">
                  <p:tgtEl>
                    <p:spTgt spid="84"/>
                  </p:tgtEl>
                </p:cond>
              </p:nextCondLst>
            </p:seq>
            <p:seq concurrent="1" nextAc="seek">
              <p:cTn id="100" restart="whenNotActive" fill="hold" evtFilter="cancelBubble" nodeType="interactiveSeq">
                <p:stCondLst>
                  <p:cond evt="onClick" delay="0">
                    <p:tgtEl>
                      <p:spTgt spid="85"/>
                    </p:tgtEl>
                  </p:cond>
                </p:stCondLst>
                <p:endSync evt="end" delay="0">
                  <p:rtn val="all"/>
                </p:endSync>
                <p:childTnLst>
                  <p:par>
                    <p:cTn id="101" fill="hold">
                      <p:stCondLst>
                        <p:cond delay="0"/>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85"/>
                                        </p:tgtEl>
                                      </p:cBhvr>
                                    </p:animEffect>
                                    <p:set>
                                      <p:cBhvr>
                                        <p:cTn id="105" dur="1" fill="hold">
                                          <p:stCondLst>
                                            <p:cond delay="499"/>
                                          </p:stCondLst>
                                        </p:cTn>
                                        <p:tgtEl>
                                          <p:spTgt spid="85"/>
                                        </p:tgtEl>
                                        <p:attrNameLst>
                                          <p:attrName>style.visibility</p:attrName>
                                        </p:attrNameLst>
                                      </p:cBhvr>
                                      <p:to>
                                        <p:strVal val="hidden"/>
                                      </p:to>
                                    </p:set>
                                  </p:childTnLst>
                                </p:cTn>
                              </p:par>
                            </p:childTnLst>
                          </p:cTn>
                        </p:par>
                        <p:par>
                          <p:cTn id="106" fill="hold">
                            <p:stCondLst>
                              <p:cond delay="500"/>
                            </p:stCondLst>
                            <p:childTnLst>
                              <p:par>
                                <p:cTn id="107" presetID="10" presetClass="entr" presetSubtype="0"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500"/>
                                        <p:tgtEl>
                                          <p:spTgt spid="83"/>
                                        </p:tgtEl>
                                      </p:cBhvr>
                                    </p:animEffect>
                                  </p:childTnLst>
                                  <p:subTnLst>
                                    <p:audio>
                                      <p:cMediaNode>
                                        <p:cTn display="0" masterRel="sameClick">
                                          <p:stCondLst>
                                            <p:cond evt="begin" delay="0">
                                              <p:tn val="107"/>
                                            </p:cond>
                                          </p:stCondLst>
                                          <p:endCondLst>
                                            <p:cond evt="onStopAudio" delay="0">
                                              <p:tgtEl>
                                                <p:sldTgt/>
                                              </p:tgtEl>
                                            </p:cond>
                                          </p:endCondLst>
                                        </p:cTn>
                                        <p:tgtEl>
                                          <p:sndTgt r:embed="rId5" name="Check mark.wav"/>
                                        </p:tgtEl>
                                      </p:cMediaNode>
                                    </p:audio>
                                  </p:subTnLst>
                                </p:cTn>
                              </p:par>
                            </p:childTnLst>
                          </p:cTn>
                        </p:par>
                        <p:par>
                          <p:cTn id="110" fill="hold">
                            <p:stCondLst>
                              <p:cond delay="1000"/>
                            </p:stCondLst>
                            <p:childTnLst>
                              <p:par>
                                <p:cTn id="111" presetID="10" presetClass="entr" presetSubtype="0" fill="hold" grpId="0" nodeType="afterEffect">
                                  <p:stCondLst>
                                    <p:cond delay="0"/>
                                  </p:stCondLst>
                                  <p:childTnLst>
                                    <p:set>
                                      <p:cBhvr>
                                        <p:cTn id="112" dur="1" fill="hold">
                                          <p:stCondLst>
                                            <p:cond delay="0"/>
                                          </p:stCondLst>
                                        </p:cTn>
                                        <p:tgtEl>
                                          <p:spTgt spid="87"/>
                                        </p:tgtEl>
                                        <p:attrNameLst>
                                          <p:attrName>style.visibility</p:attrName>
                                        </p:attrNameLst>
                                      </p:cBhvr>
                                      <p:to>
                                        <p:strVal val="visible"/>
                                      </p:to>
                                    </p:set>
                                    <p:animEffect transition="in" filter="fade">
                                      <p:cBhvr>
                                        <p:cTn id="113" dur="500"/>
                                        <p:tgtEl>
                                          <p:spTgt spid="87"/>
                                        </p:tgtEl>
                                      </p:cBhvr>
                                    </p:animEffect>
                                  </p:childTnLst>
                                </p:cTn>
                              </p:par>
                            </p:childTnLst>
                          </p:cTn>
                        </p:par>
                      </p:childTnLst>
                    </p:cTn>
                  </p:par>
                </p:childTnLst>
              </p:cTn>
              <p:nextCondLst>
                <p:cond evt="onClick" delay="0">
                  <p:tgtEl>
                    <p:spTgt spid="85"/>
                  </p:tgtEl>
                </p:cond>
              </p:nextCondLst>
            </p:seq>
            <p:seq concurrent="1" nextAc="seek">
              <p:cTn id="114" restart="whenNotActive" fill="hold" evtFilter="cancelBubble" nodeType="interactiveSeq">
                <p:stCondLst>
                  <p:cond evt="onClick" delay="0">
                    <p:tgtEl>
                      <p:spTgt spid="87"/>
                    </p:tgtEl>
                  </p:cond>
                </p:stCondLst>
                <p:endSync evt="end" delay="0">
                  <p:rtn val="all"/>
                </p:endSync>
                <p:childTnLst>
                  <p:par>
                    <p:cTn id="115" fill="hold">
                      <p:stCondLst>
                        <p:cond delay="0"/>
                      </p:stCondLst>
                      <p:childTnLst>
                        <p:par>
                          <p:cTn id="116" fill="hold">
                            <p:stCondLst>
                              <p:cond delay="0"/>
                            </p:stCondLst>
                            <p:childTnLst>
                              <p:par>
                                <p:cTn id="117" presetID="10" presetClass="exit" presetSubtype="0" fill="hold" grpId="1" nodeType="clickEffect">
                                  <p:stCondLst>
                                    <p:cond delay="0"/>
                                  </p:stCondLst>
                                  <p:childTnLst>
                                    <p:animEffect transition="out" filter="fade">
                                      <p:cBhvr>
                                        <p:cTn id="118" dur="500"/>
                                        <p:tgtEl>
                                          <p:spTgt spid="87"/>
                                        </p:tgtEl>
                                      </p:cBhvr>
                                    </p:animEffect>
                                    <p:set>
                                      <p:cBhvr>
                                        <p:cTn id="119" dur="1" fill="hold">
                                          <p:stCondLst>
                                            <p:cond delay="499"/>
                                          </p:stCondLst>
                                        </p:cTn>
                                        <p:tgtEl>
                                          <p:spTgt spid="87"/>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82"/>
                                        </p:tgtEl>
                                      </p:cBhvr>
                                    </p:animEffect>
                                    <p:set>
                                      <p:cBhvr>
                                        <p:cTn id="122" dur="1" fill="hold">
                                          <p:stCondLst>
                                            <p:cond delay="499"/>
                                          </p:stCondLst>
                                        </p:cTn>
                                        <p:tgtEl>
                                          <p:spTgt spid="82"/>
                                        </p:tgtEl>
                                        <p:attrNameLst>
                                          <p:attrName>style.visibility</p:attrName>
                                        </p:attrNameLst>
                                      </p:cBhvr>
                                      <p:to>
                                        <p:strVal val="hidden"/>
                                      </p:to>
                                    </p:set>
                                  </p:childTnLst>
                                </p:cTn>
                              </p:par>
                              <p:par>
                                <p:cTn id="123" presetID="10" presetClass="exit" presetSubtype="0" fill="hold" grpId="1" nodeType="withEffect">
                                  <p:stCondLst>
                                    <p:cond delay="0"/>
                                  </p:stCondLst>
                                  <p:childTnLst>
                                    <p:animEffect transition="out" filter="fade">
                                      <p:cBhvr>
                                        <p:cTn id="124" dur="500"/>
                                        <p:tgtEl>
                                          <p:spTgt spid="83"/>
                                        </p:tgtEl>
                                      </p:cBhvr>
                                    </p:animEffect>
                                    <p:set>
                                      <p:cBhvr>
                                        <p:cTn id="125" dur="1" fill="hold">
                                          <p:stCondLst>
                                            <p:cond delay="499"/>
                                          </p:stCondLst>
                                        </p:cTn>
                                        <p:tgtEl>
                                          <p:spTgt spid="83"/>
                                        </p:tgtEl>
                                        <p:attrNameLst>
                                          <p:attrName>style.visibility</p:attrName>
                                        </p:attrNameLst>
                                      </p:cBhvr>
                                      <p:to>
                                        <p:strVal val="hidden"/>
                                      </p:to>
                                    </p:set>
                                  </p:childTnLst>
                                </p:cTn>
                              </p:par>
                            </p:childTnLst>
                          </p:cTn>
                        </p:par>
                      </p:childTnLst>
                    </p:cTn>
                  </p:par>
                </p:childTnLst>
              </p:cTn>
              <p:nextCondLst>
                <p:cond evt="onClick" delay="0">
                  <p:tgtEl>
                    <p:spTgt spid="87"/>
                  </p:tgtEl>
                </p:cond>
              </p:nextCondLst>
            </p:seq>
            <p:seq concurrent="1" nextAc="seek">
              <p:cTn id="126" restart="whenNotActive" fill="hold" evtFilter="cancelBubble" nodeType="interactiveSeq">
                <p:stCondLst>
                  <p:cond evt="onClick" delay="0">
                    <p:tgtEl>
                      <p:spTgt spid="86"/>
                    </p:tgtEl>
                  </p:cond>
                </p:stCondLst>
                <p:endSync evt="end" delay="0">
                  <p:rtn val="all"/>
                </p:endSync>
                <p:childTnLst>
                  <p:par>
                    <p:cTn id="127" fill="hold">
                      <p:stCondLst>
                        <p:cond delay="0"/>
                      </p:stCondLst>
                      <p:childTnLst>
                        <p:par>
                          <p:cTn id="128" fill="hold">
                            <p:stCondLst>
                              <p:cond delay="0"/>
                            </p:stCondLst>
                            <p:childTnLst>
                              <p:par>
                                <p:cTn id="129" presetID="0" presetClass="path" presetSubtype="0" accel="50000" decel="50000" fill="hold" nodeType="clickEffect">
                                  <p:stCondLst>
                                    <p:cond delay="0"/>
                                  </p:stCondLst>
                                  <p:childTnLst>
                                    <p:animMotion origin="layout" path="M -0.00013 -3.7037E-6 C 0.0595 0.0169 0.02343 0.00834 0.07565 0.04769 C 0.0983 0.0882 0.09205 0.10695 0.0957 0.17153 C 0.09687 0.21111 0.03854 0.31505 -0.00651 0.32686 " pathEditMode="relative" rAng="0" ptsTypes="AAAA">
                                      <p:cBhvr>
                                        <p:cTn id="130" dur="3000" fill="hold"/>
                                        <p:tgtEl>
                                          <p:spTgt spid="86"/>
                                        </p:tgtEl>
                                        <p:attrNameLst>
                                          <p:attrName>ppt_x</p:attrName>
                                          <p:attrName>ppt_y</p:attrName>
                                        </p:attrNameLst>
                                      </p:cBhvr>
                                      <p:rCtr x="4479" y="16343"/>
                                    </p:animMotion>
                                  </p:childTnLst>
                                  <p:subTnLst>
                                    <p:audio>
                                      <p:cMediaNode>
                                        <p:cTn display="0" masterRel="sameClick">
                                          <p:stCondLst>
                                            <p:cond evt="begin" delay="0">
                                              <p:tn val="129"/>
                                            </p:cond>
                                          </p:stCondLst>
                                          <p:endCondLst>
                                            <p:cond evt="onStopAudio" delay="0">
                                              <p:tgtEl>
                                                <p:sldTgt/>
                                              </p:tgtEl>
                                            </p:cond>
                                          </p:endCondLst>
                                        </p:cTn>
                                        <p:tgtEl>
                                          <p:sndTgt r:embed="rId6" name="chimes.wav"/>
                                        </p:tgtEl>
                                      </p:cMediaNode>
                                    </p:audio>
                                  </p:subTnLst>
                                </p:cTn>
                              </p:par>
                              <p:par>
                                <p:cTn id="131" presetID="8" presetClass="emph" presetSubtype="0" fill="hold" nodeType="withEffect">
                                  <p:stCondLst>
                                    <p:cond delay="0"/>
                                  </p:stCondLst>
                                  <p:childTnLst>
                                    <p:animRot by="5400000">
                                      <p:cBhvr>
                                        <p:cTn id="132" dur="3000" fill="hold"/>
                                        <p:tgtEl>
                                          <p:spTgt spid="86"/>
                                        </p:tgtEl>
                                        <p:attrNameLst>
                                          <p:attrName>r</p:attrName>
                                        </p:attrNameLst>
                                      </p:cBhvr>
                                    </p:animRot>
                                  </p:childTnLst>
                                </p:cTn>
                              </p:par>
                              <p:par>
                                <p:cTn id="133" presetID="6" presetClass="emph" presetSubtype="0" fill="hold" nodeType="withEffect">
                                  <p:stCondLst>
                                    <p:cond delay="0"/>
                                  </p:stCondLst>
                                  <p:childTnLst>
                                    <p:animScale>
                                      <p:cBhvr>
                                        <p:cTn id="134" dur="3000" fill="hold"/>
                                        <p:tgtEl>
                                          <p:spTgt spid="86"/>
                                        </p:tgtEl>
                                      </p:cBhvr>
                                      <p:by x="20000" y="20000"/>
                                    </p:animScale>
                                  </p:childTnLst>
                                </p:cTn>
                              </p:par>
                              <p:par>
                                <p:cTn id="135" presetID="10" presetClass="exit" presetSubtype="0" fill="hold" nodeType="withEffect">
                                  <p:stCondLst>
                                    <p:cond delay="2500"/>
                                  </p:stCondLst>
                                  <p:childTnLst>
                                    <p:animEffect transition="out" filter="fade">
                                      <p:cBhvr>
                                        <p:cTn id="136" dur="500"/>
                                        <p:tgtEl>
                                          <p:spTgt spid="86"/>
                                        </p:tgtEl>
                                      </p:cBhvr>
                                    </p:animEffect>
                                    <p:set>
                                      <p:cBhvr>
                                        <p:cTn id="137" dur="1" fill="hold">
                                          <p:stCondLst>
                                            <p:cond delay="499"/>
                                          </p:stCondLst>
                                        </p:cTn>
                                        <p:tgtEl>
                                          <p:spTgt spid="86"/>
                                        </p:tgtEl>
                                        <p:attrNameLst>
                                          <p:attrName>style.visibility</p:attrName>
                                        </p:attrNameLst>
                                      </p:cBhvr>
                                      <p:to>
                                        <p:strVal val="hidden"/>
                                      </p:to>
                                    </p:set>
                                  </p:childTnLst>
                                </p:cTn>
                              </p:par>
                              <p:par>
                                <p:cTn id="138" presetID="1" presetClass="mediacall" presetSubtype="0" fill="hold" nodeType="withEffect">
                                  <p:stCondLst>
                                    <p:cond delay="2500"/>
                                  </p:stCondLst>
                                  <p:childTnLst>
                                    <p:cmd type="call" cmd="playFrom(0.0)">
                                      <p:cBhvr>
                                        <p:cTn id="139" dur="487" fill="hold"/>
                                        <p:tgtEl>
                                          <p:spTgt spid="4"/>
                                        </p:tgtEl>
                                      </p:cBhvr>
                                    </p:cmd>
                                  </p:childTnLst>
                                </p:cTn>
                              </p:par>
                              <p:par>
                                <p:cTn id="140" presetID="32" presetClass="emph" presetSubtype="0" repeatCount="4000" fill="hold" nodeType="withEffect">
                                  <p:stCondLst>
                                    <p:cond delay="3000"/>
                                  </p:stCondLst>
                                  <p:childTnLst>
                                    <p:animRot by="120000">
                                      <p:cBhvr>
                                        <p:cTn id="141" dur="50" fill="hold">
                                          <p:stCondLst>
                                            <p:cond delay="0"/>
                                          </p:stCondLst>
                                        </p:cTn>
                                        <p:tgtEl>
                                          <p:spTgt spid="5"/>
                                        </p:tgtEl>
                                        <p:attrNameLst>
                                          <p:attrName>r</p:attrName>
                                        </p:attrNameLst>
                                      </p:cBhvr>
                                    </p:animRot>
                                    <p:animRot by="-240000">
                                      <p:cBhvr>
                                        <p:cTn id="142" dur="100" fill="hold">
                                          <p:stCondLst>
                                            <p:cond delay="100"/>
                                          </p:stCondLst>
                                        </p:cTn>
                                        <p:tgtEl>
                                          <p:spTgt spid="5"/>
                                        </p:tgtEl>
                                        <p:attrNameLst>
                                          <p:attrName>r</p:attrName>
                                        </p:attrNameLst>
                                      </p:cBhvr>
                                    </p:animRot>
                                    <p:animRot by="240000">
                                      <p:cBhvr>
                                        <p:cTn id="143" dur="100" fill="hold">
                                          <p:stCondLst>
                                            <p:cond delay="200"/>
                                          </p:stCondLst>
                                        </p:cTn>
                                        <p:tgtEl>
                                          <p:spTgt spid="5"/>
                                        </p:tgtEl>
                                        <p:attrNameLst>
                                          <p:attrName>r</p:attrName>
                                        </p:attrNameLst>
                                      </p:cBhvr>
                                    </p:animRot>
                                    <p:animRot by="-240000">
                                      <p:cBhvr>
                                        <p:cTn id="144" dur="100" fill="hold">
                                          <p:stCondLst>
                                            <p:cond delay="300"/>
                                          </p:stCondLst>
                                        </p:cTn>
                                        <p:tgtEl>
                                          <p:spTgt spid="5"/>
                                        </p:tgtEl>
                                        <p:attrNameLst>
                                          <p:attrName>r</p:attrName>
                                        </p:attrNameLst>
                                      </p:cBhvr>
                                    </p:animRot>
                                    <p:animRot by="120000">
                                      <p:cBhvr>
                                        <p:cTn id="145" dur="100" fill="hold">
                                          <p:stCondLst>
                                            <p:cond delay="400"/>
                                          </p:stCondLst>
                                        </p:cTn>
                                        <p:tgtEl>
                                          <p:spTgt spid="5"/>
                                        </p:tgtEl>
                                        <p:attrNameLst>
                                          <p:attrName>r</p:attrName>
                                        </p:attrNameLst>
                                      </p:cBhvr>
                                    </p:animRot>
                                  </p:childTnLst>
                                  <p:subTnLst>
                                    <p:audio>
                                      <p:cMediaNode>
                                        <p:cTn display="0" masterRel="sameClick">
                                          <p:stCondLst>
                                            <p:cond evt="begin" delay="0">
                                              <p:tn val="14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86"/>
                  </p:tgtEl>
                </p:cond>
              </p:nextCondLst>
            </p:seq>
            <p:seq concurrent="1" nextAc="seek">
              <p:cTn id="146" restart="whenNotActive" fill="hold" evtFilter="cancelBubble" nodeType="interactiveSeq">
                <p:stCondLst>
                  <p:cond evt="onClick" delay="0">
                    <p:tgtEl>
                      <p:spTgt spid="95"/>
                    </p:tgtEl>
                  </p:cond>
                </p:stCondLst>
                <p:endSync evt="end" delay="0">
                  <p:rtn val="all"/>
                </p:endSync>
                <p:childTnLst>
                  <p:par>
                    <p:cTn id="147" fill="hold">
                      <p:stCondLst>
                        <p:cond delay="0"/>
                      </p:stCondLst>
                      <p:childTnLst>
                        <p:par>
                          <p:cTn id="148" fill="hold">
                            <p:stCondLst>
                              <p:cond delay="0"/>
                            </p:stCondLst>
                            <p:childTnLst>
                              <p:par>
                                <p:cTn id="149" presetID="10" presetClass="exit" presetSubtype="0" fill="hold" nodeType="clickEffect">
                                  <p:stCondLst>
                                    <p:cond delay="0"/>
                                  </p:stCondLst>
                                  <p:childTnLst>
                                    <p:animEffect transition="out" filter="fade">
                                      <p:cBhvr>
                                        <p:cTn id="150" dur="250"/>
                                        <p:tgtEl>
                                          <p:spTgt spid="95"/>
                                        </p:tgtEl>
                                      </p:cBhvr>
                                    </p:animEffect>
                                    <p:set>
                                      <p:cBhvr>
                                        <p:cTn id="151" dur="1" fill="hold">
                                          <p:stCondLst>
                                            <p:cond delay="249"/>
                                          </p:stCondLst>
                                        </p:cTn>
                                        <p:tgtEl>
                                          <p:spTgt spid="95"/>
                                        </p:tgtEl>
                                        <p:attrNameLst>
                                          <p:attrName>style.visibility</p:attrName>
                                        </p:attrNameLst>
                                      </p:cBhvr>
                                      <p:to>
                                        <p:strVal val="hidden"/>
                                      </p:to>
                                    </p:set>
                                  </p:childTnLst>
                                </p:cTn>
                              </p:par>
                              <p:par>
                                <p:cTn id="152" presetID="10" presetClass="entr" presetSubtype="0" fill="hold" nodeType="withEffect">
                                  <p:stCondLst>
                                    <p:cond delay="0"/>
                                  </p:stCondLst>
                                  <p:childTnLst>
                                    <p:set>
                                      <p:cBhvr>
                                        <p:cTn id="153" dur="1" fill="hold">
                                          <p:stCondLst>
                                            <p:cond delay="0"/>
                                          </p:stCondLst>
                                        </p:cTn>
                                        <p:tgtEl>
                                          <p:spTgt spid="97"/>
                                        </p:tgtEl>
                                        <p:attrNameLst>
                                          <p:attrName>style.visibility</p:attrName>
                                        </p:attrNameLst>
                                      </p:cBhvr>
                                      <p:to>
                                        <p:strVal val="visible"/>
                                      </p:to>
                                    </p:set>
                                    <p:animEffect transition="in" filter="fade">
                                      <p:cBhvr>
                                        <p:cTn id="154" dur="250"/>
                                        <p:tgtEl>
                                          <p:spTgt spid="97"/>
                                        </p:tgtEl>
                                      </p:cBhvr>
                                    </p:animEffect>
                                  </p:childTnLst>
                                </p:cTn>
                              </p:par>
                            </p:childTnLst>
                          </p:cTn>
                        </p:par>
                        <p:par>
                          <p:cTn id="155" fill="hold">
                            <p:stCondLst>
                              <p:cond delay="250"/>
                            </p:stCondLst>
                            <p:childTnLst>
                              <p:par>
                                <p:cTn id="156" presetID="32" presetClass="emph" presetSubtype="0" repeatCount="indefinite" fill="hold" nodeType="afterEffect">
                                  <p:stCondLst>
                                    <p:cond delay="0"/>
                                  </p:stCondLst>
                                  <p:childTnLst>
                                    <p:animRot by="120000">
                                      <p:cBhvr>
                                        <p:cTn id="157" dur="100" fill="hold">
                                          <p:stCondLst>
                                            <p:cond delay="0"/>
                                          </p:stCondLst>
                                        </p:cTn>
                                        <p:tgtEl>
                                          <p:spTgt spid="97"/>
                                        </p:tgtEl>
                                        <p:attrNameLst>
                                          <p:attrName>r</p:attrName>
                                        </p:attrNameLst>
                                      </p:cBhvr>
                                    </p:animRot>
                                    <p:animRot by="-240000">
                                      <p:cBhvr>
                                        <p:cTn id="158" dur="200" fill="hold">
                                          <p:stCondLst>
                                            <p:cond delay="200"/>
                                          </p:stCondLst>
                                        </p:cTn>
                                        <p:tgtEl>
                                          <p:spTgt spid="97"/>
                                        </p:tgtEl>
                                        <p:attrNameLst>
                                          <p:attrName>r</p:attrName>
                                        </p:attrNameLst>
                                      </p:cBhvr>
                                    </p:animRot>
                                    <p:animRot by="240000">
                                      <p:cBhvr>
                                        <p:cTn id="159" dur="200" fill="hold">
                                          <p:stCondLst>
                                            <p:cond delay="400"/>
                                          </p:stCondLst>
                                        </p:cTn>
                                        <p:tgtEl>
                                          <p:spTgt spid="97"/>
                                        </p:tgtEl>
                                        <p:attrNameLst>
                                          <p:attrName>r</p:attrName>
                                        </p:attrNameLst>
                                      </p:cBhvr>
                                    </p:animRot>
                                    <p:animRot by="-240000">
                                      <p:cBhvr>
                                        <p:cTn id="160" dur="200" fill="hold">
                                          <p:stCondLst>
                                            <p:cond delay="600"/>
                                          </p:stCondLst>
                                        </p:cTn>
                                        <p:tgtEl>
                                          <p:spTgt spid="97"/>
                                        </p:tgtEl>
                                        <p:attrNameLst>
                                          <p:attrName>r</p:attrName>
                                        </p:attrNameLst>
                                      </p:cBhvr>
                                    </p:animRot>
                                    <p:animRot by="120000">
                                      <p:cBhvr>
                                        <p:cTn id="161" dur="200" fill="hold">
                                          <p:stCondLst>
                                            <p:cond delay="800"/>
                                          </p:stCondLst>
                                        </p:cTn>
                                        <p:tgtEl>
                                          <p:spTgt spid="97"/>
                                        </p:tgtEl>
                                        <p:attrNameLst>
                                          <p:attrName>r</p:attrName>
                                        </p:attrNameLst>
                                      </p:cBhvr>
                                    </p:animRot>
                                  </p:childTnLst>
                                </p:cTn>
                              </p:par>
                              <p:par>
                                <p:cTn id="162" presetID="10" presetClass="entr" presetSubtype="0" fill="hold" grpId="0" nodeType="withEffect">
                                  <p:stCondLst>
                                    <p:cond delay="0"/>
                                  </p:stCondLst>
                                  <p:childTnLst>
                                    <p:set>
                                      <p:cBhvr>
                                        <p:cTn id="163" dur="1" fill="hold">
                                          <p:stCondLst>
                                            <p:cond delay="0"/>
                                          </p:stCondLst>
                                        </p:cTn>
                                        <p:tgtEl>
                                          <p:spTgt spid="93"/>
                                        </p:tgtEl>
                                        <p:attrNameLst>
                                          <p:attrName>style.visibility</p:attrName>
                                        </p:attrNameLst>
                                      </p:cBhvr>
                                      <p:to>
                                        <p:strVal val="visible"/>
                                      </p:to>
                                    </p:set>
                                    <p:animEffect transition="in" filter="fade">
                                      <p:cBhvr>
                                        <p:cTn id="164" dur="500"/>
                                        <p:tgtEl>
                                          <p:spTgt spid="93"/>
                                        </p:tgtEl>
                                      </p:cBhvr>
                                    </p:animEffect>
                                  </p:childTnLst>
                                  <p:subTnLst>
                                    <p:audio>
                                      <p:cMediaNode>
                                        <p:cTn display="0" masterRel="sameClick">
                                          <p:stCondLst>
                                            <p:cond evt="begin" delay="0">
                                              <p:tn val="162"/>
                                            </p:cond>
                                          </p:stCondLst>
                                          <p:endCondLst>
                                            <p:cond evt="onStopAudio" delay="0">
                                              <p:tgtEl>
                                                <p:sldTgt/>
                                              </p:tgtEl>
                                            </p:cond>
                                          </p:endCondLst>
                                        </p:cTn>
                                        <p:tgtEl>
                                          <p:sndTgt r:embed="rId5" name="Check mark.wav"/>
                                        </p:tgtEl>
                                      </p:cMediaNode>
                                    </p:audio>
                                  </p:subTnLst>
                                </p:cTn>
                              </p:par>
                            </p:childTnLst>
                          </p:cTn>
                        </p:par>
                        <p:par>
                          <p:cTn id="165" fill="hold">
                            <p:stCondLst>
                              <p:cond delay="1250"/>
                            </p:stCondLst>
                            <p:childTnLst>
                              <p:par>
                                <p:cTn id="166" presetID="10" presetClass="entr" presetSubtype="0" fill="hold" grpId="0" nodeType="afterEffect">
                                  <p:stCondLst>
                                    <p:cond delay="0"/>
                                  </p:stCondLst>
                                  <p:childTnLst>
                                    <p:set>
                                      <p:cBhvr>
                                        <p:cTn id="167" dur="1" fill="hold">
                                          <p:stCondLst>
                                            <p:cond delay="0"/>
                                          </p:stCondLst>
                                        </p:cTn>
                                        <p:tgtEl>
                                          <p:spTgt spid="96"/>
                                        </p:tgtEl>
                                        <p:attrNameLst>
                                          <p:attrName>style.visibility</p:attrName>
                                        </p:attrNameLst>
                                      </p:cBhvr>
                                      <p:to>
                                        <p:strVal val="visible"/>
                                      </p:to>
                                    </p:set>
                                    <p:animEffect transition="in" filter="fade">
                                      <p:cBhvr>
                                        <p:cTn id="168" dur="500"/>
                                        <p:tgtEl>
                                          <p:spTgt spid="96"/>
                                        </p:tgtEl>
                                      </p:cBhvr>
                                    </p:animEffect>
                                  </p:childTnLst>
                                </p:cTn>
                              </p:par>
                            </p:childTnLst>
                          </p:cTn>
                        </p:par>
                      </p:childTnLst>
                    </p:cTn>
                  </p:par>
                </p:childTnLst>
              </p:cTn>
              <p:nextCondLst>
                <p:cond evt="onClick" delay="0">
                  <p:tgtEl>
                    <p:spTgt spid="95"/>
                  </p:tgtEl>
                </p:cond>
              </p:nextCondLst>
            </p:seq>
            <p:seq concurrent="1" nextAc="seek">
              <p:cTn id="169" restart="whenNotActive" fill="hold" evtFilter="cancelBubble" nodeType="interactiveSeq">
                <p:stCondLst>
                  <p:cond evt="onClick" delay="0">
                    <p:tgtEl>
                      <p:spTgt spid="96"/>
                    </p:tgtEl>
                  </p:cond>
                </p:stCondLst>
                <p:endSync evt="end" delay="0">
                  <p:rtn val="all"/>
                </p:endSync>
                <p:childTnLst>
                  <p:par>
                    <p:cTn id="170" fill="hold">
                      <p:stCondLst>
                        <p:cond delay="0"/>
                      </p:stCondLst>
                      <p:childTnLst>
                        <p:par>
                          <p:cTn id="171" fill="hold">
                            <p:stCondLst>
                              <p:cond delay="0"/>
                            </p:stCondLst>
                            <p:childTnLst>
                              <p:par>
                                <p:cTn id="172" presetID="10" presetClass="exit" presetSubtype="0" fill="hold" grpId="1" nodeType="clickEffect">
                                  <p:stCondLst>
                                    <p:cond delay="0"/>
                                  </p:stCondLst>
                                  <p:childTnLst>
                                    <p:animEffect transition="out" filter="fade">
                                      <p:cBhvr>
                                        <p:cTn id="173" dur="500"/>
                                        <p:tgtEl>
                                          <p:spTgt spid="96"/>
                                        </p:tgtEl>
                                      </p:cBhvr>
                                    </p:animEffect>
                                    <p:set>
                                      <p:cBhvr>
                                        <p:cTn id="174" dur="1" fill="hold">
                                          <p:stCondLst>
                                            <p:cond delay="499"/>
                                          </p:stCondLst>
                                        </p:cTn>
                                        <p:tgtEl>
                                          <p:spTgt spid="96"/>
                                        </p:tgtEl>
                                        <p:attrNameLst>
                                          <p:attrName>style.visibility</p:attrName>
                                        </p:attrNameLst>
                                      </p:cBhvr>
                                      <p:to>
                                        <p:strVal val="hidden"/>
                                      </p:to>
                                    </p:set>
                                  </p:childTnLst>
                                </p:cTn>
                              </p:par>
                            </p:childTnLst>
                          </p:cTn>
                        </p:par>
                        <p:par>
                          <p:cTn id="175" fill="hold">
                            <p:stCondLst>
                              <p:cond delay="500"/>
                            </p:stCondLst>
                            <p:childTnLst>
                              <p:par>
                                <p:cTn id="176" presetID="10" presetClass="entr" presetSubtype="0" fill="hold" grpId="0" nodeType="afterEffect">
                                  <p:stCondLst>
                                    <p:cond delay="0"/>
                                  </p:stCondLst>
                                  <p:childTnLst>
                                    <p:set>
                                      <p:cBhvr>
                                        <p:cTn id="177" dur="1" fill="hold">
                                          <p:stCondLst>
                                            <p:cond delay="0"/>
                                          </p:stCondLst>
                                        </p:cTn>
                                        <p:tgtEl>
                                          <p:spTgt spid="94"/>
                                        </p:tgtEl>
                                        <p:attrNameLst>
                                          <p:attrName>style.visibility</p:attrName>
                                        </p:attrNameLst>
                                      </p:cBhvr>
                                      <p:to>
                                        <p:strVal val="visible"/>
                                      </p:to>
                                    </p:set>
                                    <p:animEffect transition="in" filter="fade">
                                      <p:cBhvr>
                                        <p:cTn id="178" dur="500"/>
                                        <p:tgtEl>
                                          <p:spTgt spid="94"/>
                                        </p:tgtEl>
                                      </p:cBhvr>
                                    </p:animEffect>
                                  </p:childTnLst>
                                  <p:subTnLst>
                                    <p:audio>
                                      <p:cMediaNode>
                                        <p:cTn display="0" masterRel="sameClick">
                                          <p:stCondLst>
                                            <p:cond evt="begin" delay="0">
                                              <p:tn val="176"/>
                                            </p:cond>
                                          </p:stCondLst>
                                          <p:endCondLst>
                                            <p:cond evt="onStopAudio" delay="0">
                                              <p:tgtEl>
                                                <p:sldTgt/>
                                              </p:tgtEl>
                                            </p:cond>
                                          </p:endCondLst>
                                        </p:cTn>
                                        <p:tgtEl>
                                          <p:sndTgt r:embed="rId5" name="Check mark.wav"/>
                                        </p:tgtEl>
                                      </p:cMediaNode>
                                    </p:audio>
                                  </p:subTnLst>
                                </p:cTn>
                              </p:par>
                            </p:childTnLst>
                          </p:cTn>
                        </p:par>
                        <p:par>
                          <p:cTn id="179" fill="hold">
                            <p:stCondLst>
                              <p:cond delay="1000"/>
                            </p:stCondLst>
                            <p:childTnLst>
                              <p:par>
                                <p:cTn id="180" presetID="10" presetClass="entr" presetSubtype="0" fill="hold" grpId="0" nodeType="afterEffect">
                                  <p:stCondLst>
                                    <p:cond delay="0"/>
                                  </p:stCondLst>
                                  <p:childTnLst>
                                    <p:set>
                                      <p:cBhvr>
                                        <p:cTn id="181" dur="1" fill="hold">
                                          <p:stCondLst>
                                            <p:cond delay="0"/>
                                          </p:stCondLst>
                                        </p:cTn>
                                        <p:tgtEl>
                                          <p:spTgt spid="98"/>
                                        </p:tgtEl>
                                        <p:attrNameLst>
                                          <p:attrName>style.visibility</p:attrName>
                                        </p:attrNameLst>
                                      </p:cBhvr>
                                      <p:to>
                                        <p:strVal val="visible"/>
                                      </p:to>
                                    </p:set>
                                    <p:animEffect transition="in" filter="fade">
                                      <p:cBhvr>
                                        <p:cTn id="182" dur="500"/>
                                        <p:tgtEl>
                                          <p:spTgt spid="98"/>
                                        </p:tgtEl>
                                      </p:cBhvr>
                                    </p:animEffect>
                                  </p:childTnLst>
                                </p:cTn>
                              </p:par>
                            </p:childTnLst>
                          </p:cTn>
                        </p:par>
                      </p:childTnLst>
                    </p:cTn>
                  </p:par>
                </p:childTnLst>
              </p:cTn>
              <p:nextCondLst>
                <p:cond evt="onClick" delay="0">
                  <p:tgtEl>
                    <p:spTgt spid="96"/>
                  </p:tgtEl>
                </p:cond>
              </p:nextCondLst>
            </p:seq>
            <p:seq concurrent="1" nextAc="seek">
              <p:cTn id="183" restart="whenNotActive" fill="hold" evtFilter="cancelBubble" nodeType="interactiveSeq">
                <p:stCondLst>
                  <p:cond evt="onClick" delay="0">
                    <p:tgtEl>
                      <p:spTgt spid="98"/>
                    </p:tgtEl>
                  </p:cond>
                </p:stCondLst>
                <p:endSync evt="end" delay="0">
                  <p:rtn val="all"/>
                </p:endSync>
                <p:childTnLst>
                  <p:par>
                    <p:cTn id="184" fill="hold">
                      <p:stCondLst>
                        <p:cond delay="0"/>
                      </p:stCondLst>
                      <p:childTnLst>
                        <p:par>
                          <p:cTn id="185" fill="hold">
                            <p:stCondLst>
                              <p:cond delay="0"/>
                            </p:stCondLst>
                            <p:childTnLst>
                              <p:par>
                                <p:cTn id="186" presetID="10" presetClass="exit" presetSubtype="0" fill="hold" grpId="1" nodeType="clickEffect">
                                  <p:stCondLst>
                                    <p:cond delay="0"/>
                                  </p:stCondLst>
                                  <p:childTnLst>
                                    <p:animEffect transition="out" filter="fade">
                                      <p:cBhvr>
                                        <p:cTn id="187" dur="500"/>
                                        <p:tgtEl>
                                          <p:spTgt spid="98"/>
                                        </p:tgtEl>
                                      </p:cBhvr>
                                    </p:animEffect>
                                    <p:set>
                                      <p:cBhvr>
                                        <p:cTn id="188" dur="1" fill="hold">
                                          <p:stCondLst>
                                            <p:cond delay="499"/>
                                          </p:stCondLst>
                                        </p:cTn>
                                        <p:tgtEl>
                                          <p:spTgt spid="98"/>
                                        </p:tgtEl>
                                        <p:attrNameLst>
                                          <p:attrName>style.visibility</p:attrName>
                                        </p:attrNameLst>
                                      </p:cBhvr>
                                      <p:to>
                                        <p:strVal val="hidden"/>
                                      </p:to>
                                    </p:set>
                                  </p:childTnLst>
                                </p:cTn>
                              </p:par>
                              <p:par>
                                <p:cTn id="189" presetID="10" presetClass="exit" presetSubtype="0" fill="hold" grpId="1" nodeType="withEffect">
                                  <p:stCondLst>
                                    <p:cond delay="0"/>
                                  </p:stCondLst>
                                  <p:childTnLst>
                                    <p:animEffect transition="out" filter="fade">
                                      <p:cBhvr>
                                        <p:cTn id="190" dur="500"/>
                                        <p:tgtEl>
                                          <p:spTgt spid="93"/>
                                        </p:tgtEl>
                                      </p:cBhvr>
                                    </p:animEffect>
                                    <p:set>
                                      <p:cBhvr>
                                        <p:cTn id="191" dur="1" fill="hold">
                                          <p:stCondLst>
                                            <p:cond delay="499"/>
                                          </p:stCondLst>
                                        </p:cTn>
                                        <p:tgtEl>
                                          <p:spTgt spid="93"/>
                                        </p:tgtEl>
                                        <p:attrNameLst>
                                          <p:attrName>style.visibility</p:attrName>
                                        </p:attrNameLst>
                                      </p:cBhvr>
                                      <p:to>
                                        <p:strVal val="hidden"/>
                                      </p:to>
                                    </p:set>
                                  </p:childTnLst>
                                </p:cTn>
                              </p:par>
                              <p:par>
                                <p:cTn id="192" presetID="10" presetClass="exit" presetSubtype="0" fill="hold" grpId="1" nodeType="withEffect">
                                  <p:stCondLst>
                                    <p:cond delay="0"/>
                                  </p:stCondLst>
                                  <p:childTnLst>
                                    <p:animEffect transition="out" filter="fade">
                                      <p:cBhvr>
                                        <p:cTn id="193" dur="500"/>
                                        <p:tgtEl>
                                          <p:spTgt spid="94"/>
                                        </p:tgtEl>
                                      </p:cBhvr>
                                    </p:animEffect>
                                    <p:set>
                                      <p:cBhvr>
                                        <p:cTn id="194" dur="1" fill="hold">
                                          <p:stCondLst>
                                            <p:cond delay="499"/>
                                          </p:stCondLst>
                                        </p:cTn>
                                        <p:tgtEl>
                                          <p:spTgt spid="94"/>
                                        </p:tgtEl>
                                        <p:attrNameLst>
                                          <p:attrName>style.visibility</p:attrName>
                                        </p:attrNameLst>
                                      </p:cBhvr>
                                      <p:to>
                                        <p:strVal val="hidden"/>
                                      </p:to>
                                    </p:set>
                                  </p:childTnLst>
                                </p:cTn>
                              </p:par>
                            </p:childTnLst>
                          </p:cTn>
                        </p:par>
                      </p:childTnLst>
                    </p:cTn>
                  </p:par>
                </p:childTnLst>
              </p:cTn>
              <p:nextCondLst>
                <p:cond evt="onClick" delay="0">
                  <p:tgtEl>
                    <p:spTgt spid="98"/>
                  </p:tgtEl>
                </p:cond>
              </p:nextCondLst>
            </p:seq>
            <p:seq concurrent="1" nextAc="seek">
              <p:cTn id="195" restart="whenNotActive" fill="hold" evtFilter="cancelBubble" nodeType="interactiveSeq">
                <p:stCondLst>
                  <p:cond evt="onClick" delay="0">
                    <p:tgtEl>
                      <p:spTgt spid="97"/>
                    </p:tgtEl>
                  </p:cond>
                </p:stCondLst>
                <p:endSync evt="end" delay="0">
                  <p:rtn val="all"/>
                </p:endSync>
                <p:childTnLst>
                  <p:par>
                    <p:cTn id="196" fill="hold">
                      <p:stCondLst>
                        <p:cond delay="0"/>
                      </p:stCondLst>
                      <p:childTnLst>
                        <p:par>
                          <p:cTn id="197" fill="hold">
                            <p:stCondLst>
                              <p:cond delay="0"/>
                            </p:stCondLst>
                            <p:childTnLst>
                              <p:par>
                                <p:cTn id="198" presetID="0" presetClass="path" presetSubtype="0" accel="50000" decel="50000" fill="hold" nodeType="clickEffect">
                                  <p:stCondLst>
                                    <p:cond delay="0"/>
                                  </p:stCondLst>
                                  <p:childTnLst>
                                    <p:animMotion origin="layout" path="M -0.00065 3.7037E-7 C 0.02513 0.01157 0.03842 0.01018 0.04857 0.03819 C 0.04532 0.07731 0.02474 0.08981 0.00144 0.1088 C -0.022 0.12338 -0.04895 0.11134 -0.07851 0.10162 " pathEditMode="relative" rAng="0" ptsTypes="AAAA">
                                      <p:cBhvr>
                                        <p:cTn id="199" dur="3000" fill="hold"/>
                                        <p:tgtEl>
                                          <p:spTgt spid="97"/>
                                        </p:tgtEl>
                                        <p:attrNameLst>
                                          <p:attrName>ppt_x</p:attrName>
                                          <p:attrName>ppt_y</p:attrName>
                                        </p:attrNameLst>
                                      </p:cBhvr>
                                      <p:rCtr x="-1432" y="5787"/>
                                    </p:animMotion>
                                  </p:childTnLst>
                                  <p:subTnLst>
                                    <p:audio>
                                      <p:cMediaNode>
                                        <p:cTn display="0" masterRel="sameClick">
                                          <p:stCondLst>
                                            <p:cond evt="begin" delay="0">
                                              <p:tn val="198"/>
                                            </p:cond>
                                          </p:stCondLst>
                                          <p:endCondLst>
                                            <p:cond evt="onStopAudio" delay="0">
                                              <p:tgtEl>
                                                <p:sldTgt/>
                                              </p:tgtEl>
                                            </p:cond>
                                          </p:endCondLst>
                                        </p:cTn>
                                        <p:tgtEl>
                                          <p:sndTgt r:embed="rId6" name="chimes.wav"/>
                                        </p:tgtEl>
                                      </p:cMediaNode>
                                    </p:audio>
                                  </p:subTnLst>
                                </p:cTn>
                              </p:par>
                              <p:par>
                                <p:cTn id="200" presetID="8" presetClass="emph" presetSubtype="0" fill="hold" nodeType="withEffect">
                                  <p:stCondLst>
                                    <p:cond delay="0"/>
                                  </p:stCondLst>
                                  <p:childTnLst>
                                    <p:animRot by="5400000">
                                      <p:cBhvr>
                                        <p:cTn id="201" dur="3000" fill="hold"/>
                                        <p:tgtEl>
                                          <p:spTgt spid="97"/>
                                        </p:tgtEl>
                                        <p:attrNameLst>
                                          <p:attrName>r</p:attrName>
                                        </p:attrNameLst>
                                      </p:cBhvr>
                                    </p:animRot>
                                  </p:childTnLst>
                                </p:cTn>
                              </p:par>
                              <p:par>
                                <p:cTn id="202" presetID="6" presetClass="emph" presetSubtype="0" fill="hold" nodeType="withEffect">
                                  <p:stCondLst>
                                    <p:cond delay="0"/>
                                  </p:stCondLst>
                                  <p:childTnLst>
                                    <p:animScale>
                                      <p:cBhvr>
                                        <p:cTn id="203" dur="3000" fill="hold"/>
                                        <p:tgtEl>
                                          <p:spTgt spid="97"/>
                                        </p:tgtEl>
                                      </p:cBhvr>
                                      <p:by x="20000" y="20000"/>
                                    </p:animScale>
                                  </p:childTnLst>
                                </p:cTn>
                              </p:par>
                              <p:par>
                                <p:cTn id="204" presetID="10" presetClass="exit" presetSubtype="0" fill="hold" nodeType="withEffect">
                                  <p:stCondLst>
                                    <p:cond delay="2500"/>
                                  </p:stCondLst>
                                  <p:childTnLst>
                                    <p:animEffect transition="out" filter="fade">
                                      <p:cBhvr>
                                        <p:cTn id="205" dur="500"/>
                                        <p:tgtEl>
                                          <p:spTgt spid="97"/>
                                        </p:tgtEl>
                                      </p:cBhvr>
                                    </p:animEffect>
                                    <p:set>
                                      <p:cBhvr>
                                        <p:cTn id="206" dur="1" fill="hold">
                                          <p:stCondLst>
                                            <p:cond delay="499"/>
                                          </p:stCondLst>
                                        </p:cTn>
                                        <p:tgtEl>
                                          <p:spTgt spid="97"/>
                                        </p:tgtEl>
                                        <p:attrNameLst>
                                          <p:attrName>style.visibility</p:attrName>
                                        </p:attrNameLst>
                                      </p:cBhvr>
                                      <p:to>
                                        <p:strVal val="hidden"/>
                                      </p:to>
                                    </p:set>
                                  </p:childTnLst>
                                </p:cTn>
                              </p:par>
                              <p:par>
                                <p:cTn id="207" presetID="1" presetClass="mediacall" presetSubtype="0" fill="hold" nodeType="withEffect">
                                  <p:stCondLst>
                                    <p:cond delay="2500"/>
                                  </p:stCondLst>
                                  <p:childTnLst>
                                    <p:cmd type="call" cmd="playFrom(0.0)">
                                      <p:cBhvr>
                                        <p:cTn id="208" dur="487" fill="hold"/>
                                        <p:tgtEl>
                                          <p:spTgt spid="4"/>
                                        </p:tgtEl>
                                      </p:cBhvr>
                                    </p:cmd>
                                  </p:childTnLst>
                                </p:cTn>
                              </p:par>
                              <p:par>
                                <p:cTn id="209" presetID="32" presetClass="emph" presetSubtype="0" repeatCount="4000" fill="hold" nodeType="withEffect">
                                  <p:stCondLst>
                                    <p:cond delay="3000"/>
                                  </p:stCondLst>
                                  <p:childTnLst>
                                    <p:animRot by="120000">
                                      <p:cBhvr>
                                        <p:cTn id="210" dur="50" fill="hold">
                                          <p:stCondLst>
                                            <p:cond delay="0"/>
                                          </p:stCondLst>
                                        </p:cTn>
                                        <p:tgtEl>
                                          <p:spTgt spid="5"/>
                                        </p:tgtEl>
                                        <p:attrNameLst>
                                          <p:attrName>r</p:attrName>
                                        </p:attrNameLst>
                                      </p:cBhvr>
                                    </p:animRot>
                                    <p:animRot by="-240000">
                                      <p:cBhvr>
                                        <p:cTn id="211" dur="100" fill="hold">
                                          <p:stCondLst>
                                            <p:cond delay="100"/>
                                          </p:stCondLst>
                                        </p:cTn>
                                        <p:tgtEl>
                                          <p:spTgt spid="5"/>
                                        </p:tgtEl>
                                        <p:attrNameLst>
                                          <p:attrName>r</p:attrName>
                                        </p:attrNameLst>
                                      </p:cBhvr>
                                    </p:animRot>
                                    <p:animRot by="240000">
                                      <p:cBhvr>
                                        <p:cTn id="212" dur="100" fill="hold">
                                          <p:stCondLst>
                                            <p:cond delay="200"/>
                                          </p:stCondLst>
                                        </p:cTn>
                                        <p:tgtEl>
                                          <p:spTgt spid="5"/>
                                        </p:tgtEl>
                                        <p:attrNameLst>
                                          <p:attrName>r</p:attrName>
                                        </p:attrNameLst>
                                      </p:cBhvr>
                                    </p:animRot>
                                    <p:animRot by="-240000">
                                      <p:cBhvr>
                                        <p:cTn id="213" dur="100" fill="hold">
                                          <p:stCondLst>
                                            <p:cond delay="300"/>
                                          </p:stCondLst>
                                        </p:cTn>
                                        <p:tgtEl>
                                          <p:spTgt spid="5"/>
                                        </p:tgtEl>
                                        <p:attrNameLst>
                                          <p:attrName>r</p:attrName>
                                        </p:attrNameLst>
                                      </p:cBhvr>
                                    </p:animRot>
                                    <p:animRot by="120000">
                                      <p:cBhvr>
                                        <p:cTn id="214" dur="100" fill="hold">
                                          <p:stCondLst>
                                            <p:cond delay="400"/>
                                          </p:stCondLst>
                                        </p:cTn>
                                        <p:tgtEl>
                                          <p:spTgt spid="5"/>
                                        </p:tgtEl>
                                        <p:attrNameLst>
                                          <p:attrName>r</p:attrName>
                                        </p:attrNameLst>
                                      </p:cBhvr>
                                    </p:animRot>
                                  </p:childTnLst>
                                  <p:subTnLst>
                                    <p:audio>
                                      <p:cMediaNode>
                                        <p:cTn display="0" masterRel="sameClick">
                                          <p:stCondLst>
                                            <p:cond evt="begin" delay="0">
                                              <p:tn val="209"/>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97"/>
                  </p:tgtEl>
                </p:cond>
              </p:nextCondLst>
            </p:seq>
            <p:seq concurrent="1" nextAc="seek">
              <p:cTn id="215" restart="whenNotActive" fill="hold" evtFilter="cancelBubble" nodeType="interactiveSeq">
                <p:stCondLst>
                  <p:cond evt="onClick" delay="0">
                    <p:tgtEl>
                      <p:spTgt spid="101"/>
                    </p:tgtEl>
                  </p:cond>
                </p:stCondLst>
                <p:endSync evt="end" delay="0">
                  <p:rtn val="all"/>
                </p:endSync>
                <p:childTnLst>
                  <p:par>
                    <p:cTn id="216" fill="hold">
                      <p:stCondLst>
                        <p:cond delay="0"/>
                      </p:stCondLst>
                      <p:childTnLst>
                        <p:par>
                          <p:cTn id="217" fill="hold">
                            <p:stCondLst>
                              <p:cond delay="0"/>
                            </p:stCondLst>
                            <p:childTnLst>
                              <p:par>
                                <p:cTn id="218" presetID="10" presetClass="exit" presetSubtype="0" fill="hold" nodeType="clickEffect">
                                  <p:stCondLst>
                                    <p:cond delay="0"/>
                                  </p:stCondLst>
                                  <p:childTnLst>
                                    <p:animEffect transition="out" filter="fade">
                                      <p:cBhvr>
                                        <p:cTn id="219" dur="250"/>
                                        <p:tgtEl>
                                          <p:spTgt spid="101"/>
                                        </p:tgtEl>
                                      </p:cBhvr>
                                    </p:animEffect>
                                    <p:set>
                                      <p:cBhvr>
                                        <p:cTn id="220" dur="1" fill="hold">
                                          <p:stCondLst>
                                            <p:cond delay="249"/>
                                          </p:stCondLst>
                                        </p:cTn>
                                        <p:tgtEl>
                                          <p:spTgt spid="101"/>
                                        </p:tgtEl>
                                        <p:attrNameLst>
                                          <p:attrName>style.visibility</p:attrName>
                                        </p:attrNameLst>
                                      </p:cBhvr>
                                      <p:to>
                                        <p:strVal val="hidden"/>
                                      </p:to>
                                    </p:set>
                                  </p:childTnLst>
                                </p:cTn>
                              </p:par>
                              <p:par>
                                <p:cTn id="221" presetID="10" presetClass="entr" presetSubtype="0" fill="hold" nodeType="withEffect">
                                  <p:stCondLst>
                                    <p:cond delay="0"/>
                                  </p:stCondLst>
                                  <p:childTnLst>
                                    <p:set>
                                      <p:cBhvr>
                                        <p:cTn id="222" dur="1" fill="hold">
                                          <p:stCondLst>
                                            <p:cond delay="0"/>
                                          </p:stCondLst>
                                        </p:cTn>
                                        <p:tgtEl>
                                          <p:spTgt spid="103"/>
                                        </p:tgtEl>
                                        <p:attrNameLst>
                                          <p:attrName>style.visibility</p:attrName>
                                        </p:attrNameLst>
                                      </p:cBhvr>
                                      <p:to>
                                        <p:strVal val="visible"/>
                                      </p:to>
                                    </p:set>
                                    <p:animEffect transition="in" filter="fade">
                                      <p:cBhvr>
                                        <p:cTn id="223" dur="250"/>
                                        <p:tgtEl>
                                          <p:spTgt spid="103"/>
                                        </p:tgtEl>
                                      </p:cBhvr>
                                    </p:animEffect>
                                  </p:childTnLst>
                                </p:cTn>
                              </p:par>
                            </p:childTnLst>
                          </p:cTn>
                        </p:par>
                        <p:par>
                          <p:cTn id="224" fill="hold">
                            <p:stCondLst>
                              <p:cond delay="250"/>
                            </p:stCondLst>
                            <p:childTnLst>
                              <p:par>
                                <p:cTn id="225" presetID="32" presetClass="emph" presetSubtype="0" repeatCount="indefinite" fill="hold" nodeType="afterEffect">
                                  <p:stCondLst>
                                    <p:cond delay="0"/>
                                  </p:stCondLst>
                                  <p:childTnLst>
                                    <p:animRot by="120000">
                                      <p:cBhvr>
                                        <p:cTn id="226" dur="100" fill="hold">
                                          <p:stCondLst>
                                            <p:cond delay="0"/>
                                          </p:stCondLst>
                                        </p:cTn>
                                        <p:tgtEl>
                                          <p:spTgt spid="103"/>
                                        </p:tgtEl>
                                        <p:attrNameLst>
                                          <p:attrName>r</p:attrName>
                                        </p:attrNameLst>
                                      </p:cBhvr>
                                    </p:animRot>
                                    <p:animRot by="-240000">
                                      <p:cBhvr>
                                        <p:cTn id="227" dur="200" fill="hold">
                                          <p:stCondLst>
                                            <p:cond delay="200"/>
                                          </p:stCondLst>
                                        </p:cTn>
                                        <p:tgtEl>
                                          <p:spTgt spid="103"/>
                                        </p:tgtEl>
                                        <p:attrNameLst>
                                          <p:attrName>r</p:attrName>
                                        </p:attrNameLst>
                                      </p:cBhvr>
                                    </p:animRot>
                                    <p:animRot by="240000">
                                      <p:cBhvr>
                                        <p:cTn id="228" dur="200" fill="hold">
                                          <p:stCondLst>
                                            <p:cond delay="400"/>
                                          </p:stCondLst>
                                        </p:cTn>
                                        <p:tgtEl>
                                          <p:spTgt spid="103"/>
                                        </p:tgtEl>
                                        <p:attrNameLst>
                                          <p:attrName>r</p:attrName>
                                        </p:attrNameLst>
                                      </p:cBhvr>
                                    </p:animRot>
                                    <p:animRot by="-240000">
                                      <p:cBhvr>
                                        <p:cTn id="229" dur="200" fill="hold">
                                          <p:stCondLst>
                                            <p:cond delay="600"/>
                                          </p:stCondLst>
                                        </p:cTn>
                                        <p:tgtEl>
                                          <p:spTgt spid="103"/>
                                        </p:tgtEl>
                                        <p:attrNameLst>
                                          <p:attrName>r</p:attrName>
                                        </p:attrNameLst>
                                      </p:cBhvr>
                                    </p:animRot>
                                    <p:animRot by="120000">
                                      <p:cBhvr>
                                        <p:cTn id="230" dur="200" fill="hold">
                                          <p:stCondLst>
                                            <p:cond delay="800"/>
                                          </p:stCondLst>
                                        </p:cTn>
                                        <p:tgtEl>
                                          <p:spTgt spid="103"/>
                                        </p:tgtEl>
                                        <p:attrNameLst>
                                          <p:attrName>r</p:attrName>
                                        </p:attrNameLst>
                                      </p:cBhvr>
                                    </p:animRot>
                                  </p:childTnLst>
                                </p:cTn>
                              </p:par>
                              <p:par>
                                <p:cTn id="231" presetID="10" presetClass="entr" presetSubtype="0" fill="hold" grpId="0" nodeType="withEffect">
                                  <p:stCondLst>
                                    <p:cond delay="0"/>
                                  </p:stCondLst>
                                  <p:childTnLst>
                                    <p:set>
                                      <p:cBhvr>
                                        <p:cTn id="232" dur="1" fill="hold">
                                          <p:stCondLst>
                                            <p:cond delay="0"/>
                                          </p:stCondLst>
                                        </p:cTn>
                                        <p:tgtEl>
                                          <p:spTgt spid="99"/>
                                        </p:tgtEl>
                                        <p:attrNameLst>
                                          <p:attrName>style.visibility</p:attrName>
                                        </p:attrNameLst>
                                      </p:cBhvr>
                                      <p:to>
                                        <p:strVal val="visible"/>
                                      </p:to>
                                    </p:set>
                                    <p:animEffect transition="in" filter="fade">
                                      <p:cBhvr>
                                        <p:cTn id="233" dur="500"/>
                                        <p:tgtEl>
                                          <p:spTgt spid="99"/>
                                        </p:tgtEl>
                                      </p:cBhvr>
                                    </p:animEffect>
                                  </p:childTnLst>
                                  <p:subTnLst>
                                    <p:audio>
                                      <p:cMediaNode>
                                        <p:cTn display="0" masterRel="sameClick">
                                          <p:stCondLst>
                                            <p:cond evt="begin" delay="0">
                                              <p:tn val="231"/>
                                            </p:cond>
                                          </p:stCondLst>
                                          <p:endCondLst>
                                            <p:cond evt="onStopAudio" delay="0">
                                              <p:tgtEl>
                                                <p:sldTgt/>
                                              </p:tgtEl>
                                            </p:cond>
                                          </p:endCondLst>
                                        </p:cTn>
                                        <p:tgtEl>
                                          <p:sndTgt r:embed="rId5" name="Check mark.wav"/>
                                        </p:tgtEl>
                                      </p:cMediaNode>
                                    </p:audio>
                                  </p:subTnLst>
                                </p:cTn>
                              </p:par>
                            </p:childTnLst>
                          </p:cTn>
                        </p:par>
                        <p:par>
                          <p:cTn id="234" fill="hold">
                            <p:stCondLst>
                              <p:cond delay="1250"/>
                            </p:stCondLst>
                            <p:childTnLst>
                              <p:par>
                                <p:cTn id="235" presetID="10" presetClass="entr" presetSubtype="0" fill="hold" grpId="0" nodeType="afterEffect">
                                  <p:stCondLst>
                                    <p:cond delay="0"/>
                                  </p:stCondLst>
                                  <p:childTnLst>
                                    <p:set>
                                      <p:cBhvr>
                                        <p:cTn id="236" dur="1" fill="hold">
                                          <p:stCondLst>
                                            <p:cond delay="0"/>
                                          </p:stCondLst>
                                        </p:cTn>
                                        <p:tgtEl>
                                          <p:spTgt spid="102"/>
                                        </p:tgtEl>
                                        <p:attrNameLst>
                                          <p:attrName>style.visibility</p:attrName>
                                        </p:attrNameLst>
                                      </p:cBhvr>
                                      <p:to>
                                        <p:strVal val="visible"/>
                                      </p:to>
                                    </p:set>
                                    <p:animEffect transition="in" filter="fade">
                                      <p:cBhvr>
                                        <p:cTn id="237" dur="500"/>
                                        <p:tgtEl>
                                          <p:spTgt spid="102"/>
                                        </p:tgtEl>
                                      </p:cBhvr>
                                    </p:animEffect>
                                  </p:childTnLst>
                                </p:cTn>
                              </p:par>
                            </p:childTnLst>
                          </p:cTn>
                        </p:par>
                      </p:childTnLst>
                    </p:cTn>
                  </p:par>
                </p:childTnLst>
              </p:cTn>
              <p:nextCondLst>
                <p:cond evt="onClick" delay="0">
                  <p:tgtEl>
                    <p:spTgt spid="101"/>
                  </p:tgtEl>
                </p:cond>
              </p:nextCondLst>
            </p:seq>
            <p:seq concurrent="1" nextAc="seek">
              <p:cTn id="238" restart="whenNotActive" fill="hold" evtFilter="cancelBubble" nodeType="interactiveSeq">
                <p:stCondLst>
                  <p:cond evt="onClick" delay="0">
                    <p:tgtEl>
                      <p:spTgt spid="102"/>
                    </p:tgtEl>
                  </p:cond>
                </p:stCondLst>
                <p:endSync evt="end" delay="0">
                  <p:rtn val="all"/>
                </p:endSync>
                <p:childTnLst>
                  <p:par>
                    <p:cTn id="239" fill="hold">
                      <p:stCondLst>
                        <p:cond delay="0"/>
                      </p:stCondLst>
                      <p:childTnLst>
                        <p:par>
                          <p:cTn id="240" fill="hold">
                            <p:stCondLst>
                              <p:cond delay="0"/>
                            </p:stCondLst>
                            <p:childTnLst>
                              <p:par>
                                <p:cTn id="241" presetID="10" presetClass="exit" presetSubtype="0" fill="hold" grpId="1" nodeType="clickEffect">
                                  <p:stCondLst>
                                    <p:cond delay="0"/>
                                  </p:stCondLst>
                                  <p:childTnLst>
                                    <p:animEffect transition="out" filter="fade">
                                      <p:cBhvr>
                                        <p:cTn id="242" dur="500"/>
                                        <p:tgtEl>
                                          <p:spTgt spid="102"/>
                                        </p:tgtEl>
                                      </p:cBhvr>
                                    </p:animEffect>
                                    <p:set>
                                      <p:cBhvr>
                                        <p:cTn id="243" dur="1" fill="hold">
                                          <p:stCondLst>
                                            <p:cond delay="499"/>
                                          </p:stCondLst>
                                        </p:cTn>
                                        <p:tgtEl>
                                          <p:spTgt spid="102"/>
                                        </p:tgtEl>
                                        <p:attrNameLst>
                                          <p:attrName>style.visibility</p:attrName>
                                        </p:attrNameLst>
                                      </p:cBhvr>
                                      <p:to>
                                        <p:strVal val="hidden"/>
                                      </p:to>
                                    </p:set>
                                  </p:childTnLst>
                                </p:cTn>
                              </p:par>
                            </p:childTnLst>
                          </p:cTn>
                        </p:par>
                        <p:par>
                          <p:cTn id="244" fill="hold">
                            <p:stCondLst>
                              <p:cond delay="500"/>
                            </p:stCondLst>
                            <p:childTnLst>
                              <p:par>
                                <p:cTn id="245" presetID="10" presetClass="entr" presetSubtype="0" fill="hold" grpId="0" nodeType="afterEffect">
                                  <p:stCondLst>
                                    <p:cond delay="0"/>
                                  </p:stCondLst>
                                  <p:childTnLst>
                                    <p:set>
                                      <p:cBhvr>
                                        <p:cTn id="246" dur="1" fill="hold">
                                          <p:stCondLst>
                                            <p:cond delay="0"/>
                                          </p:stCondLst>
                                        </p:cTn>
                                        <p:tgtEl>
                                          <p:spTgt spid="100"/>
                                        </p:tgtEl>
                                        <p:attrNameLst>
                                          <p:attrName>style.visibility</p:attrName>
                                        </p:attrNameLst>
                                      </p:cBhvr>
                                      <p:to>
                                        <p:strVal val="visible"/>
                                      </p:to>
                                    </p:set>
                                    <p:animEffect transition="in" filter="fade">
                                      <p:cBhvr>
                                        <p:cTn id="247" dur="500"/>
                                        <p:tgtEl>
                                          <p:spTgt spid="100"/>
                                        </p:tgtEl>
                                      </p:cBhvr>
                                    </p:animEffect>
                                  </p:childTnLst>
                                  <p:subTnLst>
                                    <p:audio>
                                      <p:cMediaNode>
                                        <p:cTn display="0" masterRel="sameClick">
                                          <p:stCondLst>
                                            <p:cond evt="begin" delay="0">
                                              <p:tn val="245"/>
                                            </p:cond>
                                          </p:stCondLst>
                                          <p:endCondLst>
                                            <p:cond evt="onStopAudio" delay="0">
                                              <p:tgtEl>
                                                <p:sldTgt/>
                                              </p:tgtEl>
                                            </p:cond>
                                          </p:endCondLst>
                                        </p:cTn>
                                        <p:tgtEl>
                                          <p:sndTgt r:embed="rId5" name="Check mark.wav"/>
                                        </p:tgtEl>
                                      </p:cMediaNode>
                                    </p:audio>
                                  </p:subTnLst>
                                </p:cTn>
                              </p:par>
                            </p:childTnLst>
                          </p:cTn>
                        </p:par>
                        <p:par>
                          <p:cTn id="248" fill="hold">
                            <p:stCondLst>
                              <p:cond delay="1000"/>
                            </p:stCondLst>
                            <p:childTnLst>
                              <p:par>
                                <p:cTn id="249" presetID="10" presetClass="entr" presetSubtype="0" fill="hold" grpId="0" nodeType="afterEffect">
                                  <p:stCondLst>
                                    <p:cond delay="0"/>
                                  </p:stCondLst>
                                  <p:childTnLst>
                                    <p:set>
                                      <p:cBhvr>
                                        <p:cTn id="250" dur="1" fill="hold">
                                          <p:stCondLst>
                                            <p:cond delay="0"/>
                                          </p:stCondLst>
                                        </p:cTn>
                                        <p:tgtEl>
                                          <p:spTgt spid="104"/>
                                        </p:tgtEl>
                                        <p:attrNameLst>
                                          <p:attrName>style.visibility</p:attrName>
                                        </p:attrNameLst>
                                      </p:cBhvr>
                                      <p:to>
                                        <p:strVal val="visible"/>
                                      </p:to>
                                    </p:set>
                                    <p:animEffect transition="in" filter="fade">
                                      <p:cBhvr>
                                        <p:cTn id="251" dur="500"/>
                                        <p:tgtEl>
                                          <p:spTgt spid="104"/>
                                        </p:tgtEl>
                                      </p:cBhvr>
                                    </p:animEffect>
                                  </p:childTnLst>
                                </p:cTn>
                              </p:par>
                            </p:childTnLst>
                          </p:cTn>
                        </p:par>
                      </p:childTnLst>
                    </p:cTn>
                  </p:par>
                </p:childTnLst>
              </p:cTn>
              <p:nextCondLst>
                <p:cond evt="onClick" delay="0">
                  <p:tgtEl>
                    <p:spTgt spid="102"/>
                  </p:tgtEl>
                </p:cond>
              </p:nextCondLst>
            </p:seq>
            <p:seq concurrent="1" nextAc="seek">
              <p:cTn id="252" restart="whenNotActive" fill="hold" evtFilter="cancelBubble" nodeType="interactiveSeq">
                <p:stCondLst>
                  <p:cond evt="onClick" delay="0">
                    <p:tgtEl>
                      <p:spTgt spid="104"/>
                    </p:tgtEl>
                  </p:cond>
                </p:stCondLst>
                <p:endSync evt="end" delay="0">
                  <p:rtn val="all"/>
                </p:endSync>
                <p:childTnLst>
                  <p:par>
                    <p:cTn id="253" fill="hold">
                      <p:stCondLst>
                        <p:cond delay="0"/>
                      </p:stCondLst>
                      <p:childTnLst>
                        <p:par>
                          <p:cTn id="254" fill="hold">
                            <p:stCondLst>
                              <p:cond delay="0"/>
                            </p:stCondLst>
                            <p:childTnLst>
                              <p:par>
                                <p:cTn id="255" presetID="10" presetClass="exit" presetSubtype="0" fill="hold" grpId="1" nodeType="clickEffect">
                                  <p:stCondLst>
                                    <p:cond delay="0"/>
                                  </p:stCondLst>
                                  <p:childTnLst>
                                    <p:animEffect transition="out" filter="fade">
                                      <p:cBhvr>
                                        <p:cTn id="256" dur="500"/>
                                        <p:tgtEl>
                                          <p:spTgt spid="104"/>
                                        </p:tgtEl>
                                      </p:cBhvr>
                                    </p:animEffect>
                                    <p:set>
                                      <p:cBhvr>
                                        <p:cTn id="257" dur="1" fill="hold">
                                          <p:stCondLst>
                                            <p:cond delay="499"/>
                                          </p:stCondLst>
                                        </p:cTn>
                                        <p:tgtEl>
                                          <p:spTgt spid="104"/>
                                        </p:tgtEl>
                                        <p:attrNameLst>
                                          <p:attrName>style.visibility</p:attrName>
                                        </p:attrNameLst>
                                      </p:cBhvr>
                                      <p:to>
                                        <p:strVal val="hidden"/>
                                      </p:to>
                                    </p:set>
                                  </p:childTnLst>
                                </p:cTn>
                              </p:par>
                              <p:par>
                                <p:cTn id="258" presetID="10" presetClass="exit" presetSubtype="0" fill="hold" grpId="1" nodeType="withEffect">
                                  <p:stCondLst>
                                    <p:cond delay="0"/>
                                  </p:stCondLst>
                                  <p:childTnLst>
                                    <p:animEffect transition="out" filter="fade">
                                      <p:cBhvr>
                                        <p:cTn id="259" dur="500"/>
                                        <p:tgtEl>
                                          <p:spTgt spid="99"/>
                                        </p:tgtEl>
                                      </p:cBhvr>
                                    </p:animEffect>
                                    <p:set>
                                      <p:cBhvr>
                                        <p:cTn id="260" dur="1" fill="hold">
                                          <p:stCondLst>
                                            <p:cond delay="499"/>
                                          </p:stCondLst>
                                        </p:cTn>
                                        <p:tgtEl>
                                          <p:spTgt spid="99"/>
                                        </p:tgtEl>
                                        <p:attrNameLst>
                                          <p:attrName>style.visibility</p:attrName>
                                        </p:attrNameLst>
                                      </p:cBhvr>
                                      <p:to>
                                        <p:strVal val="hidden"/>
                                      </p:to>
                                    </p:set>
                                  </p:childTnLst>
                                </p:cTn>
                              </p:par>
                              <p:par>
                                <p:cTn id="261" presetID="10" presetClass="exit" presetSubtype="0" fill="hold" grpId="1" nodeType="withEffect">
                                  <p:stCondLst>
                                    <p:cond delay="0"/>
                                  </p:stCondLst>
                                  <p:childTnLst>
                                    <p:animEffect transition="out" filter="fade">
                                      <p:cBhvr>
                                        <p:cTn id="262" dur="500"/>
                                        <p:tgtEl>
                                          <p:spTgt spid="100"/>
                                        </p:tgtEl>
                                      </p:cBhvr>
                                    </p:animEffect>
                                    <p:set>
                                      <p:cBhvr>
                                        <p:cTn id="263" dur="1" fill="hold">
                                          <p:stCondLst>
                                            <p:cond delay="4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264" restart="whenNotActive" fill="hold" evtFilter="cancelBubble" nodeType="interactiveSeq">
                <p:stCondLst>
                  <p:cond evt="onClick" delay="0">
                    <p:tgtEl>
                      <p:spTgt spid="103"/>
                    </p:tgtEl>
                  </p:cond>
                </p:stCondLst>
                <p:endSync evt="end" delay="0">
                  <p:rtn val="all"/>
                </p:endSync>
                <p:childTnLst>
                  <p:par>
                    <p:cTn id="265" fill="hold">
                      <p:stCondLst>
                        <p:cond delay="0"/>
                      </p:stCondLst>
                      <p:childTnLst>
                        <p:par>
                          <p:cTn id="266" fill="hold">
                            <p:stCondLst>
                              <p:cond delay="0"/>
                            </p:stCondLst>
                            <p:childTnLst>
                              <p:par>
                                <p:cTn id="267" presetID="0" presetClass="path" presetSubtype="0" accel="50000" decel="50000" fill="hold" nodeType="clickEffect">
                                  <p:stCondLst>
                                    <p:cond delay="0"/>
                                  </p:stCondLst>
                                  <p:childTnLst>
                                    <p:animMotion origin="layout" path="M -0.00026 3.7037E-6 C 0.04687 0.03541 -0.00612 0.19351 -0.02709 0.2324 C -0.05352 0.27754 -0.14714 0.33588 -0.19232 0.34768 " pathEditMode="relative" rAng="0" ptsTypes="AAA">
                                      <p:cBhvr>
                                        <p:cTn id="268" dur="3000" fill="hold"/>
                                        <p:tgtEl>
                                          <p:spTgt spid="103"/>
                                        </p:tgtEl>
                                        <p:attrNameLst>
                                          <p:attrName>ppt_x</p:attrName>
                                          <p:attrName>ppt_y</p:attrName>
                                        </p:attrNameLst>
                                      </p:cBhvr>
                                      <p:rCtr x="-8659" y="17384"/>
                                    </p:animMotion>
                                  </p:childTnLst>
                                  <p:subTnLst>
                                    <p:audio>
                                      <p:cMediaNode>
                                        <p:cTn display="0" masterRel="sameClick">
                                          <p:stCondLst>
                                            <p:cond evt="begin" delay="0">
                                              <p:tn val="267"/>
                                            </p:cond>
                                          </p:stCondLst>
                                          <p:endCondLst>
                                            <p:cond evt="onStopAudio" delay="0">
                                              <p:tgtEl>
                                                <p:sldTgt/>
                                              </p:tgtEl>
                                            </p:cond>
                                          </p:endCondLst>
                                        </p:cTn>
                                        <p:tgtEl>
                                          <p:sndTgt r:embed="rId6" name="chimes.wav"/>
                                        </p:tgtEl>
                                      </p:cMediaNode>
                                    </p:audio>
                                  </p:subTnLst>
                                </p:cTn>
                              </p:par>
                              <p:par>
                                <p:cTn id="269" presetID="8" presetClass="emph" presetSubtype="0" fill="hold" nodeType="withEffect">
                                  <p:stCondLst>
                                    <p:cond delay="0"/>
                                  </p:stCondLst>
                                  <p:childTnLst>
                                    <p:animRot by="5400000">
                                      <p:cBhvr>
                                        <p:cTn id="270" dur="3000" fill="hold"/>
                                        <p:tgtEl>
                                          <p:spTgt spid="103"/>
                                        </p:tgtEl>
                                        <p:attrNameLst>
                                          <p:attrName>r</p:attrName>
                                        </p:attrNameLst>
                                      </p:cBhvr>
                                    </p:animRot>
                                  </p:childTnLst>
                                </p:cTn>
                              </p:par>
                              <p:par>
                                <p:cTn id="271" presetID="6" presetClass="emph" presetSubtype="0" fill="hold" nodeType="withEffect">
                                  <p:stCondLst>
                                    <p:cond delay="0"/>
                                  </p:stCondLst>
                                  <p:childTnLst>
                                    <p:animScale>
                                      <p:cBhvr>
                                        <p:cTn id="272" dur="3000" fill="hold"/>
                                        <p:tgtEl>
                                          <p:spTgt spid="103"/>
                                        </p:tgtEl>
                                      </p:cBhvr>
                                      <p:by x="20000" y="20000"/>
                                    </p:animScale>
                                  </p:childTnLst>
                                </p:cTn>
                              </p:par>
                              <p:par>
                                <p:cTn id="273" presetID="10" presetClass="exit" presetSubtype="0" fill="hold" nodeType="withEffect">
                                  <p:stCondLst>
                                    <p:cond delay="2500"/>
                                  </p:stCondLst>
                                  <p:childTnLst>
                                    <p:animEffect transition="out" filter="fade">
                                      <p:cBhvr>
                                        <p:cTn id="274" dur="500"/>
                                        <p:tgtEl>
                                          <p:spTgt spid="103"/>
                                        </p:tgtEl>
                                      </p:cBhvr>
                                    </p:animEffect>
                                    <p:set>
                                      <p:cBhvr>
                                        <p:cTn id="275" dur="1" fill="hold">
                                          <p:stCondLst>
                                            <p:cond delay="499"/>
                                          </p:stCondLst>
                                        </p:cTn>
                                        <p:tgtEl>
                                          <p:spTgt spid="103"/>
                                        </p:tgtEl>
                                        <p:attrNameLst>
                                          <p:attrName>style.visibility</p:attrName>
                                        </p:attrNameLst>
                                      </p:cBhvr>
                                      <p:to>
                                        <p:strVal val="hidden"/>
                                      </p:to>
                                    </p:set>
                                  </p:childTnLst>
                                </p:cTn>
                              </p:par>
                              <p:par>
                                <p:cTn id="276" presetID="1" presetClass="mediacall" presetSubtype="0" fill="hold" nodeType="withEffect">
                                  <p:stCondLst>
                                    <p:cond delay="2500"/>
                                  </p:stCondLst>
                                  <p:childTnLst>
                                    <p:cmd type="call" cmd="playFrom(0.0)">
                                      <p:cBhvr>
                                        <p:cTn id="277" dur="487" fill="hold"/>
                                        <p:tgtEl>
                                          <p:spTgt spid="4"/>
                                        </p:tgtEl>
                                      </p:cBhvr>
                                    </p:cmd>
                                  </p:childTnLst>
                                </p:cTn>
                              </p:par>
                              <p:par>
                                <p:cTn id="278" presetID="32" presetClass="emph" presetSubtype="0" repeatCount="4000" fill="hold" nodeType="withEffect">
                                  <p:stCondLst>
                                    <p:cond delay="3000"/>
                                  </p:stCondLst>
                                  <p:childTnLst>
                                    <p:animRot by="120000">
                                      <p:cBhvr>
                                        <p:cTn id="279" dur="50" fill="hold">
                                          <p:stCondLst>
                                            <p:cond delay="0"/>
                                          </p:stCondLst>
                                        </p:cTn>
                                        <p:tgtEl>
                                          <p:spTgt spid="5"/>
                                        </p:tgtEl>
                                        <p:attrNameLst>
                                          <p:attrName>r</p:attrName>
                                        </p:attrNameLst>
                                      </p:cBhvr>
                                    </p:animRot>
                                    <p:animRot by="-240000">
                                      <p:cBhvr>
                                        <p:cTn id="280" dur="100" fill="hold">
                                          <p:stCondLst>
                                            <p:cond delay="100"/>
                                          </p:stCondLst>
                                        </p:cTn>
                                        <p:tgtEl>
                                          <p:spTgt spid="5"/>
                                        </p:tgtEl>
                                        <p:attrNameLst>
                                          <p:attrName>r</p:attrName>
                                        </p:attrNameLst>
                                      </p:cBhvr>
                                    </p:animRot>
                                    <p:animRot by="240000">
                                      <p:cBhvr>
                                        <p:cTn id="281" dur="100" fill="hold">
                                          <p:stCondLst>
                                            <p:cond delay="200"/>
                                          </p:stCondLst>
                                        </p:cTn>
                                        <p:tgtEl>
                                          <p:spTgt spid="5"/>
                                        </p:tgtEl>
                                        <p:attrNameLst>
                                          <p:attrName>r</p:attrName>
                                        </p:attrNameLst>
                                      </p:cBhvr>
                                    </p:animRot>
                                    <p:animRot by="-240000">
                                      <p:cBhvr>
                                        <p:cTn id="282" dur="100" fill="hold">
                                          <p:stCondLst>
                                            <p:cond delay="300"/>
                                          </p:stCondLst>
                                        </p:cTn>
                                        <p:tgtEl>
                                          <p:spTgt spid="5"/>
                                        </p:tgtEl>
                                        <p:attrNameLst>
                                          <p:attrName>r</p:attrName>
                                        </p:attrNameLst>
                                      </p:cBhvr>
                                    </p:animRot>
                                    <p:animRot by="120000">
                                      <p:cBhvr>
                                        <p:cTn id="283" dur="100" fill="hold">
                                          <p:stCondLst>
                                            <p:cond delay="400"/>
                                          </p:stCondLst>
                                        </p:cTn>
                                        <p:tgtEl>
                                          <p:spTgt spid="5"/>
                                        </p:tgtEl>
                                        <p:attrNameLst>
                                          <p:attrName>r</p:attrName>
                                        </p:attrNameLst>
                                      </p:cBhvr>
                                    </p:animRot>
                                  </p:childTnLst>
                                  <p:subTnLst>
                                    <p:audio>
                                      <p:cMediaNode>
                                        <p:cTn display="0" masterRel="sameClick">
                                          <p:stCondLst>
                                            <p:cond evt="begin" delay="0">
                                              <p:tn val="278"/>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3"/>
                  </p:tgtEl>
                </p:cond>
              </p:nextCondLst>
            </p:seq>
            <p:seq concurrent="1" nextAc="seek">
              <p:cTn id="284" restart="whenNotActive" fill="hold" evtFilter="cancelBubble" nodeType="interactiveSeq">
                <p:stCondLst>
                  <p:cond evt="onClick" delay="0">
                    <p:tgtEl>
                      <p:spTgt spid="107"/>
                    </p:tgtEl>
                  </p:cond>
                </p:stCondLst>
                <p:endSync evt="end" delay="0">
                  <p:rtn val="all"/>
                </p:endSync>
                <p:childTnLst>
                  <p:par>
                    <p:cTn id="285" fill="hold">
                      <p:stCondLst>
                        <p:cond delay="0"/>
                      </p:stCondLst>
                      <p:childTnLst>
                        <p:par>
                          <p:cTn id="286" fill="hold">
                            <p:stCondLst>
                              <p:cond delay="0"/>
                            </p:stCondLst>
                            <p:childTnLst>
                              <p:par>
                                <p:cTn id="287" presetID="10" presetClass="exit" presetSubtype="0" fill="hold" nodeType="clickEffect">
                                  <p:stCondLst>
                                    <p:cond delay="0"/>
                                  </p:stCondLst>
                                  <p:childTnLst>
                                    <p:animEffect transition="out" filter="fade">
                                      <p:cBhvr>
                                        <p:cTn id="288" dur="250"/>
                                        <p:tgtEl>
                                          <p:spTgt spid="107"/>
                                        </p:tgtEl>
                                      </p:cBhvr>
                                    </p:animEffect>
                                    <p:set>
                                      <p:cBhvr>
                                        <p:cTn id="289" dur="1" fill="hold">
                                          <p:stCondLst>
                                            <p:cond delay="249"/>
                                          </p:stCondLst>
                                        </p:cTn>
                                        <p:tgtEl>
                                          <p:spTgt spid="107"/>
                                        </p:tgtEl>
                                        <p:attrNameLst>
                                          <p:attrName>style.visibility</p:attrName>
                                        </p:attrNameLst>
                                      </p:cBhvr>
                                      <p:to>
                                        <p:strVal val="hidden"/>
                                      </p:to>
                                    </p:set>
                                  </p:childTnLst>
                                </p:cTn>
                              </p:par>
                              <p:par>
                                <p:cTn id="290" presetID="10" presetClass="entr" presetSubtype="0" fill="hold" nodeType="withEffect">
                                  <p:stCondLst>
                                    <p:cond delay="0"/>
                                  </p:stCondLst>
                                  <p:childTnLst>
                                    <p:set>
                                      <p:cBhvr>
                                        <p:cTn id="291" dur="1" fill="hold">
                                          <p:stCondLst>
                                            <p:cond delay="0"/>
                                          </p:stCondLst>
                                        </p:cTn>
                                        <p:tgtEl>
                                          <p:spTgt spid="109"/>
                                        </p:tgtEl>
                                        <p:attrNameLst>
                                          <p:attrName>style.visibility</p:attrName>
                                        </p:attrNameLst>
                                      </p:cBhvr>
                                      <p:to>
                                        <p:strVal val="visible"/>
                                      </p:to>
                                    </p:set>
                                    <p:animEffect transition="in" filter="fade">
                                      <p:cBhvr>
                                        <p:cTn id="292" dur="250"/>
                                        <p:tgtEl>
                                          <p:spTgt spid="109"/>
                                        </p:tgtEl>
                                      </p:cBhvr>
                                    </p:animEffect>
                                  </p:childTnLst>
                                </p:cTn>
                              </p:par>
                            </p:childTnLst>
                          </p:cTn>
                        </p:par>
                        <p:par>
                          <p:cTn id="293" fill="hold">
                            <p:stCondLst>
                              <p:cond delay="250"/>
                            </p:stCondLst>
                            <p:childTnLst>
                              <p:par>
                                <p:cTn id="294" presetID="32" presetClass="emph" presetSubtype="0" repeatCount="indefinite" fill="hold" nodeType="afterEffect">
                                  <p:stCondLst>
                                    <p:cond delay="0"/>
                                  </p:stCondLst>
                                  <p:childTnLst>
                                    <p:animRot by="120000">
                                      <p:cBhvr>
                                        <p:cTn id="295" dur="100" fill="hold">
                                          <p:stCondLst>
                                            <p:cond delay="0"/>
                                          </p:stCondLst>
                                        </p:cTn>
                                        <p:tgtEl>
                                          <p:spTgt spid="109"/>
                                        </p:tgtEl>
                                        <p:attrNameLst>
                                          <p:attrName>r</p:attrName>
                                        </p:attrNameLst>
                                      </p:cBhvr>
                                    </p:animRot>
                                    <p:animRot by="-240000">
                                      <p:cBhvr>
                                        <p:cTn id="296" dur="200" fill="hold">
                                          <p:stCondLst>
                                            <p:cond delay="200"/>
                                          </p:stCondLst>
                                        </p:cTn>
                                        <p:tgtEl>
                                          <p:spTgt spid="109"/>
                                        </p:tgtEl>
                                        <p:attrNameLst>
                                          <p:attrName>r</p:attrName>
                                        </p:attrNameLst>
                                      </p:cBhvr>
                                    </p:animRot>
                                    <p:animRot by="240000">
                                      <p:cBhvr>
                                        <p:cTn id="297" dur="200" fill="hold">
                                          <p:stCondLst>
                                            <p:cond delay="400"/>
                                          </p:stCondLst>
                                        </p:cTn>
                                        <p:tgtEl>
                                          <p:spTgt spid="109"/>
                                        </p:tgtEl>
                                        <p:attrNameLst>
                                          <p:attrName>r</p:attrName>
                                        </p:attrNameLst>
                                      </p:cBhvr>
                                    </p:animRot>
                                    <p:animRot by="-240000">
                                      <p:cBhvr>
                                        <p:cTn id="298" dur="200" fill="hold">
                                          <p:stCondLst>
                                            <p:cond delay="600"/>
                                          </p:stCondLst>
                                        </p:cTn>
                                        <p:tgtEl>
                                          <p:spTgt spid="109"/>
                                        </p:tgtEl>
                                        <p:attrNameLst>
                                          <p:attrName>r</p:attrName>
                                        </p:attrNameLst>
                                      </p:cBhvr>
                                    </p:animRot>
                                    <p:animRot by="120000">
                                      <p:cBhvr>
                                        <p:cTn id="299" dur="200" fill="hold">
                                          <p:stCondLst>
                                            <p:cond delay="800"/>
                                          </p:stCondLst>
                                        </p:cTn>
                                        <p:tgtEl>
                                          <p:spTgt spid="109"/>
                                        </p:tgtEl>
                                        <p:attrNameLst>
                                          <p:attrName>r</p:attrName>
                                        </p:attrNameLst>
                                      </p:cBhvr>
                                    </p:animRot>
                                  </p:childTnLst>
                                </p:cTn>
                              </p:par>
                              <p:par>
                                <p:cTn id="300" presetID="10" presetClass="entr" presetSubtype="0" fill="hold" grpId="0" nodeType="withEffect">
                                  <p:stCondLst>
                                    <p:cond delay="0"/>
                                  </p:stCondLst>
                                  <p:childTnLst>
                                    <p:set>
                                      <p:cBhvr>
                                        <p:cTn id="301" dur="1" fill="hold">
                                          <p:stCondLst>
                                            <p:cond delay="0"/>
                                          </p:stCondLst>
                                        </p:cTn>
                                        <p:tgtEl>
                                          <p:spTgt spid="105"/>
                                        </p:tgtEl>
                                        <p:attrNameLst>
                                          <p:attrName>style.visibility</p:attrName>
                                        </p:attrNameLst>
                                      </p:cBhvr>
                                      <p:to>
                                        <p:strVal val="visible"/>
                                      </p:to>
                                    </p:set>
                                    <p:animEffect transition="in" filter="fade">
                                      <p:cBhvr>
                                        <p:cTn id="302" dur="500"/>
                                        <p:tgtEl>
                                          <p:spTgt spid="105"/>
                                        </p:tgtEl>
                                      </p:cBhvr>
                                    </p:animEffect>
                                  </p:childTnLst>
                                  <p:subTnLst>
                                    <p:audio>
                                      <p:cMediaNode>
                                        <p:cTn display="0" masterRel="sameClick">
                                          <p:stCondLst>
                                            <p:cond evt="begin" delay="0">
                                              <p:tn val="300"/>
                                            </p:cond>
                                          </p:stCondLst>
                                          <p:endCondLst>
                                            <p:cond evt="onStopAudio" delay="0">
                                              <p:tgtEl>
                                                <p:sldTgt/>
                                              </p:tgtEl>
                                            </p:cond>
                                          </p:endCondLst>
                                        </p:cTn>
                                        <p:tgtEl>
                                          <p:sndTgt r:embed="rId5" name="Check mark.wav"/>
                                        </p:tgtEl>
                                      </p:cMediaNode>
                                    </p:audio>
                                  </p:subTnLst>
                                </p:cTn>
                              </p:par>
                            </p:childTnLst>
                          </p:cTn>
                        </p:par>
                        <p:par>
                          <p:cTn id="303" fill="hold">
                            <p:stCondLst>
                              <p:cond delay="1250"/>
                            </p:stCondLst>
                            <p:childTnLst>
                              <p:par>
                                <p:cTn id="304" presetID="10" presetClass="entr" presetSubtype="0" fill="hold" grpId="0" nodeType="afterEffect">
                                  <p:stCondLst>
                                    <p:cond delay="0"/>
                                  </p:stCondLst>
                                  <p:childTnLst>
                                    <p:set>
                                      <p:cBhvr>
                                        <p:cTn id="305" dur="1" fill="hold">
                                          <p:stCondLst>
                                            <p:cond delay="0"/>
                                          </p:stCondLst>
                                        </p:cTn>
                                        <p:tgtEl>
                                          <p:spTgt spid="108"/>
                                        </p:tgtEl>
                                        <p:attrNameLst>
                                          <p:attrName>style.visibility</p:attrName>
                                        </p:attrNameLst>
                                      </p:cBhvr>
                                      <p:to>
                                        <p:strVal val="visible"/>
                                      </p:to>
                                    </p:set>
                                    <p:animEffect transition="in" filter="fade">
                                      <p:cBhvr>
                                        <p:cTn id="306" dur="500"/>
                                        <p:tgtEl>
                                          <p:spTgt spid="108"/>
                                        </p:tgtEl>
                                      </p:cBhvr>
                                    </p:animEffect>
                                  </p:childTnLst>
                                </p:cTn>
                              </p:par>
                            </p:childTnLst>
                          </p:cTn>
                        </p:par>
                      </p:childTnLst>
                    </p:cTn>
                  </p:par>
                </p:childTnLst>
              </p:cTn>
              <p:nextCondLst>
                <p:cond evt="onClick" delay="0">
                  <p:tgtEl>
                    <p:spTgt spid="107"/>
                  </p:tgtEl>
                </p:cond>
              </p:nextCondLst>
            </p:seq>
            <p:seq concurrent="1" nextAc="seek">
              <p:cTn id="307" restart="whenNotActive" fill="hold" evtFilter="cancelBubble" nodeType="interactiveSeq">
                <p:stCondLst>
                  <p:cond evt="onClick" delay="0">
                    <p:tgtEl>
                      <p:spTgt spid="108"/>
                    </p:tgtEl>
                  </p:cond>
                </p:stCondLst>
                <p:endSync evt="end" delay="0">
                  <p:rtn val="all"/>
                </p:endSync>
                <p:childTnLst>
                  <p:par>
                    <p:cTn id="308" fill="hold">
                      <p:stCondLst>
                        <p:cond delay="0"/>
                      </p:stCondLst>
                      <p:childTnLst>
                        <p:par>
                          <p:cTn id="309" fill="hold">
                            <p:stCondLst>
                              <p:cond delay="0"/>
                            </p:stCondLst>
                            <p:childTnLst>
                              <p:par>
                                <p:cTn id="310" presetID="10" presetClass="exit" presetSubtype="0" fill="hold" grpId="1" nodeType="clickEffect">
                                  <p:stCondLst>
                                    <p:cond delay="0"/>
                                  </p:stCondLst>
                                  <p:childTnLst>
                                    <p:animEffect transition="out" filter="fade">
                                      <p:cBhvr>
                                        <p:cTn id="311" dur="500"/>
                                        <p:tgtEl>
                                          <p:spTgt spid="108"/>
                                        </p:tgtEl>
                                      </p:cBhvr>
                                    </p:animEffect>
                                    <p:set>
                                      <p:cBhvr>
                                        <p:cTn id="312" dur="1" fill="hold">
                                          <p:stCondLst>
                                            <p:cond delay="499"/>
                                          </p:stCondLst>
                                        </p:cTn>
                                        <p:tgtEl>
                                          <p:spTgt spid="108"/>
                                        </p:tgtEl>
                                        <p:attrNameLst>
                                          <p:attrName>style.visibility</p:attrName>
                                        </p:attrNameLst>
                                      </p:cBhvr>
                                      <p:to>
                                        <p:strVal val="hidden"/>
                                      </p:to>
                                    </p:set>
                                  </p:childTnLst>
                                </p:cTn>
                              </p:par>
                            </p:childTnLst>
                          </p:cTn>
                        </p:par>
                        <p:par>
                          <p:cTn id="313" fill="hold">
                            <p:stCondLst>
                              <p:cond delay="500"/>
                            </p:stCondLst>
                            <p:childTnLst>
                              <p:par>
                                <p:cTn id="314" presetID="10" presetClass="entr" presetSubtype="0" fill="hold" grpId="0" nodeType="afterEffect">
                                  <p:stCondLst>
                                    <p:cond delay="0"/>
                                  </p:stCondLst>
                                  <p:childTnLst>
                                    <p:set>
                                      <p:cBhvr>
                                        <p:cTn id="315" dur="1" fill="hold">
                                          <p:stCondLst>
                                            <p:cond delay="0"/>
                                          </p:stCondLst>
                                        </p:cTn>
                                        <p:tgtEl>
                                          <p:spTgt spid="106"/>
                                        </p:tgtEl>
                                        <p:attrNameLst>
                                          <p:attrName>style.visibility</p:attrName>
                                        </p:attrNameLst>
                                      </p:cBhvr>
                                      <p:to>
                                        <p:strVal val="visible"/>
                                      </p:to>
                                    </p:set>
                                    <p:animEffect transition="in" filter="fade">
                                      <p:cBhvr>
                                        <p:cTn id="316" dur="500"/>
                                        <p:tgtEl>
                                          <p:spTgt spid="106"/>
                                        </p:tgtEl>
                                      </p:cBhvr>
                                    </p:animEffect>
                                  </p:childTnLst>
                                  <p:subTnLst>
                                    <p:audio>
                                      <p:cMediaNode>
                                        <p:cTn display="0" masterRel="sameClick">
                                          <p:stCondLst>
                                            <p:cond evt="begin" delay="0">
                                              <p:tn val="314"/>
                                            </p:cond>
                                          </p:stCondLst>
                                          <p:endCondLst>
                                            <p:cond evt="onStopAudio" delay="0">
                                              <p:tgtEl>
                                                <p:sldTgt/>
                                              </p:tgtEl>
                                            </p:cond>
                                          </p:endCondLst>
                                        </p:cTn>
                                        <p:tgtEl>
                                          <p:sndTgt r:embed="rId5" name="Check mark.wav"/>
                                        </p:tgtEl>
                                      </p:cMediaNode>
                                    </p:audio>
                                  </p:subTnLst>
                                </p:cTn>
                              </p:par>
                            </p:childTnLst>
                          </p:cTn>
                        </p:par>
                        <p:par>
                          <p:cTn id="317" fill="hold">
                            <p:stCondLst>
                              <p:cond delay="1000"/>
                            </p:stCondLst>
                            <p:childTnLst>
                              <p:par>
                                <p:cTn id="318" presetID="10" presetClass="entr" presetSubtype="0" fill="hold" grpId="0" nodeType="afterEffect">
                                  <p:stCondLst>
                                    <p:cond delay="0"/>
                                  </p:stCondLst>
                                  <p:childTnLst>
                                    <p:set>
                                      <p:cBhvr>
                                        <p:cTn id="319" dur="1" fill="hold">
                                          <p:stCondLst>
                                            <p:cond delay="0"/>
                                          </p:stCondLst>
                                        </p:cTn>
                                        <p:tgtEl>
                                          <p:spTgt spid="110"/>
                                        </p:tgtEl>
                                        <p:attrNameLst>
                                          <p:attrName>style.visibility</p:attrName>
                                        </p:attrNameLst>
                                      </p:cBhvr>
                                      <p:to>
                                        <p:strVal val="visible"/>
                                      </p:to>
                                    </p:set>
                                    <p:animEffect transition="in" filter="fade">
                                      <p:cBhvr>
                                        <p:cTn id="320" dur="500"/>
                                        <p:tgtEl>
                                          <p:spTgt spid="110"/>
                                        </p:tgtEl>
                                      </p:cBhvr>
                                    </p:animEffect>
                                  </p:childTnLst>
                                </p:cTn>
                              </p:par>
                            </p:childTnLst>
                          </p:cTn>
                        </p:par>
                      </p:childTnLst>
                    </p:cTn>
                  </p:par>
                </p:childTnLst>
              </p:cTn>
              <p:nextCondLst>
                <p:cond evt="onClick" delay="0">
                  <p:tgtEl>
                    <p:spTgt spid="108"/>
                  </p:tgtEl>
                </p:cond>
              </p:nextCondLst>
            </p:seq>
            <p:seq concurrent="1" nextAc="seek">
              <p:cTn id="321" restart="whenNotActive" fill="hold" evtFilter="cancelBubble" nodeType="interactiveSeq">
                <p:stCondLst>
                  <p:cond evt="onClick" delay="0">
                    <p:tgtEl>
                      <p:spTgt spid="110"/>
                    </p:tgtEl>
                  </p:cond>
                </p:stCondLst>
                <p:endSync evt="end" delay="0">
                  <p:rtn val="all"/>
                </p:endSync>
                <p:childTnLst>
                  <p:par>
                    <p:cTn id="322" fill="hold">
                      <p:stCondLst>
                        <p:cond delay="0"/>
                      </p:stCondLst>
                      <p:childTnLst>
                        <p:par>
                          <p:cTn id="323" fill="hold">
                            <p:stCondLst>
                              <p:cond delay="0"/>
                            </p:stCondLst>
                            <p:childTnLst>
                              <p:par>
                                <p:cTn id="324" presetID="10" presetClass="exit" presetSubtype="0" fill="hold" grpId="1" nodeType="clickEffect">
                                  <p:stCondLst>
                                    <p:cond delay="0"/>
                                  </p:stCondLst>
                                  <p:childTnLst>
                                    <p:animEffect transition="out" filter="fade">
                                      <p:cBhvr>
                                        <p:cTn id="325" dur="500"/>
                                        <p:tgtEl>
                                          <p:spTgt spid="110"/>
                                        </p:tgtEl>
                                      </p:cBhvr>
                                    </p:animEffect>
                                    <p:set>
                                      <p:cBhvr>
                                        <p:cTn id="326" dur="1" fill="hold">
                                          <p:stCondLst>
                                            <p:cond delay="499"/>
                                          </p:stCondLst>
                                        </p:cTn>
                                        <p:tgtEl>
                                          <p:spTgt spid="110"/>
                                        </p:tgtEl>
                                        <p:attrNameLst>
                                          <p:attrName>style.visibility</p:attrName>
                                        </p:attrNameLst>
                                      </p:cBhvr>
                                      <p:to>
                                        <p:strVal val="hidden"/>
                                      </p:to>
                                    </p:set>
                                  </p:childTnLst>
                                </p:cTn>
                              </p:par>
                              <p:par>
                                <p:cTn id="327" presetID="10" presetClass="exit" presetSubtype="0" fill="hold" grpId="1" nodeType="withEffect">
                                  <p:stCondLst>
                                    <p:cond delay="0"/>
                                  </p:stCondLst>
                                  <p:childTnLst>
                                    <p:animEffect transition="out" filter="fade">
                                      <p:cBhvr>
                                        <p:cTn id="328" dur="500"/>
                                        <p:tgtEl>
                                          <p:spTgt spid="105"/>
                                        </p:tgtEl>
                                      </p:cBhvr>
                                    </p:animEffect>
                                    <p:set>
                                      <p:cBhvr>
                                        <p:cTn id="329" dur="1" fill="hold">
                                          <p:stCondLst>
                                            <p:cond delay="499"/>
                                          </p:stCondLst>
                                        </p:cTn>
                                        <p:tgtEl>
                                          <p:spTgt spid="105"/>
                                        </p:tgtEl>
                                        <p:attrNameLst>
                                          <p:attrName>style.visibility</p:attrName>
                                        </p:attrNameLst>
                                      </p:cBhvr>
                                      <p:to>
                                        <p:strVal val="hidden"/>
                                      </p:to>
                                    </p:set>
                                  </p:childTnLst>
                                </p:cTn>
                              </p:par>
                              <p:par>
                                <p:cTn id="330" presetID="10" presetClass="exit" presetSubtype="0" fill="hold" grpId="1" nodeType="withEffect">
                                  <p:stCondLst>
                                    <p:cond delay="0"/>
                                  </p:stCondLst>
                                  <p:childTnLst>
                                    <p:animEffect transition="out" filter="fade">
                                      <p:cBhvr>
                                        <p:cTn id="331" dur="500"/>
                                        <p:tgtEl>
                                          <p:spTgt spid="106"/>
                                        </p:tgtEl>
                                      </p:cBhvr>
                                    </p:animEffect>
                                    <p:set>
                                      <p:cBhvr>
                                        <p:cTn id="332" dur="1" fill="hold">
                                          <p:stCondLst>
                                            <p:cond delay="499"/>
                                          </p:stCondLst>
                                        </p:cTn>
                                        <p:tgtEl>
                                          <p:spTgt spid="106"/>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seq concurrent="1" nextAc="seek">
              <p:cTn id="333" restart="whenNotActive" fill="hold" evtFilter="cancelBubble" nodeType="interactiveSeq">
                <p:stCondLst>
                  <p:cond evt="onClick" delay="0">
                    <p:tgtEl>
                      <p:spTgt spid="109"/>
                    </p:tgtEl>
                  </p:cond>
                </p:stCondLst>
                <p:endSync evt="end" delay="0">
                  <p:rtn val="all"/>
                </p:endSync>
                <p:childTnLst>
                  <p:par>
                    <p:cTn id="334" fill="hold">
                      <p:stCondLst>
                        <p:cond delay="0"/>
                      </p:stCondLst>
                      <p:childTnLst>
                        <p:par>
                          <p:cTn id="335" fill="hold">
                            <p:stCondLst>
                              <p:cond delay="0"/>
                            </p:stCondLst>
                            <p:childTnLst>
                              <p:par>
                                <p:cTn id="336" presetID="0" presetClass="path" presetSubtype="0" accel="50000" decel="50000" fill="hold" nodeType="clickEffect">
                                  <p:stCondLst>
                                    <p:cond delay="0"/>
                                  </p:stCondLst>
                                  <p:childTnLst>
                                    <p:animMotion origin="layout" path="M -0.00027 1.11111E-6 C -0.03021 0.02685 -0.05287 0.04398 -0.0806 0.04792 C -0.12149 0.05694 -0.15912 0.05046 -0.20508 0.03588 " pathEditMode="relative" rAng="0" ptsTypes="AAA">
                                      <p:cBhvr>
                                        <p:cTn id="337" dur="3000" fill="hold"/>
                                        <p:tgtEl>
                                          <p:spTgt spid="109"/>
                                        </p:tgtEl>
                                        <p:attrNameLst>
                                          <p:attrName>ppt_x</p:attrName>
                                          <p:attrName>ppt_y</p:attrName>
                                        </p:attrNameLst>
                                      </p:cBhvr>
                                      <p:rCtr x="-10247" y="2593"/>
                                    </p:animMotion>
                                  </p:childTnLst>
                                  <p:subTnLst>
                                    <p:audio>
                                      <p:cMediaNode>
                                        <p:cTn display="0" masterRel="sameClick">
                                          <p:stCondLst>
                                            <p:cond evt="begin" delay="0">
                                              <p:tn val="336"/>
                                            </p:cond>
                                          </p:stCondLst>
                                          <p:endCondLst>
                                            <p:cond evt="onStopAudio" delay="0">
                                              <p:tgtEl>
                                                <p:sldTgt/>
                                              </p:tgtEl>
                                            </p:cond>
                                          </p:endCondLst>
                                        </p:cTn>
                                        <p:tgtEl>
                                          <p:sndTgt r:embed="rId6" name="chimes.wav"/>
                                        </p:tgtEl>
                                      </p:cMediaNode>
                                    </p:audio>
                                  </p:subTnLst>
                                </p:cTn>
                              </p:par>
                              <p:par>
                                <p:cTn id="338" presetID="8" presetClass="emph" presetSubtype="0" fill="hold" nodeType="withEffect">
                                  <p:stCondLst>
                                    <p:cond delay="0"/>
                                  </p:stCondLst>
                                  <p:childTnLst>
                                    <p:animRot by="5400000">
                                      <p:cBhvr>
                                        <p:cTn id="339" dur="3000" fill="hold"/>
                                        <p:tgtEl>
                                          <p:spTgt spid="109"/>
                                        </p:tgtEl>
                                        <p:attrNameLst>
                                          <p:attrName>r</p:attrName>
                                        </p:attrNameLst>
                                      </p:cBhvr>
                                    </p:animRot>
                                  </p:childTnLst>
                                </p:cTn>
                              </p:par>
                              <p:par>
                                <p:cTn id="340" presetID="6" presetClass="emph" presetSubtype="0" fill="hold" nodeType="withEffect">
                                  <p:stCondLst>
                                    <p:cond delay="0"/>
                                  </p:stCondLst>
                                  <p:childTnLst>
                                    <p:animScale>
                                      <p:cBhvr>
                                        <p:cTn id="341" dur="3000" fill="hold"/>
                                        <p:tgtEl>
                                          <p:spTgt spid="109"/>
                                        </p:tgtEl>
                                      </p:cBhvr>
                                      <p:by x="20000" y="20000"/>
                                    </p:animScale>
                                  </p:childTnLst>
                                </p:cTn>
                              </p:par>
                              <p:par>
                                <p:cTn id="342" presetID="10" presetClass="exit" presetSubtype="0" fill="hold" nodeType="withEffect">
                                  <p:stCondLst>
                                    <p:cond delay="2500"/>
                                  </p:stCondLst>
                                  <p:childTnLst>
                                    <p:animEffect transition="out" filter="fade">
                                      <p:cBhvr>
                                        <p:cTn id="343" dur="500"/>
                                        <p:tgtEl>
                                          <p:spTgt spid="109"/>
                                        </p:tgtEl>
                                      </p:cBhvr>
                                    </p:animEffect>
                                    <p:set>
                                      <p:cBhvr>
                                        <p:cTn id="344" dur="1" fill="hold">
                                          <p:stCondLst>
                                            <p:cond delay="499"/>
                                          </p:stCondLst>
                                        </p:cTn>
                                        <p:tgtEl>
                                          <p:spTgt spid="109"/>
                                        </p:tgtEl>
                                        <p:attrNameLst>
                                          <p:attrName>style.visibility</p:attrName>
                                        </p:attrNameLst>
                                      </p:cBhvr>
                                      <p:to>
                                        <p:strVal val="hidden"/>
                                      </p:to>
                                    </p:set>
                                  </p:childTnLst>
                                </p:cTn>
                              </p:par>
                              <p:par>
                                <p:cTn id="345" presetID="1" presetClass="mediacall" presetSubtype="0" fill="hold" nodeType="withEffect">
                                  <p:stCondLst>
                                    <p:cond delay="2500"/>
                                  </p:stCondLst>
                                  <p:childTnLst>
                                    <p:cmd type="call" cmd="playFrom(0.0)">
                                      <p:cBhvr>
                                        <p:cTn id="346" dur="487" fill="hold"/>
                                        <p:tgtEl>
                                          <p:spTgt spid="4"/>
                                        </p:tgtEl>
                                      </p:cBhvr>
                                    </p:cmd>
                                  </p:childTnLst>
                                </p:cTn>
                              </p:par>
                              <p:par>
                                <p:cTn id="347" presetID="32" presetClass="emph" presetSubtype="0" repeatCount="4000" fill="hold" nodeType="withEffect">
                                  <p:stCondLst>
                                    <p:cond delay="3000"/>
                                  </p:stCondLst>
                                  <p:childTnLst>
                                    <p:animRot by="120000">
                                      <p:cBhvr>
                                        <p:cTn id="348" dur="50" fill="hold">
                                          <p:stCondLst>
                                            <p:cond delay="0"/>
                                          </p:stCondLst>
                                        </p:cTn>
                                        <p:tgtEl>
                                          <p:spTgt spid="5"/>
                                        </p:tgtEl>
                                        <p:attrNameLst>
                                          <p:attrName>r</p:attrName>
                                        </p:attrNameLst>
                                      </p:cBhvr>
                                    </p:animRot>
                                    <p:animRot by="-240000">
                                      <p:cBhvr>
                                        <p:cTn id="349" dur="100" fill="hold">
                                          <p:stCondLst>
                                            <p:cond delay="100"/>
                                          </p:stCondLst>
                                        </p:cTn>
                                        <p:tgtEl>
                                          <p:spTgt spid="5"/>
                                        </p:tgtEl>
                                        <p:attrNameLst>
                                          <p:attrName>r</p:attrName>
                                        </p:attrNameLst>
                                      </p:cBhvr>
                                    </p:animRot>
                                    <p:animRot by="240000">
                                      <p:cBhvr>
                                        <p:cTn id="350" dur="100" fill="hold">
                                          <p:stCondLst>
                                            <p:cond delay="200"/>
                                          </p:stCondLst>
                                        </p:cTn>
                                        <p:tgtEl>
                                          <p:spTgt spid="5"/>
                                        </p:tgtEl>
                                        <p:attrNameLst>
                                          <p:attrName>r</p:attrName>
                                        </p:attrNameLst>
                                      </p:cBhvr>
                                    </p:animRot>
                                    <p:animRot by="-240000">
                                      <p:cBhvr>
                                        <p:cTn id="351" dur="100" fill="hold">
                                          <p:stCondLst>
                                            <p:cond delay="300"/>
                                          </p:stCondLst>
                                        </p:cTn>
                                        <p:tgtEl>
                                          <p:spTgt spid="5"/>
                                        </p:tgtEl>
                                        <p:attrNameLst>
                                          <p:attrName>r</p:attrName>
                                        </p:attrNameLst>
                                      </p:cBhvr>
                                    </p:animRot>
                                    <p:animRot by="120000">
                                      <p:cBhvr>
                                        <p:cTn id="352" dur="100" fill="hold">
                                          <p:stCondLst>
                                            <p:cond delay="400"/>
                                          </p:stCondLst>
                                        </p:cTn>
                                        <p:tgtEl>
                                          <p:spTgt spid="5"/>
                                        </p:tgtEl>
                                        <p:attrNameLst>
                                          <p:attrName>r</p:attrName>
                                        </p:attrNameLst>
                                      </p:cBhvr>
                                    </p:animRot>
                                  </p:childTnLst>
                                  <p:subTnLst>
                                    <p:audio>
                                      <p:cMediaNode>
                                        <p:cTn display="0" masterRel="sameClick">
                                          <p:stCondLst>
                                            <p:cond evt="begin" delay="0">
                                              <p:tn val="347"/>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9"/>
                  </p:tgtEl>
                </p:cond>
              </p:nextCondLst>
            </p:seq>
          </p:childTnLst>
        </p:cTn>
      </p:par>
    </p:tnLst>
    <p:bldLst>
      <p:bldP spid="15" grpId="0" animBg="1"/>
      <p:bldP spid="15" grpId="1" animBg="1"/>
      <p:bldP spid="6" grpId="0" animBg="1"/>
      <p:bldP spid="6" grpId="1" animBg="1"/>
      <p:bldP spid="82" grpId="0" animBg="1"/>
      <p:bldP spid="82" grpId="1" animBg="1"/>
      <p:bldP spid="83" grpId="0" animBg="1"/>
      <p:bldP spid="83" grpId="1" animBg="1"/>
      <p:bldP spid="94" grpId="0" animBg="1"/>
      <p:bldP spid="94" grpId="1" animBg="1"/>
      <p:bldP spid="93" grpId="0" animBg="1"/>
      <p:bldP spid="93" grpId="1" animBg="1"/>
      <p:bldP spid="100" grpId="0" animBg="1"/>
      <p:bldP spid="100" grpId="1" animBg="1"/>
      <p:bldP spid="99" grpId="0" animBg="1"/>
      <p:bldP spid="99" grpId="1" animBg="1"/>
      <p:bldP spid="106" grpId="0" animBg="1"/>
      <p:bldP spid="106" grpId="1" animBg="1"/>
      <p:bldP spid="105" grpId="0" animBg="1"/>
      <p:bldP spid="105" grpId="1" animBg="1"/>
      <p:bldP spid="3" grpId="0" animBg="1"/>
      <p:bldP spid="3" grpId="1" animBg="1"/>
      <p:bldP spid="80" grpId="0" animBg="1"/>
      <p:bldP spid="80" grpId="1" animBg="1"/>
      <p:bldP spid="85" grpId="0" animBg="1"/>
      <p:bldP spid="85" grpId="1" animBg="1"/>
      <p:bldP spid="87" grpId="0" animBg="1"/>
      <p:bldP spid="87" grpId="1" animBg="1"/>
      <p:bldP spid="96" grpId="0" animBg="1"/>
      <p:bldP spid="96" grpId="1" animBg="1"/>
      <p:bldP spid="98" grpId="0" animBg="1"/>
      <p:bldP spid="98" grpId="1" animBg="1"/>
      <p:bldP spid="102" grpId="0" animBg="1"/>
      <p:bldP spid="102" grpId="1" animBg="1"/>
      <p:bldP spid="104" grpId="0" animBg="1"/>
      <p:bldP spid="104" grpId="1" animBg="1"/>
      <p:bldP spid="108" grpId="0" animBg="1"/>
      <p:bldP spid="108" grpId="1" animBg="1"/>
      <p:bldP spid="110" grpId="0" animBg="1"/>
      <p:bldP spid="110" grpId="1"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a:xfrm>
            <a:off x="304800" y="476590"/>
            <a:ext cx="11660319" cy="1368190"/>
          </a:xfrm>
        </p:spPr>
        <p:txBody>
          <a:bodyPr vert="horz" wrap="square" lIns="121920" tIns="60960" rIns="121920" bIns="60960" anchor="ctr">
            <a:noAutofit/>
          </a:bodyPr>
          <a:lstStyle/>
          <a:p>
            <a:pPr marL="457200" indent="-457200" defTabSz="0">
              <a:buFont typeface="Wingdings" panose="05000000000000000000" pitchFamily="2" charset="2"/>
              <a:buChar char="v"/>
              <a:tabLst>
                <a:tab pos="342900" algn="l"/>
                <a:tab pos="5257800" algn="l"/>
              </a:tabLst>
            </a:pPr>
            <a:r>
              <a:rPr lang="vi-VN" altLang="en-US" sz="2800" b="1" dirty="0">
                <a:solidFill>
                  <a:srgbClr val="FF0000"/>
                </a:solidFill>
                <a:latin typeface="Times New Roman" panose="02020603050405020304" pitchFamily="18" charset="0"/>
                <a:cs typeface="Times New Roman" panose="02020603050405020304" pitchFamily="18" charset="0"/>
              </a:rPr>
              <a:t>2.2. Kinh tế chính </a:t>
            </a:r>
            <a:r>
              <a:rPr lang="vi-VN" altLang="en-US" sz="2800" b="1" dirty="0" smtClean="0">
                <a:solidFill>
                  <a:srgbClr val="FF0000"/>
                </a:solidFill>
                <a:latin typeface="Times New Roman" panose="02020603050405020304" pitchFamily="18" charset="0"/>
                <a:cs typeface="Times New Roman" panose="02020603050405020304" pitchFamily="18" charset="0"/>
              </a:rPr>
              <a:t>trị Mác – Lênin</a:t>
            </a:r>
            <a:r>
              <a:rPr lang="en-US" altLang="en-US" sz="2800" b="1" dirty="0" smtClean="0">
                <a:latin typeface="Times New Roman" panose="02020603050405020304" pitchFamily="18" charset="0"/>
                <a:cs typeface="Times New Roman" panose="02020603050405020304" pitchFamily="18" charset="0"/>
              </a:rPr>
              <a:t/>
            </a:r>
            <a:br>
              <a:rPr lang="en-US" altLang="en-US" sz="2800" b="1" dirty="0" smtClean="0">
                <a:latin typeface="Times New Roman" panose="02020603050405020304" pitchFamily="18" charset="0"/>
                <a:cs typeface="Times New Roman" panose="02020603050405020304" pitchFamily="18" charset="0"/>
              </a:rPr>
            </a:br>
            <a:r>
              <a:rPr lang="pt-BR" altLang="en-US" sz="2800" b="1" i="1" dirty="0" smtClean="0">
                <a:latin typeface="Times New Roman" panose="02020603050405020304" pitchFamily="18" charset="0"/>
                <a:cs typeface="Times New Roman" panose="02020603050405020304" pitchFamily="18" charset="0"/>
              </a:rPr>
              <a:t>      2.2.1</a:t>
            </a:r>
            <a:r>
              <a:rPr lang="pt-BR" altLang="en-US" sz="2800" b="1" i="1" dirty="0">
                <a:latin typeface="Times New Roman" panose="02020603050405020304" pitchFamily="18" charset="0"/>
                <a:cs typeface="Times New Roman" panose="02020603050405020304" pitchFamily="18" charset="0"/>
              </a:rPr>
              <a:t>. Học thuyết giá trị</a:t>
            </a:r>
            <a:r>
              <a:rPr lang="en-US" altLang="en-US" sz="2800" dirty="0">
                <a:latin typeface="Times New Roman" panose="02020603050405020304" pitchFamily="18" charset="0"/>
                <a:cs typeface="Times New Roman" panose="02020603050405020304" pitchFamily="18" charset="0"/>
              </a:rPr>
              <a:t/>
            </a:r>
            <a:br>
              <a:rPr lang="en-US" altLang="en-US" sz="2800" dirty="0">
                <a:latin typeface="Times New Roman" panose="02020603050405020304" pitchFamily="18" charset="0"/>
                <a:cs typeface="Times New Roman" panose="02020603050405020304" pitchFamily="18" charset="0"/>
              </a:rPr>
            </a:br>
            <a:r>
              <a:rPr lang="pt-BR" altLang="en-US" sz="2800" b="1" i="1" dirty="0">
                <a:solidFill>
                  <a:srgbClr val="0000FF"/>
                </a:solidFill>
                <a:latin typeface="Times New Roman" panose="02020603050405020304" pitchFamily="18" charset="0"/>
                <a:cs typeface="Times New Roman" panose="02020603050405020304" pitchFamily="18" charset="0"/>
              </a:rPr>
              <a:t>        </a:t>
            </a:r>
            <a:r>
              <a:rPr lang="pt-BR" altLang="en-US" sz="2800" b="1" i="1" dirty="0" smtClean="0">
                <a:solidFill>
                  <a:srgbClr val="0000FF"/>
                </a:solidFill>
                <a:latin typeface="Times New Roman" panose="02020603050405020304" pitchFamily="18" charset="0"/>
                <a:cs typeface="Times New Roman" panose="02020603050405020304" pitchFamily="18" charset="0"/>
              </a:rPr>
              <a:t>         </a:t>
            </a:r>
            <a:r>
              <a:rPr lang="pt-BR" altLang="en-US" sz="2800" b="1" i="1" dirty="0" smtClean="0">
                <a:latin typeface="Times New Roman" panose="02020603050405020304" pitchFamily="18" charset="0"/>
                <a:cs typeface="Times New Roman" panose="02020603050405020304" pitchFamily="18" charset="0"/>
              </a:rPr>
              <a:t> </a:t>
            </a:r>
            <a:r>
              <a:rPr lang="pt-BR" altLang="en-US" sz="2800" b="1" i="1" dirty="0" smtClean="0">
                <a:solidFill>
                  <a:srgbClr val="0000FF"/>
                </a:solidFill>
                <a:latin typeface="Times New Roman" panose="02020603050405020304" pitchFamily="18" charset="0"/>
                <a:cs typeface="Times New Roman" panose="02020603050405020304" pitchFamily="18" charset="0"/>
              </a:rPr>
              <a:t>H</a:t>
            </a:r>
            <a:r>
              <a:rPr lang="pt-BR" altLang="en-US" sz="2800" b="1" i="1" dirty="0" smtClean="0">
                <a:solidFill>
                  <a:srgbClr val="0000FF"/>
                </a:solidFill>
                <a:latin typeface="Times New Roman" panose="02020603050405020304" pitchFamily="18" charset="0"/>
                <a:ea typeface="Times New Roman" panose="02020603050405020304" pitchFamily="18" charset="0"/>
              </a:rPr>
              <a:t>à</a:t>
            </a:r>
            <a:r>
              <a:rPr lang="pt-BR" altLang="en-US" sz="2800" b="1" i="1" dirty="0" smtClean="0">
                <a:solidFill>
                  <a:srgbClr val="0000FF"/>
                </a:solidFill>
                <a:latin typeface="Times New Roman" panose="02020603050405020304" pitchFamily="18" charset="0"/>
                <a:cs typeface="Times New Roman" panose="02020603050405020304" pitchFamily="18" charset="0"/>
              </a:rPr>
              <a:t>ng </a:t>
            </a:r>
            <a:r>
              <a:rPr lang="pt-BR" altLang="en-US" sz="2800" b="1" i="1" dirty="0">
                <a:solidFill>
                  <a:srgbClr val="0000FF"/>
                </a:solidFill>
                <a:latin typeface="Times New Roman" panose="02020603050405020304" pitchFamily="18" charset="0"/>
                <a:cs typeface="Times New Roman" panose="02020603050405020304" pitchFamily="18" charset="0"/>
              </a:rPr>
              <a:t>hoá</a:t>
            </a:r>
            <a:endParaRPr lang="pt-BR" altLang="en-US" sz="2800" dirty="0">
              <a:solidFill>
                <a:srgbClr val="0000FF"/>
              </a:solidFill>
              <a:latin typeface="Times New Roman" panose="02020603050405020304" pitchFamily="18" charset="0"/>
              <a:ea typeface="Times New Roman" panose="02020603050405020304" pitchFamily="18" charset="0"/>
            </a:endParaRPr>
          </a:p>
        </p:txBody>
      </p:sp>
      <p:sp>
        <p:nvSpPr>
          <p:cNvPr id="29706" name="Rectangle 10"/>
          <p:cNvSpPr/>
          <p:nvPr/>
        </p:nvSpPr>
        <p:spPr>
          <a:xfrm>
            <a:off x="101600" y="1988800"/>
            <a:ext cx="11467160" cy="134495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2800" b="1" i="1" dirty="0">
                <a:solidFill>
                  <a:srgbClr val="660033"/>
                </a:solidFill>
                <a:latin typeface="Times New Roman" panose="02020603050405020304" pitchFamily="18" charset="0"/>
                <a:cs typeface="Arial" panose="020B0604020202020204" pitchFamily="34" charset="0"/>
              </a:rPr>
              <a:t>  a. Khái niệm: </a:t>
            </a:r>
            <a:r>
              <a:rPr lang="en-US" altLang="en-US" sz="2800" b="1" i="1" dirty="0">
                <a:latin typeface="Times New Roman" panose="02020603050405020304" pitchFamily="18" charset="0"/>
                <a:cs typeface="Arial" panose="020B0604020202020204" pitchFamily="34" charset="0"/>
              </a:rPr>
              <a:t>H</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ng hóa 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sản phẩm của lao động,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 thông qua trao đổi mua – bán.</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29708" name="Picture 12"/>
          <p:cNvPicPr>
            <a:picLocks noChangeAspect="1"/>
          </p:cNvPicPr>
          <p:nvPr/>
        </p:nvPicPr>
        <p:blipFill>
          <a:blip r:embed="rId2"/>
          <a:stretch>
            <a:fillRect/>
          </a:stretch>
        </p:blipFill>
        <p:spPr>
          <a:xfrm>
            <a:off x="7487379" y="2780910"/>
            <a:ext cx="4297411" cy="3270280"/>
          </a:xfrm>
          <a:prstGeom prst="rect">
            <a:avLst/>
          </a:prstGeom>
          <a:noFill/>
          <a:ln w="9525">
            <a:noFill/>
          </a:ln>
        </p:spPr>
      </p:pic>
      <p:pic>
        <p:nvPicPr>
          <p:cNvPr id="14338" name="Picture 2" descr="Vui lễ săn khuyến mãi' khủng tại siêu thị MM Mega Market | Thị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9570" y="3333750"/>
            <a:ext cx="4284195" cy="3263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5" name="AutoShape 7"/>
          <p:cNvSpPr/>
          <p:nvPr/>
        </p:nvSpPr>
        <p:spPr>
          <a:xfrm>
            <a:off x="304800" y="2311400"/>
            <a:ext cx="3251200" cy="2641600"/>
          </a:xfrm>
          <a:prstGeom prst="flowChartAlternateProcess">
            <a:avLst/>
          </a:prstGeom>
          <a:solidFill>
            <a:srgbClr val="CCFF33"/>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Hai Thuộc tính</a:t>
            </a:r>
            <a:endParaRPr lang="en-US" altLang="en-US" b="1" dirty="0">
              <a:latin typeface="Times New Roman" panose="02020603050405020304" pitchFamily="18" charset="0"/>
              <a:ea typeface="Arial" panose="020B0604020202020204" pitchFamily="34" charset="0"/>
            </a:endParaRPr>
          </a:p>
        </p:txBody>
      </p:sp>
      <p:sp>
        <p:nvSpPr>
          <p:cNvPr id="32776" name="AutoShape 8"/>
          <p:cNvSpPr/>
          <p:nvPr/>
        </p:nvSpPr>
        <p:spPr>
          <a:xfrm>
            <a:off x="5892800" y="1295400"/>
            <a:ext cx="4572000" cy="16256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sử dụng</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7" name="AutoShape 9"/>
          <p:cNvSpPr/>
          <p:nvPr/>
        </p:nvSpPr>
        <p:spPr>
          <a:xfrm>
            <a:off x="5791200" y="4343400"/>
            <a:ext cx="4572000" cy="19660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9" name="Line 11"/>
          <p:cNvSpPr/>
          <p:nvPr/>
        </p:nvSpPr>
        <p:spPr>
          <a:xfrm flipV="1">
            <a:off x="3556000" y="1600200"/>
            <a:ext cx="2336800" cy="1930400"/>
          </a:xfrm>
          <a:prstGeom prst="line">
            <a:avLst/>
          </a:prstGeom>
          <a:ln w="57150" cap="flat" cmpd="sng">
            <a:solidFill>
              <a:schemeClr val="tx1"/>
            </a:solidFill>
            <a:prstDash val="solid"/>
            <a:headEnd type="none" w="med" len="med"/>
            <a:tailEnd type="triangle" w="med" len="med"/>
          </a:ln>
        </p:spPr>
      </p:sp>
      <p:sp>
        <p:nvSpPr>
          <p:cNvPr id="32780" name="Line 12"/>
          <p:cNvSpPr/>
          <p:nvPr/>
        </p:nvSpPr>
        <p:spPr>
          <a:xfrm>
            <a:off x="3556000" y="3530600"/>
            <a:ext cx="2133600" cy="2032000"/>
          </a:xfrm>
          <a:prstGeom prst="line">
            <a:avLst/>
          </a:prstGeom>
          <a:ln w="57150" cap="flat" cmpd="sng">
            <a:solidFill>
              <a:schemeClr val="tx1"/>
            </a:solidFill>
            <a:prstDash val="solid"/>
            <a:headEnd type="none" w="med" len="med"/>
            <a:tailEnd type="triangle" w="med" len="med"/>
          </a:ln>
        </p:spPr>
      </p:sp>
      <p:sp>
        <p:nvSpPr>
          <p:cNvPr id="2" name="Title 1"/>
          <p:cNvSpPr>
            <a:spLocks noGrp="1"/>
          </p:cNvSpPr>
          <p:nvPr>
            <p:ph type="title"/>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2775"/>
                                        </p:tgtEl>
                                        <p:attrNameLst>
                                          <p:attrName>style.visibility</p:attrName>
                                        </p:attrNameLst>
                                      </p:cBhvr>
                                      <p:to>
                                        <p:strVal val="visible"/>
                                      </p:to>
                                    </p:set>
                                    <p:animEffect transition="in" filter="checkerboard(across)">
                                      <p:cBhvr>
                                        <p:cTn id="7" dur="500"/>
                                        <p:tgtEl>
                                          <p:spTgt spid="327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bldLvl="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5"/>
          <p:cNvSpPr/>
          <p:nvPr/>
        </p:nvSpPr>
        <p:spPr>
          <a:xfrm>
            <a:off x="304800" y="188550"/>
            <a:ext cx="11480800" cy="914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3735" b="1" i="1" dirty="0">
                <a:solidFill>
                  <a:srgbClr val="660033"/>
                </a:solidFill>
                <a:latin typeface="Times New Roman" panose="02020603050405020304" pitchFamily="18" charset="0"/>
                <a:cs typeface="Arial" panose="020B0604020202020204" pitchFamily="34" charset="0"/>
                <a:sym typeface="Wingdings" panose="05000000000000000000" pitchFamily="2" charset="2"/>
              </a:rPr>
              <a:t> </a:t>
            </a:r>
            <a:r>
              <a:rPr lang="en-US" altLang="en-US" sz="2800" b="1" i="1" dirty="0">
                <a:solidFill>
                  <a:srgbClr val="660033"/>
                </a:solidFill>
                <a:latin typeface="Times New Roman" panose="02020603050405020304" pitchFamily="18" charset="0"/>
                <a:cs typeface="Arial" panose="020B0604020202020204" pitchFamily="34" charset="0"/>
              </a:rPr>
              <a:t>Giá trị sử dụng: </a:t>
            </a:r>
            <a:r>
              <a:rPr lang="en-US" altLang="en-US" sz="2800" b="1" i="1" dirty="0">
                <a:latin typeface="Times New Roman" panose="02020603050405020304" pitchFamily="18" charset="0"/>
                <a:cs typeface="Arial" panose="020B0604020202020204" pitchFamily="34" charset="0"/>
              </a:rPr>
              <a:t>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công dụng của sản phẩm có thể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33798" name="Picture 6"/>
          <p:cNvPicPr>
            <a:picLocks noChangeAspect="1"/>
          </p:cNvPicPr>
          <p:nvPr/>
        </p:nvPicPr>
        <p:blipFill>
          <a:blip r:embed="rId2"/>
          <a:stretch>
            <a:fillRect/>
          </a:stretch>
        </p:blipFill>
        <p:spPr>
          <a:xfrm>
            <a:off x="609600" y="2087033"/>
            <a:ext cx="5588000" cy="4205817"/>
          </a:xfrm>
          <a:prstGeom prst="rect">
            <a:avLst/>
          </a:prstGeom>
          <a:noFill/>
          <a:ln w="9525">
            <a:noFill/>
          </a:ln>
        </p:spPr>
      </p:pic>
      <p:sp>
        <p:nvSpPr>
          <p:cNvPr id="33800" name="Line 8"/>
          <p:cNvSpPr/>
          <p:nvPr/>
        </p:nvSpPr>
        <p:spPr>
          <a:xfrm flipV="1">
            <a:off x="6197600" y="1905000"/>
            <a:ext cx="2235200" cy="2336800"/>
          </a:xfrm>
          <a:prstGeom prst="line">
            <a:avLst/>
          </a:prstGeom>
          <a:ln w="9525" cap="flat" cmpd="sng">
            <a:solidFill>
              <a:schemeClr val="tx1"/>
            </a:solidFill>
            <a:prstDash val="solid"/>
            <a:headEnd type="none" w="med" len="med"/>
            <a:tailEnd type="triangle" w="med" len="med"/>
          </a:ln>
        </p:spPr>
      </p:sp>
      <p:sp>
        <p:nvSpPr>
          <p:cNvPr id="33801" name="Line 9"/>
          <p:cNvSpPr/>
          <p:nvPr/>
        </p:nvSpPr>
        <p:spPr>
          <a:xfrm>
            <a:off x="6197600" y="4241800"/>
            <a:ext cx="2235200" cy="203200"/>
          </a:xfrm>
          <a:prstGeom prst="line">
            <a:avLst/>
          </a:prstGeom>
          <a:ln w="9525" cap="flat" cmpd="sng">
            <a:solidFill>
              <a:schemeClr val="tx1"/>
            </a:solidFill>
            <a:prstDash val="solid"/>
            <a:headEnd type="none" w="med" len="med"/>
            <a:tailEnd type="triangle" w="med" len="med"/>
          </a:ln>
        </p:spPr>
      </p:sp>
      <p:sp>
        <p:nvSpPr>
          <p:cNvPr id="33803" name="Line 11"/>
          <p:cNvSpPr/>
          <p:nvPr/>
        </p:nvSpPr>
        <p:spPr>
          <a:xfrm>
            <a:off x="6197600" y="4241800"/>
            <a:ext cx="2438400" cy="1625600"/>
          </a:xfrm>
          <a:prstGeom prst="line">
            <a:avLst/>
          </a:prstGeom>
          <a:ln w="9525" cap="flat" cmpd="sng">
            <a:solidFill>
              <a:schemeClr val="tx1"/>
            </a:solidFill>
            <a:prstDash val="solid"/>
            <a:headEnd type="none" w="med" len="med"/>
            <a:tailEnd type="triangle" w="med" len="med"/>
          </a:ln>
        </p:spPr>
      </p:sp>
      <p:sp>
        <p:nvSpPr>
          <p:cNvPr id="33804" name="Line 12"/>
          <p:cNvSpPr/>
          <p:nvPr/>
        </p:nvSpPr>
        <p:spPr>
          <a:xfrm flipV="1">
            <a:off x="6197600" y="3022600"/>
            <a:ext cx="2336800" cy="1219200"/>
          </a:xfrm>
          <a:prstGeom prst="line">
            <a:avLst/>
          </a:prstGeom>
          <a:ln w="9525" cap="flat" cmpd="sng">
            <a:solidFill>
              <a:schemeClr val="tx1"/>
            </a:solidFill>
            <a:prstDash val="solid"/>
            <a:headEnd type="none" w="med" len="med"/>
            <a:tailEnd type="triangle" w="med" len="med"/>
          </a:ln>
        </p:spPr>
      </p:sp>
      <p:sp>
        <p:nvSpPr>
          <p:cNvPr id="33805" name="Rectangle 13"/>
          <p:cNvSpPr/>
          <p:nvPr/>
        </p:nvSpPr>
        <p:spPr>
          <a:xfrm>
            <a:off x="8534400" y="94321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Cơm</a:t>
            </a:r>
            <a:endParaRPr lang="en-US" altLang="en-US" b="1" dirty="0">
              <a:latin typeface="Times New Roman" panose="02020603050405020304" pitchFamily="18" charset="0"/>
              <a:ea typeface="Arial" panose="020B0604020202020204" pitchFamily="34" charset="0"/>
            </a:endParaRPr>
          </a:p>
        </p:txBody>
      </p:sp>
      <p:sp>
        <p:nvSpPr>
          <p:cNvPr id="33806" name="Rectangle 14"/>
          <p:cNvSpPr/>
          <p:nvPr/>
        </p:nvSpPr>
        <p:spPr>
          <a:xfrm>
            <a:off x="8636000" y="40386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Chế biến lương thực</a:t>
            </a:r>
            <a:endParaRPr lang="en-US" altLang="en-US" b="1" dirty="0">
              <a:latin typeface="Times New Roman" panose="02020603050405020304" pitchFamily="18" charset="0"/>
              <a:ea typeface="Arial" panose="020B0604020202020204" pitchFamily="34" charset="0"/>
            </a:endParaRPr>
          </a:p>
        </p:txBody>
      </p:sp>
      <p:sp>
        <p:nvSpPr>
          <p:cNvPr id="33807" name="Rectangle 15"/>
          <p:cNvSpPr/>
          <p:nvPr/>
        </p:nvSpPr>
        <p:spPr>
          <a:xfrm>
            <a:off x="8534400" y="24130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Bánh</a:t>
            </a:r>
            <a:endParaRPr lang="en-US" altLang="en-US" b="1" dirty="0">
              <a:latin typeface="Times New Roman" panose="02020603050405020304" pitchFamily="18" charset="0"/>
              <a:ea typeface="Arial" panose="020B0604020202020204" pitchFamily="34" charset="0"/>
            </a:endParaRPr>
          </a:p>
        </p:txBody>
      </p:sp>
      <p:sp>
        <p:nvSpPr>
          <p:cNvPr id="33808" name="Rectangle 16"/>
          <p:cNvSpPr/>
          <p:nvPr/>
        </p:nvSpPr>
        <p:spPr>
          <a:xfrm>
            <a:off x="8737600" y="56642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ea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623675"/>
          </a:xfrm>
        </p:spPr>
        <p:txBody>
          <a:bodyPr>
            <a:normAutofit/>
          </a:bodyPr>
          <a:lstStyle/>
          <a:p>
            <a:r>
              <a:rPr lang="en-US" altLang="vi-VN" sz="2800" i="1" dirty="0" smtClean="0">
                <a:latin typeface="Times New Roman" panose="02020603050405020304" pitchFamily="18" charset="0"/>
                <a:cs typeface="Times New Roman" panose="02020603050405020304" pitchFamily="18" charset="0"/>
              </a:rPr>
              <a:t>    </a:t>
            </a:r>
            <a:r>
              <a:rPr lang="en-US" altLang="vi-VN" sz="3200" i="1" dirty="0" err="1" smtClean="0">
                <a:latin typeface="Times New Roman" panose="02020603050405020304" pitchFamily="18" charset="0"/>
                <a:cs typeface="Times New Roman" panose="02020603050405020304" pitchFamily="18" charset="0"/>
              </a:rPr>
              <a:t>Giá</a:t>
            </a:r>
            <a:r>
              <a:rPr lang="en-US" altLang="vi-VN" sz="3200" i="1" dirty="0" smtClean="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trị</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của</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hàng</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là</a:t>
            </a:r>
            <a:r>
              <a:rPr lang="en-US" altLang="vi-VN" sz="3200" dirty="0">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lao</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động</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xã</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hội</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cần</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thiết</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của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người</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sản</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xuất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kết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tinh</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trong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
            </a:r>
            <a:br>
              <a:rPr lang="vi-VN" altLang="vi-VN"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pic>
        <p:nvPicPr>
          <p:cNvPr id="5" name="Picture 2" descr="10 năm qua thu nhập của người nông dân trồng lúa Việt Nam đã giảm tớ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35950" y="2276840"/>
            <a:ext cx="5832810"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descr="Làm nông dân tại làng rau Trà Quế-Hội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996940"/>
            <a:ext cx="4634284" cy="313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05258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7"/>
          <p:cNvSpPr>
            <a:spLocks noGrp="1"/>
          </p:cNvSpPr>
          <p:nvPr>
            <p:ph type="title"/>
          </p:nvPr>
        </p:nvSpPr>
        <p:spPr>
          <a:xfrm>
            <a:off x="304800" y="1061570"/>
            <a:ext cx="11582400" cy="711200"/>
          </a:xfrm>
        </p:spPr>
        <p:txBody>
          <a:bodyPr vert="horz" wrap="square" lIns="121920" tIns="60960" rIns="121920" bIns="60960" anchor="ctr">
            <a:normAutofit/>
          </a:bodyPr>
          <a:lstStyle/>
          <a:p>
            <a:pPr algn="ctr"/>
            <a:r>
              <a:rPr lang="en-US" altLang="en-US" sz="3200" b="1" dirty="0">
                <a:solidFill>
                  <a:srgbClr val="0000FF"/>
                </a:solidFill>
                <a:latin typeface="Times New Roman" panose="02020603050405020304" pitchFamily="18" charset="0"/>
                <a:cs typeface="Times New Roman" panose="02020603050405020304" pitchFamily="18" charset="0"/>
              </a:rPr>
              <a:t>QUY LUẬT GIÁ TRỊ</a:t>
            </a:r>
            <a:r>
              <a:rPr lang="en-US" altLang="en-US" sz="3200" dirty="0">
                <a:solidFill>
                  <a:srgbClr val="0000FF"/>
                </a:solidFill>
                <a:latin typeface="Times New Roman" panose="02020603050405020304" pitchFamily="18" charset="0"/>
                <a:cs typeface="Times New Roman" panose="02020603050405020304" pitchFamily="18" charset="0"/>
              </a:rPr>
              <a:t> </a:t>
            </a:r>
          </a:p>
        </p:txBody>
      </p:sp>
      <p:sp>
        <p:nvSpPr>
          <p:cNvPr id="122884" name="Rectangle 8" descr="Parchment"/>
          <p:cNvSpPr/>
          <p:nvPr/>
        </p:nvSpPr>
        <p:spPr>
          <a:xfrm>
            <a:off x="406400" y="2790080"/>
            <a:ext cx="11379200" cy="1863090"/>
          </a:xfrm>
          <a:prstGeom prst="rect">
            <a:avLst/>
          </a:prstGeom>
          <a:noFill/>
          <a:ln w="5715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120000"/>
              </a:lnSpc>
              <a:spcBef>
                <a:spcPct val="0"/>
              </a:spcBef>
              <a:buNone/>
            </a:pPr>
            <a:r>
              <a:rPr lang="en-US" altLang="en-US" b="1" i="1" dirty="0">
                <a:solidFill>
                  <a:srgbClr val="FF0000"/>
                </a:solidFill>
                <a:latin typeface="Times New Roman" panose="02020603050405020304" pitchFamily="18" charset="0"/>
                <a:cs typeface="Arial" panose="020B0604020202020204" pitchFamily="34" charset="0"/>
              </a:rPr>
              <a:t>Quy luật giá trị:</a:t>
            </a:r>
            <a:r>
              <a:rPr lang="en-US" altLang="en-US" b="1" i="1" dirty="0">
                <a:latin typeface="Times New Roman" panose="02020603050405020304" pitchFamily="18" charset="0"/>
                <a:cs typeface="Arial" panose="020B0604020202020204" pitchFamily="34" charset="0"/>
              </a:rPr>
              <a:t> </a:t>
            </a:r>
            <a:r>
              <a:rPr lang="en-US" altLang="en-US" b="1" dirty="0">
                <a:latin typeface="Times New Roman" panose="02020603050405020304" pitchFamily="18" charset="0"/>
                <a:cs typeface="Arial" panose="020B0604020202020204" pitchFamily="34" charset="0"/>
              </a:rPr>
              <a:t>l</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quy luật </a:t>
            </a:r>
            <a:r>
              <a:rPr lang="en-US" altLang="en-US" b="1" dirty="0" err="1">
                <a:latin typeface="Times New Roman" panose="02020603050405020304" pitchFamily="18" charset="0"/>
                <a:cs typeface="Arial" panose="020B0604020202020204" pitchFamily="34" charset="0"/>
              </a:rPr>
              <a:t>kinh</a:t>
            </a:r>
            <a:r>
              <a:rPr lang="en-US" altLang="en-US" b="1" dirty="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tế</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cơ</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bản</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của</a:t>
            </a:r>
            <a:r>
              <a:rPr lang="en-US" altLang="en-US" b="1" dirty="0" smtClean="0">
                <a:latin typeface="Times New Roman" panose="02020603050405020304" pitchFamily="18" charset="0"/>
                <a:cs typeface="Arial" panose="020B0604020202020204" pitchFamily="34" charset="0"/>
              </a:rPr>
              <a:t> </a:t>
            </a:r>
            <a:r>
              <a:rPr lang="en-US" altLang="en-US" b="1" dirty="0">
                <a:latin typeface="Times New Roman" panose="02020603050405020304" pitchFamily="18" charset="0"/>
                <a:cs typeface="Arial" panose="020B0604020202020204" pitchFamily="34" charset="0"/>
              </a:rPr>
              <a:t>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đâu có 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đó có quy luật giá trị hoạt động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chi phối.</a:t>
            </a:r>
            <a:endParaRPr lang="en-US" altLang="en-US" b="1" i="1" dirty="0">
              <a:latin typeface="Times New Roman" panose="02020603050405020304" pitchFamily="18" charset="0"/>
              <a:ea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Nội</a:t>
            </a:r>
            <a:r>
              <a:rPr lang="en-US" sz="3200" b="1" i="1" dirty="0" smtClean="0">
                <a:solidFill>
                  <a:srgbClr val="0000FF"/>
                </a:solidFill>
                <a:latin typeface="Times New Roman" panose="02020603050405020304" pitchFamily="18" charset="0"/>
                <a:cs typeface="Times New Roman" panose="02020603050405020304" pitchFamily="18" charset="0"/>
              </a:rPr>
              <a:t> dung </a:t>
            </a:r>
            <a:r>
              <a:rPr lang="en-US" sz="3200" b="1" i="1" dirty="0" err="1" smtClean="0">
                <a:solidFill>
                  <a:srgbClr val="0000FF"/>
                </a:solidFill>
                <a:latin typeface="Times New Roman" panose="02020603050405020304" pitchFamily="18" charset="0"/>
                <a:cs typeface="Times New Roman" panose="02020603050405020304" pitchFamily="18" charset="0"/>
              </a:rPr>
              <a:t>của</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quy</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luật</a:t>
            </a:r>
            <a:r>
              <a:rPr lang="en-US" sz="3200" b="1" i="1" dirty="0" smtClean="0">
                <a:solidFill>
                  <a:srgbClr val="0000FF"/>
                </a:solidFill>
                <a:latin typeface="Times New Roman" panose="02020603050405020304" pitchFamily="18" charset="0"/>
                <a:cs typeface="Times New Roman" panose="02020603050405020304" pitchFamily="18" charset="0"/>
              </a:rPr>
              <a:t> </a:t>
            </a:r>
            <a:endParaRPr lang="en-US" sz="3200" b="1" i="1" dirty="0">
              <a:solidFill>
                <a:srgbClr val="0000FF"/>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35200" y="1825625"/>
            <a:ext cx="11018600" cy="4351338"/>
          </a:xfrm>
        </p:spPr>
        <p:txBody>
          <a:bodyPr/>
          <a:lstStyle/>
          <a:p>
            <a:pPr algn="just"/>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a:t>
            </a:r>
            <a:r>
              <a:rPr lang="en-US" altLang="en-US" dirty="0" err="1">
                <a:latin typeface="Times New Roman" panose="02020603050405020304" pitchFamily="18" charset="0"/>
                <a:ea typeface="Arial" panose="020B0604020202020204" pitchFamily="34" charset="0"/>
              </a:rPr>
              <a:t>à</a:t>
            </a:r>
            <a:r>
              <a:rPr lang="en-US" altLang="en-US" dirty="0" err="1">
                <a:latin typeface="Times New Roman" panose="02020603050405020304" pitchFamily="18" charset="0"/>
                <a:cs typeface="Arial" panose="020B0604020202020204" pitchFamily="34" charset="0"/>
              </a:rPr>
              <a:t>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hóa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dựa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trên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cơ</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sở</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hao</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phí</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lao</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động</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xã</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hội</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cần</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thiết</a:t>
            </a:r>
            <a:endParaRPr lang="en-US" altLang="en-US" i="1" dirty="0" smtClean="0">
              <a:latin typeface="Times New Roman" panose="02020603050405020304" pitchFamily="18" charset="0"/>
              <a:cs typeface="Arial" panose="020B0604020202020204" pitchFamily="34" charset="0"/>
            </a:endParaRP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đòi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hỏi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biệt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thấp</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hơn</a:t>
            </a:r>
            <a:r>
              <a:rPr lang="en-US" altLang="en-US" i="1" dirty="0" smtClean="0">
                <a:latin typeface="Times New Roman" panose="02020603050405020304" pitchFamily="18" charset="0"/>
                <a:cs typeface="Arial" panose="020B0604020202020204" pitchFamily="34" charset="0"/>
              </a:rPr>
              <a:t> </a:t>
            </a:r>
            <a:r>
              <a:rPr lang="en-US" altLang="en-US" dirty="0" smtClean="0">
                <a:latin typeface="Times New Roman" panose="02020603050405020304" pitchFamily="18" charset="0"/>
                <a:cs typeface="Arial" panose="020B0604020202020204" pitchFamily="34" charset="0"/>
              </a:rPr>
              <a:t>so </a:t>
            </a:r>
            <a:r>
              <a:rPr lang="en-US" altLang="en-US" dirty="0" err="1">
                <a:latin typeface="Times New Roman" panose="02020603050405020304" pitchFamily="18" charset="0"/>
                <a:cs typeface="Arial" panose="020B0604020202020204" pitchFamily="34" charset="0"/>
              </a:rPr>
              <a:t>với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không</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được</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vượt</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quá</a:t>
            </a:r>
            <a:r>
              <a:rPr lang="en-US" altLang="en-US" i="1" dirty="0" smtClean="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giá</a:t>
            </a:r>
            <a:r>
              <a:rPr lang="en-US" altLang="en-US" dirty="0" smtClean="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endParaRPr lang="en-US" altLang="en-US" dirty="0" smtClean="0">
              <a:latin typeface="Times New Roman" panose="02020603050405020304" pitchFamily="18" charset="0"/>
              <a:cs typeface="Arial" panose="020B0604020202020204" pitchFamily="34" charset="0"/>
            </a:endParaRP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lưu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thông</a:t>
            </a:r>
            <a:r>
              <a:rPr lang="en-US" altLang="en-US" dirty="0">
                <a:latin typeface="Times New Roman" panose="02020603050405020304" pitchFamily="18" charset="0"/>
                <a:cs typeface="Arial" panose="020B0604020202020204" pitchFamily="34" charset="0"/>
              </a:rPr>
              <a:t> HH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đảm</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bảo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nguyên</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tắc</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ngang</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giá</a:t>
            </a:r>
            <a:endParaRPr lang="en-US" altLang="en-US" i="1" dirty="0" smtClean="0">
              <a:latin typeface="Times New Roman" panose="02020603050405020304" pitchFamily="18" charset="0"/>
              <a:cs typeface="Arial" panose="020B0604020202020204" pitchFamily="34" charset="0"/>
            </a:endParaRPr>
          </a:p>
          <a:p>
            <a:endParaRPr lang="en-US" dirty="0"/>
          </a:p>
        </p:txBody>
      </p:sp>
      <p:cxnSp>
        <p:nvCxnSpPr>
          <p:cNvPr id="6" name="Straight Arrow Connector 5"/>
          <p:cNvCxnSpPr/>
          <p:nvPr/>
        </p:nvCxnSpPr>
        <p:spPr>
          <a:xfrm flipV="1">
            <a:off x="3359620"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3358342"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824AC"/>
              </a:solidFill>
            </a:endParaRPr>
          </a:p>
        </p:txBody>
      </p:sp>
      <p:sp>
        <p:nvSpPr>
          <p:cNvPr id="12" name="TextBox 11"/>
          <p:cNvSpPr txBox="1"/>
          <p:nvPr/>
        </p:nvSpPr>
        <p:spPr>
          <a:xfrm>
            <a:off x="9336450" y="4725180"/>
            <a:ext cx="2376330"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TGLĐXHCT</a:t>
            </a: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cxnSp>
        <p:nvCxnSpPr>
          <p:cNvPr id="15" name="Straight Arrow Connector 14"/>
          <p:cNvCxnSpPr/>
          <p:nvPr/>
        </p:nvCxnSpPr>
        <p:spPr>
          <a:xfrm flipV="1">
            <a:off x="5375900"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79970" y="4293120"/>
            <a:ext cx="194427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19138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5941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5941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5941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5941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5940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5940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5941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5941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anchor="ctr"/>
          <a:lstStyle/>
          <a:p>
            <a:pPr algn="ctr" eaLnBrk="1" fontAlgn="auto" hangingPunct="1">
              <a:spcBef>
                <a:spcPts val="0"/>
              </a:spcBef>
              <a:spcAft>
                <a:spcPts val="0"/>
              </a:spcAft>
              <a:defRPr/>
            </a:pPr>
            <a:r>
              <a:rPr lang="en-US" sz="3200" b="1" dirty="0">
                <a:solidFill>
                  <a:srgbClr val="FFFF00"/>
                </a:solidFill>
                <a:latin typeface="Times New Roman" pitchFamily="18" charset="0"/>
                <a:cs typeface="Times New Roman" pitchFamily="18" charset="0"/>
              </a:rPr>
              <a:t>Ý </a:t>
            </a:r>
            <a:r>
              <a:rPr lang="en-US" sz="3200" b="1" dirty="0" err="1">
                <a:solidFill>
                  <a:srgbClr val="FFFF00"/>
                </a:solidFill>
                <a:latin typeface="Times New Roman" pitchFamily="18" charset="0"/>
                <a:cs typeface="Times New Roman" pitchFamily="18" charset="0"/>
              </a:rPr>
              <a:t>nghĩa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của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học</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thuyết</a:t>
            </a: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728787"/>
            <a:ext cx="6477000" cy="1075515"/>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3501010"/>
            <a:ext cx="61722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8272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Điều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tiết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xuất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lưu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thông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hàng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hóa</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0" y="3860800"/>
            <a:ext cx="533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Kích thích cải tiến kỹ thuật, nâng cao năng suất lao động</a:t>
            </a:r>
          </a:p>
        </p:txBody>
      </p:sp>
      <p:sp>
        <p:nvSpPr>
          <p:cNvPr id="23" name="AutoShape 50">
            <a:hlinkClick r:id="" action="ppaction://noaction"/>
          </p:cNvPr>
          <p:cNvSpPr>
            <a:spLocks noChangeArrowheads="1"/>
          </p:cNvSpPr>
          <p:nvPr/>
        </p:nvSpPr>
        <p:spPr bwMode="gray">
          <a:xfrm>
            <a:off x="4114800" y="5301260"/>
            <a:ext cx="61722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2"/>
          <p:cNvSpPr txBox="1">
            <a:spLocks noChangeArrowheads="1"/>
          </p:cNvSpPr>
          <p:nvPr/>
        </p:nvSpPr>
        <p:spPr bwMode="auto">
          <a:xfrm>
            <a:off x="4343400" y="5784851"/>
            <a:ext cx="533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Phân hóa giàu nghèo</a:t>
            </a:r>
          </a:p>
        </p:txBody>
      </p:sp>
    </p:spTree>
    <p:extLst>
      <p:ext uri="{BB962C8B-B14F-4D97-AF65-F5344CB8AC3E}">
        <p14:creationId xmlns:p14="http://schemas.microsoft.com/office/powerpoint/2010/main" val="27819253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par>
                                <p:cTn id="23" presetID="4" presetClass="entr" presetSubtype="16"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in)">
                                      <p:cBhvr>
                                        <p:cTn id="25" dur="500"/>
                                        <p:tgtEl>
                                          <p:spTgt spid="23"/>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P spid="2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Rectangle 74"/>
          <p:cNvSpPr/>
          <p:nvPr/>
        </p:nvSpPr>
        <p:spPr>
          <a:xfrm>
            <a:off x="4267200" y="704850"/>
            <a:ext cx="7677150" cy="5334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8" name="Picture 13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1" y="948"/>
            <a:ext cx="12187269" cy="6858767"/>
          </a:xfrm>
          <a:prstGeom prst="rect">
            <a:avLst/>
          </a:prstGeom>
        </p:spPr>
      </p:pic>
      <p:pic>
        <p:nvPicPr>
          <p:cNvPr id="124" name="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25" name="den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4326" y="1090663"/>
            <a:ext cx="2639810" cy="2639810"/>
          </a:xfrm>
          <a:prstGeom prst="rect">
            <a:avLst/>
          </a:prstGeom>
        </p:spPr>
      </p:pic>
      <p:pic>
        <p:nvPicPr>
          <p:cNvPr id="126" name="den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30378" y="738002"/>
            <a:ext cx="2639810" cy="2645893"/>
          </a:xfrm>
          <a:prstGeom prst="rect">
            <a:avLst/>
          </a:prstGeom>
        </p:spPr>
      </p:pic>
      <p:pic>
        <p:nvPicPr>
          <p:cNvPr id="127" name="den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28" name="den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0992" y="3371485"/>
            <a:ext cx="2639810" cy="2639810"/>
          </a:xfrm>
          <a:prstGeom prst="rect">
            <a:avLst/>
          </a:prstGeom>
        </p:spPr>
      </p:pic>
      <p:pic>
        <p:nvPicPr>
          <p:cNvPr id="129" name="den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91968" y="1101452"/>
            <a:ext cx="1168595" cy="1168595"/>
          </a:xfrm>
          <a:prstGeom prst="rect">
            <a:avLst/>
          </a:prstGeom>
        </p:spPr>
      </p:pic>
      <p:pic>
        <p:nvPicPr>
          <p:cNvPr id="147" name="Picture 1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03" y="883975"/>
            <a:ext cx="1061107" cy="1061107"/>
          </a:xfrm>
          <a:prstGeom prst="rect">
            <a:avLst/>
          </a:prstGeom>
        </p:spPr>
      </p:pic>
      <p:pic>
        <p:nvPicPr>
          <p:cNvPr id="148" name="Picture 1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88250" y="1738168"/>
            <a:ext cx="1127571" cy="1127571"/>
          </a:xfrm>
          <a:prstGeom prst="rect">
            <a:avLst/>
          </a:prstGeom>
        </p:spPr>
      </p:pic>
      <p:pic>
        <p:nvPicPr>
          <p:cNvPr id="149" name="Picture 14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4691" y="-974833"/>
            <a:ext cx="1761897" cy="6059949"/>
          </a:xfrm>
          <a:prstGeom prst="rect">
            <a:avLst/>
          </a:prstGeom>
        </p:spPr>
      </p:pic>
      <p:pic>
        <p:nvPicPr>
          <p:cNvPr id="150" name="Picture 14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7939" y="5085116"/>
            <a:ext cx="647700" cy="904875"/>
          </a:xfrm>
          <a:prstGeom prst="rect">
            <a:avLst/>
          </a:prstGeom>
        </p:spPr>
      </p:pic>
      <p:pic>
        <p:nvPicPr>
          <p:cNvPr id="159" name="Picture 15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003419" y="5852160"/>
            <a:ext cx="1180821" cy="998220"/>
          </a:xfrm>
          <a:prstGeom prst="rect">
            <a:avLst/>
          </a:prstGeom>
        </p:spPr>
      </p:pic>
      <p:pic>
        <p:nvPicPr>
          <p:cNvPr id="4" name="vuideho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2703" y="-671549"/>
            <a:ext cx="609600" cy="609600"/>
          </a:xfrm>
          <a:prstGeom prst="rect">
            <a:avLst/>
          </a:prstGeom>
        </p:spPr>
      </p:pic>
      <p:pic>
        <p:nvPicPr>
          <p:cNvPr id="139" name="mau1">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40" name="mau2">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954326" y="1090663"/>
            <a:ext cx="2633741" cy="2639810"/>
          </a:xfrm>
          <a:prstGeom prst="rect">
            <a:avLst/>
          </a:prstGeom>
        </p:spPr>
      </p:pic>
      <p:pic>
        <p:nvPicPr>
          <p:cNvPr id="141" name="mau3">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9230378" y="738002"/>
            <a:ext cx="2639810" cy="2639810"/>
          </a:xfrm>
          <a:prstGeom prst="rect">
            <a:avLst/>
          </a:prstGeom>
        </p:spPr>
      </p:pic>
      <p:pic>
        <p:nvPicPr>
          <p:cNvPr id="142" name="mau4">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43" name="mau5">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6600992" y="3381011"/>
            <a:ext cx="2633741" cy="2639810"/>
          </a:xfrm>
          <a:prstGeom prst="rect">
            <a:avLst/>
          </a:prstGeom>
        </p:spPr>
      </p:pic>
      <p:pic>
        <p:nvPicPr>
          <p:cNvPr id="144" name="mau6">
            <a:hlinkClick r:id="rId31" action="ppaction://hlinksldjump"/>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spTree>
    <p:extLst>
      <p:ext uri="{BB962C8B-B14F-4D97-AF65-F5344CB8AC3E}">
        <p14:creationId xmlns:p14="http://schemas.microsoft.com/office/powerpoint/2010/main" val="966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75" fill="hold">
                                          <p:stCondLst>
                                            <p:cond delay="0"/>
                                          </p:stCondLst>
                                        </p:cTn>
                                        <p:tgtEl>
                                          <p:spTgt spid="149"/>
                                        </p:tgtEl>
                                        <p:attrNameLst>
                                          <p:attrName>r</p:attrName>
                                        </p:attrNameLst>
                                      </p:cBhvr>
                                    </p:animRot>
                                    <p:animRot by="-240000">
                                      <p:cBhvr>
                                        <p:cTn id="7" dur="550" fill="hold">
                                          <p:stCondLst>
                                            <p:cond delay="550"/>
                                          </p:stCondLst>
                                        </p:cTn>
                                        <p:tgtEl>
                                          <p:spTgt spid="149"/>
                                        </p:tgtEl>
                                        <p:attrNameLst>
                                          <p:attrName>r</p:attrName>
                                        </p:attrNameLst>
                                      </p:cBhvr>
                                    </p:animRot>
                                    <p:animRot by="240000">
                                      <p:cBhvr>
                                        <p:cTn id="8" dur="550" fill="hold">
                                          <p:stCondLst>
                                            <p:cond delay="1100"/>
                                          </p:stCondLst>
                                        </p:cTn>
                                        <p:tgtEl>
                                          <p:spTgt spid="149"/>
                                        </p:tgtEl>
                                        <p:attrNameLst>
                                          <p:attrName>r</p:attrName>
                                        </p:attrNameLst>
                                      </p:cBhvr>
                                    </p:animRot>
                                    <p:animRot by="-240000">
                                      <p:cBhvr>
                                        <p:cTn id="9" dur="550" fill="hold">
                                          <p:stCondLst>
                                            <p:cond delay="1650"/>
                                          </p:stCondLst>
                                        </p:cTn>
                                        <p:tgtEl>
                                          <p:spTgt spid="149"/>
                                        </p:tgtEl>
                                        <p:attrNameLst>
                                          <p:attrName>r</p:attrName>
                                        </p:attrNameLst>
                                      </p:cBhvr>
                                    </p:animRot>
                                    <p:animRot by="120000">
                                      <p:cBhvr>
                                        <p:cTn id="10" dur="550" fill="hold">
                                          <p:stCondLst>
                                            <p:cond delay="2200"/>
                                          </p:stCondLst>
                                        </p:cTn>
                                        <p:tgtEl>
                                          <p:spTgt spid="149"/>
                                        </p:tgtEl>
                                        <p:attrNameLst>
                                          <p:attrName>r</p:attrName>
                                        </p:attrNameLst>
                                      </p:cBhvr>
                                    </p:animRot>
                                  </p:childTnLst>
                                </p:cTn>
                              </p:par>
                              <p:par>
                                <p:cTn id="11" presetID="1" presetClass="mediacall" presetSubtype="0" fill="hold" nodeType="withEffect">
                                  <p:stCondLst>
                                    <p:cond delay="0"/>
                                  </p:stCondLst>
                                  <p:childTnLst>
                                    <p:cmd type="call" cmd="playFrom(0.0)">
                                      <p:cBhvr>
                                        <p:cTn id="12" dur="6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4"/>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4"/>
                                        </p:tgtEl>
                                      </p:cBhvr>
                                    </p:animEffect>
                                    <p:set>
                                      <p:cBhvr>
                                        <p:cTn id="18" dur="1" fill="hold">
                                          <p:stCondLst>
                                            <p:cond delay="499"/>
                                          </p:stCondLst>
                                        </p:cTn>
                                        <p:tgtEl>
                                          <p:spTgt spid="124"/>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4"/>
                  </p:tgtEl>
                </p:cond>
              </p:nextCondLst>
            </p:seq>
            <p:seq concurrent="1" nextAc="seek">
              <p:cTn id="19" restart="whenNotActive" fill="hold" evtFilter="cancelBubble" nodeType="interactiveSeq">
                <p:stCondLst>
                  <p:cond evt="onClick" delay="0">
                    <p:tgtEl>
                      <p:spTgt spid="125"/>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25"/>
                                        </p:tgtEl>
                                      </p:cBhvr>
                                    </p:animEffect>
                                    <p:set>
                                      <p:cBhvr>
                                        <p:cTn id="24" dur="1" fill="hold">
                                          <p:stCondLst>
                                            <p:cond delay="499"/>
                                          </p:stCondLst>
                                        </p:cTn>
                                        <p:tgtEl>
                                          <p:spTgt spid="125"/>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5"/>
                  </p:tgtEl>
                </p:cond>
              </p:nextCondLst>
            </p:seq>
            <p:seq concurrent="1" nextAc="seek">
              <p:cTn id="25" restart="whenNotActive" fill="hold" evtFilter="cancelBubble" nodeType="interactiveSeq">
                <p:stCondLst>
                  <p:cond evt="onClick" delay="0">
                    <p:tgtEl>
                      <p:spTgt spid="126"/>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26"/>
                                        </p:tgtEl>
                                      </p:cBhvr>
                                    </p:animEffect>
                                    <p:set>
                                      <p:cBhvr>
                                        <p:cTn id="30" dur="1" fill="hold">
                                          <p:stCondLst>
                                            <p:cond delay="499"/>
                                          </p:stCondLst>
                                        </p:cTn>
                                        <p:tgtEl>
                                          <p:spTgt spid="126"/>
                                        </p:tgtEl>
                                        <p:attrNameLst>
                                          <p:attrName>style.visibility</p:attrName>
                                        </p:attrNameLst>
                                      </p:cBhvr>
                                      <p:to>
                                        <p:strVal val="hidden"/>
                                      </p:to>
                                    </p:set>
                                  </p:childTnLst>
                                  <p:subTnLst>
                                    <p:audio>
                                      <p:cMediaNode>
                                        <p:cTn display="0" masterRel="sameClick">
                                          <p:stCondLst>
                                            <p:cond evt="begin" delay="0">
                                              <p:tn val="28"/>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6"/>
                  </p:tgtEl>
                </p:cond>
              </p:nextCondLst>
            </p:seq>
            <p:seq concurrent="1" nextAc="seek">
              <p:cTn id="31" restart="whenNotActive" fill="hold" evtFilter="cancelBubble" nodeType="interactiveSeq">
                <p:stCondLst>
                  <p:cond evt="onClick" delay="0">
                    <p:tgtEl>
                      <p:spTgt spid="127"/>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27"/>
                                        </p:tgtEl>
                                      </p:cBhvr>
                                    </p:animEffect>
                                    <p:set>
                                      <p:cBhvr>
                                        <p:cTn id="36" dur="1" fill="hold">
                                          <p:stCondLst>
                                            <p:cond delay="499"/>
                                          </p:stCondLst>
                                        </p:cTn>
                                        <p:tgtEl>
                                          <p:spTgt spid="127"/>
                                        </p:tgtEl>
                                        <p:attrNameLst>
                                          <p:attrName>style.visibility</p:attrName>
                                        </p:attrNameLst>
                                      </p:cBhvr>
                                      <p:to>
                                        <p:strVal val="hidden"/>
                                      </p:to>
                                    </p:set>
                                  </p:childTnLst>
                                  <p:subTnLst>
                                    <p:audio>
                                      <p:cMediaNode>
                                        <p:cTn display="0" masterRel="sameClick">
                                          <p:stCondLst>
                                            <p:cond evt="begin" delay="0">
                                              <p:tn val="34"/>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7"/>
                  </p:tgtEl>
                </p:cond>
              </p:nextCondLst>
            </p:seq>
            <p:seq concurrent="1" nextAc="seek">
              <p:cTn id="37" restart="whenNotActive" fill="hold" evtFilter="cancelBubble" nodeType="interactiveSeq">
                <p:stCondLst>
                  <p:cond evt="onClick" delay="0">
                    <p:tgtEl>
                      <p:spTgt spid="128"/>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128"/>
                                        </p:tgtEl>
                                      </p:cBhvr>
                                    </p:animEffect>
                                    <p:set>
                                      <p:cBhvr>
                                        <p:cTn id="42" dur="1" fill="hold">
                                          <p:stCondLst>
                                            <p:cond delay="499"/>
                                          </p:stCondLst>
                                        </p:cTn>
                                        <p:tgtEl>
                                          <p:spTgt spid="128"/>
                                        </p:tgtEl>
                                        <p:attrNameLst>
                                          <p:attrName>style.visibility</p:attrName>
                                        </p:attrNameLst>
                                      </p:cBhvr>
                                      <p:to>
                                        <p:strVal val="hidden"/>
                                      </p:to>
                                    </p:set>
                                  </p:childTnLst>
                                  <p:subTnLst>
                                    <p:audio>
                                      <p:cMediaNode>
                                        <p:cTn display="0" masterRel="sameClick">
                                          <p:stCondLst>
                                            <p:cond evt="begin" delay="0">
                                              <p:tn val="40"/>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8"/>
                  </p:tgtEl>
                </p:cond>
              </p:nextCondLst>
            </p:seq>
            <p:seq concurrent="1" nextAc="seek">
              <p:cTn id="43" restart="whenNotActive" fill="hold" evtFilter="cancelBubble" nodeType="interactiveSeq">
                <p:stCondLst>
                  <p:cond evt="onClick" delay="0">
                    <p:tgtEl>
                      <p:spTgt spid="129"/>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9"/>
                                        </p:tgtEl>
                                      </p:cBhvr>
                                    </p:animEffect>
                                    <p:set>
                                      <p:cBhvr>
                                        <p:cTn id="48" dur="1" fill="hold">
                                          <p:stCondLst>
                                            <p:cond delay="499"/>
                                          </p:stCondLst>
                                        </p:cTn>
                                        <p:tgtEl>
                                          <p:spTgt spid="129"/>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9"/>
                  </p:tgtEl>
                </p:cond>
              </p:nextCondLst>
            </p:seq>
            <p:seq concurrent="1" nextAc="seek">
              <p:cTn id="49" restart="whenNotActive" fill="hold" evtFilter="cancelBubble" nodeType="interactiveSeq">
                <p:stCondLst>
                  <p:cond evt="onClick" delay="0">
                    <p:tgtEl>
                      <p:spTgt spid="139"/>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39"/>
                                        </p:tgtEl>
                                      </p:cBhvr>
                                    </p:animEffect>
                                    <p:set>
                                      <p:cBhvr>
                                        <p:cTn id="54"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5" restart="whenNotActive" fill="hold" evtFilter="cancelBubble" nodeType="interactiveSeq">
                <p:stCondLst>
                  <p:cond evt="onClick" delay="0">
                    <p:tgtEl>
                      <p:spTgt spid="14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40"/>
                                        </p:tgtEl>
                                      </p:cBhvr>
                                    </p:animEffect>
                                    <p:set>
                                      <p:cBhvr>
                                        <p:cTn id="60"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61" restart="whenNotActive" fill="hold" evtFilter="cancelBubble" nodeType="interactiveSeq">
                <p:stCondLst>
                  <p:cond evt="onClick" delay="0">
                    <p:tgtEl>
                      <p:spTgt spid="141"/>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141"/>
                                        </p:tgtEl>
                                      </p:cBhvr>
                                    </p:animEffect>
                                    <p:set>
                                      <p:cBhvr>
                                        <p:cTn id="66"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7" restart="whenNotActive" fill="hold" evtFilter="cancelBubble" nodeType="interactiveSeq">
                <p:stCondLst>
                  <p:cond evt="onClick" delay="0">
                    <p:tgtEl>
                      <p:spTgt spid="142"/>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142"/>
                                        </p:tgtEl>
                                      </p:cBhvr>
                                    </p:animEffect>
                                    <p:set>
                                      <p:cBhvr>
                                        <p:cTn id="72"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73" restart="whenNotActive" fill="hold" evtFilter="cancelBubble" nodeType="interactiveSeq">
                <p:stCondLst>
                  <p:cond evt="onClick" delay="0">
                    <p:tgtEl>
                      <p:spTgt spid="143"/>
                    </p:tgtEl>
                  </p:cond>
                </p:stCondLst>
                <p:endSync evt="end" delay="0">
                  <p:rtn val="all"/>
                </p:endSync>
                <p:childTnLst>
                  <p:par>
                    <p:cTn id="74" fill="hold">
                      <p:stCondLst>
                        <p:cond delay="0"/>
                      </p:stCondLst>
                      <p:childTnLst>
                        <p:par>
                          <p:cTn id="75" fill="hold">
                            <p:stCondLst>
                              <p:cond delay="0"/>
                            </p:stCondLst>
                            <p:childTnLst>
                              <p:par>
                                <p:cTn id="76" presetID="10" presetClass="exit" presetSubtype="0" fill="hold" nodeType="clickEffect">
                                  <p:stCondLst>
                                    <p:cond delay="0"/>
                                  </p:stCondLst>
                                  <p:childTnLst>
                                    <p:animEffect transition="out" filter="fade">
                                      <p:cBhvr>
                                        <p:cTn id="77" dur="500"/>
                                        <p:tgtEl>
                                          <p:spTgt spid="143"/>
                                        </p:tgtEl>
                                      </p:cBhvr>
                                    </p:animEffect>
                                    <p:set>
                                      <p:cBhvr>
                                        <p:cTn id="78"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9" restart="whenNotActive" fill="hold" evtFilter="cancelBubble" nodeType="interactiveSeq">
                <p:stCondLst>
                  <p:cond evt="onClick" delay="0">
                    <p:tgtEl>
                      <p:spTgt spid="14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144"/>
                                        </p:tgtEl>
                                      </p:cBhvr>
                                    </p:animEffect>
                                    <p:set>
                                      <p:cBhvr>
                                        <p:cTn id="84"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audio>
              <p:cMediaNode vol="80000">
                <p:cTn id="85" fill="hold" display="0">
                  <p:stCondLst>
                    <p:cond delay="indefinite"/>
                  </p:stCondLst>
                  <p:endCondLst>
                    <p:cond evt="onStopAudio" delay="0">
                      <p:tgtEl>
                        <p:sldTgt/>
                      </p:tgtEl>
                    </p:cond>
                  </p:endCondLst>
                </p:cTn>
                <p:tgtEl>
                  <p:spTgt spid="4"/>
                </p:tgtEl>
              </p:cMediaNode>
            </p:audio>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1"/>
                </a:solidFill>
              </a:rPr>
              <a:t>Bản chất của chủ nghĩa tư bản chính là quan hệ…... của tư bản đối với công nhân làm thuê nhằm chiếm đoạt giá trị thặng dư: </a:t>
            </a:r>
          </a:p>
          <a:p>
            <a:pPr algn="just"/>
            <a:r>
              <a:rPr lang="en-US" sz="2000" b="1" dirty="0" smtClean="0">
                <a:solidFill>
                  <a:schemeClr val="bg1"/>
                </a:solidFill>
              </a:rPr>
              <a:t>a. </a:t>
            </a:r>
            <a:r>
              <a:rPr lang="vi-VN" sz="2000" b="1" dirty="0" smtClean="0">
                <a:solidFill>
                  <a:schemeClr val="bg1"/>
                </a:solidFill>
              </a:rPr>
              <a:t>Thống trị</a:t>
            </a:r>
            <a:endParaRPr lang="en-US" sz="2000" b="1" dirty="0" smtClean="0">
              <a:solidFill>
                <a:schemeClr val="bg1"/>
              </a:solidFill>
            </a:endParaRPr>
          </a:p>
          <a:p>
            <a:pPr algn="just"/>
            <a:r>
              <a:rPr lang="en-US" sz="2000" b="1" dirty="0">
                <a:solidFill>
                  <a:schemeClr val="bg1"/>
                </a:solidFill>
              </a:rPr>
              <a:t>b</a:t>
            </a:r>
            <a:r>
              <a:rPr lang="vi-VN" sz="2000" b="1" dirty="0" smtClean="0">
                <a:solidFill>
                  <a:schemeClr val="bg1"/>
                </a:solidFill>
              </a:rPr>
              <a:t>. </a:t>
            </a:r>
            <a:r>
              <a:rPr lang="vi-VN" sz="2000" b="1" dirty="0">
                <a:solidFill>
                  <a:schemeClr val="bg1"/>
                </a:solidFill>
              </a:rPr>
              <a:t>Bóc lột</a:t>
            </a:r>
          </a:p>
          <a:p>
            <a:pPr algn="just"/>
            <a:r>
              <a:rPr lang="vi-VN" sz="2000" b="1" dirty="0">
                <a:solidFill>
                  <a:schemeClr val="bg1"/>
                </a:solidFill>
              </a:rPr>
              <a:t>c. Tước đoạt</a:t>
            </a:r>
          </a:p>
          <a:p>
            <a:pPr algn="just"/>
            <a:r>
              <a:rPr lang="vi-VN" sz="2000" b="1" dirty="0">
                <a:solidFill>
                  <a:schemeClr val="bg1"/>
                </a:solidFill>
              </a:rPr>
              <a:t>d. Chiếm giữ</a:t>
            </a:r>
            <a:endParaRPr lang="en-US" sz="2000" b="1" dirty="0">
              <a:solidFill>
                <a:schemeClr val="bg1"/>
              </a:solidFill>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b. </a:t>
            </a:r>
            <a:r>
              <a:rPr lang="en-US" sz="3200" b="1" dirty="0" err="1">
                <a:solidFill>
                  <a:schemeClr val="bg1"/>
                </a:solidFill>
              </a:rPr>
              <a:t>Bóc</a:t>
            </a:r>
            <a:r>
              <a:rPr lang="en-US" sz="3200" b="1" dirty="0">
                <a:solidFill>
                  <a:schemeClr val="bg1"/>
                </a:solidFill>
              </a:rPr>
              <a:t> </a:t>
            </a:r>
            <a:r>
              <a:rPr lang="en-US" sz="3200" b="1" dirty="0" err="1">
                <a:solidFill>
                  <a:schemeClr val="bg1"/>
                </a:solidFill>
              </a:rPr>
              <a:t>lột</a:t>
            </a:r>
            <a:endParaRPr lang="en-US" sz="3200" b="1" dirty="0">
              <a:solidFill>
                <a:schemeClr val="bg1"/>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44306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Lao động xã hội cần thiết của người sản xuất hàng hóa kết tinh trong hàng hóa được gọi là?</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a. </a:t>
            </a:r>
            <a:r>
              <a:rPr lang="en-US" sz="3200" b="1" dirty="0" err="1">
                <a:solidFill>
                  <a:prstClr val="white"/>
                </a:solidFill>
              </a:rPr>
              <a:t>Giá</a:t>
            </a:r>
            <a:r>
              <a:rPr lang="en-US" sz="3200" b="1" dirty="0">
                <a:solidFill>
                  <a:prstClr val="white"/>
                </a:solidFill>
              </a:rPr>
              <a:t> </a:t>
            </a:r>
            <a:r>
              <a:rPr lang="en-US" sz="3200" b="1" dirty="0" err="1">
                <a:solidFill>
                  <a:prstClr val="white"/>
                </a:solidFill>
              </a:rPr>
              <a:t>trị</a:t>
            </a:r>
            <a:r>
              <a:rPr lang="en-US" sz="3200" b="1" dirty="0">
                <a:solidFill>
                  <a:prstClr val="white"/>
                </a:solidFill>
              </a:rPr>
              <a:t> </a:t>
            </a:r>
            <a:r>
              <a:rPr lang="en-US" sz="3200" b="1" dirty="0" err="1">
                <a:solidFill>
                  <a:prstClr val="white"/>
                </a:solidFill>
              </a:rPr>
              <a:t>của</a:t>
            </a:r>
            <a:r>
              <a:rPr lang="en-US" sz="3200" b="1" dirty="0">
                <a:solidFill>
                  <a:prstClr val="white"/>
                </a:solidFill>
              </a:rPr>
              <a:t> </a:t>
            </a:r>
            <a:r>
              <a:rPr lang="en-US" sz="3200" b="1" dirty="0" err="1">
                <a:solidFill>
                  <a:prstClr val="white"/>
                </a:solidFill>
              </a:rPr>
              <a:t>hàng</a:t>
            </a:r>
            <a:r>
              <a:rPr lang="en-US" sz="3200" b="1" dirty="0">
                <a:solidFill>
                  <a:prstClr val="white"/>
                </a:solidFill>
              </a:rPr>
              <a:t> </a:t>
            </a:r>
            <a:r>
              <a:rPr lang="en-US" sz="3200" b="1" dirty="0" err="1">
                <a:solidFill>
                  <a:prstClr val="white"/>
                </a:solidFill>
              </a:rPr>
              <a:t>hóa</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16064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mj-lt"/>
              </a:rPr>
              <a:t>Hàng hóa là:</a:t>
            </a:r>
          </a:p>
          <a:p>
            <a:pPr lvl="0" algn="just" eaLnBrk="1" fontAlgn="auto" hangingPunct="1">
              <a:spcBef>
                <a:spcPts val="0"/>
              </a:spcBef>
              <a:spcAft>
                <a:spcPts val="0"/>
              </a:spcAft>
              <a:defRPr/>
            </a:pPr>
            <a:r>
              <a:rPr lang="vi-VN" sz="2400" b="1" dirty="0">
                <a:solidFill>
                  <a:prstClr val="white"/>
                </a:solidFill>
                <a:latin typeface="+mj-lt"/>
              </a:rPr>
              <a:t>a. Sản phẩm của lao động</a:t>
            </a:r>
          </a:p>
          <a:p>
            <a:pPr lvl="0" algn="just" eaLnBrk="1" fontAlgn="auto" hangingPunct="1">
              <a:spcBef>
                <a:spcPts val="0"/>
              </a:spcBef>
              <a:spcAft>
                <a:spcPts val="0"/>
              </a:spcAft>
              <a:defRPr/>
            </a:pPr>
            <a:r>
              <a:rPr lang="vi-VN" sz="2400" b="1" dirty="0">
                <a:solidFill>
                  <a:prstClr val="white"/>
                </a:solidFill>
                <a:latin typeface="+mj-lt"/>
              </a:rPr>
              <a:t>b. Dùng để thỏa mãn nhu cầu nào đó của con người</a:t>
            </a:r>
          </a:p>
          <a:p>
            <a:pPr lvl="0" algn="just" eaLnBrk="1" fontAlgn="auto" hangingPunct="1">
              <a:spcBef>
                <a:spcPts val="0"/>
              </a:spcBef>
              <a:spcAft>
                <a:spcPts val="0"/>
              </a:spcAft>
              <a:defRPr/>
            </a:pPr>
            <a:r>
              <a:rPr lang="vi-VN" sz="2400" b="1" dirty="0">
                <a:solidFill>
                  <a:prstClr val="white"/>
                </a:solidFill>
                <a:latin typeface="+mj-lt"/>
              </a:rPr>
              <a:t>c. Thông qua trao đổi mua và bán</a:t>
            </a:r>
          </a:p>
          <a:p>
            <a:pPr lvl="0" algn="just" eaLnBrk="1" fontAlgn="auto" hangingPunct="1">
              <a:spcBef>
                <a:spcPts val="0"/>
              </a:spcBef>
              <a:spcAft>
                <a:spcPts val="0"/>
              </a:spcAft>
              <a:defRPr/>
            </a:pPr>
            <a:r>
              <a:rPr lang="vi-VN" sz="2400" b="1" dirty="0">
                <a:solidFill>
                  <a:prstClr val="white"/>
                </a:solidFill>
                <a:latin typeface="+mj-lt"/>
              </a:rPr>
              <a:t>d. Tất cả đều đúng</a:t>
            </a:r>
            <a:endParaRPr kumimoji="0" lang="en-US" sz="2400" b="1" i="0" u="none" strike="noStrike" kern="1200" cap="none" spc="0" normalizeH="0" baseline="0" noProof="0" dirty="0">
              <a:ln>
                <a:noFill/>
              </a:ln>
              <a:solidFill>
                <a:prstClr val="white"/>
              </a:solidFill>
              <a:effectLst/>
              <a:uLnTx/>
              <a:uFillTx/>
              <a:latin typeface="+mj-lt"/>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d. </a:t>
            </a:r>
            <a:r>
              <a:rPr lang="en-US" sz="3200" b="1" dirty="0" err="1">
                <a:solidFill>
                  <a:prstClr val="white"/>
                </a:solidFill>
              </a:rPr>
              <a:t>Tất</a:t>
            </a:r>
            <a:r>
              <a:rPr lang="en-US" sz="3200" b="1" dirty="0">
                <a:solidFill>
                  <a:prstClr val="white"/>
                </a:solidFill>
              </a:rPr>
              <a:t> </a:t>
            </a:r>
            <a:r>
              <a:rPr lang="en-US" sz="3200" b="1" dirty="0" err="1">
                <a:solidFill>
                  <a:prstClr val="white"/>
                </a:solidFill>
              </a:rPr>
              <a:t>cả</a:t>
            </a:r>
            <a:r>
              <a:rPr lang="en-US" sz="3200" b="1" dirty="0">
                <a:solidFill>
                  <a:prstClr val="white"/>
                </a:solidFill>
              </a:rPr>
              <a:t> </a:t>
            </a:r>
            <a:r>
              <a:rPr lang="en-US" sz="3200" b="1" dirty="0" err="1">
                <a:solidFill>
                  <a:prstClr val="white"/>
                </a:solidFill>
              </a:rPr>
              <a:t>đều</a:t>
            </a:r>
            <a:r>
              <a:rPr lang="en-US" sz="3200" b="1" dirty="0">
                <a:solidFill>
                  <a:prstClr val="white"/>
                </a:solidFill>
              </a:rPr>
              <a:t> </a:t>
            </a:r>
            <a:r>
              <a:rPr lang="en-US" sz="3200" b="1" dirty="0" err="1">
                <a:solidFill>
                  <a:prstClr val="white"/>
                </a:solidFill>
              </a:rPr>
              <a:t>đúng</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835302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Quy luật giá trị có những tác động tiêu cực nào? </a:t>
            </a:r>
          </a:p>
          <a:p>
            <a:pPr lvl="0" algn="just" eaLnBrk="1" fontAlgn="auto" hangingPunct="1">
              <a:spcBef>
                <a:spcPts val="0"/>
              </a:spcBef>
              <a:spcAft>
                <a:spcPts val="0"/>
              </a:spcAft>
              <a:defRPr/>
            </a:pPr>
            <a:r>
              <a:rPr lang="vi-VN" sz="2400" b="1" dirty="0">
                <a:solidFill>
                  <a:prstClr val="white"/>
                </a:solidFill>
                <a:latin typeface="Calibri" panose="020F0502020204030204"/>
              </a:rPr>
              <a:t>a. Phân hóa giàu - nghèo trong xã hội</a:t>
            </a:r>
          </a:p>
          <a:p>
            <a:pPr lvl="0" algn="just" eaLnBrk="1" fontAlgn="auto" hangingPunct="1">
              <a:spcBef>
                <a:spcPts val="0"/>
              </a:spcBef>
              <a:spcAft>
                <a:spcPts val="0"/>
              </a:spcAft>
              <a:defRPr/>
            </a:pPr>
            <a:r>
              <a:rPr lang="vi-VN" sz="2400" b="1" dirty="0">
                <a:solidFill>
                  <a:prstClr val="white"/>
                </a:solidFill>
                <a:latin typeface="Calibri" panose="020F0502020204030204"/>
              </a:rPr>
              <a:t>b. Tiềm ẩn khung hoảng kinh tế</a:t>
            </a:r>
          </a:p>
          <a:p>
            <a:pPr lvl="0" algn="just" eaLnBrk="1" fontAlgn="auto" hangingPunct="1">
              <a:spcBef>
                <a:spcPts val="0"/>
              </a:spcBef>
              <a:spcAft>
                <a:spcPts val="0"/>
              </a:spcAft>
              <a:defRPr/>
            </a:pPr>
            <a:r>
              <a:rPr lang="vi-VN" sz="2400" b="1" dirty="0">
                <a:solidFill>
                  <a:prstClr val="white"/>
                </a:solidFill>
                <a:latin typeface="Calibri" panose="020F0502020204030204"/>
              </a:rPr>
              <a:t>c. Ô nhiễm môi trường </a:t>
            </a:r>
          </a:p>
          <a:p>
            <a:pPr lvl="0" algn="just" eaLnBrk="1" fontAlgn="auto" hangingPunct="1">
              <a:spcBef>
                <a:spcPts val="0"/>
              </a:spcBef>
              <a:spcAft>
                <a:spcPts val="0"/>
              </a:spcAft>
              <a:defRPr/>
            </a:pPr>
            <a:r>
              <a:rPr lang="vi-VN" sz="2400" b="1" dirty="0">
                <a:solidFill>
                  <a:prstClr val="white"/>
                </a:solidFill>
                <a:latin typeface="Calibri" panose="020F0502020204030204"/>
              </a:rPr>
              <a:t>d. Tất cả các đáp án của câu này đều đúng</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1" fontAlgn="auto" hangingPunct="1">
              <a:spcBef>
                <a:spcPts val="0"/>
              </a:spcBef>
              <a:spcAft>
                <a:spcPts val="0"/>
              </a:spcAft>
              <a:defRPr/>
            </a:pPr>
            <a:r>
              <a:rPr lang="vi-VN" sz="3200" b="1" dirty="0">
                <a:solidFill>
                  <a:prstClr val="white"/>
                </a:solidFill>
                <a:latin typeface="Calibri" panose="020F0502020204030204"/>
              </a:rPr>
              <a:t>d. Tất cả các đáp án của câu này đều đúng</a:t>
            </a:r>
            <a:endParaRPr lang="en-US" sz="3200" b="1" dirty="0">
              <a:solidFill>
                <a:prstClr val="white"/>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56083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874045"/>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Trong quá trình lao động, sức lao động tạo ra một lượng giá trị mới lớn hơn giá trị của bản thân nó, phần giá trị dôi ra so với giá trị sức lao động là giá trị thặng dư, đây là thuộc tính nào của hàng hóa sức lao động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sử dụng</a:t>
            </a:r>
          </a:p>
          <a:p>
            <a:pPr lvl="0" algn="just" eaLnBrk="1" fontAlgn="auto" hangingPunct="1">
              <a:spcBef>
                <a:spcPts val="0"/>
              </a:spcBef>
              <a:spcAft>
                <a:spcPts val="0"/>
              </a:spcAft>
              <a:defRPr/>
            </a:pPr>
            <a:r>
              <a:rPr lang="vi-VN" sz="2400" b="1" dirty="0">
                <a:solidFill>
                  <a:prstClr val="white"/>
                </a:solidFill>
                <a:latin typeface="Calibri" panose="020F0502020204030204"/>
              </a:rPr>
              <a:t>c. </a:t>
            </a:r>
            <a:r>
              <a:rPr lang="en-US" sz="2400" b="1" dirty="0" err="1" smtClean="0">
                <a:solidFill>
                  <a:prstClr val="white"/>
                </a:solidFill>
                <a:latin typeface="Calibri" panose="020F0502020204030204"/>
              </a:rPr>
              <a:t>Giá</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trị</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thặng</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dư</a:t>
            </a:r>
            <a:endParaRPr lang="vi-VN" sz="2400" b="1" dirty="0">
              <a:solidFill>
                <a:prstClr val="white"/>
              </a:solidFill>
              <a:latin typeface="Calibri" panose="020F0502020204030204"/>
            </a:endParaRPr>
          </a:p>
          <a:p>
            <a:pPr lvl="0" algn="just" eaLnBrk="1" fontAlgn="auto" hangingPunct="1">
              <a:spcBef>
                <a:spcPts val="0"/>
              </a:spcBef>
              <a:spcAft>
                <a:spcPts val="0"/>
              </a:spcAft>
              <a:defRPr/>
            </a:pPr>
            <a:r>
              <a:rPr lang="vi-VN" sz="2400" b="1" dirty="0">
                <a:solidFill>
                  <a:prstClr val="white"/>
                </a:solidFill>
                <a:latin typeface="Calibri" panose="020F0502020204030204"/>
              </a:rPr>
              <a:t>d. Giá trị trao đổi</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3577387"/>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sử dụng</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234474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Bản chất của chủ nghĩa tư bản chính là quan hệ bóc lột của tư bản đối với công nhân làm thuê nhằm chiếm đoạt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 </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thặng dư. </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25458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8"/>
          <p:cNvSpPr txBox="1"/>
          <p:nvPr/>
        </p:nvSpPr>
        <p:spPr>
          <a:xfrm>
            <a:off x="520830" y="2254272"/>
            <a:ext cx="4855070" cy="304698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i="1" dirty="0">
                <a:latin typeface="Times New Roman" panose="02020603050405020304" pitchFamily="18" charset="0"/>
                <a:cs typeface="Times New Roman" panose="02020603050405020304" pitchFamily="18" charset="0"/>
              </a:rPr>
              <a:t>Sức lao động:</a:t>
            </a:r>
            <a:r>
              <a:rPr lang="en-US" altLang="en-US" dirty="0">
                <a:latin typeface="Times New Roman" panose="02020603050405020304" pitchFamily="18" charset="0"/>
                <a:cs typeface="Times New Roman" panose="02020603050405020304" pitchFamily="18" charset="0"/>
              </a:rPr>
              <a:t>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năng lực lao động của con người. Nó gồm thể lực, trí lực, kỹ năng của người lao động được đem ra sử dụng trong lao động</a:t>
            </a:r>
            <a:endParaRPr lang="en-US" altLang="en-US" dirty="0">
              <a:latin typeface="Times New Roman" panose="02020603050405020304" pitchFamily="18" charset="0"/>
              <a:ea typeface="Times New Roman" panose="02020603050405020304" pitchFamily="18" charset="0"/>
            </a:endParaRPr>
          </a:p>
        </p:txBody>
      </p:sp>
      <p:grpSp>
        <p:nvGrpSpPr>
          <p:cNvPr id="128003" name="Group 10"/>
          <p:cNvGrpSpPr/>
          <p:nvPr/>
        </p:nvGrpSpPr>
        <p:grpSpPr>
          <a:xfrm>
            <a:off x="6888110" y="1214666"/>
            <a:ext cx="5112710" cy="5201585"/>
            <a:chOff x="5638800" y="1371600"/>
            <a:chExt cx="3429000" cy="4297503"/>
          </a:xfrm>
        </p:grpSpPr>
        <p:pic>
          <p:nvPicPr>
            <p:cNvPr id="128005" name="Picture 43" descr="100trung5"/>
            <p:cNvPicPr>
              <a:picLocks noChangeAspect="1"/>
            </p:cNvPicPr>
            <p:nvPr/>
          </p:nvPicPr>
          <p:blipFill>
            <a:blip r:embed="rId3"/>
            <a:stretch>
              <a:fillRect/>
            </a:stretch>
          </p:blipFill>
          <p:spPr>
            <a:xfrm>
              <a:off x="5715000" y="1371600"/>
              <a:ext cx="3200400" cy="3581400"/>
            </a:xfrm>
            <a:prstGeom prst="rect">
              <a:avLst/>
            </a:prstGeom>
            <a:noFill/>
            <a:ln w="57150" cap="flat" cmpd="sng">
              <a:solidFill>
                <a:srgbClr val="FFFF99"/>
              </a:solidFill>
              <a:prstDash val="solid"/>
              <a:miter/>
              <a:headEnd type="none" w="med" len="med"/>
              <a:tailEnd type="none" w="med" len="med"/>
            </a:ln>
          </p:spPr>
        </p:pic>
        <p:sp>
          <p:nvSpPr>
            <p:cNvPr id="128007" name="Rectangle 18"/>
            <p:cNvSpPr/>
            <p:nvPr/>
          </p:nvSpPr>
          <p:spPr>
            <a:xfrm>
              <a:off x="5638800" y="4677628"/>
              <a:ext cx="3429000" cy="991475"/>
            </a:xfrm>
            <a:prstGeom prst="rect">
              <a:avLst/>
            </a:prstGeom>
            <a:solidFill>
              <a:srgbClr val="FFFFCC"/>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vi-VN" altLang="en-US" sz="2665" b="1" dirty="0">
                  <a:solidFill>
                    <a:srgbClr val="C00000"/>
                  </a:solidFill>
                  <a:latin typeface="Times New Roman" panose="02020603050405020304" pitchFamily="18" charset="0"/>
                  <a:cs typeface="Times New Roman" panose="02020603050405020304" pitchFamily="18" charset="0"/>
                </a:rPr>
                <a:t>Lao động l</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 sự vận dụng sức lao động v</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o quá tr</a:t>
              </a:r>
              <a:r>
                <a:rPr lang="en-US" altLang="en-US" sz="2665" b="1" dirty="0">
                  <a:solidFill>
                    <a:srgbClr val="C00000"/>
                  </a:solidFill>
                  <a:latin typeface="Times New Roman" panose="02020603050405020304" pitchFamily="18" charset="0"/>
                  <a:cs typeface="Times New Roman" panose="02020603050405020304" pitchFamily="18" charset="0"/>
                </a:rPr>
                <a:t>ì</a:t>
              </a:r>
              <a:r>
                <a:rPr lang="vi-VN" altLang="en-US" sz="2665" b="1" dirty="0">
                  <a:solidFill>
                    <a:srgbClr val="C00000"/>
                  </a:solidFill>
                  <a:latin typeface="Times New Roman" panose="02020603050405020304" pitchFamily="18" charset="0"/>
                  <a:cs typeface="Times New Roman" panose="02020603050405020304" pitchFamily="18" charset="0"/>
                </a:rPr>
                <a:t>nh sản xuất</a:t>
              </a:r>
              <a:endParaRPr lang="vi-VN" altLang="en-US" sz="2665" b="1" dirty="0">
                <a:solidFill>
                  <a:srgbClr val="C00000"/>
                </a:solidFill>
                <a:latin typeface="Times New Roman" panose="02020603050405020304" pitchFamily="18" charset="0"/>
                <a:ea typeface="Times New Roman" panose="02020603050405020304" pitchFamily="18" charset="0"/>
              </a:endParaRPr>
            </a:p>
          </p:txBody>
        </p:sp>
      </p:grpSp>
      <p:sp>
        <p:nvSpPr>
          <p:cNvPr id="242689" name="Rectangle 1"/>
          <p:cNvSpPr>
            <a:spLocks noChangeArrowheads="1"/>
          </p:cNvSpPr>
          <p:nvPr/>
        </p:nvSpPr>
        <p:spPr bwMode="auto">
          <a:xfrm>
            <a:off x="2231281" y="260560"/>
            <a:ext cx="5756704" cy="954107"/>
          </a:xfrm>
          <a:prstGeom prst="rect">
            <a:avLst/>
          </a:prstGeom>
          <a:noFill/>
          <a:ln w="9525">
            <a:noFill/>
            <a:miter lim="800000"/>
          </a:ln>
          <a:effectLst>
            <a:prstShdw prst="shdw17" dist="17961" dir="2700000">
              <a:schemeClr val="accent1">
                <a:gamma/>
                <a:shade val="60000"/>
                <a:invGamma/>
              </a:schemeClr>
            </a:prstShdw>
          </a:effectLst>
        </p:spPr>
        <p:txBody>
          <a:bodyPr wrap="none" anchor="ctr">
            <a:spAutoFit/>
          </a:bodyPr>
          <a:lstStyle/>
          <a:p>
            <a:pPr indent="457200" algn="just" defTabSz="0">
              <a:tabLst>
                <a:tab pos="342900" algn="l"/>
                <a:tab pos="5257800" algn="l"/>
              </a:tabLst>
            </a:pPr>
            <a:r>
              <a:rPr lang="pt-BR" altLang="x-none" sz="2800" b="1" i="1" dirty="0">
                <a:solidFill>
                  <a:srgbClr val="FF0000"/>
                </a:solidFill>
                <a:latin typeface="Times New Roman" panose="02020603050405020304" pitchFamily="18" charset="0"/>
                <a:cs typeface="Times New Roman" panose="02020603050405020304" pitchFamily="18" charset="0"/>
              </a:rPr>
              <a:t>2.2.2. Học thuyết giá trị thặng dư  </a:t>
            </a:r>
            <a:endParaRPr lang="en-US" altLang="x-none" sz="2800" dirty="0">
              <a:solidFill>
                <a:srgbClr val="FF0000"/>
              </a:solidFill>
              <a:latin typeface="Times New Roman" panose="02020603050405020304" pitchFamily="18" charset="0"/>
              <a:cs typeface="Times New Roman" panose="02020603050405020304" pitchFamily="18" charset="0"/>
            </a:endParaRPr>
          </a:p>
          <a:p>
            <a:pPr indent="457200" algn="just" defTabSz="0">
              <a:tabLst>
                <a:tab pos="342900" algn="l"/>
                <a:tab pos="5257800" algn="l"/>
              </a:tabLst>
            </a:pPr>
            <a:r>
              <a:rPr lang="pt-BR" altLang="x-none" sz="2800" b="1" i="1" dirty="0">
                <a:solidFill>
                  <a:srgbClr val="FF0000"/>
                </a:solidFill>
                <a:latin typeface="Times New Roman" panose="02020603050405020304" pitchFamily="18" charset="0"/>
                <a:cs typeface="Times New Roman" panose="02020603050405020304" pitchFamily="18" charset="0"/>
              </a:rPr>
              <a:t>           </a:t>
            </a:r>
            <a:r>
              <a:rPr lang="pt-BR" altLang="x-none" sz="2800" b="1" i="1" dirty="0">
                <a:solidFill>
                  <a:srgbClr val="0000FF"/>
                </a:solidFill>
                <a:latin typeface="Times New Roman" panose="02020603050405020304" pitchFamily="18" charset="0"/>
                <a:cs typeface="Times New Roman" panose="02020603050405020304" pitchFamily="18" charset="0"/>
              </a:rPr>
              <a:t>H</a:t>
            </a:r>
            <a:r>
              <a:rPr lang="pt-BR" altLang="x-none" sz="2800" b="1"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2800" b="1" i="1" dirty="0">
                <a:solidFill>
                  <a:srgbClr val="0000FF"/>
                </a:solidFill>
                <a:latin typeface="Times New Roman" panose="02020603050405020304" pitchFamily="18" charset="0"/>
                <a:cs typeface="Times New Roman" panose="02020603050405020304" pitchFamily="18" charset="0"/>
              </a:rPr>
              <a:t>ng hóa sức lao động</a:t>
            </a:r>
            <a:endParaRPr lang="pt-BR" altLang="x-none" sz="28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ransition spd="med">
    <p:wheel spokes="3"/>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350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1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1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350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0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0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n-US" sz="2800" b="1" dirty="0">
                <a:solidFill>
                  <a:srgbClr val="FFFF00"/>
                </a:solidFill>
                <a:latin typeface="Times New Roman" pitchFamily="18" charset="0"/>
                <a:cs typeface="Times New Roman" pitchFamily="18" charset="0"/>
              </a:rPr>
              <a:t>Hai </a:t>
            </a:r>
            <a:r>
              <a:rPr lang="en-US" sz="2800" b="1" dirty="0" err="1">
                <a:solidFill>
                  <a:srgbClr val="FFFF00"/>
                </a:solidFill>
                <a:latin typeface="Times New Roman" pitchFamily="18" charset="0"/>
                <a:cs typeface="Times New Roman" pitchFamily="18" charset="0"/>
              </a:rPr>
              <a:t>điều</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kiện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để</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sức</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lao</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động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trở</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thành</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hàng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hóa</a:t>
            </a:r>
            <a:endParaRPr lang="en-US" sz="28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Người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có</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lao</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được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tự</a:t>
            </a:r>
            <a:r>
              <a:rPr lang="en-US" altLang="vi-VN" sz="2800" dirty="0">
                <a:latin typeface="Times New Roman" panose="02020603050405020304" pitchFamily="18" charset="0"/>
                <a:cs typeface="Times New Roman" panose="02020603050405020304" pitchFamily="18" charset="0"/>
              </a:rPr>
              <a:t> do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thể</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1" y="4810125"/>
            <a:ext cx="56673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Người có sức lao động mất hết TLSX và thiếu thốn tư liệu tiêu dùng</a:t>
            </a:r>
          </a:p>
        </p:txBody>
      </p:sp>
    </p:spTree>
    <p:extLst>
      <p:ext uri="{BB962C8B-B14F-4D97-AF65-F5344CB8AC3E}">
        <p14:creationId xmlns:p14="http://schemas.microsoft.com/office/powerpoint/2010/main" val="81197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555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6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554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5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pt-BR" sz="2400" b="1" i="1" dirty="0">
                <a:solidFill>
                  <a:srgbClr val="0000FF"/>
                </a:solidFill>
                <a:latin typeface="Times New Roman" panose="02020603050405020304" pitchFamily="18" charset="0"/>
                <a:cs typeface="Times New Roman" panose="02020603050405020304" pitchFamily="18" charset="0"/>
              </a:rPr>
              <a:t>Hai thuộc tính của hàng hóa sức lao động</a:t>
            </a:r>
            <a:endParaRPr lang="vi-VN" sz="2400" b="1" i="1" dirty="0">
              <a:solidFill>
                <a:srgbClr val="0000FF"/>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419748"/>
            <a:ext cx="7407090" cy="2009252"/>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005080"/>
            <a:ext cx="7390330" cy="254812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700760"/>
            <a:ext cx="674643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buFontTx/>
              <a:buNone/>
            </a:pPr>
            <a:r>
              <a:rPr lang="vi-VN" altLang="vi-VN" i="1" dirty="0"/>
              <a:t> </a:t>
            </a:r>
            <a:r>
              <a:rPr lang="en-US" altLang="vi-VN" i="1" dirty="0" smtClean="0"/>
              <a:t>	</a:t>
            </a:r>
            <a:r>
              <a:rPr lang="pt-BR" altLang="vi-VN" sz="2800" i="1" dirty="0" smtClean="0">
                <a:latin typeface="Times New Roman" panose="02020603050405020304" pitchFamily="18" charset="0"/>
                <a:cs typeface="Times New Roman" panose="02020603050405020304" pitchFamily="18" charset="0"/>
              </a:rPr>
              <a:t>Giá </a:t>
            </a:r>
            <a:r>
              <a:rPr lang="pt-BR" altLang="vi-VN" sz="2800" i="1" dirty="0">
                <a:latin typeface="Times New Roman" panose="02020603050405020304" pitchFamily="18" charset="0"/>
                <a:cs typeface="Times New Roman" panose="02020603050405020304" pitchFamily="18" charset="0"/>
              </a:rPr>
              <a:t>trị hàng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và tái sản xuất ra nó. </a:t>
            </a:r>
            <a:endParaRPr lang="vi-VN"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51730" y="4221164"/>
            <a:ext cx="691296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buFontTx/>
              <a:buNone/>
            </a:pPr>
            <a:r>
              <a:rPr lang="pt-BR" altLang="vi-VN" i="1" dirty="0" smtClean="0">
                <a:latin typeface="Times New Roman" panose="02020603050405020304" pitchFamily="18" charset="0"/>
                <a:cs typeface="Times New Roman" panose="02020603050405020304" pitchFamily="18" charset="0"/>
              </a:rPr>
              <a:t> 	Giá </a:t>
            </a:r>
            <a:r>
              <a:rPr lang="pt-BR" altLang="vi-VN" i="1" dirty="0">
                <a:latin typeface="Times New Roman" panose="02020603050405020304" pitchFamily="18" charset="0"/>
                <a:cs typeface="Times New Roman" panose="02020603050405020304" pitchFamily="18" charset="0"/>
              </a:rPr>
              <a:t>trị sử dụng của hàng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lớn hơn giá trị bản thân nó. Đó chính là giá trị thặng dư. </a:t>
            </a:r>
            <a:endParaRPr lang="vi-VN"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7246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584030"/>
            <a:ext cx="5580883" cy="3942183"/>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695250" y="1700760"/>
            <a:ext cx="5172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tuyệt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3" name="Text Box 10"/>
          <p:cNvSpPr txBox="1">
            <a:spLocks noChangeArrowheads="1"/>
          </p:cNvSpPr>
          <p:nvPr/>
        </p:nvSpPr>
        <p:spPr bwMode="auto">
          <a:xfrm>
            <a:off x="6096000" y="1700760"/>
            <a:ext cx="5257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tương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4" name="Title 1"/>
          <p:cNvSpPr>
            <a:spLocks noGrp="1"/>
          </p:cNvSpPr>
          <p:nvPr>
            <p:ph type="title"/>
          </p:nvPr>
        </p:nvSpPr>
        <p:spPr/>
        <p:txBody>
          <a:bodyPr>
            <a:normAutofit/>
          </a:bodyPr>
          <a:lstStyle/>
          <a:p>
            <a:r>
              <a:rPr lang="pt-BR" altLang="en-US" sz="2800" dirty="0" smtClean="0">
                <a:latin typeface="Times New Roman" panose="02020603050405020304" pitchFamily="18" charset="0"/>
                <a:cs typeface="Times New Roman" panose="02020603050405020304" pitchFamily="18" charset="0"/>
              </a:rPr>
              <a:t>	Bản </a:t>
            </a:r>
            <a:r>
              <a:rPr lang="pt-BR" altLang="en-US" sz="2800" dirty="0">
                <a:latin typeface="Times New Roman" panose="02020603050405020304" pitchFamily="18" charset="0"/>
                <a:cs typeface="Times New Roman" panose="02020603050405020304" pitchFamily="18" charset="0"/>
              </a:rPr>
              <a:t>chất của chủ nghĩa tư bản chính là quan hệ bóc lột của tư bản đối với công nhân làm thuê nhằm chiếm đoạt giá trị thặng dư</a:t>
            </a:r>
            <a:r>
              <a:rPr lang="vi-VN" altLang="en-US" sz="2800" dirty="0">
                <a:cs typeface="Times New Roman" panose="02020603050405020304" pitchFamily="18" charset="0"/>
              </a:rPr>
              <a:t/>
            </a:r>
            <a:br>
              <a:rPr lang="vi-VN" altLang="en-US" sz="2800" dirty="0">
                <a:cs typeface="Times New Roman" panose="02020603050405020304" pitchFamily="18" charset="0"/>
              </a:rPr>
            </a:br>
            <a:endParaRPr lang="en-US" altLang="en-US" sz="2800" dirty="0" smtClean="0">
              <a:latin typeface="Times New Roman" panose="02020603050405020304" pitchFamily="18" charset="0"/>
              <a:cs typeface="Times New Roman" panose="02020603050405020304" pitchFamily="18"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10" y="2584030"/>
            <a:ext cx="5292335" cy="39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638987"/>
      </p:ext>
    </p:extLst>
  </p:cSld>
  <p:clrMapOvr>
    <a:masterClrMapping/>
  </p:clrMapOvr>
  <p:transition spd="med">
    <p:pull dir="d"/>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1"/>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eaLnBrk="1" fontAlgn="auto" hangingPunct="1">
              <a:spcBef>
                <a:spcPts val="0"/>
              </a:spcBef>
              <a:spcAft>
                <a:spcPts val="0"/>
              </a:spcAft>
              <a:defRPr/>
            </a:pPr>
            <a:endParaRPr lang="vi-VN" b="1">
              <a:latin typeface="+mn-lt"/>
            </a:endParaRPr>
          </a:p>
        </p:txBody>
      </p:sp>
      <p:sp>
        <p:nvSpPr>
          <p:cNvPr id="5" name="Text Box 4"/>
          <p:cNvSpPr txBox="1">
            <a:spLocks noChangeArrowheads="1"/>
          </p:cNvSpPr>
          <p:nvPr/>
        </p:nvSpPr>
        <p:spPr bwMode="auto">
          <a:xfrm>
            <a:off x="2057401" y="1967806"/>
            <a:ext cx="8093075" cy="138499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lgn="justLow" eaLnBrk="1" hangingPunct="1">
              <a:defRPr/>
            </a:pPr>
            <a:r>
              <a:rPr lang="en-US" sz="2800" dirty="0" err="1"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a:t>
            </a:r>
            <a:r>
              <a:rPr lang="en-US" sz="2800" dirty="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một</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bộ</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phận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của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mới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dôi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ngoài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sức</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lao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động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do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công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nhân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thuê</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tạo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và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tư</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bản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chiếm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không</a:t>
            </a:r>
            <a:r>
              <a:rPr lang="en-US" sz="2800" dirty="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a:t>
            </a:r>
            <a:endParaRPr lang="vi-VN"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6" name="Rectangle 6"/>
          <p:cNvSpPr>
            <a:spLocks noChangeArrowheads="1"/>
          </p:cNvSpPr>
          <p:nvPr/>
        </p:nvSpPr>
        <p:spPr bwMode="auto">
          <a:xfrm>
            <a:off x="3733800" y="739490"/>
            <a:ext cx="4953000" cy="4572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1" fontAlgn="auto" hangingPunct="1">
              <a:spcBef>
                <a:spcPts val="0"/>
              </a:spcBef>
              <a:spcAft>
                <a:spcPts val="0"/>
              </a:spcAft>
              <a:defRPr/>
            </a:pPr>
            <a:r>
              <a:rPr lang="vi-VN" sz="2800" b="1" dirty="0">
                <a:solidFill>
                  <a:srgbClr val="0000FF"/>
                </a:solidFill>
                <a:latin typeface="Arial" charset="0"/>
              </a:rPr>
              <a:t>GIÁ TRỊ THẶNG DƯ (m)</a:t>
            </a:r>
          </a:p>
        </p:txBody>
      </p:sp>
      <p:pic>
        <p:nvPicPr>
          <p:cNvPr id="6759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00467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par>
                                <p:cTn id="8"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9"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pt-BR" altLang="vi-VN" sz="2800" b="1" i="1" dirty="0">
                <a:solidFill>
                  <a:srgbClr val="0000FF"/>
                </a:solidFill>
                <a:latin typeface="Times New Roman" panose="02020603050405020304" pitchFamily="18" charset="0"/>
                <a:cs typeface="Times New Roman" panose="02020603050405020304" pitchFamily="18" charset="0"/>
              </a:rPr>
              <a:t>Ý nghĩa của học thuyết </a:t>
            </a:r>
            <a:r>
              <a:rPr lang="en-US" altLang="vi-VN" sz="2800" dirty="0"/>
              <a:t/>
            </a:r>
            <a:br>
              <a:rPr lang="en-US" altLang="vi-VN" sz="2800" dirty="0"/>
            </a:br>
            <a:endParaRPr lang="en-US" sz="28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a:bodyPr>
          <a:lstStyle/>
          <a:p>
            <a:pPr marL="0" indent="0" algn="just">
              <a:buNone/>
              <a:defRPr/>
            </a:pPr>
            <a:r>
              <a:rPr lang="pt-BR" dirty="0">
                <a:latin typeface="Times New Roman" pitchFamily="18" charset="0"/>
                <a:cs typeface="Times New Roman" pitchFamily="18" charset="0"/>
              </a:rPr>
              <a:t>- Học thuyết giá trị thặng dư đã </a:t>
            </a:r>
            <a:r>
              <a:rPr lang="pt-BR" u="sng" dirty="0">
                <a:latin typeface="Times New Roman" pitchFamily="18" charset="0"/>
                <a:cs typeface="Times New Roman" pitchFamily="18" charset="0"/>
              </a:rPr>
              <a:t>bóc trần bản chất của nền sản xuất tư bản chủ nghĩa</a:t>
            </a:r>
            <a:r>
              <a:rPr lang="pt-BR" dirty="0">
                <a:latin typeface="Times New Roman" pitchFamily="18" charset="0"/>
                <a:cs typeface="Times New Roman" pitchFamily="18" charset="0"/>
              </a:rPr>
              <a:t>; chứng minh khoa học về cách thức </a:t>
            </a:r>
            <a:r>
              <a:rPr lang="pt-BR" u="sng" dirty="0">
                <a:latin typeface="Times New Roman" pitchFamily="18" charset="0"/>
                <a:cs typeface="Times New Roman" pitchFamily="18" charset="0"/>
              </a:rPr>
              <a:t>bóc lột </a:t>
            </a:r>
            <a:r>
              <a:rPr lang="pt-BR" dirty="0">
                <a:latin typeface="Times New Roman" pitchFamily="18" charset="0"/>
                <a:cs typeface="Times New Roman" pitchFamily="18" charset="0"/>
              </a:rPr>
              <a:t>của giai cấp tư sản và luận chứng những mâu thuẫn nội tại của chủ nghĩa tư bản. </a:t>
            </a:r>
            <a:endParaRPr lang="en-US" dirty="0">
              <a:latin typeface="Times New Roman" pitchFamily="18" charset="0"/>
              <a:cs typeface="Times New Roman" pitchFamily="18" charset="0"/>
            </a:endParaRPr>
          </a:p>
          <a:p>
            <a:pPr marL="0" indent="0" algn="just">
              <a:buNone/>
              <a:defRPr/>
            </a:pPr>
            <a:r>
              <a:rPr lang="pt-BR" dirty="0">
                <a:latin typeface="Times New Roman" pitchFamily="18" charset="0"/>
                <a:cs typeface="Times New Roman" pitchFamily="18" charset="0"/>
              </a:rPr>
              <a:t>- Học thuyết giá trị thặng dư còn trang bị cho giai cấp công nhân và nhân dân lao động </a:t>
            </a:r>
            <a:r>
              <a:rPr lang="pt-BR" u="sng" dirty="0">
                <a:latin typeface="Times New Roman" pitchFamily="18" charset="0"/>
                <a:cs typeface="Times New Roman" pitchFamily="18" charset="0"/>
              </a:rPr>
              <a:t>công cụ nhận thức các quy luật kinh tế</a:t>
            </a:r>
            <a:r>
              <a:rPr lang="pt-BR"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u="sng" dirty="0">
                <a:latin typeface="Times New Roman" pitchFamily="18" charset="0"/>
                <a:cs typeface="Times New Roman" pitchFamily="18" charset="0"/>
              </a:rPr>
              <a:t>phục vụ cho sự nghiệp xây dựng xã hội mới, xã hội xã hội chủ nghĩa.</a:t>
            </a:r>
            <a:endParaRPr lang="en-US" u="sng" dirty="0">
              <a:latin typeface="Times New Roman" pitchFamily="18" charset="0"/>
              <a:cs typeface="Times New Roman"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961189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itle 1"/>
          <p:cNvSpPr>
            <a:spLocks noGrp="1"/>
          </p:cNvSpPr>
          <p:nvPr>
            <p:ph type="title"/>
          </p:nvPr>
        </p:nvSpPr>
        <p:spPr/>
        <p:txBody>
          <a:bodyPr vert="horz" wrap="square" lIns="121920" tIns="60960" rIns="121920" bIns="60960" anchor="ctr">
            <a:noAutofit/>
          </a:bodyPr>
          <a:lstStyle/>
          <a:p>
            <a:pPr indent="457200" defTabSz="0">
              <a:tabLst>
                <a:tab pos="342900" algn="l"/>
                <a:tab pos="5257800" algn="l"/>
              </a:tabLst>
            </a:pPr>
            <a:r>
              <a:rPr lang="pt-BR" altLang="vi-VN" sz="2800" b="1" i="1" dirty="0">
                <a:solidFill>
                  <a:srgbClr val="0000FF"/>
                </a:solidFill>
                <a:latin typeface="Times New Roman" panose="02020603050405020304" pitchFamily="18" charset="0"/>
                <a:cs typeface="Times New Roman" panose="02020603050405020304" pitchFamily="18" charset="0"/>
              </a:rPr>
              <a:t>2.3. Chủ nghĩa xã hội khoa học</a:t>
            </a:r>
            <a:br>
              <a:rPr lang="pt-BR" altLang="vi-VN" sz="2800" b="1" i="1" dirty="0">
                <a:solidFill>
                  <a:srgbClr val="0000FF"/>
                </a:solidFill>
                <a:latin typeface="Times New Roman" panose="02020603050405020304" pitchFamily="18" charset="0"/>
                <a:cs typeface="Times New Roman" panose="02020603050405020304" pitchFamily="18" charset="0"/>
              </a:rPr>
            </a:br>
            <a:r>
              <a:rPr lang="pt-BR" altLang="vi-VN" sz="2800" b="1" i="1" dirty="0">
                <a:solidFill>
                  <a:srgbClr val="0070C0"/>
                </a:solidFill>
                <a:latin typeface="Times New Roman" panose="02020603050405020304" pitchFamily="18" charset="0"/>
                <a:cs typeface="Times New Roman" panose="02020603050405020304" pitchFamily="18" charset="0"/>
              </a:rPr>
              <a:t>2.3.1. Lý luận về sứ mệnh lịch sử của giai cấp công nhân</a:t>
            </a:r>
            <a:br>
              <a:rPr lang="pt-BR" altLang="vi-VN" sz="2800" b="1" i="1" dirty="0">
                <a:solidFill>
                  <a:srgbClr val="0070C0"/>
                </a:solidFill>
                <a:latin typeface="Times New Roman" panose="02020603050405020304" pitchFamily="18" charset="0"/>
                <a:cs typeface="Times New Roman" panose="02020603050405020304" pitchFamily="18" charset="0"/>
              </a:rPr>
            </a:br>
            <a:r>
              <a:rPr lang="pt-BR" altLang="vi-VN" sz="2800" b="1" i="1" dirty="0">
                <a:solidFill>
                  <a:srgbClr val="FF3300"/>
                </a:solidFill>
                <a:latin typeface="Times New Roman" panose="02020603050405020304" pitchFamily="18" charset="0"/>
                <a:cs typeface="Times New Roman" panose="02020603050405020304" pitchFamily="18" charset="0"/>
              </a:rPr>
              <a:t>     Định nghĩa giai cấp công nhân </a:t>
            </a:r>
            <a:r>
              <a:rPr lang="pt-BR" altLang="vi-VN" sz="2800" i="1" dirty="0">
                <a:solidFill>
                  <a:srgbClr val="FF3300"/>
                </a:solidFill>
                <a:latin typeface="Times New Roman" panose="02020603050405020304" pitchFamily="18" charset="0"/>
                <a:cs typeface="Times New Roman" panose="02020603050405020304" pitchFamily="18" charset="0"/>
              </a:rPr>
              <a:t/>
            </a:r>
            <a:br>
              <a:rPr lang="pt-BR" altLang="vi-VN" sz="2800" i="1" dirty="0">
                <a:solidFill>
                  <a:srgbClr val="FF3300"/>
                </a:solidFill>
                <a:latin typeface="Times New Roman" panose="02020603050405020304" pitchFamily="18" charset="0"/>
                <a:cs typeface="Times New Roman" panose="02020603050405020304" pitchFamily="18" charset="0"/>
              </a:rPr>
            </a:br>
            <a:endParaRPr lang="en-US" altLang="en-US" sz="2800" dirty="0">
              <a:latin typeface="Times New Roman" panose="02020603050405020304" pitchFamily="18" charset="0"/>
              <a:ea typeface="Times New Roman" panose="02020603050405020304" pitchFamily="18" charset="0"/>
            </a:endParaRPr>
          </a:p>
        </p:txBody>
      </p:sp>
      <p:sp>
        <p:nvSpPr>
          <p:cNvPr id="3" name="Content Placeholder 2"/>
          <p:cNvSpPr>
            <a:spLocks noGrp="1"/>
          </p:cNvSpPr>
          <p:nvPr>
            <p:ph idx="1"/>
          </p:nvPr>
        </p:nvSpPr>
        <p:spPr>
          <a:xfrm>
            <a:off x="191180" y="1825625"/>
            <a:ext cx="7417030" cy="4351338"/>
          </a:xfrm>
        </p:spPr>
        <p:txBody>
          <a:bodyPr vert="horz" wrap="square" lIns="121920" tIns="60960" rIns="121920" bIns="60960" anchor="t">
            <a:noAutofit/>
          </a:bodyPr>
          <a:lstStyle/>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một tập đo</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 xã hội ổn định, hình th</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nh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phát triển cùng với quá trình phát triển của nền đại công nghiệp hiện đại, với nhịp độ phát triển của lực lượng sản xuất có tính chất xã hội hóa ng</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y c</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ng cao</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lao động cơ bản trực tiếp hoặc tham gia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quá trình sản xuất, tái sản xuất ra của cải vật chất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cải tạo các quan hệ xã hội</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chủ yếu của tiến trình lịch sử quá độ từ chủ nghĩa tư bản lên chủ nghĩa xã hội.</a:t>
            </a:r>
            <a:endParaRPr lang="en-US" altLang="en-US" dirty="0">
              <a:latin typeface="Times New Roman" panose="02020603050405020304" pitchFamily="18" charset="0"/>
              <a:ea typeface="Times New Roman" panose="02020603050405020304" pitchFamily="18" charset="0"/>
            </a:endParaRPr>
          </a:p>
        </p:txBody>
      </p:sp>
      <p:pic>
        <p:nvPicPr>
          <p:cNvPr id="11266" name="Picture 2" descr="Bạn nên làm gì khi bị căng thẳng ở nơi làm việc? - Website cho la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9390" y="1669151"/>
            <a:ext cx="4392610" cy="42801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7374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374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375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375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7374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374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374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374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chemeClr val="tx1"/>
                </a:solidFill>
                <a:latin typeface="Times New Roman" pitchFamily="18" charset="0"/>
                <a:cs typeface="Times New Roman" pitchFamily="18" charset="0"/>
              </a:rPr>
              <a:t>Đặc</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trưng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cơ</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bản</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của</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giai</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cấp</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công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nhân</a:t>
            </a:r>
            <a:endParaRPr lang="en-US" sz="3200" b="1" dirty="0">
              <a:solidFill>
                <a:schemeClr val="tx1"/>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7839150" cy="2219325"/>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657600" y="4191000"/>
            <a:ext cx="7983170" cy="23622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1" y="1916114"/>
            <a:ext cx="7250499"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địa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vị</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kinh</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tế</a:t>
            </a:r>
            <a:r>
              <a:rPr lang="en-US" altLang="vi-VN" sz="2600" i="1" dirty="0">
                <a:solidFill>
                  <a:srgbClr val="0000FF"/>
                </a:solidFill>
                <a:latin typeface="Times New Roman" panose="02020603050405020304" pitchFamily="18" charset="0"/>
                <a:cs typeface="Times New Roman" panose="02020603050405020304" pitchFamily="18" charset="0"/>
              </a:rPr>
              <a:t> -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của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giai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cấp</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công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nhân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trong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quan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hệ</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sản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xuất</a:t>
            </a:r>
            <a:r>
              <a:rPr lang="en-US" altLang="vi-VN" sz="2600" i="1" dirty="0">
                <a:solidFill>
                  <a:srgbClr val="0000FF"/>
                </a:solidFill>
                <a:latin typeface="Times New Roman" panose="02020603050405020304" pitchFamily="18" charset="0"/>
                <a:cs typeface="Times New Roman" panose="02020603050405020304" pitchFamily="18" charset="0"/>
              </a:rPr>
              <a:t> TBCN</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người công nhân không có , họ phải bán sức lao động cho nhà tư bản, trở thành người làm thuê và bị bóc lột giá trị thặng dư. </a:t>
            </a:r>
            <a:endParaRPr lang="en-US" altLang="vi-VN" sz="26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219576" y="4292600"/>
            <a:ext cx="6917124"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i="1"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phương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thức</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lao</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động</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là những tập đoàn người lao động, trực tiếp hay gián tiếp vận hành những công cụ sản xuất có tính chất công nghiệp ngày càng hiện đại, có tính chất xã hội hoá cao. </a:t>
            </a:r>
            <a:endParaRPr lang="vi-VN" altLang="en-US" sz="26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83256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p:txBody>
          <a:bodyPr vert="horz" wrap="square" lIns="121920" tIns="60960" rIns="121920" bIns="60960" anchor="ctr"/>
          <a:lstStyle/>
          <a:p>
            <a:r>
              <a:rPr lang="en-US" altLang="en-US" sz="3735" i="1" dirty="0">
                <a:solidFill>
                  <a:srgbClr val="0000FF"/>
                </a:solidFill>
                <a:latin typeface="Times New Roman" panose="02020603050405020304" pitchFamily="18" charset="0"/>
                <a:cs typeface="Times New Roman" panose="02020603050405020304" pitchFamily="18" charset="0"/>
              </a:rPr>
              <a:t>- </a:t>
            </a:r>
            <a:r>
              <a:rPr lang="en-US" altLang="en-US" sz="2800" i="1" dirty="0">
                <a:solidFill>
                  <a:srgbClr val="0000FF"/>
                </a:solidFill>
                <a:latin typeface="Times New Roman" panose="02020603050405020304" pitchFamily="18" charset="0"/>
                <a:cs typeface="Times New Roman" panose="02020603050405020304" pitchFamily="18" charset="0"/>
              </a:rPr>
              <a:t>Về đặc điểm chính trị - xã hội của giai cấp công nhân</a:t>
            </a:r>
            <a:endParaRPr lang="en-US" altLang="en-US" sz="2800" i="1" dirty="0">
              <a:solidFill>
                <a:srgbClr val="0000FF"/>
              </a:solidFill>
              <a:latin typeface="Times New Roman" panose="02020603050405020304" pitchFamily="18" charset="0"/>
              <a:ea typeface="Times New Roman" panose="02020603050405020304" pitchFamily="18" charset="0"/>
            </a:endParaRPr>
          </a:p>
        </p:txBody>
      </p:sp>
      <p:sp>
        <p:nvSpPr>
          <p:cNvPr id="143363" name="Content Placeholder 2"/>
          <p:cNvSpPr>
            <a:spLocks noGrp="1"/>
          </p:cNvSpPr>
          <p:nvPr>
            <p:ph idx="1"/>
          </p:nvPr>
        </p:nvSpPr>
        <p:spPr>
          <a:xfrm>
            <a:off x="838200" y="1484730"/>
            <a:ext cx="10515600" cy="4692233"/>
          </a:xfrm>
        </p:spPr>
        <p:txBody>
          <a:bodyPr vert="horz" wrap="square" lIns="121920" tIns="60960" rIns="121920" bIns="60960" anchor="t"/>
          <a:lstStyle/>
          <a:p>
            <a:r>
              <a:rPr lang="en-US" altLang="en-US" dirty="0">
                <a:latin typeface="Times New Roman" panose="02020603050405020304" pitchFamily="18" charset="0"/>
                <a:cs typeface="Times New Roman" panose="02020603050405020304" pitchFamily="18" charset="0"/>
              </a:rPr>
              <a:t>Thứ nhất, giai cấp công nhân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giai </a:t>
            </a:r>
            <a:r>
              <a:rPr lang="en-US" altLang="en-US" dirty="0" err="1">
                <a:latin typeface="Times New Roman" panose="02020603050405020304" pitchFamily="18" charset="0"/>
                <a:cs typeface="Times New Roman" panose="02020603050405020304" pitchFamily="18" charset="0"/>
              </a:rPr>
              <a:t>cấp</a:t>
            </a:r>
            <a:r>
              <a:rPr lang="en-US" altLang="en-US" dirty="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tiên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tiến</a:t>
            </a:r>
            <a:endParaRPr lang="en-US" altLang="en-US" sz="3735" dirty="0">
              <a:latin typeface="Times New Roman" panose="02020603050405020304" pitchFamily="18" charset="0"/>
              <a:ea typeface="Times New Roman" panose="02020603050405020304" pitchFamily="18" charset="0"/>
            </a:endParaRPr>
          </a:p>
        </p:txBody>
      </p:sp>
      <p:pic>
        <p:nvPicPr>
          <p:cNvPr id="143364" name="Picture 2" descr="Kết quả hình ảnh cho chủ nghĩa mác lênin&quot;"/>
          <p:cNvPicPr>
            <a:picLocks noChangeAspect="1"/>
          </p:cNvPicPr>
          <p:nvPr/>
        </p:nvPicPr>
        <p:blipFill>
          <a:blip r:embed="rId2"/>
          <a:stretch>
            <a:fillRect/>
          </a:stretch>
        </p:blipFill>
        <p:spPr>
          <a:xfrm>
            <a:off x="1415350" y="2564880"/>
            <a:ext cx="3695196" cy="4131733"/>
          </a:xfrm>
          <a:prstGeom prst="rect">
            <a:avLst/>
          </a:prstGeom>
          <a:noFill/>
          <a:ln w="9525">
            <a:noFill/>
          </a:ln>
        </p:spPr>
      </p:pic>
      <p:pic>
        <p:nvPicPr>
          <p:cNvPr id="143365" name="Picture 4" descr="Kết quả hình ảnh cho giai cấp công nhân&quot;"/>
          <p:cNvPicPr>
            <a:picLocks noChangeAspect="1"/>
          </p:cNvPicPr>
          <p:nvPr/>
        </p:nvPicPr>
        <p:blipFill>
          <a:blip r:embed="rId3"/>
          <a:stretch>
            <a:fillRect/>
          </a:stretch>
        </p:blipFill>
        <p:spPr>
          <a:xfrm>
            <a:off x="5375900" y="2055406"/>
            <a:ext cx="4314109" cy="4381382"/>
          </a:xfrm>
          <a:prstGeom prst="rect">
            <a:avLst/>
          </a:prstGeom>
          <a:noFill/>
          <a:ln w="9525">
            <a:noFill/>
          </a:ln>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p:cNvSpPr>
            <a:spLocks noGrp="1"/>
          </p:cNvSpPr>
          <p:nvPr>
            <p:ph type="title"/>
          </p:nvPr>
        </p:nvSpPr>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hai,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tinh thần cách mạng triệt để</a:t>
            </a:r>
            <a:endParaRPr lang="en-US" altLang="en-US" sz="2800" dirty="0">
              <a:latin typeface="Times New Roman" panose="02020603050405020304" pitchFamily="18" charset="0"/>
              <a:ea typeface="Times New Roman" panose="02020603050405020304" pitchFamily="18" charset="0"/>
            </a:endParaRPr>
          </a:p>
        </p:txBody>
      </p:sp>
      <p:sp>
        <p:nvSpPr>
          <p:cNvPr id="144387" name="Content Placeholder 2"/>
          <p:cNvSpPr>
            <a:spLocks noGrp="1"/>
          </p:cNvSpPr>
          <p:nvPr>
            <p:ph idx="1"/>
          </p:nvPr>
        </p:nvSpPr>
        <p:spPr/>
        <p:txBody>
          <a:bodyPr vert="horz" wrap="square" lIns="121920" tIns="60960" rIns="121920" bIns="60960" anchor="t"/>
          <a:lstStyle/>
          <a:p>
            <a:endParaRPr lang="en-US" altLang="en-US" dirty="0"/>
          </a:p>
        </p:txBody>
      </p:sp>
      <p:pic>
        <p:nvPicPr>
          <p:cNvPr id="144388" name="Picture 2" descr="Kết quả hình ảnh cho giai cấp công nhân&quot;"/>
          <p:cNvPicPr>
            <a:picLocks noChangeAspect="1"/>
          </p:cNvPicPr>
          <p:nvPr/>
        </p:nvPicPr>
        <p:blipFill>
          <a:blip r:embed="rId2"/>
          <a:stretch>
            <a:fillRect/>
          </a:stretch>
        </p:blipFill>
        <p:spPr>
          <a:xfrm>
            <a:off x="5423546" y="1468567"/>
            <a:ext cx="5256730" cy="4708396"/>
          </a:xfrm>
          <a:prstGeom prst="rect">
            <a:avLst/>
          </a:prstGeom>
          <a:noFill/>
          <a:ln w="9525">
            <a:noFill/>
          </a:ln>
        </p:spPr>
      </p:pic>
      <p:pic>
        <p:nvPicPr>
          <p:cNvPr id="144389" name="Picture 4" descr="Kết quả hình ảnh cho công nhân và nông dân&quot;"/>
          <p:cNvPicPr>
            <a:picLocks noChangeAspect="1"/>
          </p:cNvPicPr>
          <p:nvPr/>
        </p:nvPicPr>
        <p:blipFill>
          <a:blip r:embed="rId3"/>
          <a:stretch>
            <a:fillRect/>
          </a:stretch>
        </p:blipFill>
        <p:spPr>
          <a:xfrm>
            <a:off x="520700" y="1825625"/>
            <a:ext cx="4614333" cy="4704620"/>
          </a:xfrm>
          <a:prstGeom prst="rect">
            <a:avLst/>
          </a:prstGeom>
          <a:noFill/>
          <a:ln w="9525">
            <a:noFill/>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p:txBody>
          <a:bodyPr vert="horz" wrap="square" lIns="121920" tIns="60960" rIns="121920" bIns="60960" anchor="ctr"/>
          <a:lstStyle/>
          <a:p>
            <a:r>
              <a:rPr lang="en-US" altLang="en-US" sz="2800" dirty="0">
                <a:latin typeface="Times New Roman" panose="02020603050405020304" pitchFamily="18" charset="0"/>
                <a:cs typeface="Times New Roman" panose="02020603050405020304" pitchFamily="18" charset="0"/>
              </a:rPr>
              <a:t>Thứ ba,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ý thức tổ chức kỷ luật cao</a:t>
            </a:r>
            <a:endParaRPr lang="en-US" altLang="en-US" sz="2800" dirty="0">
              <a:latin typeface="Times New Roman" panose="02020603050405020304" pitchFamily="18" charset="0"/>
              <a:ea typeface="Times New Roman" panose="02020603050405020304" pitchFamily="18" charset="0"/>
            </a:endParaRPr>
          </a:p>
        </p:txBody>
      </p:sp>
      <p:sp>
        <p:nvSpPr>
          <p:cNvPr id="145411" name="Content Placeholder 2"/>
          <p:cNvSpPr>
            <a:spLocks noGrp="1"/>
          </p:cNvSpPr>
          <p:nvPr>
            <p:ph idx="1"/>
          </p:nvPr>
        </p:nvSpPr>
        <p:spPr/>
        <p:txBody>
          <a:bodyPr vert="horz" wrap="square" lIns="121920" tIns="60960" rIns="121920" bIns="60960" anchor="t"/>
          <a:lstStyle/>
          <a:p>
            <a:endParaRPr lang="en-US" altLang="en-US" dirty="0"/>
          </a:p>
        </p:txBody>
      </p:sp>
      <p:pic>
        <p:nvPicPr>
          <p:cNvPr id="145412" name="Picture 2" descr="Kết quả hình ảnh cho bác nông dân cày ruộng&quot;"/>
          <p:cNvPicPr>
            <a:picLocks noChangeAspect="1"/>
          </p:cNvPicPr>
          <p:nvPr/>
        </p:nvPicPr>
        <p:blipFill>
          <a:blip r:embed="rId2"/>
          <a:stretch>
            <a:fillRect/>
          </a:stretch>
        </p:blipFill>
        <p:spPr>
          <a:xfrm>
            <a:off x="838200" y="2179902"/>
            <a:ext cx="4644786" cy="4351338"/>
          </a:xfrm>
          <a:prstGeom prst="rect">
            <a:avLst/>
          </a:prstGeom>
          <a:noFill/>
          <a:ln w="9525">
            <a:noFill/>
          </a:ln>
        </p:spPr>
      </p:pic>
      <p:pic>
        <p:nvPicPr>
          <p:cNvPr id="145413" name="Picture 4" descr="Kết quả hình ảnh cho công nhân trong xí nghiệp&quot;"/>
          <p:cNvPicPr>
            <a:picLocks noChangeAspect="1"/>
          </p:cNvPicPr>
          <p:nvPr/>
        </p:nvPicPr>
        <p:blipFill>
          <a:blip r:embed="rId3"/>
          <a:stretch>
            <a:fillRect/>
          </a:stretch>
        </p:blipFill>
        <p:spPr>
          <a:xfrm>
            <a:off x="5663940" y="1667102"/>
            <a:ext cx="4652895" cy="4705615"/>
          </a:xfrm>
          <a:prstGeom prst="rect">
            <a:avLst/>
          </a:prstGeom>
          <a:noFill/>
          <a:ln w="9525">
            <a:noFill/>
          </a:ln>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tư,  giai cấp công nhân có bản chất quốc tế</a:t>
            </a:r>
            <a:endParaRPr lang="en-US" altLang="en-US" sz="2800" dirty="0">
              <a:latin typeface="Times New Roman" panose="02020603050405020304" pitchFamily="18" charset="0"/>
              <a:ea typeface="Times New Roman" panose="02020603050405020304" pitchFamily="18" charset="0"/>
            </a:endParaRPr>
          </a:p>
        </p:txBody>
      </p:sp>
      <p:sp>
        <p:nvSpPr>
          <p:cNvPr id="146435" name="Content Placeholder 2"/>
          <p:cNvSpPr>
            <a:spLocks noGrp="1"/>
          </p:cNvSpPr>
          <p:nvPr>
            <p:ph idx="1"/>
          </p:nvPr>
        </p:nvSpPr>
        <p:spPr/>
        <p:txBody>
          <a:bodyPr vert="horz" wrap="square" lIns="121920" tIns="60960" rIns="121920" bIns="60960" anchor="t"/>
          <a:lstStyle/>
          <a:p>
            <a:endParaRPr lang="en-US" altLang="en-US" dirty="0"/>
          </a:p>
        </p:txBody>
      </p:sp>
      <p:pic>
        <p:nvPicPr>
          <p:cNvPr id="146436" name="Picture 5" descr="Kết quả hình ảnh cho vô sản tất cả các nước và các dân tộc bị áp bức đoàn kết lại&quot;"/>
          <p:cNvPicPr>
            <a:picLocks noChangeAspect="1"/>
          </p:cNvPicPr>
          <p:nvPr/>
        </p:nvPicPr>
        <p:blipFill>
          <a:blip r:embed="rId2"/>
          <a:stretch>
            <a:fillRect/>
          </a:stretch>
        </p:blipFill>
        <p:spPr>
          <a:xfrm>
            <a:off x="1271331" y="1690688"/>
            <a:ext cx="4464620" cy="4896680"/>
          </a:xfrm>
          <a:prstGeom prst="rect">
            <a:avLst/>
          </a:prstGeom>
          <a:noFill/>
          <a:ln w="9525">
            <a:noFill/>
          </a:ln>
        </p:spPr>
      </p:pic>
      <p:pic>
        <p:nvPicPr>
          <p:cNvPr id="146437" name="Picture 7" descr="Kết quả hình ảnh cho mô hình chuỗi sản xuất đa quốc gia của điện thoại&quot;"/>
          <p:cNvPicPr>
            <a:picLocks noChangeAspect="1"/>
          </p:cNvPicPr>
          <p:nvPr/>
        </p:nvPicPr>
        <p:blipFill>
          <a:blip r:embed="rId3"/>
          <a:stretch>
            <a:fillRect/>
          </a:stretch>
        </p:blipFill>
        <p:spPr>
          <a:xfrm>
            <a:off x="5768562" y="1572188"/>
            <a:ext cx="5617850" cy="4636170"/>
          </a:xfrm>
          <a:prstGeom prst="rect">
            <a:avLst/>
          </a:prstGeom>
          <a:noFill/>
          <a:ln w="9525">
            <a:noFill/>
          </a:ln>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7579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579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579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580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7578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579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579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579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rgbClr val="0000FF"/>
                </a:solidFill>
                <a:latin typeface="Times New Roman" pitchFamily="18" charset="0"/>
                <a:cs typeface="Times New Roman" pitchFamily="18" charset="0"/>
              </a:rPr>
              <a:t>Sứ</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mệnh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lịch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sử</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của</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giai</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cấp</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công</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nhân</a:t>
            </a:r>
            <a:endParaRPr lang="en-US" sz="3200" b="1" dirty="0">
              <a:solidFill>
                <a:srgbClr val="0000FF"/>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tư</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mọi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áp</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bóc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lột</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0" y="4581160"/>
            <a:ext cx="57213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Xây</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dựng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hôi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mới</a:t>
            </a:r>
            <a:r>
              <a:rPr lang="en-US" altLang="vi-VN" sz="2800" dirty="0">
                <a:latin typeface="Times New Roman" panose="02020603050405020304" pitchFamily="18" charset="0"/>
                <a:cs typeface="Times New Roman" panose="02020603050405020304" pitchFamily="18" charset="0"/>
              </a:rPr>
              <a:t> –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endParaRPr lang="en-US" alt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9718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8" name="TextBox 3"/>
          <p:cNvSpPr txBox="1"/>
          <p:nvPr/>
        </p:nvSpPr>
        <p:spPr>
          <a:xfrm>
            <a:off x="912284" y="260560"/>
            <a:ext cx="10272183" cy="10763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i="1" dirty="0">
                <a:solidFill>
                  <a:srgbClr val="FF0000"/>
                </a:solidFill>
                <a:latin typeface="Times New Roman" panose="02020603050405020304" pitchFamily="18" charset="0"/>
                <a:cs typeface="Times New Roman" panose="02020603050405020304" pitchFamily="18" charset="0"/>
              </a:rPr>
              <a:t>2.3.2. Tiến trình phát triển của hình thái kinh tế xã hội cộng sản chủ nghĩa </a:t>
            </a:r>
            <a:endParaRPr lang="en-US" altLang="en-US" i="1" dirty="0">
              <a:solidFill>
                <a:srgbClr val="FF0000"/>
              </a:solidFill>
              <a:latin typeface="Times New Roman" panose="02020603050405020304" pitchFamily="18" charset="0"/>
              <a:ea typeface="Times New Roman" panose="02020603050405020304" pitchFamily="18" charset="0"/>
            </a:endParaRPr>
          </a:p>
        </p:txBody>
      </p:sp>
      <p:sp>
        <p:nvSpPr>
          <p:cNvPr id="8" name="Content Placeholder 7"/>
          <p:cNvSpPr>
            <a:spLocks noGrp="1"/>
          </p:cNvSpPr>
          <p:nvPr>
            <p:ph sz="half" idx="1"/>
          </p:nvPr>
        </p:nvSpPr>
        <p:spPr>
          <a:xfrm>
            <a:off x="407210" y="1825625"/>
            <a:ext cx="6192860" cy="4351338"/>
          </a:xfrm>
        </p:spPr>
        <p:txBody>
          <a:bodyPr>
            <a:normAutofit/>
          </a:bodyPr>
          <a:lstStyle/>
          <a:p>
            <a:pPr marL="0" lvl="0" indent="0" algn="just">
              <a:lnSpc>
                <a:spcPct val="130000"/>
              </a:lnSpc>
              <a:spcBef>
                <a:spcPct val="0"/>
              </a:spcBef>
              <a:buNone/>
            </a:pPr>
            <a:r>
              <a:rPr lang="nl-NL" altLang="en-US" sz="3200" dirty="0">
                <a:solidFill>
                  <a:srgbClr val="0000FF"/>
                </a:solidFill>
                <a:latin typeface="Times New Roman" panose="02020603050405020304" pitchFamily="18" charset="0"/>
                <a:cs typeface="Times New Roman" panose="02020603050405020304" pitchFamily="18" charset="0"/>
              </a:rPr>
              <a:t>	Thời kỳ quá độ từ chủ nghĩa tư bản lên chủ nghĩa xã hội</a:t>
            </a:r>
            <a:endParaRPr lang="nl-NL" altLang="en-US" sz="3200" i="1" dirty="0">
              <a:solidFill>
                <a:srgbClr val="0000FF"/>
              </a:solidFill>
              <a:latin typeface="Times New Roman" panose="02020603050405020304" pitchFamily="18" charset="0"/>
              <a:cs typeface="Times New Roman" panose="02020603050405020304" pitchFamily="18" charset="0"/>
            </a:endParaRPr>
          </a:p>
          <a:p>
            <a:pPr marL="0" lvl="0" indent="0" algn="just">
              <a:lnSpc>
                <a:spcPct val="13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 Khái niệm:</a:t>
            </a:r>
            <a:r>
              <a:rPr lang="nl-NL" altLang="en-US" i="1" dirty="0">
                <a:solidFill>
                  <a:srgbClr val="006600"/>
                </a:solidFill>
                <a:latin typeface="Times New Roman" panose="02020603050405020304" pitchFamily="18" charset="0"/>
                <a:cs typeface="Times New Roman" panose="02020603050405020304" pitchFamily="18" charset="0"/>
              </a:rPr>
              <a:t> </a:t>
            </a:r>
            <a:r>
              <a:rPr lang="nl-NL" altLang="en-US" i="1" dirty="0">
                <a:latin typeface="Times New Roman" panose="02020603050405020304" pitchFamily="18" charset="0"/>
                <a:cs typeface="Times New Roman" panose="02020603050405020304" pitchFamily="18" charset="0"/>
              </a:rPr>
              <a:t>Thời kỳ quá độ lên chủ nghĩa xã hội l</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 thời kỳ cải biến cách mạng sâu sắc to</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n diện các lĩnh vực đời sống xã hội, </a:t>
            </a:r>
            <a:endParaRPr lang="en-US" dirty="0"/>
          </a:p>
        </p:txBody>
      </p:sp>
      <p:pic>
        <p:nvPicPr>
          <p:cNvPr id="23" name="Picture 2" descr="Cách mạng Tháng Mười Nga dẫn đường cho cách mạng Việt Nam - YouTub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176150" y="1690687"/>
            <a:ext cx="4752660" cy="4486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60" name="Rectangle 16"/>
          <p:cNvSpPr/>
          <p:nvPr/>
        </p:nvSpPr>
        <p:spPr>
          <a:xfrm>
            <a:off x="479220" y="47314"/>
            <a:ext cx="11161550" cy="6814173"/>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lnSpc>
                <a:spcPct val="14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a:t>
            </a:r>
            <a:r>
              <a:rPr lang="nl-NL" altLang="en-US" sz="2800" i="1" dirty="0">
                <a:solidFill>
                  <a:srgbClr val="FF0000"/>
                </a:solidFill>
                <a:latin typeface="Times New Roman" panose="02020603050405020304" pitchFamily="18" charset="0"/>
                <a:cs typeface="Times New Roman" panose="02020603050405020304" pitchFamily="18" charset="0"/>
              </a:rPr>
              <a:t>Tính tất yếu của thời kỳ quá độ</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r>
              <a:rPr lang="nl-NL" altLang="en-US" sz="2800" i="1" dirty="0">
                <a:latin typeface="Times New Roman" panose="02020603050405020304" pitchFamily="18" charset="0"/>
                <a:cs typeface="Times New Roman" panose="02020603050405020304" pitchFamily="18" charset="0"/>
              </a:rPr>
              <a:t>+ </a:t>
            </a:r>
            <a:r>
              <a:rPr lang="nl-NL" altLang="en-US" sz="2800" i="1" dirty="0" smtClean="0">
                <a:latin typeface="Times New Roman" panose="02020603050405020304" pitchFamily="18" charset="0"/>
                <a:cs typeface="Times New Roman" panose="02020603050405020304" pitchFamily="18" charset="0"/>
              </a:rPr>
              <a:t>từ </a:t>
            </a:r>
            <a:r>
              <a:rPr lang="nl-NL" altLang="en-US" sz="2800" i="1" dirty="0">
                <a:latin typeface="Times New Roman" panose="02020603050405020304" pitchFamily="18" charset="0"/>
                <a:cs typeface="Times New Roman" panose="02020603050405020304" pitchFamily="18" charset="0"/>
              </a:rPr>
              <a:t>một xã hội cũ lên một xã hội mới khác nhau về bản chất tất yếu phải có thời kỳ quá độ chuyển tiếp.</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 xây dựng chủ nghĩa xã hội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một công cuộc mới mẻ, khó khăn v</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phức tạp, phải có thời gian để giai cấp công nhân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m quen với những công việc đó.</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quá trình phát triển của CNTBđã tạo ra những tiền đề cho CNXH, nhưng muốn cơ sở vật chất đó phục vụ cho CNXH cũng cần có thời gian tổ chức, sắp xếp lại.</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endParaRPr lang="nl-NL" altLang="en-US" sz="2800" i="1" dirty="0">
              <a:solidFill>
                <a:srgbClr val="006600"/>
              </a:solidFill>
              <a:latin typeface="Times New Roman" panose="02020603050405020304" pitchFamily="18" charset="0"/>
              <a:ea typeface="Arial" panose="020B0604020202020204" pitchFamily="34"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4160"/>
                                        </p:tgtEl>
                                        <p:attrNameLst>
                                          <p:attrName>style.visibility</p:attrName>
                                        </p:attrNameLst>
                                      </p:cBhvr>
                                      <p:to>
                                        <p:strVal val="visible"/>
                                      </p:to>
                                    </p:set>
                                    <p:anim calcmode="discrete" valueType="clr">
                                      <p:cBhvr override="childStyle">
                                        <p:cTn id="7" dur="80"/>
                                        <p:tgtEl>
                                          <p:spTgt spid="13416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4160"/>
                                        </p:tgtEl>
                                        <p:attrNameLst>
                                          <p:attrName>fillcolor</p:attrName>
                                        </p:attrNameLst>
                                      </p:cBhvr>
                                      <p:tavLst>
                                        <p:tav tm="0">
                                          <p:val>
                                            <p:clrVal>
                                              <a:schemeClr val="accent2"/>
                                            </p:clrVal>
                                          </p:val>
                                        </p:tav>
                                        <p:tav tm="50000">
                                          <p:val>
                                            <p:clrVal>
                                              <a:schemeClr val="hlink"/>
                                            </p:clrVal>
                                          </p:val>
                                        </p:tav>
                                      </p:tavLst>
                                    </p:anim>
                                    <p:set>
                                      <p:cBhvr>
                                        <p:cTn id="9" dur="80"/>
                                        <p:tgtEl>
                                          <p:spTgt spid="13416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60"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1460500"/>
          </a:xfrm>
        </p:spPr>
        <p:txBody>
          <a:bodyPr>
            <a:normAutofit/>
          </a:bodyPr>
          <a:lstStyle/>
          <a:p>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Đặc</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điểm</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của</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thời</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kỳ</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quá</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độ</a:t>
            </a:r>
            <a:r>
              <a:rPr lang="en-US" sz="2800" dirty="0" smtClean="0">
                <a:latin typeface="Times New Roman" panose="02020603050405020304" pitchFamily="18" charset="0"/>
                <a:cs typeface="Times New Roman" panose="02020603050405020304" pitchFamily="18" charset="0"/>
              </a:rPr>
              <a:t>: </a:t>
            </a:r>
            <a:r>
              <a:rPr lang="pt-BR" sz="2800" dirty="0">
                <a:latin typeface="Times New Roman" panose="02020603050405020304" pitchFamily="18" charset="0"/>
                <a:cs typeface="Times New Roman" panose="02020603050405020304" pitchFamily="18" charset="0"/>
              </a:rPr>
              <a:t>tồn tại đan xen những yếu tố của xã hội cũ và những nhân tố của xã hội mới. </a:t>
            </a:r>
            <a:r>
              <a:rPr lang="en-US" sz="2800" dirty="0"/>
              <a:t/>
            </a:r>
            <a:br>
              <a:rPr lang="en-US" sz="2800" dirty="0"/>
            </a:br>
            <a:endParaRPr lang="en-US" sz="2800" dirty="0"/>
          </a:p>
        </p:txBody>
      </p:sp>
      <p:sp>
        <p:nvSpPr>
          <p:cNvPr id="4" name="Content Placeholder 3"/>
          <p:cNvSpPr>
            <a:spLocks noGrp="1"/>
          </p:cNvSpPr>
          <p:nvPr>
            <p:ph idx="1"/>
          </p:nvPr>
        </p:nvSpPr>
        <p:spPr/>
        <p:txBody>
          <a:bodyPr/>
          <a:lstStyle/>
          <a:p>
            <a:pPr marL="0" indent="0">
              <a:buNone/>
            </a:pPr>
            <a:r>
              <a:rPr lang="en-US" dirty="0" smtClean="0">
                <a:latin typeface="Times New Roman" panose="02020603050405020304" pitchFamily="18" charset="0"/>
                <a:cs typeface="Times New Roman" panose="02020603050405020304" pitchFamily="18" charset="0"/>
              </a:rPr>
              <a:t> </a:t>
            </a:r>
            <a:r>
              <a:rPr lang="pt-BR" i="1" dirty="0">
                <a:solidFill>
                  <a:srgbClr val="0000FF"/>
                </a:solidFill>
                <a:latin typeface="Times New Roman" panose="02020603050405020304" pitchFamily="18" charset="0"/>
                <a:cs typeface="Times New Roman" panose="02020603050405020304" pitchFamily="18" charset="0"/>
              </a:rPr>
              <a:t>+ Nội dung của thời kỳ quá độ lên chủ nghĩa xã hội</a:t>
            </a:r>
            <a:endParaRPr 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i="1" dirty="0" smtClean="0"/>
              <a:t>	</a:t>
            </a:r>
            <a:r>
              <a:rPr lang="pt-BR" dirty="0" smtClean="0">
                <a:latin typeface="Times New Roman" panose="02020603050405020304" pitchFamily="18" charset="0"/>
                <a:cs typeface="Times New Roman" panose="02020603050405020304" pitchFamily="18" charset="0"/>
              </a:rPr>
              <a:t>Trong </a:t>
            </a:r>
            <a:r>
              <a:rPr lang="pt-BR" dirty="0">
                <a:latin typeface="Times New Roman" panose="02020603050405020304" pitchFamily="18" charset="0"/>
                <a:cs typeface="Times New Roman" panose="02020603050405020304" pitchFamily="18" charset="0"/>
              </a:rPr>
              <a:t>lĩnh vực kinh </a:t>
            </a:r>
            <a:r>
              <a:rPr lang="pt-BR" dirty="0" smtClean="0">
                <a:latin typeface="Times New Roman" panose="02020603050405020304" pitchFamily="18" charset="0"/>
                <a:cs typeface="Times New Roman" panose="02020603050405020304" pitchFamily="18" charset="0"/>
              </a:rPr>
              <a:t>tế</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chính </a:t>
            </a:r>
            <a:r>
              <a:rPr lang="pt-BR" dirty="0" smtClean="0">
                <a:latin typeface="Times New Roman" panose="02020603050405020304" pitchFamily="18" charset="0"/>
                <a:cs typeface="Times New Roman" panose="02020603050405020304" pitchFamily="18" charset="0"/>
              </a:rPr>
              <a:t>trị</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tư tưởng - văn </a:t>
            </a:r>
            <a:r>
              <a:rPr lang="pt-BR" dirty="0" smtClean="0">
                <a:latin typeface="Times New Roman" panose="02020603050405020304" pitchFamily="18" charset="0"/>
                <a:cs typeface="Times New Roman" panose="02020603050405020304" pitchFamily="18" charset="0"/>
              </a:rPr>
              <a:t>hoá </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xã </a:t>
            </a:r>
            <a:r>
              <a:rPr lang="pt-BR" dirty="0" smtClean="0">
                <a:latin typeface="Times New Roman" panose="02020603050405020304" pitchFamily="18" charset="0"/>
                <a:cs typeface="Times New Roman" panose="02020603050405020304" pitchFamily="18" charset="0"/>
              </a:rPr>
              <a:t>hội</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923467"/>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8"/>
          <p:cNvSpPr>
            <a:spLocks noGrp="1"/>
          </p:cNvSpPr>
          <p:nvPr>
            <p:ph idx="1"/>
          </p:nvPr>
        </p:nvSpPr>
        <p:spPr>
          <a:xfrm rot="5400000">
            <a:off x="5663406" y="-316056"/>
            <a:ext cx="865190" cy="6912962"/>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p>
            <a:endParaRPr lang="en-US" dirty="0"/>
          </a:p>
        </p:txBody>
      </p:sp>
      <p:cxnSp>
        <p:nvCxnSpPr>
          <p:cNvPr id="5" name="Straight Connector 4"/>
          <p:cNvCxnSpPr/>
          <p:nvPr/>
        </p:nvCxnSpPr>
        <p:spPr>
          <a:xfrm flipV="1">
            <a:off x="2639520" y="3501010"/>
            <a:ext cx="6912960" cy="7201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295750" y="2132820"/>
            <a:ext cx="52567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Xã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endParaRPr lang="en-US" sz="2800" dirty="0">
              <a:latin typeface="Times New Roman" panose="02020603050405020304" pitchFamily="18" charset="0"/>
              <a:cs typeface="Times New Roman" panose="02020603050405020304" pitchFamily="18" charset="0"/>
            </a:endParaRPr>
          </a:p>
        </p:txBody>
      </p:sp>
      <p:cxnSp>
        <p:nvCxnSpPr>
          <p:cNvPr id="10" name="Straight Connector 9"/>
          <p:cNvCxnSpPr/>
          <p:nvPr/>
        </p:nvCxnSpPr>
        <p:spPr>
          <a:xfrm>
            <a:off x="6168010" y="2924930"/>
            <a:ext cx="0" cy="1728240"/>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487360" y="3933070"/>
            <a:ext cx="40336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endParaRPr lang="en-US" sz="28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6454980" y="4085470"/>
            <a:ext cx="40336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272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67260" y="2165943"/>
            <a:ext cx="1044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Triết học Mác </a:t>
            </a:r>
            <a:r>
              <a:rPr lang="pt-BR" altLang="vi-VN" sz="2400" i="1" dirty="0" smtClean="0">
                <a:latin typeface="Times New Roman" panose="02020603050405020304" pitchFamily="18" charset="0"/>
                <a:cs typeface="Times New Roman" panose="02020603050405020304" pitchFamily="18" charset="0"/>
              </a:rPr>
              <a:t>– Lênin</a:t>
            </a:r>
            <a:r>
              <a:rPr lang="pt-BR" altLang="vi-VN" sz="2400" dirty="0" smtClean="0">
                <a:latin typeface="Times New Roman" panose="02020603050405020304" pitchFamily="18" charset="0"/>
                <a:cs typeface="Times New Roman" panose="02020603050405020304" pitchFamily="18" charset="0"/>
              </a:rPr>
              <a:t>: mang </a:t>
            </a:r>
            <a:r>
              <a:rPr lang="pt-BR" altLang="vi-VN" sz="2400" dirty="0">
                <a:latin typeface="Times New Roman" panose="02020603050405020304" pitchFamily="18" charset="0"/>
                <a:cs typeface="Times New Roman" panose="02020603050405020304" pitchFamily="18" charset="0"/>
              </a:rPr>
              <a:t>lại cho con người khả năng nhận thức đúng đắn giới tự </a:t>
            </a:r>
            <a:r>
              <a:rPr lang="pt-BR" altLang="vi-VN" sz="2400" dirty="0" smtClean="0">
                <a:latin typeface="Times New Roman" panose="02020603050405020304" pitchFamily="18" charset="0"/>
                <a:cs typeface="Times New Roman" panose="02020603050405020304" pitchFamily="18" charset="0"/>
              </a:rPr>
              <a:t>nhiên, </a:t>
            </a:r>
            <a:r>
              <a:rPr lang="pt-BR" altLang="vi-VN" sz="2400" dirty="0">
                <a:latin typeface="Times New Roman" panose="02020603050405020304" pitchFamily="18" charset="0"/>
                <a:cs typeface="Times New Roman" panose="02020603050405020304" pitchFamily="18" charset="0"/>
              </a:rPr>
              <a:t>xã hội và tư duy</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1524000" y="642939"/>
            <a:ext cx="9144000" cy="1587"/>
          </a:xfrm>
          <a:prstGeom prst="line">
            <a:avLst/>
          </a:prstGeom>
        </p:spPr>
        <p:style>
          <a:lnRef idx="3">
            <a:schemeClr val="accent6"/>
          </a:lnRef>
          <a:fillRef idx="0">
            <a:schemeClr val="accent6"/>
          </a:fillRef>
          <a:effectRef idx="2">
            <a:schemeClr val="accent6"/>
          </a:effectRef>
          <a:fontRef idx="minor">
            <a:schemeClr val="tx1"/>
          </a:fontRef>
        </p:style>
      </p:cxnSp>
      <p:sp>
        <p:nvSpPr>
          <p:cNvPr id="82950" name="Rectangle 1"/>
          <p:cNvSpPr>
            <a:spLocks noChangeArrowheads="1"/>
          </p:cNvSpPr>
          <p:nvPr/>
        </p:nvSpPr>
        <p:spPr bwMode="auto">
          <a:xfrm>
            <a:off x="1524000" y="761975"/>
            <a:ext cx="9144000" cy="86677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vi-VN" sz="2400" b="1" dirty="0">
                <a:solidFill>
                  <a:srgbClr val="FF0000"/>
                </a:solidFill>
                <a:latin typeface="Times New Roman" panose="02020603050405020304" pitchFamily="18" charset="0"/>
                <a:cs typeface="Times New Roman" panose="02020603050405020304" pitchFamily="18" charset="0"/>
              </a:rPr>
              <a:t>3. </a:t>
            </a:r>
            <a:r>
              <a:rPr lang="pt-BR" altLang="vi-VN" sz="2400" b="1" dirty="0">
                <a:solidFill>
                  <a:srgbClr val="FF0000"/>
                </a:solidFill>
                <a:latin typeface="Times New Roman" panose="02020603050405020304" pitchFamily="18" charset="0"/>
                <a:cs typeface="Times New Roman" panose="02020603050405020304" pitchFamily="18" charset="0"/>
              </a:rPr>
              <a:t>Vai trò nền tảng tư tưởng, lý luận của chủ nghĩa Mác - Lênin</a:t>
            </a:r>
            <a:endParaRPr lang="en-US" altLang="vi-VN" sz="2400" b="1" dirty="0">
              <a:solidFill>
                <a:srgbClr val="FF0000"/>
              </a:solidFill>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b="1" dirty="0">
                <a:solidFill>
                  <a:srgbClr val="FF0000"/>
                </a:solidFill>
                <a:latin typeface="Times New Roman" panose="02020603050405020304" pitchFamily="18" charset="0"/>
                <a:cs typeface="Times New Roman" panose="02020603050405020304" pitchFamily="18" charset="0"/>
              </a:rPr>
              <a:t> Vai trò của chủ nghĩa Mác- Lênin</a:t>
            </a:r>
            <a:endParaRPr lang="pt-BR" altLang="vi-VN" sz="2400" dirty="0">
              <a:solidFill>
                <a:srgbClr val="FF0000"/>
              </a:solidFill>
              <a:latin typeface="Times New Roman" panose="02020603050405020304" pitchFamily="18" charset="0"/>
              <a:cs typeface="Times New Roman" panose="02020603050405020304" pitchFamily="18" charset="0"/>
            </a:endParaRPr>
          </a:p>
        </p:txBody>
      </p:sp>
      <p:sp>
        <p:nvSpPr>
          <p:cNvPr id="82951" name="Rectangle 11"/>
          <p:cNvSpPr>
            <a:spLocks noChangeArrowheads="1"/>
          </p:cNvSpPr>
          <p:nvPr/>
        </p:nvSpPr>
        <p:spPr bwMode="auto">
          <a:xfrm>
            <a:off x="1096520" y="3452841"/>
            <a:ext cx="102562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Kinh tế chính trị Mác </a:t>
            </a:r>
            <a:r>
              <a:rPr lang="pt-BR" altLang="vi-VN" sz="2400" i="1" dirty="0" smtClean="0">
                <a:latin typeface="Times New Roman" panose="02020603050405020304" pitchFamily="18" charset="0"/>
                <a:cs typeface="Times New Roman" panose="02020603050405020304" pitchFamily="18" charset="0"/>
              </a:rPr>
              <a:t>– Lênin</a:t>
            </a:r>
            <a:r>
              <a:rPr lang="pt-BR" altLang="vi-VN" sz="2400" dirty="0" smtClean="0">
                <a:latin typeface="Times New Roman" panose="02020603050405020304" pitchFamily="18" charset="0"/>
                <a:cs typeface="Times New Roman" panose="02020603050405020304" pitchFamily="18" charset="0"/>
              </a:rPr>
              <a:t>: là </a:t>
            </a:r>
            <a:r>
              <a:rPr lang="pt-BR" altLang="vi-VN" sz="2400" dirty="0">
                <a:latin typeface="Times New Roman" panose="02020603050405020304" pitchFamily="18" charset="0"/>
                <a:cs typeface="Times New Roman" panose="02020603050405020304" pitchFamily="18" charset="0"/>
              </a:rPr>
              <a:t>chìa khoá để nhận thức lịch sử phát triển của sản xuất vật chất nói chung, là cơ sở khoa học để nhận thức, đề ra và thực hiện tốt đường lối, chủ trương, chính sách kinh tế của Đảng.</a:t>
            </a:r>
            <a:endParaRPr lang="en-US" altLang="vi-VN" sz="2400" dirty="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1128580" y="4929189"/>
            <a:ext cx="10224150" cy="1570037"/>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buFont typeface="Wingdings" pitchFamily="2" charset="2"/>
              <a:buChar char="v"/>
              <a:tabLst>
                <a:tab pos="228600" algn="l"/>
                <a:tab pos="342900" algn="l"/>
              </a:tabLst>
              <a:defRPr/>
            </a:pPr>
            <a:r>
              <a:rPr lang="pt-BR" sz="2400" i="1" dirty="0">
                <a:latin typeface="Times New Roman" pitchFamily="18" charset="0"/>
                <a:cs typeface="Times New Roman" pitchFamily="18" charset="0"/>
              </a:rPr>
              <a:t>Chủ nghĩa xã hội khoa học</a:t>
            </a:r>
            <a:r>
              <a:rPr lang="pt-BR" sz="2400" dirty="0">
                <a:latin typeface="Times New Roman" pitchFamily="18" charset="0"/>
                <a:cs typeface="Times New Roman" pitchFamily="18" charset="0"/>
              </a:rPr>
              <a:t> đóng vai trò phát hiện và luận giải về quá trình tất yếu dẫn đến sự hình thành và phát triển hình thái kinh tế - xã hội cộng sản chủ nghĩa, về vai trò và sứ mệnh lịch sử của giai cấp công nhân, về cách mạng xã hội chủ nghĩa</a:t>
            </a:r>
          </a:p>
        </p:txBody>
      </p:sp>
    </p:spTree>
    <p:extLst>
      <p:ext uri="{BB962C8B-B14F-4D97-AF65-F5344CB8AC3E}">
        <p14:creationId xmlns:p14="http://schemas.microsoft.com/office/powerpoint/2010/main" val="1726536696"/>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2850" name="Picture 2" descr="Résultat de recherche d'images pour &quot;mác lên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70" y="1214438"/>
            <a:ext cx="403256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7" name="Rectangle 11"/>
          <p:cNvSpPr>
            <a:spLocks noChangeArrowheads="1"/>
          </p:cNvSpPr>
          <p:nvPr/>
        </p:nvSpPr>
        <p:spPr bwMode="auto">
          <a:xfrm>
            <a:off x="1595439" y="510448"/>
            <a:ext cx="8643937" cy="83026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228600" algn="l"/>
              </a:tabLst>
              <a:defRPr/>
            </a:pPr>
            <a:r>
              <a:rPr lang="vi-VN" sz="2400" b="1" dirty="0">
                <a:solidFill>
                  <a:srgbClr val="0000FF"/>
                </a:solidFill>
                <a:latin typeface="Times New Roman" pitchFamily="18" charset="0"/>
                <a:cs typeface="Times New Roman" pitchFamily="18" charset="0"/>
              </a:rPr>
              <a:t>Chủ nghĩa Mác - Lênin tiếp tục là nền tảng tư tưởng của Đảng và cách mạng nước ta</a:t>
            </a:r>
            <a:endParaRPr lang="vi-VN" sz="2400" dirty="0">
              <a:solidFill>
                <a:srgbClr val="0000FF"/>
              </a:solidFill>
              <a:latin typeface="Times New Roman" pitchFamily="18" charset="0"/>
              <a:cs typeface="Times New Roman" pitchFamily="18" charset="0"/>
            </a:endParaRPr>
          </a:p>
        </p:txBody>
      </p:sp>
      <p:sp>
        <p:nvSpPr>
          <p:cNvPr id="83973" name="Rectangle 12"/>
          <p:cNvSpPr>
            <a:spLocks noChangeArrowheads="1"/>
          </p:cNvSpPr>
          <p:nvPr/>
        </p:nvSpPr>
        <p:spPr bwMode="auto">
          <a:xfrm>
            <a:off x="263190" y="1881456"/>
            <a:ext cx="6768940" cy="378565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kế thừa tinh hoa trí tuệ của nhân loại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của sự tổng kết lịch sử, thực tiễn phát triển của xã hội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hệ thống lý luận hoàn chỉnh, chặt chẽ</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sự thống nhất hữu cơ giữa thế giới quan và phương pháp luận</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học thuyết mở không ngừng đổi mới, phát triển</a:t>
            </a:r>
            <a:endParaRPr lang="pt-BR"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879024"/>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02</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01</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02</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5"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6"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7"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8"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9"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2"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3"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1391479" y="428421"/>
            <a:ext cx="3143809" cy="1200329"/>
          </a:xfrm>
          <a:prstGeom prst="rect">
            <a:avLst/>
          </a:prstGeom>
          <a:noFill/>
        </p:spPr>
        <p:txBody>
          <a:bodyPr wrap="none" lIns="91440" tIns="45720" rIns="91440" bIns="45720">
            <a:spAutoFit/>
          </a:bodyPr>
          <a:lstStyle/>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8"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65129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992783" y="2966266"/>
            <a:ext cx="11312434" cy="240606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chuyển hóa từ những thay đổi về lượng thành những sự thay đổi về chất và ngược lại</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thống nhất và đấu tranh giữa các mặt đối lập</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r>
              <a:rPr lang="en-US" sz="3200" dirty="0" smtClean="0">
                <a:solidFill>
                  <a:srgbClr val="0000FF"/>
                </a:solidFill>
                <a:latin typeface="Times New Roman" panose="02020603050405020304" pitchFamily="18" charset="0"/>
                <a:cs typeface="Times New Roman" panose="02020603050405020304" pitchFamily="18" charset="0"/>
              </a:rPr>
              <a:t>c. </a:t>
            </a:r>
            <a:r>
              <a:rPr lang="vi-VN" sz="3200" dirty="0" smtClean="0">
                <a:solidFill>
                  <a:srgbClr val="0000FF"/>
                </a:solidFill>
                <a:latin typeface="Times New Roman" panose="02020603050405020304" pitchFamily="18" charset="0"/>
                <a:cs typeface="Times New Roman" panose="02020603050405020304" pitchFamily="18" charset="0"/>
              </a:rPr>
              <a:t>Quy </a:t>
            </a:r>
            <a:r>
              <a:rPr lang="vi-VN" sz="3200" dirty="0">
                <a:solidFill>
                  <a:srgbClr val="0000FF"/>
                </a:solidFill>
                <a:latin typeface="Times New Roman" panose="02020603050405020304" pitchFamily="18" charset="0"/>
                <a:cs typeface="Times New Roman" panose="02020603050405020304" pitchFamily="18" charset="0"/>
              </a:rPr>
              <a:t>luật phủ định của phủ định</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r>
              <a:rPr lang="vi-VN" sz="3200" dirty="0" smtClean="0">
                <a:solidFill>
                  <a:srgbClr val="0000FF"/>
                </a:solidFill>
                <a:latin typeface="Times New Roman" panose="02020603050405020304" pitchFamily="18" charset="0"/>
                <a:cs typeface="Times New Roman" panose="02020603050405020304" pitchFamily="18" charset="0"/>
              </a:rPr>
              <a:t>d.</a:t>
            </a:r>
            <a:r>
              <a:rPr lang="en-US" sz="3200" dirty="0" smtClean="0">
                <a:solidFill>
                  <a:srgbClr val="0000FF"/>
                </a:solidFill>
                <a:latin typeface="Times New Roman" panose="02020603050405020304" pitchFamily="18" charset="0"/>
                <a:cs typeface="Times New Roman" panose="02020603050405020304" pitchFamily="18" charset="0"/>
              </a:rPr>
              <a:t> </a:t>
            </a:r>
            <a:r>
              <a:rPr lang="vi-VN" sz="3200" dirty="0">
                <a:solidFill>
                  <a:srgbClr val="0000FF"/>
                </a:solidFill>
                <a:latin typeface="Times New Roman" panose="02020603050405020304" pitchFamily="18" charset="0"/>
                <a:cs typeface="Times New Roman" panose="02020603050405020304" pitchFamily="18" charset="0"/>
              </a:rPr>
              <a:t>Tất cả các đáp án đều sai.</a:t>
            </a:r>
            <a:endParaRPr lang="en-US" sz="3200" dirty="0">
              <a:solidFill>
                <a:srgbClr val="0000FF"/>
              </a:solidFill>
              <a:latin typeface="Times New Roman" panose="02020603050405020304" pitchFamily="18" charset="0"/>
              <a:cs typeface="Times New Roman" panose="02020603050405020304" pitchFamily="18"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TextBox 195"/>
          <p:cNvSpPr txBox="1">
            <a:spLocks noChangeArrowheads="1"/>
          </p:cNvSpPr>
          <p:nvPr/>
        </p:nvSpPr>
        <p:spPr bwMode="auto">
          <a:xfrm>
            <a:off x="1188721" y="1176934"/>
            <a:ext cx="1088135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vi-VN" sz="2600" b="1" i="1" dirty="0">
                <a:latin typeface="Times New Roman" panose="02020603050405020304" pitchFamily="18" charset="0"/>
                <a:cs typeface="Times New Roman" panose="02020603050405020304" pitchFamily="18" charset="0"/>
              </a:rPr>
              <a:t>Câu tục ngữ: " Có công mài sắt có ngày nên kim"  thể hiện hiện nội dung quy luật nào trong các quy luật cơ bản của Triết học Mác - Lênin?</a:t>
            </a:r>
          </a:p>
        </p:txBody>
      </p:sp>
      <p:sp>
        <p:nvSpPr>
          <p:cNvPr id="7" name="Explosion 2 6"/>
          <p:cNvSpPr/>
          <p:nvPr/>
        </p:nvSpPr>
        <p:spPr>
          <a:xfrm>
            <a:off x="994090" y="321297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809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900" decel="100000" fill="hold"/>
                                        <p:tgtEl>
                                          <p:spTgt spid="5"/>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402123" y="373488"/>
            <a:ext cx="10459319" cy="308670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vi-VN" sz="2400"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02123" y="3348507"/>
            <a:ext cx="9593943" cy="262729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Nhận </a:t>
            </a:r>
            <a:r>
              <a:rPr lang="vi-VN" sz="3200" dirty="0"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en-US" sz="3200" dirty="0">
                <a:solidFill>
                  <a:prstClr val="black"/>
                </a:solidFill>
                <a:latin typeface="Times New Roman" panose="02020603050405020304" pitchFamily="18" charset="0"/>
                <a:cs typeface="Times New Roman" panose="02020603050405020304" pitchFamily="18" charset="0"/>
              </a:rPr>
              <a:t>Ý </a:t>
            </a:r>
            <a:r>
              <a:rPr lang="en-US" sz="3200" dirty="0" err="1"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Thực </a:t>
            </a:r>
            <a:r>
              <a:rPr lang="vi-VN" sz="3200" dirty="0" smtClean="0">
                <a:solidFill>
                  <a:prstClr val="black"/>
                </a:solidFill>
                <a:latin typeface="Times New Roman" panose="02020603050405020304" pitchFamily="18" charset="0"/>
                <a:cs typeface="Times New Roman" panose="02020603050405020304" pitchFamily="18" charset="0"/>
              </a:rPr>
              <a:t>tiễn</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Vật chất</a:t>
            </a:r>
            <a:endParaRPr lang="en-US" sz="32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402123" y="3510758"/>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6566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1772" y="206063"/>
            <a:ext cx="10801490" cy="3245476"/>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Trong ba mặt của quan hệ sản xuất, mặt nào đóng vai trò quyết định các mặt còn lại?</a:t>
            </a:r>
          </a:p>
        </p:txBody>
      </p:sp>
      <p:sp>
        <p:nvSpPr>
          <p:cNvPr id="5" name="Snip Diagonal Corner Rectangle 4"/>
          <p:cNvSpPr/>
          <p:nvPr/>
        </p:nvSpPr>
        <p:spPr>
          <a:xfrm>
            <a:off x="1144482" y="2292439"/>
            <a:ext cx="10304836" cy="3657599"/>
          </a:xfrm>
          <a:prstGeom prst="snip2DiagRect">
            <a:avLst/>
          </a:prstGeom>
          <a:solidFill>
            <a:schemeClr val="bg1">
              <a:alpha val="7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smtClean="0">
                <a:solidFill>
                  <a:prstClr val="black"/>
                </a:solidFill>
                <a:latin typeface="Times New Roman" panose="02020603050405020304" pitchFamily="18" charset="0"/>
                <a:cs typeface="Times New Roman" panose="02020603050405020304" pitchFamily="18" charset="0"/>
              </a:rPr>
              <a:t>Phân </a:t>
            </a:r>
            <a:r>
              <a:rPr lang="vi-VN" sz="3200" dirty="0">
                <a:solidFill>
                  <a:prstClr val="black"/>
                </a:solidFill>
                <a:latin typeface="Times New Roman" panose="02020603050405020304" pitchFamily="18" charset="0"/>
                <a:cs typeface="Times New Roman" panose="02020603050405020304" pitchFamily="18" charset="0"/>
              </a:rPr>
              <a:t>phối sản phẩm lao </a:t>
            </a:r>
            <a:r>
              <a:rPr lang="vi-VN" sz="3200" dirty="0" smtClean="0">
                <a:solidFill>
                  <a:prstClr val="black"/>
                </a:solidFill>
                <a:latin typeface="Times New Roman" panose="02020603050405020304" pitchFamily="18" charset="0"/>
                <a:cs typeface="Times New Roman" panose="02020603050405020304" pitchFamily="18" charset="0"/>
              </a:rPr>
              <a:t>động</a:t>
            </a: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a:r>
              <a:rPr lang="en-US" sz="3200" dirty="0">
                <a:solidFill>
                  <a:prstClr val="black"/>
                </a:solidFill>
                <a:latin typeface="Times New Roman" panose="02020603050405020304" pitchFamily="18" charset="0"/>
                <a:cs typeface="Times New Roman" panose="02020603050405020304" pitchFamily="18" charset="0"/>
              </a:rPr>
              <a:t>b</a:t>
            </a:r>
            <a:r>
              <a:rPr lang="vi-VN" sz="3200" dirty="0" smtClean="0">
                <a:solidFill>
                  <a:prstClr val="black"/>
                </a:solidFill>
                <a:latin typeface="Times New Roman" panose="02020603050405020304" pitchFamily="18" charset="0"/>
                <a:cs typeface="Times New Roman" panose="02020603050405020304" pitchFamily="18" charset="0"/>
              </a:rPr>
              <a:t>. </a:t>
            </a:r>
            <a:r>
              <a:rPr lang="vi-VN" sz="3200" dirty="0">
                <a:solidFill>
                  <a:prstClr val="black"/>
                </a:solidFill>
                <a:latin typeface="Times New Roman" panose="02020603050405020304" pitchFamily="18" charset="0"/>
                <a:cs typeface="Times New Roman" panose="02020603050405020304" pitchFamily="18" charset="0"/>
              </a:rPr>
              <a:t>Tổ chức, quản lý và phân công lao </a:t>
            </a:r>
            <a:r>
              <a:rPr lang="vi-VN" sz="3200" dirty="0" smtClean="0">
                <a:solidFill>
                  <a:prstClr val="black"/>
                </a:solidFill>
                <a:latin typeface="Times New Roman" panose="02020603050405020304" pitchFamily="18" charset="0"/>
                <a:cs typeface="Times New Roman" panose="02020603050405020304" pitchFamily="18" charset="0"/>
              </a:rPr>
              <a:t>động</a:t>
            </a: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a:r>
              <a:rPr lang="vi-VN" sz="3200" dirty="0" smtClean="0">
                <a:solidFill>
                  <a:prstClr val="black"/>
                </a:solidFill>
                <a:latin typeface="Times New Roman" panose="02020603050405020304" pitchFamily="18" charset="0"/>
                <a:cs typeface="Times New Roman" panose="02020603050405020304" pitchFamily="18" charset="0"/>
              </a:rPr>
              <a:t>c</a:t>
            </a:r>
            <a:r>
              <a:rPr lang="vi-VN" sz="3200" dirty="0">
                <a:solidFill>
                  <a:prstClr val="black"/>
                </a:solidFill>
                <a:latin typeface="Times New Roman" panose="02020603050405020304" pitchFamily="18" charset="0"/>
                <a:cs typeface="Times New Roman" panose="02020603050405020304" pitchFamily="18" charset="0"/>
              </a:rPr>
              <a:t>. Sở hữu tư liệu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291772" y="4575313"/>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8633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283335"/>
            <a:ext cx="10575293" cy="287352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pPr>
            <a:r>
              <a:rPr lang="vi-VN" sz="2400" b="1" i="1" dirty="0">
                <a:solidFill>
                  <a:prstClr val="black"/>
                </a:solidFill>
                <a:latin typeface="Times New Roman" panose="02020603050405020304" pitchFamily="18" charset="0"/>
                <a:cs typeface="Times New Roman" panose="02020603050405020304" pitchFamily="18" charset="0"/>
              </a:rPr>
              <a:t>Một bộ phận của giá trị mới dôi ra ngoài giá trị sức lao động do công nhân làm thuê tạo ra và bị nhà tư bản chiếm không được gọi là?</a:t>
            </a:r>
          </a:p>
        </p:txBody>
      </p:sp>
      <p:sp>
        <p:nvSpPr>
          <p:cNvPr id="5" name="Snip Diagonal Corner Rectangle 4"/>
          <p:cNvSpPr/>
          <p:nvPr/>
        </p:nvSpPr>
        <p:spPr>
          <a:xfrm>
            <a:off x="463639" y="2887363"/>
            <a:ext cx="11410682" cy="305374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lnSpc>
                <a:spcPct val="120000"/>
              </a:lnSpc>
              <a:buAutoNum type="alphaLcPeriod"/>
            </a:pPr>
            <a:r>
              <a:rPr lang="en-US" sz="3200" dirty="0" err="1" smtClean="0">
                <a:solidFill>
                  <a:prstClr val="black"/>
                </a:solidFill>
                <a:latin typeface="Times New Roman" panose="02020603050405020304" pitchFamily="18" charset="0"/>
                <a:cs typeface="Times New Roman" panose="02020603050405020304" pitchFamily="18" charset="0"/>
              </a:rPr>
              <a:t>Giá</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trị</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hàng</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hóa</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thặng </a:t>
            </a:r>
            <a:r>
              <a:rPr lang="vi-VN" sz="3200" dirty="0" smtClean="0">
                <a:solidFill>
                  <a:prstClr val="black"/>
                </a:solidFill>
                <a:latin typeface="Times New Roman" panose="02020603050405020304" pitchFamily="18" charset="0"/>
                <a:cs typeface="Times New Roman" panose="02020603050405020304" pitchFamily="18" charset="0"/>
              </a:rPr>
              <a:t>dư</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sử dụng của hàng </a:t>
            </a:r>
            <a:r>
              <a:rPr lang="vi-VN" sz="3200" dirty="0" smtClean="0">
                <a:solidFill>
                  <a:prstClr val="black"/>
                </a:solidFill>
                <a:latin typeface="Times New Roman" panose="02020603050405020304" pitchFamily="18" charset="0"/>
                <a:cs typeface="Times New Roman" panose="02020603050405020304" pitchFamily="18" charset="0"/>
              </a:rPr>
              <a:t>hóa</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cả của hàng hóa</a:t>
            </a:r>
            <a:endParaRPr lang="en-US" sz="3200" dirty="0">
              <a:solidFill>
                <a:prstClr val="black"/>
              </a:solidFill>
              <a:latin typeface="VNI-Times" pitchFamily="2"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39995" y="38969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1775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2483885" y="592428"/>
            <a:ext cx="7959144" cy="2213309"/>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92210" y="3388677"/>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en-US" sz="3200" dirty="0" err="1" smtClean="0">
                <a:solidFill>
                  <a:prstClr val="black"/>
                </a:solidFill>
                <a:latin typeface="Times New Roman" panose="02020603050405020304" pitchFamily="18" charset="0"/>
                <a:cs typeface="Times New Roman" panose="02020603050405020304" pitchFamily="18" charset="0"/>
              </a:rPr>
              <a:t>Vật</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chất</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buAutoNum type="alphaLcPeriod"/>
            </a:pPr>
            <a:r>
              <a:rPr lang="en-US" sz="3200" dirty="0" err="1">
                <a:solidFill>
                  <a:prstClr val="black"/>
                </a:solidFill>
                <a:latin typeface="Times New Roman" panose="02020603050405020304" pitchFamily="18" charset="0"/>
                <a:cs typeface="Times New Roman" panose="02020603050405020304" pitchFamily="18" charset="0"/>
              </a:rPr>
              <a:t>Nhận</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c</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Thực</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tiễn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smtClean="0">
                <a:solidFill>
                  <a:prstClr val="black"/>
                </a:solidFill>
                <a:latin typeface="Times New Roman" panose="02020603050405020304" pitchFamily="18" charset="0"/>
                <a:cs typeface="Times New Roman" panose="02020603050405020304" pitchFamily="18" charset="0"/>
              </a:rPr>
              <a:t>d</a:t>
            </a:r>
            <a:r>
              <a:rPr lang="en-US" sz="3200" dirty="0">
                <a:solidFill>
                  <a:prstClr val="black"/>
                </a:solidFill>
                <a:latin typeface="Times New Roman" panose="02020603050405020304" pitchFamily="18" charset="0"/>
                <a:cs typeface="Times New Roman" panose="02020603050405020304" pitchFamily="18" charset="0"/>
              </a:rPr>
              <a:t>. Ý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043" y="90065"/>
            <a:ext cx="1552640" cy="1900084"/>
          </a:xfrm>
          <a:prstGeom prst="rect">
            <a:avLst/>
          </a:prstGeom>
        </p:spPr>
      </p:pic>
      <p:sp>
        <p:nvSpPr>
          <p:cNvPr id="6" name="Explosion 2 5"/>
          <p:cNvSpPr/>
          <p:nvPr/>
        </p:nvSpPr>
        <p:spPr>
          <a:xfrm>
            <a:off x="1492210" y="382811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1201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803041" y="1004551"/>
            <a:ext cx="9089929" cy="107974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Giai cấp nào là giai cấp không có tư liệu sản xuất, họ phải bán sức lao động cho nhà tư bản, trở thành người làm thuê và bị bóc lột giá trị thặng </a:t>
            </a:r>
            <a:r>
              <a:rPr lang="vi-VN" sz="2400" b="1" i="1" dirty="0" smtClean="0">
                <a:solidFill>
                  <a:prstClr val="black"/>
                </a:solidFill>
                <a:latin typeface="Times New Roman" panose="02020603050405020304" pitchFamily="18" charset="0"/>
                <a:cs typeface="Times New Roman" panose="02020603050405020304" pitchFamily="18" charset="0"/>
              </a:rPr>
              <a:t>dư</a:t>
            </a:r>
            <a:r>
              <a:rPr lang="en-US" sz="2400" b="1" i="1" dirty="0" smtClean="0">
                <a:solidFill>
                  <a:prstClr val="black"/>
                </a:solidFill>
                <a:latin typeface="Times New Roman" panose="02020603050405020304" pitchFamily="18" charset="0"/>
                <a:cs typeface="Times New Roman" panose="02020603050405020304" pitchFamily="18" charset="0"/>
              </a:rPr>
              <a:t>?</a:t>
            </a:r>
            <a:endParaRPr lang="vi-VN"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2038537" y="2741748"/>
            <a:ext cx="9593943" cy="243647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vi-VN" sz="3200" dirty="0" smtClean="0">
                <a:solidFill>
                  <a:prstClr val="black"/>
                </a:solidFill>
                <a:latin typeface="Times New Roman" panose="02020603050405020304" pitchFamily="18" charset="0"/>
                <a:cs typeface="Times New Roman" panose="02020603050405020304" pitchFamily="18" charset="0"/>
              </a:rPr>
              <a:t>Công nhân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smtClean="0">
                <a:solidFill>
                  <a:prstClr val="black"/>
                </a:solidFill>
                <a:latin typeface="Times New Roman" panose="02020603050405020304" pitchFamily="18" charset="0"/>
                <a:cs typeface="Times New Roman" panose="02020603050405020304" pitchFamily="18" charset="0"/>
              </a:rPr>
              <a:t>b.</a:t>
            </a:r>
            <a:r>
              <a:rPr lang="vi-VN" sz="3200" dirty="0" smtClean="0">
                <a:solidFill>
                  <a:prstClr val="black"/>
                </a:solidFill>
                <a:latin typeface="Times New Roman" panose="02020603050405020304" pitchFamily="18" charset="0"/>
                <a:cs typeface="Times New Roman" panose="02020603050405020304" pitchFamily="18" charset="0"/>
              </a:rPr>
              <a:t> </a:t>
            </a:r>
            <a:r>
              <a:rPr lang="vi-VN" sz="3200" dirty="0">
                <a:solidFill>
                  <a:prstClr val="black"/>
                </a:solidFill>
                <a:latin typeface="Times New Roman" panose="02020603050405020304" pitchFamily="18" charset="0"/>
                <a:cs typeface="Times New Roman" panose="02020603050405020304" pitchFamily="18" charset="0"/>
              </a:rPr>
              <a:t>Tư </a:t>
            </a:r>
            <a:r>
              <a:rPr lang="vi-VN" sz="3200" dirty="0" smtClean="0">
                <a:solidFill>
                  <a:prstClr val="black"/>
                </a:solidFill>
                <a:latin typeface="Times New Roman" panose="02020603050405020304" pitchFamily="18" charset="0"/>
                <a:cs typeface="Times New Roman" panose="02020603050405020304" pitchFamily="18" charset="0"/>
              </a:rPr>
              <a:t>sản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vi-VN" sz="3200" dirty="0" smtClean="0">
                <a:solidFill>
                  <a:prstClr val="black"/>
                </a:solidFill>
                <a:latin typeface="Times New Roman" panose="02020603050405020304" pitchFamily="18" charset="0"/>
                <a:cs typeface="Times New Roman" panose="02020603050405020304" pitchFamily="18" charset="0"/>
              </a:rPr>
              <a:t>c</a:t>
            </a:r>
            <a:r>
              <a:rPr lang="vi-VN" sz="3200" dirty="0">
                <a:solidFill>
                  <a:prstClr val="black"/>
                </a:solidFill>
                <a:latin typeface="Times New Roman" panose="02020603050405020304" pitchFamily="18" charset="0"/>
                <a:cs typeface="Times New Roman" panose="02020603050405020304" pitchFamily="18" charset="0"/>
              </a:rPr>
              <a:t>. Địa </a:t>
            </a:r>
            <a:r>
              <a:rPr lang="vi-VN" sz="3200" dirty="0" smtClean="0">
                <a:solidFill>
                  <a:prstClr val="black"/>
                </a:solidFill>
                <a:latin typeface="Times New Roman" panose="02020603050405020304" pitchFamily="18" charset="0"/>
                <a:cs typeface="Times New Roman" panose="02020603050405020304" pitchFamily="18" charset="0"/>
              </a:rPr>
              <a:t>chủ</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vi-VN" sz="3200" dirty="0" smtClean="0">
                <a:solidFill>
                  <a:prstClr val="black"/>
                </a:solidFill>
                <a:latin typeface="Times New Roman" panose="02020603050405020304" pitchFamily="18" charset="0"/>
                <a:cs typeface="Times New Roman" panose="02020603050405020304" pitchFamily="18" charset="0"/>
              </a:rPr>
              <a:t>d</a:t>
            </a:r>
            <a:r>
              <a:rPr lang="vi-VN" sz="3200" dirty="0">
                <a:solidFill>
                  <a:prstClr val="black"/>
                </a:solidFill>
                <a:latin typeface="Times New Roman" panose="02020603050405020304" pitchFamily="18" charset="0"/>
                <a:cs typeface="Times New Roman" panose="02020603050405020304" pitchFamily="18" charset="0"/>
              </a:rPr>
              <a:t>. Nông dân</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2038537" y="2966719"/>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5876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37624" y="448489"/>
            <a:ext cx="11437257"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imes New Roman" panose="02020603050405020304" pitchFamily="18" charset="0"/>
                <a:ea typeface="Tahoma" panose="020B0604030504040204" pitchFamily="34" charset="0"/>
                <a:cs typeface="Times New Roman" panose="02020603050405020304" pitchFamily="18" charset="0"/>
              </a:rPr>
              <a:t>Quy luật giá trị chỉ ra rằng: Sản xuất và trao đổi hàng hoá phải dựa trên cơ sở nào ?</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1299028" y="3156858"/>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nguồn</a:t>
            </a:r>
            <a:r>
              <a:rPr lang="en-US" sz="3200" dirty="0">
                <a:solidFill>
                  <a:srgbClr val="000000"/>
                </a:solidFill>
              </a:rPr>
              <a:t> </a:t>
            </a:r>
            <a:r>
              <a:rPr lang="en-US" sz="3200" dirty="0" err="1">
                <a:solidFill>
                  <a:srgbClr val="000000"/>
                </a:solidFill>
              </a:rPr>
              <a:t>tài</a:t>
            </a:r>
            <a:r>
              <a:rPr lang="en-US" sz="3200" dirty="0">
                <a:solidFill>
                  <a:srgbClr val="000000"/>
                </a:solidFill>
              </a:rPr>
              <a:t> </a:t>
            </a:r>
            <a:r>
              <a:rPr lang="en-US" sz="3200" dirty="0" err="1" smtClean="0">
                <a:solidFill>
                  <a:srgbClr val="000000"/>
                </a:solidFill>
              </a:rPr>
              <a:t>nguyên</a:t>
            </a:r>
            <a:endParaRPr lang="en-US" sz="3200" dirty="0" smtClean="0">
              <a:solidFill>
                <a:srgbClr val="000000"/>
              </a:solidFill>
            </a:endParaRPr>
          </a:p>
          <a:p>
            <a:pPr algn="just"/>
            <a:r>
              <a:rPr lang="en-US" sz="3200" dirty="0" smtClean="0">
                <a:solidFill>
                  <a:srgbClr val="000000"/>
                </a:solidFill>
              </a:rPr>
              <a:t>B  </a:t>
            </a:r>
            <a:r>
              <a:rPr lang="en-US" sz="3200" dirty="0" err="1">
                <a:solidFill>
                  <a:srgbClr val="000000"/>
                </a:solidFill>
              </a:rPr>
              <a:t>hao</a:t>
            </a:r>
            <a:r>
              <a:rPr lang="en-US" sz="3200" dirty="0">
                <a:solidFill>
                  <a:srgbClr val="000000"/>
                </a:solidFill>
              </a:rPr>
              <a:t> </a:t>
            </a:r>
            <a:r>
              <a:rPr lang="en-US" sz="3200" dirty="0" err="1">
                <a:solidFill>
                  <a:srgbClr val="000000"/>
                </a:solidFill>
              </a:rPr>
              <a:t>phí</a:t>
            </a:r>
            <a:r>
              <a:rPr lang="en-US" sz="3200" dirty="0">
                <a:solidFill>
                  <a:srgbClr val="000000"/>
                </a:solidFill>
              </a:rPr>
              <a:t> </a:t>
            </a:r>
            <a:r>
              <a:rPr lang="en-US" sz="3200" dirty="0" err="1">
                <a:solidFill>
                  <a:srgbClr val="000000"/>
                </a:solidFill>
              </a:rPr>
              <a:t>sức</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a:solidFill>
                  <a:srgbClr val="000000"/>
                </a:solidFill>
              </a:rPr>
              <a:t>động</a:t>
            </a:r>
            <a:r>
              <a:rPr lang="en-US" sz="3200" dirty="0">
                <a:solidFill>
                  <a:srgbClr val="000000"/>
                </a:solidFill>
              </a:rPr>
              <a:t> </a:t>
            </a:r>
            <a:r>
              <a:rPr lang="en-US" sz="3200" dirty="0" err="1">
                <a:solidFill>
                  <a:srgbClr val="000000"/>
                </a:solidFill>
              </a:rPr>
              <a:t>xã</a:t>
            </a:r>
            <a:r>
              <a:rPr lang="en-US" sz="3200" dirty="0">
                <a:solidFill>
                  <a:srgbClr val="000000"/>
                </a:solidFill>
              </a:rPr>
              <a:t> </a:t>
            </a:r>
            <a:r>
              <a:rPr lang="en-US" sz="3200" dirty="0" err="1">
                <a:solidFill>
                  <a:srgbClr val="000000"/>
                </a:solidFill>
              </a:rPr>
              <a:t>hội</a:t>
            </a:r>
            <a:r>
              <a:rPr lang="en-US" sz="3200" dirty="0">
                <a:solidFill>
                  <a:srgbClr val="000000"/>
                </a:solidFill>
              </a:rPr>
              <a:t> </a:t>
            </a:r>
            <a:r>
              <a:rPr lang="en-US" sz="3200" dirty="0" err="1">
                <a:solidFill>
                  <a:srgbClr val="000000"/>
                </a:solidFill>
              </a:rPr>
              <a:t>cần</a:t>
            </a:r>
            <a:r>
              <a:rPr lang="en-US" sz="3200" dirty="0">
                <a:solidFill>
                  <a:srgbClr val="000000"/>
                </a:solidFill>
              </a:rPr>
              <a:t> </a:t>
            </a:r>
            <a:r>
              <a:rPr lang="en-US" sz="3200" dirty="0" err="1" smtClean="0">
                <a:solidFill>
                  <a:srgbClr val="000000"/>
                </a:solidFill>
              </a:rPr>
              <a:t>thiết</a:t>
            </a:r>
            <a:endParaRPr lang="en-US" sz="3200" dirty="0" smtClean="0">
              <a:solidFill>
                <a:srgbClr val="000000"/>
              </a:solidFill>
            </a:endParaRPr>
          </a:p>
          <a:p>
            <a:r>
              <a:rPr lang="en-US" sz="3200" dirty="0" smtClean="0">
                <a:solidFill>
                  <a:srgbClr val="000000"/>
                </a:solidFill>
              </a:rPr>
              <a:t>C  </a:t>
            </a:r>
            <a:r>
              <a:rPr lang="en-US" sz="3200" dirty="0" err="1">
                <a:solidFill>
                  <a:srgbClr val="000000"/>
                </a:solidFill>
              </a:rPr>
              <a:t>nguồn</a:t>
            </a:r>
            <a:r>
              <a:rPr lang="en-US" sz="3200" dirty="0">
                <a:solidFill>
                  <a:srgbClr val="000000"/>
                </a:solidFill>
              </a:rPr>
              <a:t> </a:t>
            </a:r>
            <a:r>
              <a:rPr lang="en-US" sz="3200" dirty="0" err="1">
                <a:solidFill>
                  <a:srgbClr val="000000"/>
                </a:solidFill>
              </a:rPr>
              <a:t>nhân</a:t>
            </a:r>
            <a:r>
              <a:rPr lang="en-US" sz="3200" dirty="0">
                <a:solidFill>
                  <a:srgbClr val="000000"/>
                </a:solidFill>
              </a:rPr>
              <a:t> </a:t>
            </a:r>
            <a:r>
              <a:rPr lang="en-US" sz="3200" dirty="0" err="1">
                <a:solidFill>
                  <a:srgbClr val="000000"/>
                </a:solidFill>
              </a:rPr>
              <a:t>lực</a:t>
            </a:r>
            <a:r>
              <a:rPr lang="en-US" sz="3200" dirty="0">
                <a:solidFill>
                  <a:srgbClr val="000000"/>
                </a:solidFill>
              </a:rPr>
              <a:t>	</a:t>
            </a:r>
          </a:p>
          <a:p>
            <a:r>
              <a:rPr lang="en-US" sz="3200" dirty="0">
                <a:solidFill>
                  <a:srgbClr val="000000"/>
                </a:solidFill>
              </a:rPr>
              <a:t>D  </a:t>
            </a:r>
            <a:r>
              <a:rPr lang="en-US" sz="3200" dirty="0" err="1">
                <a:solidFill>
                  <a:srgbClr val="000000"/>
                </a:solidFill>
              </a:rPr>
              <a:t>thuận</a:t>
            </a:r>
            <a:r>
              <a:rPr lang="en-US" sz="3200" dirty="0">
                <a:solidFill>
                  <a:srgbClr val="000000"/>
                </a:solidFill>
              </a:rPr>
              <a:t> </a:t>
            </a:r>
            <a:r>
              <a:rPr lang="en-US" sz="3200" dirty="0" err="1">
                <a:solidFill>
                  <a:srgbClr val="000000"/>
                </a:solidFill>
              </a:rPr>
              <a:t>mua</a:t>
            </a:r>
            <a:r>
              <a:rPr lang="en-US" sz="3200" dirty="0">
                <a:solidFill>
                  <a:srgbClr val="000000"/>
                </a:solidFill>
              </a:rPr>
              <a:t>, </a:t>
            </a:r>
            <a:r>
              <a:rPr lang="en-US" sz="3200" dirty="0" err="1">
                <a:solidFill>
                  <a:srgbClr val="000000"/>
                </a:solidFill>
              </a:rPr>
              <a:t>vừa</a:t>
            </a:r>
            <a:r>
              <a:rPr lang="en-US" sz="3200" dirty="0">
                <a:solidFill>
                  <a:srgbClr val="000000"/>
                </a:solidFill>
              </a:rPr>
              <a:t> </a:t>
            </a:r>
            <a:r>
              <a:rPr lang="en-US" sz="3200" dirty="0" err="1">
                <a:solidFill>
                  <a:srgbClr val="000000"/>
                </a:solidFill>
              </a:rPr>
              <a:t>bán</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1299028" y="3703521"/>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9603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521132"/>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30000"/>
              </a:lnSpc>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Quy luật nào vạch ra nguồn gốc của sự vận động, phát triển của sự vật, hiện tượng?</a:t>
            </a:r>
            <a:endParaRPr kumimoji="0" lang="vi-VN" sz="2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695250" y="3210214"/>
            <a:ext cx="11017531" cy="2329542"/>
          </a:xfrm>
          <a:prstGeom prst="snip2Diag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defRPr/>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thống</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nhất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đấu</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tranh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mặt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đối</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lập</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định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định</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chuyển hóa từ sự thay đổi về lượng dẫn đến sự thay đổi về chất và ngược </a:t>
            </a:r>
            <a:r>
              <a:rPr lang="vi-VN" sz="3200" dirty="0" smtClean="0">
                <a:solidFill>
                  <a:schemeClr val="tx1"/>
                </a:solidFill>
                <a:latin typeface="Tahoma" panose="020B0604030504040204" pitchFamily="34" charset="0"/>
                <a:ea typeface="Tahoma" panose="020B0604030504040204" pitchFamily="34" charset="0"/>
                <a:cs typeface="Tahoma" panose="020B0604030504040204" pitchFamily="34" charset="0"/>
              </a:rPr>
              <a:t>lại</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về sự phù hợp của quan hệ sản xuất với tính chất và trình độ của lực lượng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14249" y="288013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5736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69895" y="336489"/>
            <a:ext cx="10850069" cy="213777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i="1" dirty="0">
                <a:solidFill>
                  <a:srgbClr val="FF0000"/>
                </a:solidFill>
              </a:rPr>
              <a:t>Trong tư liệu sản xuất, bộ phận nào quyết định đến năng suất lao động của con người trong quá trình sản xuất:</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2975020" y="3100588"/>
            <a:ext cx="7405352"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Các</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dụng</a:t>
            </a:r>
            <a:r>
              <a:rPr lang="en-US" sz="3200" dirty="0">
                <a:solidFill>
                  <a:srgbClr val="000000"/>
                </a:solidFill>
              </a:rPr>
              <a:t> </a:t>
            </a:r>
            <a:r>
              <a:rPr lang="en-US" sz="3200" dirty="0" err="1">
                <a:solidFill>
                  <a:srgbClr val="000000"/>
                </a:solidFill>
              </a:rPr>
              <a:t>chứa</a:t>
            </a:r>
            <a:r>
              <a:rPr lang="en-US" sz="3200" dirty="0">
                <a:solidFill>
                  <a:srgbClr val="000000"/>
                </a:solidFill>
              </a:rPr>
              <a:t> </a:t>
            </a:r>
            <a:r>
              <a:rPr lang="en-US" sz="3200" dirty="0" err="1">
                <a:solidFill>
                  <a:srgbClr val="000000"/>
                </a:solidFill>
              </a:rPr>
              <a:t>đựng</a:t>
            </a:r>
            <a:r>
              <a:rPr lang="en-US" sz="3200" dirty="0">
                <a:solidFill>
                  <a:srgbClr val="000000"/>
                </a:solidFill>
              </a:rPr>
              <a:t>, </a:t>
            </a:r>
            <a:r>
              <a:rPr lang="en-US" sz="3200" dirty="0" err="1">
                <a:solidFill>
                  <a:srgbClr val="000000"/>
                </a:solidFill>
              </a:rPr>
              <a:t>bảo</a:t>
            </a:r>
            <a:r>
              <a:rPr lang="en-US" sz="3200" dirty="0">
                <a:solidFill>
                  <a:srgbClr val="000000"/>
                </a:solidFill>
              </a:rPr>
              <a:t> </a:t>
            </a:r>
            <a:r>
              <a:rPr lang="en-US" sz="3200" dirty="0" err="1">
                <a:solidFill>
                  <a:srgbClr val="000000"/>
                </a:solidFill>
              </a:rPr>
              <a:t>quản</a:t>
            </a:r>
            <a:r>
              <a:rPr lang="en-US" sz="3200" dirty="0">
                <a:solidFill>
                  <a:srgbClr val="000000"/>
                </a:solidFill>
              </a:rPr>
              <a:t> </a:t>
            </a:r>
            <a:r>
              <a:rPr lang="en-US" sz="3200" dirty="0" err="1">
                <a:solidFill>
                  <a:srgbClr val="000000"/>
                </a:solidFill>
              </a:rPr>
              <a:t>hàng</a:t>
            </a:r>
            <a:r>
              <a:rPr lang="en-US" sz="3200" dirty="0">
                <a:solidFill>
                  <a:srgbClr val="000000"/>
                </a:solidFill>
              </a:rPr>
              <a:t> </a:t>
            </a:r>
            <a:r>
              <a:rPr lang="en-US" sz="3200" dirty="0" err="1" smtClean="0">
                <a:solidFill>
                  <a:srgbClr val="000000"/>
                </a:solidFill>
              </a:rPr>
              <a:t>hóa</a:t>
            </a:r>
            <a:endParaRPr lang="en-US" sz="3200" dirty="0" smtClean="0">
              <a:solidFill>
                <a:srgbClr val="000000"/>
              </a:solidFill>
            </a:endParaRPr>
          </a:p>
          <a:p>
            <a:pPr algn="just"/>
            <a:r>
              <a:rPr lang="en-US" sz="3200" dirty="0" smtClean="0">
                <a:solidFill>
                  <a:srgbClr val="000000"/>
                </a:solidFill>
              </a:rPr>
              <a:t>B  </a:t>
            </a:r>
            <a:r>
              <a:rPr lang="en-US" sz="3200" dirty="0" err="1">
                <a:solidFill>
                  <a:srgbClr val="000000"/>
                </a:solidFill>
              </a:rPr>
              <a:t>Kết</a:t>
            </a:r>
            <a:r>
              <a:rPr lang="en-US" sz="3200" dirty="0">
                <a:solidFill>
                  <a:srgbClr val="000000"/>
                </a:solidFill>
              </a:rPr>
              <a:t> </a:t>
            </a:r>
            <a:r>
              <a:rPr lang="en-US" sz="3200" dirty="0" err="1">
                <a:solidFill>
                  <a:srgbClr val="000000"/>
                </a:solidFill>
              </a:rPr>
              <a:t>cấu</a:t>
            </a:r>
            <a:r>
              <a:rPr lang="en-US" sz="3200" dirty="0">
                <a:solidFill>
                  <a:srgbClr val="000000"/>
                </a:solidFill>
              </a:rPr>
              <a:t> </a:t>
            </a:r>
            <a:r>
              <a:rPr lang="en-US" sz="3200" dirty="0" err="1">
                <a:solidFill>
                  <a:srgbClr val="000000"/>
                </a:solidFill>
              </a:rPr>
              <a:t>hạ</a:t>
            </a:r>
            <a:r>
              <a:rPr lang="en-US" sz="3200" dirty="0">
                <a:solidFill>
                  <a:srgbClr val="000000"/>
                </a:solidFill>
              </a:rPr>
              <a:t> </a:t>
            </a:r>
            <a:r>
              <a:rPr lang="en-US" sz="3200" dirty="0" err="1">
                <a:solidFill>
                  <a:srgbClr val="000000"/>
                </a:solidFill>
              </a:rPr>
              <a:t>tầng</a:t>
            </a:r>
            <a:r>
              <a:rPr lang="en-US" sz="3200" dirty="0">
                <a:solidFill>
                  <a:srgbClr val="000000"/>
                </a:solidFill>
              </a:rPr>
              <a:t> </a:t>
            </a:r>
            <a:r>
              <a:rPr lang="en-US" sz="3200" dirty="0" err="1">
                <a:solidFill>
                  <a:srgbClr val="000000"/>
                </a:solidFill>
              </a:rPr>
              <a:t>của</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smtClean="0">
                <a:solidFill>
                  <a:srgbClr val="000000"/>
                </a:solidFill>
              </a:rPr>
              <a:t>xuất</a:t>
            </a:r>
            <a:endParaRPr lang="en-US" sz="3200" dirty="0" smtClean="0">
              <a:solidFill>
                <a:srgbClr val="000000"/>
              </a:solidFill>
            </a:endParaRPr>
          </a:p>
          <a:p>
            <a:r>
              <a:rPr lang="en-US" sz="3200" dirty="0" smtClean="0">
                <a:solidFill>
                  <a:srgbClr val="000000"/>
                </a:solidFill>
              </a:rPr>
              <a:t>C  </a:t>
            </a:r>
            <a:r>
              <a:rPr lang="en-US" sz="3200" dirty="0" err="1">
                <a:solidFill>
                  <a:srgbClr val="000000"/>
                </a:solidFill>
              </a:rPr>
              <a:t>Công</a:t>
            </a:r>
            <a:r>
              <a:rPr lang="en-US" sz="3200" dirty="0">
                <a:solidFill>
                  <a:srgbClr val="000000"/>
                </a:solidFill>
              </a:rPr>
              <a:t> </a:t>
            </a:r>
            <a:r>
              <a:rPr lang="en-US" sz="3200" dirty="0" err="1">
                <a:solidFill>
                  <a:srgbClr val="000000"/>
                </a:solidFill>
              </a:rPr>
              <a:t>cụ</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smtClean="0">
                <a:solidFill>
                  <a:srgbClr val="000000"/>
                </a:solidFill>
              </a:rPr>
              <a:t>động</a:t>
            </a:r>
            <a:endParaRPr lang="en-US" sz="3200" dirty="0" smtClean="0">
              <a:solidFill>
                <a:srgbClr val="000000"/>
              </a:solidFill>
            </a:endParaRPr>
          </a:p>
          <a:p>
            <a:r>
              <a:rPr lang="en-US" sz="3200" dirty="0" smtClean="0">
                <a:solidFill>
                  <a:srgbClr val="000000"/>
                </a:solidFill>
              </a:rPr>
              <a:t>D  </a:t>
            </a:r>
            <a:r>
              <a:rPr lang="en-US" sz="3200" dirty="0" err="1">
                <a:solidFill>
                  <a:srgbClr val="000000"/>
                </a:solidFill>
              </a:rPr>
              <a:t>Nguyên</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liệu</a:t>
            </a:r>
            <a:r>
              <a:rPr lang="en-US" sz="3200" dirty="0">
                <a:solidFill>
                  <a:srgbClr val="000000"/>
                </a:solidFill>
              </a:rPr>
              <a:t> </a:t>
            </a:r>
            <a:r>
              <a:rPr lang="en-US" sz="3200" dirty="0" err="1">
                <a:solidFill>
                  <a:srgbClr val="000000"/>
                </a:solidFill>
              </a:rPr>
              <a:t>cho</a:t>
            </a:r>
            <a:r>
              <a:rPr lang="en-US" sz="3200" dirty="0">
                <a:solidFill>
                  <a:srgbClr val="000000"/>
                </a:solidFill>
              </a:rPr>
              <a:t> </a:t>
            </a:r>
            <a:r>
              <a:rPr lang="en-US" sz="3200" dirty="0" err="1">
                <a:solidFill>
                  <a:srgbClr val="000000"/>
                </a:solidFill>
              </a:rPr>
              <a:t>quá</a:t>
            </a:r>
            <a:r>
              <a:rPr lang="en-US" sz="3200" dirty="0">
                <a:solidFill>
                  <a:srgbClr val="000000"/>
                </a:solidFill>
              </a:rPr>
              <a:t> </a:t>
            </a:r>
            <a:r>
              <a:rPr lang="en-US" sz="3200" dirty="0" err="1">
                <a:solidFill>
                  <a:srgbClr val="000000"/>
                </a:solidFill>
              </a:rPr>
              <a:t>trình</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a:solidFill>
                  <a:srgbClr val="000000"/>
                </a:solidFill>
              </a:rPr>
              <a:t>xuất</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2975020" y="42931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5672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651</TotalTime>
  <Words>5848</Words>
  <Application>Microsoft Office PowerPoint</Application>
  <PresentationFormat>Widescreen</PresentationFormat>
  <Paragraphs>553</Paragraphs>
  <Slides>124</Slides>
  <Notes>21</Notes>
  <HiddenSlides>0</HiddenSlides>
  <MMClips>4</MMClips>
  <ScaleCrop>false</ScaleCrop>
  <HeadingPairs>
    <vt:vector size="6" baseType="variant">
      <vt:variant>
        <vt:lpstr>Fonts Used</vt:lpstr>
      </vt:variant>
      <vt:variant>
        <vt:i4>15</vt:i4>
      </vt:variant>
      <vt:variant>
        <vt:lpstr>Theme</vt:lpstr>
      </vt:variant>
      <vt:variant>
        <vt:i4>7</vt:i4>
      </vt:variant>
      <vt:variant>
        <vt:lpstr>Slide Titles</vt:lpstr>
      </vt:variant>
      <vt:variant>
        <vt:i4>124</vt:i4>
      </vt:variant>
    </vt:vector>
  </HeadingPairs>
  <TitlesOfParts>
    <vt:vector size="146" baseType="lpstr">
      <vt:lpstr>SimSun</vt:lpstr>
      <vt:lpstr>.VnTime</vt:lpstr>
      <vt:lpstr>Arial</vt:lpstr>
      <vt:lpstr>Arial Đen</vt:lpstr>
      <vt:lpstr>Calibri</vt:lpstr>
      <vt:lpstr>Calibri Light</vt:lpstr>
      <vt:lpstr>Cambria</vt:lpstr>
      <vt:lpstr>Constantia</vt:lpstr>
      <vt:lpstr>DFKai-SB</vt:lpstr>
      <vt:lpstr>Tahoma</vt:lpstr>
      <vt:lpstr>Times New Roman</vt:lpstr>
      <vt:lpstr>Verdana</vt:lpstr>
      <vt:lpstr>VNI-Ariston</vt:lpstr>
      <vt:lpstr>VNI-Times</vt:lpstr>
      <vt:lpstr>Wingdings</vt:lpstr>
      <vt:lpstr>Thiết kế mặc định</vt:lpstr>
      <vt:lpstr>Custom Design</vt:lpstr>
      <vt:lpstr>Office Theme</vt:lpstr>
      <vt:lpstr>1_Thiết kế mặc định</vt:lpstr>
      <vt:lpstr>Default Design</vt:lpstr>
      <vt:lpstr>2_Office Theme</vt:lpstr>
      <vt:lpstr>3_Office Theme</vt:lpstr>
      <vt:lpstr>PowerPoint Presentation</vt:lpstr>
      <vt:lpstr>PowerPoint Presentation</vt:lpstr>
      <vt:lpstr>I. Khái niệm về chủ nghĩa Mác – Lênin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 Một số nội dung cơ bản của chủ nghĩa Mác -Lênin </vt:lpstr>
      <vt:lpstr>2.1. Triết học Mác – Lênin</vt:lpstr>
      <vt:lpstr>PowerPoint Presentation</vt:lpstr>
      <vt:lpstr>PowerPoint Presentation</vt:lpstr>
      <vt:lpstr>PowerPoint Presentation</vt:lpstr>
      <vt:lpstr>Phương thức và hình thức tồn tại của vật chất.  </vt:lpstr>
      <vt:lpstr> Vận động là phương thức tồn tại của vật chất  </vt:lpstr>
      <vt:lpstr>Ph. Ăngghen chia vận động thành 5 hình thức cơ bản: </vt:lpstr>
      <vt:lpstr>PowerPoint Presentation</vt:lpstr>
      <vt:lpstr>Quan điểm của chủ nghĩa duy vật biện chứng về ý thức</vt:lpstr>
      <vt:lpstr>PowerPoint Presentation</vt:lpstr>
      <vt:lpstr>PowerPoint Presentation</vt:lpstr>
      <vt:lpstr>- Ý thức tác động trở lại vật chất</vt:lpstr>
      <vt:lpstr>PowerPoint Presentation</vt:lpstr>
      <vt:lpstr>PowerPoint Presentation</vt:lpstr>
      <vt:lpstr>PowerPoint Presentation</vt:lpstr>
      <vt:lpstr>PowerPoint Presentation</vt:lpstr>
      <vt:lpstr>- Hai nguyên lý cơ bản</vt:lpstr>
      <vt:lpstr>PowerPoint Presentation</vt:lpstr>
      <vt:lpstr>+ Nguyên lý về sự phát triển </vt:lpstr>
      <vt:lpstr>PowerPoint Presentation</vt:lpstr>
      <vt:lpstr>PowerPoint Presentation</vt:lpstr>
      <vt:lpstr>Quy luật thống nhất và đấu tranh của các mặt đối lập ( quy luật mâu thuẫn)</vt:lpstr>
      <vt:lpstr> Mặt đối lập biện chứng:  là những mặt, những yếu tố có khuynh hướng vận động, phát triển trái ngược nhau nhưng cùng tồn tại trong một chỉnh thể </vt:lpstr>
      <vt:lpstr>PowerPoint Presentation</vt:lpstr>
      <vt:lpstr>PowerPoint Presentation</vt:lpstr>
      <vt:lpstr>  Quy luật chuyển hoá từ sự thay đổi về lượng dẫn đến sự thay đổi về chất và ngược lại (quy luật  lượng chất) </vt:lpstr>
      <vt:lpstr>- Khái niệm: </vt:lpstr>
      <vt:lpstr>PowerPoint Presentation</vt:lpstr>
      <vt:lpstr> Mối quan hệ biện chứng giữa lượng và chất:  </vt:lpstr>
      <vt:lpstr> Những thay đổi về chất dẫn đến những thay đổi về lượng.</vt:lpstr>
      <vt:lpstr>Ý nghĩa của quy luật:  </vt:lpstr>
      <vt:lpstr> Quy luật phủ định của phủ định  </vt:lpstr>
      <vt:lpstr>PowerPoint Presentation</vt:lpstr>
      <vt:lpstr>PowerPoint Presentation</vt:lpstr>
      <vt:lpstr>Đặc điểm của phủ định biện chứng</vt:lpstr>
      <vt:lpstr>PowerPoint Presentation</vt:lpstr>
      <vt:lpstr>PowerPoint Presentation</vt:lpstr>
      <vt:lpstr>PowerPoint Presentation</vt:lpstr>
      <vt:lpstr> - Ý nghĩa: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Vai trò của thực tiễn đối với nhận thức</vt:lpstr>
      <vt:lpstr>PowerPoint Presentation</vt:lpstr>
      <vt:lpstr>PowerPoint Presentation</vt:lpstr>
      <vt:lpstr>PowerPoint Presentation</vt:lpstr>
      <vt:lpstr>Sự cạnh tranh giữa các hãng điện thoại di động</vt:lpstr>
      <vt:lpstr>Sự bùng nổ của hoạt động bán hàng online</vt:lpstr>
      <vt:lpstr>Quy hoạt hệ thống thoát nước, hạn chế kẹt xe tại TPHCM</vt:lpstr>
      <vt:lpstr>PowerPoint Presentation</vt:lpstr>
      <vt:lpstr>PowerPoint Presentation</vt:lpstr>
      <vt:lpstr>PowerPoint Presentation</vt:lpstr>
      <vt:lpstr> b, Chủ nghĩa duy vật lịch sử Vai trò của sản xuất và phương thức sản xuất trong đời sống xã hội</vt:lpstr>
      <vt:lpstr>- Vai trò của phương thức sản xuất</vt:lpstr>
      <vt:lpstr>PowerPoint Presentation</vt:lpstr>
      <vt:lpstr>Quan hệ sản xuất là mối quan hệ giữa người với người trong quá trình sản xuất, là mặt xã hội của phương thức sản xuất </vt:lpstr>
      <vt:lpstr>PowerPoint Presentation</vt:lpstr>
      <vt:lpstr>Những quy luật cơ bản của sự vận động và phát triển xã hội  Quy luật về sự phù hợp của quan hệ sản xuất với trình độ phát triển của lực lượng sản xuất  </vt:lpstr>
      <vt:lpstr>PowerPoint Presentation</vt:lpstr>
      <vt:lpstr>- Ý nghĩa của vấn đề</vt:lpstr>
      <vt:lpstr> Quy luật về mối quan hệ biện chứng giữa cơ sở hạ tầng và kiến trúc thượng tầng </vt:lpstr>
      <vt:lpstr>Mối quan hệ biện chứng giữa cơ sở hạ tầng và kiến trúc thượng tầng</vt:lpstr>
      <vt:lpstr>PowerPoint Presentation</vt:lpstr>
      <vt:lpstr>PowerPoint Presentation</vt:lpstr>
      <vt:lpstr>PowerPoint Presentation</vt:lpstr>
      <vt:lpstr>2.2. Kinh tế chính trị Mác – Lênin       2.2.1. Học thuyết giá trị                   Hàng hoá</vt:lpstr>
      <vt:lpstr>PowerPoint Presentation</vt:lpstr>
      <vt:lpstr>PowerPoint Presentation</vt:lpstr>
      <vt:lpstr>    Giá trị của hàng hóa là lao động xã hội cần thiết của người sản xuất hàng hóa kết tinh trong hàng hóa.  </vt:lpstr>
      <vt:lpstr>QUY LUẬT GIÁ TRỊ </vt:lpstr>
      <vt:lpstr>- Nội dung của quy luật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Bản chất của chủ nghĩa tư bản chính là quan hệ bóc lột của tư bản đối với công nhân làm thuê nhằm chiếm đoạt giá trị thặng dư </vt:lpstr>
      <vt:lpstr>PowerPoint Presentation</vt:lpstr>
      <vt:lpstr>Ý nghĩa của học thuyết  </vt:lpstr>
      <vt:lpstr>2.3. Chủ nghĩa xã hội khoa học 2.3.1. Lý luận về sứ mệnh lịch sử của giai cấp công nhân      Định nghĩa giai cấp công nhân  </vt:lpstr>
      <vt:lpstr>PowerPoint Presentation</vt:lpstr>
      <vt:lpstr>- Về đặc điểm chính trị - xã hội của giai cấp công nhân</vt:lpstr>
      <vt:lpstr>Thứ hai, giai cấp công nhân là giai cấp có tinh thần cách mạng triệt để</vt:lpstr>
      <vt:lpstr>Thứ ba, giai cấp công nhân là giai cấp có ý thức tổ chức kỷ luật cao</vt:lpstr>
      <vt:lpstr>Thứ tư,  giai cấp công nhân có bản chất quốc tế</vt:lpstr>
      <vt:lpstr>PowerPoint Presentation</vt:lpstr>
      <vt:lpstr>PowerPoint Presentation</vt:lpstr>
      <vt:lpstr>PowerPoint Presentation</vt:lpstr>
      <vt:lpstr>+ Đặc điểm của thời kỳ quá độ: tồn tại đan xen những yếu tố của xã hội cũ và những nhân tố của xã hội mới.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Administrator</cp:lastModifiedBy>
  <cp:revision>510</cp:revision>
  <dcterms:created xsi:type="dcterms:W3CDTF">2007-03-02T02:55:00Z</dcterms:created>
  <dcterms:modified xsi:type="dcterms:W3CDTF">2020-11-03T00:20:23Z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