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52" r:id="rId2"/>
    <p:sldMasterId id="2147485005" r:id="rId3"/>
  </p:sldMasterIdLst>
  <p:notesMasterIdLst>
    <p:notesMasterId r:id="rId36"/>
  </p:notesMasterIdLst>
  <p:handoutMasterIdLst>
    <p:handoutMasterId r:id="rId37"/>
  </p:handoutMasterIdLst>
  <p:sldIdLst>
    <p:sldId id="280" r:id="rId4"/>
    <p:sldId id="318" r:id="rId5"/>
    <p:sldId id="282" r:id="rId6"/>
    <p:sldId id="416" r:id="rId7"/>
    <p:sldId id="419" r:id="rId8"/>
    <p:sldId id="422" r:id="rId9"/>
    <p:sldId id="418" r:id="rId10"/>
    <p:sldId id="420" r:id="rId11"/>
    <p:sldId id="421" r:id="rId12"/>
    <p:sldId id="281" r:id="rId13"/>
    <p:sldId id="414" r:id="rId14"/>
    <p:sldId id="423" r:id="rId15"/>
    <p:sldId id="424" r:id="rId16"/>
    <p:sldId id="425" r:id="rId17"/>
    <p:sldId id="426" r:id="rId18"/>
    <p:sldId id="427" r:id="rId19"/>
    <p:sldId id="428" r:id="rId20"/>
    <p:sldId id="429" r:id="rId21"/>
    <p:sldId id="430" r:id="rId22"/>
    <p:sldId id="431" r:id="rId23"/>
    <p:sldId id="432" r:id="rId24"/>
    <p:sldId id="433" r:id="rId25"/>
    <p:sldId id="434" r:id="rId26"/>
    <p:sldId id="435" r:id="rId27"/>
    <p:sldId id="436" r:id="rId28"/>
    <p:sldId id="437" r:id="rId29"/>
    <p:sldId id="438" r:id="rId30"/>
    <p:sldId id="439" r:id="rId31"/>
    <p:sldId id="440" r:id="rId32"/>
    <p:sldId id="441" r:id="rId33"/>
    <p:sldId id="442" r:id="rId34"/>
    <p:sldId id="443" r:id="rId3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FF0000"/>
    <a:srgbClr val="00FFCC"/>
    <a:srgbClr val="23476B"/>
    <a:srgbClr val="4BAE00"/>
    <a:srgbClr val="FFFFFF"/>
    <a:srgbClr val="000000"/>
    <a:srgbClr val="70A3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76" autoAdjust="0"/>
    <p:restoredTop sz="98644" autoAdjust="0"/>
  </p:normalViewPr>
  <p:slideViewPr>
    <p:cSldViewPr>
      <p:cViewPr varScale="1">
        <p:scale>
          <a:sx n="73" d="100"/>
          <a:sy n="73" d="100"/>
        </p:scale>
        <p:origin x="-1368" y="-90"/>
      </p:cViewPr>
      <p:guideLst>
        <p:guide orient="horz" pos="2160"/>
        <p:guide pos="2880"/>
      </p:guideLst>
    </p:cSldViewPr>
  </p:slideViewPr>
  <p:notesTextViewPr>
    <p:cViewPr>
      <p:scale>
        <a:sx n="100" d="100"/>
        <a:sy n="100" d="100"/>
      </p:scale>
      <p:origin x="0" y="0"/>
    </p:cViewPr>
  </p:notesTextViewPr>
  <p:notesViewPr>
    <p:cSldViewPr>
      <p:cViewPr varScale="1">
        <p:scale>
          <a:sx n="39" d="100"/>
          <a:sy n="39" d="100"/>
        </p:scale>
        <p:origin x="-156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939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5939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939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D79A8704-F95D-4124-B32F-E3AC4D8AE4F6}" type="slidenum">
              <a:rPr lang="en-US"/>
              <a:pPr/>
              <a:t>‹#›</a:t>
            </a:fld>
            <a:endParaRPr lang="en-US"/>
          </a:p>
        </p:txBody>
      </p:sp>
    </p:spTree>
    <p:extLst>
      <p:ext uri="{BB962C8B-B14F-4D97-AF65-F5344CB8AC3E}">
        <p14:creationId xmlns:p14="http://schemas.microsoft.com/office/powerpoint/2010/main" val="29585257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83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122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83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83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4F7A6EC1-D274-4236-9557-D35C4E05725A}" type="slidenum">
              <a:rPr lang="en-US"/>
              <a:pPr/>
              <a:t>‹#›</a:t>
            </a:fld>
            <a:endParaRPr lang="en-US"/>
          </a:p>
        </p:txBody>
      </p:sp>
    </p:spTree>
    <p:extLst>
      <p:ext uri="{BB962C8B-B14F-4D97-AF65-F5344CB8AC3E}">
        <p14:creationId xmlns:p14="http://schemas.microsoft.com/office/powerpoint/2010/main" val="2136914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2E09A134-5A71-45A0-BBF5-13A81EB571EF}" type="slidenum">
              <a:rPr lang="en-US"/>
              <a:pPr/>
              <a:t>2</a:t>
            </a:fld>
            <a:endParaRPr lang="en-US"/>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2.xml"/><Relationship Id="rId1" Type="http://schemas.openxmlformats.org/officeDocument/2006/relationships/themeOverride" Target="../theme/themeOverride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2133600" y="838200"/>
            <a:ext cx="6629400" cy="1295400"/>
          </a:xfrm>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a:xfrm>
            <a:off x="4191000" y="4876800"/>
            <a:ext cx="4495800" cy="1066800"/>
          </a:xfrm>
        </p:spPr>
        <p:txBody>
          <a:bodyPr/>
          <a:lstStyle>
            <a:lvl1pPr marL="0" indent="0">
              <a:buFontTx/>
              <a:buNone/>
              <a:defRPr/>
            </a:lvl1pPr>
          </a:lstStyle>
          <a:p>
            <a:r>
              <a:rPr lang="en-US"/>
              <a:t>Click to edit Master subtitle style</a:t>
            </a:r>
          </a:p>
        </p:txBody>
      </p:sp>
      <p:sp>
        <p:nvSpPr>
          <p:cNvPr id="4" name="Rectangle 4"/>
          <p:cNvSpPr>
            <a:spLocks noGrp="1" noChangeArrowheads="1"/>
          </p:cNvSpPr>
          <p:nvPr>
            <p:ph type="dt" sz="half" idx="10"/>
          </p:nvPr>
        </p:nvSpPr>
        <p:spPr>
          <a:xfrm>
            <a:off x="685800" y="6248400"/>
            <a:ext cx="1905000" cy="457200"/>
          </a:xfrm>
        </p:spPr>
        <p:txBody>
          <a:bodyPr/>
          <a:lstStyle>
            <a:lvl1pPr>
              <a:defRPr/>
            </a:lvl1pPr>
          </a:lstStyle>
          <a:p>
            <a:pPr>
              <a:defRPr/>
            </a:pPr>
            <a:fld id="{50DA1FEA-3B7E-4ED4-BD14-E6A3144E493A}" type="datetime8">
              <a:rPr lang="vi-VN"/>
              <a:pPr>
                <a:defRPr/>
              </a:pPr>
              <a:t>12/12/2019 4:59 SA</a:t>
            </a:fld>
            <a:endParaRPr lang="en-US"/>
          </a:p>
        </p:txBody>
      </p:sp>
      <p:sp>
        <p:nvSpPr>
          <p:cNvPr id="5"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553200" y="6248400"/>
            <a:ext cx="1905000" cy="457200"/>
          </a:xfrm>
        </p:spPr>
        <p:txBody>
          <a:bodyPr/>
          <a:lstStyle>
            <a:lvl1pPr>
              <a:defRPr/>
            </a:lvl1pPr>
          </a:lstStyle>
          <a:p>
            <a:fld id="{921CCB6A-A8B3-450F-8E49-5B6542C5512F}" type="slidenum">
              <a:rPr lang="en-US"/>
              <a:pPr/>
              <a:t>‹#›</a:t>
            </a:fld>
            <a:endParaRPr lang="en-US"/>
          </a:p>
        </p:txBody>
      </p:sp>
    </p:spTree>
    <p:extLst>
      <p:ext uri="{BB962C8B-B14F-4D97-AF65-F5344CB8AC3E}">
        <p14:creationId xmlns:p14="http://schemas.microsoft.com/office/powerpoint/2010/main" val="222660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73021DD6-5FBD-4A8A-B99E-8A48FE31670A}" type="datetime8">
              <a:rPr lang="vi-VN"/>
              <a:pPr>
                <a:defRPr/>
              </a:pPr>
              <a:t>12/12/2019 4:59 SA</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0F1A0F99-D587-4B44-B51F-07C3982FFFB3}" type="slidenum">
              <a:rPr lang="en-US"/>
              <a:pPr/>
              <a:t>‹#›</a:t>
            </a:fld>
            <a:endParaRPr lang="en-US"/>
          </a:p>
        </p:txBody>
      </p:sp>
    </p:spTree>
    <p:extLst>
      <p:ext uri="{BB962C8B-B14F-4D97-AF65-F5344CB8AC3E}">
        <p14:creationId xmlns:p14="http://schemas.microsoft.com/office/powerpoint/2010/main" val="3080659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F06AD73D-48F4-405F-AFE0-378ACC02E2EA}" type="datetime8">
              <a:rPr lang="vi-VN"/>
              <a:pPr>
                <a:defRPr/>
              </a:pPr>
              <a:t>12/12/2019 4:59 SA</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402585CA-EDBB-4C32-A19F-D6A4903C9C6B}" type="slidenum">
              <a:rPr lang="en-US"/>
              <a:pPr/>
              <a:t>‹#›</a:t>
            </a:fld>
            <a:endParaRPr lang="en-US"/>
          </a:p>
        </p:txBody>
      </p:sp>
    </p:spTree>
    <p:extLst>
      <p:ext uri="{BB962C8B-B14F-4D97-AF65-F5344CB8AC3E}">
        <p14:creationId xmlns:p14="http://schemas.microsoft.com/office/powerpoint/2010/main" val="4285615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609600" y="1752600"/>
            <a:ext cx="40767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838700" y="1752600"/>
            <a:ext cx="40767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F98872DF-E086-425F-8151-EADFAF987830}" type="datetime8">
              <a:rPr lang="vi-VN"/>
              <a:pPr>
                <a:defRPr/>
              </a:pPr>
              <a:t>12/12/2019 4:59 SA</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FD7D139-A1A5-4CFD-BD67-2CC1B034CD85}" type="slidenum">
              <a:rPr lang="en-US"/>
              <a:pPr/>
              <a:t>‹#›</a:t>
            </a:fld>
            <a:endParaRPr lang="en-US"/>
          </a:p>
        </p:txBody>
      </p:sp>
    </p:spTree>
    <p:extLst>
      <p:ext uri="{BB962C8B-B14F-4D97-AF65-F5344CB8AC3E}">
        <p14:creationId xmlns:p14="http://schemas.microsoft.com/office/powerpoint/2010/main" val="65198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134C7492-2B13-4AA5-BAB5-ABEDB310CCDD}" type="datetime8">
              <a:rPr lang="vi-VN"/>
              <a:pPr>
                <a:defRPr/>
              </a:pPr>
              <a:t>12/12/2019 4:59 SA</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0B0EA980-4425-454E-A6BF-F4C21B82C477}" type="slidenum">
              <a:rPr lang="en-US"/>
              <a:pPr/>
              <a:t>‹#›</a:t>
            </a:fld>
            <a:endParaRPr lang="en-US"/>
          </a:p>
        </p:txBody>
      </p:sp>
    </p:spTree>
    <p:extLst>
      <p:ext uri="{BB962C8B-B14F-4D97-AF65-F5344CB8AC3E}">
        <p14:creationId xmlns:p14="http://schemas.microsoft.com/office/powerpoint/2010/main" val="3401737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B6E96F95-7A46-4395-95FD-8F80A0A38725}" type="datetime8">
              <a:rPr lang="vi-VN"/>
              <a:pPr>
                <a:defRPr/>
              </a:pPr>
              <a:t>12/12/2019 4:59 SA</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1B091221-28AC-47A4-9464-000BF1F4DBB9}" type="slidenum">
              <a:rPr lang="en-US"/>
              <a:pPr/>
              <a:t>‹#›</a:t>
            </a:fld>
            <a:endParaRPr lang="en-US"/>
          </a:p>
        </p:txBody>
      </p:sp>
    </p:spTree>
    <p:extLst>
      <p:ext uri="{BB962C8B-B14F-4D97-AF65-F5344CB8AC3E}">
        <p14:creationId xmlns:p14="http://schemas.microsoft.com/office/powerpoint/2010/main" val="4028322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BF48362-8946-4BEC-B1EF-D1087FBCB03C}" type="datetime8">
              <a:rPr lang="vi-VN"/>
              <a:pPr>
                <a:defRPr/>
              </a:pPr>
              <a:t>12/12/2019 4:59 SA</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735A2236-FBF0-4EC3-AAFA-575DB2993C6B}" type="slidenum">
              <a:rPr lang="en-US"/>
              <a:pPr/>
              <a:t>‹#›</a:t>
            </a:fld>
            <a:endParaRPr lang="en-US"/>
          </a:p>
        </p:txBody>
      </p:sp>
    </p:spTree>
    <p:extLst>
      <p:ext uri="{BB962C8B-B14F-4D97-AF65-F5344CB8AC3E}">
        <p14:creationId xmlns:p14="http://schemas.microsoft.com/office/powerpoint/2010/main" val="375785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57674C8-6700-4C35-9C74-5F586432B4B0}" type="datetime8">
              <a:rPr lang="vi-VN"/>
              <a:pPr>
                <a:defRPr/>
              </a:pPr>
              <a:t>12/12/2019 4:59 SA</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DC78577A-9314-4724-A159-F441A4811567}" type="slidenum">
              <a:rPr lang="en-US"/>
              <a:pPr/>
              <a:t>‹#›</a:t>
            </a:fld>
            <a:endParaRPr lang="en-US"/>
          </a:p>
        </p:txBody>
      </p:sp>
    </p:spTree>
    <p:extLst>
      <p:ext uri="{BB962C8B-B14F-4D97-AF65-F5344CB8AC3E}">
        <p14:creationId xmlns:p14="http://schemas.microsoft.com/office/powerpoint/2010/main" val="3871861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E565688-5AB2-4D4A-B124-2683FDD2F038}" type="datetime8">
              <a:rPr lang="vi-VN"/>
              <a:pPr>
                <a:defRPr/>
              </a:pPr>
              <a:t>12/12/2019 4:59 SA</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F43C0336-3106-4CB4-8AD6-5F42FB0936ED}" type="slidenum">
              <a:rPr lang="en-US"/>
              <a:pPr/>
              <a:t>‹#›</a:t>
            </a:fld>
            <a:endParaRPr lang="en-US"/>
          </a:p>
        </p:txBody>
      </p:sp>
    </p:spTree>
    <p:extLst>
      <p:ext uri="{BB962C8B-B14F-4D97-AF65-F5344CB8AC3E}">
        <p14:creationId xmlns:p14="http://schemas.microsoft.com/office/powerpoint/2010/main" val="143210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179D6F0F-AF44-449E-AA84-FDA20B2940F1}" type="datetime8">
              <a:rPr lang="vi-VN"/>
              <a:pPr>
                <a:defRPr/>
              </a:pPr>
              <a:t>12/12/2019 4:59 SA</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E3C3282-B84C-4BBC-BAE8-AD49F1DC22EC}" type="slidenum">
              <a:rPr lang="en-US"/>
              <a:pPr/>
              <a:t>‹#›</a:t>
            </a:fld>
            <a:endParaRPr lang="en-US"/>
          </a:p>
        </p:txBody>
      </p:sp>
    </p:spTree>
    <p:extLst>
      <p:ext uri="{BB962C8B-B14F-4D97-AF65-F5344CB8AC3E}">
        <p14:creationId xmlns:p14="http://schemas.microsoft.com/office/powerpoint/2010/main" val="3306975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38950" y="381000"/>
            <a:ext cx="2076450" cy="56388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609600" y="381000"/>
            <a:ext cx="607695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E4033CD8-1609-4DC3-BAEC-8698B46B9AE1}" type="datetime8">
              <a:rPr lang="vi-VN"/>
              <a:pPr>
                <a:defRPr/>
              </a:pPr>
              <a:t>12/12/2019 4:59 SA</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7CFA31E-487C-46A1-9B1E-8829C0AA93D9}" type="slidenum">
              <a:rPr lang="en-US"/>
              <a:pPr/>
              <a:t>‹#›</a:t>
            </a:fld>
            <a:endParaRPr lang="en-US"/>
          </a:p>
        </p:txBody>
      </p:sp>
    </p:spTree>
    <p:extLst>
      <p:ext uri="{BB962C8B-B14F-4D97-AF65-F5344CB8AC3E}">
        <p14:creationId xmlns:p14="http://schemas.microsoft.com/office/powerpoint/2010/main" val="3408855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76600" y="381000"/>
            <a:ext cx="5562600" cy="1066800"/>
          </a:xfrm>
        </p:spPr>
        <p:txBody>
          <a:bodyPr/>
          <a:lstStyle/>
          <a:p>
            <a:r>
              <a:rPr lang="en-US" smtClean="0"/>
              <a:t>Click to edit Master title style</a:t>
            </a:r>
            <a:endParaRPr lang="vi-VN"/>
          </a:p>
        </p:txBody>
      </p:sp>
      <p:sp>
        <p:nvSpPr>
          <p:cNvPr id="3" name="Text Placeholder 2"/>
          <p:cNvSpPr>
            <a:spLocks noGrp="1"/>
          </p:cNvSpPr>
          <p:nvPr>
            <p:ph type="body" sz="half" idx="1"/>
          </p:nvPr>
        </p:nvSpPr>
        <p:spPr>
          <a:xfrm>
            <a:off x="609600" y="1752600"/>
            <a:ext cx="40767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838700" y="1752600"/>
            <a:ext cx="40767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31122E71-F578-4B47-AA3E-0DEDBCD0E3AD}" type="datetime8">
              <a:rPr lang="vi-VN"/>
              <a:pPr>
                <a:defRPr/>
              </a:pPr>
              <a:t>12/12/2019 4:59 SA</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4B3E9256-3E79-410F-BF10-337B482A3660}" type="slidenum">
              <a:rPr lang="en-US"/>
              <a:pPr/>
              <a:t>‹#›</a:t>
            </a:fld>
            <a:endParaRPr lang="en-US"/>
          </a:p>
        </p:txBody>
      </p:sp>
    </p:spTree>
    <p:extLst>
      <p:ext uri="{BB962C8B-B14F-4D97-AF65-F5344CB8AC3E}">
        <p14:creationId xmlns:p14="http://schemas.microsoft.com/office/powerpoint/2010/main" val="10851076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cs typeface="+mn-cs"/>
              </a:endParaRPr>
            </a:p>
          </p:txBody>
        </p:sp>
        <p:sp>
          <p:nvSpPr>
            <p:cNvPr id="7" name="Freeform 18"/>
            <p:cNvSpPr>
              <a:spLocks/>
            </p:cNvSpPr>
            <p:nvPr/>
          </p:nvSpPr>
          <p:spPr bwMode="auto">
            <a:xfrm>
              <a:off x="35926" y="5135025"/>
              <a:ext cx="9108074" cy="838869"/>
            </a:xfrm>
            <a:custGeom>
              <a:avLst/>
              <a:gdLst>
                <a:gd name="T0" fmla="*/ 0 w 5760"/>
                <a:gd name="T1" fmla="*/ 0 h 528"/>
                <a:gd name="T2" fmla="*/ 9108074 w 5760"/>
                <a:gd name="T3" fmla="*/ 0 h 528"/>
                <a:gd name="T4" fmla="*/ 9108074 w 5760"/>
                <a:gd name="T5" fmla="*/ 838869 h 528"/>
                <a:gd name="T6" fmla="*/ 75901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C512E59E-3852-4AB9-800B-7053731199B3}" type="datetime8">
              <a:rPr lang="vi-VN"/>
              <a:pPr>
                <a:defRPr/>
              </a:pPr>
              <a:t>12/12/2019 4:59 SA</a:t>
            </a:fld>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lstStyle>
          <a:p>
            <a:fld id="{F44B4405-335E-4B3D-9D73-553E8F942395}" type="slidenum">
              <a:rPr lang="en-US"/>
              <a:pPr/>
              <a:t>‹#›</a:t>
            </a:fld>
            <a:endParaRPr lang="en-US"/>
          </a:p>
        </p:txBody>
      </p:sp>
    </p:spTree>
    <p:extLst>
      <p:ext uri="{BB962C8B-B14F-4D97-AF65-F5344CB8AC3E}">
        <p14:creationId xmlns:p14="http://schemas.microsoft.com/office/powerpoint/2010/main" val="32050472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A7905DA3-B58C-4375-AED2-CA07F0289B4C}" type="datetime8">
              <a:rPr lang="vi-VN"/>
              <a:pPr>
                <a:defRPr/>
              </a:pPr>
              <a:t>12/12/2019 4:59 SA</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4FA5C72D-914B-46FE-9A79-25517468A3D1}" type="slidenum">
              <a:rPr lang="en-US"/>
              <a:pPr/>
              <a:t>‹#›</a:t>
            </a:fld>
            <a:endParaRPr lang="en-US"/>
          </a:p>
        </p:txBody>
      </p:sp>
    </p:spTree>
    <p:extLst>
      <p:ext uri="{BB962C8B-B14F-4D97-AF65-F5344CB8AC3E}">
        <p14:creationId xmlns:p14="http://schemas.microsoft.com/office/powerpoint/2010/main" val="35280022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hangingPunct="1">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hangingPunct="1">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F71C5B2B-9E3F-45D0-8C94-CC4E56B8CF18}" type="datetime8">
              <a:rPr lang="vi-VN"/>
              <a:pPr>
                <a:defRPr/>
              </a:pPr>
              <a:t>12/12/2019 4:59 SA</a:t>
            </a:fld>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2F5E5B32-1672-46B2-A6D9-20DDD2ECEF09}" type="slidenum">
              <a:rPr lang="en-US"/>
              <a:pPr/>
              <a:t>‹#›</a:t>
            </a:fld>
            <a:endParaRPr lang="en-US"/>
          </a:p>
        </p:txBody>
      </p:sp>
    </p:spTree>
    <p:extLst>
      <p:ext uri="{BB962C8B-B14F-4D97-AF65-F5344CB8AC3E}">
        <p14:creationId xmlns:p14="http://schemas.microsoft.com/office/powerpoint/2010/main" val="257265111"/>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6FCA7949-D0E3-47BF-BC0F-4DCD584F2451}" type="datetime8">
              <a:rPr lang="vi-VN"/>
              <a:pPr>
                <a:defRPr/>
              </a:pPr>
              <a:t>12/12/2019 4:59 SA</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125C9540-2D04-4A7E-ADA0-E6588C787CA8}" type="slidenum">
              <a:rPr lang="en-US"/>
              <a:pPr/>
              <a:t>‹#›</a:t>
            </a:fld>
            <a:endParaRPr lang="en-US"/>
          </a:p>
        </p:txBody>
      </p:sp>
    </p:spTree>
    <p:extLst>
      <p:ext uri="{BB962C8B-B14F-4D97-AF65-F5344CB8AC3E}">
        <p14:creationId xmlns:p14="http://schemas.microsoft.com/office/powerpoint/2010/main" val="1855848651"/>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C830A9CF-252F-4AB8-A993-E5EFAE10B6E6}" type="datetime8">
              <a:rPr lang="vi-VN"/>
              <a:pPr>
                <a:defRPr/>
              </a:pPr>
              <a:t>12/12/2019 4:59 SA</a:t>
            </a:fld>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lstStyle>
          <a:p>
            <a:fld id="{A8A3F8EB-04A9-4E20-B672-2FD458010791}" type="slidenum">
              <a:rPr lang="en-US"/>
              <a:pPr/>
              <a:t>‹#›</a:t>
            </a:fld>
            <a:endParaRPr lang="en-US"/>
          </a:p>
        </p:txBody>
      </p:sp>
    </p:spTree>
    <p:extLst>
      <p:ext uri="{BB962C8B-B14F-4D97-AF65-F5344CB8AC3E}">
        <p14:creationId xmlns:p14="http://schemas.microsoft.com/office/powerpoint/2010/main" val="144493053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655B55B8-9A3A-4A8B-ADF0-94A1854C4672}" type="datetime8">
              <a:rPr lang="vi-VN"/>
              <a:pPr>
                <a:defRPr/>
              </a:pPr>
              <a:t>12/12/2019 4:59 SA</a:t>
            </a:fld>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lstStyle>
          <a:p>
            <a:fld id="{58A5551B-0591-4DE3-8DA8-6E98B0044C88}" type="slidenum">
              <a:rPr lang="en-US"/>
              <a:pPr/>
              <a:t>‹#›</a:t>
            </a:fld>
            <a:endParaRPr lang="en-US"/>
          </a:p>
        </p:txBody>
      </p:sp>
    </p:spTree>
    <p:extLst>
      <p:ext uri="{BB962C8B-B14F-4D97-AF65-F5344CB8AC3E}">
        <p14:creationId xmlns:p14="http://schemas.microsoft.com/office/powerpoint/2010/main" val="3732085929"/>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6B4DB7FD-FE09-4D69-929A-EB4AEB4DCA36}" type="datetime8">
              <a:rPr lang="vi-VN"/>
              <a:pPr>
                <a:defRPr/>
              </a:pPr>
              <a:t>12/12/2019 4:59 SA</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fld id="{91844975-355A-4C0F-9B0D-9E5189691B67}" type="slidenum">
              <a:rPr lang="en-US"/>
              <a:pPr/>
              <a:t>‹#›</a:t>
            </a:fld>
            <a:endParaRPr lang="en-US"/>
          </a:p>
        </p:txBody>
      </p:sp>
    </p:spTree>
    <p:extLst>
      <p:ext uri="{BB962C8B-B14F-4D97-AF65-F5344CB8AC3E}">
        <p14:creationId xmlns:p14="http://schemas.microsoft.com/office/powerpoint/2010/main" val="4533387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E3624ECF-DD93-4037-9653-6E31109AF426}" type="datetime8">
              <a:rPr lang="vi-VN"/>
              <a:pPr>
                <a:defRPr/>
              </a:pPr>
              <a:t>12/12/2019 4:59 SA</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B9366DDB-8E24-434B-B32F-961CCBFC665D}" type="slidenum">
              <a:rPr lang="en-US"/>
              <a:pPr/>
              <a:t>‹#›</a:t>
            </a:fld>
            <a:endParaRPr lang="en-US"/>
          </a:p>
        </p:txBody>
      </p:sp>
    </p:spTree>
    <p:extLst>
      <p:ext uri="{BB962C8B-B14F-4D97-AF65-F5344CB8AC3E}">
        <p14:creationId xmlns:p14="http://schemas.microsoft.com/office/powerpoint/2010/main" val="3759909685"/>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cs typeface="+mn-cs"/>
            </a:endParaRPr>
          </a:p>
        </p:txBody>
      </p:sp>
      <p:sp>
        <p:nvSpPr>
          <p:cNvPr id="6" name="Freeform 15"/>
          <p:cNvSpPr>
            <a:spLocks/>
          </p:cNvSpPr>
          <p:nvPr/>
        </p:nvSpPr>
        <p:spPr bwMode="auto">
          <a:xfrm>
            <a:off x="-53975" y="5784850"/>
            <a:ext cx="3802063" cy="838200"/>
          </a:xfrm>
          <a:custGeom>
            <a:avLst/>
            <a:gdLst>
              <a:gd name="T0" fmla="*/ 0 w 5760"/>
              <a:gd name="T1" fmla="*/ 0 h 528"/>
              <a:gd name="T2" fmla="*/ 3802063 w 5760"/>
              <a:gd name="T3" fmla="*/ 0 h 528"/>
              <a:gd name="T4" fmla="*/ 3802063 w 5760"/>
              <a:gd name="T5" fmla="*/ 838200 h 528"/>
              <a:gd name="T6" fmla="*/ 31684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hangingPunct="1">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hangingPunct="1">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B257DCE6-9858-4CC7-91DB-85317E99E990}" type="datetime8">
              <a:rPr lang="vi-VN"/>
              <a:pPr>
                <a:defRPr/>
              </a:pPr>
              <a:t>12/12/2019 4:59 SA</a:t>
            </a:fld>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lvl1pPr>
          </a:lstStyle>
          <a:p>
            <a:fld id="{34D52868-4B6B-4337-8E43-9676DE32150C}" type="slidenum">
              <a:rPr lang="en-US"/>
              <a:pPr/>
              <a:t>‹#›</a:t>
            </a:fld>
            <a:endParaRPr lang="en-US"/>
          </a:p>
        </p:txBody>
      </p:sp>
    </p:spTree>
    <p:extLst>
      <p:ext uri="{BB962C8B-B14F-4D97-AF65-F5344CB8AC3E}">
        <p14:creationId xmlns:p14="http://schemas.microsoft.com/office/powerpoint/2010/main" val="2969974203"/>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C4BD735E-1F0A-4196-B18D-37482D182822}" type="datetime8">
              <a:rPr lang="vi-VN"/>
              <a:pPr>
                <a:defRPr/>
              </a:pPr>
              <a:t>12/12/2019 4:59 SA</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BBC39C4B-7485-4D53-AD58-BBB2A724B990}" type="slidenum">
              <a:rPr lang="en-US"/>
              <a:pPr/>
              <a:t>‹#›</a:t>
            </a:fld>
            <a:endParaRPr lang="en-US"/>
          </a:p>
        </p:txBody>
      </p:sp>
    </p:spTree>
    <p:extLst>
      <p:ext uri="{BB962C8B-B14F-4D97-AF65-F5344CB8AC3E}">
        <p14:creationId xmlns:p14="http://schemas.microsoft.com/office/powerpoint/2010/main" val="2250791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8CB10E59-8399-41B2-89D9-C20B14816679}" type="datetime8">
              <a:rPr lang="vi-VN"/>
              <a:pPr>
                <a:defRPr/>
              </a:pPr>
              <a:t>12/12/2019 4:59 SA</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FCD63F5E-3369-44AA-BD26-3FDC813D29E8}" type="slidenum">
              <a:rPr lang="en-US"/>
              <a:pPr/>
              <a:t>‹#›</a:t>
            </a:fld>
            <a:endParaRPr lang="en-US"/>
          </a:p>
        </p:txBody>
      </p:sp>
    </p:spTree>
    <p:extLst>
      <p:ext uri="{BB962C8B-B14F-4D97-AF65-F5344CB8AC3E}">
        <p14:creationId xmlns:p14="http://schemas.microsoft.com/office/powerpoint/2010/main" val="20753704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890A6C82-F5DF-44EB-98DB-B208826613A3}" type="datetime8">
              <a:rPr lang="vi-VN"/>
              <a:pPr>
                <a:defRPr/>
              </a:pPr>
              <a:t>12/12/2019 4:59 SA</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4F426EE-788E-4AD1-B682-A32AC6DE1DCD}" type="slidenum">
              <a:rPr lang="en-US"/>
              <a:pPr/>
              <a:t>‹#›</a:t>
            </a:fld>
            <a:endParaRPr lang="en-US"/>
          </a:p>
        </p:txBody>
      </p:sp>
    </p:spTree>
    <p:extLst>
      <p:ext uri="{BB962C8B-B14F-4D97-AF65-F5344CB8AC3E}">
        <p14:creationId xmlns:p14="http://schemas.microsoft.com/office/powerpoint/2010/main" val="12707171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50F79CD-C5A2-45E6-BA6F-C248D3888594}" type="datetime8">
              <a:rPr lang="vi-VN"/>
              <a:pPr>
                <a:defRPr/>
              </a:pPr>
              <a:t>12/12/2019 4:59 SA</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14671A0-CAA0-42B2-81E6-11DB602E300B}" type="slidenum">
              <a:rPr lang="en-US"/>
              <a:pPr/>
              <a:t>‹#›</a:t>
            </a:fld>
            <a:endParaRPr lang="en-US"/>
          </a:p>
        </p:txBody>
      </p:sp>
    </p:spTree>
    <p:extLst>
      <p:ext uri="{BB962C8B-B14F-4D97-AF65-F5344CB8AC3E}">
        <p14:creationId xmlns:p14="http://schemas.microsoft.com/office/powerpoint/2010/main" val="13047381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F96815C-2B92-43C9-B4F0-4A2809F5D93C}" type="datetime8">
              <a:rPr lang="vi-VN"/>
              <a:pPr>
                <a:defRPr/>
              </a:pPr>
              <a:t>12/12/2019 4:59 SA</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11DCC2B-B3AF-4A17-BE4F-BD35012CE8AA}" type="slidenum">
              <a:rPr lang="en-US"/>
              <a:pPr/>
              <a:t>‹#›</a:t>
            </a:fld>
            <a:endParaRPr lang="en-US"/>
          </a:p>
        </p:txBody>
      </p:sp>
    </p:spTree>
    <p:extLst>
      <p:ext uri="{BB962C8B-B14F-4D97-AF65-F5344CB8AC3E}">
        <p14:creationId xmlns:p14="http://schemas.microsoft.com/office/powerpoint/2010/main" val="28240451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A399C314-B9C3-4B1E-904C-A742C1B2E7FA}" type="datetime8">
              <a:rPr lang="vi-VN"/>
              <a:pPr>
                <a:defRPr/>
              </a:pPr>
              <a:t>12/12/2019 4:59 SA</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88EA755-1018-4FDA-ACF6-0901C8F92888}" type="slidenum">
              <a:rPr lang="en-US"/>
              <a:pPr/>
              <a:t>‹#›</a:t>
            </a:fld>
            <a:endParaRPr lang="en-US"/>
          </a:p>
        </p:txBody>
      </p:sp>
    </p:spTree>
    <p:extLst>
      <p:ext uri="{BB962C8B-B14F-4D97-AF65-F5344CB8AC3E}">
        <p14:creationId xmlns:p14="http://schemas.microsoft.com/office/powerpoint/2010/main" val="24630712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53507686-4764-42F7-8A3A-9C7D9C9BECC1}" type="datetime8">
              <a:rPr lang="vi-VN"/>
              <a:pPr>
                <a:defRPr/>
              </a:pPr>
              <a:t>12/12/2019 4:59 SA</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BFD71544-ABD9-4DB3-A9FB-56AD6B6497AD}" type="slidenum">
              <a:rPr lang="en-US"/>
              <a:pPr/>
              <a:t>‹#›</a:t>
            </a:fld>
            <a:endParaRPr lang="en-US"/>
          </a:p>
        </p:txBody>
      </p:sp>
    </p:spTree>
    <p:extLst>
      <p:ext uri="{BB962C8B-B14F-4D97-AF65-F5344CB8AC3E}">
        <p14:creationId xmlns:p14="http://schemas.microsoft.com/office/powerpoint/2010/main" val="19012509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71094E81-BBBD-4D5F-8752-9C47A0195E32}" type="datetime8">
              <a:rPr lang="vi-VN"/>
              <a:pPr>
                <a:defRPr/>
              </a:pPr>
              <a:t>12/12/2019 4:59 SA</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57616AC-5528-402B-A7B4-7F9D649C7D07}" type="slidenum">
              <a:rPr lang="en-US"/>
              <a:pPr/>
              <a:t>‹#›</a:t>
            </a:fld>
            <a:endParaRPr lang="en-US"/>
          </a:p>
        </p:txBody>
      </p:sp>
    </p:spTree>
    <p:extLst>
      <p:ext uri="{BB962C8B-B14F-4D97-AF65-F5344CB8AC3E}">
        <p14:creationId xmlns:p14="http://schemas.microsoft.com/office/powerpoint/2010/main" val="8579016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0746857-B7EB-4AB2-ACB9-089EA49894A3}" type="datetime8">
              <a:rPr lang="vi-VN"/>
              <a:pPr>
                <a:defRPr/>
              </a:pPr>
              <a:t>12/12/2019 4:59 SA</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6B1E646-23AC-4B5F-A786-57915CC99DF5}" type="slidenum">
              <a:rPr lang="en-US"/>
              <a:pPr/>
              <a:t>‹#›</a:t>
            </a:fld>
            <a:endParaRPr lang="en-US"/>
          </a:p>
        </p:txBody>
      </p:sp>
    </p:spTree>
    <p:extLst>
      <p:ext uri="{BB962C8B-B14F-4D97-AF65-F5344CB8AC3E}">
        <p14:creationId xmlns:p14="http://schemas.microsoft.com/office/powerpoint/2010/main" val="8167038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1F6DCB4-4E05-4DFF-B977-6207F2AF4133}" type="datetime8">
              <a:rPr lang="vi-VN"/>
              <a:pPr>
                <a:defRPr/>
              </a:pPr>
              <a:t>12/12/2019 4:59 SA</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8E23212-309A-41B6-B58B-06D7DB64D3B4}" type="slidenum">
              <a:rPr lang="en-US"/>
              <a:pPr/>
              <a:t>‹#›</a:t>
            </a:fld>
            <a:endParaRPr lang="en-US"/>
          </a:p>
        </p:txBody>
      </p:sp>
    </p:spTree>
    <p:extLst>
      <p:ext uri="{BB962C8B-B14F-4D97-AF65-F5344CB8AC3E}">
        <p14:creationId xmlns:p14="http://schemas.microsoft.com/office/powerpoint/2010/main" val="39849308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A4DC76E-27DB-46E6-88E9-8A8620A106DD}" type="datetime8">
              <a:rPr lang="vi-VN"/>
              <a:pPr>
                <a:defRPr/>
              </a:pPr>
              <a:t>12/12/2019 4:59 SA</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AE6BB36A-E7EC-4D4C-B053-125CE9D59982}" type="slidenum">
              <a:rPr lang="en-US"/>
              <a:pPr/>
              <a:t>‹#›</a:t>
            </a:fld>
            <a:endParaRPr lang="en-US"/>
          </a:p>
        </p:txBody>
      </p:sp>
    </p:spTree>
    <p:extLst>
      <p:ext uri="{BB962C8B-B14F-4D97-AF65-F5344CB8AC3E}">
        <p14:creationId xmlns:p14="http://schemas.microsoft.com/office/powerpoint/2010/main" val="2086902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82724B6-5508-482D-B22B-4956793AF6F1}" type="datetime8">
              <a:rPr lang="vi-VN"/>
              <a:pPr>
                <a:defRPr/>
              </a:pPr>
              <a:t>12/12/2019 4:59 SA</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9D1F8AB-D790-4F07-A504-B5A2F3828D65}" type="slidenum">
              <a:rPr lang="en-US"/>
              <a:pPr/>
              <a:t>‹#›</a:t>
            </a:fld>
            <a:endParaRPr lang="en-US"/>
          </a:p>
        </p:txBody>
      </p:sp>
    </p:spTree>
    <p:extLst>
      <p:ext uri="{BB962C8B-B14F-4D97-AF65-F5344CB8AC3E}">
        <p14:creationId xmlns:p14="http://schemas.microsoft.com/office/powerpoint/2010/main" val="29430688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584C643-6C8B-44D7-8140-C29C1B109092}" type="datetime8">
              <a:rPr lang="vi-VN"/>
              <a:pPr>
                <a:defRPr/>
              </a:pPr>
              <a:t>12/12/2019 4:59 SA</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26C161D-5C9E-4D93-9A66-8307C50405D7}" type="slidenum">
              <a:rPr lang="en-US"/>
              <a:pPr/>
              <a:t>‹#›</a:t>
            </a:fld>
            <a:endParaRPr lang="en-US"/>
          </a:p>
        </p:txBody>
      </p:sp>
    </p:spTree>
    <p:extLst>
      <p:ext uri="{BB962C8B-B14F-4D97-AF65-F5344CB8AC3E}">
        <p14:creationId xmlns:p14="http://schemas.microsoft.com/office/powerpoint/2010/main" val="1085726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3.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76600" y="381000"/>
            <a:ext cx="5562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09600" y="1752600"/>
            <a:ext cx="83058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096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Arial" charset="0"/>
                <a:cs typeface="+mn-cs"/>
              </a:defRPr>
            </a:lvl1pPr>
          </a:lstStyle>
          <a:p>
            <a:pPr>
              <a:defRPr/>
            </a:pPr>
            <a:fld id="{41AE66ED-24A9-41C5-BADF-8837BE0175F0}" type="datetime8">
              <a:rPr lang="vi-VN"/>
              <a:pPr>
                <a:defRPr/>
              </a:pPr>
              <a:t>12/12/2019 4:59 SA</a:t>
            </a:fld>
            <a:endParaRPr lang="en-US"/>
          </a:p>
        </p:txBody>
      </p:sp>
      <p:sp>
        <p:nvSpPr>
          <p:cNvPr id="1029" name="Rectangle 5"/>
          <p:cNvSpPr>
            <a:spLocks noGrp="1" noChangeArrowheads="1"/>
          </p:cNvSpPr>
          <p:nvPr>
            <p:ph type="ftr" sz="quarter" idx="3"/>
          </p:nvPr>
        </p:nvSpPr>
        <p:spPr bwMode="auto">
          <a:xfrm>
            <a:off x="32766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Arial"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70104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lvl1pPr>
          </a:lstStyle>
          <a:p>
            <a:fld id="{295D5DA4-2BA2-4BE9-97CB-4F79F71C66E0}"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5219" r:id="rId1"/>
    <p:sldLayoutId id="2147485193" r:id="rId2"/>
    <p:sldLayoutId id="2147485194" r:id="rId3"/>
    <p:sldLayoutId id="2147485195" r:id="rId4"/>
    <p:sldLayoutId id="2147485196" r:id="rId5"/>
    <p:sldLayoutId id="2147485197" r:id="rId6"/>
    <p:sldLayoutId id="2147485198" r:id="rId7"/>
    <p:sldLayoutId id="2147485199" r:id="rId8"/>
    <p:sldLayoutId id="2147485200" r:id="rId9"/>
    <p:sldLayoutId id="2147485201" r:id="rId10"/>
    <p:sldLayoutId id="2147485202" r:id="rId11"/>
    <p:sldLayoutId id="2147485203" r:id="rId12"/>
  </p:sldLayoutIdLst>
  <p:hf sldNum="0" hdr="0" ftr="0"/>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Black" pitchFamily="34" charset="0"/>
        </a:defRPr>
      </a:lvl2pPr>
      <a:lvl3pPr algn="l" rtl="0" eaLnBrk="0" fontAlgn="base" hangingPunct="0">
        <a:spcBef>
          <a:spcPct val="0"/>
        </a:spcBef>
        <a:spcAft>
          <a:spcPct val="0"/>
        </a:spcAft>
        <a:defRPr sz="3600">
          <a:solidFill>
            <a:schemeClr val="tx2"/>
          </a:solidFill>
          <a:latin typeface="Arial Black" pitchFamily="34" charset="0"/>
        </a:defRPr>
      </a:lvl3pPr>
      <a:lvl4pPr algn="l" rtl="0" eaLnBrk="0" fontAlgn="base" hangingPunct="0">
        <a:spcBef>
          <a:spcPct val="0"/>
        </a:spcBef>
        <a:spcAft>
          <a:spcPct val="0"/>
        </a:spcAft>
        <a:defRPr sz="3600">
          <a:solidFill>
            <a:schemeClr val="tx2"/>
          </a:solidFill>
          <a:latin typeface="Arial Black" pitchFamily="34" charset="0"/>
        </a:defRPr>
      </a:lvl4pPr>
      <a:lvl5pPr algn="l" rtl="0" eaLnBrk="0" fontAlgn="base" hangingPunct="0">
        <a:spcBef>
          <a:spcPct val="0"/>
        </a:spcBef>
        <a:spcAft>
          <a:spcPct val="0"/>
        </a:spcAft>
        <a:defRPr sz="3600">
          <a:solidFill>
            <a:schemeClr val="tx2"/>
          </a:solidFill>
          <a:latin typeface="Arial Black" pitchFamily="34" charset="0"/>
        </a:defRPr>
      </a:lvl5pPr>
      <a:lvl6pPr marL="457200" algn="l" rtl="0" fontAlgn="base">
        <a:spcBef>
          <a:spcPct val="0"/>
        </a:spcBef>
        <a:spcAft>
          <a:spcPct val="0"/>
        </a:spcAft>
        <a:defRPr sz="3600">
          <a:solidFill>
            <a:schemeClr val="tx2"/>
          </a:solidFill>
          <a:latin typeface="Arial Black" pitchFamily="34" charset="0"/>
        </a:defRPr>
      </a:lvl6pPr>
      <a:lvl7pPr marL="914400" algn="l" rtl="0" fontAlgn="base">
        <a:spcBef>
          <a:spcPct val="0"/>
        </a:spcBef>
        <a:spcAft>
          <a:spcPct val="0"/>
        </a:spcAft>
        <a:defRPr sz="3600">
          <a:solidFill>
            <a:schemeClr val="tx2"/>
          </a:solidFill>
          <a:latin typeface="Arial Black" pitchFamily="34" charset="0"/>
        </a:defRPr>
      </a:lvl7pPr>
      <a:lvl8pPr marL="1371600" algn="l" rtl="0" fontAlgn="base">
        <a:spcBef>
          <a:spcPct val="0"/>
        </a:spcBef>
        <a:spcAft>
          <a:spcPct val="0"/>
        </a:spcAft>
        <a:defRPr sz="3600">
          <a:solidFill>
            <a:schemeClr val="tx2"/>
          </a:solidFill>
          <a:latin typeface="Arial Black" pitchFamily="34" charset="0"/>
        </a:defRPr>
      </a:lvl8pPr>
      <a:lvl9pPr marL="1828800" algn="l" rtl="0" fontAlgn="base">
        <a:spcBef>
          <a:spcPct val="0"/>
        </a:spcBef>
        <a:spcAft>
          <a:spcPct val="0"/>
        </a:spcAft>
        <a:defRPr sz="3600">
          <a:solidFill>
            <a:schemeClr val="tx2"/>
          </a:solidFill>
          <a:latin typeface="Arial Black"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cs typeface="+mn-cs"/>
            </a:endParaRPr>
          </a:p>
        </p:txBody>
      </p:sp>
      <p:sp>
        <p:nvSpPr>
          <p:cNvPr id="2051" name="Freeform 11"/>
          <p:cNvSpPr>
            <a:spLocks/>
          </p:cNvSpPr>
          <p:nvPr/>
        </p:nvSpPr>
        <p:spPr bwMode="auto">
          <a:xfrm>
            <a:off x="-53975" y="5784850"/>
            <a:ext cx="3802063" cy="838200"/>
          </a:xfrm>
          <a:custGeom>
            <a:avLst/>
            <a:gdLst>
              <a:gd name="T0" fmla="*/ 0 w 5760"/>
              <a:gd name="T1" fmla="*/ 0 h 528"/>
              <a:gd name="T2" fmla="*/ 3802063 w 5760"/>
              <a:gd name="T3" fmla="*/ 0 h 528"/>
              <a:gd name="T4" fmla="*/ 3802063 w 5760"/>
              <a:gd name="T5" fmla="*/ 838200 h 528"/>
              <a:gd name="T6" fmla="*/ 31684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2057"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cs typeface="+mn-cs"/>
              </a:defRPr>
            </a:lvl1pPr>
            <a:extLst/>
          </a:lstStyle>
          <a:p>
            <a:pPr>
              <a:defRPr/>
            </a:pPr>
            <a:fld id="{941BBCCF-3C06-4D63-A84B-A7D1643B0827}" type="datetime8">
              <a:rPr lang="vi-VN"/>
              <a:pPr>
                <a:defRPr/>
              </a:pPr>
              <a:t>12/12/2019 4:59 SA</a:t>
            </a:fld>
            <a:endParaRPr lang="en-US"/>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cs typeface="+mn-cs"/>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fld id="{1EE5B893-4F92-4E24-9BD6-19AD410DC99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5220" r:id="rId1"/>
    <p:sldLayoutId id="2147485204" r:id="rId2"/>
    <p:sldLayoutId id="2147485221" r:id="rId3"/>
    <p:sldLayoutId id="2147485222" r:id="rId4"/>
    <p:sldLayoutId id="2147485223" r:id="rId5"/>
    <p:sldLayoutId id="2147485224" r:id="rId6"/>
    <p:sldLayoutId id="2147485205" r:id="rId7"/>
    <p:sldLayoutId id="2147485225" r:id="rId8"/>
    <p:sldLayoutId id="2147485226" r:id="rId9"/>
    <p:sldLayoutId id="2147485206" r:id="rId10"/>
    <p:sldLayoutId id="2147485207" r:id="rId11"/>
  </p:sldLayoutIdLst>
  <p:hf sldNum="0" hdr="0" ftr="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a:defRPr/>
            </a:pPr>
            <a:fld id="{F7A45434-72AD-4414-AF60-8039261ED66E}" type="datetime8">
              <a:rPr lang="vi-VN"/>
              <a:pPr>
                <a:defRPr/>
              </a:pPr>
              <a:t>12/12/2019 4:59 SA</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4711834-1369-4BB5-971B-0EB6E9DB169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5208" r:id="rId1"/>
    <p:sldLayoutId id="2147485209" r:id="rId2"/>
    <p:sldLayoutId id="2147485210" r:id="rId3"/>
    <p:sldLayoutId id="2147485211" r:id="rId4"/>
    <p:sldLayoutId id="2147485212" r:id="rId5"/>
    <p:sldLayoutId id="2147485213" r:id="rId6"/>
    <p:sldLayoutId id="2147485214" r:id="rId7"/>
    <p:sldLayoutId id="2147485215" r:id="rId8"/>
    <p:sldLayoutId id="2147485216" r:id="rId9"/>
    <p:sldLayoutId id="2147485217" r:id="rId10"/>
    <p:sldLayoutId id="2147485218"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hyperlink" Target="CH&#431;&#416;NG%202.ppt" TargetMode="Externa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667000"/>
            <a:ext cx="9906000" cy="1828800"/>
          </a:xfrm>
        </p:spPr>
        <p:txBody>
          <a:bodyPr/>
          <a:lstStyle/>
          <a:p>
            <a:pPr algn="ctr" eaLnBrk="1" hangingPunct="1">
              <a:defRPr/>
            </a:pPr>
            <a:r>
              <a:rPr lang="en-US" b="1" smtClean="0">
                <a:solidFill>
                  <a:schemeClr val="tx2">
                    <a:lumMod val="75000"/>
                  </a:schemeClr>
                </a:solidFill>
                <a:latin typeface="Calibri" pitchFamily="34" charset="0"/>
              </a:rPr>
              <a:t>BÀI 2 </a:t>
            </a:r>
            <a:br>
              <a:rPr lang="en-US" b="1" smtClean="0">
                <a:solidFill>
                  <a:schemeClr val="tx2">
                    <a:lumMod val="75000"/>
                  </a:schemeClr>
                </a:solidFill>
                <a:latin typeface="Calibri" pitchFamily="34" charset="0"/>
              </a:rPr>
            </a:br>
            <a:r>
              <a:rPr lang="en-US" b="1" smtClean="0">
                <a:solidFill>
                  <a:schemeClr val="tx2">
                    <a:lumMod val="75000"/>
                  </a:schemeClr>
                </a:solidFill>
                <a:latin typeface="Calibri" pitchFamily="34" charset="0"/>
              </a:rPr>
              <a:t>CÁC YẾU TỐ CÓ HẠI </a:t>
            </a:r>
            <a:br>
              <a:rPr lang="en-US" b="1" smtClean="0">
                <a:solidFill>
                  <a:schemeClr val="tx2">
                    <a:lumMod val="75000"/>
                  </a:schemeClr>
                </a:solidFill>
                <a:latin typeface="Calibri" pitchFamily="34" charset="0"/>
              </a:rPr>
            </a:br>
            <a:r>
              <a:rPr lang="en-US" b="1" smtClean="0">
                <a:solidFill>
                  <a:schemeClr val="tx2">
                    <a:lumMod val="75000"/>
                  </a:schemeClr>
                </a:solidFill>
                <a:latin typeface="Calibri" pitchFamily="34" charset="0"/>
              </a:rPr>
              <a:t>TRONG SẢN XUẤT CƠ KHÍ</a:t>
            </a:r>
            <a:endParaRPr lang="vi-VN" b="1" dirty="0" smtClean="0">
              <a:solidFill>
                <a:schemeClr val="tx2">
                  <a:lumMod val="75000"/>
                </a:schemeClr>
              </a:solidFill>
              <a:latin typeface="Calibri" pitchFamily="34" charset="0"/>
            </a:endParaRPr>
          </a:p>
        </p:txBody>
      </p:sp>
      <p:sp>
        <p:nvSpPr>
          <p:cNvPr id="4" name="Rectangle 3"/>
          <p:cNvSpPr/>
          <p:nvPr/>
        </p:nvSpPr>
        <p:spPr>
          <a:xfrm>
            <a:off x="1295400" y="838200"/>
            <a:ext cx="7772400" cy="1200150"/>
          </a:xfrm>
          <a:prstGeom prst="rect">
            <a:avLst/>
          </a:prstGeom>
        </p:spPr>
        <p:txBody>
          <a:bodyPr>
            <a:spAutoFit/>
          </a:bodyPr>
          <a:lstStyle/>
          <a:p>
            <a:pPr algn="ctr">
              <a:defRPr/>
            </a:pPr>
            <a:r>
              <a:rPr lang="en-US">
                <a:cs typeface="+mn-cs"/>
              </a:rPr>
              <a:t> </a:t>
            </a:r>
            <a:r>
              <a:rPr lang="en-US" sz="2800" b="1" smtClean="0">
                <a:solidFill>
                  <a:srgbClr val="FF0000"/>
                </a:solidFill>
                <a:effectLst>
                  <a:outerShdw blurRad="38100" dist="38100" dir="2700000" algn="tl">
                    <a:srgbClr val="000000">
                      <a:alpha val="43137"/>
                    </a:srgbClr>
                  </a:outerShdw>
                </a:effectLst>
                <a:latin typeface="Calibri" pitchFamily="34" charset="0"/>
                <a:cs typeface="+mn-cs"/>
              </a:rPr>
              <a:t>TRƯỜNG CAO ĐẲNG LÝ TỰ TRỌNG TP. HCM</a:t>
            </a:r>
          </a:p>
          <a:p>
            <a:pPr algn="ctr">
              <a:defRPr/>
            </a:pPr>
            <a:r>
              <a:rPr lang="en-US" sz="2800" b="1" smtClean="0">
                <a:solidFill>
                  <a:srgbClr val="FF0000"/>
                </a:solidFill>
                <a:effectLst>
                  <a:outerShdw blurRad="38100" dist="38100" dir="2700000" algn="tl">
                    <a:srgbClr val="000000">
                      <a:alpha val="43137"/>
                    </a:srgbClr>
                  </a:outerShdw>
                </a:effectLst>
                <a:latin typeface="Calibri" pitchFamily="34" charset="0"/>
                <a:cs typeface="+mn-cs"/>
              </a:rPr>
              <a:t>KHOA CƠ KHÍ</a:t>
            </a:r>
          </a:p>
          <a:p>
            <a:pPr algn="ctr">
              <a:defRPr/>
            </a:pPr>
            <a:r>
              <a:rPr lang="en-US" sz="1600" b="1" smtClean="0">
                <a:solidFill>
                  <a:srgbClr val="FF0000"/>
                </a:solidFill>
                <a:effectLst>
                  <a:outerShdw blurRad="38100" dist="38100" dir="2700000" algn="tl">
                    <a:srgbClr val="000000">
                      <a:alpha val="43137"/>
                    </a:srgbClr>
                  </a:outerShdw>
                </a:effectLst>
                <a:latin typeface=".VnBahamasBH" pitchFamily="34" charset="0"/>
                <a:cs typeface="+mn-cs"/>
              </a:rPr>
              <a:t>------</a:t>
            </a:r>
            <a:r>
              <a:rPr lang="en-US" sz="1600" b="1" dirty="0">
                <a:solidFill>
                  <a:srgbClr val="FF0000"/>
                </a:solidFill>
                <a:effectLst>
                  <a:outerShdw blurRad="38100" dist="38100" dir="2700000" algn="tl">
                    <a:srgbClr val="000000">
                      <a:alpha val="43137"/>
                    </a:srgbClr>
                  </a:outerShdw>
                </a:effectLst>
                <a:latin typeface=".VnBahamasBH" pitchFamily="34" charset="0"/>
                <a:cs typeface="+mn-cs"/>
              </a:rPr>
              <a:t>O0o------</a:t>
            </a:r>
            <a:endParaRPr lang="en-US" sz="1600" dirty="0">
              <a:cs typeface="+mn-cs"/>
            </a:endParaRPr>
          </a:p>
        </p:txBody>
      </p:sp>
      <p:sp>
        <p:nvSpPr>
          <p:cNvPr id="18437" name="Date Placeholder 4"/>
          <p:cNvSpPr>
            <a:spLocks noGrp="1"/>
          </p:cNvSpPr>
          <p:nvPr>
            <p:ph type="dt" sz="quarter" idx="10"/>
          </p:nvPr>
        </p:nvSpPr>
        <p:spPr/>
        <p:txBody>
          <a:bodyPr/>
          <a:lstStyle/>
          <a:p>
            <a:pPr>
              <a:defRPr/>
            </a:pPr>
            <a:fld id="{C2388411-F086-4FC7-87B4-0025676FE188}" type="datetime8">
              <a:rPr lang="vi-VN" smtClean="0"/>
              <a:pPr>
                <a:defRPr/>
              </a:pPr>
              <a:t>12/12/2019 4:59 SA</a:t>
            </a:fld>
            <a:endParaRPr lang="en-US"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419100" y="304800"/>
            <a:ext cx="8267700" cy="615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ctr">
              <a:lnSpc>
                <a:spcPct val="135000"/>
              </a:lnSpc>
            </a:pPr>
            <a:r>
              <a:rPr lang="en-US" sz="4000" b="1" smtClean="0">
                <a:solidFill>
                  <a:srgbClr val="FF0000"/>
                </a:solidFill>
                <a:latin typeface="Arial" charset="0"/>
              </a:rPr>
              <a:t>MỤC TIÊU BÀI HỌC</a:t>
            </a:r>
            <a:endParaRPr lang="en-US" sz="4000" b="1">
              <a:solidFill>
                <a:srgbClr val="FF0000"/>
              </a:solidFill>
              <a:latin typeface="Arial" charset="0"/>
            </a:endParaRPr>
          </a:p>
          <a:p>
            <a:pPr algn="just">
              <a:lnSpc>
                <a:spcPct val="135000"/>
              </a:lnSpc>
            </a:pPr>
            <a:r>
              <a:rPr lang="vi-VN" sz="2800" smtClean="0">
                <a:latin typeface="Arial" charset="0"/>
              </a:rPr>
              <a:t>-	Trình bày được các vấn đề về vệ sinh lao động và biện pháp đề phòng tác hại nghề nghiệp trong sản xuất cơ khí</a:t>
            </a:r>
          </a:p>
          <a:p>
            <a:pPr algn="just">
              <a:lnSpc>
                <a:spcPct val="135000"/>
              </a:lnSpc>
            </a:pPr>
            <a:r>
              <a:rPr lang="vi-VN" sz="2800" smtClean="0">
                <a:latin typeface="Arial" charset="0"/>
              </a:rPr>
              <a:t>-	Trình bày được các yếu tố có hại trong sản xuất cơ khí</a:t>
            </a:r>
          </a:p>
          <a:p>
            <a:pPr algn="just">
              <a:lnSpc>
                <a:spcPct val="135000"/>
              </a:lnSpc>
            </a:pPr>
            <a:r>
              <a:rPr lang="vi-VN" sz="2800" smtClean="0">
                <a:latin typeface="Arial" charset="0"/>
              </a:rPr>
              <a:t>-	Trình bày được các biện pháp đề phòng yếu tố có hại trong sản xuất cơ khí</a:t>
            </a:r>
          </a:p>
          <a:p>
            <a:pPr algn="just">
              <a:lnSpc>
                <a:spcPct val="135000"/>
              </a:lnSpc>
            </a:pPr>
            <a:r>
              <a:rPr lang="vi-VN" sz="2800" smtClean="0">
                <a:latin typeface="Arial" charset="0"/>
              </a:rPr>
              <a:t>- </a:t>
            </a:r>
            <a:r>
              <a:rPr lang="en-US" sz="2800" smtClean="0">
                <a:latin typeface="Arial" charset="0"/>
              </a:rPr>
              <a:t>Tác phong n</a:t>
            </a:r>
            <a:r>
              <a:rPr lang="vi-VN" sz="2800" smtClean="0">
                <a:latin typeface="Arial" charset="0"/>
              </a:rPr>
              <a:t>ghiêm túc, trách nhiệm, chủ động, tích cực, chăm chỉ</a:t>
            </a:r>
            <a:r>
              <a:rPr lang="en-US" sz="2800" smtClean="0">
                <a:latin typeface="Arial" charset="0"/>
              </a:rPr>
              <a:t> trong học tập</a:t>
            </a:r>
            <a:r>
              <a:rPr lang="vi-VN" sz="2800" smtClean="0">
                <a:latin typeface="Arial" charset="0"/>
              </a:rPr>
              <a:t>.</a:t>
            </a:r>
            <a:endParaRPr lang="en-US" sz="2800">
              <a:latin typeface="Arial" charset="0"/>
            </a:endParaRPr>
          </a:p>
        </p:txBody>
      </p:sp>
      <p:sp>
        <p:nvSpPr>
          <p:cNvPr id="19459" name="Date Placeholder 2"/>
          <p:cNvSpPr>
            <a:spLocks noGrp="1"/>
          </p:cNvSpPr>
          <p:nvPr>
            <p:ph type="dt" sz="quarter" idx="10"/>
          </p:nvPr>
        </p:nvSpPr>
        <p:spPr bwMode="auto">
          <a:xfrm>
            <a:off x="7620000" y="6553200"/>
            <a:ext cx="2590800" cy="384175"/>
          </a:xfrm>
          <a:ln>
            <a:miter lim="800000"/>
            <a:headEnd/>
            <a:tailEnd/>
          </a:ln>
        </p:spPr>
        <p:txBody>
          <a:bodyPr wrap="square" numCol="1" compatLnSpc="1">
            <a:prstTxWarp prst="textNoShape">
              <a:avLst/>
            </a:prstTxWarp>
          </a:bodyPr>
          <a:lstStyle/>
          <a:p>
            <a:pPr>
              <a:defRPr/>
            </a:pPr>
            <a:fld id="{9924CC89-181B-4991-8CD6-08ED3D6A962B}" type="datetime8">
              <a:rPr lang="vi-VN"/>
              <a:pPr>
                <a:defRPr/>
              </a:pPr>
              <a:t>12/12/2019 4:59 SA</a:t>
            </a:fld>
            <a:endParaRPr lang="en-US"/>
          </a:p>
        </p:txBody>
      </p:sp>
      <p:sp>
        <p:nvSpPr>
          <p:cNvPr id="4" name="Action Button: Home 3">
            <a:hlinkClick r:id="" action="ppaction://hlinkshowjump?jump=lastslideviewed" highlightClick="1"/>
          </p:cNvPr>
          <p:cNvSpPr/>
          <p:nvPr/>
        </p:nvSpPr>
        <p:spPr>
          <a:xfrm>
            <a:off x="4267200" y="6629400"/>
            <a:ext cx="609600" cy="228600"/>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sp>
        <p:nvSpPr>
          <p:cNvPr id="5" name="Action Button: End 4">
            <a:hlinkClick r:id="" action="ppaction://hlinkshowjump?jump=nextslide" highlightClick="1"/>
          </p:cNvPr>
          <p:cNvSpPr/>
          <p:nvPr/>
        </p:nvSpPr>
        <p:spPr>
          <a:xfrm>
            <a:off x="7315200" y="6629400"/>
            <a:ext cx="381000" cy="204788"/>
          </a:xfrm>
          <a:prstGeom prst="actionButtonEnd">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 name="Action Button: Beginning 5">
            <a:hlinkClick r:id="" action="ppaction://hlinkshowjump?jump=firstslide" highlightClick="1"/>
          </p:cNvPr>
          <p:cNvSpPr/>
          <p:nvPr/>
        </p:nvSpPr>
        <p:spPr>
          <a:xfrm>
            <a:off x="1219200" y="6629400"/>
            <a:ext cx="381000" cy="228600"/>
          </a:xfrm>
          <a:prstGeom prst="actionButtonBeginning">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Date Placeholder 91"/>
          <p:cNvSpPr>
            <a:spLocks noGrp="1"/>
          </p:cNvSpPr>
          <p:nvPr>
            <p:ph type="dt" sz="quarter" idx="10"/>
          </p:nvPr>
        </p:nvSpPr>
        <p:spPr bwMode="auto">
          <a:xfrm>
            <a:off x="7620000" y="6629400"/>
            <a:ext cx="2133600" cy="228600"/>
          </a:xfrm>
          <a:ln>
            <a:miter lim="800000"/>
            <a:headEnd/>
            <a:tailEnd/>
          </a:ln>
        </p:spPr>
        <p:txBody>
          <a:bodyPr wrap="square" numCol="1" compatLnSpc="1">
            <a:prstTxWarp prst="textNoShape">
              <a:avLst/>
            </a:prstTxWarp>
          </a:bodyPr>
          <a:lstStyle/>
          <a:p>
            <a:pPr>
              <a:defRPr/>
            </a:pPr>
            <a:fld id="{8C1E44CC-6751-4988-880D-8DE88E10CA61}" type="datetime8">
              <a:rPr lang="vi-VN"/>
              <a:pPr>
                <a:defRPr/>
              </a:pPr>
              <a:t>12/12/2019 4:59 SA</a:t>
            </a:fld>
            <a:endParaRPr lang="en-US"/>
          </a:p>
        </p:txBody>
      </p:sp>
      <p:sp>
        <p:nvSpPr>
          <p:cNvPr id="17411"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endParaRPr lang="en-US" sz="1800">
              <a:latin typeface="Arial" charset="0"/>
            </a:endParaRPr>
          </a:p>
        </p:txBody>
      </p:sp>
      <p:sp>
        <p:nvSpPr>
          <p:cNvPr id="79880" name="AutoShape 8"/>
          <p:cNvSpPr>
            <a:spLocks noChangeArrowheads="1"/>
          </p:cNvSpPr>
          <p:nvPr/>
        </p:nvSpPr>
        <p:spPr bwMode="gray">
          <a:xfrm>
            <a:off x="762000" y="1778000"/>
            <a:ext cx="7924800" cy="889000"/>
          </a:xfrm>
          <a:prstGeom prst="roundRect">
            <a:avLst>
              <a:gd name="adj" fmla="val 50000"/>
            </a:avLst>
          </a:prstGeom>
          <a:ln>
            <a:solidFill>
              <a:srgbClr val="FF0000"/>
            </a:solidFill>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r>
              <a:rPr lang="en-US" sz="2400" b="1" smtClean="0">
                <a:solidFill>
                  <a:srgbClr val="FFFFFF"/>
                </a:solidFill>
                <a:effectLst>
                  <a:outerShdw blurRad="38100" dist="38100" dir="2700000" algn="tl">
                    <a:srgbClr val="000000">
                      <a:alpha val="43137"/>
                    </a:srgbClr>
                  </a:outerShdw>
                </a:effectLst>
              </a:rPr>
              <a:t>II. </a:t>
            </a:r>
            <a:r>
              <a:rPr lang="vi-VN" sz="2400" b="1" smtClean="0">
                <a:solidFill>
                  <a:srgbClr val="FFFFFF"/>
                </a:solidFill>
                <a:effectLst>
                  <a:outerShdw blurRad="38100" dist="38100" dir="2700000" algn="tl">
                    <a:srgbClr val="000000">
                      <a:alpha val="43137"/>
                    </a:srgbClr>
                  </a:outerShdw>
                </a:effectLst>
              </a:rPr>
              <a:t>CÁC YẾU TỐ CÓ HẠI TRONG SẢN XUẤT CƠ KHÍ </a:t>
            </a:r>
            <a:endParaRPr lang="en-US" sz="2400" b="1" smtClean="0">
              <a:solidFill>
                <a:srgbClr val="FFFFFF"/>
              </a:solidFill>
              <a:effectLst>
                <a:outerShdw blurRad="38100" dist="38100" dir="2700000" algn="tl">
                  <a:srgbClr val="000000">
                    <a:alpha val="43137"/>
                  </a:srgbClr>
                </a:outerShdw>
              </a:effectLst>
            </a:endParaRPr>
          </a:p>
          <a:p>
            <a:pPr>
              <a:defRPr/>
            </a:pPr>
            <a:r>
              <a:rPr lang="vi-VN" sz="2400" b="1" smtClean="0">
                <a:solidFill>
                  <a:srgbClr val="FFFFFF"/>
                </a:solidFill>
                <a:effectLst>
                  <a:outerShdw blurRad="38100" dist="38100" dir="2700000" algn="tl">
                    <a:srgbClr val="000000">
                      <a:alpha val="43137"/>
                    </a:srgbClr>
                  </a:outerShdw>
                </a:effectLst>
              </a:rPr>
              <a:t>VÀ</a:t>
            </a:r>
            <a:r>
              <a:rPr lang="en-US" sz="2400" b="1" smtClean="0">
                <a:solidFill>
                  <a:srgbClr val="FFFFFF"/>
                </a:solidFill>
                <a:effectLst>
                  <a:outerShdw blurRad="38100" dist="38100" dir="2700000" algn="tl">
                    <a:srgbClr val="000000">
                      <a:alpha val="43137"/>
                    </a:srgbClr>
                  </a:outerShdw>
                </a:effectLst>
              </a:rPr>
              <a:t> </a:t>
            </a:r>
            <a:r>
              <a:rPr lang="vi-VN" sz="2400" b="1" smtClean="0">
                <a:solidFill>
                  <a:srgbClr val="FFFFFF"/>
                </a:solidFill>
                <a:effectLst>
                  <a:outerShdw blurRad="38100" dist="38100" dir="2700000" algn="tl">
                    <a:srgbClr val="000000">
                      <a:alpha val="43137"/>
                    </a:srgbClr>
                  </a:outerShdw>
                </a:effectLst>
              </a:rPr>
              <a:t>BIỆN PHÁP ĐỀ PHÒNG</a:t>
            </a:r>
            <a:endParaRPr lang="en-US" sz="2400" b="1" dirty="0">
              <a:solidFill>
                <a:srgbClr val="FFFFFF"/>
              </a:solidFill>
              <a:effectLst>
                <a:outerShdw blurRad="38100" dist="38100" dir="2700000" algn="tl">
                  <a:srgbClr val="000000">
                    <a:alpha val="43137"/>
                  </a:srgbClr>
                </a:outerShdw>
              </a:effectLst>
            </a:endParaRPr>
          </a:p>
        </p:txBody>
      </p:sp>
      <p:grpSp>
        <p:nvGrpSpPr>
          <p:cNvPr id="2" name="Group 9"/>
          <p:cNvGrpSpPr>
            <a:grpSpLocks/>
          </p:cNvGrpSpPr>
          <p:nvPr/>
        </p:nvGrpSpPr>
        <p:grpSpPr bwMode="auto">
          <a:xfrm>
            <a:off x="457200" y="1917700"/>
            <a:ext cx="381000" cy="381000"/>
            <a:chOff x="2078" y="1680"/>
            <a:chExt cx="1615" cy="1615"/>
          </a:xfrm>
        </p:grpSpPr>
        <p:sp>
          <p:nvSpPr>
            <p:cNvPr id="17488" name="Oval 10"/>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p>
          </p:txBody>
        </p:sp>
        <p:sp>
          <p:nvSpPr>
            <p:cNvPr id="17489" name="Oval 11"/>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sp>
          <p:nvSpPr>
            <p:cNvPr id="79884" name="Oval 12"/>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cs typeface="+mn-cs"/>
              </a:endParaRPr>
            </a:p>
          </p:txBody>
        </p:sp>
        <p:sp>
          <p:nvSpPr>
            <p:cNvPr id="17491" name="Oval 13"/>
            <p:cNvSpPr>
              <a:spLocks noChangeArrowheads="1"/>
            </p:cNvSpPr>
            <p:nvPr/>
          </p:nvSpPr>
          <p:spPr bwMode="gray">
            <a:xfrm>
              <a:off x="2254" y="1856"/>
              <a:ext cx="1262" cy="1264"/>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p>
          </p:txBody>
        </p:sp>
        <p:sp>
          <p:nvSpPr>
            <p:cNvPr id="79886" name="Oval 14"/>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cs typeface="+mn-cs"/>
              </a:endParaRPr>
            </a:p>
          </p:txBody>
        </p:sp>
        <p:sp>
          <p:nvSpPr>
            <p:cNvPr id="17493" name="Oval 15"/>
            <p:cNvSpPr>
              <a:spLocks noChangeArrowheads="1"/>
            </p:cNvSpPr>
            <p:nvPr/>
          </p:nvSpPr>
          <p:spPr bwMode="gray">
            <a:xfrm>
              <a:off x="2337" y="1939"/>
              <a:ext cx="1096" cy="1098"/>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p>
          </p:txBody>
        </p:sp>
      </p:grpSp>
      <p:sp>
        <p:nvSpPr>
          <p:cNvPr id="54" name="AutoShape 4"/>
          <p:cNvSpPr>
            <a:spLocks noChangeArrowheads="1"/>
          </p:cNvSpPr>
          <p:nvPr/>
        </p:nvSpPr>
        <p:spPr bwMode="gray">
          <a:xfrm>
            <a:off x="762000" y="1041400"/>
            <a:ext cx="7924800" cy="508000"/>
          </a:xfrm>
          <a:prstGeom prst="roundRect">
            <a:avLst>
              <a:gd name="adj" fmla="val 50000"/>
            </a:avLst>
          </a:prstGeom>
          <a:ln>
            <a:noFill/>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r>
              <a:rPr lang="en-US" sz="2400" b="1" smtClean="0">
                <a:solidFill>
                  <a:srgbClr val="FFFFFF"/>
                </a:solidFill>
                <a:effectLst>
                  <a:outerShdw blurRad="38100" dist="38100" dir="2700000" algn="tl">
                    <a:srgbClr val="000000">
                      <a:alpha val="43137"/>
                    </a:srgbClr>
                  </a:outerShdw>
                </a:effectLst>
              </a:rPr>
              <a:t>I. MỘT SỐ VẤN ĐỀ VỀ VỆ SINH LAO ĐỘNG</a:t>
            </a:r>
            <a:endParaRPr lang="en-US" sz="2400" b="1" dirty="0">
              <a:solidFill>
                <a:srgbClr val="FFFFFF"/>
              </a:solidFill>
              <a:effectLst>
                <a:outerShdw blurRad="38100" dist="38100" dir="2700000" algn="tl">
                  <a:srgbClr val="000000">
                    <a:alpha val="43137"/>
                  </a:srgbClr>
                </a:outerShdw>
              </a:effectLst>
            </a:endParaRPr>
          </a:p>
        </p:txBody>
      </p:sp>
      <p:grpSp>
        <p:nvGrpSpPr>
          <p:cNvPr id="7" name="Group 16"/>
          <p:cNvGrpSpPr>
            <a:grpSpLocks/>
          </p:cNvGrpSpPr>
          <p:nvPr/>
        </p:nvGrpSpPr>
        <p:grpSpPr bwMode="auto">
          <a:xfrm>
            <a:off x="457200" y="1117600"/>
            <a:ext cx="381000" cy="381000"/>
            <a:chOff x="2078" y="1680"/>
            <a:chExt cx="1615" cy="1615"/>
          </a:xfrm>
        </p:grpSpPr>
        <p:sp>
          <p:nvSpPr>
            <p:cNvPr id="17458" name="Oval 17"/>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p>
          </p:txBody>
        </p:sp>
        <p:sp>
          <p:nvSpPr>
            <p:cNvPr id="17459" name="Oval 18"/>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sp>
          <p:nvSpPr>
            <p:cNvPr id="66" name="Oval 19"/>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cs typeface="+mn-cs"/>
              </a:endParaRPr>
            </a:p>
          </p:txBody>
        </p:sp>
        <p:sp>
          <p:nvSpPr>
            <p:cNvPr id="17461" name="Oval 20"/>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p>
          </p:txBody>
        </p:sp>
        <p:sp>
          <p:nvSpPr>
            <p:cNvPr id="68" name="Oval 21"/>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cs typeface="+mn-cs"/>
              </a:endParaRPr>
            </a:p>
          </p:txBody>
        </p:sp>
        <p:sp>
          <p:nvSpPr>
            <p:cNvPr id="69" name="Oval 22">
              <a:hlinkClick r:id="rId2" action="ppaction://hlinkpres?slideindex=1&amp;slidetitle="/>
            </p:cNvPr>
            <p:cNvSpPr>
              <a:spLocks noChangeArrowheads="1"/>
            </p:cNvSpPr>
            <p:nvPr/>
          </p:nvSpPr>
          <p:spPr bwMode="gray">
            <a:xfrm>
              <a:off x="2334" y="1936"/>
              <a:ext cx="1097" cy="1104"/>
            </a:xfrm>
            <a:prstGeom prst="ellipse">
              <a:avLst/>
            </a:prstGeom>
            <a:solidFill>
              <a:srgbClr val="0070C0"/>
            </a:solidFill>
            <a:ln>
              <a:solidFill>
                <a:srgbClr val="00B050"/>
              </a:solidFill>
              <a:headEnd/>
              <a:tailEnd/>
            </a:ln>
          </p:spPr>
          <p:style>
            <a:lnRef idx="2">
              <a:schemeClr val="accent1"/>
            </a:lnRef>
            <a:fillRef idx="1">
              <a:schemeClr val="lt1"/>
            </a:fillRef>
            <a:effectRef idx="0">
              <a:schemeClr val="accent1"/>
            </a:effectRef>
            <a:fontRef idx="minor">
              <a:schemeClr val="dk1"/>
            </a:fontRef>
          </p:style>
          <p:txBody>
            <a:bodyPr anchor="ctr">
              <a:spAutoFit/>
            </a:bodyPr>
            <a:lstStyle/>
            <a:p>
              <a:pPr>
                <a:defRPr/>
              </a:pPr>
              <a:endParaRPr lang="en-US"/>
            </a:p>
          </p:txBody>
        </p:sp>
      </p:grpSp>
      <p:sp>
        <p:nvSpPr>
          <p:cNvPr id="61" name="Pentagon 60"/>
          <p:cNvSpPr/>
          <p:nvPr/>
        </p:nvSpPr>
        <p:spPr>
          <a:xfrm>
            <a:off x="3200400" y="152400"/>
            <a:ext cx="3124200" cy="609600"/>
          </a:xfrm>
          <a:prstGeom prst="homePlate">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r>
              <a:rPr lang="en-US" sz="3600" b="1" dirty="0" err="1">
                <a:solidFill>
                  <a:srgbClr val="FFFF00"/>
                </a:solidFill>
                <a:effectLst>
                  <a:outerShdw blurRad="38100" dist="38100" dir="2700000" algn="tl">
                    <a:srgbClr val="000000">
                      <a:alpha val="43137"/>
                    </a:srgbClr>
                  </a:outerShdw>
                </a:effectLst>
                <a:latin typeface=".VnTimeH" panose="020B7200000000000000" pitchFamily="34" charset="0"/>
              </a:rPr>
              <a:t>NéI</a:t>
            </a:r>
            <a:r>
              <a:rPr lang="en-US" sz="3600" b="1" dirty="0">
                <a:solidFill>
                  <a:srgbClr val="FFFF00"/>
                </a:solidFill>
                <a:effectLst>
                  <a:outerShdw blurRad="38100" dist="38100" dir="2700000" algn="tl">
                    <a:srgbClr val="000000">
                      <a:alpha val="43137"/>
                    </a:srgbClr>
                  </a:outerShdw>
                </a:effectLst>
                <a:latin typeface=".VnTimeH" panose="020B7200000000000000" pitchFamily="34" charset="0"/>
              </a:rPr>
              <a:t> DUNG</a:t>
            </a:r>
            <a:endParaRPr lang="en-US" sz="3600" dirty="0">
              <a:latin typeface=".VnTimeH" panose="020B7200000000000000" pitchFamily="34" charset="0"/>
            </a:endParaRPr>
          </a:p>
        </p:txBody>
      </p:sp>
      <p:sp>
        <p:nvSpPr>
          <p:cNvPr id="71" name="Action Button: Home 70">
            <a:hlinkClick r:id="" action="ppaction://hlinkshowjump?jump=lastslideviewed" highlightClick="1"/>
          </p:cNvPr>
          <p:cNvSpPr/>
          <p:nvPr/>
        </p:nvSpPr>
        <p:spPr>
          <a:xfrm>
            <a:off x="4267200" y="6629400"/>
            <a:ext cx="609600" cy="228600"/>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sp>
        <p:nvSpPr>
          <p:cNvPr id="72" name="Action Button: End 71">
            <a:hlinkClick r:id="" action="ppaction://hlinkshowjump?jump=nextslide" highlightClick="1"/>
          </p:cNvPr>
          <p:cNvSpPr/>
          <p:nvPr/>
        </p:nvSpPr>
        <p:spPr>
          <a:xfrm>
            <a:off x="7315200" y="6629400"/>
            <a:ext cx="381000" cy="204788"/>
          </a:xfrm>
          <a:prstGeom prst="actionButtonEnd">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73" name="Action Button: Beginning 72">
            <a:hlinkClick r:id="" action="ppaction://hlinkshowjump?jump=firstslide" highlightClick="1"/>
          </p:cNvPr>
          <p:cNvSpPr/>
          <p:nvPr/>
        </p:nvSpPr>
        <p:spPr>
          <a:xfrm>
            <a:off x="1219200" y="6629400"/>
            <a:ext cx="381000" cy="228600"/>
          </a:xfrm>
          <a:prstGeom prst="actionButtonBeginning">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to="" calcmode="lin" valueType="num">
                                      <p:cBhvr>
                                        <p:cTn id="7" dur="1" fill="hold"/>
                                        <p:tgtEl>
                                          <p:spTgt spid="54"/>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to="" calcmode="lin" valueType="num">
                                      <p:cBhvr>
                                        <p:cTn id="10" dur="1" fill="hold"/>
                                        <p:tgtEl>
                                          <p:spTgt spid="7"/>
                                        </p:tgtEl>
                                        <p:attrNameLst>
                                          <p:attrName/>
                                        </p:attrNameLst>
                                      </p:cBhvr>
                                    </p:anim>
                                  </p:childTnLst>
                                </p:cTn>
                              </p:par>
                            </p:childTnLst>
                          </p:cTn>
                        </p:par>
                        <p:par>
                          <p:cTn id="11" fill="hold" nodeType="afterGroup">
                            <p:stCondLst>
                              <p:cond delay="0"/>
                            </p:stCondLst>
                            <p:childTnLst>
                              <p:par>
                                <p:cTn id="12" presetID="5" presetClass="entr" presetSubtype="10" fill="hold" nodeType="afterEffect">
                                  <p:stCondLst>
                                    <p:cond delay="0"/>
                                  </p:stCondLst>
                                  <p:childTnLst>
                                    <p:set>
                                      <p:cBhvr>
                                        <p:cTn id="13" dur="1" fill="hold">
                                          <p:stCondLst>
                                            <p:cond delay="0"/>
                                          </p:stCondLst>
                                        </p:cTn>
                                        <p:tgtEl>
                                          <p:spTgt spid="79880"/>
                                        </p:tgtEl>
                                        <p:attrNameLst>
                                          <p:attrName>style.visibility</p:attrName>
                                        </p:attrNameLst>
                                      </p:cBhvr>
                                      <p:to>
                                        <p:strVal val="visible"/>
                                      </p:to>
                                    </p:set>
                                    <p:animEffect transition="in" filter="checkerboard(across)">
                                      <p:cBhvr>
                                        <p:cTn id="14" dur="1000"/>
                                        <p:tgtEl>
                                          <p:spTgt spid="79880"/>
                                        </p:tgtEl>
                                      </p:cBhvr>
                                    </p:animEffect>
                                  </p:childTnLst>
                                </p:cTn>
                              </p:par>
                              <p:par>
                                <p:cTn id="15" presetID="5" presetClass="entr" presetSubtype="1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across)">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endParaRPr lang="en-US" smtClean="0"/>
          </a:p>
        </p:txBody>
      </p:sp>
      <p:sp>
        <p:nvSpPr>
          <p:cNvPr id="3" name="Slide Number Placeholder 2"/>
          <p:cNvSpPr>
            <a:spLocks noGrp="1"/>
          </p:cNvSpPr>
          <p:nvPr>
            <p:ph type="sldNum" sz="quarter" idx="12"/>
          </p:nvPr>
        </p:nvSpPr>
        <p:spPr/>
        <p:txBody>
          <a:bodyPr/>
          <a:lstStyle/>
          <a:p>
            <a:pPr>
              <a:defRPr/>
            </a:pPr>
            <a:fld id="{B5E72305-7B40-4EC7-8437-1B9D61B48F7F}" type="slidenum">
              <a:rPr lang="en-US" smtClean="0"/>
              <a:pPr>
                <a:defRPr/>
              </a:pPr>
              <a:t>4</a:t>
            </a:fld>
            <a:endParaRPr lang="en-US"/>
          </a:p>
        </p:txBody>
      </p:sp>
      <p:pic>
        <p:nvPicPr>
          <p:cNvPr id="253954" name="Picture 2"/>
          <p:cNvPicPr>
            <a:picLocks noChangeAspect="1" noChangeArrowheads="1"/>
          </p:cNvPicPr>
          <p:nvPr/>
        </p:nvPicPr>
        <p:blipFill>
          <a:blip r:embed="rId2"/>
          <a:srcRect/>
          <a:stretch>
            <a:fillRect/>
          </a:stretch>
        </p:blipFill>
        <p:spPr bwMode="auto">
          <a:xfrm>
            <a:off x="0" y="228600"/>
            <a:ext cx="9144000" cy="6400800"/>
          </a:xfrm>
          <a:prstGeom prst="rect">
            <a:avLst/>
          </a:prstGeom>
          <a:noFill/>
          <a:ln w="9525">
            <a:noFill/>
            <a:miter lim="800000"/>
            <a:headEnd/>
            <a:tailEnd/>
          </a:ln>
          <a:effectLst>
            <a:prstShdw prst="shdw17" dist="17961" dir="2700000">
              <a:schemeClr val="accent1">
                <a:gamma/>
                <a:shade val="60000"/>
                <a:invGamma/>
              </a:schemeClr>
            </a:prstShdw>
          </a:effectLst>
        </p:spPr>
      </p:pic>
    </p:spTree>
    <p:extLst>
      <p:ext uri="{BB962C8B-B14F-4D97-AF65-F5344CB8AC3E}">
        <p14:creationId xmlns:p14="http://schemas.microsoft.com/office/powerpoint/2010/main" val="28407074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219200"/>
            <a:ext cx="8229600" cy="1143000"/>
          </a:xfrm>
        </p:spPr>
        <p:txBody>
          <a:bodyPr/>
          <a:lstStyle/>
          <a:p>
            <a:r>
              <a:rPr lang="en-US" smtClean="0"/>
              <a:t>Hãy liệt kê các yếu tố nguy hiểm trong sản xuất?</a:t>
            </a:r>
            <a:endParaRPr lang="en-US"/>
          </a:p>
        </p:txBody>
      </p:sp>
      <p:sp>
        <p:nvSpPr>
          <p:cNvPr id="3" name="Date Placeholder 2"/>
          <p:cNvSpPr>
            <a:spLocks noGrp="1"/>
          </p:cNvSpPr>
          <p:nvPr>
            <p:ph type="dt" sz="half" idx="10"/>
          </p:nvPr>
        </p:nvSpPr>
        <p:spPr/>
        <p:txBody>
          <a:bodyPr/>
          <a:lstStyle/>
          <a:p>
            <a:pPr>
              <a:defRPr/>
            </a:pPr>
            <a:fld id="{71094E81-BBBD-4D5F-8752-9C47A0195E32}" type="datetime8">
              <a:rPr lang="vi-VN" smtClean="0"/>
              <a:pPr>
                <a:defRPr/>
              </a:pPr>
              <a:t>12/12/2019 4:59 SA</a:t>
            </a:fld>
            <a:endParaRPr lang="en-US"/>
          </a:p>
        </p:txBody>
      </p:sp>
    </p:spTree>
    <p:extLst>
      <p:ext uri="{BB962C8B-B14F-4D97-AF65-F5344CB8AC3E}">
        <p14:creationId xmlns:p14="http://schemas.microsoft.com/office/powerpoint/2010/main" val="28772368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71094E81-BBBD-4D5F-8752-9C47A0195E32}" type="datetime8">
              <a:rPr lang="vi-VN" smtClean="0"/>
              <a:pPr>
                <a:defRPr/>
              </a:pPr>
              <a:t>12/12/2019 4:59 SA</a:t>
            </a:fld>
            <a:endParaRPr lang="en-US"/>
          </a:p>
        </p:txBody>
      </p:sp>
      <p:pic>
        <p:nvPicPr>
          <p:cNvPr id="1095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4425"/>
            <a:ext cx="9144000" cy="482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6439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C43646A8-1D4A-4FAC-8D00-E2FC6EDC28C6}" type="slidenum">
              <a:rPr lang="en-US" smtClean="0"/>
              <a:pPr>
                <a:defRPr/>
              </a:pPr>
              <a:t>7</a:t>
            </a:fld>
            <a:endParaRPr lang="en-US"/>
          </a:p>
        </p:txBody>
      </p:sp>
      <p:pic>
        <p:nvPicPr>
          <p:cNvPr id="209922" name="Picture 2"/>
          <p:cNvPicPr>
            <a:picLocks noChangeAspect="1" noChangeArrowheads="1"/>
          </p:cNvPicPr>
          <p:nvPr/>
        </p:nvPicPr>
        <p:blipFill>
          <a:blip r:embed="rId2"/>
          <a:srcRect/>
          <a:stretch>
            <a:fillRect/>
          </a:stretch>
        </p:blipFill>
        <p:spPr bwMode="auto">
          <a:xfrm>
            <a:off x="381000" y="685800"/>
            <a:ext cx="8458200" cy="5715000"/>
          </a:xfrm>
          <a:prstGeom prst="rect">
            <a:avLst/>
          </a:prstGeom>
          <a:noFill/>
          <a:ln w="9525">
            <a:noFill/>
            <a:miter lim="800000"/>
            <a:headEnd/>
            <a:tailEnd/>
          </a:ln>
          <a:effectLst>
            <a:prstShdw prst="shdw17" dist="17961" dir="2700000">
              <a:schemeClr val="accent1">
                <a:gamma/>
                <a:shade val="60000"/>
                <a:invGamma/>
              </a:schemeClr>
            </a:prstShdw>
          </a:effectLst>
        </p:spPr>
      </p:pic>
    </p:spTree>
    <p:extLst>
      <p:ext uri="{BB962C8B-B14F-4D97-AF65-F5344CB8AC3E}">
        <p14:creationId xmlns:p14="http://schemas.microsoft.com/office/powerpoint/2010/main" val="4460664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sz="5400" b="1" smtClean="0">
                <a:solidFill>
                  <a:srgbClr val="FF0000"/>
                </a:solidFill>
                <a:latin typeface="Times New Roman" pitchFamily="18" charset="0"/>
                <a:cs typeface="Times New Roman" pitchFamily="18" charset="0"/>
              </a:rPr>
              <a:t>Yếu tố liên quan khác</a:t>
            </a:r>
          </a:p>
        </p:txBody>
      </p:sp>
      <p:sp>
        <p:nvSpPr>
          <p:cNvPr id="3" name="Slide Number Placeholder 2"/>
          <p:cNvSpPr>
            <a:spLocks noGrp="1"/>
          </p:cNvSpPr>
          <p:nvPr>
            <p:ph type="sldNum" sz="quarter" idx="12"/>
          </p:nvPr>
        </p:nvSpPr>
        <p:spPr/>
        <p:txBody>
          <a:bodyPr/>
          <a:lstStyle/>
          <a:p>
            <a:pPr>
              <a:defRPr/>
            </a:pPr>
            <a:fld id="{170CC7D5-7B9A-49D4-AE36-E8CFDE958DD3}" type="slidenum">
              <a:rPr lang="en-US" smtClean="0"/>
              <a:pPr>
                <a:defRPr/>
              </a:pPr>
              <a:t>8</a:t>
            </a:fld>
            <a:endParaRPr lang="en-US"/>
          </a:p>
        </p:txBody>
      </p:sp>
      <p:sp>
        <p:nvSpPr>
          <p:cNvPr id="75780" name="TextBox 4"/>
          <p:cNvSpPr txBox="1">
            <a:spLocks noChangeArrowheads="1"/>
          </p:cNvSpPr>
          <p:nvPr/>
        </p:nvSpPr>
        <p:spPr bwMode="auto">
          <a:xfrm>
            <a:off x="762000" y="1600200"/>
            <a:ext cx="78486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buClr>
                <a:srgbClr val="00B050"/>
              </a:buClr>
              <a:buFont typeface="Wingdings" pitchFamily="2" charset="2"/>
              <a:buChar char="q"/>
            </a:pPr>
            <a:r>
              <a:rPr lang="en-US" sz="4400">
                <a:latin typeface="Times New Roman" pitchFamily="18" charset="0"/>
                <a:cs typeface="Times New Roman" pitchFamily="18" charset="0"/>
              </a:rPr>
              <a:t>Yếu tố tự nhiên tại nơi làm việc.</a:t>
            </a:r>
          </a:p>
          <a:p>
            <a:pPr algn="just" eaLnBrk="1" hangingPunct="1">
              <a:buClr>
                <a:srgbClr val="00B050"/>
              </a:buClr>
              <a:buFont typeface="Wingdings" pitchFamily="2" charset="2"/>
              <a:buChar char="q"/>
            </a:pPr>
            <a:r>
              <a:rPr lang="en-US" sz="4400">
                <a:latin typeface="Times New Roman" pitchFamily="18" charset="0"/>
                <a:cs typeface="Times New Roman" pitchFamily="18" charset="0"/>
              </a:rPr>
              <a:t>Yếu tố KT-XH, quan hệ đời sống hoàn cảnh gia đình cũng liên quan đến tâm lý của người lao động.</a:t>
            </a:r>
          </a:p>
        </p:txBody>
      </p:sp>
    </p:spTree>
    <p:extLst>
      <p:ext uri="{BB962C8B-B14F-4D97-AF65-F5344CB8AC3E}">
        <p14:creationId xmlns:p14="http://schemas.microsoft.com/office/powerpoint/2010/main" val="32297991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r>
              <a:rPr lang="en-US" b="1" smtClean="0">
                <a:solidFill>
                  <a:srgbClr val="FF0000"/>
                </a:solidFill>
                <a:latin typeface="Times New Roman" pitchFamily="18" charset="0"/>
                <a:cs typeface="Times New Roman" pitchFamily="18" charset="0"/>
              </a:rPr>
              <a:t>YẾU TỐ TÂM LÝ VÀ </a:t>
            </a:r>
            <a:br>
              <a:rPr lang="en-US" b="1" smtClean="0">
                <a:solidFill>
                  <a:srgbClr val="FF0000"/>
                </a:solidFill>
                <a:latin typeface="Times New Roman" pitchFamily="18" charset="0"/>
                <a:cs typeface="Times New Roman" pitchFamily="18" charset="0"/>
              </a:rPr>
            </a:br>
            <a:r>
              <a:rPr lang="en-US" b="1" smtClean="0">
                <a:solidFill>
                  <a:srgbClr val="FF0000"/>
                </a:solidFill>
                <a:latin typeface="Times New Roman" pitchFamily="18" charset="0"/>
                <a:cs typeface="Times New Roman" pitchFamily="18" charset="0"/>
              </a:rPr>
              <a:t>TỔ CHỨC</a:t>
            </a:r>
          </a:p>
        </p:txBody>
      </p:sp>
      <p:sp>
        <p:nvSpPr>
          <p:cNvPr id="3" name="Slide Number Placeholder 2"/>
          <p:cNvSpPr>
            <a:spLocks noGrp="1"/>
          </p:cNvSpPr>
          <p:nvPr>
            <p:ph type="sldNum" sz="quarter" idx="12"/>
          </p:nvPr>
        </p:nvSpPr>
        <p:spPr/>
        <p:txBody>
          <a:bodyPr/>
          <a:lstStyle/>
          <a:p>
            <a:pPr>
              <a:defRPr/>
            </a:pPr>
            <a:fld id="{B179D868-D62D-4516-822A-D9EE722BD961}" type="slidenum">
              <a:rPr lang="en-US" smtClean="0"/>
              <a:pPr>
                <a:defRPr/>
              </a:pPr>
              <a:t>9</a:t>
            </a:fld>
            <a:endParaRPr lang="en-US"/>
          </a:p>
        </p:txBody>
      </p:sp>
      <p:pic>
        <p:nvPicPr>
          <p:cNvPr id="323586" name="Picture 2"/>
          <p:cNvPicPr>
            <a:picLocks noChangeAspect="1" noChangeArrowheads="1"/>
          </p:cNvPicPr>
          <p:nvPr/>
        </p:nvPicPr>
        <p:blipFill>
          <a:blip r:embed="rId2"/>
          <a:srcRect/>
          <a:stretch>
            <a:fillRect/>
          </a:stretch>
        </p:blipFill>
        <p:spPr bwMode="auto">
          <a:xfrm>
            <a:off x="95250" y="1995488"/>
            <a:ext cx="8953500" cy="3414712"/>
          </a:xfrm>
          <a:prstGeom prst="rect">
            <a:avLst/>
          </a:prstGeom>
          <a:noFill/>
          <a:ln w="9525">
            <a:noFill/>
            <a:miter lim="800000"/>
            <a:headEnd/>
            <a:tailEnd/>
          </a:ln>
          <a:effectLst>
            <a:prstShdw prst="shdw17" dist="17961" dir="2700000">
              <a:schemeClr val="accent1">
                <a:gamma/>
                <a:shade val="60000"/>
                <a:invGamma/>
              </a:schemeClr>
            </a:prstShdw>
          </a:effectLst>
        </p:spPr>
      </p:pic>
    </p:spTree>
    <p:extLst>
      <p:ext uri="{BB962C8B-B14F-4D97-AF65-F5344CB8AC3E}">
        <p14:creationId xmlns:p14="http://schemas.microsoft.com/office/powerpoint/2010/main" val="9590920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616810" y="1388450"/>
            <a:ext cx="8229600" cy="4830762"/>
          </a:xfrm>
        </p:spPr>
        <p:txBody>
          <a:bodyPr/>
          <a:lstStyle/>
          <a:p>
            <a:pPr marL="0" indent="0" algn="just">
              <a:spcBef>
                <a:spcPct val="0"/>
              </a:spcBef>
              <a:buNone/>
            </a:pPr>
            <a:r>
              <a:rPr lang="en-US" sz="2600" smtClean="0"/>
              <a:t>- </a:t>
            </a:r>
            <a:r>
              <a:rPr lang="en-US" sz="2600" smtClean="0">
                <a:solidFill>
                  <a:srgbClr val="FF0000"/>
                </a:solidFill>
              </a:rPr>
              <a:t>VSLĐ</a:t>
            </a:r>
            <a:r>
              <a:rPr lang="vi-VN" sz="2600" smtClean="0"/>
              <a:t> là chỉ việc </a:t>
            </a:r>
            <a:r>
              <a:rPr lang="vi-VN" sz="2600" smtClean="0">
                <a:solidFill>
                  <a:srgbClr val="0000CC"/>
                </a:solidFill>
              </a:rPr>
              <a:t>ngăn ngừa bệnh tật</a:t>
            </a:r>
            <a:r>
              <a:rPr lang="vi-VN" sz="2600" smtClean="0"/>
              <a:t> do những chất độc hại tiếp xúc trong quá trình lao động gây ra đối với </a:t>
            </a:r>
            <a:r>
              <a:rPr lang="en-US" sz="2600" smtClean="0"/>
              <a:t>sức khỏe</a:t>
            </a:r>
            <a:r>
              <a:rPr lang="vi-VN" sz="2600" smtClean="0"/>
              <a:t> hoặc gây tử vong cho người lao động.</a:t>
            </a:r>
          </a:p>
          <a:p>
            <a:pPr marL="0" indent="0" algn="just">
              <a:spcBef>
                <a:spcPct val="0"/>
              </a:spcBef>
              <a:buNone/>
            </a:pPr>
            <a:r>
              <a:rPr lang="en-US" sz="2600" smtClean="0">
                <a:solidFill>
                  <a:srgbClr val="FF0000"/>
                </a:solidFill>
              </a:rPr>
              <a:t>- </a:t>
            </a:r>
            <a:r>
              <a:rPr lang="vi-VN" sz="2600" smtClean="0">
                <a:solidFill>
                  <a:srgbClr val="FF0000"/>
                </a:solidFill>
              </a:rPr>
              <a:t>Nội dung của môn </a:t>
            </a:r>
            <a:r>
              <a:rPr lang="en-US" sz="2600" smtClean="0">
                <a:solidFill>
                  <a:srgbClr val="FF0000"/>
                </a:solidFill>
              </a:rPr>
              <a:t>VSLĐ</a:t>
            </a:r>
            <a:r>
              <a:rPr lang="vi-VN" sz="2600" smtClean="0">
                <a:solidFill>
                  <a:srgbClr val="FF0000"/>
                </a:solidFill>
              </a:rPr>
              <a:t> bao gồm</a:t>
            </a:r>
            <a:r>
              <a:rPr lang="en-US" sz="2600" smtClean="0">
                <a:solidFill>
                  <a:srgbClr val="FF0000"/>
                </a:solidFill>
              </a:rPr>
              <a:t> nghiên cứu</a:t>
            </a:r>
            <a:r>
              <a:rPr lang="vi-VN" sz="2600" smtClean="0"/>
              <a:t>:</a:t>
            </a:r>
          </a:p>
          <a:p>
            <a:pPr marL="0" indent="0" algn="just">
              <a:spcBef>
                <a:spcPct val="0"/>
              </a:spcBef>
              <a:buNone/>
            </a:pPr>
            <a:r>
              <a:rPr lang="en-US" sz="2600" smtClean="0"/>
              <a:t>   </a:t>
            </a:r>
            <a:r>
              <a:rPr lang="vi-VN" sz="2600" smtClean="0"/>
              <a:t>+ </a:t>
            </a:r>
            <a:r>
              <a:rPr lang="en-US" sz="2600">
                <a:solidFill>
                  <a:srgbClr val="4BAE00"/>
                </a:solidFill>
              </a:rPr>
              <a:t>Đ</a:t>
            </a:r>
            <a:r>
              <a:rPr lang="vi-VN" sz="2600" smtClean="0">
                <a:solidFill>
                  <a:srgbClr val="4BAE00"/>
                </a:solidFill>
              </a:rPr>
              <a:t>ặc điểm vệ sinh</a:t>
            </a:r>
            <a:r>
              <a:rPr lang="vi-VN" sz="2600" smtClean="0"/>
              <a:t> của các quá trình sản xuất.</a:t>
            </a:r>
          </a:p>
          <a:p>
            <a:pPr marL="0" indent="0" algn="just">
              <a:spcBef>
                <a:spcPct val="0"/>
              </a:spcBef>
              <a:buNone/>
            </a:pPr>
            <a:r>
              <a:rPr lang="en-US" sz="2600" smtClean="0"/>
              <a:t>   </a:t>
            </a:r>
            <a:r>
              <a:rPr lang="vi-VN" sz="2600" smtClean="0"/>
              <a:t>+ </a:t>
            </a:r>
            <a:r>
              <a:rPr lang="en-US" sz="2600" smtClean="0">
                <a:solidFill>
                  <a:srgbClr val="0000CC"/>
                </a:solidFill>
              </a:rPr>
              <a:t>B</a:t>
            </a:r>
            <a:r>
              <a:rPr lang="vi-VN" sz="2600" smtClean="0">
                <a:solidFill>
                  <a:srgbClr val="0000CC"/>
                </a:solidFill>
              </a:rPr>
              <a:t>iến đổi sinh lý, sinh hóa</a:t>
            </a:r>
            <a:r>
              <a:rPr lang="vi-VN" sz="2600" smtClean="0"/>
              <a:t> của cơ thể.</a:t>
            </a:r>
          </a:p>
          <a:p>
            <a:pPr marL="0" indent="0" algn="just">
              <a:spcBef>
                <a:spcPct val="0"/>
              </a:spcBef>
              <a:buNone/>
            </a:pPr>
            <a:r>
              <a:rPr lang="en-US" sz="2600" smtClean="0"/>
              <a:t>   </a:t>
            </a:r>
            <a:r>
              <a:rPr lang="vi-VN" sz="2600" smtClean="0"/>
              <a:t>+ </a:t>
            </a:r>
            <a:r>
              <a:rPr lang="en-US" sz="2600" smtClean="0"/>
              <a:t>V</a:t>
            </a:r>
            <a:r>
              <a:rPr lang="vi-VN" sz="2600" smtClean="0"/>
              <a:t>iệc </a:t>
            </a:r>
            <a:r>
              <a:rPr lang="vi-VN" sz="2600" smtClean="0">
                <a:solidFill>
                  <a:schemeClr val="accent2">
                    <a:lumMod val="75000"/>
                  </a:schemeClr>
                </a:solidFill>
              </a:rPr>
              <a:t>tổ chức </a:t>
            </a:r>
            <a:r>
              <a:rPr lang="en-US" sz="2600" smtClean="0"/>
              <a:t>LĐ</a:t>
            </a:r>
            <a:r>
              <a:rPr lang="vi-VN" sz="2600" smtClean="0"/>
              <a:t> và </a:t>
            </a:r>
            <a:r>
              <a:rPr lang="vi-VN" sz="2600" smtClean="0">
                <a:solidFill>
                  <a:schemeClr val="accent2">
                    <a:lumMod val="75000"/>
                  </a:schemeClr>
                </a:solidFill>
              </a:rPr>
              <a:t>nghỉ ngơi </a:t>
            </a:r>
            <a:r>
              <a:rPr lang="vi-VN" sz="2600" smtClean="0"/>
              <a:t>hợp lý.</a:t>
            </a:r>
          </a:p>
          <a:p>
            <a:pPr marL="0" indent="0" algn="just">
              <a:spcBef>
                <a:spcPct val="0"/>
              </a:spcBef>
              <a:buNone/>
            </a:pPr>
            <a:r>
              <a:rPr lang="en-US" sz="2600" smtClean="0"/>
              <a:t>   </a:t>
            </a:r>
            <a:r>
              <a:rPr lang="vi-VN" sz="2600" smtClean="0"/>
              <a:t>+ </a:t>
            </a:r>
            <a:r>
              <a:rPr lang="en-US" sz="2600"/>
              <a:t>C</a:t>
            </a:r>
            <a:r>
              <a:rPr lang="vi-VN" sz="2600" smtClean="0"/>
              <a:t>ác </a:t>
            </a:r>
            <a:r>
              <a:rPr lang="vi-VN" sz="2600" smtClean="0">
                <a:solidFill>
                  <a:schemeClr val="bg2">
                    <a:lumMod val="50000"/>
                  </a:schemeClr>
                </a:solidFill>
              </a:rPr>
              <a:t>biện pháp đ</a:t>
            </a:r>
            <a:r>
              <a:rPr lang="en-US" sz="2600" smtClean="0">
                <a:solidFill>
                  <a:schemeClr val="bg2">
                    <a:lumMod val="50000"/>
                  </a:schemeClr>
                </a:solidFill>
              </a:rPr>
              <a:t>ề</a:t>
            </a:r>
            <a:r>
              <a:rPr lang="vi-VN" sz="2600" smtClean="0">
                <a:solidFill>
                  <a:schemeClr val="bg2">
                    <a:lumMod val="50000"/>
                  </a:schemeClr>
                </a:solidFill>
              </a:rPr>
              <a:t> phòn</a:t>
            </a:r>
            <a:r>
              <a:rPr lang="vi-VN" sz="2600" smtClean="0"/>
              <a:t>g tình trạng mệt mỏi trong </a:t>
            </a:r>
            <a:r>
              <a:rPr lang="en-US" sz="2600" smtClean="0"/>
              <a:t>LĐ</a:t>
            </a:r>
            <a:r>
              <a:rPr lang="vi-VN" sz="2600" smtClean="0"/>
              <a:t>, </a:t>
            </a:r>
            <a:r>
              <a:rPr lang="vi-VN" sz="2600" smtClean="0">
                <a:solidFill>
                  <a:schemeClr val="bg2">
                    <a:lumMod val="50000"/>
                  </a:schemeClr>
                </a:solidFill>
              </a:rPr>
              <a:t>hạn chế ảnh hưởng </a:t>
            </a:r>
            <a:r>
              <a:rPr lang="vi-VN" sz="2600" smtClean="0"/>
              <a:t>của các yếu tố tác hại nghề nghiệp trong sản xuất.</a:t>
            </a:r>
          </a:p>
          <a:p>
            <a:pPr marL="0" indent="0" algn="just">
              <a:spcBef>
                <a:spcPct val="0"/>
              </a:spcBef>
              <a:buNone/>
            </a:pPr>
            <a:r>
              <a:rPr lang="en-US" sz="2600" smtClean="0"/>
              <a:t>   </a:t>
            </a:r>
            <a:r>
              <a:rPr lang="vi-VN" sz="2600" smtClean="0"/>
              <a:t>+ Quy định các </a:t>
            </a:r>
            <a:r>
              <a:rPr lang="en-US" sz="2600" smtClean="0">
                <a:solidFill>
                  <a:srgbClr val="FF0000"/>
                </a:solidFill>
              </a:rPr>
              <a:t>TCVS</a:t>
            </a:r>
            <a:r>
              <a:rPr lang="vi-VN" sz="2600" smtClean="0"/>
              <a:t>, </a:t>
            </a:r>
            <a:r>
              <a:rPr lang="vi-VN" sz="2600" smtClean="0">
                <a:solidFill>
                  <a:srgbClr val="FF0000"/>
                </a:solidFill>
              </a:rPr>
              <a:t>chế độ </a:t>
            </a:r>
            <a:r>
              <a:rPr lang="en-US" sz="2600" smtClean="0">
                <a:solidFill>
                  <a:srgbClr val="FF0000"/>
                </a:solidFill>
              </a:rPr>
              <a:t>BHLĐ</a:t>
            </a:r>
            <a:r>
              <a:rPr lang="vi-VN" sz="2600" smtClean="0">
                <a:solidFill>
                  <a:srgbClr val="FF0000"/>
                </a:solidFill>
              </a:rPr>
              <a:t> </a:t>
            </a:r>
            <a:r>
              <a:rPr lang="vi-VN" sz="2600" smtClean="0"/>
              <a:t>cho xí nghiệp và cho người lao động.</a:t>
            </a:r>
          </a:p>
          <a:p>
            <a:pPr marL="0" indent="0" algn="just">
              <a:spcBef>
                <a:spcPct val="0"/>
              </a:spcBef>
              <a:buNone/>
            </a:pPr>
            <a:endParaRPr lang="vi-VN" sz="2600" smtClean="0"/>
          </a:p>
          <a:p>
            <a:pPr marL="0" indent="0" algn="just">
              <a:spcBef>
                <a:spcPct val="0"/>
              </a:spcBef>
              <a:buFont typeface="Wingdings 3" pitchFamily="18" charset="2"/>
              <a:buNone/>
            </a:pPr>
            <a:endParaRPr lang="en-US" sz="2600" smtClean="0"/>
          </a:p>
        </p:txBody>
      </p:sp>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 Khái niệm về vệ sinh lao động (VSLĐ)</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par>
                          <p:cTn id="12" fill="hold" nodeType="afterGroup">
                            <p:stCondLst>
                              <p:cond delay="1500"/>
                            </p:stCondLst>
                            <p:childTnLst>
                              <p:par>
                                <p:cTn id="13" presetID="4" presetClass="entr" presetSubtype="16" fill="hold" nodeType="afterEffect">
                                  <p:stCondLst>
                                    <p:cond delay="0"/>
                                  </p:stCondLst>
                                  <p:childTnLst>
                                    <p:set>
                                      <p:cBhvr>
                                        <p:cTn id="14" dur="1" fill="hold">
                                          <p:stCondLst>
                                            <p:cond delay="0"/>
                                          </p:stCondLst>
                                        </p:cTn>
                                        <p:tgtEl>
                                          <p:spTgt spid="10243">
                                            <p:txEl>
                                              <p:pRg st="0" end="0"/>
                                            </p:txEl>
                                          </p:spTgt>
                                        </p:tgtEl>
                                        <p:attrNameLst>
                                          <p:attrName>style.visibility</p:attrName>
                                        </p:attrNameLst>
                                      </p:cBhvr>
                                      <p:to>
                                        <p:strVal val="visible"/>
                                      </p:to>
                                    </p:set>
                                    <p:animEffect transition="in" filter="box(in)">
                                      <p:cBhvr>
                                        <p:cTn id="15" dur="500"/>
                                        <p:tgtEl>
                                          <p:spTgt spid="10243">
                                            <p:txEl>
                                              <p:pRg st="0" end="0"/>
                                            </p:txEl>
                                          </p:spTgt>
                                        </p:tgtEl>
                                      </p:cBhvr>
                                    </p:animEffect>
                                  </p:childTnLst>
                                </p:cTn>
                              </p:par>
                            </p:childTnLst>
                          </p:cTn>
                        </p:par>
                        <p:par>
                          <p:cTn id="16" fill="hold">
                            <p:stCondLst>
                              <p:cond delay="2000"/>
                            </p:stCondLst>
                            <p:childTnLst>
                              <p:par>
                                <p:cTn id="17" presetID="4" presetClass="entr" presetSubtype="16" fill="hold" nodeType="afterEffect">
                                  <p:stCondLst>
                                    <p:cond delay="0"/>
                                  </p:stCondLst>
                                  <p:childTnLst>
                                    <p:set>
                                      <p:cBhvr>
                                        <p:cTn id="18" dur="1" fill="hold">
                                          <p:stCondLst>
                                            <p:cond delay="0"/>
                                          </p:stCondLst>
                                        </p:cTn>
                                        <p:tgtEl>
                                          <p:spTgt spid="10243">
                                            <p:txEl>
                                              <p:pRg st="1" end="1"/>
                                            </p:txEl>
                                          </p:spTgt>
                                        </p:tgtEl>
                                        <p:attrNameLst>
                                          <p:attrName>style.visibility</p:attrName>
                                        </p:attrNameLst>
                                      </p:cBhvr>
                                      <p:to>
                                        <p:strVal val="visible"/>
                                      </p:to>
                                    </p:set>
                                    <p:animEffect transition="in" filter="box(in)">
                                      <p:cBhvr>
                                        <p:cTn id="19" dur="500"/>
                                        <p:tgtEl>
                                          <p:spTgt spid="10243">
                                            <p:txEl>
                                              <p:pRg st="1" end="1"/>
                                            </p:txEl>
                                          </p:spTgt>
                                        </p:tgtEl>
                                      </p:cBhvr>
                                    </p:animEffect>
                                  </p:childTnLst>
                                </p:cTn>
                              </p:par>
                            </p:childTnLst>
                          </p:cTn>
                        </p:par>
                        <p:par>
                          <p:cTn id="20" fill="hold">
                            <p:stCondLst>
                              <p:cond delay="2500"/>
                            </p:stCondLst>
                            <p:childTnLst>
                              <p:par>
                                <p:cTn id="21" presetID="4" presetClass="entr" presetSubtype="16" fill="hold" nodeType="afterEffect">
                                  <p:stCondLst>
                                    <p:cond delay="0"/>
                                  </p:stCondLst>
                                  <p:childTnLst>
                                    <p:set>
                                      <p:cBhvr>
                                        <p:cTn id="22" dur="1" fill="hold">
                                          <p:stCondLst>
                                            <p:cond delay="0"/>
                                          </p:stCondLst>
                                        </p:cTn>
                                        <p:tgtEl>
                                          <p:spTgt spid="10243">
                                            <p:txEl>
                                              <p:pRg st="2" end="2"/>
                                            </p:txEl>
                                          </p:spTgt>
                                        </p:tgtEl>
                                        <p:attrNameLst>
                                          <p:attrName>style.visibility</p:attrName>
                                        </p:attrNameLst>
                                      </p:cBhvr>
                                      <p:to>
                                        <p:strVal val="visible"/>
                                      </p:to>
                                    </p:set>
                                    <p:animEffect transition="in" filter="box(in)">
                                      <p:cBhvr>
                                        <p:cTn id="23" dur="500"/>
                                        <p:tgtEl>
                                          <p:spTgt spid="10243">
                                            <p:txEl>
                                              <p:pRg st="2" end="2"/>
                                            </p:txEl>
                                          </p:spTgt>
                                        </p:tgtEl>
                                      </p:cBhvr>
                                    </p:animEffect>
                                  </p:childTnLst>
                                </p:cTn>
                              </p:par>
                            </p:childTnLst>
                          </p:cTn>
                        </p:par>
                        <p:par>
                          <p:cTn id="24" fill="hold">
                            <p:stCondLst>
                              <p:cond delay="3000"/>
                            </p:stCondLst>
                            <p:childTnLst>
                              <p:par>
                                <p:cTn id="25" presetID="4" presetClass="entr" presetSubtype="16" fill="hold" nodeType="afterEffect">
                                  <p:stCondLst>
                                    <p:cond delay="0"/>
                                  </p:stCondLst>
                                  <p:childTnLst>
                                    <p:set>
                                      <p:cBhvr>
                                        <p:cTn id="26" dur="1" fill="hold">
                                          <p:stCondLst>
                                            <p:cond delay="0"/>
                                          </p:stCondLst>
                                        </p:cTn>
                                        <p:tgtEl>
                                          <p:spTgt spid="10243">
                                            <p:txEl>
                                              <p:pRg st="3" end="3"/>
                                            </p:txEl>
                                          </p:spTgt>
                                        </p:tgtEl>
                                        <p:attrNameLst>
                                          <p:attrName>style.visibility</p:attrName>
                                        </p:attrNameLst>
                                      </p:cBhvr>
                                      <p:to>
                                        <p:strVal val="visible"/>
                                      </p:to>
                                    </p:set>
                                    <p:animEffect transition="in" filter="box(in)">
                                      <p:cBhvr>
                                        <p:cTn id="27" dur="500"/>
                                        <p:tgtEl>
                                          <p:spTgt spid="10243">
                                            <p:txEl>
                                              <p:pRg st="3" end="3"/>
                                            </p:txEl>
                                          </p:spTgt>
                                        </p:tgtEl>
                                      </p:cBhvr>
                                    </p:animEffect>
                                  </p:childTnLst>
                                </p:cTn>
                              </p:par>
                            </p:childTnLst>
                          </p:cTn>
                        </p:par>
                        <p:par>
                          <p:cTn id="28" fill="hold">
                            <p:stCondLst>
                              <p:cond delay="3500"/>
                            </p:stCondLst>
                            <p:childTnLst>
                              <p:par>
                                <p:cTn id="29" presetID="4" presetClass="entr" presetSubtype="16" fill="hold" nodeType="afterEffect">
                                  <p:stCondLst>
                                    <p:cond delay="0"/>
                                  </p:stCondLst>
                                  <p:childTnLst>
                                    <p:set>
                                      <p:cBhvr>
                                        <p:cTn id="30" dur="1" fill="hold">
                                          <p:stCondLst>
                                            <p:cond delay="0"/>
                                          </p:stCondLst>
                                        </p:cTn>
                                        <p:tgtEl>
                                          <p:spTgt spid="10243">
                                            <p:txEl>
                                              <p:pRg st="4" end="4"/>
                                            </p:txEl>
                                          </p:spTgt>
                                        </p:tgtEl>
                                        <p:attrNameLst>
                                          <p:attrName>style.visibility</p:attrName>
                                        </p:attrNameLst>
                                      </p:cBhvr>
                                      <p:to>
                                        <p:strVal val="visible"/>
                                      </p:to>
                                    </p:set>
                                    <p:animEffect transition="in" filter="box(in)">
                                      <p:cBhvr>
                                        <p:cTn id="31" dur="500"/>
                                        <p:tgtEl>
                                          <p:spTgt spid="10243">
                                            <p:txEl>
                                              <p:pRg st="4" end="4"/>
                                            </p:txEl>
                                          </p:spTgt>
                                        </p:tgtEl>
                                      </p:cBhvr>
                                    </p:animEffect>
                                  </p:childTnLst>
                                </p:cTn>
                              </p:par>
                            </p:childTnLst>
                          </p:cTn>
                        </p:par>
                        <p:par>
                          <p:cTn id="32" fill="hold">
                            <p:stCondLst>
                              <p:cond delay="4000"/>
                            </p:stCondLst>
                            <p:childTnLst>
                              <p:par>
                                <p:cTn id="33" presetID="4" presetClass="entr" presetSubtype="16" fill="hold" nodeType="afterEffect">
                                  <p:stCondLst>
                                    <p:cond delay="0"/>
                                  </p:stCondLst>
                                  <p:childTnLst>
                                    <p:set>
                                      <p:cBhvr>
                                        <p:cTn id="34" dur="1" fill="hold">
                                          <p:stCondLst>
                                            <p:cond delay="0"/>
                                          </p:stCondLst>
                                        </p:cTn>
                                        <p:tgtEl>
                                          <p:spTgt spid="10243">
                                            <p:txEl>
                                              <p:pRg st="5" end="5"/>
                                            </p:txEl>
                                          </p:spTgt>
                                        </p:tgtEl>
                                        <p:attrNameLst>
                                          <p:attrName>style.visibility</p:attrName>
                                        </p:attrNameLst>
                                      </p:cBhvr>
                                      <p:to>
                                        <p:strVal val="visible"/>
                                      </p:to>
                                    </p:set>
                                    <p:animEffect transition="in" filter="box(in)">
                                      <p:cBhvr>
                                        <p:cTn id="35" dur="500"/>
                                        <p:tgtEl>
                                          <p:spTgt spid="10243">
                                            <p:txEl>
                                              <p:pRg st="5" end="5"/>
                                            </p:txEl>
                                          </p:spTgt>
                                        </p:tgtEl>
                                      </p:cBhvr>
                                    </p:animEffect>
                                  </p:childTnLst>
                                </p:cTn>
                              </p:par>
                            </p:childTnLst>
                          </p:cTn>
                        </p:par>
                        <p:par>
                          <p:cTn id="36" fill="hold">
                            <p:stCondLst>
                              <p:cond delay="4500"/>
                            </p:stCondLst>
                            <p:childTnLst>
                              <p:par>
                                <p:cTn id="37" presetID="4" presetClass="entr" presetSubtype="16" fill="hold" nodeType="afterEffect">
                                  <p:stCondLst>
                                    <p:cond delay="0"/>
                                  </p:stCondLst>
                                  <p:childTnLst>
                                    <p:set>
                                      <p:cBhvr>
                                        <p:cTn id="38" dur="1" fill="hold">
                                          <p:stCondLst>
                                            <p:cond delay="0"/>
                                          </p:stCondLst>
                                        </p:cTn>
                                        <p:tgtEl>
                                          <p:spTgt spid="10243">
                                            <p:txEl>
                                              <p:pRg st="6" end="6"/>
                                            </p:txEl>
                                          </p:spTgt>
                                        </p:tgtEl>
                                        <p:attrNameLst>
                                          <p:attrName>style.visibility</p:attrName>
                                        </p:attrNameLst>
                                      </p:cBhvr>
                                      <p:to>
                                        <p:strVal val="visible"/>
                                      </p:to>
                                    </p:set>
                                    <p:animEffect transition="in" filter="box(in)">
                                      <p:cBhvr>
                                        <p:cTn id="39" dur="5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a:t>
                </a:r>
                <a:r>
                  <a:rPr lang="en-US" sz="2600" b="1" smtClean="0">
                    <a:latin typeface="Arial" panose="020B0604020202020204" pitchFamily="34" charset="0"/>
                    <a:cs typeface="Arial" panose="020B0604020202020204" pitchFamily="34" charset="0"/>
                  </a:rPr>
                  <a:t>. </a:t>
                </a:r>
                <a:r>
                  <a:rPr lang="vi-VN" sz="2600" b="1">
                    <a:latin typeface="Arial" panose="020B0604020202020204" pitchFamily="34" charset="0"/>
                    <a:cs typeface="Arial" panose="020B0604020202020204" pitchFamily="34" charset="0"/>
                  </a:rPr>
                  <a:t>Các biến đổi sinh lý của cơ thể người lao động</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 name="Rectangle 3"/>
          <p:cNvSpPr/>
          <p:nvPr/>
        </p:nvSpPr>
        <p:spPr>
          <a:xfrm>
            <a:off x="685652" y="3505200"/>
            <a:ext cx="3157005" cy="1338828"/>
          </a:xfrm>
          <a:prstGeom prst="rect">
            <a:avLst/>
          </a:prstGeom>
          <a:solidFill>
            <a:srgbClr val="00FFCC"/>
          </a:solidFill>
          <a:ln>
            <a:solidFill>
              <a:srgbClr val="FF0000"/>
            </a:solidFill>
          </a:ln>
        </p:spPr>
        <p:txBody>
          <a:bodyPr wrap="square">
            <a:spAutoFit/>
          </a:bodyPr>
          <a:lstStyle/>
          <a:p>
            <a:r>
              <a:rPr lang="vi-VN" sz="2700" b="1">
                <a:solidFill>
                  <a:srgbClr val="FF0000"/>
                </a:solidFill>
              </a:rPr>
              <a:t>tính chất lao động đều thể hiện trên 3 mặt:</a:t>
            </a:r>
            <a:endParaRPr lang="en-US" sz="2700" b="1">
              <a:solidFill>
                <a:srgbClr val="FF0000"/>
              </a:solidFill>
            </a:endParaRPr>
          </a:p>
        </p:txBody>
      </p:sp>
      <p:sp>
        <p:nvSpPr>
          <p:cNvPr id="6" name="Rectangle 5"/>
          <p:cNvSpPr/>
          <p:nvPr/>
        </p:nvSpPr>
        <p:spPr>
          <a:xfrm>
            <a:off x="5192486" y="2438400"/>
            <a:ext cx="2884714" cy="507831"/>
          </a:xfrm>
          <a:prstGeom prst="rect">
            <a:avLst/>
          </a:prstGeom>
          <a:ln w="38100">
            <a:solidFill>
              <a:srgbClr val="23476B"/>
            </a:solidFill>
          </a:ln>
        </p:spPr>
        <p:txBody>
          <a:bodyPr wrap="square">
            <a:spAutoFit/>
          </a:bodyPr>
          <a:lstStyle/>
          <a:p>
            <a:r>
              <a:rPr lang="vi-VN" sz="2700"/>
              <a:t>lao động thể </a:t>
            </a:r>
            <a:r>
              <a:rPr lang="vi-VN" sz="2700" smtClean="0"/>
              <a:t>lực</a:t>
            </a:r>
            <a:endParaRPr lang="en-US" sz="2700"/>
          </a:p>
        </p:txBody>
      </p:sp>
      <p:sp>
        <p:nvSpPr>
          <p:cNvPr id="17" name="Rectangle 16"/>
          <p:cNvSpPr/>
          <p:nvPr/>
        </p:nvSpPr>
        <p:spPr>
          <a:xfrm>
            <a:off x="5181600" y="3851448"/>
            <a:ext cx="2667000" cy="507831"/>
          </a:xfrm>
          <a:prstGeom prst="rect">
            <a:avLst/>
          </a:prstGeom>
          <a:ln w="38100">
            <a:solidFill>
              <a:srgbClr val="23476B"/>
            </a:solidFill>
          </a:ln>
        </p:spPr>
        <p:txBody>
          <a:bodyPr wrap="square">
            <a:spAutoFit/>
          </a:bodyPr>
          <a:lstStyle/>
          <a:p>
            <a:r>
              <a:rPr lang="vi-VN" sz="2700" smtClean="0"/>
              <a:t>lao động </a:t>
            </a:r>
            <a:r>
              <a:rPr lang="vi-VN" sz="2700"/>
              <a:t>trí </a:t>
            </a:r>
            <a:r>
              <a:rPr lang="vi-VN" sz="2700" smtClean="0"/>
              <a:t>óc</a:t>
            </a:r>
            <a:endParaRPr lang="en-US" sz="2700"/>
          </a:p>
        </p:txBody>
      </p:sp>
      <p:sp>
        <p:nvSpPr>
          <p:cNvPr id="18" name="Rectangle 17"/>
          <p:cNvSpPr/>
          <p:nvPr/>
        </p:nvSpPr>
        <p:spPr>
          <a:xfrm>
            <a:off x="5205549" y="5334000"/>
            <a:ext cx="3559039" cy="923330"/>
          </a:xfrm>
          <a:prstGeom prst="rect">
            <a:avLst/>
          </a:prstGeom>
          <a:ln w="38100">
            <a:solidFill>
              <a:srgbClr val="23476B"/>
            </a:solidFill>
          </a:ln>
        </p:spPr>
        <p:txBody>
          <a:bodyPr wrap="square">
            <a:spAutoFit/>
          </a:bodyPr>
          <a:lstStyle/>
          <a:p>
            <a:r>
              <a:rPr lang="vi-VN" sz="2700" smtClean="0"/>
              <a:t>lao </a:t>
            </a:r>
            <a:r>
              <a:rPr lang="vi-VN" sz="2700"/>
              <a:t>động căng thẳng về thần kinh và tâm lý</a:t>
            </a:r>
            <a:endParaRPr lang="en-US" sz="2700"/>
          </a:p>
        </p:txBody>
      </p:sp>
      <p:cxnSp>
        <p:nvCxnSpPr>
          <p:cNvPr id="8" name="Straight Arrow Connector 7"/>
          <p:cNvCxnSpPr/>
          <p:nvPr/>
        </p:nvCxnSpPr>
        <p:spPr>
          <a:xfrm flipV="1">
            <a:off x="3842657" y="2946231"/>
            <a:ext cx="1338943" cy="905217"/>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endCxn id="17" idx="1"/>
          </p:cNvCxnSpPr>
          <p:nvPr/>
        </p:nvCxnSpPr>
        <p:spPr>
          <a:xfrm flipV="1">
            <a:off x="3842656" y="4105364"/>
            <a:ext cx="1338944" cy="823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endCxn id="18" idx="1"/>
          </p:cNvCxnSpPr>
          <p:nvPr/>
        </p:nvCxnSpPr>
        <p:spPr>
          <a:xfrm>
            <a:off x="3842656" y="4676431"/>
            <a:ext cx="1362893" cy="111923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57200" y="1481138"/>
            <a:ext cx="8229600" cy="881062"/>
          </a:xfrm>
        </p:spPr>
        <p:txBody>
          <a:bodyPr/>
          <a:lstStyle/>
          <a:p>
            <a:pPr marL="109537" indent="0">
              <a:buNone/>
            </a:pPr>
            <a:r>
              <a:rPr lang="vi-VN"/>
              <a:t>Có nhiều hình thái lao động khác nhau trong sản xuất</a:t>
            </a:r>
            <a:endParaRPr lang="en-US"/>
          </a:p>
        </p:txBody>
      </p:sp>
    </p:spTree>
    <p:extLst>
      <p:ext uri="{BB962C8B-B14F-4D97-AF65-F5344CB8AC3E}">
        <p14:creationId xmlns:p14="http://schemas.microsoft.com/office/powerpoint/2010/main" val="31253910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par>
                          <p:cTn id="20" fill="hold">
                            <p:stCondLst>
                              <p:cond delay="0"/>
                            </p:stCondLst>
                            <p:childTnLst>
                              <p:par>
                                <p:cTn id="21" presetID="1"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7" grpId="0" animBg="1"/>
      <p:bldP spid="18" grpId="0" animBg="1"/>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a:t>
                </a:r>
                <a:r>
                  <a:rPr lang="en-US" sz="2600" b="1" smtClean="0">
                    <a:latin typeface="Arial" panose="020B0604020202020204" pitchFamily="34" charset="0"/>
                    <a:cs typeface="Arial" panose="020B0604020202020204" pitchFamily="34" charset="0"/>
                  </a:rPr>
                  <a:t>. </a:t>
                </a:r>
                <a:r>
                  <a:rPr lang="vi-VN" sz="2600" b="1">
                    <a:latin typeface="Arial" panose="020B0604020202020204" pitchFamily="34" charset="0"/>
                    <a:cs typeface="Arial" panose="020B0604020202020204" pitchFamily="34" charset="0"/>
                  </a:rPr>
                  <a:t>Các biến đổi sinh lý của cơ thể người lao động</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48042" y="1600200"/>
            <a:ext cx="8216546" cy="830997"/>
          </a:xfrm>
          <a:prstGeom prst="rect">
            <a:avLst/>
          </a:prstGeom>
        </p:spPr>
        <p:txBody>
          <a:bodyPr wrap="square">
            <a:spAutoFit/>
          </a:bodyPr>
          <a:lstStyle/>
          <a:p>
            <a:r>
              <a:rPr lang="vi-VN" sz="2400" b="1" i="1"/>
              <a:t>Bảng 2.1. Tiêu hao năng lượng ở các loại lao động khác nhau</a:t>
            </a:r>
            <a:endParaRPr lang="en-US" sz="2400"/>
          </a:p>
        </p:txBody>
      </p:sp>
      <p:graphicFrame>
        <p:nvGraphicFramePr>
          <p:cNvPr id="10" name="Table 9"/>
          <p:cNvGraphicFramePr>
            <a:graphicFrameLocks noGrp="1"/>
          </p:cNvGraphicFramePr>
          <p:nvPr>
            <p:extLst>
              <p:ext uri="{D42A27DB-BD31-4B8C-83A1-F6EECF244321}">
                <p14:modId xmlns:p14="http://schemas.microsoft.com/office/powerpoint/2010/main" val="1993575980"/>
              </p:ext>
            </p:extLst>
          </p:nvPr>
        </p:nvGraphicFramePr>
        <p:xfrm>
          <a:off x="567636" y="2819400"/>
          <a:ext cx="8229600" cy="2438400"/>
        </p:xfrm>
        <a:graphic>
          <a:graphicData uri="http://schemas.openxmlformats.org/drawingml/2006/table">
            <a:tbl>
              <a:tblPr firstRow="1" firstCol="1" lastRow="1" lastCol="1" bandRow="1" bandCol="1">
                <a:tableStyleId>{5C22544A-7EE6-4342-B048-85BDC9FD1C3A}</a:tableStyleId>
              </a:tblPr>
              <a:tblGrid>
                <a:gridCol w="2057400"/>
                <a:gridCol w="2057400"/>
                <a:gridCol w="2057400"/>
                <a:gridCol w="2057400"/>
              </a:tblGrid>
              <a:tr h="0">
                <a:tc rowSpan="2">
                  <a:txBody>
                    <a:bodyPr/>
                    <a:lstStyle/>
                    <a:p>
                      <a:pPr algn="ctr">
                        <a:spcAft>
                          <a:spcPts val="0"/>
                        </a:spcAft>
                      </a:pPr>
                      <a:r>
                        <a:rPr lang="vi-VN" sz="2000">
                          <a:solidFill>
                            <a:srgbClr val="0000CC"/>
                          </a:solidFill>
                          <a:effectLst/>
                        </a:rPr>
                        <a:t>Cường độ lao động</a:t>
                      </a:r>
                      <a:endParaRPr lang="en-US" sz="2000">
                        <a:solidFill>
                          <a:srgbClr val="0000CC"/>
                        </a:solidFill>
                        <a:effectLst/>
                        <a:latin typeface="Times New Roman"/>
                        <a:ea typeface="Calibri"/>
                      </a:endParaRPr>
                    </a:p>
                  </a:txBody>
                  <a:tcPr marL="53975" marR="53975" marT="0" marB="0" anchor="ctr"/>
                </a:tc>
                <a:tc gridSpan="2">
                  <a:txBody>
                    <a:bodyPr/>
                    <a:lstStyle/>
                    <a:p>
                      <a:pPr algn="ctr">
                        <a:spcAft>
                          <a:spcPts val="0"/>
                        </a:spcAft>
                      </a:pPr>
                      <a:r>
                        <a:rPr lang="vi-VN" sz="2000">
                          <a:solidFill>
                            <a:srgbClr val="FF0000"/>
                          </a:solidFill>
                          <a:effectLst/>
                        </a:rPr>
                        <a:t>Tiêu hao năng lượng</a:t>
                      </a:r>
                      <a:endParaRPr lang="en-US" sz="2000">
                        <a:solidFill>
                          <a:srgbClr val="FF0000"/>
                        </a:solidFill>
                        <a:effectLst/>
                        <a:latin typeface="Times New Roman"/>
                        <a:ea typeface="Calibri"/>
                      </a:endParaRPr>
                    </a:p>
                  </a:txBody>
                  <a:tcPr marL="53975" marR="53975" marT="0" marB="0" anchor="ctr"/>
                </a:tc>
                <a:tc hMerge="1">
                  <a:txBody>
                    <a:bodyPr/>
                    <a:lstStyle/>
                    <a:p>
                      <a:endParaRPr lang="en-US"/>
                    </a:p>
                  </a:txBody>
                  <a:tcPr/>
                </a:tc>
                <a:tc rowSpan="2">
                  <a:txBody>
                    <a:bodyPr/>
                    <a:lstStyle/>
                    <a:p>
                      <a:pPr algn="ctr">
                        <a:spcAft>
                          <a:spcPts val="0"/>
                        </a:spcAft>
                      </a:pPr>
                      <a:r>
                        <a:rPr lang="vi-VN" sz="2000">
                          <a:solidFill>
                            <a:srgbClr val="0000CC"/>
                          </a:solidFill>
                          <a:effectLst/>
                        </a:rPr>
                        <a:t>Nghề tương ứng</a:t>
                      </a:r>
                      <a:endParaRPr lang="en-US" sz="2000">
                        <a:solidFill>
                          <a:srgbClr val="0000CC"/>
                        </a:solidFill>
                        <a:effectLst/>
                        <a:latin typeface="Times New Roman"/>
                        <a:ea typeface="Calibri"/>
                      </a:endParaRPr>
                    </a:p>
                  </a:txBody>
                  <a:tcPr marL="53975" marR="53975" marT="0" marB="0" anchor="ctr"/>
                </a:tc>
              </a:tr>
              <a:tr h="0">
                <a:tc vMerge="1">
                  <a:txBody>
                    <a:bodyPr/>
                    <a:lstStyle/>
                    <a:p>
                      <a:endParaRPr lang="en-US"/>
                    </a:p>
                  </a:txBody>
                  <a:tcPr/>
                </a:tc>
                <a:tc>
                  <a:txBody>
                    <a:bodyPr/>
                    <a:lstStyle/>
                    <a:p>
                      <a:pPr algn="just">
                        <a:spcAft>
                          <a:spcPts val="0"/>
                        </a:spcAft>
                      </a:pPr>
                      <a:r>
                        <a:rPr lang="vi-VN" sz="2000">
                          <a:effectLst/>
                        </a:rPr>
                        <a:t>kcal/phút</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kcal/24 giờ</a:t>
                      </a:r>
                      <a:endParaRPr lang="en-US" sz="2000">
                        <a:effectLst/>
                        <a:latin typeface="Times New Roman"/>
                        <a:ea typeface="Calibri"/>
                      </a:endParaRPr>
                    </a:p>
                  </a:txBody>
                  <a:tcPr marL="53975" marR="53975" marT="0" marB="0"/>
                </a:tc>
                <a:tc vMerge="1">
                  <a:txBody>
                    <a:bodyPr/>
                    <a:lstStyle/>
                    <a:p>
                      <a:endParaRPr lang="en-US"/>
                    </a:p>
                  </a:txBody>
                  <a:tcPr/>
                </a:tc>
              </a:tr>
              <a:tr h="0">
                <a:tc>
                  <a:txBody>
                    <a:bodyPr/>
                    <a:lstStyle/>
                    <a:p>
                      <a:pPr algn="just">
                        <a:spcAft>
                          <a:spcPts val="0"/>
                        </a:spcAft>
                      </a:pPr>
                      <a:r>
                        <a:rPr lang="vi-VN" sz="2000">
                          <a:effectLst/>
                        </a:rPr>
                        <a:t>Lao động nhẹ</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2,5</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2300 ÷ 3000</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Giáo viên, thầy thuốc</a:t>
                      </a:r>
                      <a:endParaRPr lang="en-US" sz="2000">
                        <a:effectLst/>
                        <a:latin typeface="Times New Roman"/>
                        <a:ea typeface="Calibri"/>
                      </a:endParaRPr>
                    </a:p>
                  </a:txBody>
                  <a:tcPr marL="53975" marR="53975" marT="0" marB="0"/>
                </a:tc>
              </a:tr>
              <a:tr h="0">
                <a:tc>
                  <a:txBody>
                    <a:bodyPr/>
                    <a:lstStyle/>
                    <a:p>
                      <a:pPr algn="just">
                        <a:spcAft>
                          <a:spcPts val="0"/>
                        </a:spcAft>
                      </a:pPr>
                      <a:r>
                        <a:rPr lang="vi-VN" sz="2000">
                          <a:effectLst/>
                        </a:rPr>
                        <a:t>Lao động trung bình</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2,5 ÷ 5</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3100 ÷ 3900</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Thợ nguội, thợ dệt</a:t>
                      </a:r>
                      <a:endParaRPr lang="en-US" sz="2000">
                        <a:effectLst/>
                        <a:latin typeface="Times New Roman"/>
                        <a:ea typeface="Calibri"/>
                      </a:endParaRPr>
                    </a:p>
                  </a:txBody>
                  <a:tcPr marL="53975" marR="53975" marT="0" marB="0"/>
                </a:tc>
              </a:tr>
              <a:tr h="0">
                <a:tc>
                  <a:txBody>
                    <a:bodyPr/>
                    <a:lstStyle/>
                    <a:p>
                      <a:pPr algn="just">
                        <a:spcAft>
                          <a:spcPts val="0"/>
                        </a:spcAft>
                      </a:pPr>
                      <a:r>
                        <a:rPr lang="vi-VN" sz="2000">
                          <a:effectLst/>
                        </a:rPr>
                        <a:t>Lao động nặng</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5 ÷ 10</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4000 ÷ 4500</a:t>
                      </a:r>
                      <a:endParaRPr lang="en-US" sz="2000">
                        <a:effectLst/>
                        <a:latin typeface="Times New Roman"/>
                        <a:ea typeface="Calibri"/>
                      </a:endParaRPr>
                    </a:p>
                  </a:txBody>
                  <a:tcPr marL="53975" marR="53975" marT="0" marB="0"/>
                </a:tc>
                <a:tc>
                  <a:txBody>
                    <a:bodyPr/>
                    <a:lstStyle/>
                    <a:p>
                      <a:pPr algn="just">
                        <a:spcAft>
                          <a:spcPts val="0"/>
                        </a:spcAft>
                      </a:pPr>
                      <a:r>
                        <a:rPr lang="vi-VN" sz="2000">
                          <a:effectLst/>
                        </a:rPr>
                        <a:t>Thợ mỏ, thợ khuân vác</a:t>
                      </a:r>
                      <a:endParaRPr lang="en-US" sz="2000">
                        <a:effectLst/>
                        <a:latin typeface="Times New Roman"/>
                        <a:ea typeface="Calibri"/>
                      </a:endParaRPr>
                    </a:p>
                  </a:txBody>
                  <a:tcPr marL="53975" marR="53975" marT="0" marB="0"/>
                </a:tc>
              </a:tr>
            </a:tbl>
          </a:graphicData>
        </a:graphic>
      </p:graphicFrame>
    </p:spTree>
    <p:extLst>
      <p:ext uri="{BB962C8B-B14F-4D97-AF65-F5344CB8AC3E}">
        <p14:creationId xmlns:p14="http://schemas.microsoft.com/office/powerpoint/2010/main" val="42812282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a:t>
                </a:r>
                <a:r>
                  <a:rPr lang="en-US" sz="2600" b="1" smtClean="0">
                    <a:latin typeface="Arial" panose="020B0604020202020204" pitchFamily="34" charset="0"/>
                    <a:cs typeface="Arial" panose="020B0604020202020204" pitchFamily="34" charset="0"/>
                  </a:rPr>
                  <a:t>. </a:t>
                </a:r>
                <a:r>
                  <a:rPr lang="vi-VN" sz="2600" b="1">
                    <a:latin typeface="Arial" panose="020B0604020202020204" pitchFamily="34" charset="0"/>
                    <a:cs typeface="Arial" panose="020B0604020202020204" pitchFamily="34" charset="0"/>
                  </a:rPr>
                  <a:t>Các biến đổi sinh lý của cơ thể người lao động</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48042" y="1600200"/>
            <a:ext cx="8216546" cy="830997"/>
          </a:xfrm>
          <a:prstGeom prst="rect">
            <a:avLst/>
          </a:prstGeom>
        </p:spPr>
        <p:txBody>
          <a:bodyPr wrap="square">
            <a:spAutoFit/>
          </a:bodyPr>
          <a:lstStyle/>
          <a:p>
            <a:r>
              <a:rPr lang="vi-VN" sz="2400" b="1" i="1"/>
              <a:t>Bảng 2.2. Các thông số để đánh giá mức chịu tải thể lực của người lao động</a:t>
            </a:r>
            <a:endParaRPr lang="en-US" sz="2400"/>
          </a:p>
        </p:txBody>
      </p:sp>
      <p:graphicFrame>
        <p:nvGraphicFramePr>
          <p:cNvPr id="3" name="Table 2"/>
          <p:cNvGraphicFramePr>
            <a:graphicFrameLocks noGrp="1"/>
          </p:cNvGraphicFramePr>
          <p:nvPr>
            <p:extLst>
              <p:ext uri="{D42A27DB-BD31-4B8C-83A1-F6EECF244321}">
                <p14:modId xmlns:p14="http://schemas.microsoft.com/office/powerpoint/2010/main" val="2925417401"/>
              </p:ext>
            </p:extLst>
          </p:nvPr>
        </p:nvGraphicFramePr>
        <p:xfrm>
          <a:off x="524534" y="2444260"/>
          <a:ext cx="8229600" cy="4023360"/>
        </p:xfrm>
        <a:graphic>
          <a:graphicData uri="http://schemas.openxmlformats.org/drawingml/2006/table">
            <a:tbl>
              <a:tblPr firstRow="1" firstCol="1" lastRow="1" lastCol="1" bandRow="1" bandCol="1">
                <a:tableStyleId>{5C22544A-7EE6-4342-B048-85BDC9FD1C3A}</a:tableStyleId>
              </a:tblPr>
              <a:tblGrid>
                <a:gridCol w="1371600"/>
                <a:gridCol w="1371600"/>
                <a:gridCol w="1371600"/>
                <a:gridCol w="1371600"/>
                <a:gridCol w="1371600"/>
                <a:gridCol w="1371600"/>
              </a:tblGrid>
              <a:tr h="0">
                <a:tc>
                  <a:txBody>
                    <a:bodyPr/>
                    <a:lstStyle/>
                    <a:p>
                      <a:pPr algn="ctr">
                        <a:spcAft>
                          <a:spcPts val="0"/>
                        </a:spcAft>
                      </a:pPr>
                      <a:r>
                        <a:rPr lang="vi-VN" sz="2200" smtClean="0">
                          <a:effectLst/>
                        </a:rPr>
                        <a:t>Mức chịu tải</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Tiêu thụ oxy </a:t>
                      </a:r>
                      <a:endParaRPr lang="en-US" sz="2200">
                        <a:effectLst/>
                      </a:endParaRPr>
                    </a:p>
                    <a:p>
                      <a:pPr algn="ctr">
                        <a:spcAft>
                          <a:spcPts val="0"/>
                        </a:spcAft>
                      </a:pPr>
                      <a:r>
                        <a:rPr lang="vi-VN" sz="2200">
                          <a:effectLst/>
                        </a:rPr>
                        <a:t>(l/phút)</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Thông khí phổi</a:t>
                      </a:r>
                      <a:endParaRPr lang="en-US" sz="2200">
                        <a:effectLst/>
                      </a:endParaRPr>
                    </a:p>
                    <a:p>
                      <a:pPr algn="ctr">
                        <a:spcAft>
                          <a:spcPts val="0"/>
                        </a:spcAft>
                      </a:pPr>
                      <a:r>
                        <a:rPr lang="vi-VN" sz="2200">
                          <a:effectLst/>
                        </a:rPr>
                        <a:t>(l/phút)</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Thân nhiệt</a:t>
                      </a:r>
                      <a:endParaRPr lang="en-US" sz="2200">
                        <a:effectLst/>
                      </a:endParaRPr>
                    </a:p>
                    <a:p>
                      <a:pPr algn="ctr">
                        <a:spcAft>
                          <a:spcPts val="0"/>
                        </a:spcAft>
                      </a:pPr>
                      <a:r>
                        <a:rPr lang="vi-VN" sz="2200">
                          <a:effectLst/>
                        </a:rPr>
                        <a:t>(°C)</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Nhịp đập tim</a:t>
                      </a:r>
                      <a:endParaRPr lang="en-US" sz="2200">
                        <a:effectLst/>
                      </a:endParaRPr>
                    </a:p>
                    <a:p>
                      <a:pPr algn="ctr">
                        <a:spcAft>
                          <a:spcPts val="0"/>
                        </a:spcAft>
                      </a:pPr>
                      <a:r>
                        <a:rPr lang="vi-VN" sz="2200">
                          <a:effectLst/>
                        </a:rPr>
                        <a:t>(lần/phút)</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Acitlactic trong</a:t>
                      </a:r>
                      <a:endParaRPr lang="en-US" sz="2200">
                        <a:effectLst/>
                      </a:endParaRPr>
                    </a:p>
                    <a:p>
                      <a:pPr algn="ctr">
                        <a:spcAft>
                          <a:spcPts val="0"/>
                        </a:spcAft>
                      </a:pPr>
                      <a:r>
                        <a:rPr lang="vi-VN" sz="2200" smtClean="0">
                          <a:effectLst/>
                        </a:rPr>
                        <a:t>100 cm³ (mmg)</a:t>
                      </a:r>
                      <a:endParaRPr lang="en-US" sz="2200">
                        <a:effectLst/>
                        <a:latin typeface="Times New Roman"/>
                        <a:ea typeface="Calibri"/>
                      </a:endParaRPr>
                    </a:p>
                  </a:txBody>
                  <a:tcPr marL="53975" marR="53975" marT="0" marB="0" anchor="ctr"/>
                </a:tc>
              </a:tr>
              <a:tr h="0">
                <a:tc>
                  <a:txBody>
                    <a:bodyPr/>
                    <a:lstStyle/>
                    <a:p>
                      <a:pPr algn="just">
                        <a:spcAft>
                          <a:spcPts val="0"/>
                        </a:spcAft>
                      </a:pPr>
                      <a:r>
                        <a:rPr lang="vi-VN" sz="2200">
                          <a:effectLst/>
                        </a:rPr>
                        <a:t>Rất nhẹ</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0,25 ÷ 0,5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6 ÷ 7</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37,5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60 ÷ 70</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10</a:t>
                      </a:r>
                      <a:endParaRPr lang="en-US" sz="2200">
                        <a:effectLst/>
                        <a:latin typeface="Times New Roman"/>
                        <a:ea typeface="Calibri"/>
                      </a:endParaRPr>
                    </a:p>
                  </a:txBody>
                  <a:tcPr marL="53975" marR="53975" marT="0" marB="0" anchor="ctr"/>
                </a:tc>
              </a:tr>
              <a:tr h="0">
                <a:tc>
                  <a:txBody>
                    <a:bodyPr/>
                    <a:lstStyle/>
                    <a:p>
                      <a:pPr algn="just">
                        <a:spcAft>
                          <a:spcPts val="0"/>
                        </a:spcAft>
                      </a:pPr>
                      <a:r>
                        <a:rPr lang="vi-VN" sz="2200">
                          <a:effectLst/>
                        </a:rPr>
                        <a:t>Nhẹ</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0,5 ÷ 1</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11 ÷ 20</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37,5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75 ÷ 100</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10</a:t>
                      </a:r>
                      <a:endParaRPr lang="en-US" sz="2200">
                        <a:effectLst/>
                        <a:latin typeface="Times New Roman"/>
                        <a:ea typeface="Calibri"/>
                      </a:endParaRPr>
                    </a:p>
                  </a:txBody>
                  <a:tcPr marL="53975" marR="53975" marT="0" marB="0" anchor="ctr"/>
                </a:tc>
              </a:tr>
              <a:tr h="0">
                <a:tc>
                  <a:txBody>
                    <a:bodyPr/>
                    <a:lstStyle/>
                    <a:p>
                      <a:pPr algn="just">
                        <a:spcAft>
                          <a:spcPts val="0"/>
                        </a:spcAft>
                      </a:pPr>
                      <a:r>
                        <a:rPr lang="vi-VN" sz="2200">
                          <a:effectLst/>
                        </a:rPr>
                        <a:t>Trung bình</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 ÷ 1,5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20 ÷ 31</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35,5 ÷ 38</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100 ÷ 125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15</a:t>
                      </a:r>
                      <a:endParaRPr lang="en-US" sz="2200">
                        <a:effectLst/>
                        <a:latin typeface="Times New Roman"/>
                        <a:ea typeface="Calibri"/>
                      </a:endParaRPr>
                    </a:p>
                  </a:txBody>
                  <a:tcPr marL="53975" marR="53975" marT="0" marB="0" anchor="ctr"/>
                </a:tc>
              </a:tr>
              <a:tr h="0">
                <a:tc>
                  <a:txBody>
                    <a:bodyPr/>
                    <a:lstStyle/>
                    <a:p>
                      <a:pPr algn="just">
                        <a:spcAft>
                          <a:spcPts val="0"/>
                        </a:spcAft>
                      </a:pPr>
                      <a:r>
                        <a:rPr lang="vi-VN" sz="2200">
                          <a:effectLst/>
                        </a:rPr>
                        <a:t>Nặng</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1,5 ÷ 2</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31 ÷ 43</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38 ÷ 38,5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125 ÷ 150</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15</a:t>
                      </a:r>
                      <a:endParaRPr lang="en-US" sz="2200">
                        <a:effectLst/>
                        <a:latin typeface="Times New Roman"/>
                        <a:ea typeface="Calibri"/>
                      </a:endParaRPr>
                    </a:p>
                  </a:txBody>
                  <a:tcPr marL="53975" marR="53975" marT="0" marB="0" anchor="ctr"/>
                </a:tc>
              </a:tr>
              <a:tr h="0">
                <a:tc>
                  <a:txBody>
                    <a:bodyPr/>
                    <a:lstStyle/>
                    <a:p>
                      <a:pPr algn="just">
                        <a:spcAft>
                          <a:spcPts val="0"/>
                        </a:spcAft>
                      </a:pPr>
                      <a:r>
                        <a:rPr lang="vi-VN" sz="2200">
                          <a:effectLst/>
                        </a:rPr>
                        <a:t>Rất nặng</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2 ÷ 2,5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43 ÷ 56</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38,5 ÷ 39</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150 ÷ 175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20</a:t>
                      </a:r>
                      <a:endParaRPr lang="en-US" sz="2200">
                        <a:effectLst/>
                        <a:latin typeface="Times New Roman"/>
                        <a:ea typeface="Calibri"/>
                      </a:endParaRPr>
                    </a:p>
                  </a:txBody>
                  <a:tcPr marL="53975" marR="53975" marT="0" marB="0" anchor="ctr"/>
                </a:tc>
              </a:tr>
              <a:tr h="0">
                <a:tc>
                  <a:txBody>
                    <a:bodyPr/>
                    <a:lstStyle/>
                    <a:p>
                      <a:pPr algn="just">
                        <a:spcAft>
                          <a:spcPts val="0"/>
                        </a:spcAft>
                      </a:pPr>
                      <a:r>
                        <a:rPr lang="vi-VN" sz="2200">
                          <a:effectLst/>
                        </a:rPr>
                        <a:t>Cực nặng</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2,5 ÷ 4</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60 ÷ 100</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&gt; 39</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&gt; 175</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50 ÷ 60</a:t>
                      </a:r>
                      <a:endParaRPr lang="en-US" sz="2200">
                        <a:effectLst/>
                        <a:latin typeface="Times New Roman"/>
                        <a:ea typeface="Calibri"/>
                      </a:endParaRPr>
                    </a:p>
                  </a:txBody>
                  <a:tcPr marL="53975" marR="53975" marT="0" marB="0" anchor="ctr"/>
                </a:tc>
              </a:tr>
            </a:tbl>
          </a:graphicData>
        </a:graphic>
      </p:graphicFrame>
    </p:spTree>
    <p:extLst>
      <p:ext uri="{BB962C8B-B14F-4D97-AF65-F5344CB8AC3E}">
        <p14:creationId xmlns:p14="http://schemas.microsoft.com/office/powerpoint/2010/main" val="9501430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a:t>
                </a:r>
                <a:r>
                  <a:rPr lang="en-US" sz="2600" b="1" smtClean="0">
                    <a:latin typeface="Arial" panose="020B0604020202020204" pitchFamily="34" charset="0"/>
                    <a:cs typeface="Arial" panose="020B0604020202020204" pitchFamily="34" charset="0"/>
                  </a:rPr>
                  <a:t>. </a:t>
                </a:r>
                <a:r>
                  <a:rPr lang="vi-VN" sz="2600" b="1">
                    <a:latin typeface="Arial" panose="020B0604020202020204" pitchFamily="34" charset="0"/>
                    <a:cs typeface="Arial" panose="020B0604020202020204" pitchFamily="34" charset="0"/>
                  </a:rPr>
                  <a:t>Các biến đổi sinh lý của cơ thể người lao động</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48042" y="1381919"/>
            <a:ext cx="8216546" cy="830997"/>
          </a:xfrm>
          <a:prstGeom prst="rect">
            <a:avLst/>
          </a:prstGeom>
        </p:spPr>
        <p:txBody>
          <a:bodyPr wrap="square">
            <a:spAutoFit/>
          </a:bodyPr>
          <a:lstStyle/>
          <a:p>
            <a:r>
              <a:rPr lang="vi-VN" sz="2400" b="1" i="1"/>
              <a:t>Hình 2.2. Chu kỳ sinh học của con người trong một ngày và khả năng tạo ra năng suất lao động</a:t>
            </a:r>
            <a:endParaRPr lang="en-US" sz="2400"/>
          </a:p>
        </p:txBody>
      </p:sp>
      <p:pic>
        <p:nvPicPr>
          <p:cNvPr id="15" name="Picture 1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5228" y="2193322"/>
            <a:ext cx="6035841" cy="4401570"/>
          </a:xfrm>
          <a:prstGeom prst="rect">
            <a:avLst/>
          </a:prstGeom>
          <a:noFill/>
          <a:ln>
            <a:noFill/>
          </a:ln>
        </p:spPr>
      </p:pic>
    </p:spTree>
    <p:extLst>
      <p:ext uri="{BB962C8B-B14F-4D97-AF65-F5344CB8AC3E}">
        <p14:creationId xmlns:p14="http://schemas.microsoft.com/office/powerpoint/2010/main" val="32578552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3. Bệnh nghề nghiệp</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5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600200"/>
            <a:ext cx="9144000"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32535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3. Bệnh nghề nghiệp</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71991" y="1524000"/>
            <a:ext cx="8216546" cy="2677656"/>
          </a:xfrm>
          <a:prstGeom prst="rect">
            <a:avLst/>
          </a:prstGeom>
        </p:spPr>
        <p:txBody>
          <a:bodyPr wrap="square">
            <a:spAutoFit/>
          </a:bodyPr>
          <a:lstStyle/>
          <a:p>
            <a:r>
              <a:rPr lang="vi-VN" sz="2400"/>
              <a:t>Bệnh nghề nghiệp là một hiện trạng bệnh lý của người lao động phát sinh do tác động thường xuyên và kéo dài của điều kiện lao động xấu, có hại, mang tính chất đặc trưng cho một loại nghề nghiệp, công việc hoặc có liên quan đến nghề nghiệp, công việc đó trong quá trình lao động. </a:t>
            </a:r>
            <a:endParaRPr lang="en-US" sz="2400" smtClean="0"/>
          </a:p>
          <a:p>
            <a:r>
              <a:rPr lang="en-US" sz="2400" smtClean="0"/>
              <a:t>- </a:t>
            </a:r>
            <a:r>
              <a:rPr lang="vi-VN" sz="2400" smtClean="0"/>
              <a:t>Ví </a:t>
            </a:r>
            <a:r>
              <a:rPr lang="vi-VN" sz="2400"/>
              <a:t>dụ: bệnh bụi phổi Silic, Anthracose xuất hiện ở ngành khai thác đá, khai thác mỏ...</a:t>
            </a:r>
            <a:endParaRPr lang="en-US" sz="2400"/>
          </a:p>
        </p:txBody>
      </p:sp>
    </p:spTree>
    <p:extLst>
      <p:ext uri="{BB962C8B-B14F-4D97-AF65-F5344CB8AC3E}">
        <p14:creationId xmlns:p14="http://schemas.microsoft.com/office/powerpoint/2010/main" val="110138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3. Bệnh nghề nghiệp</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71991" y="1524000"/>
            <a:ext cx="8216546" cy="830997"/>
          </a:xfrm>
          <a:prstGeom prst="rect">
            <a:avLst/>
          </a:prstGeom>
        </p:spPr>
        <p:txBody>
          <a:bodyPr wrap="square">
            <a:spAutoFit/>
          </a:bodyPr>
          <a:lstStyle/>
          <a:p>
            <a:r>
              <a:rPr lang="vi-VN" sz="2400" b="1"/>
              <a:t>DANH MỤC BỆNH NGHỀ NGHIỆP ĐƯỢC HƯỞNG BẢO HIỂM CỦA VIỆT NAM</a:t>
            </a:r>
            <a:endParaRPr lang="en-US" sz="2400"/>
          </a:p>
        </p:txBody>
      </p:sp>
      <p:sp>
        <p:nvSpPr>
          <p:cNvPr id="3" name="Rectangle 2"/>
          <p:cNvSpPr/>
          <p:nvPr/>
        </p:nvSpPr>
        <p:spPr>
          <a:xfrm>
            <a:off x="152400" y="2590800"/>
            <a:ext cx="3677158" cy="646331"/>
          </a:xfrm>
          <a:prstGeom prst="rect">
            <a:avLst/>
          </a:prstGeom>
          <a:solidFill>
            <a:schemeClr val="accent2">
              <a:lumMod val="40000"/>
              <a:lumOff val="60000"/>
            </a:schemeClr>
          </a:solidFill>
          <a:ln w="28575">
            <a:solidFill>
              <a:srgbClr val="0000CC"/>
            </a:solidFill>
          </a:ln>
        </p:spPr>
        <p:txBody>
          <a:bodyPr wrap="square">
            <a:spAutoFit/>
          </a:bodyPr>
          <a:lstStyle/>
          <a:p>
            <a:r>
              <a:rPr lang="vi-VN" b="1"/>
              <a:t>Nhóm I: Các bệnh bụi phổi và phế quản</a:t>
            </a:r>
            <a:endParaRPr lang="en-US"/>
          </a:p>
        </p:txBody>
      </p:sp>
      <p:sp>
        <p:nvSpPr>
          <p:cNvPr id="4" name="Rectangle 3"/>
          <p:cNvSpPr/>
          <p:nvPr/>
        </p:nvSpPr>
        <p:spPr>
          <a:xfrm>
            <a:off x="152399" y="3505200"/>
            <a:ext cx="3677159" cy="646331"/>
          </a:xfrm>
          <a:prstGeom prst="rect">
            <a:avLst/>
          </a:prstGeom>
          <a:solidFill>
            <a:schemeClr val="bg2">
              <a:lumMod val="50000"/>
            </a:schemeClr>
          </a:solidFill>
          <a:ln w="28575">
            <a:solidFill>
              <a:srgbClr val="0000CC"/>
            </a:solidFill>
          </a:ln>
        </p:spPr>
        <p:txBody>
          <a:bodyPr wrap="square">
            <a:spAutoFit/>
          </a:bodyPr>
          <a:lstStyle/>
          <a:p>
            <a:r>
              <a:rPr lang="vi-VN" b="1"/>
              <a:t>Nhóm II: Các bệnh nghề nghiệp do yếu tố vật lý</a:t>
            </a:r>
            <a:endParaRPr lang="en-US"/>
          </a:p>
        </p:txBody>
      </p:sp>
      <p:sp>
        <p:nvSpPr>
          <p:cNvPr id="6" name="Rectangle 5"/>
          <p:cNvSpPr/>
          <p:nvPr/>
        </p:nvSpPr>
        <p:spPr>
          <a:xfrm>
            <a:off x="245934" y="5181600"/>
            <a:ext cx="3677159" cy="646331"/>
          </a:xfrm>
          <a:prstGeom prst="rect">
            <a:avLst/>
          </a:prstGeom>
          <a:solidFill>
            <a:srgbClr val="FFC000"/>
          </a:solidFill>
          <a:ln w="28575">
            <a:solidFill>
              <a:srgbClr val="0000CC"/>
            </a:solidFill>
          </a:ln>
        </p:spPr>
        <p:txBody>
          <a:bodyPr wrap="square">
            <a:spAutoFit/>
          </a:bodyPr>
          <a:lstStyle/>
          <a:p>
            <a:r>
              <a:rPr lang="vi-VN" b="1"/>
              <a:t>Nhóm IV: Các bệnh về da nghề nghiệp</a:t>
            </a:r>
            <a:endParaRPr lang="en-US"/>
          </a:p>
        </p:txBody>
      </p:sp>
      <p:sp>
        <p:nvSpPr>
          <p:cNvPr id="17" name="Rectangle 16"/>
          <p:cNvSpPr/>
          <p:nvPr/>
        </p:nvSpPr>
        <p:spPr>
          <a:xfrm>
            <a:off x="245934" y="6061234"/>
            <a:ext cx="3625955" cy="646331"/>
          </a:xfrm>
          <a:prstGeom prst="rect">
            <a:avLst/>
          </a:prstGeom>
          <a:solidFill>
            <a:schemeClr val="accent2">
              <a:lumMod val="40000"/>
              <a:lumOff val="60000"/>
            </a:schemeClr>
          </a:solidFill>
          <a:ln w="28575">
            <a:solidFill>
              <a:srgbClr val="0000CC"/>
            </a:solidFill>
          </a:ln>
        </p:spPr>
        <p:txBody>
          <a:bodyPr wrap="square">
            <a:spAutoFit/>
          </a:bodyPr>
          <a:lstStyle/>
          <a:p>
            <a:r>
              <a:rPr lang="vi-VN" b="1"/>
              <a:t>Nhóm V: Các bệnh nhiễm khuẩn nghề nghiệp</a:t>
            </a:r>
            <a:endParaRPr lang="en-US"/>
          </a:p>
        </p:txBody>
      </p:sp>
      <p:sp>
        <p:nvSpPr>
          <p:cNvPr id="7" name="Rectangle 6"/>
          <p:cNvSpPr/>
          <p:nvPr/>
        </p:nvSpPr>
        <p:spPr>
          <a:xfrm>
            <a:off x="4016629" y="2129135"/>
            <a:ext cx="5212490" cy="923330"/>
          </a:xfrm>
          <a:prstGeom prst="rect">
            <a:avLst/>
          </a:prstGeom>
          <a:ln w="38100">
            <a:solidFill>
              <a:schemeClr val="tx1"/>
            </a:solidFill>
          </a:ln>
        </p:spPr>
        <p:txBody>
          <a:bodyPr wrap="square">
            <a:spAutoFit/>
          </a:bodyPr>
          <a:lstStyle/>
          <a:p>
            <a:r>
              <a:rPr lang="vi-VN" smtClean="0"/>
              <a:t>1. bụi phổi do Silic;</a:t>
            </a:r>
            <a:r>
              <a:rPr lang="en-US" smtClean="0"/>
              <a:t>      </a:t>
            </a:r>
            <a:r>
              <a:rPr lang="vi-VN" smtClean="0"/>
              <a:t>4</a:t>
            </a:r>
            <a:r>
              <a:rPr lang="vi-VN"/>
              <a:t>. </a:t>
            </a:r>
            <a:r>
              <a:rPr lang="vi-VN" smtClean="0"/>
              <a:t>viêm </a:t>
            </a:r>
            <a:r>
              <a:rPr lang="vi-VN"/>
              <a:t>phế quản mãn </a:t>
            </a:r>
            <a:r>
              <a:rPr lang="vi-VN" smtClean="0"/>
              <a:t>tính</a:t>
            </a:r>
            <a:endParaRPr lang="en-US" smtClean="0"/>
          </a:p>
          <a:p>
            <a:r>
              <a:rPr lang="vi-VN" smtClean="0"/>
              <a:t>2</a:t>
            </a:r>
            <a:r>
              <a:rPr lang="vi-VN"/>
              <a:t>. </a:t>
            </a:r>
            <a:r>
              <a:rPr lang="vi-VN" smtClean="0"/>
              <a:t>bụi </a:t>
            </a:r>
            <a:r>
              <a:rPr lang="vi-VN"/>
              <a:t>phổi do Amiăng</a:t>
            </a:r>
            <a:r>
              <a:rPr lang="vi-VN" smtClean="0"/>
              <a:t>;</a:t>
            </a:r>
            <a:r>
              <a:rPr lang="en-US" smtClean="0"/>
              <a:t> </a:t>
            </a:r>
            <a:r>
              <a:rPr lang="vi-VN"/>
              <a:t>5. Bệnh hen phế quản</a:t>
            </a:r>
            <a:endParaRPr lang="en-US"/>
          </a:p>
          <a:p>
            <a:r>
              <a:rPr lang="vi-VN"/>
              <a:t>3. </a:t>
            </a:r>
            <a:r>
              <a:rPr lang="vi-VN" smtClean="0"/>
              <a:t>bụi </a:t>
            </a:r>
            <a:r>
              <a:rPr lang="vi-VN"/>
              <a:t>phổi bông;</a:t>
            </a:r>
            <a:endParaRPr lang="en-US"/>
          </a:p>
        </p:txBody>
      </p:sp>
      <p:cxnSp>
        <p:nvCxnSpPr>
          <p:cNvPr id="10" name="Straight Arrow Connector 9"/>
          <p:cNvCxnSpPr>
            <a:stCxn id="3" idx="3"/>
            <a:endCxn id="7" idx="1"/>
          </p:cNvCxnSpPr>
          <p:nvPr/>
        </p:nvCxnSpPr>
        <p:spPr>
          <a:xfrm flipV="1">
            <a:off x="3829558" y="2590800"/>
            <a:ext cx="187071" cy="32316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4191000" y="3198558"/>
            <a:ext cx="5212490" cy="923330"/>
          </a:xfrm>
          <a:prstGeom prst="rect">
            <a:avLst/>
          </a:prstGeom>
          <a:ln w="38100">
            <a:solidFill>
              <a:schemeClr val="tx1"/>
            </a:solidFill>
          </a:ln>
        </p:spPr>
        <p:txBody>
          <a:bodyPr wrap="square">
            <a:spAutoFit/>
          </a:bodyPr>
          <a:lstStyle/>
          <a:p>
            <a:r>
              <a:rPr lang="vi-VN"/>
              <a:t>1. </a:t>
            </a:r>
            <a:r>
              <a:rPr lang="en-US"/>
              <a:t>Q</a:t>
            </a:r>
            <a:r>
              <a:rPr lang="vi-VN" smtClean="0"/>
              <a:t>uang </a:t>
            </a:r>
            <a:r>
              <a:rPr lang="vi-VN"/>
              <a:t>tuyến X và các tia phóng xạ;</a:t>
            </a:r>
            <a:endParaRPr lang="en-US"/>
          </a:p>
          <a:p>
            <a:r>
              <a:rPr lang="vi-VN"/>
              <a:t>2. </a:t>
            </a:r>
            <a:r>
              <a:rPr lang="en-US"/>
              <a:t>Đ</a:t>
            </a:r>
            <a:r>
              <a:rPr lang="vi-VN" smtClean="0"/>
              <a:t>iếc </a:t>
            </a:r>
            <a:r>
              <a:rPr lang="vi-VN"/>
              <a:t>nghề nghiệp</a:t>
            </a:r>
            <a:r>
              <a:rPr lang="vi-VN" smtClean="0"/>
              <a:t>;</a:t>
            </a:r>
            <a:endParaRPr lang="en-US" smtClean="0"/>
          </a:p>
          <a:p>
            <a:r>
              <a:rPr lang="vi-VN"/>
              <a:t>3. </a:t>
            </a:r>
            <a:r>
              <a:rPr lang="vi-VN" smtClean="0"/>
              <a:t>rung </a:t>
            </a:r>
            <a:r>
              <a:rPr lang="vi-VN"/>
              <a:t>chuyển nghề nghiệp</a:t>
            </a:r>
            <a:r>
              <a:rPr lang="vi-VN" smtClean="0"/>
              <a:t>;</a:t>
            </a:r>
            <a:r>
              <a:rPr lang="en-US" smtClean="0"/>
              <a:t> </a:t>
            </a:r>
            <a:r>
              <a:rPr lang="vi-VN"/>
              <a:t>4. Bệnh giảm áp</a:t>
            </a:r>
            <a:endParaRPr lang="en-US"/>
          </a:p>
        </p:txBody>
      </p:sp>
      <p:cxnSp>
        <p:nvCxnSpPr>
          <p:cNvPr id="23" name="Straight Arrow Connector 22"/>
          <p:cNvCxnSpPr>
            <a:stCxn id="4" idx="3"/>
            <a:endCxn id="21" idx="1"/>
          </p:cNvCxnSpPr>
          <p:nvPr/>
        </p:nvCxnSpPr>
        <p:spPr>
          <a:xfrm flipV="1">
            <a:off x="3829558" y="3660223"/>
            <a:ext cx="361442" cy="168143"/>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4140739" y="4204900"/>
            <a:ext cx="5212490" cy="646331"/>
          </a:xfrm>
          <a:prstGeom prst="rect">
            <a:avLst/>
          </a:prstGeom>
          <a:ln w="38100">
            <a:solidFill>
              <a:schemeClr val="tx1"/>
            </a:solidFill>
          </a:ln>
        </p:spPr>
        <p:txBody>
          <a:bodyPr wrap="square">
            <a:spAutoFit/>
          </a:bodyPr>
          <a:lstStyle/>
          <a:p>
            <a:r>
              <a:rPr lang="vi-VN"/>
              <a:t>nhiễm độc chì và hợp chất </a:t>
            </a:r>
            <a:r>
              <a:rPr lang="vi-VN" smtClean="0"/>
              <a:t>chì</a:t>
            </a:r>
            <a:r>
              <a:rPr lang="en-US" smtClean="0"/>
              <a:t>; </a:t>
            </a:r>
            <a:r>
              <a:rPr lang="vi-VN"/>
              <a:t>nhiễm độc Benzen và đồng đẳng của Benzen</a:t>
            </a:r>
            <a:r>
              <a:rPr lang="vi-VN" smtClean="0"/>
              <a:t>;</a:t>
            </a:r>
            <a:r>
              <a:rPr lang="en-US"/>
              <a:t> </a:t>
            </a:r>
            <a:r>
              <a:rPr lang="en-US" smtClean="0"/>
              <a:t>thuốc trừ sâu</a:t>
            </a:r>
            <a:endParaRPr lang="en-US"/>
          </a:p>
        </p:txBody>
      </p:sp>
      <p:cxnSp>
        <p:nvCxnSpPr>
          <p:cNvPr id="29" name="Straight Arrow Connector 28"/>
          <p:cNvCxnSpPr>
            <a:stCxn id="30" idx="3"/>
            <a:endCxn id="28" idx="1"/>
          </p:cNvCxnSpPr>
          <p:nvPr/>
        </p:nvCxnSpPr>
        <p:spPr>
          <a:xfrm flipV="1">
            <a:off x="3778354" y="4528066"/>
            <a:ext cx="362385" cy="1385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152399" y="4343400"/>
            <a:ext cx="3625955" cy="646331"/>
          </a:xfrm>
          <a:prstGeom prst="rect">
            <a:avLst/>
          </a:prstGeom>
          <a:solidFill>
            <a:schemeClr val="accent2">
              <a:lumMod val="40000"/>
              <a:lumOff val="60000"/>
            </a:schemeClr>
          </a:solidFill>
          <a:ln w="28575">
            <a:solidFill>
              <a:srgbClr val="0000CC"/>
            </a:solidFill>
          </a:ln>
        </p:spPr>
        <p:txBody>
          <a:bodyPr wrap="square">
            <a:spAutoFit/>
          </a:bodyPr>
          <a:lstStyle/>
          <a:p>
            <a:r>
              <a:rPr lang="vi-VN" b="1"/>
              <a:t>Nhóm III: Các bệnh nhiễm độc nghề nghiệp</a:t>
            </a:r>
            <a:endParaRPr lang="en-US"/>
          </a:p>
        </p:txBody>
      </p:sp>
      <p:sp>
        <p:nvSpPr>
          <p:cNvPr id="31" name="Rectangle 30"/>
          <p:cNvSpPr/>
          <p:nvPr/>
        </p:nvSpPr>
        <p:spPr>
          <a:xfrm>
            <a:off x="4239862" y="4953557"/>
            <a:ext cx="5212490" cy="923330"/>
          </a:xfrm>
          <a:prstGeom prst="rect">
            <a:avLst/>
          </a:prstGeom>
          <a:ln w="38100">
            <a:solidFill>
              <a:schemeClr val="tx1"/>
            </a:solidFill>
          </a:ln>
        </p:spPr>
        <p:txBody>
          <a:bodyPr wrap="square">
            <a:spAutoFit/>
          </a:bodyPr>
          <a:lstStyle/>
          <a:p>
            <a:r>
              <a:rPr lang="vi-VN"/>
              <a:t>sạm </a:t>
            </a:r>
            <a:r>
              <a:rPr lang="vi-VN" smtClean="0"/>
              <a:t>da</a:t>
            </a:r>
            <a:r>
              <a:rPr lang="en-US" smtClean="0"/>
              <a:t>, </a:t>
            </a:r>
            <a:r>
              <a:rPr lang="vi-VN"/>
              <a:t>Bệnh viêm loét da, viêm móng và xung quanh </a:t>
            </a:r>
            <a:r>
              <a:rPr lang="vi-VN" smtClean="0"/>
              <a:t>móng</a:t>
            </a:r>
            <a:r>
              <a:rPr lang="en-US" smtClean="0"/>
              <a:t>, </a:t>
            </a:r>
            <a:r>
              <a:rPr lang="vi-VN"/>
              <a:t>Bệnh loét dạ dày, loét vách ngăn mũi, viêm da, chàm tiếp xúc</a:t>
            </a:r>
            <a:endParaRPr lang="en-US"/>
          </a:p>
        </p:txBody>
      </p:sp>
      <p:cxnSp>
        <p:nvCxnSpPr>
          <p:cNvPr id="32" name="Straight Arrow Connector 31"/>
          <p:cNvCxnSpPr>
            <a:endCxn id="31" idx="1"/>
          </p:cNvCxnSpPr>
          <p:nvPr/>
        </p:nvCxnSpPr>
        <p:spPr>
          <a:xfrm>
            <a:off x="3846784" y="5415222"/>
            <a:ext cx="393078"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4233331" y="5974974"/>
            <a:ext cx="5212490" cy="646331"/>
          </a:xfrm>
          <a:prstGeom prst="rect">
            <a:avLst/>
          </a:prstGeom>
          <a:ln w="38100">
            <a:solidFill>
              <a:schemeClr val="tx1"/>
            </a:solidFill>
          </a:ln>
        </p:spPr>
        <p:txBody>
          <a:bodyPr wrap="square">
            <a:spAutoFit/>
          </a:bodyPr>
          <a:lstStyle/>
          <a:p>
            <a:r>
              <a:rPr lang="vi-VN"/>
              <a:t>Bệnh lao nghề </a:t>
            </a:r>
            <a:r>
              <a:rPr lang="vi-VN" smtClean="0"/>
              <a:t>nghiệp;Bệnh </a:t>
            </a:r>
            <a:r>
              <a:rPr lang="vi-VN"/>
              <a:t>viên gan do </a:t>
            </a:r>
            <a:r>
              <a:rPr lang="vi-VN" smtClean="0"/>
              <a:t>virus</a:t>
            </a:r>
            <a:r>
              <a:rPr lang="en-US" smtClean="0"/>
              <a:t>, </a:t>
            </a:r>
            <a:r>
              <a:rPr lang="vi-VN"/>
              <a:t>Bệnh do xoắn khuẩn Leptospira</a:t>
            </a:r>
            <a:endParaRPr lang="en-US"/>
          </a:p>
        </p:txBody>
      </p:sp>
      <p:cxnSp>
        <p:nvCxnSpPr>
          <p:cNvPr id="35" name="Straight Arrow Connector 34"/>
          <p:cNvCxnSpPr/>
          <p:nvPr/>
        </p:nvCxnSpPr>
        <p:spPr>
          <a:xfrm>
            <a:off x="3846784" y="6262577"/>
            <a:ext cx="393078"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9874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32"/>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35"/>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17" grpId="0" animBg="1"/>
      <p:bldP spid="7" grpId="0" animBg="1"/>
      <p:bldP spid="21" grpId="0" animBg="1"/>
      <p:bldP spid="28" grpId="0" animBg="1"/>
      <p:bldP spid="30" grpId="0" animBg="1"/>
      <p:bldP spid="31" grpId="0" animBg="1"/>
      <p:bldP spid="3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18120" y="6577968"/>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381000" y="228600"/>
            <a:ext cx="8534400" cy="508000"/>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lgn="ctr">
              <a:defRPr/>
            </a:pPr>
            <a:r>
              <a:rPr lang="en-US" sz="3000" b="1" smtClean="0">
                <a:effectLst>
                  <a:outerShdw blurRad="38100" dist="38100" dir="2700000" algn="tl">
                    <a:srgbClr val="000000">
                      <a:alpha val="43137"/>
                    </a:srgbClr>
                  </a:outerShdw>
                </a:effectLst>
                <a:latin typeface=".VnArialH" pitchFamily="34" charset="0"/>
              </a:rPr>
              <a:t>I. MỘT </a:t>
            </a:r>
            <a:r>
              <a:rPr lang="en-US" sz="3000" b="1">
                <a:effectLst>
                  <a:outerShdw blurRad="38100" dist="38100" dir="2700000" algn="tl">
                    <a:srgbClr val="000000">
                      <a:alpha val="43137"/>
                    </a:srgbClr>
                  </a:outerShdw>
                </a:effectLst>
                <a:latin typeface=".VnArialH" pitchFamily="34" charset="0"/>
              </a:rPr>
              <a:t>SỐ VẤN ĐỀ VỀ VỆ SINH LAO </a:t>
            </a:r>
            <a:r>
              <a:rPr lang="en-US" sz="3000" b="1" smtClean="0">
                <a:effectLst>
                  <a:outerShdw blurRad="38100" dist="38100" dir="2700000" algn="tl">
                    <a:srgbClr val="000000">
                      <a:alpha val="43137"/>
                    </a:srgbClr>
                  </a:outerShdw>
                </a:effectLst>
                <a:latin typeface=".VnArialH" pitchFamily="34" charset="0"/>
              </a:rPr>
              <a:t>ĐỘNG</a:t>
            </a:r>
            <a:endParaRPr lang="en-US" sz="3000" b="1">
              <a:effectLst>
                <a:outerShdw blurRad="38100" dist="38100" dir="2700000" algn="tl">
                  <a:srgbClr val="000000">
                    <a:alpha val="43137"/>
                  </a:srgbClr>
                </a:outerShdw>
              </a:effectLst>
              <a:latin typeface=".VnArialH" pitchFamily="34" charset="0"/>
            </a:endParaRPr>
          </a:p>
        </p:txBody>
      </p:sp>
      <p:grpSp>
        <p:nvGrpSpPr>
          <p:cNvPr id="2" name="Group 61"/>
          <p:cNvGrpSpPr>
            <a:grpSpLocks/>
          </p:cNvGrpSpPr>
          <p:nvPr/>
        </p:nvGrpSpPr>
        <p:grpSpPr bwMode="auto">
          <a:xfrm>
            <a:off x="232118" y="873919"/>
            <a:ext cx="8368513" cy="508000"/>
            <a:chOff x="848" y="1175"/>
            <a:chExt cx="4951" cy="320"/>
          </a:xfrm>
        </p:grpSpPr>
        <p:grpSp>
          <p:nvGrpSpPr>
            <p:cNvPr id="18443" name="Group 62"/>
            <p:cNvGrpSpPr>
              <a:grpSpLocks/>
            </p:cNvGrpSpPr>
            <p:nvPr/>
          </p:nvGrpSpPr>
          <p:grpSpPr bwMode="auto">
            <a:xfrm>
              <a:off x="891" y="1175"/>
              <a:ext cx="4908" cy="320"/>
              <a:chOff x="1258" y="1081"/>
              <a:chExt cx="4908"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394"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4. Các biện pháp đề phòng tác hại bệnh nghề nghiệp</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848"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Rectangle 2"/>
          <p:cNvSpPr/>
          <p:nvPr/>
        </p:nvSpPr>
        <p:spPr>
          <a:xfrm>
            <a:off x="194731" y="1889078"/>
            <a:ext cx="3677158" cy="369332"/>
          </a:xfrm>
          <a:prstGeom prst="rect">
            <a:avLst/>
          </a:prstGeom>
          <a:solidFill>
            <a:schemeClr val="accent2">
              <a:lumMod val="40000"/>
              <a:lumOff val="60000"/>
            </a:schemeClr>
          </a:solidFill>
          <a:ln w="28575">
            <a:solidFill>
              <a:srgbClr val="0000CC"/>
            </a:solidFill>
          </a:ln>
        </p:spPr>
        <p:txBody>
          <a:bodyPr wrap="square">
            <a:spAutoFit/>
          </a:bodyPr>
          <a:lstStyle/>
          <a:p>
            <a:r>
              <a:rPr lang="vi-VN"/>
              <a:t>Biện pháp kỹ thuật công nghệ</a:t>
            </a:r>
            <a:endParaRPr lang="en-US"/>
          </a:p>
        </p:txBody>
      </p:sp>
      <p:sp>
        <p:nvSpPr>
          <p:cNvPr id="4" name="Rectangle 3"/>
          <p:cNvSpPr/>
          <p:nvPr/>
        </p:nvSpPr>
        <p:spPr>
          <a:xfrm>
            <a:off x="194730" y="2803478"/>
            <a:ext cx="3677159" cy="646331"/>
          </a:xfrm>
          <a:prstGeom prst="rect">
            <a:avLst/>
          </a:prstGeom>
          <a:solidFill>
            <a:schemeClr val="bg2">
              <a:lumMod val="50000"/>
            </a:schemeClr>
          </a:solidFill>
          <a:ln w="28575">
            <a:solidFill>
              <a:srgbClr val="0000CC"/>
            </a:solidFill>
          </a:ln>
        </p:spPr>
        <p:txBody>
          <a:bodyPr wrap="square">
            <a:spAutoFit/>
          </a:bodyPr>
          <a:lstStyle/>
          <a:p>
            <a:r>
              <a:rPr lang="vi-VN"/>
              <a:t>Biện pháp kỹ thuật vệ sinh lao động</a:t>
            </a:r>
            <a:endParaRPr lang="en-US"/>
          </a:p>
        </p:txBody>
      </p:sp>
      <p:sp>
        <p:nvSpPr>
          <p:cNvPr id="6" name="Rectangle 5"/>
          <p:cNvSpPr/>
          <p:nvPr/>
        </p:nvSpPr>
        <p:spPr>
          <a:xfrm>
            <a:off x="237061" y="4390334"/>
            <a:ext cx="3677159" cy="646331"/>
          </a:xfrm>
          <a:prstGeom prst="rect">
            <a:avLst/>
          </a:prstGeom>
          <a:solidFill>
            <a:srgbClr val="FFC000"/>
          </a:solidFill>
          <a:ln w="28575">
            <a:solidFill>
              <a:srgbClr val="0000CC"/>
            </a:solidFill>
          </a:ln>
        </p:spPr>
        <p:txBody>
          <a:bodyPr wrap="square">
            <a:spAutoFit/>
          </a:bodyPr>
          <a:lstStyle/>
          <a:p>
            <a:r>
              <a:rPr lang="vi-VN" smtClean="0"/>
              <a:t>Biện </a:t>
            </a:r>
            <a:r>
              <a:rPr lang="vi-VN"/>
              <a:t>pháp tổ chức lao động khoa học</a:t>
            </a:r>
            <a:endParaRPr lang="en-US"/>
          </a:p>
        </p:txBody>
      </p:sp>
      <p:sp>
        <p:nvSpPr>
          <p:cNvPr id="17" name="Rectangle 16"/>
          <p:cNvSpPr/>
          <p:nvPr/>
        </p:nvSpPr>
        <p:spPr>
          <a:xfrm>
            <a:off x="288265" y="5359512"/>
            <a:ext cx="3625955" cy="646331"/>
          </a:xfrm>
          <a:prstGeom prst="rect">
            <a:avLst/>
          </a:prstGeom>
          <a:solidFill>
            <a:schemeClr val="accent2">
              <a:lumMod val="40000"/>
              <a:lumOff val="60000"/>
            </a:schemeClr>
          </a:solidFill>
          <a:ln w="28575">
            <a:solidFill>
              <a:srgbClr val="0000CC"/>
            </a:solidFill>
          </a:ln>
        </p:spPr>
        <p:txBody>
          <a:bodyPr wrap="square">
            <a:spAutoFit/>
          </a:bodyPr>
          <a:lstStyle/>
          <a:p>
            <a:r>
              <a:rPr lang="vi-VN"/>
              <a:t>Biện pháp y tế bảo vệ sức khoẻ người lao động</a:t>
            </a:r>
            <a:endParaRPr lang="en-US"/>
          </a:p>
        </p:txBody>
      </p:sp>
      <p:sp>
        <p:nvSpPr>
          <p:cNvPr id="7" name="Rectangle 6"/>
          <p:cNvSpPr/>
          <p:nvPr/>
        </p:nvSpPr>
        <p:spPr>
          <a:xfrm>
            <a:off x="4058960" y="1427413"/>
            <a:ext cx="5212490" cy="923330"/>
          </a:xfrm>
          <a:prstGeom prst="rect">
            <a:avLst/>
          </a:prstGeom>
          <a:ln w="38100">
            <a:solidFill>
              <a:schemeClr val="tx1"/>
            </a:solidFill>
          </a:ln>
        </p:spPr>
        <p:txBody>
          <a:bodyPr wrap="square">
            <a:spAutoFit/>
          </a:bodyPr>
          <a:lstStyle/>
          <a:p>
            <a:r>
              <a:rPr lang="vi-VN"/>
              <a:t>Ứng dụng các tiến bộ kỹ thuật, đổi mới công nghệ, cơ khí hóa và tự động hóa ở những khâu có thể gây nguy hại cho con người.</a:t>
            </a:r>
            <a:endParaRPr lang="en-US"/>
          </a:p>
        </p:txBody>
      </p:sp>
      <p:cxnSp>
        <p:nvCxnSpPr>
          <p:cNvPr id="10" name="Straight Arrow Connector 9"/>
          <p:cNvCxnSpPr>
            <a:stCxn id="3" idx="3"/>
            <a:endCxn id="7" idx="1"/>
          </p:cNvCxnSpPr>
          <p:nvPr/>
        </p:nvCxnSpPr>
        <p:spPr>
          <a:xfrm flipV="1">
            <a:off x="3871889" y="1889078"/>
            <a:ext cx="187071" cy="18466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4233331" y="2496836"/>
            <a:ext cx="5212490" cy="923330"/>
          </a:xfrm>
          <a:prstGeom prst="rect">
            <a:avLst/>
          </a:prstGeom>
          <a:ln w="38100">
            <a:solidFill>
              <a:schemeClr val="tx1"/>
            </a:solidFill>
          </a:ln>
        </p:spPr>
        <p:txBody>
          <a:bodyPr wrap="square">
            <a:spAutoFit/>
          </a:bodyPr>
          <a:lstStyle/>
          <a:p>
            <a:r>
              <a:rPr lang="vi-VN"/>
              <a:t>Ứng dụng kỹ thuật để thực hiện các giải pháp vệ sinh lao động như thông gió, chiếu sáng, chống ồn, chống rung...</a:t>
            </a:r>
            <a:endParaRPr lang="en-US"/>
          </a:p>
        </p:txBody>
      </p:sp>
      <p:cxnSp>
        <p:nvCxnSpPr>
          <p:cNvPr id="23" name="Straight Arrow Connector 22"/>
          <p:cNvCxnSpPr>
            <a:stCxn id="4" idx="3"/>
            <a:endCxn id="21" idx="1"/>
          </p:cNvCxnSpPr>
          <p:nvPr/>
        </p:nvCxnSpPr>
        <p:spPr>
          <a:xfrm flipV="1">
            <a:off x="3871889" y="2958501"/>
            <a:ext cx="361442" cy="168143"/>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4183070" y="3503178"/>
            <a:ext cx="5212490" cy="646331"/>
          </a:xfrm>
          <a:prstGeom prst="rect">
            <a:avLst/>
          </a:prstGeom>
          <a:ln w="38100">
            <a:solidFill>
              <a:schemeClr val="tx1"/>
            </a:solidFill>
          </a:ln>
        </p:spPr>
        <p:txBody>
          <a:bodyPr wrap="square">
            <a:spAutoFit/>
          </a:bodyPr>
          <a:lstStyle/>
          <a:p>
            <a:r>
              <a:rPr lang="vi-VN"/>
              <a:t>Bảo đảm các trang bị phòng hộ cá nhân với yêu cầu sử dụng tốt nhất.</a:t>
            </a:r>
            <a:endParaRPr lang="en-US"/>
          </a:p>
        </p:txBody>
      </p:sp>
      <p:cxnSp>
        <p:nvCxnSpPr>
          <p:cNvPr id="29" name="Straight Arrow Connector 28"/>
          <p:cNvCxnSpPr>
            <a:stCxn id="30" idx="3"/>
            <a:endCxn id="28" idx="1"/>
          </p:cNvCxnSpPr>
          <p:nvPr/>
        </p:nvCxnSpPr>
        <p:spPr>
          <a:xfrm>
            <a:off x="3820685" y="3826344"/>
            <a:ext cx="362385"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194730" y="3641678"/>
            <a:ext cx="3625955" cy="369332"/>
          </a:xfrm>
          <a:prstGeom prst="rect">
            <a:avLst/>
          </a:prstGeom>
          <a:solidFill>
            <a:schemeClr val="accent2">
              <a:lumMod val="40000"/>
              <a:lumOff val="60000"/>
            </a:schemeClr>
          </a:solidFill>
          <a:ln w="28575">
            <a:solidFill>
              <a:srgbClr val="0000CC"/>
            </a:solidFill>
          </a:ln>
        </p:spPr>
        <p:txBody>
          <a:bodyPr wrap="square">
            <a:spAutoFit/>
          </a:bodyPr>
          <a:lstStyle/>
          <a:p>
            <a:r>
              <a:rPr lang="vi-VN" smtClean="0"/>
              <a:t>Biện </a:t>
            </a:r>
            <a:r>
              <a:rPr lang="vi-VN"/>
              <a:t>pháp phòng hộ cá nhân</a:t>
            </a:r>
            <a:endParaRPr lang="en-US"/>
          </a:p>
        </p:txBody>
      </p:sp>
      <p:sp>
        <p:nvSpPr>
          <p:cNvPr id="31" name="Rectangle 30"/>
          <p:cNvSpPr/>
          <p:nvPr/>
        </p:nvSpPr>
        <p:spPr>
          <a:xfrm>
            <a:off x="4282193" y="4251835"/>
            <a:ext cx="5212490" cy="1477328"/>
          </a:xfrm>
          <a:prstGeom prst="rect">
            <a:avLst/>
          </a:prstGeom>
          <a:ln w="38100">
            <a:solidFill>
              <a:schemeClr val="tx1"/>
            </a:solidFill>
          </a:ln>
        </p:spPr>
        <p:txBody>
          <a:bodyPr wrap="square">
            <a:spAutoFit/>
          </a:bodyPr>
          <a:lstStyle/>
          <a:p>
            <a:r>
              <a:rPr lang="vi-VN"/>
              <a:t>Việc tổ chức lao động khoa học thuộc phạm trù khoa học lao động và phụ thuộc vào nhiều yếu tố như tính chất công việc, khả năng và thể trạng người lao động, điều kiện và phương tiện lao động...</a:t>
            </a:r>
            <a:endParaRPr lang="en-US"/>
          </a:p>
        </p:txBody>
      </p:sp>
      <p:cxnSp>
        <p:nvCxnSpPr>
          <p:cNvPr id="32" name="Straight Arrow Connector 31"/>
          <p:cNvCxnSpPr>
            <a:endCxn id="31" idx="1"/>
          </p:cNvCxnSpPr>
          <p:nvPr/>
        </p:nvCxnSpPr>
        <p:spPr>
          <a:xfrm>
            <a:off x="3889115" y="4713500"/>
            <a:ext cx="393078" cy="276999"/>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4282193" y="5820370"/>
            <a:ext cx="5212490" cy="923330"/>
          </a:xfrm>
          <a:prstGeom prst="rect">
            <a:avLst/>
          </a:prstGeom>
          <a:ln w="38100">
            <a:solidFill>
              <a:schemeClr val="tx1"/>
            </a:solidFill>
          </a:ln>
        </p:spPr>
        <p:txBody>
          <a:bodyPr wrap="square">
            <a:spAutoFit/>
          </a:bodyPr>
          <a:lstStyle/>
          <a:p>
            <a:r>
              <a:rPr lang="vi-VN"/>
              <a:t>Khám sức khỏe định kỳ, giám định khả năng lao động, điều chỉnh giữa khả năng lao động và nhiệm vụ lao động cho phù hợp...</a:t>
            </a:r>
            <a:endParaRPr lang="en-US"/>
          </a:p>
        </p:txBody>
      </p:sp>
      <p:cxnSp>
        <p:nvCxnSpPr>
          <p:cNvPr id="35" name="Straight Arrow Connector 34"/>
          <p:cNvCxnSpPr/>
          <p:nvPr/>
        </p:nvCxnSpPr>
        <p:spPr>
          <a:xfrm>
            <a:off x="3889115" y="5560855"/>
            <a:ext cx="393078" cy="44498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4234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32"/>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35"/>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17" grpId="0" animBg="1"/>
      <p:bldP spid="7" grpId="0" animBg="1"/>
      <p:bldP spid="21" grpId="0" animBg="1"/>
      <p:bldP spid="28" grpId="0" animBg="1"/>
      <p:bldP spid="30" grpId="0" animBg="1"/>
      <p:bldP spid="31" grpId="0" animBg="1"/>
      <p:bldP spid="3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1</a:t>
                </a:r>
                <a:r>
                  <a:rPr lang="en-US" sz="2600" b="1" smtClean="0">
                    <a:latin typeface="Arial" panose="020B0604020202020204" pitchFamily="34" charset="0"/>
                    <a:cs typeface="Arial" panose="020B0604020202020204" pitchFamily="34" charset="0"/>
                  </a:rPr>
                  <a:t>. Vi khí hậu trong sản xuất</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3785652"/>
          </a:xfrm>
          <a:prstGeom prst="rect">
            <a:avLst/>
          </a:prstGeom>
        </p:spPr>
        <p:txBody>
          <a:bodyPr wrap="square">
            <a:spAutoFit/>
          </a:bodyPr>
          <a:lstStyle/>
          <a:p>
            <a:r>
              <a:rPr lang="vi-VN" sz="2400" b="1" i="1"/>
              <a:t>1.1. Khái niệm</a:t>
            </a:r>
            <a:endParaRPr lang="en-US" sz="2400" b="1" i="1"/>
          </a:p>
          <a:p>
            <a:r>
              <a:rPr lang="vi-VN" sz="2400"/>
              <a:t>Vi khí hậu là trạng thái lý học của không khí trong khoảng không gian thu hẹp gồm các yếu tố nhiệt độ, độ ẩm, bức xạ nhiệt và vận tốc của không khí. Điều kiện vi khí hậu trong sản xuất phụ thuộc vào tính chất của quá trình công nghệ và khí hậu của khu vực.</a:t>
            </a:r>
            <a:endParaRPr lang="en-US" sz="2400"/>
          </a:p>
          <a:p>
            <a:r>
              <a:rPr lang="vi-VN" sz="2400"/>
              <a:t>Về mặt vệ sinh lao động, vi khí hậu có thể ảnh hưởng đến sức khoẻ người lao động; chẳng hạn trong điều kiện vi khí hậu lạnh, độ ẩm cao có thể gây ra các bệnh thấp khớp, viêm đường hô hấp, viêm phổi...</a:t>
            </a:r>
            <a:endParaRPr lang="en-US" sz="2400"/>
          </a:p>
        </p:txBody>
      </p:sp>
    </p:spTree>
    <p:extLst>
      <p:ext uri="{BB962C8B-B14F-4D97-AF65-F5344CB8AC3E}">
        <p14:creationId xmlns:p14="http://schemas.microsoft.com/office/powerpoint/2010/main" val="545121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1</a:t>
                </a:r>
                <a:r>
                  <a:rPr lang="en-US" sz="2600" b="1" smtClean="0">
                    <a:latin typeface="Arial" panose="020B0604020202020204" pitchFamily="34" charset="0"/>
                    <a:cs typeface="Arial" panose="020B0604020202020204" pitchFamily="34" charset="0"/>
                  </a:rPr>
                  <a:t>. Vi khí hậu trong sản xuất</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3416320"/>
          </a:xfrm>
          <a:prstGeom prst="rect">
            <a:avLst/>
          </a:prstGeom>
        </p:spPr>
        <p:txBody>
          <a:bodyPr wrap="square">
            <a:spAutoFit/>
          </a:bodyPr>
          <a:lstStyle/>
          <a:p>
            <a:r>
              <a:rPr lang="vi-VN" sz="2400" b="1" i="1"/>
              <a:t>1.1. Khái niệm</a:t>
            </a:r>
            <a:endParaRPr lang="en-US" sz="2400" b="1" i="1"/>
          </a:p>
          <a:p>
            <a:r>
              <a:rPr lang="vi-VN" sz="2400"/>
              <a:t>Tuỳ theo tính chất toả nhiệt của quá trình sản xuất, người ta chia ra ba loại vi khí hậu sau:</a:t>
            </a:r>
            <a:endParaRPr lang="en-US" sz="2400"/>
          </a:p>
          <a:p>
            <a:r>
              <a:rPr lang="vi-VN" sz="2400"/>
              <a:t>- Vi khí hậu tương đối ổn định, nhiệt tỏa ra khoảng 20 kcal/m³×h, như ở phân xưởng cơ khí, dệt...</a:t>
            </a:r>
            <a:endParaRPr lang="en-US" sz="2400"/>
          </a:p>
          <a:p>
            <a:r>
              <a:rPr lang="vi-VN" sz="2400"/>
              <a:t>- Vi khí hậu nóng toả nhiều nhiệt hơn 20 kcal/m³×h ở xưởng đúc, rèn, cán thép...</a:t>
            </a:r>
            <a:endParaRPr lang="en-US" sz="2400"/>
          </a:p>
          <a:p>
            <a:r>
              <a:rPr lang="vi-VN" sz="2400"/>
              <a:t>- Vi khí hậu lạnh, nhiệt toả ra dưới 20 kcal/m³×h ở các xưởng lên men rượu bia, nhà lạnh chế biến thực phẩm.</a:t>
            </a:r>
            <a:endParaRPr lang="en-US" sz="2400"/>
          </a:p>
        </p:txBody>
      </p:sp>
    </p:spTree>
    <p:extLst>
      <p:ext uri="{BB962C8B-B14F-4D97-AF65-F5344CB8AC3E}">
        <p14:creationId xmlns:p14="http://schemas.microsoft.com/office/powerpoint/2010/main" val="30478998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yếu tố Vi khí hậu</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4893647"/>
          </a:xfrm>
          <a:prstGeom prst="rect">
            <a:avLst/>
          </a:prstGeom>
        </p:spPr>
        <p:txBody>
          <a:bodyPr wrap="square">
            <a:spAutoFit/>
          </a:bodyPr>
          <a:lstStyle/>
          <a:p>
            <a:r>
              <a:rPr lang="vi-VN" sz="2400" b="1">
                <a:solidFill>
                  <a:srgbClr val="0000CC"/>
                </a:solidFill>
              </a:rPr>
              <a:t>- Nhiệt độ: </a:t>
            </a:r>
            <a:r>
              <a:rPr lang="vi-VN" sz="2400"/>
              <a:t>phụ thuộc vào quá trình sản xuất, có khi làm tăng nhiệt độ không khí tới 50°C ÷ 60°C. Nhiệt độ tối đa cho phép nơi làm việc về mùa hè là 30°C và không được vượt quá từ 3°C ÷ 5°C.</a:t>
            </a:r>
            <a:endParaRPr lang="en-US" sz="2400"/>
          </a:p>
          <a:p>
            <a:pPr marL="342900" indent="-342900">
              <a:buFontTx/>
              <a:buChar char="-"/>
            </a:pPr>
            <a:r>
              <a:rPr lang="vi-VN" sz="2400" b="1" smtClean="0">
                <a:solidFill>
                  <a:srgbClr val="0000CC"/>
                </a:solidFill>
              </a:rPr>
              <a:t>Bức </a:t>
            </a:r>
            <a:r>
              <a:rPr lang="vi-VN" sz="2400" b="1">
                <a:solidFill>
                  <a:srgbClr val="0000CC"/>
                </a:solidFill>
              </a:rPr>
              <a:t>xạ nhiệt</a:t>
            </a:r>
            <a:r>
              <a:rPr lang="vi-VN" sz="2400"/>
              <a:t>: phát sinh từ các vật nung nóng, khi t = 500°C thì vật sinh ra tia hồng ngoại, t = 1800°C ÷ 2000°C phát ra tia tử ngoại, đến 3000°C tia tử ngoại càng phát ra nhiều</a:t>
            </a:r>
            <a:r>
              <a:rPr lang="vi-VN" sz="2400" smtClean="0"/>
              <a:t>.</a:t>
            </a:r>
            <a:endParaRPr lang="en-US" sz="2400" smtClean="0"/>
          </a:p>
          <a:p>
            <a:pPr marL="342900" indent="-342900">
              <a:buFontTx/>
              <a:buChar char="-"/>
            </a:pPr>
            <a:r>
              <a:rPr lang="vi-VN" sz="2400" b="1" smtClean="0">
                <a:solidFill>
                  <a:srgbClr val="0000CC"/>
                </a:solidFill>
              </a:rPr>
              <a:t>Độ </a:t>
            </a:r>
            <a:r>
              <a:rPr lang="vi-VN" sz="2400" b="1">
                <a:solidFill>
                  <a:srgbClr val="0000CC"/>
                </a:solidFill>
              </a:rPr>
              <a:t>ẩm: </a:t>
            </a:r>
            <a:r>
              <a:rPr lang="vi-VN" sz="2400"/>
              <a:t>là lượng hơi nước có trong không khí biểu thị bằng gram trong một mét khối không khí hoặc bằng sức trương của nước tính bằng mm cột thuỷ ngân</a:t>
            </a:r>
            <a:r>
              <a:rPr lang="vi-VN" sz="2400" smtClean="0"/>
              <a:t>.</a:t>
            </a:r>
            <a:endParaRPr lang="en-US" sz="2400" smtClean="0"/>
          </a:p>
          <a:p>
            <a:r>
              <a:rPr lang="vi-VN" sz="2400" b="1">
                <a:solidFill>
                  <a:srgbClr val="0000CC"/>
                </a:solidFill>
              </a:rPr>
              <a:t>- Vận tốc chuyển động của không khí V(m/s): </a:t>
            </a:r>
            <a:r>
              <a:rPr lang="vi-VN" sz="2400"/>
              <a:t>theo tiêu chuẩn vệ sinh quy định V ≤ 3m/s.</a:t>
            </a:r>
            <a:endParaRPr lang="en-US" sz="2400"/>
          </a:p>
        </p:txBody>
      </p:sp>
    </p:spTree>
    <p:extLst>
      <p:ext uri="{BB962C8B-B14F-4D97-AF65-F5344CB8AC3E}">
        <p14:creationId xmlns:p14="http://schemas.microsoft.com/office/powerpoint/2010/main" val="33178744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1</a:t>
                </a:r>
                <a:r>
                  <a:rPr lang="en-US" sz="2600" b="1" smtClean="0">
                    <a:latin typeface="Arial" panose="020B0604020202020204" pitchFamily="34" charset="0"/>
                    <a:cs typeface="Arial" panose="020B0604020202020204" pitchFamily="34" charset="0"/>
                  </a:rPr>
                  <a:t>. Vi khí hậu trong sản xuất</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830997"/>
          </a:xfrm>
          <a:prstGeom prst="rect">
            <a:avLst/>
          </a:prstGeom>
        </p:spPr>
        <p:txBody>
          <a:bodyPr wrap="square">
            <a:spAutoFit/>
          </a:bodyPr>
          <a:lstStyle/>
          <a:p>
            <a:r>
              <a:rPr lang="vi-VN" sz="2400" b="1" i="1"/>
              <a:t>Bảng 2.3. Cảm giác nhiệt phụ thuộc vào năng lượng bức xạ và thời gian tác dụng</a:t>
            </a:r>
            <a:endParaRPr lang="en-US" sz="2400"/>
          </a:p>
        </p:txBody>
      </p:sp>
      <p:graphicFrame>
        <p:nvGraphicFramePr>
          <p:cNvPr id="3" name="Table 2"/>
          <p:cNvGraphicFramePr>
            <a:graphicFrameLocks noGrp="1"/>
          </p:cNvGraphicFramePr>
          <p:nvPr>
            <p:extLst>
              <p:ext uri="{D42A27DB-BD31-4B8C-83A1-F6EECF244321}">
                <p14:modId xmlns:p14="http://schemas.microsoft.com/office/powerpoint/2010/main" val="3246299826"/>
              </p:ext>
            </p:extLst>
          </p:nvPr>
        </p:nvGraphicFramePr>
        <p:xfrm>
          <a:off x="470569" y="2349205"/>
          <a:ext cx="8229600" cy="3017520"/>
        </p:xfrm>
        <a:graphic>
          <a:graphicData uri="http://schemas.openxmlformats.org/drawingml/2006/table">
            <a:tbl>
              <a:tblPr firstRow="1" firstCol="1" lastRow="1" lastCol="1" bandRow="1" bandCol="1">
                <a:tableStyleId>{5C22544A-7EE6-4342-B048-85BDC9FD1C3A}</a:tableStyleId>
              </a:tblPr>
              <a:tblGrid>
                <a:gridCol w="2653631"/>
                <a:gridCol w="1600200"/>
                <a:gridCol w="3975769"/>
              </a:tblGrid>
              <a:tr h="0">
                <a:tc>
                  <a:txBody>
                    <a:bodyPr/>
                    <a:lstStyle/>
                    <a:p>
                      <a:pPr algn="ctr">
                        <a:spcAft>
                          <a:spcPts val="0"/>
                        </a:spcAft>
                      </a:pPr>
                      <a:r>
                        <a:rPr lang="vi-VN" sz="2200">
                          <a:effectLst/>
                        </a:rPr>
                        <a:t>Năng lượng bức xạ kcal/m³×h</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Mức độ</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Thời gian chịu được dưới tác dụng liên tục</a:t>
                      </a:r>
                      <a:endParaRPr lang="en-US" sz="2200">
                        <a:effectLst/>
                        <a:latin typeface="Times New Roman"/>
                        <a:ea typeface="Calibri"/>
                      </a:endParaRPr>
                    </a:p>
                  </a:txBody>
                  <a:tcPr marL="53975" marR="53975" marT="0" marB="0" anchor="ctr"/>
                </a:tc>
              </a:tr>
              <a:tr h="0">
                <a:tc>
                  <a:txBody>
                    <a:bodyPr/>
                    <a:lstStyle/>
                    <a:p>
                      <a:pPr algn="ctr">
                        <a:spcAft>
                          <a:spcPts val="0"/>
                        </a:spcAft>
                      </a:pPr>
                      <a:r>
                        <a:rPr lang="vi-VN" sz="2200">
                          <a:effectLst/>
                        </a:rPr>
                        <a:t>240 ÷ 480</a:t>
                      </a:r>
                      <a:endParaRPr lang="en-US" sz="2200">
                        <a:effectLst/>
                      </a:endParaRPr>
                    </a:p>
                    <a:p>
                      <a:pPr algn="ctr">
                        <a:spcAft>
                          <a:spcPts val="0"/>
                        </a:spcAft>
                      </a:pPr>
                      <a:r>
                        <a:rPr lang="vi-VN" sz="2200">
                          <a:effectLst/>
                        </a:rPr>
                        <a:t>480 ÷ 900</a:t>
                      </a:r>
                      <a:endParaRPr lang="en-US" sz="2200">
                        <a:effectLst/>
                      </a:endParaRPr>
                    </a:p>
                    <a:p>
                      <a:pPr algn="ctr">
                        <a:spcAft>
                          <a:spcPts val="0"/>
                        </a:spcAft>
                      </a:pPr>
                      <a:r>
                        <a:rPr lang="vi-VN" sz="2200">
                          <a:effectLst/>
                        </a:rPr>
                        <a:t>900 ÷ 1380</a:t>
                      </a:r>
                      <a:endParaRPr lang="en-US" sz="2200">
                        <a:effectLst/>
                      </a:endParaRPr>
                    </a:p>
                    <a:p>
                      <a:pPr algn="ctr">
                        <a:spcAft>
                          <a:spcPts val="0"/>
                        </a:spcAft>
                      </a:pPr>
                      <a:r>
                        <a:rPr lang="vi-VN" sz="2200">
                          <a:effectLst/>
                        </a:rPr>
                        <a:t>1380 ÷ 1800</a:t>
                      </a:r>
                      <a:endParaRPr lang="en-US" sz="2200">
                        <a:effectLst/>
                      </a:endParaRPr>
                    </a:p>
                    <a:p>
                      <a:pPr algn="ctr">
                        <a:spcAft>
                          <a:spcPts val="0"/>
                        </a:spcAft>
                      </a:pPr>
                      <a:r>
                        <a:rPr lang="vi-VN" sz="2200">
                          <a:effectLst/>
                        </a:rPr>
                        <a:t>1800 ÷ 2400</a:t>
                      </a:r>
                      <a:endParaRPr lang="en-US" sz="2200">
                        <a:effectLst/>
                      </a:endParaRPr>
                    </a:p>
                    <a:p>
                      <a:pPr algn="ctr">
                        <a:spcAft>
                          <a:spcPts val="0"/>
                        </a:spcAft>
                      </a:pPr>
                      <a:r>
                        <a:rPr lang="vi-VN" sz="2200">
                          <a:effectLst/>
                        </a:rPr>
                        <a:t>2400 ÷ 3000</a:t>
                      </a:r>
                      <a:endParaRPr lang="en-US" sz="2200">
                        <a:effectLst/>
                      </a:endParaRPr>
                    </a:p>
                    <a:p>
                      <a:pPr algn="ctr">
                        <a:spcAft>
                          <a:spcPts val="0"/>
                        </a:spcAft>
                      </a:pPr>
                      <a:r>
                        <a:rPr lang="vi-VN" sz="2200">
                          <a:effectLst/>
                        </a:rPr>
                        <a:t>&gt; 3000</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Yếu</a:t>
                      </a:r>
                      <a:endParaRPr lang="en-US" sz="2200">
                        <a:effectLst/>
                      </a:endParaRPr>
                    </a:p>
                    <a:p>
                      <a:pPr algn="ctr">
                        <a:spcAft>
                          <a:spcPts val="0"/>
                        </a:spcAft>
                      </a:pPr>
                      <a:r>
                        <a:rPr lang="vi-VN" sz="2200">
                          <a:effectLst/>
                        </a:rPr>
                        <a:t>Vừa phải</a:t>
                      </a:r>
                      <a:endParaRPr lang="en-US" sz="2200">
                        <a:effectLst/>
                      </a:endParaRPr>
                    </a:p>
                    <a:p>
                      <a:pPr algn="ctr">
                        <a:spcAft>
                          <a:spcPts val="0"/>
                        </a:spcAft>
                      </a:pPr>
                      <a:r>
                        <a:rPr lang="vi-VN" sz="2200">
                          <a:effectLst/>
                        </a:rPr>
                        <a:t>Trung bình</a:t>
                      </a:r>
                      <a:endParaRPr lang="en-US" sz="2200">
                        <a:effectLst/>
                      </a:endParaRPr>
                    </a:p>
                    <a:p>
                      <a:pPr algn="ctr">
                        <a:spcAft>
                          <a:spcPts val="0"/>
                        </a:spcAft>
                      </a:pPr>
                      <a:r>
                        <a:rPr lang="vi-VN" sz="2200">
                          <a:effectLst/>
                        </a:rPr>
                        <a:t>Đáng kể</a:t>
                      </a:r>
                      <a:endParaRPr lang="en-US" sz="2200">
                        <a:effectLst/>
                      </a:endParaRPr>
                    </a:p>
                    <a:p>
                      <a:pPr algn="ctr">
                        <a:spcAft>
                          <a:spcPts val="0"/>
                        </a:spcAft>
                      </a:pPr>
                      <a:r>
                        <a:rPr lang="vi-VN" sz="2200">
                          <a:effectLst/>
                        </a:rPr>
                        <a:t>Cao</a:t>
                      </a:r>
                      <a:endParaRPr lang="en-US" sz="2200">
                        <a:effectLst/>
                      </a:endParaRPr>
                    </a:p>
                    <a:p>
                      <a:pPr algn="ctr">
                        <a:spcAft>
                          <a:spcPts val="0"/>
                        </a:spcAft>
                      </a:pPr>
                      <a:r>
                        <a:rPr lang="vi-VN" sz="2200">
                          <a:effectLst/>
                        </a:rPr>
                        <a:t>Mạnh</a:t>
                      </a:r>
                      <a:endParaRPr lang="en-US" sz="2200">
                        <a:effectLst/>
                      </a:endParaRPr>
                    </a:p>
                    <a:p>
                      <a:pPr algn="ctr">
                        <a:spcAft>
                          <a:spcPts val="0"/>
                        </a:spcAft>
                      </a:pPr>
                      <a:r>
                        <a:rPr lang="vi-VN" sz="2200">
                          <a:effectLst/>
                        </a:rPr>
                        <a:t>Rất mạnh</a:t>
                      </a:r>
                      <a:endParaRPr lang="en-US" sz="2200">
                        <a:effectLst/>
                        <a:latin typeface="Times New Roman"/>
                        <a:ea typeface="Calibri"/>
                      </a:endParaRPr>
                    </a:p>
                  </a:txBody>
                  <a:tcPr marL="53975" marR="53975" marT="0" marB="0" anchor="ctr"/>
                </a:tc>
                <a:tc>
                  <a:txBody>
                    <a:bodyPr/>
                    <a:lstStyle/>
                    <a:p>
                      <a:pPr algn="ctr">
                        <a:spcAft>
                          <a:spcPts val="0"/>
                        </a:spcAft>
                      </a:pPr>
                      <a:r>
                        <a:rPr lang="vi-VN" sz="2200">
                          <a:effectLst/>
                        </a:rPr>
                        <a:t>Thời gian dài</a:t>
                      </a:r>
                      <a:endParaRPr lang="en-US" sz="2200">
                        <a:effectLst/>
                      </a:endParaRPr>
                    </a:p>
                    <a:p>
                      <a:pPr algn="ctr">
                        <a:spcAft>
                          <a:spcPts val="0"/>
                        </a:spcAft>
                      </a:pPr>
                      <a:r>
                        <a:rPr lang="vi-VN" sz="2200">
                          <a:effectLst/>
                        </a:rPr>
                        <a:t>3 ÷ 5 phút</a:t>
                      </a:r>
                      <a:endParaRPr lang="en-US" sz="2200">
                        <a:effectLst/>
                      </a:endParaRPr>
                    </a:p>
                    <a:p>
                      <a:pPr algn="ctr">
                        <a:spcAft>
                          <a:spcPts val="0"/>
                        </a:spcAft>
                      </a:pPr>
                      <a:r>
                        <a:rPr lang="vi-VN" sz="2200">
                          <a:effectLst/>
                        </a:rPr>
                        <a:t>40 ÷ 60 giây</a:t>
                      </a:r>
                      <a:endParaRPr lang="en-US" sz="2200">
                        <a:effectLst/>
                      </a:endParaRPr>
                    </a:p>
                    <a:p>
                      <a:pPr algn="ctr">
                        <a:spcAft>
                          <a:spcPts val="0"/>
                        </a:spcAft>
                      </a:pPr>
                      <a:r>
                        <a:rPr lang="vi-VN" sz="2200">
                          <a:effectLst/>
                        </a:rPr>
                        <a:t>20 ÷ 30 giây</a:t>
                      </a:r>
                      <a:endParaRPr lang="en-US" sz="2200">
                        <a:effectLst/>
                      </a:endParaRPr>
                    </a:p>
                    <a:p>
                      <a:pPr algn="ctr">
                        <a:spcAft>
                          <a:spcPts val="0"/>
                        </a:spcAft>
                      </a:pPr>
                      <a:r>
                        <a:rPr lang="vi-VN" sz="2200">
                          <a:effectLst/>
                        </a:rPr>
                        <a:t>12 ÷ 24 giây</a:t>
                      </a:r>
                      <a:endParaRPr lang="en-US" sz="2200">
                        <a:effectLst/>
                      </a:endParaRPr>
                    </a:p>
                    <a:p>
                      <a:pPr algn="ctr">
                        <a:spcAft>
                          <a:spcPts val="0"/>
                        </a:spcAft>
                      </a:pPr>
                      <a:r>
                        <a:rPr lang="vi-VN" sz="2200">
                          <a:effectLst/>
                        </a:rPr>
                        <a:t>8 ÷ 10 giây</a:t>
                      </a:r>
                      <a:endParaRPr lang="en-US" sz="2200">
                        <a:effectLst/>
                      </a:endParaRPr>
                    </a:p>
                    <a:p>
                      <a:pPr algn="ctr">
                        <a:spcAft>
                          <a:spcPts val="0"/>
                        </a:spcAft>
                      </a:pPr>
                      <a:r>
                        <a:rPr lang="vi-VN" sz="2200">
                          <a:effectLst/>
                        </a:rPr>
                        <a:t>2 ÷ 5 giây</a:t>
                      </a:r>
                      <a:endParaRPr lang="en-US" sz="2200">
                        <a:effectLst/>
                        <a:latin typeface="Times New Roman"/>
                        <a:ea typeface="Calibri"/>
                      </a:endParaRPr>
                    </a:p>
                  </a:txBody>
                  <a:tcPr marL="53975" marR="53975" marT="0" marB="0" anchor="ctr"/>
                </a:tc>
              </a:tr>
            </a:tbl>
          </a:graphicData>
        </a:graphic>
      </p:graphicFrame>
    </p:spTree>
    <p:extLst>
      <p:ext uri="{BB962C8B-B14F-4D97-AF65-F5344CB8AC3E}">
        <p14:creationId xmlns:p14="http://schemas.microsoft.com/office/powerpoint/2010/main" val="15941085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1.3 Điều hòa thân nhiệt của người</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1938992"/>
          </a:xfrm>
          <a:prstGeom prst="rect">
            <a:avLst/>
          </a:prstGeom>
        </p:spPr>
        <p:txBody>
          <a:bodyPr wrap="square">
            <a:spAutoFit/>
          </a:bodyPr>
          <a:lstStyle/>
          <a:p>
            <a:r>
              <a:rPr lang="vi-VN" sz="2400"/>
              <a:t>Thân nhiệt của người có nhiệt độ không đổi trong khoảng 37°C ± 0,5°C là nhờ hai quá trình điều nhiệt do trung tâm chỉ huy điều nhiệt điều khiển. Để duy trì cân bằng thân nhiệt trong điều kiện vi khí hậu nóng, cơ thể thải nhiệt thừa bằng cách tiết mồ hôi.</a:t>
            </a:r>
            <a:endParaRPr lang="en-US" sz="2400"/>
          </a:p>
        </p:txBody>
      </p:sp>
    </p:spTree>
    <p:extLst>
      <p:ext uri="{BB962C8B-B14F-4D97-AF65-F5344CB8AC3E}">
        <p14:creationId xmlns:p14="http://schemas.microsoft.com/office/powerpoint/2010/main" val="8672188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387527" y="152400"/>
            <a:ext cx="8216546" cy="830997"/>
          </a:xfrm>
          <a:prstGeom prst="rect">
            <a:avLst/>
          </a:prstGeom>
        </p:spPr>
        <p:txBody>
          <a:bodyPr wrap="square">
            <a:spAutoFit/>
          </a:bodyPr>
          <a:lstStyle/>
          <a:p>
            <a:r>
              <a:rPr lang="vi-VN" sz="2400" b="1" i="1"/>
              <a:t>Hình 2.3. Đường cong chuyển hoá ở các nhiệt độ khác nhau</a:t>
            </a:r>
            <a:endParaRPr lang="en-US" sz="2400"/>
          </a:p>
        </p:txBody>
      </p:sp>
      <p:pic>
        <p:nvPicPr>
          <p:cNvPr id="14" name="Picture 13"/>
          <p:cNvPicPr/>
          <p:nvPr/>
        </p:nvPicPr>
        <p:blipFill>
          <a:blip r:embed="rId3">
            <a:extLst>
              <a:ext uri="{28A0092B-C50C-407E-A947-70E740481C1C}">
                <a14:useLocalDpi xmlns:a14="http://schemas.microsoft.com/office/drawing/2010/main" val="0"/>
              </a:ext>
            </a:extLst>
          </a:blip>
          <a:srcRect/>
          <a:stretch>
            <a:fillRect/>
          </a:stretch>
        </p:blipFill>
        <p:spPr bwMode="auto">
          <a:xfrm>
            <a:off x="1409700" y="685800"/>
            <a:ext cx="6832981" cy="3429000"/>
          </a:xfrm>
          <a:prstGeom prst="rect">
            <a:avLst/>
          </a:prstGeom>
          <a:noFill/>
          <a:ln>
            <a:noFill/>
          </a:ln>
        </p:spPr>
      </p:pic>
      <p:sp>
        <p:nvSpPr>
          <p:cNvPr id="3" name="Rectangle 2"/>
          <p:cNvSpPr/>
          <p:nvPr/>
        </p:nvSpPr>
        <p:spPr>
          <a:xfrm>
            <a:off x="609600" y="4118092"/>
            <a:ext cx="8382000" cy="1938992"/>
          </a:xfrm>
          <a:prstGeom prst="rect">
            <a:avLst/>
          </a:prstGeom>
        </p:spPr>
        <p:txBody>
          <a:bodyPr wrap="square">
            <a:spAutoFit/>
          </a:bodyPr>
          <a:lstStyle/>
          <a:p>
            <a:r>
              <a:rPr lang="vi-VN" sz="2400"/>
              <a:t>Chuyển 1 lít máu từ nội tạng ra ngoài da thải được khoảng 2,5 kcal và nhiệt độ hạ được 3°C; một lít mồ hôi bay hơi hoàn toàn thải được 580 kcal. Còn trong điều kiện vi khí hậu lạnh; cơ thể tăng cường quá trình sinh nhiệt và hạn chế quá trình thải nhiệt để duy trì sự cân bằng nhiệt</a:t>
            </a:r>
            <a:endParaRPr lang="en-US" sz="2400"/>
          </a:p>
        </p:txBody>
      </p:sp>
    </p:spTree>
    <p:extLst>
      <p:ext uri="{BB962C8B-B14F-4D97-AF65-F5344CB8AC3E}">
        <p14:creationId xmlns:p14="http://schemas.microsoft.com/office/powerpoint/2010/main" val="22839033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387527" y="152400"/>
            <a:ext cx="8216546" cy="830997"/>
          </a:xfrm>
          <a:prstGeom prst="rect">
            <a:avLst/>
          </a:prstGeom>
        </p:spPr>
        <p:txBody>
          <a:bodyPr wrap="square">
            <a:spAutoFit/>
          </a:bodyPr>
          <a:lstStyle/>
          <a:p>
            <a:r>
              <a:rPr lang="vi-VN" sz="2400" b="1" i="1"/>
              <a:t>Hình 2.3. Đường cong chuyển hoá ở các nhiệt độ khác nhau</a:t>
            </a:r>
            <a:endParaRPr lang="en-US" sz="2400"/>
          </a:p>
        </p:txBody>
      </p:sp>
      <p:sp>
        <p:nvSpPr>
          <p:cNvPr id="3" name="Rectangle 2"/>
          <p:cNvSpPr/>
          <p:nvPr/>
        </p:nvSpPr>
        <p:spPr>
          <a:xfrm>
            <a:off x="609600" y="4118092"/>
            <a:ext cx="8382000" cy="1938992"/>
          </a:xfrm>
          <a:prstGeom prst="rect">
            <a:avLst/>
          </a:prstGeom>
        </p:spPr>
        <p:txBody>
          <a:bodyPr wrap="square">
            <a:spAutoFit/>
          </a:bodyPr>
          <a:lstStyle/>
          <a:p>
            <a:r>
              <a:rPr lang="vi-VN" sz="2400"/>
              <a:t>Chuyển 1 lít máu từ nội tạng ra ngoài da thải được khoảng 2,5 kcal và nhiệt độ hạ được 3°C; một lít mồ hôi bay hơi hoàn toàn thải được 580 kcal. Còn trong điều kiện vi khí hậu lạnh; cơ thể tăng cường quá trình sinh nhiệt và hạn chế quá trình thải nhiệt để duy trì sự cân bằng nhiệt</a:t>
            </a:r>
            <a:endParaRPr lang="en-US" sz="2400"/>
          </a:p>
        </p:txBody>
      </p:sp>
    </p:spTree>
    <p:extLst>
      <p:ext uri="{BB962C8B-B14F-4D97-AF65-F5344CB8AC3E}">
        <p14:creationId xmlns:p14="http://schemas.microsoft.com/office/powerpoint/2010/main" val="18728336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4:59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1.3 Điều hòa thân nhiệt của người</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1938992"/>
          </a:xfrm>
          <a:prstGeom prst="rect">
            <a:avLst/>
          </a:prstGeom>
        </p:spPr>
        <p:txBody>
          <a:bodyPr wrap="square">
            <a:spAutoFit/>
          </a:bodyPr>
          <a:lstStyle/>
          <a:p>
            <a:r>
              <a:rPr lang="vi-VN" sz="2400"/>
              <a:t>Thân nhiệt của người có nhiệt độ không đổi trong khoảng 37°C ± 0,5°C là nhờ hai quá trình điều nhiệt do trung tâm chỉ huy điều nhiệt điều khiển. Để duy trì cân bằng thân nhiệt trong điều kiện vi khí hậu nóng, cơ thể thải nhiệt thừa bằng cách tiết mồ hôi.</a:t>
            </a:r>
            <a:endParaRPr lang="en-US" sz="2400"/>
          </a:p>
        </p:txBody>
      </p:sp>
    </p:spTree>
    <p:extLst>
      <p:ext uri="{BB962C8B-B14F-4D97-AF65-F5344CB8AC3E}">
        <p14:creationId xmlns:p14="http://schemas.microsoft.com/office/powerpoint/2010/main" val="3082699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5:10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a:t>
                </a:r>
                <a:r>
                  <a:rPr lang="en-US" sz="2600" b="1" smtClean="0">
                    <a:latin typeface="Arial" panose="020B0604020202020204" pitchFamily="34" charset="0"/>
                    <a:cs typeface="Arial" panose="020B0604020202020204" pitchFamily="34" charset="0"/>
                  </a:rPr>
                  <a:t>. </a:t>
                </a:r>
                <a:r>
                  <a:rPr lang="vi-VN" sz="2600" b="1">
                    <a:latin typeface="Arial" panose="020B0604020202020204" pitchFamily="34" charset="0"/>
                    <a:cs typeface="Arial" panose="020B0604020202020204" pitchFamily="34" charset="0"/>
                  </a:rPr>
                  <a:t>Tiếng ồn trong sản xuất cơ khí</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7478970"/>
          </a:xfrm>
          <a:prstGeom prst="rect">
            <a:avLst/>
          </a:prstGeom>
        </p:spPr>
        <p:txBody>
          <a:bodyPr wrap="square">
            <a:spAutoFit/>
          </a:bodyPr>
          <a:lstStyle/>
          <a:p>
            <a:r>
              <a:rPr lang="en-US" sz="2400" b="1" i="1"/>
              <a:t>2</a:t>
            </a:r>
            <a:r>
              <a:rPr lang="vi-VN" sz="2400" b="1" i="1" smtClean="0"/>
              <a:t>.1</a:t>
            </a:r>
            <a:r>
              <a:rPr lang="vi-VN" sz="2400" b="1" i="1"/>
              <a:t>. Khái niệm</a:t>
            </a:r>
            <a:endParaRPr lang="en-US" sz="2400" b="1" i="1"/>
          </a:p>
          <a:p>
            <a:r>
              <a:rPr lang="vi-VN" sz="2400"/>
              <a:t>Tiếng ồn là tập hợp các âm thanh có cường độ và tần số khác nhau gây cảm giác khó chịu cho con người trong điều kiện làm việc cũng như nghỉ </a:t>
            </a:r>
            <a:r>
              <a:rPr lang="vi-VN" sz="2400"/>
              <a:t>ngơi</a:t>
            </a:r>
            <a:r>
              <a:rPr lang="vi-VN" sz="2400" smtClean="0"/>
              <a:t>.</a:t>
            </a:r>
            <a:endParaRPr lang="en-US" sz="2400" smtClean="0"/>
          </a:p>
          <a:p>
            <a:r>
              <a:rPr lang="vi-VN" sz="2400"/>
              <a:t>- Các tham số chính của tiếng ồn:</a:t>
            </a:r>
          </a:p>
          <a:p>
            <a:r>
              <a:rPr lang="vi-VN" sz="2400"/>
              <a:t>+ Tần số (Hz): là số dao động của sóng âm trong một đơn vị thời gian và đặc trưng cho độ trầm hay bổng của âm thanh. Tần số thấp âm trầm, tần số cao âm bổng.</a:t>
            </a:r>
          </a:p>
          <a:p>
            <a:r>
              <a:rPr lang="vi-VN" sz="2400"/>
              <a:t>+ Cường độ tiếng ồn (dB): đặc trưng cho độ mạnh hay yếu của âm thanh. Cường độ càng lớn nghe càng rõ, cường độ càng nhỏ nghe càng bé. Cường độ phụ thuộc vào mức áp suất âm đơn vị là dB. Thang đo cường độ ồn có mức áp suất âm từ 0 ÷ 130dB. Mức áp suất âm lớn hơn 130dB gây cảm giác chói tai, lớn hơn 140dB có thể gây thủng màng nhĩ.</a:t>
            </a:r>
          </a:p>
          <a:p>
            <a:r>
              <a:rPr lang="vi-VN" sz="2400"/>
              <a:t>+ Ốcta: là khoảng tần số mà âm đầu có tần số bằng nửa âm cuối. Tần số trung tâm của ốcta là tần số trung bình nhân. Trong thực tế đo ồn có phân tích các giải tần số cần đo 8 tần số trung tâm của ốcta từ 63Hz đến 8000Hz.</a:t>
            </a:r>
          </a:p>
          <a:p>
            <a:endParaRPr lang="en-US" sz="2400"/>
          </a:p>
        </p:txBody>
      </p:sp>
    </p:spTree>
    <p:extLst>
      <p:ext uri="{BB962C8B-B14F-4D97-AF65-F5344CB8AC3E}">
        <p14:creationId xmlns:p14="http://schemas.microsoft.com/office/powerpoint/2010/main" val="38237367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5:11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387527" y="0"/>
            <a:ext cx="8216546" cy="6370975"/>
          </a:xfrm>
          <a:prstGeom prst="rect">
            <a:avLst/>
          </a:prstGeom>
        </p:spPr>
        <p:txBody>
          <a:bodyPr wrap="square">
            <a:spAutoFit/>
          </a:bodyPr>
          <a:lstStyle/>
          <a:p>
            <a:r>
              <a:rPr lang="en-US" sz="2400" b="1" i="1"/>
              <a:t>2</a:t>
            </a:r>
            <a:r>
              <a:rPr lang="vi-VN" sz="2400" b="1" i="1" smtClean="0"/>
              <a:t>.1</a:t>
            </a:r>
            <a:r>
              <a:rPr lang="vi-VN" sz="2400" b="1" i="1"/>
              <a:t>. Khái niệm</a:t>
            </a:r>
            <a:endParaRPr lang="en-US" sz="2400" b="1" i="1"/>
          </a:p>
          <a:p>
            <a:r>
              <a:rPr lang="vi-VN" sz="2400" smtClean="0"/>
              <a:t>- </a:t>
            </a:r>
            <a:r>
              <a:rPr lang="vi-VN" sz="2400"/>
              <a:t>Các tham số chính của tiếng ồn:</a:t>
            </a:r>
          </a:p>
          <a:p>
            <a:r>
              <a:rPr lang="vi-VN" sz="2400"/>
              <a:t>+ Tần số (Hz): là số dao động của sóng âm trong một đơn vị thời gian và đặc trưng cho độ trầm hay bổng của âm thanh. Tần số thấp âm trầm, tần số cao âm bổng.</a:t>
            </a:r>
          </a:p>
          <a:p>
            <a:r>
              <a:rPr lang="vi-VN" sz="2400"/>
              <a:t>+ Cường độ tiếng ồn (dB): đặc trưng cho độ mạnh hay yếu của âm thanh. Cường độ càng lớn nghe càng rõ, cường độ càng nhỏ nghe càng bé. Cường độ phụ thuộc vào mức áp suất âm đơn vị là dB. Thang đo cường độ ồn có mức áp suất âm từ 0 ÷ 130dB. Mức áp suất âm lớn hơn 130dB gây cảm giác chói tai, lớn hơn 140dB có thể gây thủng màng nhĩ.</a:t>
            </a:r>
          </a:p>
          <a:p>
            <a:r>
              <a:rPr lang="vi-VN" sz="2400"/>
              <a:t>+ Ốcta: là khoảng tần số mà âm đầu có tần số bằng nửa âm cuối. Tần số trung tâm của ốcta là tần số trung bình nhân. Trong thực tế đo ồn có phân tích các giải tần số cần đo 8 tần số trung tâm của ốcta từ 63Hz đến 8000Hz.</a:t>
            </a:r>
          </a:p>
          <a:p>
            <a:endParaRPr lang="en-US" sz="2400"/>
          </a:p>
        </p:txBody>
      </p:sp>
    </p:spTree>
    <p:extLst>
      <p:ext uri="{BB962C8B-B14F-4D97-AF65-F5344CB8AC3E}">
        <p14:creationId xmlns:p14="http://schemas.microsoft.com/office/powerpoint/2010/main" val="40435566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5:32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a:t>
                </a:r>
                <a:r>
                  <a:rPr lang="en-US" sz="2600" b="1" smtClean="0">
                    <a:latin typeface="Arial" panose="020B0604020202020204" pitchFamily="34" charset="0"/>
                    <a:cs typeface="Arial" panose="020B0604020202020204" pitchFamily="34" charset="0"/>
                  </a:rPr>
                  <a:t>. </a:t>
                </a:r>
                <a:r>
                  <a:rPr lang="vi-VN" sz="2600" b="1">
                    <a:latin typeface="Arial" panose="020B0604020202020204" pitchFamily="34" charset="0"/>
                    <a:cs typeface="Arial" panose="020B0604020202020204" pitchFamily="34" charset="0"/>
                  </a:rPr>
                  <a:t>Tiếng ồn trong sản xuất cơ khí</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1938992"/>
          </a:xfrm>
          <a:prstGeom prst="rect">
            <a:avLst/>
          </a:prstGeom>
        </p:spPr>
        <p:txBody>
          <a:bodyPr wrap="square">
            <a:spAutoFit/>
          </a:bodyPr>
          <a:lstStyle/>
          <a:p>
            <a:r>
              <a:rPr lang="en-US" sz="2400" b="1" i="1"/>
              <a:t>2</a:t>
            </a:r>
            <a:r>
              <a:rPr lang="vi-VN" sz="2400" b="1" i="1" smtClean="0"/>
              <a:t>.1</a:t>
            </a:r>
            <a:r>
              <a:rPr lang="vi-VN" sz="2400" b="1" i="1"/>
              <a:t>. </a:t>
            </a:r>
            <a:r>
              <a:rPr lang="vi-VN" sz="2400" b="1" i="1"/>
              <a:t>Phân loại tiếng ồn</a:t>
            </a:r>
            <a:endParaRPr lang="en-US" sz="2400" b="1" i="1"/>
          </a:p>
          <a:p>
            <a:r>
              <a:rPr lang="vi-VN" sz="2400"/>
              <a:t>+ Theo đặc tính của </a:t>
            </a:r>
            <a:r>
              <a:rPr lang="vi-VN" sz="2400"/>
              <a:t>nguồn </a:t>
            </a:r>
            <a:r>
              <a:rPr lang="vi-VN" sz="2400" smtClean="0"/>
              <a:t>ồn</a:t>
            </a:r>
            <a:endParaRPr lang="en-US" sz="2400" smtClean="0"/>
          </a:p>
          <a:p>
            <a:r>
              <a:rPr lang="en-US" sz="2400"/>
              <a:t>+ Theo tần số âm thanh</a:t>
            </a:r>
            <a:endParaRPr lang="vi-VN" sz="2400"/>
          </a:p>
          <a:p>
            <a:r>
              <a:rPr lang="en-US" sz="2400"/>
              <a:t>+ Theo dải </a:t>
            </a:r>
            <a:r>
              <a:rPr lang="en-US" sz="2400"/>
              <a:t>tần </a:t>
            </a:r>
            <a:r>
              <a:rPr lang="en-US" sz="2400" smtClean="0"/>
              <a:t>số</a:t>
            </a:r>
          </a:p>
          <a:p>
            <a:endParaRPr lang="en-US" sz="2400"/>
          </a:p>
        </p:txBody>
      </p:sp>
    </p:spTree>
    <p:extLst>
      <p:ext uri="{BB962C8B-B14F-4D97-AF65-F5344CB8AC3E}">
        <p14:creationId xmlns:p14="http://schemas.microsoft.com/office/powerpoint/2010/main" val="11653488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5:32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
            <a:ext cx="8216546" cy="5262979"/>
          </a:xfrm>
          <a:prstGeom prst="rect">
            <a:avLst/>
          </a:prstGeom>
        </p:spPr>
        <p:txBody>
          <a:bodyPr wrap="square">
            <a:spAutoFit/>
          </a:bodyPr>
          <a:lstStyle/>
          <a:p>
            <a:r>
              <a:rPr lang="en-US" sz="2400" b="1" i="1"/>
              <a:t>2</a:t>
            </a:r>
            <a:r>
              <a:rPr lang="vi-VN" sz="2400" b="1" i="1" smtClean="0"/>
              <a:t>.1</a:t>
            </a:r>
            <a:r>
              <a:rPr lang="vi-VN" sz="2400" b="1" i="1"/>
              <a:t>. </a:t>
            </a:r>
            <a:r>
              <a:rPr lang="vi-VN" sz="2400" b="1" i="1"/>
              <a:t>Phân loại tiếng ồn</a:t>
            </a:r>
            <a:endParaRPr lang="en-US" sz="2400" b="1" i="1"/>
          </a:p>
          <a:p>
            <a:r>
              <a:rPr lang="vi-VN" sz="2400" b="1">
                <a:solidFill>
                  <a:srgbClr val="FF0000"/>
                </a:solidFill>
              </a:rPr>
              <a:t>+ Theo đặc tính của nguồn ồn</a:t>
            </a:r>
          </a:p>
          <a:p>
            <a:r>
              <a:rPr lang="vi-VN" sz="2400"/>
              <a:t>- Tiếng ồn cơ học do chuyển động của các bộ phận máy.</a:t>
            </a:r>
          </a:p>
          <a:p>
            <a:r>
              <a:rPr lang="vi-VN" sz="2400"/>
              <a:t>- Tiếng ồn do va chạm như quá trình rèn, dập, tán.</a:t>
            </a:r>
          </a:p>
          <a:p>
            <a:r>
              <a:rPr lang="vi-VN" sz="2400"/>
              <a:t>- Tiếng ồn khí động do hơi chuyển động với tốc độ cao: tiếng động cơ phản lực, tiếng máy nén hút khí...</a:t>
            </a:r>
          </a:p>
          <a:p>
            <a:r>
              <a:rPr lang="vi-VN" sz="2400"/>
              <a:t>- Tiếng nổ hoặc xung khi động cơ đốt trong hoặc Diesel làm việc.</a:t>
            </a:r>
          </a:p>
          <a:p>
            <a:r>
              <a:rPr lang="vi-VN" sz="2400" b="1">
                <a:solidFill>
                  <a:srgbClr val="FF0000"/>
                </a:solidFill>
              </a:rPr>
              <a:t>+ Theo tần số âm thanh</a:t>
            </a:r>
          </a:p>
          <a:p>
            <a:r>
              <a:rPr lang="vi-VN" sz="2400"/>
              <a:t>- Hạ âm có tần số dưới 20Hz (tai người không nghe thấy).</a:t>
            </a:r>
          </a:p>
          <a:p>
            <a:r>
              <a:rPr lang="vi-VN" sz="2400"/>
              <a:t>- Âm tai người nghe được có tần số từ 20Hz đến 16kHz.</a:t>
            </a:r>
          </a:p>
          <a:p>
            <a:r>
              <a:rPr lang="vi-VN" sz="2400"/>
              <a:t>- Siêu âm có tần số trên 20kHz (tai người không nghe </a:t>
            </a:r>
            <a:r>
              <a:rPr lang="vi-VN" sz="2400"/>
              <a:t>thấy</a:t>
            </a:r>
            <a:r>
              <a:rPr lang="vi-VN" sz="2400" smtClean="0"/>
              <a:t>).</a:t>
            </a:r>
            <a:endParaRPr lang="vi-VN" sz="2400"/>
          </a:p>
          <a:p>
            <a:endParaRPr lang="en-US" sz="2400"/>
          </a:p>
        </p:txBody>
      </p:sp>
    </p:spTree>
    <p:extLst>
      <p:ext uri="{BB962C8B-B14F-4D97-AF65-F5344CB8AC3E}">
        <p14:creationId xmlns:p14="http://schemas.microsoft.com/office/powerpoint/2010/main" val="22906244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5:33 SA</a:t>
            </a:fld>
            <a:endParaRPr lang="en-US" smtClean="0"/>
          </a:p>
        </p:txBody>
      </p:sp>
      <p:sp>
        <p:nvSpPr>
          <p:cNvPr id="5" name="AutoShape 4"/>
          <p:cNvSpPr>
            <a:spLocks noChangeArrowheads="1"/>
          </p:cNvSpPr>
          <p:nvPr/>
        </p:nvSpPr>
        <p:spPr bwMode="gray">
          <a:xfrm>
            <a:off x="19334" y="161925"/>
            <a:ext cx="8745254" cy="711994"/>
          </a:xfrm>
          <a:prstGeom prst="roundRect">
            <a:avLst>
              <a:gd name="adj" fmla="val 50000"/>
            </a:avLst>
          </a:prstGeom>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r>
              <a:rPr lang="en-US" sz="2600" b="1" smtClean="0">
                <a:effectLst>
                  <a:outerShdw blurRad="38100" dist="38100" dir="2700000" algn="tl">
                    <a:srgbClr val="000000">
                      <a:alpha val="43137"/>
                    </a:srgbClr>
                  </a:outerShdw>
                </a:effectLst>
                <a:latin typeface="Calibri" pitchFamily="34" charset="0"/>
              </a:rPr>
              <a:t>II. </a:t>
            </a:r>
            <a:r>
              <a:rPr lang="vi-VN" sz="2600" b="1">
                <a:effectLst>
                  <a:outerShdw blurRad="38100" dist="38100" dir="2700000" algn="tl">
                    <a:srgbClr val="000000">
                      <a:alpha val="43137"/>
                    </a:srgbClr>
                  </a:outerShdw>
                </a:effectLst>
                <a:latin typeface="Calibri" pitchFamily="34" charset="0"/>
              </a:rPr>
              <a:t>CÁC YẾU TỐ CÓ HẠI </a:t>
            </a:r>
            <a:r>
              <a:rPr lang="vi-VN" sz="2600" b="1" smtClean="0">
                <a:effectLst>
                  <a:outerShdw blurRad="38100" dist="38100" dir="2700000" algn="tl">
                    <a:srgbClr val="000000">
                      <a:alpha val="43137"/>
                    </a:srgbClr>
                  </a:outerShdw>
                </a:effectLst>
                <a:latin typeface="Calibri" pitchFamily="34" charset="0"/>
              </a:rPr>
              <a:t>TRONG</a:t>
            </a:r>
            <a:r>
              <a:rPr lang="en-US" sz="2600" b="1" smtClean="0">
                <a:effectLst>
                  <a:outerShdw blurRad="38100" dist="38100" dir="2700000" algn="tl">
                    <a:srgbClr val="000000">
                      <a:alpha val="43137"/>
                    </a:srgbClr>
                  </a:outerShdw>
                </a:effectLst>
                <a:latin typeface="Calibri" pitchFamily="34" charset="0"/>
              </a:rPr>
              <a:t> SXCK </a:t>
            </a:r>
            <a:r>
              <a:rPr lang="vi-VN" sz="2600" b="1" smtClean="0">
                <a:effectLst>
                  <a:outerShdw blurRad="38100" dist="38100" dir="2700000" algn="tl">
                    <a:srgbClr val="000000">
                      <a:alpha val="43137"/>
                    </a:srgbClr>
                  </a:outerShdw>
                </a:effectLst>
                <a:latin typeface="Calibri" pitchFamily="34" charset="0"/>
              </a:rPr>
              <a:t>VÀ </a:t>
            </a:r>
            <a:r>
              <a:rPr lang="vi-VN" sz="2600" b="1">
                <a:effectLst>
                  <a:outerShdw blurRad="38100" dist="38100" dir="2700000" algn="tl">
                    <a:srgbClr val="000000">
                      <a:alpha val="43137"/>
                    </a:srgbClr>
                  </a:outerShdw>
                </a:effectLst>
                <a:latin typeface="Calibri" pitchFamily="34" charset="0"/>
              </a:rPr>
              <a:t>BIỆN PHÁP ĐỀ PHÒNG</a:t>
            </a:r>
            <a:endParaRPr lang="en-US" sz="2600" b="1">
              <a:effectLst>
                <a:outerShdw blurRad="38100" dist="38100" dir="2700000" algn="tl">
                  <a:srgbClr val="000000">
                    <a:alpha val="43137"/>
                  </a:srgbClr>
                </a:outerShdw>
              </a:effectLst>
              <a:latin typeface="Calibri" pitchFamily="34" charset="0"/>
            </a:endParaRPr>
          </a:p>
        </p:txBody>
      </p:sp>
      <p:grpSp>
        <p:nvGrpSpPr>
          <p:cNvPr id="2" name="Group 61"/>
          <p:cNvGrpSpPr>
            <a:grpSpLocks/>
          </p:cNvGrpSpPr>
          <p:nvPr/>
        </p:nvGrpSpPr>
        <p:grpSpPr bwMode="auto">
          <a:xfrm>
            <a:off x="304800" y="873919"/>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a:t>
                </a:r>
                <a:r>
                  <a:rPr lang="en-US" sz="2600" b="1" smtClean="0">
                    <a:latin typeface="Arial" panose="020B0604020202020204" pitchFamily="34" charset="0"/>
                    <a:cs typeface="Arial" panose="020B0604020202020204" pitchFamily="34" charset="0"/>
                  </a:rPr>
                  <a:t>. </a:t>
                </a:r>
                <a:r>
                  <a:rPr lang="vi-VN" sz="2600" b="1">
                    <a:latin typeface="Arial" panose="020B0604020202020204" pitchFamily="34" charset="0"/>
                    <a:cs typeface="Arial" panose="020B0604020202020204" pitchFamily="34" charset="0"/>
                  </a:rPr>
                  <a:t>Tiếng ồn trong sản xuất cơ khí</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1524000"/>
            <a:ext cx="8216546" cy="4154984"/>
          </a:xfrm>
          <a:prstGeom prst="rect">
            <a:avLst/>
          </a:prstGeom>
        </p:spPr>
        <p:txBody>
          <a:bodyPr wrap="square">
            <a:spAutoFit/>
          </a:bodyPr>
          <a:lstStyle/>
          <a:p>
            <a:r>
              <a:rPr lang="en-US" sz="2400" b="1" i="1"/>
              <a:t>2</a:t>
            </a:r>
            <a:r>
              <a:rPr lang="vi-VN" sz="2400" b="1" i="1" smtClean="0"/>
              <a:t>.1</a:t>
            </a:r>
            <a:r>
              <a:rPr lang="vi-VN" sz="2400" b="1" i="1"/>
              <a:t>. </a:t>
            </a:r>
            <a:r>
              <a:rPr lang="vi-VN" sz="2400" b="1" i="1"/>
              <a:t>Phân loại tiếng ồn</a:t>
            </a:r>
            <a:endParaRPr lang="en-US" sz="2400" b="1" i="1"/>
          </a:p>
          <a:p>
            <a:r>
              <a:rPr lang="vi-VN" sz="2400" b="1" smtClean="0">
                <a:solidFill>
                  <a:srgbClr val="FF0000"/>
                </a:solidFill>
              </a:rPr>
              <a:t>+ </a:t>
            </a:r>
            <a:r>
              <a:rPr lang="vi-VN" sz="2400" b="1">
                <a:solidFill>
                  <a:srgbClr val="FF0000"/>
                </a:solidFill>
              </a:rPr>
              <a:t>Theo dải tần số</a:t>
            </a:r>
          </a:p>
          <a:p>
            <a:r>
              <a:rPr lang="vi-VN" sz="2400"/>
              <a:t>- Tiếng ồn tần số cao khi f &gt; 1000Hz.</a:t>
            </a:r>
          </a:p>
          <a:p>
            <a:r>
              <a:rPr lang="vi-VN" sz="2400"/>
              <a:t>- Tiếng ồn tần số trung bình khi f từ 300 ÷ 1000Hz.</a:t>
            </a:r>
          </a:p>
          <a:p>
            <a:r>
              <a:rPr lang="vi-VN" sz="2400"/>
              <a:t>- Tiếng ồn tần số thấp khi f &lt; 300Hz.</a:t>
            </a:r>
          </a:p>
          <a:p>
            <a:r>
              <a:rPr lang="vi-VN" sz="2400"/>
              <a:t>Trong môi trường lao động có nhiều nguồn ồn (n nguồn), thì mức ồn không phải là tổng số mức ồn từng nguồn. Mức ồn tổng cộng ở một điểm cách đều nhiều nguồn ồn được xác định theo công thức:</a:t>
            </a:r>
          </a:p>
          <a:p>
            <a:r>
              <a:rPr lang="vi-VN" sz="2400"/>
              <a:t>Lz = L1 + 10×lgn (dB)</a:t>
            </a:r>
          </a:p>
          <a:p>
            <a:endParaRPr lang="en-US" sz="2400"/>
          </a:p>
        </p:txBody>
      </p:sp>
    </p:spTree>
    <p:extLst>
      <p:ext uri="{BB962C8B-B14F-4D97-AF65-F5344CB8AC3E}">
        <p14:creationId xmlns:p14="http://schemas.microsoft.com/office/powerpoint/2010/main" val="31960628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12/12/2019 5:35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509749" y="76200"/>
            <a:ext cx="8216546" cy="5632311"/>
          </a:xfrm>
          <a:prstGeom prst="rect">
            <a:avLst/>
          </a:prstGeom>
        </p:spPr>
        <p:txBody>
          <a:bodyPr wrap="square">
            <a:spAutoFit/>
          </a:bodyPr>
          <a:lstStyle/>
          <a:p>
            <a:r>
              <a:rPr lang="en-US" sz="2400" b="1" i="1"/>
              <a:t>2</a:t>
            </a:r>
            <a:r>
              <a:rPr lang="vi-VN" sz="2400" b="1" i="1" smtClean="0"/>
              <a:t>.1</a:t>
            </a:r>
            <a:r>
              <a:rPr lang="vi-VN" sz="2400" b="1" i="1"/>
              <a:t>. </a:t>
            </a:r>
            <a:r>
              <a:rPr lang="vi-VN" sz="2400" b="1" i="1"/>
              <a:t>Phân loại tiếng ồn</a:t>
            </a:r>
            <a:endParaRPr lang="en-US" sz="2400" b="1" i="1"/>
          </a:p>
          <a:p>
            <a:r>
              <a:rPr lang="vi-VN" sz="2400" b="1" smtClean="0">
                <a:solidFill>
                  <a:srgbClr val="FF0000"/>
                </a:solidFill>
              </a:rPr>
              <a:t>+ Theo dải tần số</a:t>
            </a:r>
          </a:p>
          <a:p>
            <a:r>
              <a:rPr lang="vi-VN" sz="2400"/>
              <a:t>* Các nghề hoặc công việc có nguy cơ tiếp xúc với tiếng ồn</a:t>
            </a:r>
          </a:p>
          <a:p>
            <a:r>
              <a:rPr lang="vi-VN" sz="2400"/>
              <a:t>+ Nghề dệt, sợi</a:t>
            </a:r>
          </a:p>
          <a:p>
            <a:r>
              <a:rPr lang="vi-VN" sz="2400"/>
              <a:t>+ Sản xuất vật liệu xây dựng: xi măng, gạch, ngói, đá...</a:t>
            </a:r>
          </a:p>
          <a:p>
            <a:r>
              <a:rPr lang="vi-VN" sz="2400"/>
              <a:t>+ Cơ khí: búa, khí nén, gò hàn, dập, cán, khoan.</a:t>
            </a:r>
          </a:p>
          <a:p>
            <a:r>
              <a:rPr lang="vi-VN" sz="2400"/>
              <a:t>+ Nghề mộc: bào, cưa...</a:t>
            </a:r>
          </a:p>
          <a:p>
            <a:r>
              <a:rPr lang="vi-VN" sz="2400"/>
              <a:t>Dưới đây là một vài ví dụ:</a:t>
            </a:r>
          </a:p>
          <a:p>
            <a:r>
              <a:rPr lang="vi-VN" sz="2400" b="1">
                <a:solidFill>
                  <a:srgbClr val="FF0000"/>
                </a:solidFill>
              </a:rPr>
              <a:t>Tiếng ồn va chạm</a:t>
            </a:r>
            <a:r>
              <a:rPr lang="vi-VN" sz="2400"/>
              <a:t>	</a:t>
            </a:r>
            <a:r>
              <a:rPr lang="vi-VN" sz="2400" b="1">
                <a:solidFill>
                  <a:srgbClr val="FF0000"/>
                </a:solidFill>
              </a:rPr>
              <a:t>dB</a:t>
            </a:r>
            <a:r>
              <a:rPr lang="vi-VN" sz="2400"/>
              <a:t>	</a:t>
            </a:r>
            <a:r>
              <a:rPr lang="en-US" sz="2400"/>
              <a:t> </a:t>
            </a:r>
            <a:r>
              <a:rPr lang="en-US" sz="2400" smtClean="0"/>
              <a:t>         </a:t>
            </a:r>
            <a:r>
              <a:rPr lang="vi-VN" sz="2400" b="1" smtClean="0">
                <a:solidFill>
                  <a:srgbClr val="FF0000"/>
                </a:solidFill>
              </a:rPr>
              <a:t>Trong </a:t>
            </a:r>
            <a:r>
              <a:rPr lang="vi-VN" sz="2400" b="1">
                <a:solidFill>
                  <a:srgbClr val="FF0000"/>
                </a:solidFill>
              </a:rPr>
              <a:t>cơ khí</a:t>
            </a:r>
            <a:r>
              <a:rPr lang="vi-VN" sz="2400"/>
              <a:t>	</a:t>
            </a:r>
            <a:r>
              <a:rPr lang="en-US" sz="2400" smtClean="0"/>
              <a:t>	</a:t>
            </a:r>
            <a:r>
              <a:rPr lang="vi-VN" sz="2400" b="1" smtClean="0">
                <a:solidFill>
                  <a:srgbClr val="FF0000"/>
                </a:solidFill>
              </a:rPr>
              <a:t>dB</a:t>
            </a:r>
            <a:endParaRPr lang="vi-VN" sz="2400" b="1">
              <a:solidFill>
                <a:srgbClr val="FF0000"/>
              </a:solidFill>
            </a:endParaRPr>
          </a:p>
          <a:p>
            <a:r>
              <a:rPr lang="vi-VN" sz="2400"/>
              <a:t>Xưởng rèn</a:t>
            </a:r>
            <a:r>
              <a:rPr lang="vi-VN" sz="2400"/>
              <a:t>	</a:t>
            </a:r>
            <a:r>
              <a:rPr lang="en-US" sz="2400" smtClean="0"/>
              <a:t>     	</a:t>
            </a:r>
            <a:r>
              <a:rPr lang="vi-VN" sz="2400" smtClean="0"/>
              <a:t>98</a:t>
            </a:r>
            <a:r>
              <a:rPr lang="vi-VN" sz="2400"/>
              <a:t>	</a:t>
            </a:r>
            <a:r>
              <a:rPr lang="en-US" sz="2400" smtClean="0"/>
              <a:t>	</a:t>
            </a:r>
            <a:r>
              <a:rPr lang="vi-VN" sz="2400" smtClean="0"/>
              <a:t>Máy </a:t>
            </a:r>
            <a:r>
              <a:rPr lang="vi-VN" sz="2400"/>
              <a:t>điện</a:t>
            </a:r>
            <a:r>
              <a:rPr lang="vi-VN" sz="2400"/>
              <a:t>	</a:t>
            </a:r>
            <a:r>
              <a:rPr lang="en-US" sz="2400" smtClean="0"/>
              <a:t>        </a:t>
            </a:r>
            <a:r>
              <a:rPr lang="vi-VN" sz="2400" smtClean="0"/>
              <a:t>93 </a:t>
            </a:r>
            <a:r>
              <a:rPr lang="vi-VN" sz="2400"/>
              <a:t>- 96</a:t>
            </a:r>
          </a:p>
          <a:p>
            <a:r>
              <a:rPr lang="vi-VN" sz="2400"/>
              <a:t>Xưởng gò</a:t>
            </a:r>
            <a:r>
              <a:rPr lang="vi-VN" sz="2400"/>
              <a:t>	</a:t>
            </a:r>
            <a:r>
              <a:rPr lang="en-US" sz="2400" smtClean="0"/>
              <a:t>	</a:t>
            </a:r>
            <a:r>
              <a:rPr lang="vi-VN" sz="2400" smtClean="0"/>
              <a:t>113 </a:t>
            </a:r>
            <a:r>
              <a:rPr lang="vi-VN" sz="2400"/>
              <a:t>– 114	Máy khoan</a:t>
            </a:r>
            <a:r>
              <a:rPr lang="vi-VN" sz="2400"/>
              <a:t>	</a:t>
            </a:r>
            <a:r>
              <a:rPr lang="en-US" sz="2400" smtClean="0"/>
              <a:t>         </a:t>
            </a:r>
            <a:r>
              <a:rPr lang="vi-VN" sz="2400" smtClean="0"/>
              <a:t>114</a:t>
            </a:r>
            <a:endParaRPr lang="vi-VN" sz="2400"/>
          </a:p>
          <a:p>
            <a:r>
              <a:rPr lang="vi-VN" sz="2400"/>
              <a:t>Xưởng đúc</a:t>
            </a:r>
            <a:r>
              <a:rPr lang="vi-VN" sz="2400"/>
              <a:t>	</a:t>
            </a:r>
            <a:r>
              <a:rPr lang="en-US" sz="2400" smtClean="0"/>
              <a:t>	</a:t>
            </a:r>
            <a:r>
              <a:rPr lang="vi-VN" sz="2400" smtClean="0"/>
              <a:t>112</a:t>
            </a:r>
            <a:r>
              <a:rPr lang="vi-VN" sz="2400"/>
              <a:t>	</a:t>
            </a:r>
            <a:r>
              <a:rPr lang="en-US" sz="2400" smtClean="0"/>
              <a:t>	</a:t>
            </a:r>
            <a:r>
              <a:rPr lang="vi-VN" sz="2400" smtClean="0"/>
              <a:t>Máy </a:t>
            </a:r>
            <a:r>
              <a:rPr lang="vi-VN" sz="2400"/>
              <a:t>bào</a:t>
            </a:r>
            <a:r>
              <a:rPr lang="vi-VN" sz="2400"/>
              <a:t>	</a:t>
            </a:r>
            <a:r>
              <a:rPr lang="en-US" sz="2400" smtClean="0"/>
              <a:t>          </a:t>
            </a:r>
            <a:r>
              <a:rPr lang="vi-VN" sz="2400" smtClean="0"/>
              <a:t>97</a:t>
            </a:r>
            <a:endParaRPr lang="vi-VN" sz="2400"/>
          </a:p>
          <a:p>
            <a:r>
              <a:rPr lang="vi-VN" sz="2400"/>
              <a:t>Xưởng nồi hơi	99</a:t>
            </a:r>
            <a:r>
              <a:rPr lang="vi-VN" sz="2400"/>
              <a:t>	</a:t>
            </a:r>
            <a:r>
              <a:rPr lang="en-US" sz="2400" smtClean="0"/>
              <a:t>	</a:t>
            </a:r>
            <a:r>
              <a:rPr lang="vi-VN" sz="2400" smtClean="0"/>
              <a:t>Máy </a:t>
            </a:r>
            <a:r>
              <a:rPr lang="vi-VN" sz="2400"/>
              <a:t>đánh bóng	109</a:t>
            </a:r>
          </a:p>
          <a:p>
            <a:endParaRPr lang="vi-VN" sz="2400" smtClean="0"/>
          </a:p>
          <a:p>
            <a:endParaRPr lang="en-US" sz="2400"/>
          </a:p>
        </p:txBody>
      </p:sp>
    </p:spTree>
    <p:extLst>
      <p:ext uri="{BB962C8B-B14F-4D97-AF65-F5344CB8AC3E}">
        <p14:creationId xmlns:p14="http://schemas.microsoft.com/office/powerpoint/2010/main" val="463419037"/>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01072118">
  <a:themeElements>
    <a:clrScheme name="01072118 10">
      <a:dk1>
        <a:srgbClr val="336699"/>
      </a:dk1>
      <a:lt1>
        <a:srgbClr val="CCECFF"/>
      </a:lt1>
      <a:dk2>
        <a:srgbClr val="CCFF66"/>
      </a:dk2>
      <a:lt2>
        <a:srgbClr val="336699"/>
      </a:lt2>
      <a:accent1>
        <a:srgbClr val="DFF3FF"/>
      </a:accent1>
      <a:accent2>
        <a:srgbClr val="A6B84A"/>
      </a:accent2>
      <a:accent3>
        <a:srgbClr val="E2F4FF"/>
      </a:accent3>
      <a:accent4>
        <a:srgbClr val="2A5682"/>
      </a:accent4>
      <a:accent5>
        <a:srgbClr val="ECF8FF"/>
      </a:accent5>
      <a:accent6>
        <a:srgbClr val="96A642"/>
      </a:accent6>
      <a:hlink>
        <a:srgbClr val="73B5CF"/>
      </a:hlink>
      <a:folHlink>
        <a:srgbClr val="008080"/>
      </a:folHlink>
    </a:clrScheme>
    <a:fontScheme name="01072118">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01072118 1">
        <a:dk1>
          <a:srgbClr val="000000"/>
        </a:dk1>
        <a:lt1>
          <a:srgbClr val="FFFFFF"/>
        </a:lt1>
        <a:dk2>
          <a:srgbClr val="000000"/>
        </a:dk2>
        <a:lt2>
          <a:srgbClr val="808080"/>
        </a:lt2>
        <a:accent1>
          <a:srgbClr val="DDE9B5"/>
        </a:accent1>
        <a:accent2>
          <a:srgbClr val="333399"/>
        </a:accent2>
        <a:accent3>
          <a:srgbClr val="FFFFFF"/>
        </a:accent3>
        <a:accent4>
          <a:srgbClr val="000000"/>
        </a:accent4>
        <a:accent5>
          <a:srgbClr val="EBF2D7"/>
        </a:accent5>
        <a:accent6>
          <a:srgbClr val="2D2D8A"/>
        </a:accent6>
        <a:hlink>
          <a:srgbClr val="339966"/>
        </a:hlink>
        <a:folHlink>
          <a:srgbClr val="336699"/>
        </a:folHlink>
      </a:clrScheme>
      <a:clrMap bg1="lt1" tx1="dk1" bg2="lt2" tx2="dk2" accent1="accent1" accent2="accent2" accent3="accent3" accent4="accent4" accent5="accent5" accent6="accent6" hlink="hlink" folHlink="folHlink"/>
    </a:extraClrScheme>
    <a:extraClrScheme>
      <a:clrScheme name="01072118 2">
        <a:dk1>
          <a:srgbClr val="000000"/>
        </a:dk1>
        <a:lt1>
          <a:srgbClr val="FFFFFF"/>
        </a:lt1>
        <a:dk2>
          <a:srgbClr val="000000"/>
        </a:dk2>
        <a:lt2>
          <a:srgbClr val="808080"/>
        </a:lt2>
        <a:accent1>
          <a:srgbClr val="D5DEBA"/>
        </a:accent1>
        <a:accent2>
          <a:srgbClr val="F1FFCD"/>
        </a:accent2>
        <a:accent3>
          <a:srgbClr val="FFFFFF"/>
        </a:accent3>
        <a:accent4>
          <a:srgbClr val="000000"/>
        </a:accent4>
        <a:accent5>
          <a:srgbClr val="E7ECD9"/>
        </a:accent5>
        <a:accent6>
          <a:srgbClr val="DAE7BA"/>
        </a:accent6>
        <a:hlink>
          <a:srgbClr val="7B7D37"/>
        </a:hlink>
        <a:folHlink>
          <a:srgbClr val="3A6266"/>
        </a:folHlink>
      </a:clrScheme>
      <a:clrMap bg1="lt1" tx1="dk1" bg2="lt2" tx2="dk2" accent1="accent1" accent2="accent2" accent3="accent3" accent4="accent4" accent5="accent5" accent6="accent6" hlink="hlink" folHlink="folHlink"/>
    </a:extraClrScheme>
    <a:extraClrScheme>
      <a:clrScheme name="01072118 3">
        <a:dk1>
          <a:srgbClr val="777777"/>
        </a:dk1>
        <a:lt1>
          <a:srgbClr val="333333"/>
        </a:lt1>
        <a:dk2>
          <a:srgbClr val="000066"/>
        </a:dk2>
        <a:lt2>
          <a:srgbClr val="D1D1CB"/>
        </a:lt2>
        <a:accent1>
          <a:srgbClr val="99998D"/>
        </a:accent1>
        <a:accent2>
          <a:srgbClr val="6292C6"/>
        </a:accent2>
        <a:accent3>
          <a:srgbClr val="AAAAB8"/>
        </a:accent3>
        <a:accent4>
          <a:srgbClr val="2A2A2A"/>
        </a:accent4>
        <a:accent5>
          <a:srgbClr val="CACAC5"/>
        </a:accent5>
        <a:accent6>
          <a:srgbClr val="5884B3"/>
        </a:accent6>
        <a:hlink>
          <a:srgbClr val="FEF4AA"/>
        </a:hlink>
        <a:folHlink>
          <a:srgbClr val="F8F8F8"/>
        </a:folHlink>
      </a:clrScheme>
      <a:clrMap bg1="dk2" tx1="lt1" bg2="dk1" tx2="lt2" accent1="accent1" accent2="accent2" accent3="accent3" accent4="accent4" accent5="accent5" accent6="accent6" hlink="hlink" folHlink="folHlink"/>
    </a:extraClrScheme>
    <a:extraClrScheme>
      <a:clrScheme name="01072118 4">
        <a:dk1>
          <a:srgbClr val="333333"/>
        </a:dk1>
        <a:lt1>
          <a:srgbClr val="FFFFFF"/>
        </a:lt1>
        <a:dk2>
          <a:srgbClr val="D1D1CB"/>
        </a:dk2>
        <a:lt2>
          <a:srgbClr val="777777"/>
        </a:lt2>
        <a:accent1>
          <a:srgbClr val="99998D"/>
        </a:accent1>
        <a:accent2>
          <a:srgbClr val="6292C6"/>
        </a:accent2>
        <a:accent3>
          <a:srgbClr val="FFFFFF"/>
        </a:accent3>
        <a:accent4>
          <a:srgbClr val="2A2A2A"/>
        </a:accent4>
        <a:accent5>
          <a:srgbClr val="CACAC5"/>
        </a:accent5>
        <a:accent6>
          <a:srgbClr val="5884B3"/>
        </a:accent6>
        <a:hlink>
          <a:srgbClr val="FEF4AA"/>
        </a:hlink>
        <a:folHlink>
          <a:srgbClr val="F8F8F8"/>
        </a:folHlink>
      </a:clrScheme>
      <a:clrMap bg1="lt1" tx1="dk1" bg2="lt2" tx2="dk2" accent1="accent1" accent2="accent2" accent3="accent3" accent4="accent4" accent5="accent5" accent6="accent6" hlink="hlink" folHlink="folHlink"/>
    </a:extraClrScheme>
    <a:extraClrScheme>
      <a:clrScheme name="01072118 5">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FFFFFF"/>
        </a:folHlink>
      </a:clrScheme>
      <a:clrMap bg1="lt1" tx1="dk1" bg2="lt2" tx2="dk2" accent1="accent1" accent2="accent2" accent3="accent3" accent4="accent4" accent5="accent5" accent6="accent6" hlink="hlink" folHlink="folHlink"/>
    </a:extraClrScheme>
    <a:extraClrScheme>
      <a:clrScheme name="01072118 6">
        <a:dk1>
          <a:srgbClr val="000000"/>
        </a:dk1>
        <a:lt1>
          <a:srgbClr val="FFFFFF"/>
        </a:lt1>
        <a:dk2>
          <a:srgbClr val="000000"/>
        </a:dk2>
        <a:lt2>
          <a:srgbClr val="969696"/>
        </a:lt2>
        <a:accent1>
          <a:srgbClr val="ABCF7F"/>
        </a:accent1>
        <a:accent2>
          <a:srgbClr val="FF9966"/>
        </a:accent2>
        <a:accent3>
          <a:srgbClr val="FFFFFF"/>
        </a:accent3>
        <a:accent4>
          <a:srgbClr val="000000"/>
        </a:accent4>
        <a:accent5>
          <a:srgbClr val="D2E4C0"/>
        </a:accent5>
        <a:accent6>
          <a:srgbClr val="E78A5C"/>
        </a:accent6>
        <a:hlink>
          <a:srgbClr val="EA552C"/>
        </a:hlink>
        <a:folHlink>
          <a:srgbClr val="996600"/>
        </a:folHlink>
      </a:clrScheme>
      <a:clrMap bg1="lt1" tx1="dk1" bg2="lt2" tx2="dk2" accent1="accent1" accent2="accent2" accent3="accent3" accent4="accent4" accent5="accent5" accent6="accent6" hlink="hlink" folHlink="folHlink"/>
    </a:extraClrScheme>
    <a:extraClrScheme>
      <a:clrScheme name="01072118 7">
        <a:dk1>
          <a:srgbClr val="85CADF"/>
        </a:dk1>
        <a:lt1>
          <a:srgbClr val="DBF0FF"/>
        </a:lt1>
        <a:dk2>
          <a:srgbClr val="CCFFFF"/>
        </a:dk2>
        <a:lt2>
          <a:srgbClr val="003366"/>
        </a:lt2>
        <a:accent1>
          <a:srgbClr val="3F709D"/>
        </a:accent1>
        <a:accent2>
          <a:srgbClr val="00B000"/>
        </a:accent2>
        <a:accent3>
          <a:srgbClr val="EAF6FF"/>
        </a:accent3>
        <a:accent4>
          <a:srgbClr val="71ACBE"/>
        </a:accent4>
        <a:accent5>
          <a:srgbClr val="AFBBCC"/>
        </a:accent5>
        <a:accent6>
          <a:srgbClr val="009F00"/>
        </a:accent6>
        <a:hlink>
          <a:srgbClr val="66CCFF"/>
        </a:hlink>
        <a:folHlink>
          <a:srgbClr val="FFF381"/>
        </a:folHlink>
      </a:clrScheme>
      <a:clrMap bg1="lt1" tx1="dk1" bg2="lt2" tx2="dk2" accent1="accent1" accent2="accent2" accent3="accent3" accent4="accent4" accent5="accent5" accent6="accent6" hlink="hlink" folHlink="folHlink"/>
    </a:extraClrScheme>
    <a:extraClrScheme>
      <a:clrScheme name="01072118 8">
        <a:dk1>
          <a:srgbClr val="663300"/>
        </a:dk1>
        <a:lt1>
          <a:srgbClr val="D2BA9E"/>
        </a:lt1>
        <a:dk2>
          <a:srgbClr val="DFC08D"/>
        </a:dk2>
        <a:lt2>
          <a:srgbClr val="2D2015"/>
        </a:lt2>
        <a:accent1>
          <a:srgbClr val="C6DF95"/>
        </a:accent1>
        <a:accent2>
          <a:srgbClr val="8F5F2F"/>
        </a:accent2>
        <a:accent3>
          <a:srgbClr val="E5D9CC"/>
        </a:accent3>
        <a:accent4>
          <a:srgbClr val="562A00"/>
        </a:accent4>
        <a:accent5>
          <a:srgbClr val="DFECC8"/>
        </a:accent5>
        <a:accent6>
          <a:srgbClr val="81552A"/>
        </a:accent6>
        <a:hlink>
          <a:srgbClr val="CCB400"/>
        </a:hlink>
        <a:folHlink>
          <a:srgbClr val="5C6E70"/>
        </a:folHlink>
      </a:clrScheme>
      <a:clrMap bg1="lt1" tx1="dk1" bg2="lt2" tx2="dk2" accent1="accent1" accent2="accent2" accent3="accent3" accent4="accent4" accent5="accent5" accent6="accent6" hlink="hlink" folHlink="folHlink"/>
    </a:extraClrScheme>
    <a:extraClrScheme>
      <a:clrScheme name="01072118 9">
        <a:dk1>
          <a:srgbClr val="969696"/>
        </a:dk1>
        <a:lt1>
          <a:srgbClr val="DEF6F1"/>
        </a:lt1>
        <a:dk2>
          <a:srgbClr val="8BCD33"/>
        </a:dk2>
        <a:lt2>
          <a:srgbClr val="969696"/>
        </a:lt2>
        <a:accent1>
          <a:srgbClr val="E8FFCD"/>
        </a:accent1>
        <a:accent2>
          <a:srgbClr val="8DC6FF"/>
        </a:accent2>
        <a:accent3>
          <a:srgbClr val="ECFAF7"/>
        </a:accent3>
        <a:accent4>
          <a:srgbClr val="7F7F7F"/>
        </a:accent4>
        <a:accent5>
          <a:srgbClr val="F2FFE3"/>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072118 10">
        <a:dk1>
          <a:srgbClr val="336699"/>
        </a:dk1>
        <a:lt1>
          <a:srgbClr val="CCECFF"/>
        </a:lt1>
        <a:dk2>
          <a:srgbClr val="CCFF66"/>
        </a:dk2>
        <a:lt2>
          <a:srgbClr val="336699"/>
        </a:lt2>
        <a:accent1>
          <a:srgbClr val="DFF3FF"/>
        </a:accent1>
        <a:accent2>
          <a:srgbClr val="A6B84A"/>
        </a:accent2>
        <a:accent3>
          <a:srgbClr val="E2F4FF"/>
        </a:accent3>
        <a:accent4>
          <a:srgbClr val="2A5682"/>
        </a:accent4>
        <a:accent5>
          <a:srgbClr val="ECF8FF"/>
        </a:accent5>
        <a:accent6>
          <a:srgbClr val="96A642"/>
        </a:accent6>
        <a:hlink>
          <a:srgbClr val="73B5CF"/>
        </a:hlink>
        <a:folHlink>
          <a:srgbClr val="008080"/>
        </a:folHlink>
      </a:clrScheme>
      <a:clrMap bg1="lt1" tx1="dk1" bg2="lt2" tx2="dk2" accent1="accent1" accent2="accent2" accent3="accent3" accent4="accent4" accent5="accent5" accent6="accent6" hlink="hlink" folHlink="folHlink"/>
    </a:extraClrScheme>
    <a:extraClrScheme>
      <a:clrScheme name="01072118 11">
        <a:dk1>
          <a:srgbClr val="000000"/>
        </a:dk1>
        <a:lt1>
          <a:srgbClr val="FFFFD9"/>
        </a:lt1>
        <a:dk2>
          <a:srgbClr val="663300"/>
        </a:dk2>
        <a:lt2>
          <a:srgbClr val="777777"/>
        </a:lt2>
        <a:accent1>
          <a:srgbClr val="F6FDE1"/>
        </a:accent1>
        <a:accent2>
          <a:srgbClr val="BFC39F"/>
        </a:accent2>
        <a:accent3>
          <a:srgbClr val="FFFFE9"/>
        </a:accent3>
        <a:accent4>
          <a:srgbClr val="000000"/>
        </a:accent4>
        <a:accent5>
          <a:srgbClr val="FAFEEE"/>
        </a:accent5>
        <a:accent6>
          <a:srgbClr val="ADB090"/>
        </a:accent6>
        <a:hlink>
          <a:srgbClr val="FE7F52"/>
        </a:hlink>
        <a:folHlink>
          <a:srgbClr val="F83622"/>
        </a:folHlink>
      </a:clrScheme>
      <a:clrMap bg1="lt1" tx1="dk1" bg2="lt2" tx2="dk2" accent1="accent1" accent2="accent2" accent3="accent3" accent4="accent4" accent5="accent5" accent6="accent6" hlink="hlink" folHlink="folHlink"/>
    </a:extraClrScheme>
    <a:extraClrScheme>
      <a:clrScheme name="01072118 12">
        <a:dk1>
          <a:srgbClr val="969696"/>
        </a:dk1>
        <a:lt1>
          <a:srgbClr val="DADAE6"/>
        </a:lt1>
        <a:dk2>
          <a:srgbClr val="FFFFFF"/>
        </a:dk2>
        <a:lt2>
          <a:srgbClr val="3E3E5C"/>
        </a:lt2>
        <a:accent1>
          <a:srgbClr val="C4CFE6"/>
        </a:accent1>
        <a:accent2>
          <a:srgbClr val="9DE719"/>
        </a:accent2>
        <a:accent3>
          <a:srgbClr val="EAEAF0"/>
        </a:accent3>
        <a:accent4>
          <a:srgbClr val="7F7F7F"/>
        </a:accent4>
        <a:accent5>
          <a:srgbClr val="DEE4F0"/>
        </a:accent5>
        <a:accent6>
          <a:srgbClr val="8ED116"/>
        </a:accent6>
        <a:hlink>
          <a:srgbClr val="0066CC"/>
        </a:hlink>
        <a:folHlink>
          <a:srgbClr val="FAFFF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Nguyễn Trường Giang">
      <a:majorFont>
        <a:latin typeface="Arial"/>
        <a:ea typeface=""/>
        <a:cs typeface=""/>
      </a:majorFont>
      <a:minorFont>
        <a:latin typeface="Arial"/>
        <a:ea typeface=""/>
        <a:cs typeface=""/>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01072118</Template>
  <TotalTime>5621</TotalTime>
  <Words>2931</Words>
  <Application>Microsoft Office PowerPoint</Application>
  <PresentationFormat>On-screen Show (4:3)</PresentationFormat>
  <Paragraphs>304</Paragraphs>
  <Slides>32</Slides>
  <Notes>24</Notes>
  <HiddenSlides>0</HiddenSlides>
  <MMClips>0</MMClips>
  <ScaleCrop>false</ScaleCrop>
  <HeadingPairs>
    <vt:vector size="4" baseType="variant">
      <vt:variant>
        <vt:lpstr>Theme</vt:lpstr>
      </vt:variant>
      <vt:variant>
        <vt:i4>3</vt:i4>
      </vt:variant>
      <vt:variant>
        <vt:lpstr>Slide Titles</vt:lpstr>
      </vt:variant>
      <vt:variant>
        <vt:i4>32</vt:i4>
      </vt:variant>
    </vt:vector>
  </HeadingPairs>
  <TitlesOfParts>
    <vt:vector size="35" baseType="lpstr">
      <vt:lpstr>01072118</vt:lpstr>
      <vt:lpstr>Concourse</vt:lpstr>
      <vt:lpstr>Office Theme</vt:lpstr>
      <vt:lpstr>BÀI 2  CÁC YẾU TỐ CÓ HẠI  TRONG SẢN XUẤT CƠ KHÍ</vt:lpstr>
      <vt:lpstr>PowerPoint Presentation</vt:lpstr>
      <vt:lpstr>PowerPoint Presentation</vt:lpstr>
      <vt:lpstr>PowerPoint Presentation</vt:lpstr>
      <vt:lpstr>Hãy liệt kê các yếu tố nguy hiểm trong sản xuất?</vt:lpstr>
      <vt:lpstr>PowerPoint Presentation</vt:lpstr>
      <vt:lpstr>PowerPoint Presentation</vt:lpstr>
      <vt:lpstr>Yếu tố liên quan khác</vt:lpstr>
      <vt:lpstr>YẾU TỐ TÂM LÝ VÀ  TỔ CHỨC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BAOTK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CÁC DỤNG CỤ ĐO LƯỜNG CƠ KHÍ</dc:title>
  <dc:creator>BAOTK</dc:creator>
  <cp:lastModifiedBy>Windows User</cp:lastModifiedBy>
  <cp:revision>1153</cp:revision>
  <cp:lastPrinted>1601-01-01T00:00:00Z</cp:lastPrinted>
  <dcterms:created xsi:type="dcterms:W3CDTF">2008-05-06T05:07:03Z</dcterms:created>
  <dcterms:modified xsi:type="dcterms:W3CDTF">2019-12-11T22:37:02Z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TC010721181033</vt:lpwstr>
  </property>
</Properties>
</file>