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2" r:id="rId2"/>
    <p:sldMasterId id="2147485005" r:id="rId3"/>
  </p:sldMasterIdLst>
  <p:notesMasterIdLst>
    <p:notesMasterId r:id="rId11"/>
  </p:notesMasterIdLst>
  <p:handoutMasterIdLst>
    <p:handoutMasterId r:id="rId12"/>
  </p:handoutMasterIdLst>
  <p:sldIdLst>
    <p:sldId id="280" r:id="rId4"/>
    <p:sldId id="318" r:id="rId5"/>
    <p:sldId id="282" r:id="rId6"/>
    <p:sldId id="446" r:id="rId7"/>
    <p:sldId id="281" r:id="rId8"/>
    <p:sldId id="444" r:id="rId9"/>
    <p:sldId id="445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  <a:srgbClr val="00FFCC"/>
    <a:srgbClr val="23476B"/>
    <a:srgbClr val="4BAE00"/>
    <a:srgbClr val="FFFFFF"/>
    <a:srgbClr val="000000"/>
    <a:srgbClr val="70A3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76" autoAdjust="0"/>
    <p:restoredTop sz="98644" autoAdjust="0"/>
  </p:normalViewPr>
  <p:slideViewPr>
    <p:cSldViewPr>
      <p:cViewPr varScale="1">
        <p:scale>
          <a:sx n="73" d="100"/>
          <a:sy n="73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9" d="100"/>
          <a:sy n="39" d="100"/>
        </p:scale>
        <p:origin x="-156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79A8704-F95D-4124-B32F-E3AC4D8AE4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525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4F7A6EC1-D274-4236-9557-D35C4E0572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1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2E09A134-5A71-45A0-BBF5-13A81EB571EF}" type="slidenum">
              <a:rPr lang="en-US"/>
              <a:pPr/>
              <a:t>2</a:t>
            </a:fld>
            <a:endParaRPr 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12/6/2011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838200"/>
            <a:ext cx="6629400" cy="12954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91000" y="4876800"/>
            <a:ext cx="4495800" cy="10668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A1FEA-3B7E-4ED4-BD14-E6A3144E493A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21CCB6A-A8B3-450F-8E49-5B6542C5512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6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21DD6-5FBD-4A8A-B99E-8A48FE31670A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A0F99-D587-4B44-B51F-07C3982FFF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659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AD73D-48F4-405F-AFE0-378ACC02E2EA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2585CA-EDBB-4C32-A19F-D6A4903C9C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61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52600"/>
            <a:ext cx="4076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752600"/>
            <a:ext cx="40767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872DF-E086-425F-8151-EADFAF987830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7D139-A1A5-4CFD-BD67-2CC1B034CD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9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C7492-2B13-4AA5-BAB5-ABEDB310CCDD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0EA980-4425-454E-A6BF-F4C21B82C47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737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96F95-7A46-4395-95FD-8F80A0A38725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091221-28AC-47A4-9464-000BF1F4DB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2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8362-8946-4BEC-B1EF-D1087FBCB03C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5A2236-FBF0-4EC3-AAFA-575DB2993C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85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674C8-6700-4C35-9C74-5F586432B4B0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78577A-9314-4724-A159-F441A48115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86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65688-5AB2-4D4A-B124-2683FDD2F038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3C0336-3106-4CB4-8AD6-5F42FB0936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108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D6F0F-AF44-449E-AA84-FDA20B2940F1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C3282-B84C-4BBC-BAE8-AD49F1DC22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975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8950" y="381000"/>
            <a:ext cx="20764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60769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33CD8-1609-4DC3-BAEC-8698B46B9AE1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CFA31E-487C-46A1-9B1E-8829C0AA93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85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381000"/>
            <a:ext cx="5562600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752600"/>
            <a:ext cx="40767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752600"/>
            <a:ext cx="40767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2E71-F578-4B47-AA3E-0DEDBCD0E3AD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3E9256-3E79-410F-BF10-337B482A36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07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9108074 w 5760"/>
                <a:gd name="T3" fmla="*/ 0 h 528"/>
                <a:gd name="T4" fmla="*/ 9108074 w 5760"/>
                <a:gd name="T5" fmla="*/ 838869 h 528"/>
                <a:gd name="T6" fmla="*/ 75901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512E59E-3852-4AB9-800B-7053731199B3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4B4405-335E-4B3D-9D73-553E8F94239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047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05DA3-B58C-4375-AED2-CA07F0289B4C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5C72D-914B-46FE-9A79-25517468A3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02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71C5B2B-9E3F-45D0-8C94-CC4E56B8CF18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E5B32-1672-46B2-A6D9-20DDD2ECEF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51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FCA7949-D0E3-47BF-BC0F-4DCD584F2451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5C9540-2D04-4A7E-ADA0-E6588C787C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48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30A9CF-252F-4AB8-A993-E5EFAE10B6E6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3F8EB-04A9-4E20-B672-2FD4580107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9305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5B55B8-9A3A-4A8B-ADF0-94A1854C4672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5551B-0591-4DE3-8DA8-6E98B0044C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0859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DB7FD-FE09-4D69-929A-EB4AEB4DCA36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44975-355A-4C0F-9B0D-9E5189691B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38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624ECF-DD93-4037-9653-6E31109AF426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66DDB-8E24-434B-B32F-961CCBFC66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9096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3802063 w 5760"/>
              <a:gd name="T3" fmla="*/ 0 h 528"/>
              <a:gd name="T4" fmla="*/ 3802063 w 5760"/>
              <a:gd name="T5" fmla="*/ 838200 h 528"/>
              <a:gd name="T6" fmla="*/ 31684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57DCE6-9858-4CC7-91DB-85317E99E990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52868-4B6B-4337-8E43-9676DE3215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974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D735E-1F0A-4196-B18D-37482D182822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39C4B-7485-4D53-AD58-BBB2A724B9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791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10E59-8399-41B2-89D9-C20B14816679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63F5E-3369-44AA-BD26-3FDC813D29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370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A6C82-F5DF-44EB-98DB-B208826613A3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426EE-788E-4AD1-B682-A32AC6DE1DC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7171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F79CD-C5A2-45E6-BA6F-C248D3888594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671A0-CAA0-42B2-81E6-11DB602E30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7381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6815C-2B92-43C9-B4F0-4A2809F5D93C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DCC2B-B3AF-4A17-BE4F-BD35012CE8A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45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9C314-B9C3-4B1E-904C-A742C1B2E7FA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EA755-1018-4FDA-ACF6-0901C8F928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712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07686-4764-42F7-8A3A-9C7D9C9BECC1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71544-ABD9-4DB3-A9FB-56AD6B6497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509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94E81-BBBD-4D5F-8752-9C47A0195E32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616AC-5528-402B-A7B4-7F9D649C7D0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016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46857-B7EB-4AB2-ACB9-089EA49894A3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E646-23AC-4B5F-A786-57915CC99D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7038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6DCB4-4E05-4DFF-B977-6207F2AF4133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23212-309A-41B6-B58B-06D7DB64D3B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308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DC76E-27DB-46E6-88E9-8A8620A106DD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BB36A-E7EC-4D4C-B053-125CE9D599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02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724B6-5508-482D-B22B-4956793AF6F1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1F8AB-D790-4F07-A504-B5A2F3828D6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0688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4C643-6C8B-44D7-8140-C29C1B109092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C161D-5C9E-4D93-9A66-8307C50405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72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76600" y="381000"/>
            <a:ext cx="5562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752600"/>
            <a:ext cx="83058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1AE66ED-24A9-41C5-BADF-8837BE0175F0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295D5DA4-2BA2-4BE9-97CB-4F79F71C66E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19" r:id="rId1"/>
    <p:sldLayoutId id="2147485193" r:id="rId2"/>
    <p:sldLayoutId id="2147485194" r:id="rId3"/>
    <p:sldLayoutId id="2147485195" r:id="rId4"/>
    <p:sldLayoutId id="2147485196" r:id="rId5"/>
    <p:sldLayoutId id="2147485197" r:id="rId6"/>
    <p:sldLayoutId id="2147485198" r:id="rId7"/>
    <p:sldLayoutId id="2147485199" r:id="rId8"/>
    <p:sldLayoutId id="2147485200" r:id="rId9"/>
    <p:sldLayoutId id="2147485201" r:id="rId10"/>
    <p:sldLayoutId id="2147485202" r:id="rId11"/>
    <p:sldLayoutId id="2147485203" r:id="rId12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51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3802063 w 5760"/>
              <a:gd name="T3" fmla="*/ 0 h 528"/>
              <a:gd name="T4" fmla="*/ 3802063 w 5760"/>
              <a:gd name="T5" fmla="*/ 838200 h 528"/>
              <a:gd name="T6" fmla="*/ 31684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5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fld id="{941BBCCF-3C06-4D63-A84B-A7D1643B0827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E5B893-4F92-4E24-9BD6-19AD410DC99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20" r:id="rId1"/>
    <p:sldLayoutId id="2147485204" r:id="rId2"/>
    <p:sldLayoutId id="2147485221" r:id="rId3"/>
    <p:sldLayoutId id="2147485222" r:id="rId4"/>
    <p:sldLayoutId id="2147485223" r:id="rId5"/>
    <p:sldLayoutId id="2147485224" r:id="rId6"/>
    <p:sldLayoutId id="2147485205" r:id="rId7"/>
    <p:sldLayoutId id="2147485225" r:id="rId8"/>
    <p:sldLayoutId id="2147485226" r:id="rId9"/>
    <p:sldLayoutId id="2147485206" r:id="rId10"/>
    <p:sldLayoutId id="2147485207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45434-72AD-4414-AF60-8039261ED66E}" type="datetime8">
              <a:rPr lang="vi-VN"/>
              <a:pPr>
                <a:defRPr/>
              </a:pPr>
              <a:t>18/12/2019 9:37 SA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4711834-1369-4BB5-971B-0EB6E9DB16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08" r:id="rId1"/>
    <p:sldLayoutId id="2147485209" r:id="rId2"/>
    <p:sldLayoutId id="2147485210" r:id="rId3"/>
    <p:sldLayoutId id="2147485211" r:id="rId4"/>
    <p:sldLayoutId id="2147485212" r:id="rId5"/>
    <p:sldLayoutId id="2147485213" r:id="rId6"/>
    <p:sldLayoutId id="2147485214" r:id="rId7"/>
    <p:sldLayoutId id="2147485215" r:id="rId8"/>
    <p:sldLayoutId id="2147485216" r:id="rId9"/>
    <p:sldLayoutId id="2147485217" r:id="rId10"/>
    <p:sldLayoutId id="2147485218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CH&#431;&#416;NG%202.ppt" TargetMode="Externa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33400" y="2667000"/>
            <a:ext cx="9906000" cy="1828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BÀI 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3 </a:t>
            </a: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</a:br>
            <a:r>
              <a:rPr lang="en-US" b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ĐẶC ĐIỂM CỦA GIA CÔNG NÓNG</a:t>
            </a:r>
            <a:endParaRPr lang="vi-VN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838200"/>
            <a:ext cx="7772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>
                <a:cs typeface="+mn-cs"/>
              </a:rPr>
              <a:t> </a:t>
            </a:r>
            <a:r>
              <a:rPr 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TRƯỜNG CAO ĐẲNG LÝ TỰ TRỌNG TP. HCM</a:t>
            </a:r>
          </a:p>
          <a:p>
            <a:pPr algn="ctr">
              <a:defRPr/>
            </a:pPr>
            <a:r>
              <a:rPr 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+mn-cs"/>
              </a:rPr>
              <a:t>KHOA CƠ KHÍ</a:t>
            </a:r>
          </a:p>
          <a:p>
            <a:pPr algn="ctr">
              <a:defRPr/>
            </a:pPr>
            <a:r>
              <a:rPr lang="en-US" sz="1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BahamasBH" pitchFamily="34" charset="0"/>
                <a:cs typeface="+mn-cs"/>
              </a:rPr>
              <a:t>------</a:t>
            </a:r>
            <a:r>
              <a:rPr 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BahamasBH" pitchFamily="34" charset="0"/>
                <a:cs typeface="+mn-cs"/>
              </a:rPr>
              <a:t>O0o------</a:t>
            </a:r>
            <a:endParaRPr lang="en-US" sz="1600" dirty="0">
              <a:cs typeface="+mn-cs"/>
            </a:endParaRPr>
          </a:p>
        </p:txBody>
      </p:sp>
      <p:sp>
        <p:nvSpPr>
          <p:cNvPr id="18437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2388411-F086-4FC7-87B4-0025676FE188}" type="datetime8">
              <a:rPr lang="vi-VN" smtClean="0"/>
              <a:pPr>
                <a:defRPr/>
              </a:pPr>
              <a:t>18/12/2019 9:37 SA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438150" y="269966"/>
            <a:ext cx="8267700" cy="32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71450"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defTabSz="171450"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defTabSz="171450"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defTabSz="171450"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defTabSz="171450"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defTabSz="17145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35000"/>
              </a:lnSpc>
            </a:pPr>
            <a:r>
              <a:rPr lang="en-US" sz="4000" b="1" smtClean="0">
                <a:solidFill>
                  <a:srgbClr val="FF0000"/>
                </a:solidFill>
                <a:latin typeface="Arial" charset="0"/>
              </a:rPr>
              <a:t>MỤC TIÊU BÀI HỌC</a:t>
            </a:r>
            <a:endParaRPr lang="en-US" sz="4000" b="1">
              <a:solidFill>
                <a:srgbClr val="FF0000"/>
              </a:solidFill>
              <a:latin typeface="Arial" charset="0"/>
            </a:endParaRPr>
          </a:p>
          <a:p>
            <a:pPr algn="just">
              <a:lnSpc>
                <a:spcPct val="135000"/>
              </a:lnSpc>
            </a:pPr>
            <a:r>
              <a:rPr lang="vi-VN" sz="2800" smtClean="0">
                <a:latin typeface="Arial" charset="0"/>
              </a:rPr>
              <a:t>-	</a:t>
            </a:r>
            <a:r>
              <a:rPr lang="vi-VN" sz="2800" smtClean="0">
                <a:latin typeface="Arial" charset="0"/>
              </a:rPr>
              <a:t>Trình </a:t>
            </a:r>
            <a:r>
              <a:rPr lang="vi-VN" sz="2800">
                <a:latin typeface="Arial" charset="0"/>
              </a:rPr>
              <a:t>bày được đặc điểm và các yếu tố nguy hiểm, có hại xuất hiện khi gia công nóng</a:t>
            </a:r>
            <a:endParaRPr lang="vi-VN" sz="2800" smtClean="0">
              <a:latin typeface="Arial" charset="0"/>
            </a:endParaRPr>
          </a:p>
          <a:p>
            <a:pPr algn="just">
              <a:lnSpc>
                <a:spcPct val="135000"/>
              </a:lnSpc>
            </a:pPr>
            <a:r>
              <a:rPr lang="vi-VN" sz="2800" smtClean="0">
                <a:latin typeface="Arial" charset="0"/>
              </a:rPr>
              <a:t>- </a:t>
            </a:r>
            <a:r>
              <a:rPr lang="en-US" sz="2800" smtClean="0">
                <a:latin typeface="Arial" charset="0"/>
              </a:rPr>
              <a:t>Tác phong n</a:t>
            </a:r>
            <a:r>
              <a:rPr lang="vi-VN" sz="2800" smtClean="0">
                <a:latin typeface="Arial" charset="0"/>
              </a:rPr>
              <a:t>ghiêm túc, trách nhiệm, chủ động, tích cực, chăm chỉ</a:t>
            </a:r>
            <a:r>
              <a:rPr lang="en-US" sz="2800" smtClean="0">
                <a:latin typeface="Arial" charset="0"/>
              </a:rPr>
              <a:t> trong học tập</a:t>
            </a:r>
            <a:r>
              <a:rPr lang="vi-VN" sz="2800" smtClean="0">
                <a:latin typeface="Arial" charset="0"/>
              </a:rPr>
              <a:t>.</a:t>
            </a:r>
            <a:endParaRPr lang="en-US" sz="2800">
              <a:latin typeface="Arial" charset="0"/>
            </a:endParaRPr>
          </a:p>
        </p:txBody>
      </p:sp>
      <p:sp>
        <p:nvSpPr>
          <p:cNvPr id="19459" name="Date Placeholder 2"/>
          <p:cNvSpPr>
            <a:spLocks noGrp="1"/>
          </p:cNvSpPr>
          <p:nvPr>
            <p:ph type="dt" sz="quarter" idx="10"/>
          </p:nvPr>
        </p:nvSpPr>
        <p:spPr bwMode="auto">
          <a:xfrm>
            <a:off x="7620000" y="6553200"/>
            <a:ext cx="2590800" cy="384175"/>
          </a:xfrm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fld id="{9924CC89-181B-4991-8CD6-08ED3D6A962B}" type="datetime8">
              <a:rPr lang="vi-VN"/>
              <a:pPr>
                <a:defRPr/>
              </a:pPr>
              <a:t>18/12/2019 9:40 SA</a:t>
            </a:fld>
            <a:endParaRPr lang="en-US"/>
          </a:p>
        </p:txBody>
      </p:sp>
      <p:sp>
        <p:nvSpPr>
          <p:cNvPr id="4" name="Action Button: Home 3">
            <a:hlinkClick r:id="" action="ppaction://hlinkshowjump?jump=lastslideviewed" highlightClick="1"/>
          </p:cNvPr>
          <p:cNvSpPr/>
          <p:nvPr/>
        </p:nvSpPr>
        <p:spPr>
          <a:xfrm>
            <a:off x="4267200" y="6629400"/>
            <a:ext cx="609600" cy="228600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Action Button: End 4">
            <a:hlinkClick r:id="" action="ppaction://hlinkshowjump?jump=nextslide" highlightClick="1"/>
          </p:cNvPr>
          <p:cNvSpPr/>
          <p:nvPr/>
        </p:nvSpPr>
        <p:spPr>
          <a:xfrm>
            <a:off x="7315200" y="6629400"/>
            <a:ext cx="381000" cy="204788"/>
          </a:xfrm>
          <a:prstGeom prst="actionButtonEn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Action Button: Beginning 5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Date Placeholder 91"/>
          <p:cNvSpPr>
            <a:spLocks noGrp="1"/>
          </p:cNvSpPr>
          <p:nvPr>
            <p:ph type="dt" sz="quarter" idx="10"/>
          </p:nvPr>
        </p:nvSpPr>
        <p:spPr bwMode="auto">
          <a:xfrm>
            <a:off x="7620000" y="6629400"/>
            <a:ext cx="2133600" cy="228600"/>
          </a:xfrm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fld id="{8C1E44CC-6751-4988-880D-8DE88E10CA61}" type="datetime8">
              <a:rPr lang="vi-VN"/>
              <a:pPr>
                <a:defRPr/>
              </a:pPr>
              <a:t>18/12/2019 9:42 SA</a:t>
            </a:fld>
            <a:endParaRPr lang="en-U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sz="1800">
              <a:latin typeface="Arial" charset="0"/>
            </a:endParaRPr>
          </a:p>
        </p:txBody>
      </p:sp>
      <p:sp>
        <p:nvSpPr>
          <p:cNvPr id="79880" name="AutoShape 8"/>
          <p:cNvSpPr>
            <a:spLocks noChangeArrowheads="1"/>
          </p:cNvSpPr>
          <p:nvPr/>
        </p:nvSpPr>
        <p:spPr bwMode="gray">
          <a:xfrm>
            <a:off x="762000" y="1778000"/>
            <a:ext cx="7924800" cy="889000"/>
          </a:xfrm>
          <a:prstGeom prst="roundRect">
            <a:avLst>
              <a:gd name="adj" fmla="val 50000"/>
            </a:avLst>
          </a:prstGeom>
          <a:ln>
            <a:solidFill>
              <a:srgbClr val="FF0000"/>
            </a:solidFill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</a:t>
            </a:r>
            <a:r>
              <a:rPr lang="vi-V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 yếu tố nguy hiểm, có hại xuất hiện </a:t>
            </a:r>
            <a:r>
              <a:rPr lang="vi-V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khi </a:t>
            </a:r>
            <a:endParaRPr lang="en-US" sz="2800" b="1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vi-V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 </a:t>
            </a:r>
            <a:r>
              <a:rPr lang="vi-V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công </a:t>
            </a:r>
            <a:r>
              <a:rPr lang="vi-VN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nóng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57200" y="1917700"/>
            <a:ext cx="381000" cy="381000"/>
            <a:chOff x="2078" y="1680"/>
            <a:chExt cx="1615" cy="1615"/>
          </a:xfrm>
        </p:grpSpPr>
        <p:sp>
          <p:nvSpPr>
            <p:cNvPr id="1748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8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4" name="Oval 12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9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86" name="Oval 14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9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4" name="AutoShape 4"/>
          <p:cNvSpPr>
            <a:spLocks noChangeArrowheads="1"/>
          </p:cNvSpPr>
          <p:nvPr/>
        </p:nvSpPr>
        <p:spPr bwMode="gray">
          <a:xfrm>
            <a:off x="762000" y="1041400"/>
            <a:ext cx="7924800" cy="508000"/>
          </a:xfrm>
          <a:prstGeom prst="roundRect">
            <a:avLst>
              <a:gd name="adj" fmla="val 50000"/>
            </a:avLst>
          </a:prstGeom>
          <a:ln>
            <a:noFill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en-US" sz="2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</a:t>
            </a:r>
            <a:r>
              <a:rPr lang="vi-V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Đặc điểm</a:t>
            </a:r>
            <a:endParaRPr 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457200" y="1117600"/>
            <a:ext cx="381000" cy="381000"/>
            <a:chOff x="2078" y="1680"/>
            <a:chExt cx="1615" cy="1615"/>
          </a:xfrm>
        </p:grpSpPr>
        <p:sp>
          <p:nvSpPr>
            <p:cNvPr id="17458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59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Oval 19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461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8" name="Oval 21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9" name="Oval 22">
              <a:hlinkClick r:id="rId2" action="ppaction://hlinkpres?slideindex=1&amp;slidetitle="/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B05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1" name="Pentagon 60"/>
          <p:cNvSpPr/>
          <p:nvPr/>
        </p:nvSpPr>
        <p:spPr>
          <a:xfrm>
            <a:off x="3200400" y="152400"/>
            <a:ext cx="3124200" cy="609600"/>
          </a:xfrm>
          <a:prstGeom prst="homePlat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TimeH" panose="020B7200000000000000" pitchFamily="34" charset="0"/>
              </a:rPr>
              <a:t>NéI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TimeH" panose="020B7200000000000000" pitchFamily="34" charset="0"/>
              </a:rPr>
              <a:t> DUNG</a:t>
            </a:r>
            <a:endParaRPr lang="en-US" sz="3600" dirty="0">
              <a:latin typeface=".VnTimeH" panose="020B7200000000000000" pitchFamily="34" charset="0"/>
            </a:endParaRPr>
          </a:p>
        </p:txBody>
      </p:sp>
      <p:sp>
        <p:nvSpPr>
          <p:cNvPr id="71" name="Action Button: Home 70">
            <a:hlinkClick r:id="" action="ppaction://hlinkshowjump?jump=lastslideviewed" highlightClick="1"/>
          </p:cNvPr>
          <p:cNvSpPr/>
          <p:nvPr/>
        </p:nvSpPr>
        <p:spPr>
          <a:xfrm>
            <a:off x="4267200" y="6629400"/>
            <a:ext cx="609600" cy="228600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2" name="Action Button: End 71">
            <a:hlinkClick r:id="" action="ppaction://hlinkshowjump?jump=nextslide" highlightClick="1"/>
          </p:cNvPr>
          <p:cNvSpPr/>
          <p:nvPr/>
        </p:nvSpPr>
        <p:spPr>
          <a:xfrm>
            <a:off x="7315200" y="6629400"/>
            <a:ext cx="381000" cy="204788"/>
          </a:xfrm>
          <a:prstGeom prst="actionButtonEn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3" name="Action Button: Beginning 7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0F79CD-C5A2-45E6-BA6F-C248D3888594}" type="datetime8">
              <a:rPr lang="vi-VN" smtClean="0"/>
              <a:pPr>
                <a:defRPr/>
              </a:pPr>
              <a:t>18/12/2019 10:20 SA</a:t>
            </a:fld>
            <a:endParaRPr lang="en-US"/>
          </a:p>
        </p:txBody>
      </p:sp>
      <p:sp>
        <p:nvSpPr>
          <p:cNvPr id="5" name="AutoShape 2" descr="quy trình đúc ga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 descr="C:\Users\Administrator.PC\Desktop\dac-diem-duc-ga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" r="11513" b="10452"/>
          <a:stretch/>
        </p:blipFill>
        <p:spPr bwMode="auto">
          <a:xfrm>
            <a:off x="155575" y="132035"/>
            <a:ext cx="4440539" cy="322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.PC\Desktop\an-toan-lao-dong-nghe-ren-du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92" y="3383280"/>
            <a:ext cx="460031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.PC\Desktop\thep-can-nong-va-thep-can-nguoi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9"/>
          <a:stretch/>
        </p:blipFill>
        <p:spPr bwMode="auto">
          <a:xfrm>
            <a:off x="4802726" y="160338"/>
            <a:ext cx="4036474" cy="296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istrator.PC\Desktop\thep-can-nong-va-thep-can-nguoi-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4351"/>
          <a:stretch/>
        </p:blipFill>
        <p:spPr bwMode="auto">
          <a:xfrm>
            <a:off x="4795073" y="3383280"/>
            <a:ext cx="4297915" cy="269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48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8229600" cy="53340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</a:t>
            </a:r>
            <a:r>
              <a:rPr lang="vi-VN" sz="2600"/>
              <a:t>Là </a:t>
            </a:r>
            <a:r>
              <a:rPr lang="en-US" sz="2600" smtClean="0"/>
              <a:t>PP</a:t>
            </a:r>
            <a:r>
              <a:rPr lang="vi-VN" sz="2600" smtClean="0"/>
              <a:t> </a:t>
            </a:r>
            <a:r>
              <a:rPr lang="vi-VN" sz="2600"/>
              <a:t>gia công làm thay đổi hình dáng, kích thước, tính chất của kim loại nhưng </a:t>
            </a:r>
            <a:r>
              <a:rPr lang="vi-VN" sz="2600">
                <a:solidFill>
                  <a:srgbClr val="FF0000"/>
                </a:solidFill>
              </a:rPr>
              <a:t>không thay đổi khối lượng</a:t>
            </a:r>
            <a:r>
              <a:rPr lang="vi-VN" sz="2600"/>
              <a:t> của kim loại (</a:t>
            </a:r>
            <a:r>
              <a:rPr lang="vi-VN" sz="2600">
                <a:solidFill>
                  <a:srgbClr val="0000CC"/>
                </a:solidFill>
              </a:rPr>
              <a:t>gia công không phoi</a:t>
            </a:r>
            <a:r>
              <a:rPr lang="vi-VN" sz="2600"/>
              <a:t>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gia công cần nung nóng kim loại đến nhiệt độ nhất định (khi rèn nung đến nhiệt độ 700°C ÷ 800°C khi đúc cần nung kim loại đến nhiệt độ nóng chảy: gang 1200°C ÷ 1350°C, thép 1500°C ÷ 1600°C).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Môi trường gia công có nhiều yếu tố nguy hiểm, có hại cho người lao động nhiệt như: độ cao, ồn, rung, bụi, các tia bức xạ, phóng xạ, dễ cháy nổ, người lao động dễ mắc bệnh nghề nghiệp như: bệnh bụi phổi do silíc, viêm phế quản mãn tính, hen, điếc, rung chuyển nghề nghiệp,...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9:45 SA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381000" y="228600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ArialH" pitchFamily="34" charset="0"/>
              </a:rPr>
              <a:t>I. </a:t>
            </a:r>
            <a:r>
              <a:rPr lang="en-US" sz="3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.VnArialH" pitchFamily="34" charset="0"/>
              </a:rPr>
              <a:t>ĐẶC ĐIỂM</a:t>
            </a:r>
            <a:endParaRPr lang="en-US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.VnArialH" pitchFamily="34" charset="0"/>
            </a:endParaRP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00743" y="762000"/>
            <a:ext cx="8229600" cy="45720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Nung nóng kim loại gia công, t°</a:t>
            </a:r>
            <a:r>
              <a:rPr lang="vi-VN" sz="2600" baseline="-25000"/>
              <a:t>nung</a:t>
            </a:r>
            <a:r>
              <a:rPr lang="vi-VN" sz="2600"/>
              <a:t> = 500°C sinh ra tia hồng ngoại, t°</a:t>
            </a:r>
            <a:r>
              <a:rPr lang="vi-VN" sz="2600" baseline="-25000"/>
              <a:t>nung</a:t>
            </a:r>
            <a:r>
              <a:rPr lang="vi-VN" sz="2600"/>
              <a:t> = 1800°C ÷ 2000 C (đúc thép) sinh ra tia tử ngoại, t </a:t>
            </a:r>
            <a:r>
              <a:rPr lang="vi-VN" sz="2600" baseline="-25000"/>
              <a:t>nung</a:t>
            </a:r>
            <a:r>
              <a:rPr lang="vi-VN" sz="2600"/>
              <a:t> = 3000°C (khi hàn hồ quang) sinh ra nhiều tia tử ngoại làm cho cường độ bức xạ trong xưởng đúc, rèn, cán cao gấp 5 ÷ 10 lần cường độ cho phép.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Luôn có vi khí hậu nóng trong môi trường gia công (lượng mồ hôi ra nhiều làm mất muối và các sinh tố C, B, PP cho người lao động).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</a:t>
            </a:r>
            <a:r>
              <a:rPr lang="vi-VN" sz="2600">
                <a:solidFill>
                  <a:srgbClr val="FF0000"/>
                </a:solidFill>
              </a:rPr>
              <a:t>Văng bắn phôi nóng</a:t>
            </a:r>
            <a:r>
              <a:rPr lang="vi-VN" sz="2600"/>
              <a:t> hoặc </a:t>
            </a:r>
            <a:r>
              <a:rPr lang="vi-VN" sz="2600">
                <a:solidFill>
                  <a:srgbClr val="FF0000"/>
                </a:solidFill>
              </a:rPr>
              <a:t>kim loại lỏng </a:t>
            </a:r>
            <a:r>
              <a:rPr lang="vi-VN" sz="2600"/>
              <a:t>ở nhiệt độ cao nếu rót vào khuôn ẩm dễ sinh cháy, nổ.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9:50 SA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228600" y="195943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II. CÁC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YẾU TỐ NGUY HIỂM,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CÓ 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HẠI XUẤT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HIỆN KHI GIA CÔNG NÓNG</a:t>
            </a:r>
            <a:endParaRPr lang="en-US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493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00743" y="762000"/>
            <a:ext cx="8229600" cy="56388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vi-VN" sz="2600" smtClean="0"/>
              <a:t>- </a:t>
            </a:r>
            <a:r>
              <a:rPr lang="vi-VN" sz="2600">
                <a:solidFill>
                  <a:srgbClr val="0000CC"/>
                </a:solidFill>
              </a:rPr>
              <a:t>Vùng nguy hiểm </a:t>
            </a:r>
            <a:r>
              <a:rPr lang="vi-VN" sz="2600"/>
              <a:t>trong máy rèn, cán, dập là vùng gia công dễ gây tai nạn lao động.- ồn, rung trong các phân xưởng gia công nóng cao: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+ Ví dụ: Xưởng rèn 98dB; Xưởng gò 113 ÷ 114dB; Xưởng đúc 112dB; Xưởng </a:t>
            </a:r>
            <a:r>
              <a:rPr lang="vi-VN" sz="2600"/>
              <a:t>tán </a:t>
            </a:r>
            <a:r>
              <a:rPr lang="vi-VN" sz="2600" smtClean="0"/>
              <a:t>117dB</a:t>
            </a:r>
            <a:endParaRPr lang="en-US" sz="2600" smtClean="0"/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</a:t>
            </a:r>
            <a:r>
              <a:rPr lang="vi-VN" sz="2600">
                <a:solidFill>
                  <a:srgbClr val="FF0000"/>
                </a:solidFill>
              </a:rPr>
              <a:t>hóa nhiệt luyện </a:t>
            </a:r>
            <a:r>
              <a:rPr lang="vi-VN" sz="2600"/>
              <a:t>các </a:t>
            </a:r>
            <a:r>
              <a:rPr lang="vi-VN" sz="2600">
                <a:solidFill>
                  <a:srgbClr val="0070C0"/>
                </a:solidFill>
              </a:rPr>
              <a:t>khí độc CO, CN </a:t>
            </a:r>
            <a:r>
              <a:rPr lang="vi-VN" sz="2600"/>
              <a:t>có nồng độ lớn trong môi trường làm việc của công nhân.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Khi </a:t>
            </a:r>
            <a:r>
              <a:rPr lang="vi-VN" sz="2600">
                <a:solidFill>
                  <a:srgbClr val="0070C0"/>
                </a:solidFill>
              </a:rPr>
              <a:t>tôi cao tần </a:t>
            </a:r>
            <a:r>
              <a:rPr lang="vi-VN" sz="2600"/>
              <a:t>người lao động làm việc trong môi trường có tần sốcao...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vi-VN" sz="2600"/>
              <a:t>- </a:t>
            </a:r>
            <a:r>
              <a:rPr lang="vi-VN" sz="2600">
                <a:solidFill>
                  <a:srgbClr val="FF0000"/>
                </a:solidFill>
              </a:rPr>
              <a:t>Tia phóng xạ P210 </a:t>
            </a:r>
            <a:r>
              <a:rPr lang="vi-VN" sz="2600"/>
              <a:t>để ion hóa không khí, trung hòa các điện tích tĩnh điện xuất hiện trong các phân xưởng gia công nóng, nhiễm bụi để chống cháy nổ.</a:t>
            </a:r>
          </a:p>
          <a:p>
            <a:pPr marL="0" indent="0" algn="just">
              <a:spcBef>
                <a:spcPct val="0"/>
              </a:spcBef>
              <a:buNone/>
            </a:pPr>
            <a:endParaRPr lang="vi-VN" sz="260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None/>
            </a:pPr>
            <a:endParaRPr lang="vi-VN" sz="2600" smtClean="0"/>
          </a:p>
          <a:p>
            <a:pPr marL="0" indent="0" algn="just">
              <a:spcBef>
                <a:spcPct val="0"/>
              </a:spcBef>
              <a:buFont typeface="Wingdings 3" pitchFamily="18" charset="2"/>
              <a:buNone/>
            </a:pPr>
            <a:endParaRPr lang="en-US" sz="2600" smtClean="0"/>
          </a:p>
        </p:txBody>
      </p:sp>
      <p:sp>
        <p:nvSpPr>
          <p:cNvPr id="21507" name="Date Placeholder 27"/>
          <p:cNvSpPr>
            <a:spLocks noGrp="1"/>
          </p:cNvSpPr>
          <p:nvPr>
            <p:ph type="dt" sz="quarter" idx="10"/>
          </p:nvPr>
        </p:nvSpPr>
        <p:spPr bwMode="auto">
          <a:xfrm>
            <a:off x="7832725" y="6492875"/>
            <a:ext cx="1920875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75E171-314E-4079-9BBF-DF1513516C38}" type="datetime8">
              <a:rPr lang="vi-VN" smtClean="0"/>
              <a:pPr>
                <a:defRPr/>
              </a:pPr>
              <a:t>18/12/2019 9:53 SA</a:t>
            </a:fld>
            <a:endParaRPr lang="en-US" smtClean="0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228600" y="195943"/>
            <a:ext cx="8534400" cy="5080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II. CÁC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YẾU TỐ NGUY HIỂM,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CÓ </a:t>
            </a:r>
            <a:r>
              <a:rPr 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HẠI XUẤT </a:t>
            </a: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HIỆN KHI GIA CÔNG NÓNG</a:t>
            </a:r>
            <a:endParaRPr lang="en-US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1" name="Action Button: Home 10">
            <a:hlinkClick r:id="" action="ppaction://hlinkshowjump?jump=lastslideviewed" highlightClick="1"/>
          </p:cNvPr>
          <p:cNvSpPr/>
          <p:nvPr/>
        </p:nvSpPr>
        <p:spPr>
          <a:xfrm>
            <a:off x="4191000" y="6629400"/>
            <a:ext cx="60960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Action Button: End 11">
            <a:hlinkClick r:id="" action="ppaction://hlinkshowjump?jump=nextslide" highlightClick="1"/>
          </p:cNvPr>
          <p:cNvSpPr/>
          <p:nvPr/>
        </p:nvSpPr>
        <p:spPr>
          <a:xfrm>
            <a:off x="7467600" y="6629400"/>
            <a:ext cx="381000" cy="20478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Action Button: Beginning 12">
            <a:hlinkClick r:id="" action="ppaction://hlinkshowjump?jump=firstslide" highlightClick="1"/>
          </p:cNvPr>
          <p:cNvSpPr/>
          <p:nvPr/>
        </p:nvSpPr>
        <p:spPr>
          <a:xfrm>
            <a:off x="1219200" y="6629400"/>
            <a:ext cx="381000" cy="22860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8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01072118">
  <a:themeElements>
    <a:clrScheme name="01072118 10">
      <a:dk1>
        <a:srgbClr val="336699"/>
      </a:dk1>
      <a:lt1>
        <a:srgbClr val="CCECFF"/>
      </a:lt1>
      <a:dk2>
        <a:srgbClr val="CCFF66"/>
      </a:dk2>
      <a:lt2>
        <a:srgbClr val="336699"/>
      </a:lt2>
      <a:accent1>
        <a:srgbClr val="DFF3FF"/>
      </a:accent1>
      <a:accent2>
        <a:srgbClr val="A6B84A"/>
      </a:accent2>
      <a:accent3>
        <a:srgbClr val="E2F4FF"/>
      </a:accent3>
      <a:accent4>
        <a:srgbClr val="2A5682"/>
      </a:accent4>
      <a:accent5>
        <a:srgbClr val="ECF8FF"/>
      </a:accent5>
      <a:accent6>
        <a:srgbClr val="96A642"/>
      </a:accent6>
      <a:hlink>
        <a:srgbClr val="73B5CF"/>
      </a:hlink>
      <a:folHlink>
        <a:srgbClr val="008080"/>
      </a:folHlink>
    </a:clrScheme>
    <a:fontScheme name="0107211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0107211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DE9B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BF2D7"/>
        </a:accent5>
        <a:accent6>
          <a:srgbClr val="2D2D8A"/>
        </a:accent6>
        <a:hlink>
          <a:srgbClr val="339966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5DEBA"/>
        </a:accent1>
        <a:accent2>
          <a:srgbClr val="F1FFCD"/>
        </a:accent2>
        <a:accent3>
          <a:srgbClr val="FFFFFF"/>
        </a:accent3>
        <a:accent4>
          <a:srgbClr val="000000"/>
        </a:accent4>
        <a:accent5>
          <a:srgbClr val="E7ECD9"/>
        </a:accent5>
        <a:accent6>
          <a:srgbClr val="DAE7BA"/>
        </a:accent6>
        <a:hlink>
          <a:srgbClr val="7B7D37"/>
        </a:hlink>
        <a:folHlink>
          <a:srgbClr val="3A62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3">
        <a:dk1>
          <a:srgbClr val="777777"/>
        </a:dk1>
        <a:lt1>
          <a:srgbClr val="333333"/>
        </a:lt1>
        <a:dk2>
          <a:srgbClr val="000066"/>
        </a:dk2>
        <a:lt2>
          <a:srgbClr val="D1D1CB"/>
        </a:lt2>
        <a:accent1>
          <a:srgbClr val="99998D"/>
        </a:accent1>
        <a:accent2>
          <a:srgbClr val="6292C6"/>
        </a:accent2>
        <a:accent3>
          <a:srgbClr val="AAAAB8"/>
        </a:accent3>
        <a:accent4>
          <a:srgbClr val="2A2A2A"/>
        </a:accent4>
        <a:accent5>
          <a:srgbClr val="CACAC5"/>
        </a:accent5>
        <a:accent6>
          <a:srgbClr val="5884B3"/>
        </a:accent6>
        <a:hlink>
          <a:srgbClr val="FEF4AA"/>
        </a:hlink>
        <a:folHlink>
          <a:srgbClr val="F8F8F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072118 4">
        <a:dk1>
          <a:srgbClr val="333333"/>
        </a:dk1>
        <a:lt1>
          <a:srgbClr val="FFFFFF"/>
        </a:lt1>
        <a:dk2>
          <a:srgbClr val="D1D1CB"/>
        </a:dk2>
        <a:lt2>
          <a:srgbClr val="777777"/>
        </a:lt2>
        <a:accent1>
          <a:srgbClr val="99998D"/>
        </a:accent1>
        <a:accent2>
          <a:srgbClr val="6292C6"/>
        </a:accent2>
        <a:accent3>
          <a:srgbClr val="FFFFFF"/>
        </a:accent3>
        <a:accent4>
          <a:srgbClr val="2A2A2A"/>
        </a:accent4>
        <a:accent5>
          <a:srgbClr val="CACAC5"/>
        </a:accent5>
        <a:accent6>
          <a:srgbClr val="5884B3"/>
        </a:accent6>
        <a:hlink>
          <a:srgbClr val="FEF4AA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6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ABCF7F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D2E4C0"/>
        </a:accent5>
        <a:accent6>
          <a:srgbClr val="E78A5C"/>
        </a:accent6>
        <a:hlink>
          <a:srgbClr val="EA552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7">
        <a:dk1>
          <a:srgbClr val="85CADF"/>
        </a:dk1>
        <a:lt1>
          <a:srgbClr val="DBF0FF"/>
        </a:lt1>
        <a:dk2>
          <a:srgbClr val="CCFFFF"/>
        </a:dk2>
        <a:lt2>
          <a:srgbClr val="003366"/>
        </a:lt2>
        <a:accent1>
          <a:srgbClr val="3F709D"/>
        </a:accent1>
        <a:accent2>
          <a:srgbClr val="00B000"/>
        </a:accent2>
        <a:accent3>
          <a:srgbClr val="EAF6FF"/>
        </a:accent3>
        <a:accent4>
          <a:srgbClr val="71ACBE"/>
        </a:accent4>
        <a:accent5>
          <a:srgbClr val="AFBBCC"/>
        </a:accent5>
        <a:accent6>
          <a:srgbClr val="009F00"/>
        </a:accent6>
        <a:hlink>
          <a:srgbClr val="66CCFF"/>
        </a:hlink>
        <a:folHlink>
          <a:srgbClr val="FFF3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8">
        <a:dk1>
          <a:srgbClr val="663300"/>
        </a:dk1>
        <a:lt1>
          <a:srgbClr val="D2BA9E"/>
        </a:lt1>
        <a:dk2>
          <a:srgbClr val="DFC08D"/>
        </a:dk2>
        <a:lt2>
          <a:srgbClr val="2D2015"/>
        </a:lt2>
        <a:accent1>
          <a:srgbClr val="C6DF95"/>
        </a:accent1>
        <a:accent2>
          <a:srgbClr val="8F5F2F"/>
        </a:accent2>
        <a:accent3>
          <a:srgbClr val="E5D9CC"/>
        </a:accent3>
        <a:accent4>
          <a:srgbClr val="562A00"/>
        </a:accent4>
        <a:accent5>
          <a:srgbClr val="DFECC8"/>
        </a:accent5>
        <a:accent6>
          <a:srgbClr val="81552A"/>
        </a:accent6>
        <a:hlink>
          <a:srgbClr val="CCB400"/>
        </a:hlink>
        <a:folHlink>
          <a:srgbClr val="5C6E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9">
        <a:dk1>
          <a:srgbClr val="969696"/>
        </a:dk1>
        <a:lt1>
          <a:srgbClr val="DEF6F1"/>
        </a:lt1>
        <a:dk2>
          <a:srgbClr val="8BCD33"/>
        </a:dk2>
        <a:lt2>
          <a:srgbClr val="969696"/>
        </a:lt2>
        <a:accent1>
          <a:srgbClr val="E8FFCD"/>
        </a:accent1>
        <a:accent2>
          <a:srgbClr val="8DC6FF"/>
        </a:accent2>
        <a:accent3>
          <a:srgbClr val="ECFAF7"/>
        </a:accent3>
        <a:accent4>
          <a:srgbClr val="7F7F7F"/>
        </a:accent4>
        <a:accent5>
          <a:srgbClr val="F2FFE3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0">
        <a:dk1>
          <a:srgbClr val="336699"/>
        </a:dk1>
        <a:lt1>
          <a:srgbClr val="CCECFF"/>
        </a:lt1>
        <a:dk2>
          <a:srgbClr val="CCFF66"/>
        </a:dk2>
        <a:lt2>
          <a:srgbClr val="336699"/>
        </a:lt2>
        <a:accent1>
          <a:srgbClr val="DFF3FF"/>
        </a:accent1>
        <a:accent2>
          <a:srgbClr val="A6B84A"/>
        </a:accent2>
        <a:accent3>
          <a:srgbClr val="E2F4FF"/>
        </a:accent3>
        <a:accent4>
          <a:srgbClr val="2A5682"/>
        </a:accent4>
        <a:accent5>
          <a:srgbClr val="ECF8FF"/>
        </a:accent5>
        <a:accent6>
          <a:srgbClr val="96A642"/>
        </a:accent6>
        <a:hlink>
          <a:srgbClr val="73B5CF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1">
        <a:dk1>
          <a:srgbClr val="000000"/>
        </a:dk1>
        <a:lt1>
          <a:srgbClr val="FFFFD9"/>
        </a:lt1>
        <a:dk2>
          <a:srgbClr val="663300"/>
        </a:dk2>
        <a:lt2>
          <a:srgbClr val="777777"/>
        </a:lt2>
        <a:accent1>
          <a:srgbClr val="F6FDE1"/>
        </a:accent1>
        <a:accent2>
          <a:srgbClr val="BFC39F"/>
        </a:accent2>
        <a:accent3>
          <a:srgbClr val="FFFFE9"/>
        </a:accent3>
        <a:accent4>
          <a:srgbClr val="000000"/>
        </a:accent4>
        <a:accent5>
          <a:srgbClr val="FAFEEE"/>
        </a:accent5>
        <a:accent6>
          <a:srgbClr val="ADB090"/>
        </a:accent6>
        <a:hlink>
          <a:srgbClr val="FE7F52"/>
        </a:hlink>
        <a:folHlink>
          <a:srgbClr val="F836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18 12">
        <a:dk1>
          <a:srgbClr val="969696"/>
        </a:dk1>
        <a:lt1>
          <a:srgbClr val="DADAE6"/>
        </a:lt1>
        <a:dk2>
          <a:srgbClr val="FFFFFF"/>
        </a:dk2>
        <a:lt2>
          <a:srgbClr val="3E3E5C"/>
        </a:lt2>
        <a:accent1>
          <a:srgbClr val="C4CFE6"/>
        </a:accent1>
        <a:accent2>
          <a:srgbClr val="9DE719"/>
        </a:accent2>
        <a:accent3>
          <a:srgbClr val="EAEAF0"/>
        </a:accent3>
        <a:accent4>
          <a:srgbClr val="7F7F7F"/>
        </a:accent4>
        <a:accent5>
          <a:srgbClr val="DEE4F0"/>
        </a:accent5>
        <a:accent6>
          <a:srgbClr val="8ED116"/>
        </a:accent6>
        <a:hlink>
          <a:srgbClr val="0066CC"/>
        </a:hlink>
        <a:folHlink>
          <a:srgbClr val="FAFFF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Nguyễn Trường Gia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01072118</Template>
  <TotalTime>5782</TotalTime>
  <Words>508</Words>
  <Application>Microsoft Office PowerPoint</Application>
  <PresentationFormat>On-screen Show (4:3)</PresentationFormat>
  <Paragraphs>41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01072118</vt:lpstr>
      <vt:lpstr>Concourse</vt:lpstr>
      <vt:lpstr>Office Theme</vt:lpstr>
      <vt:lpstr>BÀI 3  ĐẶC ĐIỂM CỦA GIA CÔNG NÓNG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BAOTK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CÁC DỤNG CỤ ĐO LƯỜNG CƠ KHÍ</dc:title>
  <dc:creator>BAOTK</dc:creator>
  <cp:lastModifiedBy>Windows User</cp:lastModifiedBy>
  <cp:revision>1164</cp:revision>
  <cp:lastPrinted>1601-01-01T00:00:00Z</cp:lastPrinted>
  <dcterms:created xsi:type="dcterms:W3CDTF">2008-05-06T05:07:03Z</dcterms:created>
  <dcterms:modified xsi:type="dcterms:W3CDTF">2019-12-18T05:18:30Z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TC010721181033</vt:lpwstr>
  </property>
</Properties>
</file>