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A1592-9750-4612-973C-A0E669E43431}" type="datetimeFigureOut">
              <a:rPr lang="en-US" smtClean="0"/>
              <a:t>11/9/2020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78F26-6446-4FD2-8AD5-FDA9BCBF3C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481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A1592-9750-4612-973C-A0E669E43431}" type="datetimeFigureOut">
              <a:rPr lang="en-US" smtClean="0"/>
              <a:t>11/9/2020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78F26-6446-4FD2-8AD5-FDA9BCBF3C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586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A1592-9750-4612-973C-A0E669E43431}" type="datetimeFigureOut">
              <a:rPr lang="en-US" smtClean="0"/>
              <a:t>11/9/2020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78F26-6446-4FD2-8AD5-FDA9BCBF3C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751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A1592-9750-4612-973C-A0E669E43431}" type="datetimeFigureOut">
              <a:rPr lang="en-US" smtClean="0"/>
              <a:t>11/9/2020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78F26-6446-4FD2-8AD5-FDA9BCBF3C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32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A1592-9750-4612-973C-A0E669E43431}" type="datetimeFigureOut">
              <a:rPr lang="en-US" smtClean="0"/>
              <a:t>11/9/2020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78F26-6446-4FD2-8AD5-FDA9BCBF3C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266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A1592-9750-4612-973C-A0E669E43431}" type="datetimeFigureOut">
              <a:rPr lang="en-US" smtClean="0"/>
              <a:t>11/9/2020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78F26-6446-4FD2-8AD5-FDA9BCBF3C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253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A1592-9750-4612-973C-A0E669E43431}" type="datetimeFigureOut">
              <a:rPr lang="en-US" smtClean="0"/>
              <a:t>11/9/2020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78F26-6446-4FD2-8AD5-FDA9BCBF3C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601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A1592-9750-4612-973C-A0E669E43431}" type="datetimeFigureOut">
              <a:rPr lang="en-US" smtClean="0"/>
              <a:t>11/9/2020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78F26-6446-4FD2-8AD5-FDA9BCBF3C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358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A1592-9750-4612-973C-A0E669E43431}" type="datetimeFigureOut">
              <a:rPr lang="en-US" smtClean="0"/>
              <a:t>11/9/2020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78F26-6446-4FD2-8AD5-FDA9BCBF3C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9279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A1592-9750-4612-973C-A0E669E43431}" type="datetimeFigureOut">
              <a:rPr lang="en-US" smtClean="0"/>
              <a:t>11/9/2020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78F26-6446-4FD2-8AD5-FDA9BCBF3C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34883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A1592-9750-4612-973C-A0E669E43431}" type="datetimeFigureOut">
              <a:rPr lang="en-US" smtClean="0"/>
              <a:t>11/9/2020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78F26-6446-4FD2-8AD5-FDA9BCBF3C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988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3A1592-9750-4612-973C-A0E669E43431}" type="datetimeFigureOut">
              <a:rPr lang="en-US" smtClean="0"/>
              <a:t>11/9/2020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878F26-6446-4FD2-8AD5-FDA9BCBF3C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7155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nthi.com/?a=OT&amp;ot=LT&amp;hdn_lt_id=710#1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nthi.com/?a=OT&amp;ot=LT&amp;hdn_lt_id=710#1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152400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b="1" dirty="0" err="1"/>
              <a:t>Bài</a:t>
            </a:r>
            <a:r>
              <a:rPr lang="en-US" b="1" dirty="0"/>
              <a:t> 51 DẪN XUẤT HALOGEN CỦA HIDROCACBON </a:t>
            </a:r>
            <a:r>
              <a:rPr lang="en-US" b="1" u="sng" dirty="0"/>
              <a:t/>
            </a:r>
            <a:br>
              <a:rPr lang="en-US" b="1" u="sng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581400"/>
            <a:ext cx="7315200" cy="2057400"/>
          </a:xfrm>
        </p:spPr>
        <p:txBody>
          <a:bodyPr>
            <a:normAutofit lnSpcReduction="10000"/>
          </a:bodyPr>
          <a:lstStyle/>
          <a:p>
            <a:r>
              <a:rPr lang="de-DE" sz="4400" dirty="0">
                <a:solidFill>
                  <a:schemeClr val="accent3">
                    <a:lumMod val="50000"/>
                  </a:schemeClr>
                </a:solidFill>
              </a:rPr>
              <a:t>Chương XIV.</a:t>
            </a:r>
            <a:r>
              <a:rPr lang="de-DE" sz="4400" b="1" dirty="0">
                <a:solidFill>
                  <a:schemeClr val="accent3">
                    <a:lumMod val="50000"/>
                  </a:schemeClr>
                </a:solidFill>
              </a:rPr>
              <a:t>	</a:t>
            </a:r>
            <a:endParaRPr lang="de-DE" sz="4400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pt-BR" sz="4400" b="1" dirty="0" smtClean="0">
                <a:solidFill>
                  <a:schemeClr val="accent3">
                    <a:lumMod val="50000"/>
                  </a:schemeClr>
                </a:solidFill>
              </a:rPr>
              <a:t>DẪN </a:t>
            </a:r>
            <a:r>
              <a:rPr lang="pt-BR" sz="4400" b="1" dirty="0">
                <a:solidFill>
                  <a:schemeClr val="accent3">
                    <a:lumMod val="50000"/>
                  </a:schemeClr>
                </a:solidFill>
              </a:rPr>
              <a:t>XUẤT HALOGEN – ANCOL – PHENOL</a:t>
            </a:r>
            <a:endParaRPr lang="en-US" sz="4400" dirty="0">
              <a:solidFill>
                <a:schemeClr val="accent3">
                  <a:lumMod val="50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2966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b="1" dirty="0" smtClean="0"/>
              <a:t/>
            </a:r>
            <a:br>
              <a:rPr lang="de-DE" b="1" dirty="0" smtClean="0"/>
            </a:br>
            <a:r>
              <a:rPr lang="de-DE" b="1" dirty="0" smtClean="0"/>
              <a:t>Mục tiêu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de-DE" i="1" dirty="0" smtClean="0"/>
              <a:t>Sau </a:t>
            </a:r>
            <a:r>
              <a:rPr lang="de-DE" i="1" dirty="0"/>
              <a:t>khi nghiên cứu xong chương này, học sinh có thể: </a:t>
            </a:r>
            <a:endParaRPr lang="en-US" dirty="0"/>
          </a:p>
          <a:p>
            <a:r>
              <a:rPr lang="de-DE" i="1" dirty="0"/>
              <a:t>- Trình bày được khái niệm và cách gọi tên của dẫn xuất halogen, ancol và phenol.</a:t>
            </a:r>
            <a:endParaRPr lang="en-US" dirty="0"/>
          </a:p>
          <a:p>
            <a:r>
              <a:rPr lang="de-DE" i="1" dirty="0"/>
              <a:t>    - Nêu được một số ứng dụng quan trọng của dẫn xuất halogen, ancol và phenol.    </a:t>
            </a:r>
            <a:endParaRPr lang="en-US" dirty="0"/>
          </a:p>
          <a:p>
            <a:r>
              <a:rPr lang="de-DE" i="1" dirty="0"/>
              <a:t>    - Giải thích được sự khác nhau về tính chất hóa học của nhóm (-OH) trong phân tử ancol và phenol.</a:t>
            </a:r>
            <a:endParaRPr lang="en-US" dirty="0"/>
          </a:p>
          <a:p>
            <a:r>
              <a:rPr lang="de-DE" i="1" dirty="0"/>
              <a:t>    - Viết được phương trình phản ứng về tính chất hóa học, phương pháp điều chế  dẫn xuất halogen, ancol và phenol.</a:t>
            </a:r>
            <a:endParaRPr lang="en-US" dirty="0"/>
          </a:p>
          <a:p>
            <a:r>
              <a:rPr lang="de-DE" i="1" dirty="0"/>
              <a:t>   - Giải được bài tập về dẫn xuất halogen, ancol, phenol.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93916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b="1" dirty="0" err="1" smtClean="0"/>
              <a:t>Bài</a:t>
            </a:r>
            <a:r>
              <a:rPr lang="en-US" b="1" dirty="0" smtClean="0"/>
              <a:t> 51 </a:t>
            </a:r>
          </a:p>
          <a:p>
            <a:pPr marL="0" indent="0" algn="ctr">
              <a:buNone/>
            </a:pPr>
            <a:r>
              <a:rPr lang="en-US" sz="4800" b="1" dirty="0" smtClean="0"/>
              <a:t>DẪN XUẤT HALOGEN </a:t>
            </a:r>
          </a:p>
          <a:p>
            <a:pPr marL="0" indent="0" algn="ctr">
              <a:buNone/>
            </a:pPr>
            <a:r>
              <a:rPr lang="en-US" sz="4800" b="1" dirty="0" smtClean="0"/>
              <a:t>CỦA HIDROCACBON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25896786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US" b="1" u="sng" dirty="0" smtClean="0"/>
              <a:t/>
            </a:r>
            <a:br>
              <a:rPr lang="en-US" b="1" u="sng" dirty="0" smtClean="0"/>
            </a:br>
            <a:r>
              <a:rPr lang="en-US" b="1" u="sng" dirty="0" smtClean="0"/>
              <a:t>1. </a:t>
            </a:r>
            <a:r>
              <a:rPr lang="en-US" b="1" u="sng" dirty="0" err="1" smtClean="0"/>
              <a:t>Khái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niệm</a:t>
            </a:r>
            <a:r>
              <a:rPr lang="en-US" b="1" u="sng" dirty="0" smtClean="0"/>
              <a:t>, </a:t>
            </a:r>
            <a:r>
              <a:rPr lang="en-US" b="1" u="sng" dirty="0" err="1" smtClean="0"/>
              <a:t>phân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loại</a:t>
            </a:r>
            <a:r>
              <a:rPr lang="en-US" b="1" u="sng" dirty="0" smtClean="0"/>
              <a:t/>
            </a:r>
            <a:br>
              <a:rPr lang="en-US" b="1" u="sng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1.1</a:t>
            </a:r>
            <a:r>
              <a:rPr lang="en-US" b="1" dirty="0"/>
              <a:t>. </a:t>
            </a:r>
            <a:r>
              <a:rPr lang="en-US" b="1" dirty="0" err="1"/>
              <a:t>Khái</a:t>
            </a:r>
            <a:r>
              <a:rPr lang="en-US" b="1" dirty="0"/>
              <a:t> </a:t>
            </a:r>
            <a:r>
              <a:rPr lang="en-US" b="1" dirty="0" err="1"/>
              <a:t>niệm</a:t>
            </a:r>
            <a:endParaRPr lang="en-US" b="1" dirty="0"/>
          </a:p>
          <a:p>
            <a:r>
              <a:rPr lang="de-DE" dirty="0"/>
              <a:t>Khi thay thế nguyên tử hidro của phân tử hidrocacbon bằng nguyên tử halogen ta được dẫn xuất halogen của hidrocacbon.</a:t>
            </a:r>
            <a:endParaRPr lang="en-US" dirty="0"/>
          </a:p>
          <a:p>
            <a:r>
              <a:rPr lang="de-DE" dirty="0"/>
              <a:t>Hidrocacbon:     </a:t>
            </a:r>
            <a:endParaRPr lang="de-DE" dirty="0" smtClean="0"/>
          </a:p>
          <a:p>
            <a:pPr marL="0" indent="0">
              <a:buNone/>
            </a:pPr>
            <a:r>
              <a:rPr lang="de-DE" dirty="0"/>
              <a:t> </a:t>
            </a:r>
            <a:r>
              <a:rPr lang="de-DE" dirty="0" smtClean="0"/>
              <a:t>    CH</a:t>
            </a:r>
            <a:r>
              <a:rPr lang="de-DE" baseline="-25000" dirty="0" smtClean="0"/>
              <a:t>4</a:t>
            </a:r>
            <a:r>
              <a:rPr lang="de-DE" dirty="0" smtClean="0"/>
              <a:t>        </a:t>
            </a:r>
            <a:r>
              <a:rPr lang="de-DE" dirty="0"/>
              <a:t>CH</a:t>
            </a:r>
            <a:r>
              <a:rPr lang="de-DE" baseline="-25000" dirty="0"/>
              <a:t>2</a:t>
            </a:r>
            <a:r>
              <a:rPr lang="de-DE" dirty="0"/>
              <a:t>=CH</a:t>
            </a:r>
            <a:r>
              <a:rPr lang="de-DE" baseline="-25000" dirty="0"/>
              <a:t>2</a:t>
            </a:r>
            <a:r>
              <a:rPr lang="de-DE" dirty="0"/>
              <a:t>        C</a:t>
            </a:r>
            <a:r>
              <a:rPr lang="de-DE" baseline="-25000" dirty="0"/>
              <a:t>6</a:t>
            </a:r>
            <a:r>
              <a:rPr lang="de-DE" dirty="0"/>
              <a:t>H</a:t>
            </a:r>
            <a:r>
              <a:rPr lang="de-DE" baseline="-25000" dirty="0"/>
              <a:t>6</a:t>
            </a:r>
            <a:endParaRPr lang="en-US" dirty="0"/>
          </a:p>
          <a:p>
            <a:r>
              <a:rPr lang="de-DE" dirty="0"/>
              <a:t>Dẫn xuất halogen:       	</a:t>
            </a:r>
            <a:endParaRPr lang="de-DE" dirty="0" smtClean="0"/>
          </a:p>
          <a:p>
            <a:pPr marL="0" indent="0">
              <a:buNone/>
            </a:pPr>
            <a:r>
              <a:rPr lang="de-DE" dirty="0" smtClean="0"/>
              <a:t>     CH</a:t>
            </a:r>
            <a:r>
              <a:rPr lang="de-DE" baseline="-25000" dirty="0" smtClean="0"/>
              <a:t>3</a:t>
            </a:r>
            <a:r>
              <a:rPr lang="de-DE" dirty="0" smtClean="0"/>
              <a:t>Cl    </a:t>
            </a:r>
            <a:r>
              <a:rPr lang="de-DE" dirty="0"/>
              <a:t>CH</a:t>
            </a:r>
            <a:r>
              <a:rPr lang="de-DE" baseline="-25000" dirty="0"/>
              <a:t>2</a:t>
            </a:r>
            <a:r>
              <a:rPr lang="de-DE" dirty="0"/>
              <a:t>=CH-Cl    C</a:t>
            </a:r>
            <a:r>
              <a:rPr lang="de-DE" baseline="-25000" dirty="0"/>
              <a:t>6</a:t>
            </a:r>
            <a:r>
              <a:rPr lang="de-DE" dirty="0"/>
              <a:t>H</a:t>
            </a:r>
            <a:r>
              <a:rPr lang="de-DE" baseline="-25000" dirty="0"/>
              <a:t>5</a:t>
            </a:r>
            <a:r>
              <a:rPr lang="de-DE" dirty="0"/>
              <a:t>Br  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1920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1. </a:t>
            </a:r>
            <a:r>
              <a:rPr lang="en-US" b="1" u="sng" dirty="0" err="1" smtClean="0"/>
              <a:t>Khái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niệm</a:t>
            </a:r>
            <a:r>
              <a:rPr lang="en-US" b="1" u="sng" dirty="0" smtClean="0"/>
              <a:t>, </a:t>
            </a:r>
            <a:r>
              <a:rPr lang="en-US" b="1" u="sng" dirty="0" err="1" smtClean="0"/>
              <a:t>phân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loại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de-DE" sz="3800" i="1" dirty="0"/>
              <a:t>Có thể thu được dẫn xuất halogen theo nhiều cách khác nhau. </a:t>
            </a:r>
            <a:endParaRPr lang="en-US" sz="3800" i="1" dirty="0"/>
          </a:p>
          <a:p>
            <a:r>
              <a:rPr lang="de-DE" dirty="0" smtClean="0"/>
              <a:t> </a:t>
            </a:r>
            <a:r>
              <a:rPr lang="de-DE" dirty="0"/>
              <a:t>Thay thế nhóm –OH trong phân tử ancol bằng nguyên tử halogen.</a:t>
            </a:r>
            <a:endParaRPr lang="en-US" dirty="0"/>
          </a:p>
          <a:p>
            <a:pPr marL="0" indent="0">
              <a:buNone/>
            </a:pPr>
            <a:r>
              <a:rPr lang="de-DE" dirty="0" smtClean="0"/>
              <a:t>                            C</a:t>
            </a:r>
            <a:r>
              <a:rPr lang="de-DE" baseline="-25000" dirty="0" smtClean="0"/>
              <a:t>2</a:t>
            </a:r>
            <a:r>
              <a:rPr lang="de-DE" dirty="0" smtClean="0"/>
              <a:t>H</a:t>
            </a:r>
            <a:r>
              <a:rPr lang="de-DE" baseline="-25000" dirty="0" smtClean="0"/>
              <a:t>5</a:t>
            </a:r>
            <a:r>
              <a:rPr lang="de-DE" dirty="0" smtClean="0"/>
              <a:t>OH </a:t>
            </a:r>
            <a:r>
              <a:rPr lang="de-DE" dirty="0"/>
              <a:t>+ HBr </a:t>
            </a:r>
            <a:r>
              <a:rPr lang="en-GB" dirty="0">
                <a:sym typeface="Symbol"/>
              </a:rPr>
              <a:t></a:t>
            </a:r>
            <a:r>
              <a:rPr lang="de-DE" dirty="0"/>
              <a:t> C</a:t>
            </a:r>
            <a:r>
              <a:rPr lang="de-DE" baseline="-25000" dirty="0"/>
              <a:t>2</a:t>
            </a:r>
            <a:r>
              <a:rPr lang="de-DE" dirty="0"/>
              <a:t>H</a:t>
            </a:r>
            <a:r>
              <a:rPr lang="de-DE" baseline="-25000" dirty="0"/>
              <a:t>5</a:t>
            </a:r>
            <a:r>
              <a:rPr lang="de-DE" dirty="0"/>
              <a:t>Br + H</a:t>
            </a:r>
            <a:r>
              <a:rPr lang="de-DE" baseline="-25000" dirty="0"/>
              <a:t>2</a:t>
            </a:r>
            <a:r>
              <a:rPr lang="de-DE" dirty="0"/>
              <a:t>O</a:t>
            </a:r>
            <a:endParaRPr lang="en-US" dirty="0"/>
          </a:p>
          <a:p>
            <a:r>
              <a:rPr lang="de-DE" dirty="0" smtClean="0"/>
              <a:t>Cộng </a:t>
            </a:r>
            <a:r>
              <a:rPr lang="de-DE" dirty="0"/>
              <a:t>hợp hidro halogenua hoặc halogen vào phân tử hidrocacbon không no</a:t>
            </a:r>
            <a:endParaRPr lang="en-US" dirty="0"/>
          </a:p>
          <a:p>
            <a:pPr marL="0" indent="0">
              <a:buNone/>
            </a:pPr>
            <a:r>
              <a:rPr lang="en-GB" dirty="0" smtClean="0"/>
              <a:t>                   CH</a:t>
            </a:r>
            <a:r>
              <a:rPr lang="en-GB" baseline="-25000" dirty="0" smtClean="0"/>
              <a:t>2</a:t>
            </a:r>
            <a:r>
              <a:rPr lang="en-GB" dirty="0" smtClean="0"/>
              <a:t>=CH</a:t>
            </a:r>
            <a:r>
              <a:rPr lang="en-GB" baseline="-25000" dirty="0" smtClean="0"/>
              <a:t>2</a:t>
            </a:r>
            <a:r>
              <a:rPr lang="en-GB" dirty="0" smtClean="0"/>
              <a:t>   </a:t>
            </a:r>
            <a:r>
              <a:rPr lang="en-GB" dirty="0"/>
              <a:t>+ </a:t>
            </a:r>
            <a:r>
              <a:rPr lang="en-GB" dirty="0" err="1"/>
              <a:t>HBr</a:t>
            </a:r>
            <a:r>
              <a:rPr lang="en-GB" dirty="0"/>
              <a:t> </a:t>
            </a:r>
            <a:r>
              <a:rPr lang="en-GB" dirty="0">
                <a:sym typeface="Symbol"/>
              </a:rPr>
              <a:t></a:t>
            </a:r>
            <a:r>
              <a:rPr lang="en-GB" dirty="0"/>
              <a:t> CH</a:t>
            </a:r>
            <a:r>
              <a:rPr lang="en-GB" baseline="-25000" dirty="0"/>
              <a:t>3</a:t>
            </a:r>
            <a:r>
              <a:rPr lang="en-GB" dirty="0"/>
              <a:t>-CH</a:t>
            </a:r>
            <a:r>
              <a:rPr lang="en-GB" baseline="-25000" dirty="0"/>
              <a:t>2</a:t>
            </a:r>
            <a:r>
              <a:rPr lang="en-GB" dirty="0"/>
              <a:t>-Br</a:t>
            </a:r>
            <a:endParaRPr lang="en-US" dirty="0"/>
          </a:p>
          <a:p>
            <a:pPr marL="0" indent="0">
              <a:buNone/>
            </a:pPr>
            <a:r>
              <a:rPr lang="en-GB" dirty="0" smtClean="0"/>
              <a:t>                   CH</a:t>
            </a:r>
            <a:r>
              <a:rPr lang="en-GB" baseline="-25000" dirty="0" smtClean="0"/>
              <a:t>2</a:t>
            </a:r>
            <a:r>
              <a:rPr lang="en-GB" dirty="0" smtClean="0"/>
              <a:t>=CH</a:t>
            </a:r>
            <a:r>
              <a:rPr lang="en-GB" baseline="-25000" dirty="0" smtClean="0"/>
              <a:t>2</a:t>
            </a:r>
            <a:r>
              <a:rPr lang="en-GB" dirty="0" smtClean="0"/>
              <a:t>   </a:t>
            </a:r>
            <a:r>
              <a:rPr lang="en-GB" dirty="0"/>
              <a:t>+ Br</a:t>
            </a:r>
            <a:r>
              <a:rPr lang="en-GB" baseline="-25000" dirty="0"/>
              <a:t>2</a:t>
            </a:r>
            <a:r>
              <a:rPr lang="en-GB" dirty="0"/>
              <a:t> </a:t>
            </a:r>
            <a:r>
              <a:rPr lang="en-GB" dirty="0">
                <a:sym typeface="Symbol"/>
              </a:rPr>
              <a:t></a:t>
            </a:r>
            <a:r>
              <a:rPr lang="en-GB" dirty="0"/>
              <a:t> Br-CH</a:t>
            </a:r>
            <a:r>
              <a:rPr lang="en-GB" baseline="-25000" dirty="0"/>
              <a:t>2</a:t>
            </a:r>
            <a:r>
              <a:rPr lang="en-GB" dirty="0"/>
              <a:t>-CH</a:t>
            </a:r>
            <a:r>
              <a:rPr lang="en-GB" baseline="-25000" dirty="0"/>
              <a:t>2</a:t>
            </a:r>
            <a:r>
              <a:rPr lang="en-GB" dirty="0"/>
              <a:t>-Br</a:t>
            </a:r>
            <a:endParaRPr lang="en-US" dirty="0"/>
          </a:p>
          <a:p>
            <a:r>
              <a:rPr lang="en-GB" dirty="0" smtClean="0"/>
              <a:t> </a:t>
            </a:r>
            <a:r>
              <a:rPr lang="en-GB" dirty="0" err="1"/>
              <a:t>Thế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tử</a:t>
            </a:r>
            <a:r>
              <a:rPr lang="en-GB" dirty="0"/>
              <a:t> H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hidrocacbon</a:t>
            </a:r>
            <a:r>
              <a:rPr lang="en-GB" dirty="0"/>
              <a:t> </a:t>
            </a:r>
            <a:r>
              <a:rPr lang="en-GB" dirty="0" err="1"/>
              <a:t>bằng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tử</a:t>
            </a:r>
            <a:r>
              <a:rPr lang="en-GB" dirty="0"/>
              <a:t> halogen         </a:t>
            </a:r>
            <a:endParaRPr lang="en-US" dirty="0"/>
          </a:p>
          <a:p>
            <a:pPr marL="0" indent="0">
              <a:buNone/>
            </a:pPr>
            <a:r>
              <a:rPr lang="en-GB" dirty="0" smtClean="0"/>
              <a:t>                          CH</a:t>
            </a:r>
            <a:r>
              <a:rPr lang="en-GB" baseline="-25000" dirty="0" smtClean="0"/>
              <a:t>4</a:t>
            </a:r>
            <a:r>
              <a:rPr lang="en-GB" dirty="0" smtClean="0"/>
              <a:t>  </a:t>
            </a:r>
            <a:r>
              <a:rPr lang="en-GB" dirty="0"/>
              <a:t>+ Cl</a:t>
            </a:r>
            <a:r>
              <a:rPr lang="en-GB" baseline="-25000" dirty="0"/>
              <a:t>2</a:t>
            </a:r>
            <a:r>
              <a:rPr lang="en-GB" dirty="0"/>
              <a:t>  </a:t>
            </a:r>
            <a:r>
              <a:rPr lang="en-GB" dirty="0">
                <a:sym typeface="Symbol"/>
              </a:rPr>
              <a:t></a:t>
            </a:r>
            <a:r>
              <a:rPr lang="en-GB" dirty="0"/>
              <a:t>   CH</a:t>
            </a:r>
            <a:r>
              <a:rPr lang="en-GB" baseline="-25000" dirty="0"/>
              <a:t>3</a:t>
            </a:r>
            <a:r>
              <a:rPr lang="en-GB" dirty="0"/>
              <a:t>Cl  + </a:t>
            </a:r>
            <a:r>
              <a:rPr lang="en-GB" dirty="0" err="1" smtClean="0"/>
              <a:t>HCl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69089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1. </a:t>
            </a:r>
            <a:r>
              <a:rPr lang="en-US" b="1" u="sng" dirty="0" err="1" smtClean="0"/>
              <a:t>Khái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niệm</a:t>
            </a:r>
            <a:r>
              <a:rPr lang="en-US" b="1" u="sng" dirty="0" smtClean="0"/>
              <a:t>, </a:t>
            </a:r>
            <a:r>
              <a:rPr lang="en-US" b="1" u="sng" dirty="0" err="1" smtClean="0"/>
              <a:t>phân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loại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b="1" dirty="0"/>
              <a:t>1.2. </a:t>
            </a:r>
            <a:r>
              <a:rPr lang="en-US" b="1" dirty="0" err="1"/>
              <a:t>Phân</a:t>
            </a:r>
            <a:r>
              <a:rPr lang="en-US" b="1" dirty="0"/>
              <a:t> </a:t>
            </a:r>
            <a:r>
              <a:rPr lang="en-US" b="1" dirty="0" err="1"/>
              <a:t>loại</a:t>
            </a:r>
            <a:endParaRPr lang="en-US" b="1" dirty="0"/>
          </a:p>
          <a:p>
            <a:r>
              <a:rPr lang="en-GB" dirty="0" err="1"/>
              <a:t>Các</a:t>
            </a:r>
            <a:r>
              <a:rPr lang="en-GB" dirty="0"/>
              <a:t> </a:t>
            </a:r>
            <a:r>
              <a:rPr lang="en-GB" dirty="0" err="1"/>
              <a:t>dẫn</a:t>
            </a:r>
            <a:r>
              <a:rPr lang="en-GB" dirty="0"/>
              <a:t> </a:t>
            </a:r>
            <a:r>
              <a:rPr lang="en-GB" dirty="0" err="1"/>
              <a:t>xuất</a:t>
            </a:r>
            <a:r>
              <a:rPr lang="en-GB" dirty="0"/>
              <a:t> halogen </a:t>
            </a:r>
            <a:r>
              <a:rPr lang="en-GB" dirty="0" err="1"/>
              <a:t>được</a:t>
            </a:r>
            <a:r>
              <a:rPr lang="en-GB" dirty="0"/>
              <a:t> </a:t>
            </a:r>
            <a:r>
              <a:rPr lang="en-GB" dirty="0" err="1"/>
              <a:t>phân</a:t>
            </a:r>
            <a:r>
              <a:rPr lang="en-GB" dirty="0"/>
              <a:t> </a:t>
            </a:r>
            <a:r>
              <a:rPr lang="en-GB" dirty="0" err="1"/>
              <a:t>loại</a:t>
            </a:r>
            <a:r>
              <a:rPr lang="en-GB" dirty="0"/>
              <a:t> </a:t>
            </a:r>
            <a:r>
              <a:rPr lang="en-GB" dirty="0" err="1"/>
              <a:t>dựa</a:t>
            </a:r>
            <a:r>
              <a:rPr lang="en-GB" dirty="0"/>
              <a:t> </a:t>
            </a:r>
            <a:r>
              <a:rPr lang="en-GB" dirty="0" err="1"/>
              <a:t>vào</a:t>
            </a:r>
            <a:r>
              <a:rPr lang="en-GB" dirty="0"/>
              <a:t> </a:t>
            </a:r>
            <a:r>
              <a:rPr lang="en-GB" dirty="0" err="1"/>
              <a:t>bản</a:t>
            </a:r>
            <a:r>
              <a:rPr lang="en-GB" dirty="0"/>
              <a:t> </a:t>
            </a:r>
            <a:r>
              <a:rPr lang="en-GB" dirty="0" err="1"/>
              <a:t>chất</a:t>
            </a:r>
            <a:r>
              <a:rPr lang="en-GB" dirty="0"/>
              <a:t> </a:t>
            </a:r>
            <a:r>
              <a:rPr lang="en-GB" dirty="0" err="1"/>
              <a:t>của</a:t>
            </a:r>
            <a:r>
              <a:rPr lang="en-GB" dirty="0"/>
              <a:t> halogen, </a:t>
            </a:r>
            <a:r>
              <a:rPr lang="en-GB" dirty="0" err="1"/>
              <a:t>số</a:t>
            </a:r>
            <a:r>
              <a:rPr lang="en-GB" dirty="0"/>
              <a:t> </a:t>
            </a:r>
            <a:r>
              <a:rPr lang="en-GB" dirty="0" err="1"/>
              <a:t>lượng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tử</a:t>
            </a:r>
            <a:r>
              <a:rPr lang="en-GB" dirty="0"/>
              <a:t> halogen </a:t>
            </a:r>
            <a:r>
              <a:rPr lang="en-GB" dirty="0" err="1"/>
              <a:t>và</a:t>
            </a:r>
            <a:r>
              <a:rPr lang="en-GB" dirty="0"/>
              <a:t> </a:t>
            </a:r>
            <a:r>
              <a:rPr lang="en-GB" dirty="0" err="1"/>
              <a:t>đặc</a:t>
            </a:r>
            <a:r>
              <a:rPr lang="en-GB" dirty="0"/>
              <a:t> </a:t>
            </a:r>
            <a:r>
              <a:rPr lang="en-GB" dirty="0" err="1"/>
              <a:t>điểm</a:t>
            </a:r>
            <a:r>
              <a:rPr lang="en-GB" dirty="0"/>
              <a:t> </a:t>
            </a:r>
            <a:r>
              <a:rPr lang="en-GB" dirty="0" err="1"/>
              <a:t>cấu</a:t>
            </a:r>
            <a:r>
              <a:rPr lang="en-GB" dirty="0"/>
              <a:t> </a:t>
            </a:r>
            <a:r>
              <a:rPr lang="en-GB" dirty="0" err="1"/>
              <a:t>tạo</a:t>
            </a:r>
            <a:r>
              <a:rPr lang="en-GB" dirty="0"/>
              <a:t>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gốc</a:t>
            </a:r>
            <a:r>
              <a:rPr lang="en-GB" dirty="0"/>
              <a:t> </a:t>
            </a:r>
            <a:r>
              <a:rPr lang="en-GB" dirty="0" err="1"/>
              <a:t>hidrocacbon</a:t>
            </a:r>
            <a:r>
              <a:rPr lang="en-GB" dirty="0"/>
              <a:t>.</a:t>
            </a:r>
            <a:endParaRPr lang="en-US" dirty="0"/>
          </a:p>
          <a:p>
            <a:r>
              <a:rPr lang="en-GB" dirty="0"/>
              <a:t>- </a:t>
            </a:r>
            <a:r>
              <a:rPr lang="en-GB" dirty="0" err="1"/>
              <a:t>Dẫn</a:t>
            </a:r>
            <a:r>
              <a:rPr lang="en-GB" dirty="0"/>
              <a:t> </a:t>
            </a:r>
            <a:r>
              <a:rPr lang="en-GB" dirty="0" err="1"/>
              <a:t>xuất</a:t>
            </a:r>
            <a:r>
              <a:rPr lang="en-GB" dirty="0"/>
              <a:t> halogen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hidrocacbon</a:t>
            </a:r>
            <a:r>
              <a:rPr lang="en-GB" dirty="0"/>
              <a:t> no, </a:t>
            </a:r>
            <a:r>
              <a:rPr lang="en-GB" dirty="0" err="1"/>
              <a:t>mạch</a:t>
            </a:r>
            <a:r>
              <a:rPr lang="en-GB" dirty="0"/>
              <a:t> </a:t>
            </a:r>
            <a:r>
              <a:rPr lang="en-GB" dirty="0" err="1"/>
              <a:t>hở</a:t>
            </a:r>
            <a:endParaRPr lang="en-US" dirty="0"/>
          </a:p>
          <a:p>
            <a:r>
              <a:rPr lang="en-GB" dirty="0"/>
              <a:t>- </a:t>
            </a:r>
            <a:r>
              <a:rPr lang="en-GB" dirty="0" err="1"/>
              <a:t>Dẫn</a:t>
            </a:r>
            <a:r>
              <a:rPr lang="en-GB" dirty="0"/>
              <a:t> </a:t>
            </a:r>
            <a:r>
              <a:rPr lang="en-GB" dirty="0" err="1"/>
              <a:t>xuất</a:t>
            </a:r>
            <a:r>
              <a:rPr lang="en-GB" dirty="0"/>
              <a:t> halogen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hidrocacbon</a:t>
            </a:r>
            <a:r>
              <a:rPr lang="en-GB" dirty="0"/>
              <a:t> </a:t>
            </a:r>
            <a:r>
              <a:rPr lang="en-GB" dirty="0" err="1"/>
              <a:t>không</a:t>
            </a:r>
            <a:r>
              <a:rPr lang="en-GB" dirty="0"/>
              <a:t> no, </a:t>
            </a:r>
            <a:r>
              <a:rPr lang="en-GB" dirty="0" err="1"/>
              <a:t>mạch</a:t>
            </a:r>
            <a:r>
              <a:rPr lang="en-GB" dirty="0"/>
              <a:t> </a:t>
            </a:r>
            <a:r>
              <a:rPr lang="en-GB" dirty="0" err="1"/>
              <a:t>hở</a:t>
            </a:r>
            <a:endParaRPr lang="en-US" dirty="0"/>
          </a:p>
          <a:p>
            <a:r>
              <a:rPr lang="en-GB" dirty="0"/>
              <a:t>- </a:t>
            </a:r>
            <a:r>
              <a:rPr lang="en-GB" dirty="0" err="1"/>
              <a:t>Dẫn</a:t>
            </a:r>
            <a:r>
              <a:rPr lang="en-GB" dirty="0"/>
              <a:t> </a:t>
            </a:r>
            <a:r>
              <a:rPr lang="en-GB" dirty="0" err="1"/>
              <a:t>xuất</a:t>
            </a:r>
            <a:r>
              <a:rPr lang="en-GB" dirty="0"/>
              <a:t> halogen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hidrocacbon</a:t>
            </a:r>
            <a:r>
              <a:rPr lang="en-GB" dirty="0"/>
              <a:t> </a:t>
            </a:r>
            <a:r>
              <a:rPr lang="en-GB" dirty="0" err="1"/>
              <a:t>thơm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65415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1. </a:t>
            </a:r>
            <a:r>
              <a:rPr lang="en-US" b="1" u="sng" dirty="0" err="1" smtClean="0"/>
              <a:t>Khái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niệm</a:t>
            </a:r>
            <a:r>
              <a:rPr lang="en-US" b="1" u="sng" dirty="0" smtClean="0"/>
              <a:t>, </a:t>
            </a:r>
            <a:r>
              <a:rPr lang="en-US" b="1" u="sng" dirty="0" err="1" smtClean="0"/>
              <a:t>phân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loại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24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* </a:t>
            </a:r>
            <a:r>
              <a:rPr lang="en-GB" dirty="0" err="1"/>
              <a:t>Bậc</a:t>
            </a:r>
            <a:r>
              <a:rPr lang="en-GB" dirty="0"/>
              <a:t> </a:t>
            </a:r>
            <a:r>
              <a:rPr lang="en-GB" dirty="0" err="1"/>
              <a:t>của</a:t>
            </a:r>
            <a:r>
              <a:rPr lang="en-GB" dirty="0"/>
              <a:t> </a:t>
            </a:r>
            <a:r>
              <a:rPr lang="en-GB" dirty="0" err="1"/>
              <a:t>dẫn</a:t>
            </a:r>
            <a:r>
              <a:rPr lang="en-GB" dirty="0"/>
              <a:t> </a:t>
            </a:r>
            <a:r>
              <a:rPr lang="en-GB" dirty="0" err="1"/>
              <a:t>xuất</a:t>
            </a:r>
            <a:r>
              <a:rPr lang="en-GB" dirty="0"/>
              <a:t> halogen </a:t>
            </a:r>
            <a:r>
              <a:rPr lang="en-GB" dirty="0" err="1"/>
              <a:t>bằng</a:t>
            </a:r>
            <a:r>
              <a:rPr lang="en-GB" dirty="0"/>
              <a:t> </a:t>
            </a:r>
            <a:r>
              <a:rPr lang="en-GB" dirty="0" err="1"/>
              <a:t>bậc</a:t>
            </a:r>
            <a:r>
              <a:rPr lang="en-GB" dirty="0"/>
              <a:t> </a:t>
            </a:r>
            <a:r>
              <a:rPr lang="en-GB" dirty="0" err="1"/>
              <a:t>của</a:t>
            </a:r>
            <a:r>
              <a:rPr lang="en-GB" dirty="0"/>
              <a:t> C </a:t>
            </a:r>
            <a:r>
              <a:rPr lang="en-GB" dirty="0" err="1"/>
              <a:t>liên</a:t>
            </a:r>
            <a:r>
              <a:rPr lang="en-GB" dirty="0"/>
              <a:t> </a:t>
            </a:r>
            <a:r>
              <a:rPr lang="en-GB" dirty="0" err="1"/>
              <a:t>kết</a:t>
            </a:r>
            <a:r>
              <a:rPr lang="en-GB" dirty="0"/>
              <a:t> </a:t>
            </a:r>
            <a:r>
              <a:rPr lang="en-GB" dirty="0" err="1"/>
              <a:t>với</a:t>
            </a:r>
            <a:r>
              <a:rPr lang="en-GB" dirty="0"/>
              <a:t> </a:t>
            </a:r>
            <a:r>
              <a:rPr lang="en-GB" dirty="0" err="1"/>
              <a:t>nguyên</a:t>
            </a:r>
            <a:r>
              <a:rPr lang="en-GB" dirty="0"/>
              <a:t> </a:t>
            </a:r>
            <a:r>
              <a:rPr lang="en-GB" dirty="0" err="1"/>
              <a:t>tử</a:t>
            </a:r>
            <a:r>
              <a:rPr lang="en-GB" dirty="0"/>
              <a:t> halogen</a:t>
            </a:r>
            <a:endParaRPr lang="en-US" dirty="0"/>
          </a:p>
          <a:p>
            <a:r>
              <a:rPr lang="en-GB" dirty="0"/>
              <a:t>- </a:t>
            </a:r>
            <a:r>
              <a:rPr lang="en-GB" dirty="0" err="1"/>
              <a:t>Bậc</a:t>
            </a:r>
            <a:r>
              <a:rPr lang="en-GB" dirty="0"/>
              <a:t> I :  CH</a:t>
            </a:r>
            <a:r>
              <a:rPr lang="en-GB" baseline="-25000" dirty="0"/>
              <a:t>3</a:t>
            </a:r>
            <a:r>
              <a:rPr lang="en-GB" dirty="0"/>
              <a:t>-CH</a:t>
            </a:r>
            <a:r>
              <a:rPr lang="en-GB" baseline="-25000" dirty="0"/>
              <a:t>2</a:t>
            </a:r>
            <a:r>
              <a:rPr lang="en-GB" dirty="0"/>
              <a:t>-Cl        	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                                 </a:t>
            </a:r>
            <a:r>
              <a:rPr lang="en-GB" dirty="0" err="1" smtClean="0"/>
              <a:t>etyl</a:t>
            </a:r>
            <a:r>
              <a:rPr lang="en-GB" dirty="0" smtClean="0"/>
              <a:t> </a:t>
            </a:r>
            <a:r>
              <a:rPr lang="en-GB" dirty="0" err="1"/>
              <a:t>clorua</a:t>
            </a:r>
            <a:endParaRPr lang="en-US" dirty="0"/>
          </a:p>
          <a:p>
            <a:r>
              <a:rPr lang="en-GB" dirty="0"/>
              <a:t>- </a:t>
            </a:r>
            <a:r>
              <a:rPr lang="en-GB" dirty="0" err="1"/>
              <a:t>Bậc</a:t>
            </a:r>
            <a:r>
              <a:rPr lang="en-GB" dirty="0"/>
              <a:t> II: CH</a:t>
            </a:r>
            <a:r>
              <a:rPr lang="en-GB" baseline="-25000" dirty="0"/>
              <a:t>3</a:t>
            </a:r>
            <a:r>
              <a:rPr lang="en-GB" dirty="0"/>
              <a:t>-CHCl-CH</a:t>
            </a:r>
            <a:r>
              <a:rPr lang="en-GB" baseline="-25000" dirty="0"/>
              <a:t>3</a:t>
            </a:r>
            <a:r>
              <a:rPr lang="en-GB" dirty="0"/>
              <a:t>  	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                                 isopropyl </a:t>
            </a:r>
            <a:r>
              <a:rPr lang="en-GB" dirty="0" err="1"/>
              <a:t>clorua</a:t>
            </a:r>
            <a:endParaRPr lang="en-US" dirty="0"/>
          </a:p>
          <a:p>
            <a:r>
              <a:rPr lang="en-GB" dirty="0"/>
              <a:t>- </a:t>
            </a:r>
            <a:r>
              <a:rPr lang="en-GB" dirty="0" err="1"/>
              <a:t>Bậc</a:t>
            </a:r>
            <a:r>
              <a:rPr lang="en-GB" dirty="0"/>
              <a:t> III: ( CH</a:t>
            </a:r>
            <a:r>
              <a:rPr lang="en-GB" baseline="-25000" dirty="0"/>
              <a:t>3</a:t>
            </a:r>
            <a:r>
              <a:rPr lang="en-GB" dirty="0"/>
              <a:t>)</a:t>
            </a:r>
            <a:r>
              <a:rPr lang="en-GB" baseline="-25000" dirty="0"/>
              <a:t>3</a:t>
            </a:r>
            <a:r>
              <a:rPr lang="en-GB" dirty="0"/>
              <a:t>C-Br     </a:t>
            </a:r>
            <a:endParaRPr lang="en-GB" dirty="0" smtClean="0"/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                             </a:t>
            </a:r>
            <a:r>
              <a:rPr lang="en-GB" i="1" dirty="0" err="1" smtClean="0"/>
              <a:t>tert</a:t>
            </a:r>
            <a:r>
              <a:rPr lang="en-GB" dirty="0" smtClean="0"/>
              <a:t>-butyl </a:t>
            </a:r>
            <a:r>
              <a:rPr lang="en-GB" dirty="0" err="1"/>
              <a:t>bromua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88044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US" b="1" u="sng" dirty="0" smtClean="0"/>
              <a:t/>
            </a:r>
            <a:br>
              <a:rPr lang="en-US" b="1" u="sng" dirty="0" smtClean="0"/>
            </a:br>
            <a:r>
              <a:rPr lang="en-US" b="1" u="sng" dirty="0" smtClean="0"/>
              <a:t>2. </a:t>
            </a:r>
            <a:r>
              <a:rPr lang="en-US" b="1" u="sng" dirty="0" err="1" smtClean="0"/>
              <a:t>Tính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chất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vật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lí</a:t>
            </a:r>
            <a:r>
              <a:rPr lang="en-US" b="1" u="sng" dirty="0" smtClean="0"/>
              <a:t/>
            </a:r>
            <a:br>
              <a:rPr lang="en-US" b="1" u="sng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70C0"/>
                </a:solidFill>
              </a:rPr>
              <a:t>Ở </a:t>
            </a:r>
            <a:r>
              <a:rPr lang="en-US" dirty="0" err="1">
                <a:solidFill>
                  <a:srgbClr val="0070C0"/>
                </a:solidFill>
              </a:rPr>
              <a:t>điều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kiện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thường</a:t>
            </a:r>
            <a:r>
              <a:rPr lang="en-US" dirty="0">
                <a:solidFill>
                  <a:srgbClr val="0070C0"/>
                </a:solidFill>
              </a:rPr>
              <a:t>, </a:t>
            </a:r>
            <a:r>
              <a:rPr lang="en-US" dirty="0" err="1">
                <a:solidFill>
                  <a:srgbClr val="0070C0"/>
                </a:solidFill>
              </a:rPr>
              <a:t>các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dẫn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xuất</a:t>
            </a:r>
            <a:r>
              <a:rPr lang="en-US" dirty="0">
                <a:solidFill>
                  <a:srgbClr val="0070C0"/>
                </a:solidFill>
              </a:rPr>
              <a:t> halogen </a:t>
            </a:r>
            <a:r>
              <a:rPr lang="en-US" dirty="0" err="1">
                <a:solidFill>
                  <a:srgbClr val="0070C0"/>
                </a:solidFill>
              </a:rPr>
              <a:t>có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phân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tử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khối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nhỏ</a:t>
            </a:r>
            <a:r>
              <a:rPr lang="en-US" dirty="0">
                <a:solidFill>
                  <a:srgbClr val="0070C0"/>
                </a:solidFill>
              </a:rPr>
              <a:t> ở </a:t>
            </a:r>
            <a:r>
              <a:rPr lang="en-US" dirty="0" err="1">
                <a:solidFill>
                  <a:srgbClr val="0070C0"/>
                </a:solidFill>
              </a:rPr>
              <a:t>trạng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thái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khí</a:t>
            </a:r>
            <a:r>
              <a:rPr lang="en-US" dirty="0">
                <a:solidFill>
                  <a:srgbClr val="0070C0"/>
                </a:solidFill>
              </a:rPr>
              <a:t>. </a:t>
            </a:r>
            <a:r>
              <a:rPr lang="en-US" dirty="0" err="1">
                <a:solidFill>
                  <a:srgbClr val="0070C0"/>
                </a:solidFill>
              </a:rPr>
              <a:t>Các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u="sng" dirty="0" err="1">
                <a:solidFill>
                  <a:srgbClr val="0070C0"/>
                </a:solidFill>
                <a:hlinkClick r:id="rId2"/>
              </a:rPr>
              <a:t>dẫn</a:t>
            </a:r>
            <a:r>
              <a:rPr lang="en-US" u="sng" dirty="0">
                <a:solidFill>
                  <a:srgbClr val="0070C0"/>
                </a:solidFill>
                <a:hlinkClick r:id="rId2"/>
              </a:rPr>
              <a:t> </a:t>
            </a:r>
            <a:r>
              <a:rPr lang="en-US" u="sng" dirty="0" err="1">
                <a:solidFill>
                  <a:srgbClr val="0070C0"/>
                </a:solidFill>
                <a:hlinkClick r:id="rId2"/>
              </a:rPr>
              <a:t>xuất</a:t>
            </a:r>
            <a:r>
              <a:rPr lang="en-US" u="sng" dirty="0">
                <a:solidFill>
                  <a:srgbClr val="0070C0"/>
                </a:solidFill>
                <a:hlinkClick r:id="rId2"/>
              </a:rPr>
              <a:t> halogen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có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phân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tử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khối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lớn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hơn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thường</a:t>
            </a:r>
            <a:r>
              <a:rPr lang="en-US" dirty="0">
                <a:solidFill>
                  <a:srgbClr val="0070C0"/>
                </a:solidFill>
              </a:rPr>
              <a:t> ở </a:t>
            </a:r>
            <a:r>
              <a:rPr lang="en-US" dirty="0" err="1">
                <a:solidFill>
                  <a:srgbClr val="0070C0"/>
                </a:solidFill>
              </a:rPr>
              <a:t>thể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lỏng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hoặc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rắn</a:t>
            </a:r>
            <a:r>
              <a:rPr lang="en-US" dirty="0">
                <a:solidFill>
                  <a:srgbClr val="0070C0"/>
                </a:solidFill>
              </a:rPr>
              <a:t>.</a:t>
            </a:r>
          </a:p>
          <a:p>
            <a:r>
              <a:rPr lang="en-US" dirty="0" err="1">
                <a:solidFill>
                  <a:srgbClr val="0070C0"/>
                </a:solidFill>
              </a:rPr>
              <a:t>Các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u="sng" dirty="0" err="1">
                <a:solidFill>
                  <a:srgbClr val="0070C0"/>
                </a:solidFill>
                <a:hlinkClick r:id="rId2"/>
              </a:rPr>
              <a:t>dẫn</a:t>
            </a:r>
            <a:r>
              <a:rPr lang="en-US" u="sng" dirty="0">
                <a:solidFill>
                  <a:srgbClr val="0070C0"/>
                </a:solidFill>
                <a:hlinkClick r:id="rId2"/>
              </a:rPr>
              <a:t> </a:t>
            </a:r>
            <a:r>
              <a:rPr lang="en-US" u="sng" dirty="0" err="1">
                <a:solidFill>
                  <a:srgbClr val="0070C0"/>
                </a:solidFill>
                <a:hlinkClick r:id="rId2"/>
              </a:rPr>
              <a:t>xuất</a:t>
            </a:r>
            <a:r>
              <a:rPr lang="en-US" u="sng" dirty="0">
                <a:solidFill>
                  <a:srgbClr val="0070C0"/>
                </a:solidFill>
                <a:hlinkClick r:id="rId2"/>
              </a:rPr>
              <a:t> halogen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hầu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như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không</a:t>
            </a:r>
            <a:r>
              <a:rPr lang="en-US" dirty="0">
                <a:solidFill>
                  <a:srgbClr val="0070C0"/>
                </a:solidFill>
              </a:rPr>
              <a:t> tan </a:t>
            </a:r>
            <a:r>
              <a:rPr lang="en-US" dirty="0" err="1">
                <a:solidFill>
                  <a:srgbClr val="0070C0"/>
                </a:solidFill>
              </a:rPr>
              <a:t>trong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nước</a:t>
            </a:r>
            <a:r>
              <a:rPr lang="en-US" dirty="0">
                <a:solidFill>
                  <a:srgbClr val="0070C0"/>
                </a:solidFill>
              </a:rPr>
              <a:t>, tan </a:t>
            </a:r>
            <a:r>
              <a:rPr lang="en-US" dirty="0" err="1">
                <a:solidFill>
                  <a:srgbClr val="0070C0"/>
                </a:solidFill>
              </a:rPr>
              <a:t>tốt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trong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các</a:t>
            </a:r>
            <a:r>
              <a:rPr lang="en-US" dirty="0">
                <a:solidFill>
                  <a:srgbClr val="0070C0"/>
                </a:solidFill>
              </a:rPr>
              <a:t> dung </a:t>
            </a:r>
            <a:r>
              <a:rPr lang="en-US" dirty="0" err="1">
                <a:solidFill>
                  <a:srgbClr val="0070C0"/>
                </a:solidFill>
              </a:rPr>
              <a:t>môi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hữu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cơ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như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hidrocacbon</a:t>
            </a:r>
            <a:r>
              <a:rPr lang="en-US" dirty="0">
                <a:solidFill>
                  <a:srgbClr val="0070C0"/>
                </a:solidFill>
              </a:rPr>
              <a:t>, </a:t>
            </a:r>
            <a:r>
              <a:rPr lang="en-US" dirty="0" err="1">
                <a:solidFill>
                  <a:srgbClr val="0070C0"/>
                </a:solidFill>
              </a:rPr>
              <a:t>ete</a:t>
            </a:r>
            <a:r>
              <a:rPr lang="en-US" dirty="0">
                <a:solidFill>
                  <a:srgbClr val="0070C0"/>
                </a:solidFill>
              </a:rPr>
              <a:t>…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68777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US" b="1" u="sng" dirty="0" smtClean="0"/>
              <a:t/>
            </a:r>
            <a:br>
              <a:rPr lang="en-US" b="1" u="sng" dirty="0" smtClean="0"/>
            </a:br>
            <a:r>
              <a:rPr lang="en-US" b="1" u="sng" dirty="0" smtClean="0"/>
              <a:t>3. </a:t>
            </a:r>
            <a:r>
              <a:rPr lang="en-US" b="1" u="sng" dirty="0" err="1" smtClean="0"/>
              <a:t>Tính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chất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hóa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học</a:t>
            </a:r>
            <a:r>
              <a:rPr lang="en-US" b="1" u="sng" dirty="0" smtClean="0"/>
              <a:t/>
            </a:r>
            <a:br>
              <a:rPr lang="en-US" b="1" u="sng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 smtClean="0"/>
              <a:t>3.1</a:t>
            </a:r>
            <a:r>
              <a:rPr lang="en-US" b="1" dirty="0"/>
              <a:t>. </a:t>
            </a:r>
            <a:r>
              <a:rPr lang="en-US" b="1" dirty="0" err="1"/>
              <a:t>Phản</a:t>
            </a:r>
            <a:r>
              <a:rPr lang="en-US" b="1" dirty="0"/>
              <a:t> </a:t>
            </a:r>
            <a:r>
              <a:rPr lang="en-US" b="1" dirty="0" err="1"/>
              <a:t>ứng</a:t>
            </a:r>
            <a:r>
              <a:rPr lang="en-US" b="1" dirty="0"/>
              <a:t> </a:t>
            </a:r>
            <a:r>
              <a:rPr lang="en-US" b="1" dirty="0" err="1"/>
              <a:t>thế</a:t>
            </a:r>
            <a:r>
              <a:rPr lang="en-US" b="1" dirty="0"/>
              <a:t> </a:t>
            </a:r>
            <a:r>
              <a:rPr lang="en-US" b="1" dirty="0" err="1"/>
              <a:t>nguyên</a:t>
            </a:r>
            <a:r>
              <a:rPr lang="en-US" b="1" dirty="0"/>
              <a:t> </a:t>
            </a:r>
            <a:r>
              <a:rPr lang="en-US" b="1" dirty="0" err="1"/>
              <a:t>tử</a:t>
            </a:r>
            <a:r>
              <a:rPr lang="en-US" b="1" dirty="0"/>
              <a:t> halogen </a:t>
            </a:r>
            <a:r>
              <a:rPr lang="en-US" b="1" dirty="0" err="1"/>
              <a:t>bằng</a:t>
            </a:r>
            <a:r>
              <a:rPr lang="en-US" b="1" dirty="0"/>
              <a:t> </a:t>
            </a:r>
            <a:r>
              <a:rPr lang="en-US" b="1" dirty="0" err="1"/>
              <a:t>nhóm</a:t>
            </a:r>
            <a:r>
              <a:rPr lang="en-US" b="1" dirty="0"/>
              <a:t> -OH         </a:t>
            </a:r>
          </a:p>
          <a:p>
            <a:pPr marL="0" indent="0">
              <a:buNone/>
            </a:pPr>
            <a:r>
              <a:rPr lang="en-GB" dirty="0"/>
              <a:t>R-X  + </a:t>
            </a:r>
            <a:r>
              <a:rPr lang="en-GB" dirty="0" err="1"/>
              <a:t>NaOH</a:t>
            </a:r>
            <a:r>
              <a:rPr lang="en-GB" dirty="0"/>
              <a:t> </a:t>
            </a:r>
            <a:r>
              <a:rPr lang="en-GB" dirty="0" smtClean="0"/>
              <a:t>                   </a:t>
            </a:r>
            <a:r>
              <a:rPr lang="en-GB" dirty="0"/>
              <a:t>R-OH   + </a:t>
            </a:r>
            <a:r>
              <a:rPr lang="en-GB" dirty="0" err="1"/>
              <a:t>NaX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CH</a:t>
            </a:r>
            <a:r>
              <a:rPr lang="en-GB" baseline="-25000" dirty="0"/>
              <a:t>3</a:t>
            </a:r>
            <a:r>
              <a:rPr lang="en-GB" dirty="0"/>
              <a:t>CH</a:t>
            </a:r>
            <a:r>
              <a:rPr lang="en-GB" baseline="-25000" dirty="0"/>
              <a:t>2</a:t>
            </a:r>
            <a:r>
              <a:rPr lang="en-GB" dirty="0"/>
              <a:t>-Br +</a:t>
            </a:r>
            <a:r>
              <a:rPr lang="en-GB" dirty="0" err="1"/>
              <a:t>NaOH</a:t>
            </a:r>
            <a:r>
              <a:rPr lang="en-GB" dirty="0"/>
              <a:t> </a:t>
            </a:r>
            <a:r>
              <a:rPr lang="en-GB" baseline="-25000" dirty="0" err="1"/>
              <a:t>loãng</a:t>
            </a:r>
            <a:r>
              <a:rPr lang="en-GB" baseline="-25000" dirty="0"/>
              <a:t> </a:t>
            </a:r>
            <a:r>
              <a:rPr lang="en-GB" dirty="0"/>
              <a:t>  </a:t>
            </a:r>
            <a:endParaRPr lang="en-GB" dirty="0" smtClean="0"/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                                   CH</a:t>
            </a:r>
            <a:r>
              <a:rPr lang="en-GB" baseline="-25000" dirty="0" smtClean="0"/>
              <a:t>3</a:t>
            </a:r>
            <a:r>
              <a:rPr lang="en-GB" dirty="0" smtClean="0"/>
              <a:t>CH</a:t>
            </a:r>
            <a:r>
              <a:rPr lang="en-GB" baseline="-25000" dirty="0" smtClean="0"/>
              <a:t>2</a:t>
            </a:r>
            <a:r>
              <a:rPr lang="en-GB" dirty="0" smtClean="0"/>
              <a:t>-OH </a:t>
            </a:r>
            <a:r>
              <a:rPr lang="en-GB" dirty="0"/>
              <a:t>+ </a:t>
            </a:r>
            <a:r>
              <a:rPr lang="en-GB" dirty="0" err="1"/>
              <a:t>NaBr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3.2. </a:t>
            </a:r>
            <a:r>
              <a:rPr lang="en-US" b="1" dirty="0" err="1"/>
              <a:t>Phản</a:t>
            </a:r>
            <a:r>
              <a:rPr lang="en-US" b="1" dirty="0"/>
              <a:t> </a:t>
            </a:r>
            <a:r>
              <a:rPr lang="en-US" b="1" dirty="0" err="1"/>
              <a:t>ứng</a:t>
            </a:r>
            <a:r>
              <a:rPr lang="en-US" b="1" dirty="0"/>
              <a:t> </a:t>
            </a:r>
            <a:r>
              <a:rPr lang="en-US" b="1" dirty="0" err="1"/>
              <a:t>tách</a:t>
            </a:r>
            <a:r>
              <a:rPr lang="en-US" b="1" dirty="0"/>
              <a:t> </a:t>
            </a:r>
            <a:r>
              <a:rPr lang="en-US" b="1" dirty="0" err="1"/>
              <a:t>hidro</a:t>
            </a:r>
            <a:r>
              <a:rPr lang="en-US" b="1" dirty="0"/>
              <a:t> halogen</a:t>
            </a:r>
          </a:p>
          <a:p>
            <a:pPr marL="0" indent="0">
              <a:buNone/>
            </a:pPr>
            <a:r>
              <a:rPr lang="en-GB" dirty="0"/>
              <a:t>CH</a:t>
            </a:r>
            <a:r>
              <a:rPr lang="en-GB" baseline="-25000" dirty="0"/>
              <a:t>3 </a:t>
            </a:r>
            <a:r>
              <a:rPr lang="en-GB" dirty="0"/>
              <a:t>– CH</a:t>
            </a:r>
            <a:r>
              <a:rPr lang="en-GB" baseline="-25000" dirty="0"/>
              <a:t>2</a:t>
            </a:r>
            <a:r>
              <a:rPr lang="en-GB" dirty="0"/>
              <a:t> Br + KOH   </a:t>
            </a:r>
            <a:r>
              <a:rPr lang="en-GB" dirty="0" smtClean="0"/>
              <a:t> 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                                 CH</a:t>
            </a:r>
            <a:r>
              <a:rPr lang="en-GB" baseline="-25000" dirty="0" smtClean="0"/>
              <a:t>2</a:t>
            </a:r>
            <a:r>
              <a:rPr lang="en-GB" dirty="0" smtClean="0"/>
              <a:t>=CH </a:t>
            </a:r>
            <a:r>
              <a:rPr lang="en-GB" dirty="0"/>
              <a:t>+ </a:t>
            </a:r>
            <a:r>
              <a:rPr lang="en-GB" dirty="0" err="1"/>
              <a:t>KBr</a:t>
            </a:r>
            <a:r>
              <a:rPr lang="en-GB" dirty="0"/>
              <a:t>  + H</a:t>
            </a:r>
            <a:r>
              <a:rPr lang="en-GB" baseline="-25000" dirty="0"/>
              <a:t>2</a:t>
            </a:r>
            <a:r>
              <a:rPr lang="en-GB" dirty="0"/>
              <a:t>O   </a:t>
            </a:r>
            <a:endParaRPr lang="en-US" dirty="0"/>
          </a:p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3668782"/>
            <a:ext cx="838200" cy="455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4418" y="2653070"/>
            <a:ext cx="838200" cy="455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5410200"/>
            <a:ext cx="1291318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3995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US" b="1" u="sng" dirty="0" smtClean="0"/>
              <a:t/>
            </a:r>
            <a:br>
              <a:rPr lang="en-US" b="1" u="sng" dirty="0" smtClean="0"/>
            </a:br>
            <a:r>
              <a:rPr lang="en-US" b="1" u="sng" dirty="0" smtClean="0"/>
              <a:t>4. </a:t>
            </a:r>
            <a:r>
              <a:rPr lang="en-US" b="1" u="sng" dirty="0" err="1" smtClean="0"/>
              <a:t>Ứng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dụng</a:t>
            </a:r>
            <a:r>
              <a:rPr lang="en-US" b="1" u="sng" dirty="0" smtClean="0"/>
              <a:t/>
            </a:r>
            <a:br>
              <a:rPr lang="en-US" b="1" u="sng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>
                <a:solidFill>
                  <a:srgbClr val="0070C0"/>
                </a:solidFill>
              </a:rPr>
              <a:t>- </a:t>
            </a:r>
            <a:r>
              <a:rPr lang="en-GB" dirty="0" err="1">
                <a:solidFill>
                  <a:srgbClr val="0070C0"/>
                </a:solidFill>
              </a:rPr>
              <a:t>Làm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nguyên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liệu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tổng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hợp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hữu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cơ</a:t>
            </a:r>
            <a:r>
              <a:rPr lang="en-GB" dirty="0">
                <a:solidFill>
                  <a:srgbClr val="0070C0"/>
                </a:solidFill>
              </a:rPr>
              <a:t> : CH</a:t>
            </a:r>
            <a:r>
              <a:rPr lang="en-GB" baseline="-25000" dirty="0">
                <a:solidFill>
                  <a:srgbClr val="0070C0"/>
                </a:solidFill>
              </a:rPr>
              <a:t>2</a:t>
            </a:r>
            <a:r>
              <a:rPr lang="en-GB" dirty="0">
                <a:solidFill>
                  <a:srgbClr val="0070C0"/>
                </a:solidFill>
              </a:rPr>
              <a:t>=</a:t>
            </a:r>
            <a:r>
              <a:rPr lang="en-GB" dirty="0" err="1">
                <a:solidFill>
                  <a:srgbClr val="0070C0"/>
                </a:solidFill>
              </a:rPr>
              <a:t>CHCl</a:t>
            </a:r>
            <a:r>
              <a:rPr lang="en-GB" dirty="0">
                <a:solidFill>
                  <a:srgbClr val="0070C0"/>
                </a:solidFill>
              </a:rPr>
              <a:t> (</a:t>
            </a:r>
            <a:r>
              <a:rPr lang="en-GB" dirty="0" err="1">
                <a:solidFill>
                  <a:srgbClr val="0070C0"/>
                </a:solidFill>
              </a:rPr>
              <a:t>dùng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tổng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hợp</a:t>
            </a:r>
            <a:r>
              <a:rPr lang="en-GB" dirty="0">
                <a:solidFill>
                  <a:srgbClr val="0070C0"/>
                </a:solidFill>
              </a:rPr>
              <a:t> PVC), CF</a:t>
            </a:r>
            <a:r>
              <a:rPr lang="en-GB" baseline="-25000" dirty="0">
                <a:solidFill>
                  <a:srgbClr val="0070C0"/>
                </a:solidFill>
              </a:rPr>
              <a:t>2</a:t>
            </a:r>
            <a:r>
              <a:rPr lang="en-GB" dirty="0">
                <a:solidFill>
                  <a:srgbClr val="0070C0"/>
                </a:solidFill>
              </a:rPr>
              <a:t>=CF</a:t>
            </a:r>
            <a:r>
              <a:rPr lang="en-GB" baseline="-25000" dirty="0">
                <a:solidFill>
                  <a:srgbClr val="0070C0"/>
                </a:solidFill>
              </a:rPr>
              <a:t>2</a:t>
            </a:r>
            <a:r>
              <a:rPr lang="en-GB" dirty="0">
                <a:solidFill>
                  <a:srgbClr val="0070C0"/>
                </a:solidFill>
              </a:rPr>
              <a:t> (</a:t>
            </a:r>
            <a:r>
              <a:rPr lang="en-GB" dirty="0" err="1">
                <a:solidFill>
                  <a:srgbClr val="0070C0"/>
                </a:solidFill>
              </a:rPr>
              <a:t>dùng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tổng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hợp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teflon-vật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liệu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siêu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bền</a:t>
            </a:r>
            <a:r>
              <a:rPr lang="en-GB" dirty="0">
                <a:solidFill>
                  <a:srgbClr val="0070C0"/>
                </a:solidFill>
              </a:rPr>
              <a:t>), CH</a:t>
            </a:r>
            <a:r>
              <a:rPr lang="en-GB" baseline="-25000" dirty="0">
                <a:solidFill>
                  <a:srgbClr val="0070C0"/>
                </a:solidFill>
              </a:rPr>
              <a:t>2</a:t>
            </a:r>
            <a:r>
              <a:rPr lang="en-GB" dirty="0">
                <a:solidFill>
                  <a:srgbClr val="0070C0"/>
                </a:solidFill>
              </a:rPr>
              <a:t>=</a:t>
            </a:r>
            <a:r>
              <a:rPr lang="en-GB" dirty="0" err="1">
                <a:solidFill>
                  <a:srgbClr val="0070C0"/>
                </a:solidFill>
              </a:rPr>
              <a:t>CCl</a:t>
            </a:r>
            <a:r>
              <a:rPr lang="en-GB" dirty="0">
                <a:solidFill>
                  <a:srgbClr val="0070C0"/>
                </a:solidFill>
              </a:rPr>
              <a:t>-CH=CH</a:t>
            </a:r>
            <a:r>
              <a:rPr lang="en-GB" baseline="-25000" dirty="0">
                <a:solidFill>
                  <a:srgbClr val="0070C0"/>
                </a:solidFill>
              </a:rPr>
              <a:t>2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tổng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hợp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cao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su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cloropren</a:t>
            </a:r>
            <a:r>
              <a:rPr lang="en-GB" dirty="0">
                <a:solidFill>
                  <a:srgbClr val="0070C0"/>
                </a:solidFill>
              </a:rPr>
              <a:t>. </a:t>
            </a:r>
            <a:r>
              <a:rPr lang="en-GB" dirty="0" err="1">
                <a:solidFill>
                  <a:srgbClr val="0070C0"/>
                </a:solidFill>
              </a:rPr>
              <a:t>Các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dẫn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xuất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monohalogen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dùng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làm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nguyên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liệu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tổng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hợp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các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hợp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chất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khác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như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ancol</a:t>
            </a:r>
            <a:r>
              <a:rPr lang="en-GB" dirty="0">
                <a:solidFill>
                  <a:srgbClr val="0070C0"/>
                </a:solidFill>
              </a:rPr>
              <a:t>, phenol.</a:t>
            </a:r>
            <a:endParaRPr lang="en-US" dirty="0">
              <a:solidFill>
                <a:srgbClr val="0070C0"/>
              </a:solidFill>
            </a:endParaRPr>
          </a:p>
          <a:p>
            <a:r>
              <a:rPr lang="en-GB" dirty="0">
                <a:solidFill>
                  <a:srgbClr val="0070C0"/>
                </a:solidFill>
              </a:rPr>
              <a:t>- </a:t>
            </a:r>
            <a:r>
              <a:rPr lang="en-GB" dirty="0" err="1">
                <a:solidFill>
                  <a:srgbClr val="0070C0"/>
                </a:solidFill>
              </a:rPr>
              <a:t>Làm</a:t>
            </a:r>
            <a:r>
              <a:rPr lang="en-GB" dirty="0">
                <a:solidFill>
                  <a:srgbClr val="0070C0"/>
                </a:solidFill>
              </a:rPr>
              <a:t> dung </a:t>
            </a:r>
            <a:r>
              <a:rPr lang="en-GB" dirty="0" err="1">
                <a:solidFill>
                  <a:srgbClr val="0070C0"/>
                </a:solidFill>
              </a:rPr>
              <a:t>môi</a:t>
            </a:r>
            <a:r>
              <a:rPr lang="en-GB" dirty="0">
                <a:solidFill>
                  <a:srgbClr val="0070C0"/>
                </a:solidFill>
              </a:rPr>
              <a:t> : </a:t>
            </a:r>
            <a:r>
              <a:rPr lang="en-GB" dirty="0" err="1">
                <a:solidFill>
                  <a:srgbClr val="0070C0"/>
                </a:solidFill>
              </a:rPr>
              <a:t>cloroform</a:t>
            </a:r>
            <a:r>
              <a:rPr lang="en-GB" dirty="0">
                <a:solidFill>
                  <a:srgbClr val="0070C0"/>
                </a:solidFill>
              </a:rPr>
              <a:t>, 1,2-dicloetan,..</a:t>
            </a:r>
            <a:endParaRPr lang="en-US" dirty="0">
              <a:solidFill>
                <a:srgbClr val="0070C0"/>
              </a:solidFill>
            </a:endParaRPr>
          </a:p>
          <a:p>
            <a:r>
              <a:rPr lang="en-GB" dirty="0">
                <a:solidFill>
                  <a:srgbClr val="0070C0"/>
                </a:solidFill>
              </a:rPr>
              <a:t>- </a:t>
            </a:r>
            <a:r>
              <a:rPr lang="en-GB" dirty="0" err="1">
                <a:solidFill>
                  <a:srgbClr val="0070C0"/>
                </a:solidFill>
              </a:rPr>
              <a:t>Nhiều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u="sng" dirty="0" err="1">
                <a:solidFill>
                  <a:srgbClr val="0070C0"/>
                </a:solidFill>
                <a:hlinkClick r:id="rId2"/>
              </a:rPr>
              <a:t>dẫn</a:t>
            </a:r>
            <a:r>
              <a:rPr lang="en-GB" u="sng" dirty="0">
                <a:solidFill>
                  <a:srgbClr val="0070C0"/>
                </a:solidFill>
                <a:hlinkClick r:id="rId2"/>
              </a:rPr>
              <a:t> </a:t>
            </a:r>
            <a:r>
              <a:rPr lang="en-GB" u="sng" dirty="0" err="1">
                <a:solidFill>
                  <a:srgbClr val="0070C0"/>
                </a:solidFill>
                <a:hlinkClick r:id="rId2"/>
              </a:rPr>
              <a:t>xuất</a:t>
            </a:r>
            <a:r>
              <a:rPr lang="en-GB" u="sng" dirty="0">
                <a:solidFill>
                  <a:srgbClr val="0070C0"/>
                </a:solidFill>
                <a:hlinkClick r:id="rId2"/>
              </a:rPr>
              <a:t> halogen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có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hoạt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tính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sinh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học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cao</a:t>
            </a:r>
            <a:r>
              <a:rPr lang="en-GB" dirty="0">
                <a:solidFill>
                  <a:srgbClr val="0070C0"/>
                </a:solidFill>
              </a:rPr>
              <a:t>, </a:t>
            </a:r>
            <a:r>
              <a:rPr lang="en-GB" dirty="0" err="1">
                <a:solidFill>
                  <a:srgbClr val="0070C0"/>
                </a:solidFill>
              </a:rPr>
              <a:t>sử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dụng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làm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thuốc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trừ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sâu</a:t>
            </a:r>
            <a:r>
              <a:rPr lang="en-GB" dirty="0">
                <a:solidFill>
                  <a:srgbClr val="0070C0"/>
                </a:solidFill>
              </a:rPr>
              <a:t> (2,4-D; DDT), </a:t>
            </a:r>
            <a:r>
              <a:rPr lang="en-GB" dirty="0" err="1">
                <a:solidFill>
                  <a:srgbClr val="0070C0"/>
                </a:solidFill>
              </a:rPr>
              <a:t>thuốc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gây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tê</a:t>
            </a:r>
            <a:r>
              <a:rPr lang="en-GB" dirty="0">
                <a:solidFill>
                  <a:srgbClr val="0070C0"/>
                </a:solidFill>
              </a:rPr>
              <a:t> CF</a:t>
            </a:r>
            <a:r>
              <a:rPr lang="en-GB" baseline="-25000" dirty="0">
                <a:solidFill>
                  <a:srgbClr val="0070C0"/>
                </a:solidFill>
              </a:rPr>
              <a:t>3</a:t>
            </a:r>
            <a:r>
              <a:rPr lang="en-GB" dirty="0">
                <a:solidFill>
                  <a:srgbClr val="0070C0"/>
                </a:solidFill>
              </a:rPr>
              <a:t>CHClBr (</a:t>
            </a:r>
            <a:r>
              <a:rPr lang="en-GB" dirty="0" err="1">
                <a:solidFill>
                  <a:srgbClr val="0070C0"/>
                </a:solidFill>
              </a:rPr>
              <a:t>halotan</a:t>
            </a:r>
            <a:r>
              <a:rPr lang="en-GB" dirty="0">
                <a:solidFill>
                  <a:srgbClr val="0070C0"/>
                </a:solidFill>
              </a:rPr>
              <a:t>), C</a:t>
            </a:r>
            <a:r>
              <a:rPr lang="en-GB" baseline="-25000" dirty="0">
                <a:solidFill>
                  <a:srgbClr val="0070C0"/>
                </a:solidFill>
              </a:rPr>
              <a:t>2</a:t>
            </a:r>
            <a:r>
              <a:rPr lang="en-GB" dirty="0">
                <a:solidFill>
                  <a:srgbClr val="0070C0"/>
                </a:solidFill>
              </a:rPr>
              <a:t>H</a:t>
            </a:r>
            <a:r>
              <a:rPr lang="en-GB" baseline="-25000" dirty="0">
                <a:solidFill>
                  <a:srgbClr val="0070C0"/>
                </a:solidFill>
              </a:rPr>
              <a:t>5</a:t>
            </a:r>
            <a:r>
              <a:rPr lang="en-GB" dirty="0">
                <a:solidFill>
                  <a:srgbClr val="0070C0"/>
                </a:solidFill>
              </a:rPr>
              <a:t>Cl </a:t>
            </a:r>
            <a:r>
              <a:rPr lang="en-GB" dirty="0" err="1">
                <a:solidFill>
                  <a:srgbClr val="0070C0"/>
                </a:solidFill>
              </a:rPr>
              <a:t>chất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gây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tê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cục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bộ</a:t>
            </a:r>
            <a:r>
              <a:rPr lang="en-GB" dirty="0">
                <a:solidFill>
                  <a:srgbClr val="0070C0"/>
                </a:solidFill>
              </a:rPr>
              <a:t>…</a:t>
            </a:r>
            <a:endParaRPr lang="en-US" dirty="0">
              <a:solidFill>
                <a:srgbClr val="0070C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70413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BÀI TẬP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lvl="0"/>
            <a:r>
              <a:rPr lang="de-DE" dirty="0" smtClean="0"/>
              <a:t>Trong </a:t>
            </a:r>
            <a:r>
              <a:rPr lang="de-DE" dirty="0"/>
              <a:t>các chất sau đây, chất nào là dẫn xuất halogen của hidrocacbon?</a:t>
            </a:r>
            <a:endParaRPr lang="en-US" dirty="0"/>
          </a:p>
          <a:p>
            <a:r>
              <a:rPr lang="pt-BR" dirty="0"/>
              <a:t>(1) Cl-CH</a:t>
            </a:r>
            <a:r>
              <a:rPr lang="pt-BR" baseline="-25000" dirty="0"/>
              <a:t>2</a:t>
            </a:r>
            <a:r>
              <a:rPr lang="pt-BR" dirty="0"/>
              <a:t>-COOH; (2) C</a:t>
            </a:r>
            <a:r>
              <a:rPr lang="pt-BR" baseline="-25000" dirty="0"/>
              <a:t>6</a:t>
            </a:r>
            <a:r>
              <a:rPr lang="pt-BR" dirty="0"/>
              <a:t>H</a:t>
            </a:r>
            <a:r>
              <a:rPr lang="pt-BR" baseline="-25000" dirty="0"/>
              <a:t>5</a:t>
            </a:r>
            <a:r>
              <a:rPr lang="pt-BR" dirty="0"/>
              <a:t>-CH</a:t>
            </a:r>
            <a:r>
              <a:rPr lang="pt-BR" baseline="-25000" dirty="0"/>
              <a:t>2</a:t>
            </a:r>
            <a:r>
              <a:rPr lang="pt-BR" dirty="0"/>
              <a:t>-Cl; (3) CH</a:t>
            </a:r>
            <a:r>
              <a:rPr lang="pt-BR" baseline="-25000" dirty="0"/>
              <a:t>3</a:t>
            </a:r>
            <a:r>
              <a:rPr lang="pt-BR" dirty="0"/>
              <a:t>-CH</a:t>
            </a:r>
            <a:r>
              <a:rPr lang="pt-BR" baseline="-25000" dirty="0"/>
              <a:t>2</a:t>
            </a:r>
            <a:r>
              <a:rPr lang="pt-BR" dirty="0"/>
              <a:t>-Mg-Br; (4) CH</a:t>
            </a:r>
            <a:r>
              <a:rPr lang="pt-BR" baseline="-25000" dirty="0"/>
              <a:t>3</a:t>
            </a:r>
            <a:r>
              <a:rPr lang="pt-BR" dirty="0"/>
              <a:t>-I; </a:t>
            </a:r>
            <a:endParaRPr lang="en-US" dirty="0"/>
          </a:p>
          <a:p>
            <a:r>
              <a:rPr lang="pt-BR" dirty="0"/>
              <a:t>(5)CH</a:t>
            </a:r>
            <a:r>
              <a:rPr lang="pt-BR" baseline="-25000" dirty="0"/>
              <a:t>3</a:t>
            </a:r>
            <a:r>
              <a:rPr lang="pt-BR" dirty="0"/>
              <a:t>-CO-Cl; (6) CH</a:t>
            </a:r>
            <a:r>
              <a:rPr lang="pt-BR" baseline="-25000" dirty="0"/>
              <a:t>2</a:t>
            </a:r>
            <a:r>
              <a:rPr lang="pt-BR" dirty="0"/>
              <a:t>=CH-CH</a:t>
            </a:r>
            <a:r>
              <a:rPr lang="pt-BR" baseline="-25000" dirty="0"/>
              <a:t>2</a:t>
            </a:r>
            <a:r>
              <a:rPr lang="pt-BR" dirty="0"/>
              <a:t>Br; (7) ClBr-CH-CF</a:t>
            </a:r>
            <a:r>
              <a:rPr lang="pt-BR" baseline="-25000" dirty="0"/>
              <a:t>3</a:t>
            </a:r>
            <a:r>
              <a:rPr lang="pt-BR" dirty="0"/>
              <a:t>; (8) C</a:t>
            </a:r>
            <a:r>
              <a:rPr lang="pt-BR" baseline="-25000" dirty="0"/>
              <a:t>6</a:t>
            </a:r>
            <a:r>
              <a:rPr lang="pt-BR" dirty="0"/>
              <a:t>H</a:t>
            </a:r>
            <a:r>
              <a:rPr lang="pt-BR" baseline="-25000" dirty="0"/>
              <a:t>6</a:t>
            </a:r>
            <a:r>
              <a:rPr lang="pt-BR" dirty="0"/>
              <a:t>Cl</a:t>
            </a:r>
            <a:r>
              <a:rPr lang="pt-BR" baseline="-25000" dirty="0"/>
              <a:t>6</a:t>
            </a:r>
            <a:endParaRPr lang="en-US" dirty="0"/>
          </a:p>
          <a:p>
            <a:pPr lvl="0"/>
            <a:r>
              <a:rPr lang="de-DE" dirty="0"/>
              <a:t>Gọi tên và viết phương trình hóa học điều chế các chất sau từ các hidrocacbon tương ứng: (1) CH</a:t>
            </a:r>
            <a:r>
              <a:rPr lang="de-DE" baseline="-25000" dirty="0"/>
              <a:t>3</a:t>
            </a:r>
            <a:r>
              <a:rPr lang="de-DE" dirty="0"/>
              <a:t>CH</a:t>
            </a:r>
            <a:r>
              <a:rPr lang="de-DE" baseline="-25000" dirty="0"/>
              <a:t>2</a:t>
            </a:r>
            <a:r>
              <a:rPr lang="de-DE" dirty="0"/>
              <a:t>Cl; (2) CH</a:t>
            </a:r>
            <a:r>
              <a:rPr lang="de-DE" baseline="-25000" dirty="0"/>
              <a:t>3</a:t>
            </a:r>
            <a:r>
              <a:rPr lang="de-DE" dirty="0"/>
              <a:t>CH(Cl)CH</a:t>
            </a:r>
            <a:r>
              <a:rPr lang="de-DE" baseline="-25000" dirty="0"/>
              <a:t>3</a:t>
            </a:r>
            <a:r>
              <a:rPr lang="de-DE" dirty="0"/>
              <a:t>; (3) CHCl</a:t>
            </a:r>
            <a:r>
              <a:rPr lang="de-DE" baseline="-25000" dirty="0"/>
              <a:t>3</a:t>
            </a:r>
            <a:r>
              <a:rPr lang="de-DE" dirty="0"/>
              <a:t>; (4) C</a:t>
            </a:r>
            <a:r>
              <a:rPr lang="de-DE" baseline="-25000" dirty="0"/>
              <a:t>6</a:t>
            </a:r>
            <a:r>
              <a:rPr lang="de-DE" dirty="0"/>
              <a:t>H</a:t>
            </a:r>
            <a:r>
              <a:rPr lang="de-DE" baseline="-25000" dirty="0"/>
              <a:t>5</a:t>
            </a:r>
            <a:r>
              <a:rPr lang="de-DE" dirty="0"/>
              <a:t>Cl</a:t>
            </a:r>
            <a:endParaRPr lang="en-US" dirty="0"/>
          </a:p>
          <a:p>
            <a:pPr lvl="0"/>
            <a:r>
              <a:rPr lang="de-DE" dirty="0"/>
              <a:t>Viết phương trình phản ứng thủy phân các chất sau trong dung dịch NaOH:</a:t>
            </a:r>
            <a:endParaRPr lang="en-US" dirty="0"/>
          </a:p>
          <a:p>
            <a:r>
              <a:rPr lang="de-DE" dirty="0"/>
              <a:t>(1) metyl clorua; (2) </a:t>
            </a:r>
            <a:r>
              <a:rPr lang="pt-BR" dirty="0"/>
              <a:t>1,2-đicloetan; (3) benzyl clorua; (4) anlyl bromua; </a:t>
            </a:r>
            <a:endParaRPr lang="en-US" dirty="0"/>
          </a:p>
          <a:p>
            <a:r>
              <a:rPr lang="pt-BR" dirty="0"/>
              <a:t>(5) xiclohexyl clorua; (6) vinyl clorua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38769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91277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695</Words>
  <Application>Microsoft Office PowerPoint</Application>
  <PresentationFormat>On-screen Show (4:3)</PresentationFormat>
  <Paragraphs>66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Bài 51 DẪN XUẤT HALOGEN CỦA HIDROCACBON  </vt:lpstr>
      <vt:lpstr> Mục tiêu </vt:lpstr>
      <vt:lpstr>PowerPoint Presentation</vt:lpstr>
      <vt:lpstr> 1. Khái niệm, phân loại </vt:lpstr>
      <vt:lpstr>1. Khái niệm, phân loại</vt:lpstr>
      <vt:lpstr>1. Khái niệm, phân loại</vt:lpstr>
      <vt:lpstr>1. Khái niệm, phân loại</vt:lpstr>
      <vt:lpstr> 2. Tính chất vật lí </vt:lpstr>
      <vt:lpstr> 3. Tính chất hóa học </vt:lpstr>
      <vt:lpstr> 4. Ứng dụng </vt:lpstr>
      <vt:lpstr>BÀI TẬP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51 DẪN XUẤT HALOGEN CỦA HIDROCACBON</dc:title>
  <dc:creator>CHI NGA</dc:creator>
  <cp:lastModifiedBy>CHI NGA</cp:lastModifiedBy>
  <cp:revision>5</cp:revision>
  <dcterms:created xsi:type="dcterms:W3CDTF">2020-10-12T03:45:27Z</dcterms:created>
  <dcterms:modified xsi:type="dcterms:W3CDTF">2020-11-09T15:16:17Z</dcterms:modified>
</cp:coreProperties>
</file>