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94" r:id="rId7"/>
    <p:sldId id="295" r:id="rId8"/>
    <p:sldId id="261" r:id="rId9"/>
    <p:sldId id="296" r:id="rId10"/>
    <p:sldId id="297" r:id="rId11"/>
    <p:sldId id="262" r:id="rId12"/>
    <p:sldId id="299" r:id="rId13"/>
    <p:sldId id="298" r:id="rId14"/>
    <p:sldId id="314" r:id="rId15"/>
    <p:sldId id="292" r:id="rId16"/>
    <p:sldId id="263" r:id="rId17"/>
    <p:sldId id="291" r:id="rId18"/>
    <p:sldId id="315" r:id="rId19"/>
    <p:sldId id="316" r:id="rId20"/>
    <p:sldId id="317" r:id="rId21"/>
    <p:sldId id="318" r:id="rId22"/>
    <p:sldId id="319" r:id="rId23"/>
    <p:sldId id="264" r:id="rId24"/>
    <p:sldId id="283" r:id="rId25"/>
    <p:sldId id="313" r:id="rId26"/>
    <p:sldId id="293" r:id="rId27"/>
    <p:sldId id="286" r:id="rId28"/>
    <p:sldId id="287" r:id="rId29"/>
    <p:sldId id="288" r:id="rId30"/>
    <p:sldId id="300" r:id="rId31"/>
    <p:sldId id="301" r:id="rId32"/>
    <p:sldId id="309" r:id="rId33"/>
    <p:sldId id="310" r:id="rId34"/>
    <p:sldId id="302" r:id="rId35"/>
    <p:sldId id="303" r:id="rId36"/>
    <p:sldId id="312" r:id="rId37"/>
    <p:sldId id="304" r:id="rId38"/>
    <p:sldId id="311" r:id="rId39"/>
    <p:sldId id="289" r:id="rId40"/>
    <p:sldId id="305" r:id="rId41"/>
    <p:sldId id="306" r:id="rId42"/>
    <p:sldId id="307" r:id="rId43"/>
    <p:sldId id="308"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135CEC-7C66-424A-9AE0-7DB7D98B921A}">
          <p14:sldIdLst>
            <p14:sldId id="256"/>
            <p14:sldId id="257"/>
            <p14:sldId id="258"/>
            <p14:sldId id="259"/>
            <p14:sldId id="260"/>
            <p14:sldId id="294"/>
            <p14:sldId id="295"/>
            <p14:sldId id="261"/>
            <p14:sldId id="296"/>
            <p14:sldId id="297"/>
            <p14:sldId id="262"/>
            <p14:sldId id="299"/>
            <p14:sldId id="298"/>
            <p14:sldId id="314"/>
            <p14:sldId id="292"/>
            <p14:sldId id="263"/>
            <p14:sldId id="291"/>
            <p14:sldId id="315"/>
            <p14:sldId id="316"/>
            <p14:sldId id="317"/>
            <p14:sldId id="318"/>
            <p14:sldId id="319"/>
            <p14:sldId id="264"/>
            <p14:sldId id="283"/>
            <p14:sldId id="313"/>
            <p14:sldId id="293"/>
            <p14:sldId id="286"/>
            <p14:sldId id="287"/>
          </p14:sldIdLst>
        </p14:section>
        <p14:section name="Untitled Section" id="{47A027D6-3322-4144-8283-3763AE05920D}">
          <p14:sldIdLst>
            <p14:sldId id="288"/>
            <p14:sldId id="300"/>
            <p14:sldId id="301"/>
            <p14:sldId id="309"/>
            <p14:sldId id="310"/>
            <p14:sldId id="302"/>
            <p14:sldId id="303"/>
            <p14:sldId id="312"/>
            <p14:sldId id="304"/>
            <p14:sldId id="311"/>
            <p14:sldId id="289"/>
            <p14:sldId id="305"/>
            <p14:sldId id="306"/>
            <p14:sldId id="307"/>
            <p14:sldId id="308"/>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00FFCC"/>
    <a:srgbClr val="3333FF"/>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9/28/2020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30485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9/28/2020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411824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7C0B04-B741-46E8-9BFE-1EC51C94B224}" type="datetimeFigureOut">
              <a:rPr lang="en-US" smtClean="0"/>
              <a:t>9/28/2020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237732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7C0B04-B741-46E8-9BFE-1EC51C94B224}" type="datetimeFigureOut">
              <a:rPr lang="en-US" smtClean="0"/>
              <a:t>9/28/2020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932313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7C0B04-B741-46E8-9BFE-1EC51C94B224}" type="datetimeFigureOut">
              <a:rPr lang="en-US" smtClean="0"/>
              <a:t>9/28/2020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539897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7C0B04-B741-46E8-9BFE-1EC51C94B224}" type="datetimeFigureOut">
              <a:rPr lang="en-US" smtClean="0"/>
              <a:t>9/28/2020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70489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7C0B04-B741-46E8-9BFE-1EC51C94B224}" type="datetimeFigureOut">
              <a:rPr lang="en-US" smtClean="0"/>
              <a:t>9/28/2020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05520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C0B04-B741-46E8-9BFE-1EC51C94B224}" type="datetimeFigureOut">
              <a:rPr lang="en-US" smtClean="0"/>
              <a:t>9/28/2020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65755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C0B04-B741-46E8-9BFE-1EC51C94B224}" type="datetimeFigureOut">
              <a:rPr lang="en-US" smtClean="0"/>
              <a:t>9/28/2020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47378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9/28/2020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2851714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9/28/2020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661281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9297E927-8112-4B0E-94A5-619FCF3A1641}" type="slidenum">
              <a:rPr lang="vi-VN" altLang="en-US"/>
              <a:pPr>
                <a:defRPr/>
              </a:pPr>
              <a:t>‹#›</a:t>
            </a:fld>
            <a:endParaRPr lang="vi-VN" altLang="en-US"/>
          </a:p>
        </p:txBody>
      </p:sp>
    </p:spTree>
    <p:extLst>
      <p:ext uri="{BB962C8B-B14F-4D97-AF65-F5344CB8AC3E}">
        <p14:creationId xmlns:p14="http://schemas.microsoft.com/office/powerpoint/2010/main" val="58584650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C0B04-B741-46E8-9BFE-1EC51C94B224}" type="datetimeFigureOut">
              <a:rPr lang="en-US" smtClean="0"/>
              <a:t>9/28/2020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7CC853-4D63-4B37-BFCA-64366AEE96BE}" type="slidenum">
              <a:rPr lang="en-US" smtClean="0"/>
              <a:t>‹#›</a:t>
            </a:fld>
            <a:endParaRPr lang="en-US"/>
          </a:p>
        </p:txBody>
      </p:sp>
    </p:spTree>
    <p:extLst>
      <p:ext uri="{BB962C8B-B14F-4D97-AF65-F5344CB8AC3E}">
        <p14:creationId xmlns:p14="http://schemas.microsoft.com/office/powerpoint/2010/main" val="37990359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gif"/><Relationship Id="rId1" Type="http://schemas.openxmlformats.org/officeDocument/2006/relationships/slideLayout" Target="../slideLayouts/slideLayout7.xml"/><Relationship Id="rId4" Type="http://schemas.openxmlformats.org/officeDocument/2006/relationships/image" Target="../media/image7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6"/>
          <p:cNvSpPr/>
          <p:nvPr/>
        </p:nvSpPr>
        <p:spPr>
          <a:xfrm>
            <a:off x="5177118" y="403412"/>
            <a:ext cx="1990164" cy="927847"/>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ctrTitle"/>
          </p:nvPr>
        </p:nvSpPr>
        <p:spPr>
          <a:xfrm>
            <a:off x="1290918" y="1465732"/>
            <a:ext cx="9749118" cy="3698221"/>
          </a:xfrm>
        </p:spPr>
        <p:txBody>
          <a:bodyPr>
            <a:noAutofit/>
          </a:bodyPr>
          <a:lstStyle/>
          <a:p>
            <a:r>
              <a:rPr lang="nl-NL" sz="4800" b="1" dirty="0">
                <a:solidFill>
                  <a:schemeClr val="bg1"/>
                </a:solidFill>
              </a:rPr>
              <a:t>BÀI 9</a:t>
            </a:r>
            <a:r>
              <a:rPr lang="nl-NL" sz="4800" b="1" dirty="0" smtClean="0">
                <a:solidFill>
                  <a:srgbClr val="FF0000"/>
                </a:solidFill>
              </a:rPr>
              <a:t/>
            </a:r>
            <a:br>
              <a:rPr lang="nl-NL" sz="4800" b="1" dirty="0" smtClean="0">
                <a:solidFill>
                  <a:srgbClr val="FF0000"/>
                </a:solidFill>
              </a:rPr>
            </a:br>
            <a:r>
              <a:rPr lang="en-US" sz="4800" b="1" dirty="0"/>
              <a:t/>
            </a:r>
            <a:br>
              <a:rPr lang="en-US" sz="4800" b="1" dirty="0"/>
            </a:br>
            <a:r>
              <a:rPr lang="nl-NL" sz="4800" b="1" dirty="0">
                <a:solidFill>
                  <a:srgbClr val="FF0000"/>
                </a:solidFill>
              </a:rPr>
              <a:t>TU DƯỠNG, RÈN LUYỆN ĐỂ TRỞ THÀNH</a:t>
            </a:r>
            <a:r>
              <a:rPr lang="en-US" sz="4800" b="1" dirty="0">
                <a:solidFill>
                  <a:srgbClr val="FF0000"/>
                </a:solidFill>
              </a:rPr>
              <a:t/>
            </a:r>
            <a:br>
              <a:rPr lang="en-US" sz="4800" b="1" dirty="0">
                <a:solidFill>
                  <a:srgbClr val="FF0000"/>
                </a:solidFill>
              </a:rPr>
            </a:br>
            <a:r>
              <a:rPr lang="nl-NL" sz="4800" b="1" dirty="0">
                <a:solidFill>
                  <a:srgbClr val="FF0000"/>
                </a:solidFill>
              </a:rPr>
              <a:t>NGƯỜI CÔNG DÂN TỐT, NGƯỜI LAO ĐỘNG TỐT</a:t>
            </a:r>
            <a:r>
              <a:rPr lang="en-US" sz="4800" b="1" dirty="0">
                <a:solidFill>
                  <a:srgbClr val="FF0000"/>
                </a:solidFill>
              </a:rPr>
              <a:t/>
            </a:r>
            <a:br>
              <a:rPr lang="en-US" sz="4800" b="1" dirty="0">
                <a:solidFill>
                  <a:srgbClr val="FF0000"/>
                </a:solidFill>
              </a:rPr>
            </a:br>
            <a:r>
              <a:rPr lang="nl-NL" sz="4800" b="1" dirty="0"/>
              <a:t> </a:t>
            </a:r>
            <a:r>
              <a:rPr lang="en-US" sz="4800" dirty="0"/>
              <a:t/>
            </a:r>
            <a:br>
              <a:rPr lang="en-US" sz="4800" dirty="0"/>
            </a:br>
            <a:endParaRPr lang="en-US" sz="4800" dirty="0"/>
          </a:p>
        </p:txBody>
      </p:sp>
      <p:pic>
        <p:nvPicPr>
          <p:cNvPr id="4" name="Picture 3"/>
          <p:cNvPicPr>
            <a:picLocks noChangeAspect="1"/>
          </p:cNvPicPr>
          <p:nvPr/>
        </p:nvPicPr>
        <p:blipFill>
          <a:blip r:embed="rId2"/>
          <a:stretch>
            <a:fillRect/>
          </a:stretch>
        </p:blipFill>
        <p:spPr>
          <a:xfrm>
            <a:off x="9563379" y="0"/>
            <a:ext cx="2505075" cy="1590675"/>
          </a:xfrm>
          <a:prstGeom prst="rect">
            <a:avLst/>
          </a:prstGeom>
        </p:spPr>
      </p:pic>
      <p:pic>
        <p:nvPicPr>
          <p:cNvPr id="6" name="Picture 5"/>
          <p:cNvPicPr>
            <a:picLocks noChangeAspect="1"/>
          </p:cNvPicPr>
          <p:nvPr/>
        </p:nvPicPr>
        <p:blipFill>
          <a:blip r:embed="rId3"/>
          <a:stretch>
            <a:fillRect/>
          </a:stretch>
        </p:blipFill>
        <p:spPr>
          <a:xfrm>
            <a:off x="0" y="3053885"/>
            <a:ext cx="4762500" cy="3924300"/>
          </a:xfrm>
          <a:prstGeom prst="rect">
            <a:avLst/>
          </a:prstGeom>
        </p:spPr>
      </p:pic>
      <p:pic>
        <p:nvPicPr>
          <p:cNvPr id="8" name="Picture 7"/>
          <p:cNvPicPr>
            <a:picLocks noChangeAspect="1"/>
          </p:cNvPicPr>
          <p:nvPr/>
        </p:nvPicPr>
        <p:blipFill>
          <a:blip r:embed="rId4"/>
          <a:stretch>
            <a:fillRect/>
          </a:stretch>
        </p:blipFill>
        <p:spPr>
          <a:xfrm>
            <a:off x="8619564" y="4585448"/>
            <a:ext cx="3448889" cy="2258267"/>
          </a:xfrm>
          <a:prstGeom prst="rect">
            <a:avLst/>
          </a:prstGeom>
        </p:spPr>
      </p:pic>
    </p:spTree>
    <p:extLst>
      <p:ext uri="{BB962C8B-B14F-4D97-AF65-F5344CB8AC3E}">
        <p14:creationId xmlns:p14="http://schemas.microsoft.com/office/powerpoint/2010/main" val="215490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par>
                                <p:cTn id="17" presetID="6"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solidFill>
                  <a:srgbClr val="3333FF"/>
                </a:solidFill>
              </a:rPr>
              <a:t>Nội</a:t>
            </a:r>
            <a:r>
              <a:rPr lang="en-US" b="1" dirty="0" smtClean="0">
                <a:solidFill>
                  <a:srgbClr val="3333FF"/>
                </a:solidFill>
              </a:rPr>
              <a:t> dung</a:t>
            </a:r>
            <a:endParaRPr lang="en-US" b="1" dirty="0">
              <a:solidFill>
                <a:srgbClr val="3333FF"/>
              </a:solidFill>
            </a:endParaRPr>
          </a:p>
        </p:txBody>
      </p:sp>
      <p:sp>
        <p:nvSpPr>
          <p:cNvPr id="3" name="Content Placeholder 2"/>
          <p:cNvSpPr>
            <a:spLocks noGrp="1"/>
          </p:cNvSpPr>
          <p:nvPr>
            <p:ph idx="1"/>
          </p:nvPr>
        </p:nvSpPr>
        <p:spPr/>
        <p:txBody>
          <a:bodyPr>
            <a:normAutofit lnSpcReduction="10000"/>
          </a:bodyPr>
          <a:lstStyle/>
          <a:p>
            <a:pPr marL="0" indent="0">
              <a:buNone/>
            </a:pPr>
            <a:r>
              <a:rPr lang="nl-NL" b="1" dirty="0"/>
              <a:t>1. Quan niệm về người công dân tốt, người lao động tốt</a:t>
            </a:r>
            <a:endParaRPr lang="en-US" b="1" dirty="0"/>
          </a:p>
          <a:p>
            <a:pPr marL="1035050"/>
            <a:r>
              <a:rPr lang="nl-NL" b="1" i="1" dirty="0">
                <a:solidFill>
                  <a:srgbClr val="FF0000"/>
                </a:solidFill>
              </a:rPr>
              <a:t>1.1. Người công dân tốt </a:t>
            </a:r>
            <a:endParaRPr lang="en-US" b="1" dirty="0">
              <a:solidFill>
                <a:srgbClr val="FF0000"/>
              </a:solidFill>
            </a:endParaRPr>
          </a:p>
          <a:p>
            <a:pPr marL="1035050"/>
            <a:r>
              <a:rPr lang="nl-NL" b="1" i="1" dirty="0">
                <a:solidFill>
                  <a:srgbClr val="FF0000"/>
                </a:solidFill>
              </a:rPr>
              <a:t>1.2. Người lao động tốt </a:t>
            </a:r>
            <a:endParaRPr lang="nl-NL" b="1" i="1" dirty="0" smtClean="0">
              <a:solidFill>
                <a:srgbClr val="FF0000"/>
              </a:solidFill>
            </a:endParaRPr>
          </a:p>
          <a:p>
            <a:pPr marL="1035050"/>
            <a:endParaRPr lang="en-US" b="1" dirty="0">
              <a:solidFill>
                <a:srgbClr val="FF0000"/>
              </a:solidFill>
            </a:endParaRPr>
          </a:p>
          <a:p>
            <a:pPr marL="0" indent="0">
              <a:buNone/>
            </a:pPr>
            <a:r>
              <a:rPr lang="nl-NL" b="1" dirty="0"/>
              <a:t>2. Nội dung tu dưỡng và rèn luyện để trở thành người công dân tốt, người lao động tốt</a:t>
            </a:r>
            <a:endParaRPr lang="en-US" b="1" dirty="0"/>
          </a:p>
          <a:p>
            <a:pPr marL="1143000" indent="-336550"/>
            <a:r>
              <a:rPr lang="nl-NL" b="1" i="1" dirty="0">
                <a:solidFill>
                  <a:srgbClr val="FF0000"/>
                </a:solidFill>
              </a:rPr>
              <a:t>2.1. Phát huy truyền thống yêu nước, trung thành với sự nghiệp cách mạng của nhân dân Việt </a:t>
            </a:r>
            <a:r>
              <a:rPr lang="nl-NL" b="1" i="1" dirty="0" smtClean="0">
                <a:solidFill>
                  <a:srgbClr val="FF0000"/>
                </a:solidFill>
              </a:rPr>
              <a:t>Nam</a:t>
            </a:r>
          </a:p>
          <a:p>
            <a:pPr marL="1143000" indent="-336550"/>
            <a:r>
              <a:rPr lang="nl-NL" b="1" i="1" dirty="0">
                <a:solidFill>
                  <a:srgbClr val="FF0000"/>
                </a:solidFill>
              </a:rPr>
              <a:t>2.2. Phấn đấu học tập nâng cao năng lực và rèn luyện phẩm chất cá nhân</a:t>
            </a:r>
            <a:endParaRPr lang="en-US" b="1" dirty="0">
              <a:solidFill>
                <a:srgbClr val="FF0000"/>
              </a:solidFill>
            </a:endParaRPr>
          </a:p>
          <a:p>
            <a:endParaRPr lang="en-US" b="1" dirty="0"/>
          </a:p>
          <a:p>
            <a:pPr marL="0" indent="0">
              <a:buNone/>
            </a:pPr>
            <a:endParaRPr lang="en-US" dirty="0"/>
          </a:p>
        </p:txBody>
      </p:sp>
    </p:spTree>
    <p:extLst>
      <p:ext uri="{BB962C8B-B14F-4D97-AF65-F5344CB8AC3E}">
        <p14:creationId xmlns:p14="http://schemas.microsoft.com/office/powerpoint/2010/main" val="306707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500"/>
                                        <p:tgtEl>
                                          <p:spTgt spid="3">
                                            <p:txEl>
                                              <p:pRg st="5" end="5"/>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barn(inVertical)">
                                      <p:cBhvr>
                                        <p:cTn id="3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201467"/>
            <a:ext cx="5589494" cy="1203094"/>
          </a:xfrm>
        </p:spPr>
        <p:txBody>
          <a:bodyPr>
            <a:normAutofit fontScale="90000"/>
          </a:bodyPr>
          <a:lstStyle/>
          <a:p>
            <a:r>
              <a:rPr lang="nl-NL" b="1" i="1" dirty="0">
                <a:solidFill>
                  <a:srgbClr val="FF0000"/>
                </a:solidFill>
              </a:rPr>
              <a:t>1.1. Người công dân tốt </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54068" y="1489028"/>
            <a:ext cx="3720353" cy="2410619"/>
          </a:xfrm>
        </p:spPr>
        <p:txBody>
          <a:bodyPr>
            <a:normAutofit/>
          </a:bodyPr>
          <a:lstStyle/>
          <a:p>
            <a:pPr algn="just"/>
            <a:r>
              <a:rPr lang="nl-NL" dirty="0"/>
              <a:t>Công dân nước Cộng hoà xã hội chủ nghĩa Việt Nam là người có quốc tịch Việt Nam (điều 17, khoản 1, hiến pháp 2013). </a:t>
            </a:r>
            <a:endParaRPr lang="en-US" dirty="0"/>
          </a:p>
          <a:p>
            <a:pPr algn="just"/>
            <a:endParaRPr lang="en-US" dirty="0"/>
          </a:p>
        </p:txBody>
      </p:sp>
      <p:pic>
        <p:nvPicPr>
          <p:cNvPr id="4" name="Picture 3"/>
          <p:cNvPicPr>
            <a:picLocks noChangeAspect="1"/>
          </p:cNvPicPr>
          <p:nvPr/>
        </p:nvPicPr>
        <p:blipFill>
          <a:blip r:embed="rId2"/>
          <a:stretch>
            <a:fillRect/>
          </a:stretch>
        </p:blipFill>
        <p:spPr>
          <a:xfrm>
            <a:off x="4438370" y="1147201"/>
            <a:ext cx="7591425" cy="2600325"/>
          </a:xfrm>
          <a:prstGeom prst="rect">
            <a:avLst/>
          </a:prstGeom>
        </p:spPr>
      </p:pic>
      <p:pic>
        <p:nvPicPr>
          <p:cNvPr id="5" name="Picture 4"/>
          <p:cNvPicPr>
            <a:picLocks noChangeAspect="1"/>
          </p:cNvPicPr>
          <p:nvPr/>
        </p:nvPicPr>
        <p:blipFill>
          <a:blip r:embed="rId3"/>
          <a:stretch>
            <a:fillRect/>
          </a:stretch>
        </p:blipFill>
        <p:spPr>
          <a:xfrm>
            <a:off x="1914245" y="4276165"/>
            <a:ext cx="7610475" cy="2500312"/>
          </a:xfrm>
          <a:prstGeom prst="rect">
            <a:avLst/>
          </a:prstGeom>
        </p:spPr>
      </p:pic>
    </p:spTree>
    <p:extLst>
      <p:ext uri="{BB962C8B-B14F-4D97-AF65-F5344CB8AC3E}">
        <p14:creationId xmlns:p14="http://schemas.microsoft.com/office/powerpoint/2010/main" val="13895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CCFFFF"/>
          </a:solidFill>
        </p:spPr>
        <p:txBody>
          <a:bodyPr/>
          <a:lstStyle/>
          <a:p>
            <a:pPr marL="0" indent="0" algn="just">
              <a:buNone/>
            </a:pPr>
            <a:r>
              <a:rPr lang="nl-NL" dirty="0"/>
              <a:t>Người công dân tốt là người thực hiện quyền và nghĩa vụ của công dân theo Hiến pháp và Pháp luật quy định</a:t>
            </a:r>
            <a:r>
              <a:rPr lang="nl-NL" dirty="0" smtClean="0"/>
              <a:t>:</a:t>
            </a:r>
          </a:p>
          <a:p>
            <a:pPr marL="0" indent="0" algn="just">
              <a:buNone/>
            </a:pPr>
            <a:endParaRPr lang="nl-NL" dirty="0" smtClean="0"/>
          </a:p>
          <a:p>
            <a:pPr marL="0" indent="577850" algn="just">
              <a:buNone/>
            </a:pPr>
            <a:r>
              <a:rPr lang="nl-NL" dirty="0">
                <a:solidFill>
                  <a:srgbClr val="3333FF"/>
                </a:solidFill>
              </a:rPr>
              <a:t>- Quyền tham gia quản lý nhà nước và xã </a:t>
            </a:r>
            <a:r>
              <a:rPr lang="nl-NL" dirty="0" smtClean="0">
                <a:solidFill>
                  <a:srgbClr val="3333FF"/>
                </a:solidFill>
              </a:rPr>
              <a:t>hội; </a:t>
            </a:r>
            <a:r>
              <a:rPr lang="nl-NL" b="1" dirty="0">
                <a:solidFill>
                  <a:srgbClr val="FF0000"/>
                </a:solidFill>
              </a:rPr>
              <a:t>công dân đủ </a:t>
            </a:r>
            <a:r>
              <a:rPr lang="nl-NL" b="1" dirty="0" smtClean="0">
                <a:solidFill>
                  <a:srgbClr val="FF0000"/>
                </a:solidFill>
              </a:rPr>
              <a:t>18 </a:t>
            </a:r>
            <a:r>
              <a:rPr lang="nl-NL" b="1" dirty="0">
                <a:solidFill>
                  <a:srgbClr val="FF0000"/>
                </a:solidFill>
              </a:rPr>
              <a:t>tuổi trở lên có quyền bầu cử, đủ </a:t>
            </a:r>
            <a:r>
              <a:rPr lang="nl-NL" b="1" dirty="0" smtClean="0">
                <a:solidFill>
                  <a:srgbClr val="FF0000"/>
                </a:solidFill>
              </a:rPr>
              <a:t>21 tuổi trở </a:t>
            </a:r>
            <a:r>
              <a:rPr lang="nl-NL" b="1" dirty="0">
                <a:solidFill>
                  <a:srgbClr val="FF0000"/>
                </a:solidFill>
              </a:rPr>
              <a:t>lên có quyền ứng cử vào Quốc hội, </a:t>
            </a:r>
            <a:r>
              <a:rPr lang="nl-NL" b="1" dirty="0" smtClean="0">
                <a:solidFill>
                  <a:srgbClr val="FF0000"/>
                </a:solidFill>
              </a:rPr>
              <a:t>HĐND;</a:t>
            </a:r>
            <a:r>
              <a:rPr lang="nl-NL" dirty="0" smtClean="0">
                <a:solidFill>
                  <a:srgbClr val="3333FF"/>
                </a:solidFill>
              </a:rPr>
              <a:t> </a:t>
            </a:r>
            <a:r>
              <a:rPr lang="nl-NL" dirty="0">
                <a:solidFill>
                  <a:srgbClr val="3333FF"/>
                </a:solidFill>
              </a:rPr>
              <a:t>nghĩa vụ thiêng liêng của công dân là trung thành và bảo vệ tổ quốc </a:t>
            </a:r>
            <a:r>
              <a:rPr lang="nl-NL" dirty="0" smtClean="0">
                <a:solidFill>
                  <a:srgbClr val="3333FF"/>
                </a:solidFill>
              </a:rPr>
              <a:t>CHXH Việt </a:t>
            </a:r>
            <a:r>
              <a:rPr lang="nl-NL" dirty="0">
                <a:solidFill>
                  <a:srgbClr val="3333FF"/>
                </a:solidFill>
              </a:rPr>
              <a:t>Nam. </a:t>
            </a:r>
            <a:endParaRPr lang="en-US" dirty="0">
              <a:solidFill>
                <a:srgbClr val="3333FF"/>
              </a:solidFill>
            </a:endParaRPr>
          </a:p>
          <a:p>
            <a:pPr marL="0" indent="0" algn="just">
              <a:buNone/>
            </a:pPr>
            <a:r>
              <a:rPr lang="nl-NL" dirty="0" smtClean="0"/>
              <a:t> </a:t>
            </a:r>
            <a:endParaRPr lang="en-US" dirty="0"/>
          </a:p>
          <a:p>
            <a:pPr marL="0" indent="0" algn="just">
              <a:buNone/>
            </a:pPr>
            <a:endParaRPr lang="en-US" dirty="0"/>
          </a:p>
        </p:txBody>
      </p:sp>
      <p:sp>
        <p:nvSpPr>
          <p:cNvPr id="5" name="Title 1"/>
          <p:cNvSpPr>
            <a:spLocks noGrp="1"/>
          </p:cNvSpPr>
          <p:nvPr>
            <p:ph type="title"/>
          </p:nvPr>
        </p:nvSpPr>
        <p:spPr>
          <a:xfrm>
            <a:off x="340659" y="228361"/>
            <a:ext cx="5589494" cy="1203094"/>
          </a:xfrm>
        </p:spPr>
        <p:txBody>
          <a:bodyPr>
            <a:normAutofit fontScale="90000"/>
          </a:bodyPr>
          <a:lstStyle/>
          <a:p>
            <a:r>
              <a:rPr lang="nl-NL" b="1" i="1" dirty="0">
                <a:solidFill>
                  <a:srgbClr val="FF0000"/>
                </a:solidFill>
              </a:rPr>
              <a:t>1.1. Người công dân tốt </a:t>
            </a:r>
            <a:r>
              <a:rPr lang="en-US" b="1" dirty="0">
                <a:solidFill>
                  <a:srgbClr val="FF0000"/>
                </a:solidFill>
              </a:rPr>
              <a:t/>
            </a:r>
            <a:br>
              <a:rPr lang="en-US" b="1" dirty="0">
                <a:solidFill>
                  <a:srgbClr val="FF0000"/>
                </a:solidFill>
              </a:rPr>
            </a:br>
            <a:endParaRPr lang="en-US" dirty="0">
              <a:solidFill>
                <a:srgbClr val="FF0000"/>
              </a:solidFill>
            </a:endParaRPr>
          </a:p>
        </p:txBody>
      </p:sp>
    </p:spTree>
    <p:extLst>
      <p:ext uri="{BB962C8B-B14F-4D97-AF65-F5344CB8AC3E}">
        <p14:creationId xmlns:p14="http://schemas.microsoft.com/office/powerpoint/2010/main" val="35783587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129" y="1637367"/>
            <a:ext cx="5011271" cy="2463985"/>
          </a:xfrm>
          <a:solidFill>
            <a:srgbClr val="00B0F0"/>
          </a:solidFill>
        </p:spPr>
        <p:txBody>
          <a:bodyPr/>
          <a:lstStyle/>
          <a:p>
            <a:pPr marL="0" indent="0" algn="just">
              <a:buNone/>
            </a:pPr>
            <a:r>
              <a:rPr lang="nl-NL" dirty="0" smtClean="0">
                <a:solidFill>
                  <a:schemeClr val="bg1"/>
                </a:solidFill>
              </a:rPr>
              <a:t>	- </a:t>
            </a:r>
            <a:r>
              <a:rPr lang="nl-NL" dirty="0">
                <a:solidFill>
                  <a:schemeClr val="bg1"/>
                </a:solidFill>
              </a:rPr>
              <a:t>Lao động là quyền và nghĩa vụ của công dân. Công dân có quyền làm việc, lựa chọn nghề nghiệp, việc làm, nơi làm việc, quyền tự do kinh doanh theo quy định của pháp </a:t>
            </a:r>
            <a:r>
              <a:rPr lang="nl-NL" dirty="0" smtClean="0">
                <a:solidFill>
                  <a:schemeClr val="bg1"/>
                </a:solidFill>
              </a:rPr>
              <a:t>luật</a:t>
            </a:r>
            <a:endParaRPr lang="en-US" dirty="0">
              <a:solidFill>
                <a:schemeClr val="bg1"/>
              </a:solidFill>
            </a:endParaRPr>
          </a:p>
        </p:txBody>
      </p:sp>
      <p:pic>
        <p:nvPicPr>
          <p:cNvPr id="4" name="Picture 3"/>
          <p:cNvPicPr>
            <a:picLocks noChangeAspect="1"/>
          </p:cNvPicPr>
          <p:nvPr/>
        </p:nvPicPr>
        <p:blipFill>
          <a:blip r:embed="rId2"/>
          <a:stretch>
            <a:fillRect/>
          </a:stretch>
        </p:blipFill>
        <p:spPr>
          <a:xfrm>
            <a:off x="6037729" y="183777"/>
            <a:ext cx="5970495" cy="6284258"/>
          </a:xfrm>
          <a:prstGeom prst="rect">
            <a:avLst/>
          </a:prstGeom>
        </p:spPr>
      </p:pic>
      <p:pic>
        <p:nvPicPr>
          <p:cNvPr id="5" name="Picture 4"/>
          <p:cNvPicPr>
            <a:picLocks noChangeAspect="1"/>
          </p:cNvPicPr>
          <p:nvPr/>
        </p:nvPicPr>
        <p:blipFill>
          <a:blip r:embed="rId3"/>
          <a:stretch>
            <a:fillRect/>
          </a:stretch>
        </p:blipFill>
        <p:spPr>
          <a:xfrm>
            <a:off x="5916706" y="277906"/>
            <a:ext cx="6091517" cy="6190129"/>
          </a:xfrm>
          <a:prstGeom prst="rect">
            <a:avLst/>
          </a:prstGeom>
        </p:spPr>
      </p:pic>
    </p:spTree>
    <p:extLst>
      <p:ext uri="{BB962C8B-B14F-4D97-AF65-F5344CB8AC3E}">
        <p14:creationId xmlns:p14="http://schemas.microsoft.com/office/powerpoint/2010/main" val="140848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xit" presetSubtype="10" fill="hold" nodeType="clickEffect">
                                  <p:stCondLst>
                                    <p:cond delay="0"/>
                                  </p:stCondLst>
                                  <p:childTnLst>
                                    <p:animEffect transition="out" filter="randombar(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70347"/>
            <a:ext cx="11107270" cy="1384995"/>
          </a:xfrm>
          <a:prstGeom prst="rect">
            <a:avLst/>
          </a:prstGeom>
        </p:spPr>
        <p:txBody>
          <a:bodyPr wrap="square">
            <a:spAutoFit/>
          </a:bodyPr>
          <a:lstStyle/>
          <a:p>
            <a:pPr algn="just"/>
            <a:r>
              <a:rPr lang="nl-NL" sz="2800" b="1" dirty="0" smtClean="0">
                <a:solidFill>
                  <a:srgbClr val="3333FF"/>
                </a:solidFill>
              </a:rPr>
              <a:t>	Công dân có quyền </a:t>
            </a:r>
            <a:r>
              <a:rPr lang="nl-NL" sz="2800" b="1" dirty="0">
                <a:solidFill>
                  <a:srgbClr val="3333FF"/>
                </a:solidFill>
              </a:rPr>
              <a:t>sở hữu về thu nhập hợp pháp, thừa kế, của cải để dành, nhà ở, tư liệu sinh hoạt, tư liệu sản xuất; thực hiện nghĩa vụ nộp thuế theo quy định của pháp luật. </a:t>
            </a:r>
            <a:endParaRPr lang="en-US" sz="2800" b="1" dirty="0">
              <a:solidFill>
                <a:srgbClr val="3333FF"/>
              </a:solidFill>
            </a:endParaRPr>
          </a:p>
        </p:txBody>
      </p:sp>
      <p:pic>
        <p:nvPicPr>
          <p:cNvPr id="5" name="Picture 4"/>
          <p:cNvPicPr>
            <a:picLocks noChangeAspect="1"/>
          </p:cNvPicPr>
          <p:nvPr/>
        </p:nvPicPr>
        <p:blipFill>
          <a:blip r:embed="rId2"/>
          <a:stretch>
            <a:fillRect/>
          </a:stretch>
        </p:blipFill>
        <p:spPr>
          <a:xfrm>
            <a:off x="94129" y="1926570"/>
            <a:ext cx="5739654" cy="4756618"/>
          </a:xfrm>
          <a:prstGeom prst="rect">
            <a:avLst/>
          </a:prstGeom>
        </p:spPr>
      </p:pic>
      <p:pic>
        <p:nvPicPr>
          <p:cNvPr id="6" name="Picture 5"/>
          <p:cNvPicPr>
            <a:picLocks noChangeAspect="1"/>
          </p:cNvPicPr>
          <p:nvPr/>
        </p:nvPicPr>
        <p:blipFill>
          <a:blip r:embed="rId3"/>
          <a:stretch>
            <a:fillRect/>
          </a:stretch>
        </p:blipFill>
        <p:spPr>
          <a:xfrm>
            <a:off x="5983940" y="1926570"/>
            <a:ext cx="6208059" cy="4819334"/>
          </a:xfrm>
          <a:prstGeom prst="rect">
            <a:avLst/>
          </a:prstGeom>
        </p:spPr>
      </p:pic>
    </p:spTree>
    <p:extLst>
      <p:ext uri="{BB962C8B-B14F-4D97-AF65-F5344CB8AC3E}">
        <p14:creationId xmlns:p14="http://schemas.microsoft.com/office/powerpoint/2010/main" val="323714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2617694" cy="1325563"/>
          </a:xfrm>
        </p:spPr>
        <p:txBody>
          <a:bodyPr/>
          <a:lstStyle/>
          <a:p>
            <a:endParaRPr lang="en-US"/>
          </a:p>
        </p:txBody>
      </p:sp>
      <p:pic>
        <p:nvPicPr>
          <p:cNvPr id="1026" name="Picture 2" descr="Thuế thu nhập cá nhân và những thông tin cần nắm đượ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7905" y="0"/>
            <a:ext cx="7294095" cy="38629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khai, nộp thuế thu nhập cá nhân của doanh nghiệ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34" y="245501"/>
            <a:ext cx="4742330" cy="65055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5139764" y="3862947"/>
            <a:ext cx="6810375" cy="2888130"/>
          </a:xfrm>
          <a:prstGeom prst="rect">
            <a:avLst/>
          </a:prstGeom>
        </p:spPr>
      </p:pic>
    </p:spTree>
    <p:extLst>
      <p:ext uri="{BB962C8B-B14F-4D97-AF65-F5344CB8AC3E}">
        <p14:creationId xmlns:p14="http://schemas.microsoft.com/office/powerpoint/2010/main" val="176859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circle(in)">
                                      <p:cBhvr>
                                        <p:cTn id="7" dur="2000"/>
                                        <p:tgtEl>
                                          <p:spTgt spid="1028"/>
                                        </p:tgtEl>
                                      </p:cBhvr>
                                    </p:animEffect>
                                  </p:childTnLst>
                                </p:cTn>
                              </p:par>
                              <p:par>
                                <p:cTn id="8" presetID="6" presetClass="entr" presetSubtype="16"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circle(in)">
                                      <p:cBhvr>
                                        <p:cTn id="10" dur="2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5844" y="1193616"/>
            <a:ext cx="4105835" cy="4351338"/>
          </a:xfrm>
          <a:solidFill>
            <a:srgbClr val="C00000"/>
          </a:solidFill>
        </p:spPr>
        <p:txBody>
          <a:bodyPr>
            <a:normAutofit/>
          </a:bodyPr>
          <a:lstStyle/>
          <a:p>
            <a:pPr marL="0" indent="0" algn="just">
              <a:buNone/>
            </a:pPr>
            <a:r>
              <a:rPr lang="nl-NL" dirty="0" smtClean="0">
                <a:solidFill>
                  <a:schemeClr val="bg1"/>
                </a:solidFill>
              </a:rPr>
              <a:t>	- </a:t>
            </a:r>
            <a:r>
              <a:rPr lang="nl-NL" dirty="0">
                <a:solidFill>
                  <a:schemeClr val="bg1"/>
                </a:solidFill>
              </a:rPr>
              <a:t>Công dân có quyền và nghĩa vụ học tập; quyền nghiên cứu khoa học, phát minh, sáng chế, sáng tạo văn học, nghệ thuật; được hưởng lợi ích từ các hoạt động đó và chế độ chăm sóc sức khoẻ y tế; </a:t>
            </a:r>
            <a:endParaRPr lang="en-US" dirty="0">
              <a:solidFill>
                <a:schemeClr val="bg1"/>
              </a:solidFill>
            </a:endParaRPr>
          </a:p>
        </p:txBody>
      </p:sp>
      <p:pic>
        <p:nvPicPr>
          <p:cNvPr id="7" name="Picture 6"/>
          <p:cNvPicPr>
            <a:picLocks noChangeAspect="1"/>
          </p:cNvPicPr>
          <p:nvPr/>
        </p:nvPicPr>
        <p:blipFill>
          <a:blip r:embed="rId2"/>
          <a:stretch>
            <a:fillRect/>
          </a:stretch>
        </p:blipFill>
        <p:spPr>
          <a:xfrm>
            <a:off x="201706" y="269414"/>
            <a:ext cx="7382435" cy="6418540"/>
          </a:xfrm>
          <a:prstGeom prst="rect">
            <a:avLst/>
          </a:prstGeom>
        </p:spPr>
      </p:pic>
      <p:pic>
        <p:nvPicPr>
          <p:cNvPr id="6" name="Picture 5"/>
          <p:cNvPicPr>
            <a:picLocks noChangeAspect="1"/>
          </p:cNvPicPr>
          <p:nvPr/>
        </p:nvPicPr>
        <p:blipFill>
          <a:blip r:embed="rId3"/>
          <a:stretch>
            <a:fillRect/>
          </a:stretch>
        </p:blipFill>
        <p:spPr>
          <a:xfrm>
            <a:off x="201706" y="269414"/>
            <a:ext cx="7382435" cy="6418540"/>
          </a:xfrm>
          <a:prstGeom prst="rect">
            <a:avLst/>
          </a:prstGeom>
        </p:spPr>
      </p:pic>
      <p:pic>
        <p:nvPicPr>
          <p:cNvPr id="5" name="Picture 4"/>
          <p:cNvPicPr>
            <a:picLocks noChangeAspect="1"/>
          </p:cNvPicPr>
          <p:nvPr/>
        </p:nvPicPr>
        <p:blipFill>
          <a:blip r:embed="rId4"/>
          <a:stretch>
            <a:fillRect/>
          </a:stretch>
        </p:blipFill>
        <p:spPr>
          <a:xfrm>
            <a:off x="201707" y="269414"/>
            <a:ext cx="7382434" cy="6418540"/>
          </a:xfrm>
          <a:prstGeom prst="rect">
            <a:avLst/>
          </a:prstGeom>
        </p:spPr>
      </p:pic>
    </p:spTree>
    <p:extLst>
      <p:ext uri="{BB962C8B-B14F-4D97-AF65-F5344CB8AC3E}">
        <p14:creationId xmlns:p14="http://schemas.microsoft.com/office/powerpoint/2010/main" val="26007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xit" presetSubtype="10" fill="hold" nodeType="clickEffect">
                                  <p:stCondLst>
                                    <p:cond delay="0"/>
                                  </p:stCondLst>
                                  <p:childTnLst>
                                    <p:animEffect transition="out" filter="randombar(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nodeType="clickEffect">
                                  <p:stCondLst>
                                    <p:cond delay="0"/>
                                  </p:stCondLst>
                                  <p:childTnLst>
                                    <p:anim calcmode="lin" valueType="num">
                                      <p:cBhvr>
                                        <p:cTn id="21" dur="500"/>
                                        <p:tgtEl>
                                          <p:spTgt spid="6"/>
                                        </p:tgtEl>
                                        <p:attrNameLst>
                                          <p:attrName>ppt_w</p:attrName>
                                        </p:attrNameLst>
                                      </p:cBhvr>
                                      <p:tavLst>
                                        <p:tav tm="0">
                                          <p:val>
                                            <p:strVal val="ppt_w"/>
                                          </p:val>
                                        </p:tav>
                                        <p:tav tm="100000">
                                          <p:val>
                                            <p:fltVal val="0"/>
                                          </p:val>
                                        </p:tav>
                                      </p:tavLst>
                                    </p:anim>
                                    <p:anim calcmode="lin" valueType="num">
                                      <p:cBhvr>
                                        <p:cTn id="22" dur="500"/>
                                        <p:tgtEl>
                                          <p:spTgt spid="6"/>
                                        </p:tgtEl>
                                        <p:attrNameLst>
                                          <p:attrName>ppt_h</p:attrName>
                                        </p:attrNameLst>
                                      </p:cBhvr>
                                      <p:tavLst>
                                        <p:tav tm="0">
                                          <p:val>
                                            <p:strVal val="ppt_h"/>
                                          </p:val>
                                        </p:tav>
                                        <p:tav tm="100000">
                                          <p:val>
                                            <p:fltVal val="0"/>
                                          </p:val>
                                        </p:tav>
                                      </p:tavLst>
                                    </p:anim>
                                    <p:animEffect transition="out" filter="fad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5" y="154748"/>
            <a:ext cx="5544076" cy="2062103"/>
          </a:xfrm>
          <a:prstGeom prst="rect">
            <a:avLst/>
          </a:prstGeom>
        </p:spPr>
        <p:txBody>
          <a:bodyPr wrap="square">
            <a:spAutoFit/>
          </a:bodyPr>
          <a:lstStyle/>
          <a:p>
            <a:pPr algn="just"/>
            <a:r>
              <a:rPr lang="nl-NL" sz="3200" dirty="0" smtClean="0">
                <a:solidFill>
                  <a:srgbClr val="3333FF"/>
                </a:solidFill>
              </a:rPr>
              <a:t>Công dân có nghĩa vụ thực </a:t>
            </a:r>
            <a:r>
              <a:rPr lang="nl-NL" sz="3200" dirty="0">
                <a:solidFill>
                  <a:srgbClr val="3333FF"/>
                </a:solidFill>
              </a:rPr>
              <a:t>hiện </a:t>
            </a:r>
            <a:r>
              <a:rPr lang="nl-NL" sz="3200" dirty="0" smtClean="0">
                <a:solidFill>
                  <a:srgbClr val="3333FF"/>
                </a:solidFill>
              </a:rPr>
              <a:t>bảo </a:t>
            </a:r>
            <a:r>
              <a:rPr lang="nl-NL" sz="3200" dirty="0">
                <a:solidFill>
                  <a:srgbClr val="3333FF"/>
                </a:solidFill>
              </a:rPr>
              <a:t>vệ môi trường, nghĩa vụ quân sự và tham gia xây dựng nền quốc phòng toàn dân. </a:t>
            </a:r>
            <a:endParaRPr lang="en-US" sz="3200" dirty="0">
              <a:solidFill>
                <a:srgbClr val="3333FF"/>
              </a:solidFill>
            </a:endParaRPr>
          </a:p>
        </p:txBody>
      </p:sp>
      <p:pic>
        <p:nvPicPr>
          <p:cNvPr id="5" name="Picture 4"/>
          <p:cNvPicPr>
            <a:picLocks noChangeAspect="1"/>
          </p:cNvPicPr>
          <p:nvPr/>
        </p:nvPicPr>
        <p:blipFill>
          <a:blip r:embed="rId2"/>
          <a:stretch>
            <a:fillRect/>
          </a:stretch>
        </p:blipFill>
        <p:spPr>
          <a:xfrm>
            <a:off x="389382" y="2862726"/>
            <a:ext cx="5012611" cy="3608412"/>
          </a:xfrm>
          <a:prstGeom prst="rect">
            <a:avLst/>
          </a:prstGeom>
        </p:spPr>
      </p:pic>
      <p:pic>
        <p:nvPicPr>
          <p:cNvPr id="6" name="Picture 5"/>
          <p:cNvPicPr>
            <a:picLocks noChangeAspect="1"/>
          </p:cNvPicPr>
          <p:nvPr/>
        </p:nvPicPr>
        <p:blipFill>
          <a:blip r:embed="rId3"/>
          <a:stretch>
            <a:fillRect/>
          </a:stretch>
        </p:blipFill>
        <p:spPr>
          <a:xfrm>
            <a:off x="5542671" y="414947"/>
            <a:ext cx="6649329" cy="5195178"/>
          </a:xfrm>
          <a:prstGeom prst="rect">
            <a:avLst/>
          </a:prstGeom>
        </p:spPr>
      </p:pic>
    </p:spTree>
    <p:extLst>
      <p:ext uri="{BB962C8B-B14F-4D97-AF65-F5344CB8AC3E}">
        <p14:creationId xmlns:p14="http://schemas.microsoft.com/office/powerpoint/2010/main" val="23419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 y="126609"/>
            <a:ext cx="12192000" cy="6731391"/>
          </a:xfrm>
          <a:prstGeom prst="roundRect">
            <a:avLst/>
          </a:prstGeom>
          <a:solidFill>
            <a:schemeClr val="accent2">
              <a:lumMod val="5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506437" y="337625"/>
            <a:ext cx="11240086" cy="6217919"/>
          </a:xfrm>
          <a:prstGeom prst="rect">
            <a:avLst/>
          </a:prstGeom>
        </p:spPr>
      </p:pic>
    </p:spTree>
    <p:extLst>
      <p:ext uri="{BB962C8B-B14F-4D97-AF65-F5344CB8AC3E}">
        <p14:creationId xmlns:p14="http://schemas.microsoft.com/office/powerpoint/2010/main" val="19477713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236" y="333003"/>
            <a:ext cx="11385176" cy="2074023"/>
          </a:xfrm>
          <a:solidFill>
            <a:srgbClr val="00B0F0"/>
          </a:solidFill>
        </p:spPr>
        <p:txBody>
          <a:bodyPr>
            <a:noAutofit/>
          </a:bodyPr>
          <a:lstStyle/>
          <a:p>
            <a:pPr marL="0" indent="0" algn="just">
              <a:buNone/>
            </a:pPr>
            <a:r>
              <a:rPr lang="nl-NL" dirty="0" smtClean="0">
                <a:solidFill>
                  <a:schemeClr val="bg1"/>
                </a:solidFill>
              </a:rPr>
              <a:t>	- </a:t>
            </a:r>
            <a:r>
              <a:rPr lang="nl-NL" dirty="0">
                <a:solidFill>
                  <a:schemeClr val="bg1"/>
                </a:solidFill>
              </a:rPr>
              <a:t>Công dân nam, </a:t>
            </a:r>
            <a:r>
              <a:rPr lang="nl-NL" dirty="0" smtClean="0">
                <a:solidFill>
                  <a:schemeClr val="bg1"/>
                </a:solidFill>
              </a:rPr>
              <a:t>nữ </a:t>
            </a:r>
            <a:r>
              <a:rPr lang="nl-NL" dirty="0">
                <a:solidFill>
                  <a:schemeClr val="bg1"/>
                </a:solidFill>
              </a:rPr>
              <a:t>bình đẳng </a:t>
            </a:r>
            <a:r>
              <a:rPr lang="nl-NL" dirty="0" smtClean="0">
                <a:solidFill>
                  <a:schemeClr val="bg1"/>
                </a:solidFill>
              </a:rPr>
              <a:t>theo pháp luật. </a:t>
            </a:r>
            <a:r>
              <a:rPr lang="nl-NL" dirty="0">
                <a:solidFill>
                  <a:schemeClr val="bg1"/>
                </a:solidFill>
              </a:rPr>
              <a:t>Hôn nhân theo nguyên tắc tự nguyện, tiến bộ, </a:t>
            </a:r>
            <a:r>
              <a:rPr lang="nl-NL" dirty="0" smtClean="0">
                <a:solidFill>
                  <a:schemeClr val="bg1"/>
                </a:solidFill>
              </a:rPr>
              <a:t>bình </a:t>
            </a:r>
            <a:r>
              <a:rPr lang="nl-NL" dirty="0">
                <a:solidFill>
                  <a:schemeClr val="bg1"/>
                </a:solidFill>
              </a:rPr>
              <a:t>đẳng. Cha mẹ có trách nhiệm nuôi, dạy con </a:t>
            </a:r>
            <a:r>
              <a:rPr lang="nl-NL" dirty="0" smtClean="0">
                <a:solidFill>
                  <a:schemeClr val="bg1"/>
                </a:solidFill>
              </a:rPr>
              <a:t>cái. </a:t>
            </a:r>
            <a:r>
              <a:rPr lang="nl-NL" dirty="0">
                <a:solidFill>
                  <a:schemeClr val="bg1"/>
                </a:solidFill>
              </a:rPr>
              <a:t>Con cháu có bổn phận kính trọng và chăm sóc ông bà, cha mẹ. Trẻ em được gia đình, xã hội và Nhà nước bảo </a:t>
            </a:r>
            <a:r>
              <a:rPr lang="nl-NL" dirty="0" smtClean="0">
                <a:solidFill>
                  <a:schemeClr val="bg1"/>
                </a:solidFill>
              </a:rPr>
              <a:t>vệ. </a:t>
            </a:r>
            <a:r>
              <a:rPr lang="nl-NL" dirty="0">
                <a:solidFill>
                  <a:schemeClr val="bg1"/>
                </a:solidFill>
              </a:rPr>
              <a:t>Thanh niên được tạo điều kiện học tập, lao động và giải </a:t>
            </a:r>
            <a:r>
              <a:rPr lang="nl-NL" dirty="0" smtClean="0">
                <a:solidFill>
                  <a:schemeClr val="bg1"/>
                </a:solidFill>
              </a:rPr>
              <a:t>trí.</a:t>
            </a:r>
          </a:p>
          <a:p>
            <a:pPr marL="0" indent="0" algn="just">
              <a:buNone/>
            </a:pPr>
            <a:endParaRPr lang="nl-NL" dirty="0" smtClean="0">
              <a:solidFill>
                <a:schemeClr val="bg1"/>
              </a:solidFill>
            </a:endParaRPr>
          </a:p>
          <a:p>
            <a:pPr marL="0" indent="0" algn="just">
              <a:buNone/>
            </a:pPr>
            <a:r>
              <a:rPr lang="nl-NL" dirty="0" smtClean="0">
                <a:solidFill>
                  <a:schemeClr val="bg1"/>
                </a:solidFill>
              </a:rPr>
              <a:t>	</a:t>
            </a:r>
            <a:endParaRPr lang="en-US" dirty="0">
              <a:solidFill>
                <a:schemeClr val="bg1"/>
              </a:solidFill>
            </a:endParaRPr>
          </a:p>
        </p:txBody>
      </p:sp>
      <p:pic>
        <p:nvPicPr>
          <p:cNvPr id="2" name="Picture 1"/>
          <p:cNvPicPr>
            <a:picLocks noChangeAspect="1"/>
          </p:cNvPicPr>
          <p:nvPr/>
        </p:nvPicPr>
        <p:blipFill>
          <a:blip r:embed="rId2"/>
          <a:stretch>
            <a:fillRect/>
          </a:stretch>
        </p:blipFill>
        <p:spPr>
          <a:xfrm>
            <a:off x="188259" y="2562225"/>
            <a:ext cx="4876800" cy="4295775"/>
          </a:xfrm>
          <a:prstGeom prst="rect">
            <a:avLst/>
          </a:prstGeom>
        </p:spPr>
      </p:pic>
      <p:pic>
        <p:nvPicPr>
          <p:cNvPr id="4" name="Picture 3"/>
          <p:cNvPicPr>
            <a:picLocks noChangeAspect="1"/>
          </p:cNvPicPr>
          <p:nvPr/>
        </p:nvPicPr>
        <p:blipFill>
          <a:blip r:embed="rId3"/>
          <a:stretch>
            <a:fillRect/>
          </a:stretch>
        </p:blipFill>
        <p:spPr>
          <a:xfrm>
            <a:off x="5540188" y="2562225"/>
            <a:ext cx="5676340" cy="3986493"/>
          </a:xfrm>
          <a:prstGeom prst="rect">
            <a:avLst/>
          </a:prstGeom>
        </p:spPr>
      </p:pic>
    </p:spTree>
    <p:extLst>
      <p:ext uri="{BB962C8B-B14F-4D97-AF65-F5344CB8AC3E}">
        <p14:creationId xmlns:p14="http://schemas.microsoft.com/office/powerpoint/2010/main" val="342873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in)">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8173" y="1258139"/>
            <a:ext cx="5698192" cy="4900613"/>
          </a:xfrm>
          <a:prstGeom prst="rect">
            <a:avLst/>
          </a:prstGeom>
        </p:spPr>
      </p:pic>
      <p:pic>
        <p:nvPicPr>
          <p:cNvPr id="5" name="Picture 4"/>
          <p:cNvPicPr>
            <a:picLocks noChangeAspect="1"/>
          </p:cNvPicPr>
          <p:nvPr/>
        </p:nvPicPr>
        <p:blipFill>
          <a:blip r:embed="rId3"/>
          <a:stretch>
            <a:fillRect/>
          </a:stretch>
        </p:blipFill>
        <p:spPr>
          <a:xfrm>
            <a:off x="7010120" y="1258140"/>
            <a:ext cx="5065339" cy="4900612"/>
          </a:xfrm>
          <a:prstGeom prst="rect">
            <a:avLst/>
          </a:prstGeom>
        </p:spPr>
      </p:pic>
      <p:sp>
        <p:nvSpPr>
          <p:cNvPr id="6" name="Not Equal 5"/>
          <p:cNvSpPr/>
          <p:nvPr/>
        </p:nvSpPr>
        <p:spPr>
          <a:xfrm>
            <a:off x="5876365" y="3563471"/>
            <a:ext cx="874059" cy="632011"/>
          </a:xfrm>
          <a:prstGeom prst="mathNot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5602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474760" y="286124"/>
            <a:ext cx="5412439" cy="4514476"/>
          </a:xfrm>
          <a:prstGeom prst="rect">
            <a:avLst/>
          </a:prstGeom>
        </p:spPr>
      </p:pic>
      <p:sp>
        <p:nvSpPr>
          <p:cNvPr id="4" name="Rectangle 3"/>
          <p:cNvSpPr/>
          <p:nvPr/>
        </p:nvSpPr>
        <p:spPr>
          <a:xfrm>
            <a:off x="403414" y="5228291"/>
            <a:ext cx="11174505" cy="1384995"/>
          </a:xfrm>
          <a:prstGeom prst="rect">
            <a:avLst/>
          </a:prstGeom>
          <a:solidFill>
            <a:srgbClr val="FF0000"/>
          </a:solidFill>
        </p:spPr>
        <p:txBody>
          <a:bodyPr wrap="square">
            <a:spAutoFit/>
          </a:bodyPr>
          <a:lstStyle/>
          <a:p>
            <a:pPr algn="just"/>
            <a:r>
              <a:rPr lang="nl-NL" sz="2800" dirty="0" smtClean="0">
                <a:solidFill>
                  <a:schemeClr val="bg1"/>
                </a:solidFill>
              </a:rPr>
              <a:t>	- </a:t>
            </a:r>
            <a:r>
              <a:rPr lang="nl-NL" sz="2800" dirty="0">
                <a:solidFill>
                  <a:schemeClr val="bg1"/>
                </a:solidFill>
              </a:rPr>
              <a:t>Công dân có quyền khiếu nại, tố cáo với cơ quan Nhà nước có thẩm quyền về những việc làm trái pháp luật của cơ quan, tổ chức, cá nhân, góp phần thực hiện tiến bộ và công bằng xã hội. </a:t>
            </a:r>
            <a:endParaRPr lang="en-US" sz="2800" dirty="0">
              <a:solidFill>
                <a:schemeClr val="bg1"/>
              </a:solidFill>
            </a:endParaRPr>
          </a:p>
        </p:txBody>
      </p:sp>
      <p:pic>
        <p:nvPicPr>
          <p:cNvPr id="5" name="Picture 4"/>
          <p:cNvPicPr>
            <a:picLocks noChangeAspect="1"/>
          </p:cNvPicPr>
          <p:nvPr/>
        </p:nvPicPr>
        <p:blipFill>
          <a:blip r:embed="rId3"/>
          <a:stretch>
            <a:fillRect/>
          </a:stretch>
        </p:blipFill>
        <p:spPr>
          <a:xfrm>
            <a:off x="6474760" y="224396"/>
            <a:ext cx="5412440" cy="4777909"/>
          </a:xfrm>
          <a:prstGeom prst="rect">
            <a:avLst/>
          </a:prstGeom>
        </p:spPr>
      </p:pic>
      <p:pic>
        <p:nvPicPr>
          <p:cNvPr id="6" name="Picture 5"/>
          <p:cNvPicPr>
            <a:picLocks noChangeAspect="1"/>
          </p:cNvPicPr>
          <p:nvPr/>
        </p:nvPicPr>
        <p:blipFill>
          <a:blip r:embed="rId4"/>
          <a:stretch>
            <a:fillRect/>
          </a:stretch>
        </p:blipFill>
        <p:spPr>
          <a:xfrm>
            <a:off x="275666" y="286122"/>
            <a:ext cx="5715000" cy="4164853"/>
          </a:xfrm>
          <a:prstGeom prst="rect">
            <a:avLst/>
          </a:prstGeom>
        </p:spPr>
      </p:pic>
    </p:spTree>
    <p:extLst>
      <p:ext uri="{BB962C8B-B14F-4D97-AF65-F5344CB8AC3E}">
        <p14:creationId xmlns:p14="http://schemas.microsoft.com/office/powerpoint/2010/main" val="311636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nodeType="clickEffect">
                                  <p:stCondLst>
                                    <p:cond delay="0"/>
                                  </p:stCondLst>
                                  <p:childTnLst>
                                    <p:animEffect transition="out" filter="randombar(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267636" y="283789"/>
            <a:ext cx="8659626" cy="6180044"/>
          </a:xfrm>
          <a:prstGeom prst="rect">
            <a:avLst/>
          </a:prstGeom>
        </p:spPr>
      </p:pic>
      <p:pic>
        <p:nvPicPr>
          <p:cNvPr id="4" name="Picture 3"/>
          <p:cNvPicPr>
            <a:picLocks noChangeAspect="1"/>
          </p:cNvPicPr>
          <p:nvPr/>
        </p:nvPicPr>
        <p:blipFill>
          <a:blip r:embed="rId3"/>
          <a:stretch>
            <a:fillRect/>
          </a:stretch>
        </p:blipFill>
        <p:spPr>
          <a:xfrm>
            <a:off x="0" y="283788"/>
            <a:ext cx="9211796" cy="6466636"/>
          </a:xfrm>
          <a:prstGeom prst="rect">
            <a:avLst/>
          </a:prstGeom>
        </p:spPr>
      </p:pic>
    </p:spTree>
    <p:extLst>
      <p:ext uri="{BB962C8B-B14F-4D97-AF65-F5344CB8AC3E}">
        <p14:creationId xmlns:p14="http://schemas.microsoft.com/office/powerpoint/2010/main" val="390881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85738"/>
            <a:ext cx="9144000" cy="655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52281" y="185738"/>
            <a:ext cx="9762565" cy="648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2274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629835" cy="1325563"/>
          </a:xfrm>
        </p:spPr>
        <p:txBody>
          <a:bodyPr/>
          <a:lstStyle/>
          <a:p>
            <a:r>
              <a:rPr lang="nl-NL" b="1" i="1" dirty="0">
                <a:solidFill>
                  <a:srgbClr val="FF0000"/>
                </a:solidFill>
              </a:rPr>
              <a:t>1.2. Người lao động tốt </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730623" y="1485900"/>
            <a:ext cx="10515600" cy="1519517"/>
          </a:xfrm>
        </p:spPr>
        <p:txBody>
          <a:bodyPr/>
          <a:lstStyle/>
          <a:p>
            <a:r>
              <a:rPr lang="nl-NL" dirty="0"/>
              <a:t>Người lao động </a:t>
            </a:r>
            <a:r>
              <a:rPr lang="nl-NL" dirty="0" smtClean="0"/>
              <a:t>là </a:t>
            </a:r>
            <a:r>
              <a:rPr lang="nl-NL" dirty="0"/>
              <a:t>người </a:t>
            </a:r>
            <a:r>
              <a:rPr lang="nl-NL" dirty="0" smtClean="0"/>
              <a:t>đang </a:t>
            </a:r>
            <a:r>
              <a:rPr lang="nl-NL" dirty="0"/>
              <a:t>ở độ tuổi lao động. Về độ tuổi lao động, thời gian lao </a:t>
            </a:r>
            <a:r>
              <a:rPr lang="nl-NL" dirty="0" smtClean="0"/>
              <a:t>động:</a:t>
            </a:r>
            <a:endParaRPr lang="en-US" dirty="0"/>
          </a:p>
          <a:p>
            <a:endParaRPr lang="en-US" dirty="0"/>
          </a:p>
        </p:txBody>
      </p:sp>
      <p:pic>
        <p:nvPicPr>
          <p:cNvPr id="4" name="Picture 3"/>
          <p:cNvPicPr>
            <a:picLocks noChangeAspect="1"/>
          </p:cNvPicPr>
          <p:nvPr/>
        </p:nvPicPr>
        <p:blipFill>
          <a:blip r:embed="rId2"/>
          <a:stretch>
            <a:fillRect/>
          </a:stretch>
        </p:blipFill>
        <p:spPr>
          <a:xfrm>
            <a:off x="2468935" y="2548217"/>
            <a:ext cx="7038975" cy="4057650"/>
          </a:xfrm>
          <a:prstGeom prst="rect">
            <a:avLst/>
          </a:prstGeom>
        </p:spPr>
      </p:pic>
    </p:spTree>
    <p:extLst>
      <p:ext uri="{BB962C8B-B14F-4D97-AF65-F5344CB8AC3E}">
        <p14:creationId xmlns:p14="http://schemas.microsoft.com/office/powerpoint/2010/main" val="68770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03389" y="692150"/>
            <a:ext cx="8713787" cy="594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289" y="331788"/>
            <a:ext cx="8497887" cy="630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7423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3870" y="1825625"/>
            <a:ext cx="5298142" cy="4351338"/>
          </a:xfrm>
        </p:spPr>
        <p:txBody>
          <a:bodyPr/>
          <a:lstStyle/>
          <a:p>
            <a:pPr algn="just">
              <a:buFontTx/>
              <a:buChar char="-"/>
            </a:pPr>
            <a:r>
              <a:rPr lang="nl-NL" b="1" i="1" dirty="0" smtClean="0">
                <a:solidFill>
                  <a:srgbClr val="3333FF"/>
                </a:solidFill>
              </a:rPr>
              <a:t>Đối </a:t>
            </a:r>
            <a:r>
              <a:rPr lang="nl-NL" b="1" i="1" dirty="0">
                <a:solidFill>
                  <a:srgbClr val="3333FF"/>
                </a:solidFill>
              </a:rPr>
              <a:t>với chính mình:</a:t>
            </a:r>
            <a:r>
              <a:rPr lang="nl-NL" b="1" dirty="0">
                <a:solidFill>
                  <a:srgbClr val="3333FF"/>
                </a:solidFill>
              </a:rPr>
              <a:t> </a:t>
            </a:r>
            <a:endParaRPr lang="nl-NL" b="1" dirty="0" smtClean="0">
              <a:solidFill>
                <a:srgbClr val="3333FF"/>
              </a:solidFill>
            </a:endParaRPr>
          </a:p>
          <a:p>
            <a:pPr marL="0" indent="0" algn="just">
              <a:buNone/>
            </a:pPr>
            <a:r>
              <a:rPr lang="nl-NL" dirty="0"/>
              <a:t>	</a:t>
            </a:r>
            <a:r>
              <a:rPr lang="nl-NL" dirty="0" smtClean="0"/>
              <a:t>Người </a:t>
            </a:r>
            <a:r>
              <a:rPr lang="nl-NL" dirty="0"/>
              <a:t>lao động tốt là có phẩm chất chính trị vững vàng, trung với nước, hiếu với dân, có tinh thần tự cường dân tộc; có tình thương yêu con người, có đạo đức nghề nghiệp trong sáng, có lối sống lành mạnh: Cần, kiệm, liêm chính, chí công vô tư. </a:t>
            </a:r>
            <a:endParaRPr lang="en-US" dirty="0"/>
          </a:p>
          <a:p>
            <a:pPr marL="0" indent="0" algn="just">
              <a:buNone/>
            </a:pPr>
            <a:endParaRPr lang="en-US" dirty="0"/>
          </a:p>
        </p:txBody>
      </p:sp>
      <p:sp>
        <p:nvSpPr>
          <p:cNvPr id="4" name="Title 1"/>
          <p:cNvSpPr>
            <a:spLocks noGrp="1"/>
          </p:cNvSpPr>
          <p:nvPr>
            <p:ph type="title"/>
          </p:nvPr>
        </p:nvSpPr>
        <p:spPr>
          <a:xfrm>
            <a:off x="838200" y="365125"/>
            <a:ext cx="5629835" cy="1325563"/>
          </a:xfrm>
        </p:spPr>
        <p:txBody>
          <a:bodyPr/>
          <a:lstStyle/>
          <a:p>
            <a:r>
              <a:rPr lang="nl-NL" b="1" i="1" dirty="0" smtClean="0">
                <a:solidFill>
                  <a:srgbClr val="FF0000"/>
                </a:solidFill>
              </a:rPr>
              <a:t>1.2</a:t>
            </a:r>
            <a:r>
              <a:rPr lang="nl-NL" b="1" i="1" dirty="0">
                <a:solidFill>
                  <a:srgbClr val="FF0000"/>
                </a:solidFill>
              </a:rPr>
              <a:t>. Người lao động tốt </a:t>
            </a:r>
            <a:r>
              <a:rPr lang="en-US" b="1" dirty="0">
                <a:solidFill>
                  <a:srgbClr val="FF0000"/>
                </a:solidFill>
              </a:rPr>
              <a:t/>
            </a:r>
            <a:br>
              <a:rPr lang="en-US" b="1" dirty="0">
                <a:solidFill>
                  <a:srgbClr val="FF0000"/>
                </a:solidFill>
              </a:rPr>
            </a:br>
            <a:endParaRPr lang="en-US" dirty="0">
              <a:solidFill>
                <a:srgbClr val="FF0000"/>
              </a:solidFill>
            </a:endParaRPr>
          </a:p>
        </p:txBody>
      </p:sp>
      <p:pic>
        <p:nvPicPr>
          <p:cNvPr id="5" name="Picture 4"/>
          <p:cNvPicPr>
            <a:picLocks noChangeAspect="1"/>
          </p:cNvPicPr>
          <p:nvPr/>
        </p:nvPicPr>
        <p:blipFill>
          <a:blip r:embed="rId2"/>
          <a:stretch>
            <a:fillRect/>
          </a:stretch>
        </p:blipFill>
        <p:spPr>
          <a:xfrm>
            <a:off x="13447" y="1277470"/>
            <a:ext cx="6656294" cy="5392271"/>
          </a:xfrm>
          <a:prstGeom prst="rect">
            <a:avLst/>
          </a:prstGeom>
        </p:spPr>
      </p:pic>
    </p:spTree>
    <p:extLst>
      <p:ext uri="{BB962C8B-B14F-4D97-AF65-F5344CB8AC3E}">
        <p14:creationId xmlns:p14="http://schemas.microsoft.com/office/powerpoint/2010/main" val="100458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arn(inVertical)">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9623" y="1583112"/>
            <a:ext cx="11187954" cy="2105705"/>
          </a:xfrm>
          <a:prstGeom prst="rect">
            <a:avLst/>
          </a:prstGeom>
        </p:spPr>
        <p:txBody>
          <a:bodyPr wrap="square">
            <a:spAutoFit/>
          </a:bodyPr>
          <a:lstStyle/>
          <a:p>
            <a:pPr marL="342900" indent="-342900" algn="just">
              <a:lnSpc>
                <a:spcPts val="1900"/>
              </a:lnSpc>
              <a:spcBef>
                <a:spcPts val="600"/>
              </a:spcBef>
              <a:spcAft>
                <a:spcPts val="600"/>
              </a:spcAft>
              <a:buFontTx/>
              <a:buChar char="-"/>
            </a:pPr>
            <a:r>
              <a:rPr lang="nl-NL" sz="2800" b="1" i="1" dirty="0" smtClean="0">
                <a:solidFill>
                  <a:srgbClr val="3333FF"/>
                </a:solidFill>
                <a:latin typeface="Times New Roman" panose="02020603050405020304" pitchFamily="18" charset="0"/>
                <a:ea typeface="Times New Roman" panose="02020603050405020304" pitchFamily="18" charset="0"/>
              </a:rPr>
              <a:t>Đối </a:t>
            </a:r>
            <a:r>
              <a:rPr lang="nl-NL" sz="2800" b="1" i="1" dirty="0">
                <a:solidFill>
                  <a:srgbClr val="3333FF"/>
                </a:solidFill>
                <a:latin typeface="Times New Roman" panose="02020603050405020304" pitchFamily="18" charset="0"/>
                <a:ea typeface="Times New Roman" panose="02020603050405020304" pitchFamily="18" charset="0"/>
              </a:rPr>
              <a:t>với công việc:</a:t>
            </a:r>
            <a:r>
              <a:rPr lang="nl-NL" sz="2800" b="1" dirty="0">
                <a:solidFill>
                  <a:srgbClr val="3333FF"/>
                </a:solidFill>
                <a:latin typeface="Times New Roman" panose="02020603050405020304" pitchFamily="18" charset="0"/>
                <a:ea typeface="Times New Roman" panose="02020603050405020304" pitchFamily="18" charset="0"/>
              </a:rPr>
              <a:t> </a:t>
            </a:r>
            <a:endParaRPr lang="nl-NL" sz="2800" b="1" dirty="0" smtClean="0">
              <a:solidFill>
                <a:srgbClr val="3333FF"/>
              </a:solidFill>
              <a:latin typeface="Times New Roman" panose="02020603050405020304" pitchFamily="18" charset="0"/>
              <a:ea typeface="Times New Roman" panose="02020603050405020304" pitchFamily="18" charset="0"/>
            </a:endParaRPr>
          </a:p>
          <a:p>
            <a:pPr marL="342900" indent="-342900" algn="just">
              <a:lnSpc>
                <a:spcPts val="1900"/>
              </a:lnSpc>
              <a:spcBef>
                <a:spcPts val="600"/>
              </a:spcBef>
              <a:spcAft>
                <a:spcPts val="600"/>
              </a:spcAft>
              <a:buFontTx/>
              <a:buChar char="-"/>
            </a:pPr>
            <a:endParaRPr lang="nl-NL" sz="2800" b="1" dirty="0" smtClean="0">
              <a:solidFill>
                <a:srgbClr val="3333FF"/>
              </a:solidFill>
              <a:latin typeface="Times New Roman" panose="02020603050405020304" pitchFamily="18" charset="0"/>
              <a:ea typeface="Times New Roman" panose="02020603050405020304" pitchFamily="18" charset="0"/>
            </a:endParaRPr>
          </a:p>
          <a:p>
            <a:pPr algn="just">
              <a:lnSpc>
                <a:spcPts val="1900"/>
              </a:lnSpc>
              <a:spcBef>
                <a:spcPts val="600"/>
              </a:spcBef>
              <a:spcAft>
                <a:spcPts val="600"/>
              </a:spcAft>
            </a:pPr>
            <a:r>
              <a:rPr lang="nl-NL" sz="2400" dirty="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rPr>
              <a:t>Người </a:t>
            </a:r>
            <a:r>
              <a:rPr lang="nl-NL" sz="2400" dirty="0">
                <a:latin typeface="Times New Roman" panose="02020603050405020304" pitchFamily="18" charset="0"/>
                <a:ea typeface="Times New Roman" panose="02020603050405020304" pitchFamily="18" charset="0"/>
              </a:rPr>
              <a:t>lao động tốt là người được đào tạo nghề thông qua trường lớp hoặc truyền nghề. </a:t>
            </a:r>
            <a:r>
              <a:rPr lang="nl-NL" sz="2400" dirty="0" smtClean="0">
                <a:latin typeface="Times New Roman" panose="02020603050405020304" pitchFamily="18" charset="0"/>
                <a:ea typeface="Times New Roman" panose="02020603050405020304" pitchFamily="18" charset="0"/>
              </a:rPr>
              <a:t>Có trách </a:t>
            </a:r>
            <a:r>
              <a:rPr lang="nl-NL" sz="2400" dirty="0">
                <a:latin typeface="Times New Roman" panose="02020603050405020304" pitchFamily="18" charset="0"/>
                <a:ea typeface="Times New Roman" panose="02020603050405020304" pitchFamily="18" charset="0"/>
              </a:rPr>
              <a:t>nhiệm, có sáng tạo, có kỹ thuật, có trình độ tay nghề ngày càng cao, có khả năng sử dụng thành thạo các công cụ lao động, phương tiện ngày càng hiện đại, tạo ra năng suất lao động ngày càng cao làm lợi cho doanh nghiệp, cho bản thân mình và cho xã hội.</a:t>
            </a:r>
            <a:endParaRPr lang="en-US" sz="2400" dirty="0">
              <a:effectLst/>
              <a:latin typeface="Times New Roman" panose="02020603050405020304" pitchFamily="18" charset="0"/>
              <a:ea typeface="Times New Roman" panose="02020603050405020304" pitchFamily="18" charset="0"/>
            </a:endParaRPr>
          </a:p>
        </p:txBody>
      </p:sp>
      <p:sp>
        <p:nvSpPr>
          <p:cNvPr id="5" name="Title 1"/>
          <p:cNvSpPr>
            <a:spLocks noGrp="1"/>
          </p:cNvSpPr>
          <p:nvPr>
            <p:ph type="title"/>
          </p:nvPr>
        </p:nvSpPr>
        <p:spPr>
          <a:xfrm>
            <a:off x="838200" y="365125"/>
            <a:ext cx="5629835" cy="1325563"/>
          </a:xfrm>
        </p:spPr>
        <p:txBody>
          <a:bodyPr/>
          <a:lstStyle/>
          <a:p>
            <a:r>
              <a:rPr lang="nl-NL" b="1" i="1" dirty="0" smtClean="0">
                <a:solidFill>
                  <a:srgbClr val="FF0000"/>
                </a:solidFill>
              </a:rPr>
              <a:t>1.2</a:t>
            </a:r>
            <a:r>
              <a:rPr lang="nl-NL" b="1" i="1" dirty="0">
                <a:solidFill>
                  <a:srgbClr val="FF0000"/>
                </a:solidFill>
              </a:rPr>
              <a:t>. Người lao động tốt </a:t>
            </a:r>
            <a:r>
              <a:rPr lang="en-US" b="1" dirty="0">
                <a:solidFill>
                  <a:srgbClr val="FF0000"/>
                </a:solidFill>
              </a:rPr>
              <a:t/>
            </a:r>
            <a:br>
              <a:rPr lang="en-US" b="1" dirty="0">
                <a:solidFill>
                  <a:srgbClr val="FF0000"/>
                </a:solidFill>
              </a:rPr>
            </a:br>
            <a:endParaRPr lang="en-US" dirty="0">
              <a:solidFill>
                <a:srgbClr val="FF0000"/>
              </a:solidFill>
            </a:endParaRPr>
          </a:p>
        </p:txBody>
      </p:sp>
      <p:pic>
        <p:nvPicPr>
          <p:cNvPr id="6" name="Picture 5"/>
          <p:cNvPicPr>
            <a:picLocks noChangeAspect="1"/>
          </p:cNvPicPr>
          <p:nvPr/>
        </p:nvPicPr>
        <p:blipFill>
          <a:blip r:embed="rId2"/>
          <a:stretch>
            <a:fillRect/>
          </a:stretch>
        </p:blipFill>
        <p:spPr>
          <a:xfrm>
            <a:off x="268940" y="3595028"/>
            <a:ext cx="5715000" cy="3209925"/>
          </a:xfrm>
          <a:prstGeom prst="rect">
            <a:avLst/>
          </a:prstGeom>
        </p:spPr>
      </p:pic>
      <p:pic>
        <p:nvPicPr>
          <p:cNvPr id="7" name="Picture 6"/>
          <p:cNvPicPr>
            <a:picLocks noChangeAspect="1"/>
          </p:cNvPicPr>
          <p:nvPr/>
        </p:nvPicPr>
        <p:blipFill>
          <a:blip r:embed="rId3"/>
          <a:stretch>
            <a:fillRect/>
          </a:stretch>
        </p:blipFill>
        <p:spPr>
          <a:xfrm>
            <a:off x="6757706" y="3595027"/>
            <a:ext cx="5304305" cy="3209925"/>
          </a:xfrm>
          <a:prstGeom prst="rect">
            <a:avLst/>
          </a:prstGeom>
        </p:spPr>
      </p:pic>
    </p:spTree>
    <p:extLst>
      <p:ext uri="{BB962C8B-B14F-4D97-AF65-F5344CB8AC3E}">
        <p14:creationId xmlns:p14="http://schemas.microsoft.com/office/powerpoint/2010/main" val="108379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373906" y="1690688"/>
            <a:ext cx="5526742" cy="3580467"/>
          </a:xfrm>
          <a:prstGeom prst="rect">
            <a:avLst/>
          </a:prstGeom>
        </p:spPr>
        <p:txBody>
          <a:bodyPr wrap="square">
            <a:spAutoFit/>
          </a:bodyPr>
          <a:lstStyle/>
          <a:p>
            <a:pPr marL="285750" indent="-285750" algn="just">
              <a:lnSpc>
                <a:spcPts val="2600"/>
              </a:lnSpc>
              <a:spcBef>
                <a:spcPts val="600"/>
              </a:spcBef>
              <a:spcAft>
                <a:spcPts val="600"/>
              </a:spcAft>
              <a:buFontTx/>
              <a:buChar char="-"/>
            </a:pPr>
            <a:r>
              <a:rPr lang="nl-NL" sz="2800" b="1" i="1" dirty="0" smtClean="0">
                <a:solidFill>
                  <a:srgbClr val="3333FF"/>
                </a:solidFill>
                <a:latin typeface="Times New Roman" panose="02020603050405020304" pitchFamily="18" charset="0"/>
                <a:ea typeface="Times New Roman" panose="02020603050405020304" pitchFamily="18" charset="0"/>
              </a:rPr>
              <a:t>Đối </a:t>
            </a:r>
            <a:r>
              <a:rPr lang="nl-NL" sz="2800" b="1" i="1" dirty="0">
                <a:solidFill>
                  <a:srgbClr val="3333FF"/>
                </a:solidFill>
                <a:latin typeface="Times New Roman" panose="02020603050405020304" pitchFamily="18" charset="0"/>
                <a:ea typeface="Times New Roman" panose="02020603050405020304" pitchFamily="18" charset="0"/>
              </a:rPr>
              <a:t>với mọi người, </a:t>
            </a:r>
            <a:endParaRPr lang="nl-NL" sz="2800" b="1" i="1" dirty="0" smtClean="0">
              <a:solidFill>
                <a:srgbClr val="3333FF"/>
              </a:solidFill>
              <a:latin typeface="Times New Roman" panose="02020603050405020304" pitchFamily="18" charset="0"/>
              <a:ea typeface="Times New Roman" panose="02020603050405020304" pitchFamily="18" charset="0"/>
            </a:endParaRPr>
          </a:p>
          <a:p>
            <a:pPr algn="just">
              <a:lnSpc>
                <a:spcPts val="2600"/>
              </a:lnSpc>
              <a:spcBef>
                <a:spcPts val="600"/>
              </a:spcBef>
              <a:spcAft>
                <a:spcPts val="600"/>
              </a:spcAft>
            </a:pPr>
            <a:r>
              <a:rPr lang="nl-NL" sz="2800" i="1" dirty="0">
                <a:latin typeface="Times New Roman" panose="02020603050405020304" pitchFamily="18" charset="0"/>
                <a:ea typeface="Times New Roman" panose="02020603050405020304" pitchFamily="18" charset="0"/>
              </a:rPr>
              <a:t>	</a:t>
            </a:r>
            <a:r>
              <a:rPr lang="nl-NL" sz="2800" i="1" dirty="0" smtClean="0">
                <a:latin typeface="Times New Roman" panose="02020603050405020304" pitchFamily="18" charset="0"/>
                <a:ea typeface="Times New Roman" panose="02020603050405020304" pitchFamily="18" charset="0"/>
              </a:rPr>
              <a:t>N</a:t>
            </a:r>
            <a:r>
              <a:rPr lang="nl-NL" sz="2800" dirty="0" smtClean="0">
                <a:latin typeface="Times New Roman" panose="02020603050405020304" pitchFamily="18" charset="0"/>
                <a:ea typeface="Times New Roman" panose="02020603050405020304" pitchFamily="18" charset="0"/>
              </a:rPr>
              <a:t>gười lao </a:t>
            </a:r>
            <a:r>
              <a:rPr lang="nl-NL" sz="2800" dirty="0">
                <a:latin typeface="Times New Roman" panose="02020603050405020304" pitchFamily="18" charset="0"/>
                <a:ea typeface="Times New Roman" panose="02020603050405020304" pitchFamily="18" charset="0"/>
              </a:rPr>
              <a:t>động tốt là người sống có tinh thần tập thể; có khả năng làm việc theo nhóm hoặc độc lập nhưng biết quan tâm vì lợi ích chung “mình vì mọi người”. Đó là người biết tôn trọng và hợp tác với người mọi người trong lao động, tự chủ trong công việc, đoàn kết với tập </a:t>
            </a:r>
            <a:r>
              <a:rPr lang="nl-NL" sz="2800" dirty="0" smtClean="0">
                <a:latin typeface="Times New Roman" panose="02020603050405020304" pitchFamily="18" charset="0"/>
                <a:ea typeface="Times New Roman" panose="02020603050405020304" pitchFamily="18" charset="0"/>
              </a:rPr>
              <a:t>thể</a:t>
            </a:r>
            <a:endParaRPr lang="en-US" sz="2800" dirty="0">
              <a:effectLst/>
              <a:latin typeface="Times New Roman" panose="02020603050405020304" pitchFamily="18" charset="0"/>
              <a:ea typeface="Times New Roman" panose="02020603050405020304" pitchFamily="18" charset="0"/>
            </a:endParaRPr>
          </a:p>
        </p:txBody>
      </p:sp>
      <p:sp>
        <p:nvSpPr>
          <p:cNvPr id="5" name="Title 1"/>
          <p:cNvSpPr>
            <a:spLocks noGrp="1"/>
          </p:cNvSpPr>
          <p:nvPr>
            <p:ph type="title"/>
          </p:nvPr>
        </p:nvSpPr>
        <p:spPr>
          <a:xfrm>
            <a:off x="838200" y="365125"/>
            <a:ext cx="5629835" cy="1325563"/>
          </a:xfrm>
        </p:spPr>
        <p:txBody>
          <a:bodyPr/>
          <a:lstStyle/>
          <a:p>
            <a:r>
              <a:rPr lang="nl-NL" b="1" i="1" dirty="0" smtClean="0">
                <a:solidFill>
                  <a:srgbClr val="FF0000"/>
                </a:solidFill>
              </a:rPr>
              <a:t>1.2</a:t>
            </a:r>
            <a:r>
              <a:rPr lang="nl-NL" b="1" i="1" dirty="0">
                <a:solidFill>
                  <a:srgbClr val="FF0000"/>
                </a:solidFill>
              </a:rPr>
              <a:t>. Người lao động tốt </a:t>
            </a:r>
            <a:r>
              <a:rPr lang="en-US" b="1" dirty="0">
                <a:solidFill>
                  <a:srgbClr val="FF0000"/>
                </a:solidFill>
              </a:rPr>
              <a:t/>
            </a:r>
            <a:br>
              <a:rPr lang="en-US" b="1" dirty="0">
                <a:solidFill>
                  <a:srgbClr val="FF0000"/>
                </a:solidFill>
              </a:rPr>
            </a:br>
            <a:endParaRPr lang="en-US" dirty="0">
              <a:solidFill>
                <a:srgbClr val="FF0000"/>
              </a:solidFill>
            </a:endParaRPr>
          </a:p>
        </p:txBody>
      </p:sp>
      <p:pic>
        <p:nvPicPr>
          <p:cNvPr id="6" name="Picture 5"/>
          <p:cNvPicPr>
            <a:picLocks noChangeAspect="1"/>
          </p:cNvPicPr>
          <p:nvPr/>
        </p:nvPicPr>
        <p:blipFill>
          <a:blip r:embed="rId2"/>
          <a:stretch>
            <a:fillRect/>
          </a:stretch>
        </p:blipFill>
        <p:spPr>
          <a:xfrm>
            <a:off x="309281" y="1511393"/>
            <a:ext cx="5795683" cy="5225583"/>
          </a:xfrm>
          <a:prstGeom prst="rect">
            <a:avLst/>
          </a:prstGeom>
        </p:spPr>
      </p:pic>
    </p:spTree>
    <p:extLst>
      <p:ext uri="{BB962C8B-B14F-4D97-AF65-F5344CB8AC3E}">
        <p14:creationId xmlns:p14="http://schemas.microsoft.com/office/powerpoint/2010/main" val="241757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ếu ai đó nói xấu sau lưng bạn, điều đó có nghĩa là bạn đang đi trước mặt  họ | Cuộc sống, Lời trích về học tập, Châm ngô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3826"/>
            <a:ext cx="6286500" cy="53199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6096000" y="762000"/>
            <a:ext cx="6096000" cy="6096000"/>
          </a:xfrm>
          <a:prstGeom prst="rect">
            <a:avLst/>
          </a:prstGeom>
        </p:spPr>
      </p:pic>
    </p:spTree>
    <p:extLst>
      <p:ext uri="{BB962C8B-B14F-4D97-AF65-F5344CB8AC3E}">
        <p14:creationId xmlns:p14="http://schemas.microsoft.com/office/powerpoint/2010/main" val="36759021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7" name="Rectangle 5"/>
          <p:cNvSpPr>
            <a:spLocks noChangeArrowheads="1"/>
          </p:cNvSpPr>
          <p:nvPr/>
        </p:nvSpPr>
        <p:spPr bwMode="auto">
          <a:xfrm>
            <a:off x="973144" y="619909"/>
            <a:ext cx="950211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dirty="0">
                <a:solidFill>
                  <a:srgbClr val="C00000"/>
                </a:solidFill>
              </a:rPr>
              <a:t>Người lao động cần được đào tạo về ngoại ngữ, khả năng ứng dụng công nghệ thông tin, kỹ năng ứng xử</a:t>
            </a:r>
            <a:endParaRPr lang="vi-VN" altLang="en-US" sz="2800" i="1" dirty="0">
              <a:solidFill>
                <a:srgbClr val="C00000"/>
              </a:solidFill>
              <a:latin typeface="Times New Roman" panose="02020603050405020304" pitchFamily="18" charset="0"/>
              <a:cs typeface="Times New Roman" panose="02020603050405020304" pitchFamily="18" charset="0"/>
            </a:endParaRPr>
          </a:p>
        </p:txBody>
      </p:sp>
      <p:sp>
        <p:nvSpPr>
          <p:cNvPr id="59398" name="Rectangle 6"/>
          <p:cNvSpPr>
            <a:spLocks noChangeArrowheads="1"/>
          </p:cNvSpPr>
          <p:nvPr/>
        </p:nvSpPr>
        <p:spPr bwMode="auto">
          <a:xfrm>
            <a:off x="992192" y="2250609"/>
            <a:ext cx="95855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a:solidFill>
                  <a:srgbClr val="C00000"/>
                </a:solidFill>
              </a:rPr>
              <a:t>Người lao động tốt là người chấp hành kỷ luật lao động.</a:t>
            </a:r>
            <a:endParaRPr lang="vi-VN" altLang="en-US" sz="2800" i="1">
              <a:solidFill>
                <a:srgbClr val="C00000"/>
              </a:solidFill>
              <a:latin typeface="Times New Roman" panose="02020603050405020304" pitchFamily="18" charset="0"/>
              <a:cs typeface="Times New Roman" panose="02020603050405020304" pitchFamily="18" charset="0"/>
            </a:endParaRPr>
          </a:p>
        </p:txBody>
      </p:sp>
      <p:sp>
        <p:nvSpPr>
          <p:cNvPr id="5" name="Rectangle 6"/>
          <p:cNvSpPr>
            <a:spLocks noChangeArrowheads="1"/>
          </p:cNvSpPr>
          <p:nvPr/>
        </p:nvSpPr>
        <p:spPr bwMode="auto">
          <a:xfrm>
            <a:off x="1051770" y="3428196"/>
            <a:ext cx="95855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v"/>
            </a:pPr>
            <a:r>
              <a:rPr lang="nl-NL" altLang="en-US" sz="2800">
                <a:solidFill>
                  <a:srgbClr val="C00000"/>
                </a:solidFill>
              </a:rPr>
              <a:t>Người lao động tốt là người yêu nghề, giữ gìn đạo đức nghề nghiệp, say mê sáng tạo trong quá trình làm việc. </a:t>
            </a:r>
            <a:endParaRPr lang="en-US" altLang="en-US" sz="2800">
              <a:solidFill>
                <a:srgbClr val="C00000"/>
              </a:solidFill>
            </a:endParaRPr>
          </a:p>
        </p:txBody>
      </p:sp>
      <p:sp>
        <p:nvSpPr>
          <p:cNvPr id="11269" name="Rectangle 1"/>
          <p:cNvSpPr>
            <a:spLocks noChangeArrowheads="1"/>
          </p:cNvSpPr>
          <p:nvPr/>
        </p:nvSpPr>
        <p:spPr bwMode="auto">
          <a:xfrm>
            <a:off x="1051770" y="4724400"/>
            <a:ext cx="943908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 typeface="Wingdings" panose="05000000000000000000" pitchFamily="2" charset="2"/>
              <a:buChar char="v"/>
            </a:pPr>
            <a:r>
              <a:rPr lang="vi-VN" altLang="en-US" sz="2800">
                <a:solidFill>
                  <a:srgbClr val="C00000"/>
                </a:solidFill>
              </a:rPr>
              <a:t> Người lao động tốt là người tự chủ trong công việc, đoàn kết với tập thể và kiên trì với công việc. </a:t>
            </a:r>
            <a:endParaRPr lang="en-US" altLang="en-US" sz="2800">
              <a:solidFill>
                <a:srgbClr val="C00000"/>
              </a:solidFill>
            </a:endParaRPr>
          </a:p>
        </p:txBody>
      </p:sp>
    </p:spTree>
    <p:extLst>
      <p:ext uri="{BB962C8B-B14F-4D97-AF65-F5344CB8AC3E}">
        <p14:creationId xmlns:p14="http://schemas.microsoft.com/office/powerpoint/2010/main" val="1217607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7"/>
                                        </p:tgtEl>
                                        <p:attrNameLst>
                                          <p:attrName>style.visibility</p:attrName>
                                        </p:attrNameLst>
                                      </p:cBhvr>
                                      <p:to>
                                        <p:strVal val="visible"/>
                                      </p:to>
                                    </p:set>
                                    <p:anim calcmode="lin" valueType="num">
                                      <p:cBhvr additive="base">
                                        <p:cTn id="7" dur="1000" fill="hold"/>
                                        <p:tgtEl>
                                          <p:spTgt spid="59397"/>
                                        </p:tgtEl>
                                        <p:attrNameLst>
                                          <p:attrName>ppt_x</p:attrName>
                                        </p:attrNameLst>
                                      </p:cBhvr>
                                      <p:tavLst>
                                        <p:tav tm="0">
                                          <p:val>
                                            <p:strVal val="0-#ppt_w/2"/>
                                          </p:val>
                                        </p:tav>
                                        <p:tav tm="100000">
                                          <p:val>
                                            <p:strVal val="#ppt_x"/>
                                          </p:val>
                                        </p:tav>
                                      </p:tavLst>
                                    </p:anim>
                                    <p:anim calcmode="lin" valueType="num">
                                      <p:cBhvr additive="base">
                                        <p:cTn id="8" dur="1000" fill="hold"/>
                                        <p:tgtEl>
                                          <p:spTgt spid="5939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9398"/>
                                        </p:tgtEl>
                                        <p:attrNameLst>
                                          <p:attrName>style.visibility</p:attrName>
                                        </p:attrNameLst>
                                      </p:cBhvr>
                                      <p:to>
                                        <p:strVal val="visible"/>
                                      </p:to>
                                    </p:set>
                                    <p:anim calcmode="lin" valueType="num">
                                      <p:cBhvr additive="base">
                                        <p:cTn id="13" dur="1000" fill="hold"/>
                                        <p:tgtEl>
                                          <p:spTgt spid="59398"/>
                                        </p:tgtEl>
                                        <p:attrNameLst>
                                          <p:attrName>ppt_x</p:attrName>
                                        </p:attrNameLst>
                                      </p:cBhvr>
                                      <p:tavLst>
                                        <p:tav tm="0">
                                          <p:val>
                                            <p:strVal val="0-#ppt_w/2"/>
                                          </p:val>
                                        </p:tav>
                                        <p:tav tm="100000">
                                          <p:val>
                                            <p:strVal val="#ppt_x"/>
                                          </p:val>
                                        </p:tav>
                                      </p:tavLst>
                                    </p:anim>
                                    <p:anim calcmode="lin" valueType="num">
                                      <p:cBhvr additive="base">
                                        <p:cTn id="14" dur="1000" fill="hold"/>
                                        <p:tgtEl>
                                          <p:spTgt spid="5939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0-#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59398"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9941" y="781985"/>
            <a:ext cx="10515600" cy="1325563"/>
          </a:xfrm>
        </p:spPr>
        <p:txBody>
          <a:bodyPr>
            <a:noAutofit/>
          </a:bodyPr>
          <a:lstStyle/>
          <a:p>
            <a:pPr algn="ctr"/>
            <a:r>
              <a:rPr lang="nl-NL" sz="4800" b="1" dirty="0" smtClean="0">
                <a:solidFill>
                  <a:srgbClr val="FF0000"/>
                </a:solidFill>
              </a:rPr>
              <a:t>Các giải </a:t>
            </a:r>
            <a:r>
              <a:rPr lang="nl-NL" sz="4800" b="1" dirty="0">
                <a:solidFill>
                  <a:srgbClr val="FF0000"/>
                </a:solidFill>
              </a:rPr>
              <a:t>pháp nhằm phát triển lực lượng lao động như sau: </a:t>
            </a:r>
            <a:r>
              <a:rPr lang="en-US" sz="4800" b="1" dirty="0">
                <a:solidFill>
                  <a:srgbClr val="FF0000"/>
                </a:solidFill>
              </a:rPr>
              <a:t/>
            </a:r>
            <a:br>
              <a:rPr lang="en-US" sz="4800" b="1" dirty="0">
                <a:solidFill>
                  <a:srgbClr val="FF0000"/>
                </a:solidFill>
              </a:rPr>
            </a:br>
            <a:endParaRPr lang="en-US" sz="4800" b="1" dirty="0">
              <a:solidFill>
                <a:srgbClr val="FF0000"/>
              </a:solidFill>
            </a:endParaRPr>
          </a:p>
        </p:txBody>
      </p:sp>
      <p:pic>
        <p:nvPicPr>
          <p:cNvPr id="3" name="Picture 2"/>
          <p:cNvPicPr>
            <a:picLocks noChangeAspect="1"/>
          </p:cNvPicPr>
          <p:nvPr/>
        </p:nvPicPr>
        <p:blipFill>
          <a:blip r:embed="rId2"/>
          <a:stretch>
            <a:fillRect/>
          </a:stretch>
        </p:blipFill>
        <p:spPr>
          <a:xfrm>
            <a:off x="2779619" y="2348193"/>
            <a:ext cx="7143750" cy="4286250"/>
          </a:xfrm>
          <a:prstGeom prst="rect">
            <a:avLst/>
          </a:prstGeom>
        </p:spPr>
      </p:pic>
    </p:spTree>
    <p:extLst>
      <p:ext uri="{BB962C8B-B14F-4D97-AF65-F5344CB8AC3E}">
        <p14:creationId xmlns:p14="http://schemas.microsoft.com/office/powerpoint/2010/main" val="9909110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bg>
      <p:bgPr>
        <a:solidFill>
          <a:srgbClr val="CCFFFF">
            <a:alpha val="49000"/>
          </a:srgbClr>
        </a:solidFill>
        <a:effectLst/>
      </p:bgPr>
    </p:bg>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090281" y="758825"/>
            <a:ext cx="9110994" cy="522288"/>
          </a:xfrm>
          <a:prstGeom prst="rect">
            <a:avLst/>
          </a:prstGeom>
          <a:solidFill>
            <a:schemeClr val="bg1"/>
          </a:solidFill>
          <a:ln>
            <a:noFill/>
          </a:ln>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en-US" altLang="en-US" sz="2800" i="1" dirty="0">
                <a:solidFill>
                  <a:srgbClr val="660033"/>
                </a:solidFill>
                <a:latin typeface="Times New Roman" panose="02020603050405020304" pitchFamily="18" charset="0"/>
                <a:cs typeface="Times New Roman" panose="02020603050405020304" pitchFamily="18" charset="0"/>
              </a:rPr>
              <a:t> </a:t>
            </a:r>
            <a:r>
              <a:rPr lang="nl-NL" altLang="en-US" sz="2800" dirty="0"/>
              <a:t>Người lao động phải được đào tạo nghề</a:t>
            </a:r>
            <a:endParaRPr lang="vi-VN" altLang="en-US" sz="2800" i="1" dirty="0">
              <a:solidFill>
                <a:srgbClr val="660033"/>
              </a:solidFill>
              <a:latin typeface="Times New Roman" panose="02020603050405020304" pitchFamily="18" charset="0"/>
              <a:cs typeface="Times New Roman" panose="02020603050405020304" pitchFamily="18" charset="0"/>
            </a:endParaRPr>
          </a:p>
        </p:txBody>
      </p:sp>
      <p:sp>
        <p:nvSpPr>
          <p:cNvPr id="57349" name="Rectangle 5"/>
          <p:cNvSpPr>
            <a:spLocks noChangeArrowheads="1"/>
          </p:cNvSpPr>
          <p:nvPr/>
        </p:nvSpPr>
        <p:spPr bwMode="auto">
          <a:xfrm>
            <a:off x="1090279" y="2154125"/>
            <a:ext cx="9509116" cy="954087"/>
          </a:xfrm>
          <a:prstGeom prst="rect">
            <a:avLst/>
          </a:prstGeom>
          <a:solidFill>
            <a:schemeClr val="bg1"/>
          </a:solidFill>
          <a:ln>
            <a:noFill/>
          </a:ln>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dirty="0"/>
              <a:t>Người lao động cần xác định vị trí, việc làm phù hợp với ngành nghề đã được đào tạo </a:t>
            </a:r>
            <a:r>
              <a:rPr lang="vi-VN" altLang="en-US" sz="2800" i="1" dirty="0">
                <a:solidFill>
                  <a:srgbClr val="660033"/>
                </a:solidFill>
                <a:latin typeface="Times New Roman" panose="02020603050405020304" pitchFamily="18" charset="0"/>
                <a:cs typeface="Times New Roman" panose="02020603050405020304" pitchFamily="18" charset="0"/>
              </a:rPr>
              <a:t>.</a:t>
            </a:r>
          </a:p>
        </p:txBody>
      </p:sp>
      <p:sp>
        <p:nvSpPr>
          <p:cNvPr id="57350" name="Rectangle 6"/>
          <p:cNvSpPr>
            <a:spLocks noChangeArrowheads="1"/>
          </p:cNvSpPr>
          <p:nvPr/>
        </p:nvSpPr>
        <p:spPr bwMode="auto">
          <a:xfrm>
            <a:off x="1090281" y="3981224"/>
            <a:ext cx="9509114" cy="1384300"/>
          </a:xfrm>
          <a:prstGeom prst="rect">
            <a:avLst/>
          </a:prstGeom>
          <a:solidFill>
            <a:schemeClr val="bg1"/>
          </a:solidFill>
          <a:ln>
            <a:noFill/>
          </a:ln>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en-US" altLang="en-US" sz="2800" i="1">
                <a:solidFill>
                  <a:srgbClr val="660033"/>
                </a:solidFill>
                <a:latin typeface="Times New Roman" panose="02020603050405020304" pitchFamily="18" charset="0"/>
                <a:cs typeface="Times New Roman" panose="02020603050405020304" pitchFamily="18" charset="0"/>
              </a:rPr>
              <a:t> </a:t>
            </a:r>
            <a:r>
              <a:rPr lang="en-US" altLang="en-US" sz="2800"/>
              <a:t> </a:t>
            </a:r>
            <a:r>
              <a:rPr lang="nl-NL" altLang="en-US" sz="2800"/>
              <a:t>Người lao động cần được bồi dưỡng, huấn luyện công nghệ, kỹ thuật mới để nâng trình độ tay nghề, khả năng làm việc theo nhóm, làm việc độc lập </a:t>
            </a:r>
            <a:endParaRPr lang="vi-VN" altLang="en-US" sz="2800" i="1">
              <a:solidFill>
                <a:srgbClr val="6600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935711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1000" fill="hold"/>
                                        <p:tgtEl>
                                          <p:spTgt spid="57348"/>
                                        </p:tgtEl>
                                        <p:attrNameLst>
                                          <p:attrName>ppt_w</p:attrName>
                                        </p:attrNameLst>
                                      </p:cBhvr>
                                      <p:tavLst>
                                        <p:tav tm="0">
                                          <p:val>
                                            <p:fltVal val="0"/>
                                          </p:val>
                                        </p:tav>
                                        <p:tav tm="100000">
                                          <p:val>
                                            <p:strVal val="#ppt_w"/>
                                          </p:val>
                                        </p:tav>
                                      </p:tavLst>
                                    </p:anim>
                                    <p:anim calcmode="lin" valueType="num">
                                      <p:cBhvr>
                                        <p:cTn id="8" dur="1000" fill="hold"/>
                                        <p:tgtEl>
                                          <p:spTgt spid="57348"/>
                                        </p:tgtEl>
                                        <p:attrNameLst>
                                          <p:attrName>ppt_h</p:attrName>
                                        </p:attrNameLst>
                                      </p:cBhvr>
                                      <p:tavLst>
                                        <p:tav tm="0">
                                          <p:val>
                                            <p:fltVal val="0"/>
                                          </p:val>
                                        </p:tav>
                                        <p:tav tm="100000">
                                          <p:val>
                                            <p:strVal val="#ppt_h"/>
                                          </p:val>
                                        </p:tav>
                                      </p:tavLst>
                                    </p:anim>
                                    <p:animEffect transition="in" filter="fade">
                                      <p:cBhvr>
                                        <p:cTn id="9" dur="1000"/>
                                        <p:tgtEl>
                                          <p:spTgt spid="5734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7349"/>
                                        </p:tgtEl>
                                        <p:attrNameLst>
                                          <p:attrName>style.visibility</p:attrName>
                                        </p:attrNameLst>
                                      </p:cBhvr>
                                      <p:to>
                                        <p:strVal val="visible"/>
                                      </p:to>
                                    </p:set>
                                    <p:anim calcmode="lin" valueType="num">
                                      <p:cBhvr>
                                        <p:cTn id="14" dur="1000" fill="hold"/>
                                        <p:tgtEl>
                                          <p:spTgt spid="57349"/>
                                        </p:tgtEl>
                                        <p:attrNameLst>
                                          <p:attrName>ppt_w</p:attrName>
                                        </p:attrNameLst>
                                      </p:cBhvr>
                                      <p:tavLst>
                                        <p:tav tm="0">
                                          <p:val>
                                            <p:fltVal val="0"/>
                                          </p:val>
                                        </p:tav>
                                        <p:tav tm="100000">
                                          <p:val>
                                            <p:strVal val="#ppt_w"/>
                                          </p:val>
                                        </p:tav>
                                      </p:tavLst>
                                    </p:anim>
                                    <p:anim calcmode="lin" valueType="num">
                                      <p:cBhvr>
                                        <p:cTn id="15" dur="1000" fill="hold"/>
                                        <p:tgtEl>
                                          <p:spTgt spid="57349"/>
                                        </p:tgtEl>
                                        <p:attrNameLst>
                                          <p:attrName>ppt_h</p:attrName>
                                        </p:attrNameLst>
                                      </p:cBhvr>
                                      <p:tavLst>
                                        <p:tav tm="0">
                                          <p:val>
                                            <p:fltVal val="0"/>
                                          </p:val>
                                        </p:tav>
                                        <p:tav tm="100000">
                                          <p:val>
                                            <p:strVal val="#ppt_h"/>
                                          </p:val>
                                        </p:tav>
                                      </p:tavLst>
                                    </p:anim>
                                    <p:animEffect transition="in" filter="fade">
                                      <p:cBhvr>
                                        <p:cTn id="16" dur="1000"/>
                                        <p:tgtEl>
                                          <p:spTgt spid="5734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7350"/>
                                        </p:tgtEl>
                                        <p:attrNameLst>
                                          <p:attrName>style.visibility</p:attrName>
                                        </p:attrNameLst>
                                      </p:cBhvr>
                                      <p:to>
                                        <p:strVal val="visible"/>
                                      </p:to>
                                    </p:set>
                                    <p:anim calcmode="lin" valueType="num">
                                      <p:cBhvr>
                                        <p:cTn id="21" dur="1000" fill="hold"/>
                                        <p:tgtEl>
                                          <p:spTgt spid="57350"/>
                                        </p:tgtEl>
                                        <p:attrNameLst>
                                          <p:attrName>ppt_w</p:attrName>
                                        </p:attrNameLst>
                                      </p:cBhvr>
                                      <p:tavLst>
                                        <p:tav tm="0">
                                          <p:val>
                                            <p:fltVal val="0"/>
                                          </p:val>
                                        </p:tav>
                                        <p:tav tm="100000">
                                          <p:val>
                                            <p:strVal val="#ppt_w"/>
                                          </p:val>
                                        </p:tav>
                                      </p:tavLst>
                                    </p:anim>
                                    <p:anim calcmode="lin" valueType="num">
                                      <p:cBhvr>
                                        <p:cTn id="22" dur="1000" fill="hold"/>
                                        <p:tgtEl>
                                          <p:spTgt spid="57350"/>
                                        </p:tgtEl>
                                        <p:attrNameLst>
                                          <p:attrName>ppt_h</p:attrName>
                                        </p:attrNameLst>
                                      </p:cBhvr>
                                      <p:tavLst>
                                        <p:tav tm="0">
                                          <p:val>
                                            <p:fltVal val="0"/>
                                          </p:val>
                                        </p:tav>
                                        <p:tav tm="100000">
                                          <p:val>
                                            <p:strVal val="#ppt_h"/>
                                          </p:val>
                                        </p:tav>
                                      </p:tavLst>
                                    </p:anim>
                                    <p:animEffect transition="in" filter="fade">
                                      <p:cBhvr>
                                        <p:cTn id="23" dur="1000"/>
                                        <p:tgtEl>
                                          <p:spTgt spid="57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animBg="1"/>
      <p:bldP spid="57349" grpId="0" animBg="1"/>
      <p:bldP spid="573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7351" y="0"/>
            <a:ext cx="756126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4076700"/>
            <a:ext cx="7921625"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861545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plus(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096000" cy="4067175"/>
          </a:xfrm>
          <a:prstGeom prst="rect">
            <a:avLst/>
          </a:prstGeom>
        </p:spPr>
      </p:pic>
      <p:pic>
        <p:nvPicPr>
          <p:cNvPr id="5" name="Picture 4"/>
          <p:cNvPicPr>
            <a:picLocks noChangeAspect="1"/>
          </p:cNvPicPr>
          <p:nvPr/>
        </p:nvPicPr>
        <p:blipFill>
          <a:blip r:embed="rId3"/>
          <a:stretch>
            <a:fillRect/>
          </a:stretch>
        </p:blipFill>
        <p:spPr>
          <a:xfrm>
            <a:off x="5809129" y="2608729"/>
            <a:ext cx="6382871" cy="4249271"/>
          </a:xfrm>
          <a:prstGeom prst="rect">
            <a:avLst/>
          </a:prstGeom>
        </p:spPr>
      </p:pic>
    </p:spTree>
    <p:extLst>
      <p:ext uri="{BB962C8B-B14F-4D97-AF65-F5344CB8AC3E}">
        <p14:creationId xmlns:p14="http://schemas.microsoft.com/office/powerpoint/2010/main" val="335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8289" y="188914"/>
            <a:ext cx="4967287"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08664" y="44450"/>
            <a:ext cx="4859337"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7774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3447"/>
            <a:ext cx="12192000" cy="6858000"/>
          </a:xfrm>
          <a:prstGeom prst="rect">
            <a:avLst/>
          </a:prstGeom>
        </p:spPr>
      </p:pic>
      <p:sp>
        <p:nvSpPr>
          <p:cNvPr id="60420" name="WordArt 4"/>
          <p:cNvSpPr>
            <a:spLocks noChangeArrowheads="1" noChangeShapeType="1" noTextEdit="1"/>
          </p:cNvSpPr>
          <p:nvPr/>
        </p:nvSpPr>
        <p:spPr bwMode="auto">
          <a:xfrm>
            <a:off x="1847851" y="260351"/>
            <a:ext cx="8353425" cy="792163"/>
          </a:xfrm>
          <a:prstGeom prst="rect">
            <a:avLst/>
          </a:prstGeom>
        </p:spPr>
        <p:txBody>
          <a:bodyPr wrap="none" fromWordArt="1">
            <a:prstTxWarp prst="textPlain">
              <a:avLst>
                <a:gd name="adj" fmla="val 50000"/>
              </a:avLst>
            </a:prstTxWarp>
          </a:bodyPr>
          <a:lstStyle/>
          <a:p>
            <a:endParaRPr lang="en-US" sz="4000" kern="10">
              <a:ln w="12700">
                <a:solidFill>
                  <a:srgbClr val="FF3300"/>
                </a:solidFill>
                <a:round/>
                <a:headEnd/>
                <a:tailEnd/>
              </a:ln>
              <a:solidFill>
                <a:srgbClr val="FF3300"/>
              </a:solidFill>
              <a:effectLst>
                <a:outerShdw dist="35921" dir="2700000" sy="50000" kx="2115830" algn="bl" rotWithShape="0">
                  <a:srgbClr val="C0C0C0">
                    <a:alpha val="79999"/>
                  </a:srgbClr>
                </a:outerShdw>
              </a:effectLst>
              <a:latin typeface=".VnTime" panose="020B7200000000000000" pitchFamily="34" charset="0"/>
            </a:endParaRPr>
          </a:p>
        </p:txBody>
      </p:sp>
      <p:sp>
        <p:nvSpPr>
          <p:cNvPr id="60421" name="Rectangle 5"/>
          <p:cNvSpPr>
            <a:spLocks noChangeArrowheads="1"/>
          </p:cNvSpPr>
          <p:nvPr/>
        </p:nvSpPr>
        <p:spPr bwMode="auto">
          <a:xfrm>
            <a:off x="1762125" y="2180571"/>
            <a:ext cx="85677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nl-NL" altLang="en-US" sz="2800" b="1" i="1" dirty="0">
                <a:solidFill>
                  <a:srgbClr val="3333FF"/>
                </a:solidFill>
              </a:rPr>
              <a:t>2.1. Phát huy truyền thống yêu nước, trung thành với sự nghiệp cách mạng của nhân dân Việt Nam</a:t>
            </a:r>
            <a:endParaRPr lang="en-US" altLang="en-US" sz="2800" b="1" dirty="0">
              <a:solidFill>
                <a:srgbClr val="3333FF"/>
              </a:solidFill>
            </a:endParaRPr>
          </a:p>
        </p:txBody>
      </p:sp>
      <p:sp>
        <p:nvSpPr>
          <p:cNvPr id="60422" name="Rectangle 6"/>
          <p:cNvSpPr>
            <a:spLocks noChangeArrowheads="1"/>
          </p:cNvSpPr>
          <p:nvPr/>
        </p:nvSpPr>
        <p:spPr bwMode="auto">
          <a:xfrm>
            <a:off x="1762125" y="3894324"/>
            <a:ext cx="80660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Tx/>
              <a:buNone/>
            </a:pPr>
            <a:r>
              <a:rPr lang="nl-NL" altLang="en-US" sz="2800" b="1" i="1" dirty="0">
                <a:solidFill>
                  <a:srgbClr val="3333FF"/>
                </a:solidFill>
              </a:rPr>
              <a:t>2.2. Phấn đấu học tập nâng cao năng lực và rèn luyện phẩm chất cá nhân</a:t>
            </a:r>
            <a:endParaRPr lang="vi-VN" altLang="en-US" sz="2800" b="1" i="1" dirty="0">
              <a:solidFill>
                <a:srgbClr val="3333FF"/>
              </a:solidFill>
              <a:latin typeface="Times New Roman" panose="02020603050405020304" pitchFamily="18" charset="0"/>
              <a:cs typeface="Times New Roman" panose="02020603050405020304" pitchFamily="18" charset="0"/>
            </a:endParaRPr>
          </a:p>
        </p:txBody>
      </p:sp>
      <p:sp>
        <p:nvSpPr>
          <p:cNvPr id="13317" name="TextBox 6"/>
          <p:cNvSpPr txBox="1">
            <a:spLocks noChangeArrowheads="1"/>
          </p:cNvSpPr>
          <p:nvPr/>
        </p:nvSpPr>
        <p:spPr bwMode="auto">
          <a:xfrm>
            <a:off x="484093" y="214314"/>
            <a:ext cx="11497235" cy="954087"/>
          </a:xfrm>
          <a:prstGeom prst="rect">
            <a:avLst/>
          </a:prstGeom>
          <a:solidFill>
            <a:srgbClr val="FF0000"/>
          </a:solidFill>
          <a:ln>
            <a:noFill/>
          </a:ln>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nl-NL" altLang="en-US" sz="2800" b="1" dirty="0">
                <a:solidFill>
                  <a:schemeClr val="bg1"/>
                </a:solidFill>
              </a:rPr>
              <a:t>2. Nội dung tu dưỡng và rèn luyện để trở thành người công dân tốt, người lao động tốt</a:t>
            </a:r>
            <a:endParaRPr lang="en-US" altLang="en-US" sz="2800" b="1" dirty="0">
              <a:solidFill>
                <a:schemeClr val="bg1"/>
              </a:solidFill>
            </a:endParaRPr>
          </a:p>
        </p:txBody>
      </p:sp>
    </p:spTree>
    <p:extLst>
      <p:ext uri="{BB962C8B-B14F-4D97-AF65-F5344CB8AC3E}">
        <p14:creationId xmlns:p14="http://schemas.microsoft.com/office/powerpoint/2010/main" val="4063656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nodePh="1">
                                  <p:stCondLst>
                                    <p:cond delay="0"/>
                                  </p:stCondLst>
                                  <p:endCondLst>
                                    <p:cond evt="begin" delay="0">
                                      <p:tn val="5"/>
                                    </p:cond>
                                  </p:endCondLst>
                                  <p:childTnLst>
                                    <p:set>
                                      <p:cBhvr>
                                        <p:cTn id="6" dur="1" fill="hold">
                                          <p:stCondLst>
                                            <p:cond delay="0"/>
                                          </p:stCondLst>
                                        </p:cTn>
                                        <p:tgtEl>
                                          <p:spTgt spid="60420"/>
                                        </p:tgtEl>
                                        <p:attrNameLst>
                                          <p:attrName>style.visibility</p:attrName>
                                        </p:attrNameLst>
                                      </p:cBhvr>
                                      <p:to>
                                        <p:strVal val="visible"/>
                                      </p:to>
                                    </p:set>
                                    <p:anim calcmode="lin" valueType="num">
                                      <p:cBhvr additive="base">
                                        <p:cTn id="7" dur="1000" fill="hold"/>
                                        <p:tgtEl>
                                          <p:spTgt spid="60420"/>
                                        </p:tgtEl>
                                        <p:attrNameLst>
                                          <p:attrName>ppt_x</p:attrName>
                                        </p:attrNameLst>
                                      </p:cBhvr>
                                      <p:tavLst>
                                        <p:tav tm="0">
                                          <p:val>
                                            <p:strVal val="0-#ppt_w/2"/>
                                          </p:val>
                                        </p:tav>
                                        <p:tav tm="100000">
                                          <p:val>
                                            <p:strVal val="#ppt_x"/>
                                          </p:val>
                                        </p:tav>
                                      </p:tavLst>
                                    </p:anim>
                                    <p:anim calcmode="lin" valueType="num">
                                      <p:cBhvr additive="base">
                                        <p:cTn id="8" dur="1000" fill="hold"/>
                                        <p:tgtEl>
                                          <p:spTgt spid="6042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60421"/>
                                        </p:tgtEl>
                                        <p:attrNameLst>
                                          <p:attrName>style.visibility</p:attrName>
                                        </p:attrNameLst>
                                      </p:cBhvr>
                                      <p:to>
                                        <p:strVal val="visible"/>
                                      </p:to>
                                    </p:set>
                                    <p:anim calcmode="lin" valueType="num">
                                      <p:cBhvr>
                                        <p:cTn id="13" dur="1000" fill="hold"/>
                                        <p:tgtEl>
                                          <p:spTgt spid="60421"/>
                                        </p:tgtEl>
                                        <p:attrNameLst>
                                          <p:attrName>ppt_w</p:attrName>
                                        </p:attrNameLst>
                                      </p:cBhvr>
                                      <p:tavLst>
                                        <p:tav tm="0">
                                          <p:val>
                                            <p:fltVal val="0"/>
                                          </p:val>
                                        </p:tav>
                                        <p:tav tm="100000">
                                          <p:val>
                                            <p:strVal val="#ppt_w"/>
                                          </p:val>
                                        </p:tav>
                                      </p:tavLst>
                                    </p:anim>
                                    <p:anim calcmode="lin" valueType="num">
                                      <p:cBhvr>
                                        <p:cTn id="14" dur="1000" fill="hold"/>
                                        <p:tgtEl>
                                          <p:spTgt spid="60421"/>
                                        </p:tgtEl>
                                        <p:attrNameLst>
                                          <p:attrName>ppt_h</p:attrName>
                                        </p:attrNameLst>
                                      </p:cBhvr>
                                      <p:tavLst>
                                        <p:tav tm="0">
                                          <p:val>
                                            <p:fltVal val="0"/>
                                          </p:val>
                                        </p:tav>
                                        <p:tav tm="100000">
                                          <p:val>
                                            <p:strVal val="#ppt_h"/>
                                          </p:val>
                                        </p:tav>
                                      </p:tavLst>
                                    </p:anim>
                                    <p:animEffect transition="in" filter="fade">
                                      <p:cBhvr>
                                        <p:cTn id="15" dur="1000"/>
                                        <p:tgtEl>
                                          <p:spTgt spid="6042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6" fill="hold" grpId="0" nodeType="clickEffect">
                                  <p:stCondLst>
                                    <p:cond delay="0"/>
                                  </p:stCondLst>
                                  <p:childTnLst>
                                    <p:set>
                                      <p:cBhvr>
                                        <p:cTn id="19" dur="1" fill="hold">
                                          <p:stCondLst>
                                            <p:cond delay="0"/>
                                          </p:stCondLst>
                                        </p:cTn>
                                        <p:tgtEl>
                                          <p:spTgt spid="60422"/>
                                        </p:tgtEl>
                                        <p:attrNameLst>
                                          <p:attrName>style.visibility</p:attrName>
                                        </p:attrNameLst>
                                      </p:cBhvr>
                                      <p:to>
                                        <p:strVal val="visible"/>
                                      </p:to>
                                    </p:set>
                                    <p:anim calcmode="lin" valueType="num">
                                      <p:cBhvr additive="base">
                                        <p:cTn id="20" dur="1000" fill="hold"/>
                                        <p:tgtEl>
                                          <p:spTgt spid="60422"/>
                                        </p:tgtEl>
                                        <p:attrNameLst>
                                          <p:attrName>ppt_x</p:attrName>
                                        </p:attrNameLst>
                                      </p:cBhvr>
                                      <p:tavLst>
                                        <p:tav tm="0">
                                          <p:val>
                                            <p:strVal val="1+#ppt_w/2"/>
                                          </p:val>
                                        </p:tav>
                                        <p:tav tm="100000">
                                          <p:val>
                                            <p:strVal val="#ppt_x"/>
                                          </p:val>
                                        </p:tav>
                                      </p:tavLst>
                                    </p:anim>
                                    <p:anim calcmode="lin" valueType="num">
                                      <p:cBhvr additive="base">
                                        <p:cTn id="21" dur="10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nimBg="1"/>
      <p:bldP spid="60421" grpId="0"/>
      <p:bldP spid="604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ChangeArrowheads="1"/>
          </p:cNvSpPr>
          <p:nvPr/>
        </p:nvSpPr>
        <p:spPr bwMode="auto">
          <a:xfrm>
            <a:off x="358588" y="14324"/>
            <a:ext cx="11421036" cy="954107"/>
          </a:xfrm>
          <a:prstGeom prst="rect">
            <a:avLst/>
          </a:prstGeom>
          <a:solidFill>
            <a:srgbClr val="FF0000"/>
          </a:solidFill>
          <a:ln>
            <a:noFill/>
          </a:ln>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
                <a:srgbClr val="0000FF"/>
              </a:buClr>
              <a:buFontTx/>
              <a:buNone/>
            </a:pPr>
            <a:r>
              <a:rPr lang="nl-NL" altLang="en-US" sz="2800" b="1" i="1" dirty="0">
                <a:solidFill>
                  <a:schemeClr val="bg1"/>
                </a:solidFill>
              </a:rPr>
              <a:t>2.1. Phát huy truyền thống yêu nước, trung thành với sự nghiệp cách mạng của nhân dân Việt </a:t>
            </a:r>
            <a:r>
              <a:rPr lang="nl-NL" altLang="en-US" sz="2800" b="1" i="1" dirty="0" smtClean="0">
                <a:solidFill>
                  <a:schemeClr val="bg1"/>
                </a:solidFill>
              </a:rPr>
              <a:t>Nam</a:t>
            </a:r>
            <a:endParaRPr lang="en-US" altLang="en-US" sz="2800" b="1" dirty="0">
              <a:solidFill>
                <a:schemeClr val="bg1"/>
              </a:solidFill>
            </a:endParaRPr>
          </a:p>
        </p:txBody>
      </p:sp>
      <p:sp>
        <p:nvSpPr>
          <p:cNvPr id="61445" name="Rectangle 5"/>
          <p:cNvSpPr>
            <a:spLocks noChangeArrowheads="1"/>
          </p:cNvSpPr>
          <p:nvPr/>
        </p:nvSpPr>
        <p:spPr bwMode="auto">
          <a:xfrm>
            <a:off x="358588" y="1209784"/>
            <a:ext cx="1069041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968375" algn="just">
              <a:buFont typeface="Wingdings" panose="05000000000000000000" pitchFamily="2" charset="2"/>
              <a:buChar char="Ø"/>
              <a:defRPr/>
            </a:pPr>
            <a:r>
              <a:rPr lang="nl-NL" sz="2800" dirty="0"/>
              <a:t>Dân tộc Việt Nam trong tiến trình lịch sử dựng nước và giữ nước, sự gắn bó nhà, làng, nước đã hun đúc tinh thần yêu nước, ý chí tự lực, tự cường của mỗi người dân. </a:t>
            </a:r>
          </a:p>
          <a:p>
            <a:pPr marL="457200" indent="968375" algn="just">
              <a:defRPr/>
            </a:pPr>
            <a:endParaRPr lang="en-US" sz="2800" dirty="0"/>
          </a:p>
        </p:txBody>
      </p:sp>
      <p:pic>
        <p:nvPicPr>
          <p:cNvPr id="3" name="Picture 2"/>
          <p:cNvPicPr>
            <a:picLocks noChangeAspect="1"/>
          </p:cNvPicPr>
          <p:nvPr/>
        </p:nvPicPr>
        <p:blipFill>
          <a:blip r:embed="rId2"/>
          <a:stretch>
            <a:fillRect/>
          </a:stretch>
        </p:blipFill>
        <p:spPr>
          <a:xfrm>
            <a:off x="4090182" y="2725469"/>
            <a:ext cx="4381500" cy="4012956"/>
          </a:xfrm>
          <a:prstGeom prst="rect">
            <a:avLst/>
          </a:prstGeom>
        </p:spPr>
      </p:pic>
      <p:pic>
        <p:nvPicPr>
          <p:cNvPr id="5" name="Picture 4"/>
          <p:cNvPicPr>
            <a:picLocks noChangeAspect="1"/>
          </p:cNvPicPr>
          <p:nvPr/>
        </p:nvPicPr>
        <p:blipFill>
          <a:blip r:embed="rId3"/>
          <a:stretch>
            <a:fillRect/>
          </a:stretch>
        </p:blipFill>
        <p:spPr>
          <a:xfrm>
            <a:off x="5674659" y="2725469"/>
            <a:ext cx="6357614" cy="4171950"/>
          </a:xfrm>
          <a:prstGeom prst="rect">
            <a:avLst/>
          </a:prstGeom>
        </p:spPr>
      </p:pic>
      <p:pic>
        <p:nvPicPr>
          <p:cNvPr id="2" name="Picture 1"/>
          <p:cNvPicPr>
            <a:picLocks noChangeAspect="1"/>
          </p:cNvPicPr>
          <p:nvPr/>
        </p:nvPicPr>
        <p:blipFill>
          <a:blip r:embed="rId4"/>
          <a:stretch>
            <a:fillRect/>
          </a:stretch>
        </p:blipFill>
        <p:spPr>
          <a:xfrm>
            <a:off x="84404" y="2725468"/>
            <a:ext cx="5753688" cy="4132531"/>
          </a:xfrm>
          <a:prstGeom prst="rect">
            <a:avLst/>
          </a:prstGeom>
        </p:spPr>
      </p:pic>
    </p:spTree>
    <p:extLst>
      <p:ext uri="{BB962C8B-B14F-4D97-AF65-F5344CB8AC3E}">
        <p14:creationId xmlns:p14="http://schemas.microsoft.com/office/powerpoint/2010/main" val="19383637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1444"/>
                                        </p:tgtEl>
                                        <p:attrNameLst>
                                          <p:attrName>style.visibility</p:attrName>
                                        </p:attrNameLst>
                                      </p:cBhvr>
                                      <p:to>
                                        <p:strVal val="visible"/>
                                      </p:to>
                                    </p:set>
                                    <p:anim calcmode="lin" valueType="num">
                                      <p:cBhvr>
                                        <p:cTn id="7" dur="1000" fill="hold"/>
                                        <p:tgtEl>
                                          <p:spTgt spid="61444"/>
                                        </p:tgtEl>
                                        <p:attrNameLst>
                                          <p:attrName>ppt_w</p:attrName>
                                        </p:attrNameLst>
                                      </p:cBhvr>
                                      <p:tavLst>
                                        <p:tav tm="0">
                                          <p:val>
                                            <p:fltVal val="0"/>
                                          </p:val>
                                        </p:tav>
                                        <p:tav tm="100000">
                                          <p:val>
                                            <p:strVal val="#ppt_w"/>
                                          </p:val>
                                        </p:tav>
                                      </p:tavLst>
                                    </p:anim>
                                    <p:anim calcmode="lin" valueType="num">
                                      <p:cBhvr>
                                        <p:cTn id="8" dur="1000" fill="hold"/>
                                        <p:tgtEl>
                                          <p:spTgt spid="61444"/>
                                        </p:tgtEl>
                                        <p:attrNameLst>
                                          <p:attrName>ppt_h</p:attrName>
                                        </p:attrNameLst>
                                      </p:cBhvr>
                                      <p:tavLst>
                                        <p:tav tm="0">
                                          <p:val>
                                            <p:fltVal val="0"/>
                                          </p:val>
                                        </p:tav>
                                        <p:tav tm="100000">
                                          <p:val>
                                            <p:strVal val="#ppt_h"/>
                                          </p:val>
                                        </p:tav>
                                      </p:tavLst>
                                    </p:anim>
                                    <p:animEffect transition="in" filter="fade">
                                      <p:cBhvr>
                                        <p:cTn id="9" dur="1000"/>
                                        <p:tgtEl>
                                          <p:spTgt spid="6144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61445">
                                            <p:txEl>
                                              <p:pRg st="0" end="0"/>
                                            </p:txEl>
                                          </p:spTgt>
                                        </p:tgtEl>
                                        <p:attrNameLst>
                                          <p:attrName>style.visibility</p:attrName>
                                        </p:attrNameLst>
                                      </p:cBhvr>
                                      <p:to>
                                        <p:strVal val="visible"/>
                                      </p:to>
                                    </p:set>
                                    <p:animEffect transition="in" filter="circle(in)">
                                      <p:cBhvr>
                                        <p:cTn id="14" dur="2000"/>
                                        <p:tgtEl>
                                          <p:spTgt spid="6144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circle(in)">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animBg="1"/>
      <p:bldP spid="6144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03" y="1819275"/>
            <a:ext cx="3839790" cy="4401205"/>
          </a:xfrm>
          <a:prstGeom prst="rect">
            <a:avLst/>
          </a:prstGeom>
        </p:spPr>
        <p:txBody>
          <a:bodyPr wrap="square">
            <a:spAutoFit/>
          </a:bodyPr>
          <a:lstStyle/>
          <a:p>
            <a:pPr marL="120650" indent="1304925" algn="just">
              <a:buFont typeface="Wingdings" panose="05000000000000000000" pitchFamily="2" charset="2"/>
              <a:buChar char="Ø"/>
              <a:defRPr/>
            </a:pPr>
            <a:r>
              <a:rPr lang="nl-NL" sz="2800" dirty="0"/>
              <a:t>Ngày nay, thế hệ trẻ cần hiểu trung với nước là trung thành với sự nghiệp cách mạng mà Đảng và Bác Hồ đã chọn. Nhận thức rõ con đường quá độ lên Chủ nghĩa xã hội ở nước ta là một tất yếu khách quan. </a:t>
            </a:r>
            <a:endParaRPr lang="vi-VN" altLang="en-US" sz="2800" i="1" dirty="0">
              <a:solidFill>
                <a:srgbClr val="660033"/>
              </a:solidFill>
              <a:latin typeface="Times New Roman" panose="02020603050405020304" pitchFamily="18" charset="0"/>
              <a:cs typeface="Times New Roman" panose="02020603050405020304" pitchFamily="18" charset="0"/>
            </a:endParaRPr>
          </a:p>
        </p:txBody>
      </p:sp>
      <p:sp>
        <p:nvSpPr>
          <p:cNvPr id="7" name="Rectangle 6"/>
          <p:cNvSpPr/>
          <p:nvPr/>
        </p:nvSpPr>
        <p:spPr>
          <a:xfrm>
            <a:off x="268941" y="161865"/>
            <a:ext cx="11393175" cy="1200329"/>
          </a:xfrm>
          <a:prstGeom prst="rect">
            <a:avLst/>
          </a:prstGeom>
        </p:spPr>
        <p:txBody>
          <a:bodyPr wrap="square">
            <a:spAutoFit/>
          </a:bodyPr>
          <a:lstStyle/>
          <a:p>
            <a:pPr marL="342900" indent="-342900" algn="just">
              <a:buFont typeface="Wingdings" panose="05000000000000000000" pitchFamily="2" charset="2"/>
              <a:buChar char="Ø"/>
            </a:pP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smtClean="0">
                <a:latin typeface="Arial" panose="020B0604020202020204" pitchFamily="34" charset="0"/>
                <a:ea typeface="Times New Roman" panose="02020603050405020304" pitchFamily="18" charset="0"/>
                <a:cs typeface="Arial" panose="020B0604020202020204" pitchFamily="34" charset="0"/>
              </a:rPr>
              <a:t>      </a:t>
            </a:r>
            <a:r>
              <a:rPr lang="en-US" sz="2400" dirty="0" err="1" smtClean="0">
                <a:latin typeface="Arial" panose="020B0604020202020204" pitchFamily="34" charset="0"/>
                <a:ea typeface="Times New Roman" panose="02020603050405020304" pitchFamily="18" charset="0"/>
                <a:cs typeface="Arial" panose="020B0604020202020204" pitchFamily="34" charset="0"/>
              </a:rPr>
              <a:t>Chủ</a:t>
            </a:r>
            <a:r>
              <a:rPr lang="en-US" sz="2400" dirty="0" smtClean="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tịch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Hồ</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Chí</a:t>
            </a:r>
            <a:r>
              <a:rPr lang="en-US" sz="2400" dirty="0">
                <a:latin typeface="Arial" panose="020B0604020202020204" pitchFamily="34" charset="0"/>
                <a:ea typeface="Times New Roman" panose="02020603050405020304" pitchFamily="18" charset="0"/>
                <a:cs typeface="Arial" panose="020B0604020202020204" pitchFamily="34" charset="0"/>
              </a:rPr>
              <a:t> Minh </a:t>
            </a:r>
            <a:r>
              <a:rPr lang="en-US" sz="2400" dirty="0" err="1">
                <a:latin typeface="Arial" panose="020B0604020202020204" pitchFamily="34" charset="0"/>
                <a:ea typeface="Times New Roman" panose="02020603050405020304" pitchFamily="18" charset="0"/>
                <a:cs typeface="Arial" panose="020B0604020202020204" pitchFamily="34" charset="0"/>
              </a:rPr>
              <a:t>đã</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khẳng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định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Trung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với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nước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hiếu</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với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dân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là</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chuẩn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mực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đạo</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đức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cách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mạng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quan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trọng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nhất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quy</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định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hành</a:t>
            </a:r>
            <a:r>
              <a:rPr lang="en-US" sz="2400" dirty="0">
                <a:latin typeface="Arial" panose="020B0604020202020204" pitchFamily="34" charset="0"/>
                <a:ea typeface="Times New Roman" panose="02020603050405020304" pitchFamily="18" charset="0"/>
                <a:cs typeface="Arial" panose="020B0604020202020204" pitchFamily="34" charset="0"/>
              </a:rPr>
              <a:t> vi, </a:t>
            </a:r>
            <a:r>
              <a:rPr lang="en-US" sz="2400" dirty="0" err="1">
                <a:latin typeface="Arial" panose="020B0604020202020204" pitchFamily="34" charset="0"/>
                <a:ea typeface="Times New Roman" panose="02020603050405020304" pitchFamily="18" charset="0"/>
                <a:cs typeface="Arial" panose="020B0604020202020204" pitchFamily="34" charset="0"/>
              </a:rPr>
              <a:t>ứng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xử</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của</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cá</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nhân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đối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với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cộng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đồng</a:t>
            </a:r>
            <a:endParaRPr lang="en-US" sz="2400"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2"/>
          <a:stretch>
            <a:fillRect/>
          </a:stretch>
        </p:blipFill>
        <p:spPr>
          <a:xfrm>
            <a:off x="7429500" y="1030449"/>
            <a:ext cx="4762500" cy="3219450"/>
          </a:xfrm>
          <a:prstGeom prst="rect">
            <a:avLst/>
          </a:prstGeom>
        </p:spPr>
      </p:pic>
      <p:pic>
        <p:nvPicPr>
          <p:cNvPr id="9" name="Picture 8"/>
          <p:cNvPicPr>
            <a:picLocks noChangeAspect="1"/>
          </p:cNvPicPr>
          <p:nvPr/>
        </p:nvPicPr>
        <p:blipFill>
          <a:blip r:embed="rId3"/>
          <a:stretch>
            <a:fillRect/>
          </a:stretch>
        </p:blipFill>
        <p:spPr>
          <a:xfrm>
            <a:off x="4009293" y="3609975"/>
            <a:ext cx="4876800" cy="3248025"/>
          </a:xfrm>
          <a:prstGeom prst="rect">
            <a:avLst/>
          </a:prstGeom>
        </p:spPr>
      </p:pic>
    </p:spTree>
    <p:extLst>
      <p:ext uri="{BB962C8B-B14F-4D97-AF65-F5344CB8AC3E}">
        <p14:creationId xmlns:p14="http://schemas.microsoft.com/office/powerpoint/2010/main" val="2531535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par>
                                <p:cTn id="18" presetID="6"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27093" y="1389783"/>
            <a:ext cx="9802907" cy="5468218"/>
          </a:xfrm>
          <a:prstGeom prst="rect">
            <a:avLst/>
          </a:prstGeom>
        </p:spPr>
      </p:pic>
      <p:pic>
        <p:nvPicPr>
          <p:cNvPr id="2" name="Picture 1"/>
          <p:cNvPicPr>
            <a:picLocks noChangeAspect="1"/>
          </p:cNvPicPr>
          <p:nvPr/>
        </p:nvPicPr>
        <p:blipFill>
          <a:blip r:embed="rId3"/>
          <a:stretch>
            <a:fillRect/>
          </a:stretch>
        </p:blipFill>
        <p:spPr>
          <a:xfrm>
            <a:off x="1519518" y="1389782"/>
            <a:ext cx="9910482" cy="5468217"/>
          </a:xfrm>
          <a:prstGeom prst="rect">
            <a:avLst/>
          </a:prstGeom>
        </p:spPr>
      </p:pic>
      <p:sp>
        <p:nvSpPr>
          <p:cNvPr id="4" name="Rectangle 3"/>
          <p:cNvSpPr/>
          <p:nvPr/>
        </p:nvSpPr>
        <p:spPr>
          <a:xfrm>
            <a:off x="493059" y="208240"/>
            <a:ext cx="11265274" cy="1181542"/>
          </a:xfrm>
          <a:prstGeom prst="rect">
            <a:avLst/>
          </a:prstGeom>
          <a:solidFill>
            <a:srgbClr val="CCFFFF"/>
          </a:solidFill>
        </p:spPr>
        <p:txBody>
          <a:bodyPr wrap="square">
            <a:spAutoFit/>
          </a:bodyPr>
          <a:lstStyle/>
          <a:p>
            <a:pPr indent="457200" algn="just">
              <a:lnSpc>
                <a:spcPts val="2100"/>
              </a:lnSpc>
              <a:spcAft>
                <a:spcPts val="0"/>
              </a:spcAft>
            </a:pPr>
            <a:r>
              <a:rPr lang="en-US" sz="2400" dirty="0" err="1" smtClean="0">
                <a:solidFill>
                  <a:srgbClr val="C00000"/>
                </a:solidFill>
                <a:latin typeface="Calibri" panose="020F0502020204030204" pitchFamily="34" charset="0"/>
                <a:ea typeface="Times New Roman" panose="02020603050405020304" pitchFamily="18" charset="0"/>
                <a:cs typeface="Calibri" panose="020F0502020204030204" pitchFamily="34" charset="0"/>
              </a:rPr>
              <a:t>Phải</a:t>
            </a:r>
            <a:r>
              <a:rPr lang="en-US" sz="2400" dirty="0" smtClean="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smtClean="0">
                <a:solidFill>
                  <a:srgbClr val="C00000"/>
                </a:solidFill>
                <a:latin typeface="Calibri" panose="020F0502020204030204" pitchFamily="34" charset="0"/>
                <a:ea typeface="Times New Roman" panose="02020603050405020304" pitchFamily="18" charset="0"/>
                <a:cs typeface="Calibri" panose="020F0502020204030204" pitchFamily="34" charset="0"/>
              </a:rPr>
              <a:t>chăm</a:t>
            </a:r>
            <a:r>
              <a:rPr lang="en-US" sz="2400" dirty="0" smtClean="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lo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công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tác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giáo</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dục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xây</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dựng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môi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trường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lành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mạnh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khơi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dậy</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các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giá</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trị</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đạo</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đức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truyền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thống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tốt</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đẹp</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để</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hạn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chế</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những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hành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vi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sai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trái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suy</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thoái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về</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đạo</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đức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lối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sống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Hình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thành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và</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phát</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triển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các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giá</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trị</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đạo</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đức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chuẩn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mực</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cho</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sinh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viên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trong</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thời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đại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mới</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là</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nhiệm</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vụ</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cấp</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bách</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dirty="0" err="1">
                <a:solidFill>
                  <a:srgbClr val="C00000"/>
                </a:solidFill>
                <a:latin typeface="Calibri" panose="020F0502020204030204" pitchFamily="34" charset="0"/>
                <a:ea typeface="Times New Roman" panose="02020603050405020304" pitchFamily="18" charset="0"/>
                <a:cs typeface="Calibri" panose="020F0502020204030204" pitchFamily="34" charset="0"/>
              </a:rPr>
              <a:t>hiện</a:t>
            </a:r>
            <a:r>
              <a:rPr lang="en-US" sz="2400" dirty="0">
                <a:solidFill>
                  <a:srgbClr val="C00000"/>
                </a:solidFill>
                <a:latin typeface="Calibri" panose="020F0502020204030204" pitchFamily="34" charset="0"/>
                <a:ea typeface="Times New Roman" panose="02020603050405020304" pitchFamily="18" charset="0"/>
                <a:cs typeface="Calibri" panose="020F0502020204030204" pitchFamily="34" charset="0"/>
              </a:rPr>
              <a:t> nay.</a:t>
            </a:r>
            <a:endParaRPr lang="en-US" dirty="0">
              <a:solidFill>
                <a:srgbClr val="C00000"/>
              </a:solidFill>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79490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uyết trình về Đạo đức và lối sống của sinh viên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5257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0877" y="119062"/>
            <a:ext cx="6076950" cy="6483444"/>
          </a:xfrm>
          <a:prstGeom prst="rect">
            <a:avLst/>
          </a:prstGeom>
        </p:spPr>
      </p:pic>
      <p:pic>
        <p:nvPicPr>
          <p:cNvPr id="5" name="Picture 4"/>
          <p:cNvPicPr>
            <a:picLocks noChangeAspect="1"/>
          </p:cNvPicPr>
          <p:nvPr/>
        </p:nvPicPr>
        <p:blipFill>
          <a:blip r:embed="rId3"/>
          <a:stretch>
            <a:fillRect/>
          </a:stretch>
        </p:blipFill>
        <p:spPr>
          <a:xfrm>
            <a:off x="6480362" y="1230406"/>
            <a:ext cx="5711638" cy="3886200"/>
          </a:xfrm>
          <a:prstGeom prst="rect">
            <a:avLst/>
          </a:prstGeom>
        </p:spPr>
      </p:pic>
    </p:spTree>
    <p:extLst>
      <p:ext uri="{BB962C8B-B14F-4D97-AF65-F5344CB8AC3E}">
        <p14:creationId xmlns:p14="http://schemas.microsoft.com/office/powerpoint/2010/main" val="109181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317506" cy="6858000"/>
          </a:xfrm>
          <a:prstGeom prst="rect">
            <a:avLst/>
          </a:prstGeom>
        </p:spPr>
      </p:pic>
      <p:sp>
        <p:nvSpPr>
          <p:cNvPr id="3" name="Content Placeholder 2"/>
          <p:cNvSpPr>
            <a:spLocks noGrp="1"/>
          </p:cNvSpPr>
          <p:nvPr>
            <p:ph idx="1"/>
          </p:nvPr>
        </p:nvSpPr>
        <p:spPr>
          <a:xfrm>
            <a:off x="192741" y="1637367"/>
            <a:ext cx="11398623" cy="3862480"/>
          </a:xfrm>
        </p:spPr>
        <p:txBody>
          <a:bodyPr>
            <a:normAutofit lnSpcReduction="10000"/>
          </a:bodyPr>
          <a:lstStyle/>
          <a:p>
            <a:pPr marL="577850" indent="-577850" algn="just">
              <a:buFontTx/>
              <a:buChar char="-"/>
            </a:pPr>
            <a:r>
              <a:rPr lang="en-US" dirty="0" err="1" smtClean="0"/>
              <a:t>Tu</a:t>
            </a:r>
            <a:r>
              <a:rPr lang="en-US" dirty="0" smtClean="0"/>
              <a:t> </a:t>
            </a:r>
            <a:r>
              <a:rPr lang="en-US" dirty="0" err="1"/>
              <a:t>dưỡng</a:t>
            </a:r>
            <a:r>
              <a:rPr lang="en-US" dirty="0"/>
              <a:t> ý </a:t>
            </a:r>
            <a:r>
              <a:rPr lang="en-US" dirty="0" err="1"/>
              <a:t>chí</a:t>
            </a:r>
            <a:r>
              <a:rPr lang="en-US" dirty="0"/>
              <a:t>, </a:t>
            </a:r>
            <a:r>
              <a:rPr lang="en-US" dirty="0" err="1"/>
              <a:t>tiếp</a:t>
            </a:r>
            <a:r>
              <a:rPr lang="en-US" dirty="0"/>
              <a:t> </a:t>
            </a:r>
            <a:r>
              <a:rPr lang="en-US" dirty="0" err="1"/>
              <a:t>nối</a:t>
            </a:r>
            <a:r>
              <a:rPr lang="en-US" dirty="0"/>
              <a:t> </a:t>
            </a:r>
            <a:r>
              <a:rPr lang="en-US" dirty="0" err="1"/>
              <a:t>truyền</a:t>
            </a:r>
            <a:r>
              <a:rPr lang="en-US" dirty="0"/>
              <a:t> </a:t>
            </a:r>
            <a:r>
              <a:rPr lang="en-US" dirty="0" err="1"/>
              <a:t>thống</a:t>
            </a:r>
            <a:r>
              <a:rPr lang="en-US" dirty="0"/>
              <a:t> </a:t>
            </a:r>
            <a:r>
              <a:rPr lang="en-US" dirty="0" err="1"/>
              <a:t>yêu</a:t>
            </a:r>
            <a:r>
              <a:rPr lang="en-US" dirty="0"/>
              <a:t> </a:t>
            </a:r>
            <a:r>
              <a:rPr lang="en-US" dirty="0" err="1"/>
              <a:t>nước</a:t>
            </a:r>
            <a:r>
              <a:rPr lang="en-US" dirty="0"/>
              <a:t>, </a:t>
            </a:r>
            <a:endParaRPr lang="en-US" dirty="0" smtClean="0"/>
          </a:p>
          <a:p>
            <a:pPr algn="just">
              <a:buFontTx/>
              <a:buChar char="-"/>
            </a:pPr>
            <a:endParaRPr lang="en-US" dirty="0" smtClean="0"/>
          </a:p>
          <a:p>
            <a:pPr marL="0" indent="0" algn="just">
              <a:buNone/>
            </a:pPr>
            <a:r>
              <a:rPr lang="en-US" dirty="0"/>
              <a:t>	</a:t>
            </a:r>
            <a:r>
              <a:rPr lang="en-US" dirty="0" smtClean="0"/>
              <a:t>+ </a:t>
            </a:r>
            <a:r>
              <a:rPr lang="en-US" dirty="0" err="1" smtClean="0"/>
              <a:t>Điều</a:t>
            </a:r>
            <a:r>
              <a:rPr lang="en-US" dirty="0" smtClean="0"/>
              <a:t> </a:t>
            </a:r>
            <a:r>
              <a:rPr lang="en-US" dirty="0" err="1" smtClean="0"/>
              <a:t>chỉnh</a:t>
            </a:r>
            <a:r>
              <a:rPr lang="en-US" dirty="0" smtClean="0"/>
              <a:t> </a:t>
            </a:r>
            <a:r>
              <a:rPr lang="en-US" dirty="0" err="1"/>
              <a:t>hành</a:t>
            </a:r>
            <a:r>
              <a:rPr lang="en-US" dirty="0"/>
              <a:t> vi </a:t>
            </a:r>
            <a:r>
              <a:rPr lang="en-US" dirty="0" err="1"/>
              <a:t>phù</a:t>
            </a:r>
            <a:r>
              <a:rPr lang="en-US" dirty="0"/>
              <a:t> </a:t>
            </a:r>
            <a:r>
              <a:rPr lang="en-US" dirty="0" err="1"/>
              <a:t>hợp</a:t>
            </a:r>
            <a:r>
              <a:rPr lang="en-US" dirty="0"/>
              <a:t> </a:t>
            </a:r>
            <a:r>
              <a:rPr lang="en-US" dirty="0" err="1"/>
              <a:t>với</a:t>
            </a:r>
            <a:r>
              <a:rPr lang="en-US" dirty="0"/>
              <a:t> </a:t>
            </a:r>
            <a:r>
              <a:rPr lang="en-US" dirty="0" err="1"/>
              <a:t>chuẩn</a:t>
            </a:r>
            <a:r>
              <a:rPr lang="en-US" dirty="0"/>
              <a:t> </a:t>
            </a:r>
            <a:r>
              <a:rPr lang="en-US" dirty="0" err="1"/>
              <a:t>mực</a:t>
            </a:r>
            <a:r>
              <a:rPr lang="en-US" dirty="0"/>
              <a:t> </a:t>
            </a:r>
            <a:r>
              <a:rPr lang="en-US" dirty="0" err="1"/>
              <a:t>đạo</a:t>
            </a:r>
            <a:r>
              <a:rPr lang="en-US" dirty="0"/>
              <a:t> </a:t>
            </a:r>
            <a:r>
              <a:rPr lang="en-US" dirty="0" err="1"/>
              <a:t>đức</a:t>
            </a:r>
            <a:r>
              <a:rPr lang="en-US" dirty="0"/>
              <a:t> </a:t>
            </a:r>
            <a:r>
              <a:rPr lang="en-US" dirty="0" err="1"/>
              <a:t>xã</a:t>
            </a:r>
            <a:r>
              <a:rPr lang="en-US" dirty="0"/>
              <a:t> </a:t>
            </a:r>
            <a:r>
              <a:rPr lang="en-US" dirty="0" err="1"/>
              <a:t>hội</a:t>
            </a:r>
            <a:r>
              <a:rPr lang="en-US" dirty="0"/>
              <a:t>, </a:t>
            </a:r>
            <a:endParaRPr lang="en-US" dirty="0" smtClean="0"/>
          </a:p>
          <a:p>
            <a:pPr marL="0" indent="0" algn="just">
              <a:buNone/>
            </a:pPr>
            <a:endParaRPr lang="en-US" dirty="0" smtClean="0"/>
          </a:p>
          <a:p>
            <a:pPr marL="0" indent="0" algn="just">
              <a:buNone/>
            </a:pPr>
            <a:r>
              <a:rPr lang="en-US" dirty="0"/>
              <a:t>	</a:t>
            </a:r>
            <a:r>
              <a:rPr lang="en-US" dirty="0" smtClean="0"/>
              <a:t>+ </a:t>
            </a:r>
            <a:r>
              <a:rPr lang="en-US" dirty="0" err="1" smtClean="0"/>
              <a:t>Xác</a:t>
            </a:r>
            <a:r>
              <a:rPr lang="en-US" dirty="0" smtClean="0"/>
              <a:t> </a:t>
            </a:r>
            <a:r>
              <a:rPr lang="en-US" dirty="0" err="1" smtClean="0"/>
              <a:t>định</a:t>
            </a:r>
            <a:r>
              <a:rPr lang="en-US" dirty="0" smtClean="0"/>
              <a:t> </a:t>
            </a:r>
            <a:r>
              <a:rPr lang="en-US" dirty="0" err="1"/>
              <a:t>quyền</a:t>
            </a:r>
            <a:r>
              <a:rPr lang="en-US" dirty="0"/>
              <a:t> </a:t>
            </a:r>
            <a:r>
              <a:rPr lang="en-US" dirty="0" err="1"/>
              <a:t>hạn</a:t>
            </a:r>
            <a:r>
              <a:rPr lang="en-US" dirty="0"/>
              <a:t>, </a:t>
            </a:r>
            <a:r>
              <a:rPr lang="en-US" dirty="0" err="1"/>
              <a:t>trách</a:t>
            </a:r>
            <a:r>
              <a:rPr lang="en-US" dirty="0"/>
              <a:t> </a:t>
            </a:r>
            <a:r>
              <a:rPr lang="en-US" dirty="0" err="1"/>
              <a:t>nhiệm</a:t>
            </a:r>
            <a:r>
              <a:rPr lang="en-US" dirty="0"/>
              <a:t>, </a:t>
            </a:r>
            <a:r>
              <a:rPr lang="en-US" dirty="0" err="1"/>
              <a:t>nghĩa</a:t>
            </a:r>
            <a:r>
              <a:rPr lang="en-US" dirty="0"/>
              <a:t> </a:t>
            </a:r>
            <a:r>
              <a:rPr lang="en-US" dirty="0" err="1"/>
              <a:t>vụ</a:t>
            </a:r>
            <a:r>
              <a:rPr lang="en-US" dirty="0"/>
              <a:t> </a:t>
            </a:r>
            <a:r>
              <a:rPr lang="en-US" dirty="0" err="1"/>
              <a:t>của</a:t>
            </a:r>
            <a:r>
              <a:rPr lang="en-US" dirty="0"/>
              <a:t> </a:t>
            </a:r>
            <a:r>
              <a:rPr lang="en-US" dirty="0" err="1"/>
              <a:t>bản</a:t>
            </a:r>
            <a:r>
              <a:rPr lang="en-US" dirty="0"/>
              <a:t> </a:t>
            </a:r>
            <a:r>
              <a:rPr lang="en-US" dirty="0" err="1"/>
              <a:t>thân</a:t>
            </a:r>
            <a:r>
              <a:rPr lang="en-US" dirty="0"/>
              <a:t>. </a:t>
            </a:r>
            <a:endParaRPr lang="en-US" dirty="0" smtClean="0"/>
          </a:p>
          <a:p>
            <a:pPr marL="0" indent="0" algn="just">
              <a:buNone/>
            </a:pPr>
            <a:endParaRPr lang="en-US" dirty="0" smtClean="0"/>
          </a:p>
          <a:p>
            <a:pPr marL="0" indent="0" algn="just">
              <a:buNone/>
            </a:pPr>
            <a:r>
              <a:rPr lang="en-US" dirty="0"/>
              <a:t>	</a:t>
            </a:r>
            <a:r>
              <a:rPr lang="en-US" dirty="0" smtClean="0"/>
              <a:t>+ </a:t>
            </a:r>
            <a:r>
              <a:rPr lang="en-US" dirty="0" err="1" smtClean="0"/>
              <a:t>Có</a:t>
            </a:r>
            <a:r>
              <a:rPr lang="en-US" dirty="0" smtClean="0"/>
              <a:t> </a:t>
            </a:r>
            <a:r>
              <a:rPr lang="en-US" dirty="0" err="1"/>
              <a:t>lòng</a:t>
            </a:r>
            <a:r>
              <a:rPr lang="en-US" dirty="0"/>
              <a:t> </a:t>
            </a:r>
            <a:r>
              <a:rPr lang="en-US" dirty="0" err="1"/>
              <a:t>nhân</a:t>
            </a:r>
            <a:r>
              <a:rPr lang="en-US" dirty="0"/>
              <a:t> </a:t>
            </a:r>
            <a:r>
              <a:rPr lang="en-US" dirty="0" err="1"/>
              <a:t>ái</a:t>
            </a:r>
            <a:r>
              <a:rPr lang="en-US" dirty="0"/>
              <a:t>, </a:t>
            </a:r>
            <a:r>
              <a:rPr lang="en-US" dirty="0" err="1"/>
              <a:t>yêu</a:t>
            </a:r>
            <a:r>
              <a:rPr lang="en-US" dirty="0"/>
              <a:t> </a:t>
            </a:r>
            <a:r>
              <a:rPr lang="en-US" dirty="0" err="1"/>
              <a:t>thương</a:t>
            </a:r>
            <a:r>
              <a:rPr lang="en-US" dirty="0"/>
              <a:t>, </a:t>
            </a:r>
            <a:r>
              <a:rPr lang="en-US" dirty="0" err="1"/>
              <a:t>nhân</a:t>
            </a:r>
            <a:r>
              <a:rPr lang="en-US" dirty="0"/>
              <a:t> </a:t>
            </a:r>
            <a:r>
              <a:rPr lang="en-US" dirty="0" err="1"/>
              <a:t>nghĩa</a:t>
            </a:r>
            <a:r>
              <a:rPr lang="en-US" dirty="0"/>
              <a:t>, </a:t>
            </a:r>
            <a:r>
              <a:rPr lang="en-US" dirty="0" err="1"/>
              <a:t>đoàn</a:t>
            </a:r>
            <a:r>
              <a:rPr lang="en-US" dirty="0"/>
              <a:t> </a:t>
            </a:r>
            <a:r>
              <a:rPr lang="en-US" dirty="0" err="1"/>
              <a:t>kết</a:t>
            </a:r>
            <a:r>
              <a:rPr lang="en-US" dirty="0"/>
              <a:t>, </a:t>
            </a:r>
            <a:r>
              <a:rPr lang="en-US" dirty="0" err="1"/>
              <a:t>trân</a:t>
            </a:r>
            <a:r>
              <a:rPr lang="en-US" dirty="0"/>
              <a:t> </a:t>
            </a:r>
            <a:r>
              <a:rPr lang="en-US" dirty="0" err="1"/>
              <a:t>trọng</a:t>
            </a:r>
            <a:r>
              <a:rPr lang="en-US" dirty="0"/>
              <a:t> </a:t>
            </a:r>
            <a:r>
              <a:rPr lang="en-US" dirty="0" err="1"/>
              <a:t>các</a:t>
            </a:r>
            <a:r>
              <a:rPr lang="en-US" dirty="0"/>
              <a:t> </a:t>
            </a:r>
            <a:r>
              <a:rPr lang="en-US" dirty="0" err="1"/>
              <a:t>giá</a:t>
            </a:r>
            <a:r>
              <a:rPr lang="en-US" dirty="0"/>
              <a:t> </a:t>
            </a:r>
            <a:r>
              <a:rPr lang="en-US" dirty="0" smtClean="0"/>
              <a:t>	</a:t>
            </a:r>
            <a:r>
              <a:rPr lang="en-US" dirty="0" err="1" smtClean="0"/>
              <a:t>trị</a:t>
            </a:r>
            <a:r>
              <a:rPr lang="en-US" dirty="0" smtClean="0"/>
              <a:t> </a:t>
            </a:r>
            <a:r>
              <a:rPr lang="en-US" dirty="0" err="1"/>
              <a:t>đạo</a:t>
            </a:r>
            <a:r>
              <a:rPr lang="en-US" dirty="0"/>
              <a:t> </a:t>
            </a:r>
            <a:r>
              <a:rPr lang="en-US" dirty="0" err="1"/>
              <a:t>đức</a:t>
            </a:r>
            <a:r>
              <a:rPr lang="en-US" dirty="0"/>
              <a:t> </a:t>
            </a:r>
            <a:r>
              <a:rPr lang="en-US" dirty="0" err="1"/>
              <a:t>nền</a:t>
            </a:r>
            <a:r>
              <a:rPr lang="en-US" dirty="0"/>
              <a:t> </a:t>
            </a:r>
            <a:r>
              <a:rPr lang="en-US" dirty="0" err="1" smtClean="0"/>
              <a:t>tảng</a:t>
            </a:r>
            <a:endParaRPr lang="en-US" dirty="0"/>
          </a:p>
        </p:txBody>
      </p:sp>
      <p:sp>
        <p:nvSpPr>
          <p:cNvPr id="2" name="Rectangle 1"/>
          <p:cNvSpPr/>
          <p:nvPr/>
        </p:nvSpPr>
        <p:spPr>
          <a:xfrm>
            <a:off x="3767914" y="528028"/>
            <a:ext cx="4248279" cy="707886"/>
          </a:xfrm>
          <a:prstGeom prst="rect">
            <a:avLst/>
          </a:prstGeom>
          <a:solidFill>
            <a:srgbClr val="FFFF00"/>
          </a:solidFill>
        </p:spPr>
        <p:txBody>
          <a:bodyPr wrap="none">
            <a:spAutoFit/>
          </a:bodyPr>
          <a:lstStyle/>
          <a:p>
            <a:pPr algn="just"/>
            <a:r>
              <a:rPr lang="en-US" sz="4000" b="1" dirty="0" err="1"/>
              <a:t>Nội</a:t>
            </a:r>
            <a:r>
              <a:rPr lang="en-US" sz="4000" b="1" dirty="0"/>
              <a:t> dung </a:t>
            </a:r>
            <a:r>
              <a:rPr lang="en-US" sz="4000" b="1" dirty="0" err="1"/>
              <a:t>tu</a:t>
            </a:r>
            <a:r>
              <a:rPr lang="en-US" sz="4000" b="1" dirty="0"/>
              <a:t> </a:t>
            </a:r>
            <a:r>
              <a:rPr lang="en-US" sz="4000" b="1" dirty="0" err="1"/>
              <a:t>dưỡng</a:t>
            </a:r>
            <a:endParaRPr lang="en-US" sz="4000" b="1" dirty="0"/>
          </a:p>
        </p:txBody>
      </p:sp>
    </p:spTree>
    <p:extLst>
      <p:ext uri="{BB962C8B-B14F-4D97-AF65-F5344CB8AC3E}">
        <p14:creationId xmlns:p14="http://schemas.microsoft.com/office/powerpoint/2010/main" val="212208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00953" y="0"/>
            <a:ext cx="10018059" cy="6858000"/>
          </a:xfrm>
          <a:prstGeom prst="rect">
            <a:avLst/>
          </a:prstGeom>
        </p:spPr>
      </p:pic>
    </p:spTree>
    <p:extLst>
      <p:ext uri="{BB962C8B-B14F-4D97-AF65-F5344CB8AC3E}">
        <p14:creationId xmlns:p14="http://schemas.microsoft.com/office/powerpoint/2010/main" val="33372093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88578" y="1556684"/>
            <a:ext cx="4527176" cy="1710951"/>
          </a:xfrm>
        </p:spPr>
        <p:txBody>
          <a:bodyPr>
            <a:noAutofit/>
          </a:bodyPr>
          <a:lstStyle/>
          <a:p>
            <a:pPr marL="0" indent="0" algn="just">
              <a:buNone/>
            </a:pPr>
            <a:r>
              <a:rPr lang="en-US" sz="3200" dirty="0" smtClean="0"/>
              <a:t>- 	</a:t>
            </a:r>
            <a:r>
              <a:rPr lang="en-US" sz="3200" dirty="0" err="1" smtClean="0"/>
              <a:t>Có</a:t>
            </a:r>
            <a:r>
              <a:rPr lang="en-US" sz="3200" dirty="0" smtClean="0"/>
              <a:t> </a:t>
            </a:r>
            <a:r>
              <a:rPr lang="en-US" sz="3200" dirty="0" err="1"/>
              <a:t>trách</a:t>
            </a:r>
            <a:r>
              <a:rPr lang="en-US" sz="3200" dirty="0"/>
              <a:t> </a:t>
            </a:r>
            <a:r>
              <a:rPr lang="en-US" sz="3200" dirty="0" err="1"/>
              <a:t>nhiệm</a:t>
            </a:r>
            <a:r>
              <a:rPr lang="en-US" sz="3200" dirty="0"/>
              <a:t> </a:t>
            </a:r>
            <a:r>
              <a:rPr lang="en-US" sz="3200" dirty="0" err="1"/>
              <a:t>xây</a:t>
            </a:r>
            <a:r>
              <a:rPr lang="en-US" sz="3200" dirty="0"/>
              <a:t> </a:t>
            </a:r>
            <a:r>
              <a:rPr lang="en-US" sz="3200" dirty="0" err="1"/>
              <a:t>dựng</a:t>
            </a:r>
            <a:r>
              <a:rPr lang="en-US" sz="3200" dirty="0"/>
              <a:t> </a:t>
            </a:r>
            <a:r>
              <a:rPr lang="en-US" sz="3200" dirty="0" err="1"/>
              <a:t>lối</a:t>
            </a:r>
            <a:r>
              <a:rPr lang="en-US" sz="3200" dirty="0"/>
              <a:t> </a:t>
            </a:r>
            <a:r>
              <a:rPr lang="en-US" sz="3200" dirty="0" err="1"/>
              <a:t>sống</a:t>
            </a:r>
            <a:r>
              <a:rPr lang="en-US" sz="3200" dirty="0"/>
              <a:t> </a:t>
            </a:r>
            <a:r>
              <a:rPr lang="en-US" sz="3200" dirty="0" err="1"/>
              <a:t>lành</a:t>
            </a:r>
            <a:r>
              <a:rPr lang="en-US" sz="3200" dirty="0"/>
              <a:t> </a:t>
            </a:r>
            <a:r>
              <a:rPr lang="en-US" sz="3200" dirty="0" err="1"/>
              <a:t>mạnh</a:t>
            </a:r>
            <a:r>
              <a:rPr lang="en-US" sz="3200" dirty="0"/>
              <a:t> </a:t>
            </a:r>
            <a:r>
              <a:rPr lang="en-US" sz="3200" dirty="0" err="1"/>
              <a:t>và</a:t>
            </a:r>
            <a:r>
              <a:rPr lang="en-US" sz="3200" dirty="0"/>
              <a:t> </a:t>
            </a:r>
            <a:r>
              <a:rPr lang="en-US" sz="3200" dirty="0" err="1"/>
              <a:t>nơi</a:t>
            </a:r>
            <a:r>
              <a:rPr lang="en-US" sz="3200" dirty="0"/>
              <a:t> </a:t>
            </a:r>
            <a:r>
              <a:rPr lang="en-US" sz="3200" dirty="0" err="1"/>
              <a:t>làm</a:t>
            </a:r>
            <a:r>
              <a:rPr lang="en-US" sz="3200" dirty="0"/>
              <a:t> </a:t>
            </a:r>
            <a:r>
              <a:rPr lang="en-US" sz="3200" dirty="0" err="1"/>
              <a:t>việc</a:t>
            </a:r>
            <a:r>
              <a:rPr lang="en-US" sz="3200" dirty="0"/>
              <a:t> </a:t>
            </a:r>
            <a:r>
              <a:rPr lang="en-US" sz="3200" dirty="0" err="1"/>
              <a:t>văn</a:t>
            </a:r>
            <a:r>
              <a:rPr lang="en-US" sz="3200" dirty="0"/>
              <a:t> minh </a:t>
            </a:r>
            <a:r>
              <a:rPr lang="en-US" sz="3200" dirty="0" err="1"/>
              <a:t>để</a:t>
            </a:r>
            <a:r>
              <a:rPr lang="en-US" sz="3200" dirty="0"/>
              <a:t> </a:t>
            </a:r>
            <a:r>
              <a:rPr lang="en-US" sz="3200" dirty="0" err="1"/>
              <a:t>phát</a:t>
            </a:r>
            <a:r>
              <a:rPr lang="en-US" sz="3200" dirty="0"/>
              <a:t> </a:t>
            </a:r>
            <a:r>
              <a:rPr lang="en-US" sz="3200" dirty="0" err="1"/>
              <a:t>huy</a:t>
            </a:r>
            <a:r>
              <a:rPr lang="en-US" sz="3200" dirty="0"/>
              <a:t> </a:t>
            </a:r>
            <a:r>
              <a:rPr lang="en-US" sz="3200" dirty="0" err="1"/>
              <a:t>bản</a:t>
            </a:r>
            <a:r>
              <a:rPr lang="en-US" sz="3200" dirty="0"/>
              <a:t> </a:t>
            </a:r>
            <a:r>
              <a:rPr lang="en-US" sz="3200" dirty="0" err="1"/>
              <a:t>sắc</a:t>
            </a:r>
            <a:r>
              <a:rPr lang="en-US" sz="3200" dirty="0"/>
              <a:t> </a:t>
            </a:r>
            <a:r>
              <a:rPr lang="en-US" sz="3200" dirty="0" err="1"/>
              <a:t>văn</a:t>
            </a:r>
            <a:r>
              <a:rPr lang="en-US" sz="3200" dirty="0"/>
              <a:t> </a:t>
            </a:r>
            <a:r>
              <a:rPr lang="en-US" sz="3200" dirty="0" err="1"/>
              <a:t>hóa</a:t>
            </a:r>
            <a:r>
              <a:rPr lang="en-US" sz="3200" dirty="0"/>
              <a:t> </a:t>
            </a:r>
            <a:r>
              <a:rPr lang="en-US" sz="3200" dirty="0" err="1"/>
              <a:t>dân</a:t>
            </a:r>
            <a:r>
              <a:rPr lang="en-US" sz="3200" dirty="0"/>
              <a:t> </a:t>
            </a:r>
            <a:r>
              <a:rPr lang="en-US" sz="3200" dirty="0" err="1"/>
              <a:t>tộc</a:t>
            </a:r>
            <a:r>
              <a:rPr lang="en-US" sz="3200" dirty="0"/>
              <a:t>. </a:t>
            </a:r>
            <a:r>
              <a:rPr lang="en-US" sz="3200" dirty="0" err="1"/>
              <a:t>Biết</a:t>
            </a:r>
            <a:r>
              <a:rPr lang="en-US" sz="3200" dirty="0"/>
              <a:t> </a:t>
            </a:r>
            <a:r>
              <a:rPr lang="en-US" sz="3200" dirty="0" err="1"/>
              <a:t>phê</a:t>
            </a:r>
            <a:r>
              <a:rPr lang="en-US" sz="3200" dirty="0"/>
              <a:t> </a:t>
            </a:r>
            <a:r>
              <a:rPr lang="en-US" sz="3200" dirty="0" err="1"/>
              <a:t>phán</a:t>
            </a:r>
            <a:r>
              <a:rPr lang="en-US" sz="3200" dirty="0"/>
              <a:t> </a:t>
            </a:r>
            <a:r>
              <a:rPr lang="en-US" sz="3200" dirty="0" err="1"/>
              <a:t>những</a:t>
            </a:r>
            <a:r>
              <a:rPr lang="en-US" sz="3200" dirty="0"/>
              <a:t> </a:t>
            </a:r>
            <a:r>
              <a:rPr lang="en-US" sz="3200" dirty="0" err="1"/>
              <a:t>hủ</a:t>
            </a:r>
            <a:r>
              <a:rPr lang="en-US" sz="3200" dirty="0"/>
              <a:t> </a:t>
            </a:r>
            <a:r>
              <a:rPr lang="en-US" sz="3200" dirty="0" err="1"/>
              <a:t>tục</a:t>
            </a:r>
            <a:r>
              <a:rPr lang="en-US" sz="3200" dirty="0"/>
              <a:t>, </a:t>
            </a:r>
            <a:r>
              <a:rPr lang="en-US" sz="3200" dirty="0" err="1"/>
              <a:t>lạc</a:t>
            </a:r>
            <a:r>
              <a:rPr lang="en-US" sz="3200" dirty="0"/>
              <a:t> </a:t>
            </a:r>
            <a:r>
              <a:rPr lang="en-US" sz="3200" dirty="0" err="1"/>
              <a:t>hậu</a:t>
            </a:r>
            <a:r>
              <a:rPr lang="en-US" sz="3200" dirty="0"/>
              <a:t> </a:t>
            </a:r>
            <a:r>
              <a:rPr lang="en-US" sz="3200" dirty="0" err="1"/>
              <a:t>cũng</a:t>
            </a:r>
            <a:r>
              <a:rPr lang="en-US" sz="3200" dirty="0"/>
              <a:t> </a:t>
            </a:r>
            <a:r>
              <a:rPr lang="en-US" sz="3200" dirty="0" err="1"/>
              <a:t>như</a:t>
            </a:r>
            <a:r>
              <a:rPr lang="en-US" sz="3200" dirty="0"/>
              <a:t> </a:t>
            </a:r>
            <a:r>
              <a:rPr lang="en-US" sz="3200" dirty="0" err="1"/>
              <a:t>phê</a:t>
            </a:r>
            <a:r>
              <a:rPr lang="en-US" sz="3200" dirty="0"/>
              <a:t> </a:t>
            </a:r>
            <a:r>
              <a:rPr lang="en-US" sz="3200" dirty="0" err="1"/>
              <a:t>bình</a:t>
            </a:r>
            <a:r>
              <a:rPr lang="en-US" sz="3200" dirty="0"/>
              <a:t> </a:t>
            </a:r>
            <a:r>
              <a:rPr lang="en-US" sz="3200" dirty="0" err="1"/>
              <a:t>chủ</a:t>
            </a:r>
            <a:r>
              <a:rPr lang="en-US" sz="3200" dirty="0"/>
              <a:t> </a:t>
            </a:r>
            <a:r>
              <a:rPr lang="en-US" sz="3200" dirty="0" err="1"/>
              <a:t>nghĩa</a:t>
            </a:r>
            <a:r>
              <a:rPr lang="en-US" sz="3200" dirty="0"/>
              <a:t> </a:t>
            </a:r>
            <a:r>
              <a:rPr lang="en-US" sz="3200" dirty="0" err="1"/>
              <a:t>cá</a:t>
            </a:r>
            <a:r>
              <a:rPr lang="en-US" sz="3200" dirty="0"/>
              <a:t> </a:t>
            </a:r>
            <a:r>
              <a:rPr lang="en-US" sz="3200" dirty="0" err="1"/>
              <a:t>nhân</a:t>
            </a:r>
            <a:r>
              <a:rPr lang="en-US" sz="3200" dirty="0"/>
              <a:t>, </a:t>
            </a:r>
            <a:r>
              <a:rPr lang="en-US" sz="3200" dirty="0" err="1"/>
              <a:t>trục</a:t>
            </a:r>
            <a:r>
              <a:rPr lang="en-US" sz="3200" dirty="0"/>
              <a:t> </a:t>
            </a:r>
            <a:r>
              <a:rPr lang="en-US" sz="3200" dirty="0" err="1"/>
              <a:t>lợi</a:t>
            </a:r>
            <a:r>
              <a:rPr lang="en-US" sz="3200" dirty="0"/>
              <a:t> </a:t>
            </a:r>
            <a:r>
              <a:rPr lang="en-US" sz="3200" dirty="0" err="1"/>
              <a:t>bản</a:t>
            </a:r>
            <a:r>
              <a:rPr lang="en-US" sz="3200" dirty="0"/>
              <a:t> </a:t>
            </a:r>
            <a:r>
              <a:rPr lang="en-US" sz="3200" dirty="0" err="1"/>
              <a:t>thân</a:t>
            </a:r>
            <a:r>
              <a:rPr lang="en-US" sz="3200" dirty="0"/>
              <a:t>.</a:t>
            </a:r>
          </a:p>
          <a:p>
            <a:pPr algn="just"/>
            <a:endParaRPr lang="en-US" sz="3200" dirty="0"/>
          </a:p>
        </p:txBody>
      </p:sp>
      <p:pic>
        <p:nvPicPr>
          <p:cNvPr id="5" name="Picture 4"/>
          <p:cNvPicPr>
            <a:picLocks noChangeAspect="1"/>
          </p:cNvPicPr>
          <p:nvPr/>
        </p:nvPicPr>
        <p:blipFill>
          <a:blip r:embed="rId2"/>
          <a:stretch>
            <a:fillRect/>
          </a:stretch>
        </p:blipFill>
        <p:spPr>
          <a:xfrm>
            <a:off x="5015754" y="428625"/>
            <a:ext cx="7176246" cy="6000750"/>
          </a:xfrm>
          <a:prstGeom prst="rect">
            <a:avLst/>
          </a:prstGeom>
        </p:spPr>
      </p:pic>
    </p:spTree>
    <p:extLst>
      <p:ext uri="{BB962C8B-B14F-4D97-AF65-F5344CB8AC3E}">
        <p14:creationId xmlns:p14="http://schemas.microsoft.com/office/powerpoint/2010/main" val="38872501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446" y="5288009"/>
            <a:ext cx="11321583" cy="1354838"/>
          </a:xfrm>
          <a:solidFill>
            <a:srgbClr val="00FFFF"/>
          </a:solidFill>
        </p:spPr>
        <p:txBody>
          <a:bodyPr/>
          <a:lstStyle/>
          <a:p>
            <a:pPr marL="0" indent="0">
              <a:buNone/>
            </a:pPr>
            <a:r>
              <a:rPr lang="en-US" dirty="0" smtClean="0"/>
              <a:t>-	</a:t>
            </a:r>
            <a:r>
              <a:rPr lang="en-US" dirty="0" err="1" smtClean="0"/>
              <a:t>Có</a:t>
            </a:r>
            <a:r>
              <a:rPr lang="en-US" dirty="0" smtClean="0"/>
              <a:t> </a:t>
            </a:r>
            <a:r>
              <a:rPr lang="en-US" dirty="0" err="1"/>
              <a:t>động</a:t>
            </a:r>
            <a:r>
              <a:rPr lang="en-US" dirty="0"/>
              <a:t> </a:t>
            </a:r>
            <a:r>
              <a:rPr lang="en-US" dirty="0" err="1"/>
              <a:t>cơ</a:t>
            </a:r>
            <a:r>
              <a:rPr lang="en-US" dirty="0"/>
              <a:t> </a:t>
            </a:r>
            <a:r>
              <a:rPr lang="en-US" dirty="0" err="1"/>
              <a:t>học</a:t>
            </a:r>
            <a:r>
              <a:rPr lang="en-US" dirty="0"/>
              <a:t> </a:t>
            </a:r>
            <a:r>
              <a:rPr lang="en-US" dirty="0" err="1"/>
              <a:t>tập</a:t>
            </a:r>
            <a:r>
              <a:rPr lang="en-US" dirty="0"/>
              <a:t> </a:t>
            </a:r>
            <a:r>
              <a:rPr lang="en-US" dirty="0" err="1"/>
              <a:t>đúng</a:t>
            </a:r>
            <a:r>
              <a:rPr lang="en-US" dirty="0"/>
              <a:t>, </a:t>
            </a:r>
            <a:r>
              <a:rPr lang="en-US" dirty="0" err="1"/>
              <a:t>chọn</a:t>
            </a:r>
            <a:r>
              <a:rPr lang="en-US" dirty="0"/>
              <a:t> </a:t>
            </a:r>
            <a:r>
              <a:rPr lang="en-US" dirty="0" err="1"/>
              <a:t>ngành</a:t>
            </a:r>
            <a:r>
              <a:rPr lang="en-US" dirty="0"/>
              <a:t> </a:t>
            </a:r>
            <a:r>
              <a:rPr lang="en-US" dirty="0" err="1"/>
              <a:t>nghề</a:t>
            </a:r>
            <a:r>
              <a:rPr lang="en-US" dirty="0"/>
              <a:t> </a:t>
            </a:r>
            <a:r>
              <a:rPr lang="en-US" dirty="0" err="1"/>
              <a:t>phù</a:t>
            </a:r>
            <a:r>
              <a:rPr lang="en-US" dirty="0"/>
              <a:t> </a:t>
            </a:r>
            <a:r>
              <a:rPr lang="en-US" dirty="0" err="1"/>
              <a:t>hợp</a:t>
            </a:r>
            <a:r>
              <a:rPr lang="en-US" dirty="0"/>
              <a:t> </a:t>
            </a:r>
            <a:r>
              <a:rPr lang="en-US" dirty="0" err="1"/>
              <a:t>với</a:t>
            </a:r>
            <a:r>
              <a:rPr lang="en-US" dirty="0"/>
              <a:t> </a:t>
            </a:r>
            <a:r>
              <a:rPr lang="en-US" dirty="0" err="1"/>
              <a:t>năng</a:t>
            </a:r>
            <a:r>
              <a:rPr lang="en-US" dirty="0"/>
              <a:t> </a:t>
            </a:r>
            <a:r>
              <a:rPr lang="en-US" dirty="0" err="1"/>
              <a:t>lực</a:t>
            </a:r>
            <a:r>
              <a:rPr lang="en-US" dirty="0"/>
              <a:t> </a:t>
            </a:r>
            <a:r>
              <a:rPr lang="en-US" dirty="0" err="1"/>
              <a:t>và</a:t>
            </a:r>
            <a:r>
              <a:rPr lang="en-US" dirty="0"/>
              <a:t> </a:t>
            </a:r>
            <a:r>
              <a:rPr lang="en-US" dirty="0" err="1"/>
              <a:t>lòng</a:t>
            </a:r>
            <a:r>
              <a:rPr lang="en-US" dirty="0"/>
              <a:t> </a:t>
            </a:r>
            <a:r>
              <a:rPr lang="en-US" dirty="0" err="1"/>
              <a:t>đam</a:t>
            </a:r>
            <a:r>
              <a:rPr lang="en-US" dirty="0"/>
              <a:t> </a:t>
            </a:r>
            <a:r>
              <a:rPr lang="en-US" dirty="0" err="1"/>
              <a:t>mê</a:t>
            </a:r>
            <a:r>
              <a:rPr lang="en-US" dirty="0"/>
              <a:t> </a:t>
            </a:r>
            <a:r>
              <a:rPr lang="en-US" dirty="0" err="1"/>
              <a:t>để</a:t>
            </a:r>
            <a:r>
              <a:rPr lang="en-US" dirty="0"/>
              <a:t> </a:t>
            </a:r>
            <a:r>
              <a:rPr lang="en-US" dirty="0" err="1"/>
              <a:t>có</a:t>
            </a:r>
            <a:r>
              <a:rPr lang="en-US" dirty="0"/>
              <a:t> </a:t>
            </a:r>
            <a:r>
              <a:rPr lang="en-US" dirty="0" err="1"/>
              <a:t>thể</a:t>
            </a:r>
            <a:r>
              <a:rPr lang="en-US" dirty="0"/>
              <a:t> </a:t>
            </a:r>
            <a:r>
              <a:rPr lang="en-US" dirty="0" err="1"/>
              <a:t>làm</a:t>
            </a:r>
            <a:r>
              <a:rPr lang="en-US" dirty="0"/>
              <a:t> </a:t>
            </a:r>
            <a:r>
              <a:rPr lang="en-US" dirty="0" err="1"/>
              <a:t>việc</a:t>
            </a:r>
            <a:r>
              <a:rPr lang="en-US" dirty="0"/>
              <a:t> </a:t>
            </a:r>
            <a:r>
              <a:rPr lang="en-US" dirty="0" err="1"/>
              <a:t>tốt</a:t>
            </a:r>
            <a:r>
              <a:rPr lang="en-US" dirty="0"/>
              <a:t> </a:t>
            </a:r>
            <a:r>
              <a:rPr lang="en-US" dirty="0" err="1"/>
              <a:t>nhất</a:t>
            </a:r>
            <a:r>
              <a:rPr lang="en-US" dirty="0"/>
              <a:t>, </a:t>
            </a:r>
            <a:r>
              <a:rPr lang="en-US" dirty="0" err="1"/>
              <a:t>có</a:t>
            </a:r>
            <a:r>
              <a:rPr lang="en-US" dirty="0"/>
              <a:t> </a:t>
            </a:r>
            <a:r>
              <a:rPr lang="en-US" dirty="0" err="1"/>
              <a:t>đạo</a:t>
            </a:r>
            <a:r>
              <a:rPr lang="en-US" dirty="0"/>
              <a:t> </a:t>
            </a:r>
            <a:r>
              <a:rPr lang="en-US" dirty="0" err="1"/>
              <a:t>đức</a:t>
            </a:r>
            <a:r>
              <a:rPr lang="en-US" dirty="0"/>
              <a:t> </a:t>
            </a:r>
            <a:r>
              <a:rPr lang="en-US" dirty="0" err="1"/>
              <a:t>nghề</a:t>
            </a:r>
            <a:r>
              <a:rPr lang="en-US" dirty="0"/>
              <a:t> </a:t>
            </a:r>
            <a:r>
              <a:rPr lang="en-US" dirty="0" err="1"/>
              <a:t>nghiệp</a:t>
            </a:r>
            <a:r>
              <a:rPr lang="en-US" dirty="0"/>
              <a:t> </a:t>
            </a:r>
            <a:r>
              <a:rPr lang="en-US" dirty="0" err="1"/>
              <a:t>và</a:t>
            </a:r>
            <a:r>
              <a:rPr lang="en-US" dirty="0"/>
              <a:t> </a:t>
            </a:r>
            <a:r>
              <a:rPr lang="en-US" dirty="0" err="1"/>
              <a:t>thích</a:t>
            </a:r>
            <a:r>
              <a:rPr lang="en-US" dirty="0"/>
              <a:t> </a:t>
            </a:r>
            <a:r>
              <a:rPr lang="en-US" dirty="0" err="1"/>
              <a:t>ứng</a:t>
            </a:r>
            <a:r>
              <a:rPr lang="en-US" dirty="0"/>
              <a:t> </a:t>
            </a:r>
            <a:r>
              <a:rPr lang="en-US" dirty="0" err="1"/>
              <a:t>với</a:t>
            </a:r>
            <a:r>
              <a:rPr lang="en-US" dirty="0"/>
              <a:t> </a:t>
            </a: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khoa</a:t>
            </a:r>
            <a:r>
              <a:rPr lang="en-US" dirty="0"/>
              <a:t> </a:t>
            </a:r>
            <a:r>
              <a:rPr lang="en-US" dirty="0" err="1"/>
              <a:t>học</a:t>
            </a:r>
            <a:r>
              <a:rPr lang="en-US" dirty="0"/>
              <a:t> </a:t>
            </a:r>
            <a:r>
              <a:rPr lang="en-US" dirty="0" err="1"/>
              <a:t>công</a:t>
            </a:r>
            <a:r>
              <a:rPr lang="en-US" dirty="0"/>
              <a:t> </a:t>
            </a:r>
            <a:r>
              <a:rPr lang="en-US" dirty="0" err="1"/>
              <a:t>nghệ</a:t>
            </a:r>
            <a:r>
              <a:rPr lang="en-US" dirty="0"/>
              <a:t>.</a:t>
            </a:r>
          </a:p>
          <a:p>
            <a:endParaRPr lang="en-US" dirty="0"/>
          </a:p>
        </p:txBody>
      </p:sp>
      <p:pic>
        <p:nvPicPr>
          <p:cNvPr id="4" name="Picture 3"/>
          <p:cNvPicPr>
            <a:picLocks noChangeAspect="1"/>
          </p:cNvPicPr>
          <p:nvPr/>
        </p:nvPicPr>
        <p:blipFill>
          <a:blip r:embed="rId2"/>
          <a:stretch>
            <a:fillRect/>
          </a:stretch>
        </p:blipFill>
        <p:spPr>
          <a:xfrm>
            <a:off x="4905375" y="295836"/>
            <a:ext cx="7286625" cy="4438650"/>
          </a:xfrm>
          <a:prstGeom prst="rect">
            <a:avLst/>
          </a:prstGeom>
        </p:spPr>
      </p:pic>
      <p:pic>
        <p:nvPicPr>
          <p:cNvPr id="5" name="Picture 4"/>
          <p:cNvPicPr>
            <a:picLocks noChangeAspect="1"/>
          </p:cNvPicPr>
          <p:nvPr/>
        </p:nvPicPr>
        <p:blipFill>
          <a:blip r:embed="rId3"/>
          <a:stretch>
            <a:fillRect/>
          </a:stretch>
        </p:blipFill>
        <p:spPr>
          <a:xfrm>
            <a:off x="0" y="162486"/>
            <a:ext cx="5029200" cy="4572000"/>
          </a:xfrm>
          <a:prstGeom prst="rect">
            <a:avLst/>
          </a:prstGeom>
        </p:spPr>
      </p:pic>
    </p:spTree>
    <p:extLst>
      <p:ext uri="{BB962C8B-B14F-4D97-AF65-F5344CB8AC3E}">
        <p14:creationId xmlns:p14="http://schemas.microsoft.com/office/powerpoint/2010/main" val="199857813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80146" y="892270"/>
            <a:ext cx="6076950" cy="4562475"/>
          </a:xfrm>
          <a:prstGeom prst="rect">
            <a:avLst/>
          </a:prstGeom>
        </p:spPr>
      </p:pic>
      <p:pic>
        <p:nvPicPr>
          <p:cNvPr id="2" name="Picture 1"/>
          <p:cNvPicPr>
            <a:picLocks noChangeAspect="1"/>
          </p:cNvPicPr>
          <p:nvPr/>
        </p:nvPicPr>
        <p:blipFill>
          <a:blip r:embed="rId3"/>
          <a:stretch>
            <a:fillRect/>
          </a:stretch>
        </p:blipFill>
        <p:spPr>
          <a:xfrm>
            <a:off x="6477000" y="0"/>
            <a:ext cx="5715000" cy="5705475"/>
          </a:xfrm>
          <a:prstGeom prst="rect">
            <a:avLst/>
          </a:prstGeom>
        </p:spPr>
      </p:pic>
    </p:spTree>
    <p:extLst>
      <p:ext uri="{BB962C8B-B14F-4D97-AF65-F5344CB8AC3E}">
        <p14:creationId xmlns:p14="http://schemas.microsoft.com/office/powerpoint/2010/main" val="1840698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pattFill prst="pct5">
          <a:fgClr>
            <a:srgbClr val="FFC000"/>
          </a:fgClr>
          <a:bgClr>
            <a:schemeClr val="bg1"/>
          </a:bgClr>
        </a:pattFill>
        <a:effectLst/>
      </p:bgPr>
    </p:bg>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457200" y="260350"/>
            <a:ext cx="1132242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800" b="1" dirty="0">
                <a:solidFill>
                  <a:srgbClr val="FF0000"/>
                </a:solidFill>
              </a:rPr>
              <a:t>2.2. </a:t>
            </a:r>
            <a:r>
              <a:rPr lang="en-US" altLang="en-US" sz="2800" b="1" dirty="0" err="1">
                <a:solidFill>
                  <a:srgbClr val="FF0000"/>
                </a:solidFill>
              </a:rPr>
              <a:t>Phấn</a:t>
            </a:r>
            <a:r>
              <a:rPr lang="en-US" altLang="en-US" sz="2800" b="1" dirty="0">
                <a:solidFill>
                  <a:srgbClr val="FF0000"/>
                </a:solidFill>
              </a:rPr>
              <a:t> </a:t>
            </a:r>
            <a:r>
              <a:rPr lang="en-US" altLang="en-US" sz="2800" b="1" dirty="0" err="1">
                <a:solidFill>
                  <a:srgbClr val="FF0000"/>
                </a:solidFill>
              </a:rPr>
              <a:t>đấu</a:t>
            </a:r>
            <a:r>
              <a:rPr lang="en-US" altLang="en-US" sz="2800" b="1" dirty="0">
                <a:solidFill>
                  <a:srgbClr val="FF0000"/>
                </a:solidFill>
              </a:rPr>
              <a:t> </a:t>
            </a:r>
            <a:r>
              <a:rPr lang="en-US" altLang="en-US" sz="2800" b="1" dirty="0" err="1">
                <a:solidFill>
                  <a:srgbClr val="FF0000"/>
                </a:solidFill>
              </a:rPr>
              <a:t>học</a:t>
            </a:r>
            <a:r>
              <a:rPr lang="en-US" altLang="en-US" sz="2800" b="1" dirty="0">
                <a:solidFill>
                  <a:srgbClr val="FF0000"/>
                </a:solidFill>
              </a:rPr>
              <a:t> </a:t>
            </a:r>
            <a:r>
              <a:rPr lang="en-US" altLang="en-US" sz="2800" b="1" dirty="0" err="1">
                <a:solidFill>
                  <a:srgbClr val="FF0000"/>
                </a:solidFill>
              </a:rPr>
              <a:t>tập</a:t>
            </a:r>
            <a:r>
              <a:rPr lang="en-US" altLang="en-US" sz="2800" b="1" dirty="0">
                <a:solidFill>
                  <a:srgbClr val="FF0000"/>
                </a:solidFill>
              </a:rPr>
              <a:t> </a:t>
            </a:r>
            <a:r>
              <a:rPr lang="en-US" altLang="en-US" sz="2800" b="1" dirty="0" err="1">
                <a:solidFill>
                  <a:srgbClr val="FF0000"/>
                </a:solidFill>
              </a:rPr>
              <a:t>nâng</a:t>
            </a:r>
            <a:r>
              <a:rPr lang="en-US" altLang="en-US" sz="2800" b="1" dirty="0">
                <a:solidFill>
                  <a:srgbClr val="FF0000"/>
                </a:solidFill>
              </a:rPr>
              <a:t> </a:t>
            </a:r>
            <a:r>
              <a:rPr lang="en-US" altLang="en-US" sz="2800" b="1" dirty="0" err="1">
                <a:solidFill>
                  <a:srgbClr val="FF0000"/>
                </a:solidFill>
              </a:rPr>
              <a:t>cao</a:t>
            </a:r>
            <a:r>
              <a:rPr lang="en-US" altLang="en-US" sz="2800" b="1" dirty="0">
                <a:solidFill>
                  <a:srgbClr val="FF0000"/>
                </a:solidFill>
              </a:rPr>
              <a:t> </a:t>
            </a:r>
            <a:r>
              <a:rPr lang="en-US" altLang="en-US" sz="2800" b="1" dirty="0" err="1">
                <a:solidFill>
                  <a:srgbClr val="FF0000"/>
                </a:solidFill>
              </a:rPr>
              <a:t>năng</a:t>
            </a:r>
            <a:r>
              <a:rPr lang="en-US" altLang="en-US" sz="2800" b="1" dirty="0">
                <a:solidFill>
                  <a:srgbClr val="FF0000"/>
                </a:solidFill>
              </a:rPr>
              <a:t> </a:t>
            </a:r>
            <a:r>
              <a:rPr lang="en-US" altLang="en-US" sz="2800" b="1" dirty="0" err="1">
                <a:solidFill>
                  <a:srgbClr val="FF0000"/>
                </a:solidFill>
              </a:rPr>
              <a:t>lực</a:t>
            </a:r>
            <a:r>
              <a:rPr lang="en-US" altLang="en-US" sz="2800" b="1" dirty="0">
                <a:solidFill>
                  <a:srgbClr val="FF0000"/>
                </a:solidFill>
              </a:rPr>
              <a:t> </a:t>
            </a:r>
            <a:r>
              <a:rPr lang="en-US" altLang="en-US" sz="2800" b="1" dirty="0" err="1">
                <a:solidFill>
                  <a:srgbClr val="FF0000"/>
                </a:solidFill>
              </a:rPr>
              <a:t>và</a:t>
            </a:r>
            <a:r>
              <a:rPr lang="en-US" altLang="en-US" sz="2800" b="1" dirty="0">
                <a:solidFill>
                  <a:srgbClr val="FF0000"/>
                </a:solidFill>
              </a:rPr>
              <a:t> </a:t>
            </a:r>
            <a:r>
              <a:rPr lang="en-US" altLang="en-US" sz="2800" b="1" dirty="0" err="1">
                <a:solidFill>
                  <a:srgbClr val="FF0000"/>
                </a:solidFill>
              </a:rPr>
              <a:t>rèn</a:t>
            </a:r>
            <a:r>
              <a:rPr lang="en-US" altLang="en-US" sz="2800" b="1" dirty="0">
                <a:solidFill>
                  <a:srgbClr val="FF0000"/>
                </a:solidFill>
              </a:rPr>
              <a:t> </a:t>
            </a:r>
            <a:r>
              <a:rPr lang="en-US" altLang="en-US" sz="2800" b="1" dirty="0" err="1">
                <a:solidFill>
                  <a:srgbClr val="FF0000"/>
                </a:solidFill>
              </a:rPr>
              <a:t>luyện</a:t>
            </a:r>
            <a:r>
              <a:rPr lang="en-US" altLang="en-US" sz="2800" b="1" dirty="0">
                <a:solidFill>
                  <a:srgbClr val="FF0000"/>
                </a:solidFill>
              </a:rPr>
              <a:t> </a:t>
            </a:r>
            <a:r>
              <a:rPr lang="en-US" altLang="en-US" sz="2800" b="1" dirty="0" err="1">
                <a:solidFill>
                  <a:srgbClr val="FF0000"/>
                </a:solidFill>
              </a:rPr>
              <a:t>phẩm</a:t>
            </a:r>
            <a:r>
              <a:rPr lang="en-US" altLang="en-US" sz="2800" b="1" dirty="0">
                <a:solidFill>
                  <a:srgbClr val="FF0000"/>
                </a:solidFill>
              </a:rPr>
              <a:t> </a:t>
            </a:r>
            <a:r>
              <a:rPr lang="en-US" altLang="en-US" sz="2800" b="1" dirty="0" err="1">
                <a:solidFill>
                  <a:srgbClr val="FF0000"/>
                </a:solidFill>
              </a:rPr>
              <a:t>chất</a:t>
            </a:r>
            <a:r>
              <a:rPr lang="en-US" altLang="en-US" sz="2800" b="1" dirty="0">
                <a:solidFill>
                  <a:srgbClr val="FF0000"/>
                </a:solidFill>
              </a:rPr>
              <a:t> </a:t>
            </a:r>
            <a:r>
              <a:rPr lang="en-US" altLang="en-US" sz="2800" b="1" dirty="0" err="1">
                <a:solidFill>
                  <a:srgbClr val="FF0000"/>
                </a:solidFill>
              </a:rPr>
              <a:t>cá</a:t>
            </a:r>
            <a:r>
              <a:rPr lang="en-US" altLang="en-US" sz="2800" b="1" dirty="0">
                <a:solidFill>
                  <a:srgbClr val="FF0000"/>
                </a:solidFill>
              </a:rPr>
              <a:t> </a:t>
            </a:r>
            <a:r>
              <a:rPr lang="en-US" altLang="en-US" sz="2800" b="1" dirty="0" err="1">
                <a:solidFill>
                  <a:srgbClr val="FF0000"/>
                </a:solidFill>
              </a:rPr>
              <a:t>nhân</a:t>
            </a:r>
            <a:endParaRPr lang="en-US" altLang="en-US" sz="2800" b="1" dirty="0">
              <a:solidFill>
                <a:srgbClr val="FF0000"/>
              </a:solidFill>
            </a:endParaRPr>
          </a:p>
        </p:txBody>
      </p:sp>
      <p:sp>
        <p:nvSpPr>
          <p:cNvPr id="2" name="Rectangle 1"/>
          <p:cNvSpPr/>
          <p:nvPr/>
        </p:nvSpPr>
        <p:spPr>
          <a:xfrm>
            <a:off x="900953" y="1982159"/>
            <a:ext cx="10744200" cy="2798908"/>
          </a:xfrm>
          <a:prstGeom prst="rect">
            <a:avLst/>
          </a:prstGeom>
        </p:spPr>
        <p:txBody>
          <a:bodyPr wrap="square">
            <a:spAutoFit/>
          </a:bodyPr>
          <a:lstStyle/>
          <a:p>
            <a:pPr indent="457200" algn="just">
              <a:lnSpc>
                <a:spcPts val="2100"/>
              </a:lnSpc>
              <a:spcAft>
                <a:spcPts val="0"/>
              </a:spcAft>
            </a:pPr>
            <a:r>
              <a:rPr lang="en-US" sz="2800" dirty="0" err="1" smtClean="0">
                <a:latin typeface="Calibri" panose="020F0502020204030204" pitchFamily="34" charset="0"/>
                <a:ea typeface="Times New Roman" panose="02020603050405020304" pitchFamily="18" charset="0"/>
                <a:cs typeface="Calibri" panose="020F0502020204030204" pitchFamily="34" charset="0"/>
              </a:rPr>
              <a:t>Học</a:t>
            </a:r>
            <a:r>
              <a:rPr lang="en-US" sz="2800" dirty="0" smtClean="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tập</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và</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làm</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theo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tư</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tưởng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tấm</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gương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đạo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đức</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Hồ</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Chí</a:t>
            </a:r>
            <a:r>
              <a:rPr lang="en-US" sz="2800" dirty="0">
                <a:latin typeface="Calibri" panose="020F0502020204030204" pitchFamily="34" charset="0"/>
                <a:ea typeface="Times New Roman" panose="02020603050405020304" pitchFamily="18" charset="0"/>
                <a:cs typeface="Calibri" panose="020F0502020204030204" pitchFamily="34" charset="0"/>
              </a:rPr>
              <a:t> Minh, </a:t>
            </a:r>
            <a:r>
              <a:rPr lang="en-US" sz="2800" dirty="0" err="1">
                <a:latin typeface="Calibri" panose="020F0502020204030204" pitchFamily="34" charset="0"/>
                <a:ea typeface="Times New Roman" panose="02020603050405020304" pitchFamily="18" charset="0"/>
                <a:cs typeface="Calibri" panose="020F0502020204030204" pitchFamily="34" charset="0"/>
              </a:rPr>
              <a:t>trong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sự</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nghiệp</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đào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tạo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nguồn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nhân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lực</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chất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lượng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cao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cho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công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cuộc</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công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nghiệp</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hóa</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hiện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đại</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hóa</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đất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smtClean="0">
                <a:latin typeface="Calibri" panose="020F0502020204030204" pitchFamily="34" charset="0"/>
                <a:ea typeface="Times New Roman" panose="02020603050405020304" pitchFamily="18" charset="0"/>
                <a:cs typeface="Calibri" panose="020F0502020204030204" pitchFamily="34" charset="0"/>
              </a:rPr>
              <a:t>nước</a:t>
            </a:r>
            <a:r>
              <a:rPr lang="en-US" sz="2800" dirty="0" smtClean="0">
                <a:latin typeface="Calibri" panose="020F0502020204030204" pitchFamily="34" charset="0"/>
                <a:ea typeface="Times New Roman" panose="02020603050405020304" pitchFamily="18" charset="0"/>
                <a:cs typeface="Calibri" panose="020F0502020204030204" pitchFamily="34" charset="0"/>
              </a:rPr>
              <a:t>.</a:t>
            </a:r>
          </a:p>
          <a:p>
            <a:pPr indent="457200" algn="just">
              <a:lnSpc>
                <a:spcPts val="2100"/>
              </a:lnSpc>
              <a:spcAft>
                <a:spcPts val="0"/>
              </a:spcAft>
            </a:pPr>
            <a:endParaRPr lang="en-US" sz="2800" dirty="0">
              <a:latin typeface="Calibri" panose="020F0502020204030204" pitchFamily="34" charset="0"/>
              <a:ea typeface="Times New Roman" panose="02020603050405020304" pitchFamily="18" charset="0"/>
              <a:cs typeface="Calibri" panose="020F0502020204030204" pitchFamily="34" charset="0"/>
            </a:endParaRPr>
          </a:p>
          <a:p>
            <a:pPr indent="457200" algn="just">
              <a:lnSpc>
                <a:spcPts val="2100"/>
              </a:lnSpc>
              <a:spcAft>
                <a:spcPts val="0"/>
              </a:spcAft>
            </a:pPr>
            <a:endParaRPr lang="en-US" sz="2800" dirty="0" smtClean="0">
              <a:latin typeface="Calibri" panose="020F0502020204030204" pitchFamily="34" charset="0"/>
              <a:ea typeface="Times New Roman" panose="02020603050405020304" pitchFamily="18" charset="0"/>
              <a:cs typeface="Calibri" panose="020F0502020204030204" pitchFamily="34" charset="0"/>
            </a:endParaRPr>
          </a:p>
          <a:p>
            <a:pPr indent="457200" algn="just">
              <a:lnSpc>
                <a:spcPts val="2100"/>
              </a:lnSpc>
              <a:spcAft>
                <a:spcPts val="0"/>
              </a:spcAft>
            </a:pPr>
            <a:endParaRPr lang="en-US" sz="2800" dirty="0" smtClean="0">
              <a:latin typeface="Calibri" panose="020F0502020204030204" pitchFamily="34" charset="0"/>
              <a:ea typeface="Times New Roman" panose="02020603050405020304" pitchFamily="18" charset="0"/>
              <a:cs typeface="Calibri" panose="020F0502020204030204" pitchFamily="34" charset="0"/>
            </a:endParaRPr>
          </a:p>
          <a:p>
            <a:pPr indent="457200" algn="just">
              <a:lnSpc>
                <a:spcPts val="2100"/>
              </a:lnSpc>
              <a:spcAft>
                <a:spcPts val="0"/>
              </a:spcAft>
            </a:pPr>
            <a:r>
              <a:rPr lang="en-US" sz="2800" dirty="0" err="1" smtClean="0">
                <a:latin typeface="Calibri" panose="020F0502020204030204" pitchFamily="34" charset="0"/>
                <a:ea typeface="Times New Roman" panose="02020603050405020304" pitchFamily="18" charset="0"/>
                <a:cs typeface="Calibri" panose="020F0502020204030204" pitchFamily="34" charset="0"/>
              </a:rPr>
              <a:t>Đào</a:t>
            </a:r>
            <a:r>
              <a:rPr lang="en-US" sz="2800" dirty="0" smtClean="0">
                <a:latin typeface="Calibri" panose="020F0502020204030204" pitchFamily="34" charset="0"/>
                <a:ea typeface="Times New Roman" panose="02020603050405020304" pitchFamily="18" charset="0"/>
                <a:cs typeface="Calibri" panose="020F0502020204030204" pitchFamily="34" charset="0"/>
              </a:rPr>
              <a:t> </a:t>
            </a:r>
            <a:r>
              <a:rPr lang="en-US" sz="2800" dirty="0" err="1" smtClean="0">
                <a:latin typeface="Calibri" panose="020F0502020204030204" pitchFamily="34" charset="0"/>
                <a:ea typeface="Times New Roman" panose="02020603050405020304" pitchFamily="18" charset="0"/>
                <a:cs typeface="Calibri" panose="020F0502020204030204" pitchFamily="34" charset="0"/>
              </a:rPr>
              <a:t>tạo</a:t>
            </a:r>
            <a:r>
              <a:rPr lang="en-US" sz="2800" dirty="0" smtClean="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đoàn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thanh</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đặc</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biệt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đoàn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thanh</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là</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sinh</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thành</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những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người</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vừa</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hồng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vừa</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chuyên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có</a:t>
            </a:r>
            <a:r>
              <a:rPr lang="en-US" sz="2800" dirty="0">
                <a:latin typeface="Calibri" panose="020F0502020204030204" pitchFamily="34" charset="0"/>
                <a:ea typeface="Times New Roman" panose="02020603050405020304" pitchFamily="18" charset="0"/>
                <a:cs typeface="Calibri" panose="020F0502020204030204" pitchFamily="34" charset="0"/>
              </a:rPr>
              <a:t> ý </a:t>
            </a:r>
            <a:r>
              <a:rPr lang="en-US" sz="2800" dirty="0" err="1">
                <a:latin typeface="Calibri" panose="020F0502020204030204" pitchFamily="34" charset="0"/>
                <a:ea typeface="Times New Roman" panose="02020603050405020304" pitchFamily="18" charset="0"/>
                <a:cs typeface="Calibri" panose="020F0502020204030204" pitchFamily="34" charset="0"/>
              </a:rPr>
              <a:t>nghĩa</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thiết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thực</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vô</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cùng</a:t>
            </a:r>
            <a:r>
              <a:rPr lang="en-US" sz="2800" dirty="0">
                <a:latin typeface="Calibri" panose="020F0502020204030204" pitchFamily="34" charset="0"/>
                <a:ea typeface="Times New Roman" panose="02020603050405020304" pitchFamily="18" charset="0"/>
                <a:cs typeface="Calibri" panose="020F0502020204030204" pitchFamily="34" charset="0"/>
              </a:rPr>
              <a:t> to </a:t>
            </a:r>
            <a:r>
              <a:rPr lang="en-US" sz="2800" dirty="0" err="1">
                <a:latin typeface="Calibri" panose="020F0502020204030204" pitchFamily="34" charset="0"/>
                <a:ea typeface="Times New Roman" panose="02020603050405020304" pitchFamily="18" charset="0"/>
                <a:cs typeface="Calibri" panose="020F0502020204030204" pitchFamily="34" charset="0"/>
              </a:rPr>
              <a:t>lớn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Thế</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sinh</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viên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là</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người</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công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dân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tốt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người</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lao</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động</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tốt</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cần</a:t>
            </a:r>
            <a:r>
              <a:rPr lang="en-US" sz="2800" dirty="0">
                <a:latin typeface="Calibri" panose="020F0502020204030204" pitchFamily="34" charset="0"/>
                <a:ea typeface="Times New Roman" panose="02020603050405020304" pitchFamily="18" charset="0"/>
                <a:cs typeface="Calibri" panose="020F0502020204030204" pitchFamily="34" charset="0"/>
              </a:rPr>
              <a:t> </a:t>
            </a:r>
            <a:r>
              <a:rPr lang="en-US" sz="2800" dirty="0" err="1">
                <a:latin typeface="Calibri" panose="020F0502020204030204" pitchFamily="34" charset="0"/>
                <a:ea typeface="Times New Roman" panose="02020603050405020304" pitchFamily="18" charset="0"/>
                <a:cs typeface="Calibri" panose="020F0502020204030204" pitchFamily="34" charset="0"/>
              </a:rPr>
              <a:t>phải</a:t>
            </a:r>
            <a:r>
              <a:rPr lang="en-US" sz="2800" dirty="0">
                <a:latin typeface="Calibri" panose="020F0502020204030204" pitchFamily="34" charset="0"/>
                <a:ea typeface="Times New Roman" panose="02020603050405020304" pitchFamily="18" charset="0"/>
                <a:cs typeface="Calibri" panose="020F0502020204030204" pitchFamily="34" charset="0"/>
              </a:rPr>
              <a:t>:</a:t>
            </a:r>
            <a:endParaRPr lang="en-US" sz="2000" dirty="0">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209232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 calcmode="lin" valueType="num">
                                      <p:cBhvr>
                                        <p:cTn id="20"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1"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2"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0670" y="3737402"/>
            <a:ext cx="6096000" cy="3120598"/>
          </a:xfrm>
          <a:prstGeom prst="rect">
            <a:avLst/>
          </a:prstGeom>
          <a:solidFill>
            <a:srgbClr val="FFFF00"/>
          </a:solidFill>
        </p:spPr>
        <p:txBody>
          <a:bodyPr>
            <a:spAutoFit/>
          </a:bodyPr>
          <a:lstStyle/>
          <a:p>
            <a:pPr marL="0" lvl="1" indent="457200" algn="just">
              <a:lnSpc>
                <a:spcPts val="2100"/>
              </a:lnSpc>
              <a:spcBef>
                <a:spcPts val="600"/>
              </a:spcBef>
              <a:spcAft>
                <a:spcPts val="600"/>
              </a:spcAft>
              <a:buFontTx/>
              <a:buChar char="-"/>
            </a:pPr>
            <a:r>
              <a:rPr lang="en-US" sz="2800" dirty="0" err="1" smtClean="0">
                <a:latin typeface="+mj-lt"/>
                <a:ea typeface="Tahoma" panose="020B0604030504040204" pitchFamily="34" charset="0"/>
                <a:cs typeface="Tahoma" panose="020B0604030504040204" pitchFamily="34" charset="0"/>
              </a:rPr>
              <a:t>Chấp</a:t>
            </a:r>
            <a:r>
              <a:rPr lang="en-US" sz="2800" dirty="0" smtClean="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hành</a:t>
            </a:r>
            <a:r>
              <a:rPr lang="nl-NL" sz="2800" dirty="0">
                <a:latin typeface="+mj-lt"/>
                <a:ea typeface="Tahoma" panose="020B0604030504040204" pitchFamily="34" charset="0"/>
                <a:cs typeface="Tahoma" panose="020B0604030504040204" pitchFamily="34" charset="0"/>
              </a:rPr>
              <a:t> quan điểm, chủ trương, đường lối của Đảng; chính sách, pháp luật của Nhà nước, nội quy, quy chế của nhà trường</a:t>
            </a:r>
            <a:r>
              <a:rPr lang="nl-NL" sz="2800" dirty="0" smtClean="0">
                <a:latin typeface="+mj-lt"/>
                <a:ea typeface="Tahoma" panose="020B0604030504040204" pitchFamily="34" charset="0"/>
                <a:cs typeface="Tahoma" panose="020B0604030504040204" pitchFamily="34" charset="0"/>
              </a:rPr>
              <a:t>.</a:t>
            </a:r>
          </a:p>
          <a:p>
            <a:pPr marL="457200" indent="-457200" algn="just">
              <a:lnSpc>
                <a:spcPts val="2100"/>
              </a:lnSpc>
              <a:spcBef>
                <a:spcPts val="600"/>
              </a:spcBef>
              <a:spcAft>
                <a:spcPts val="600"/>
              </a:spcAft>
              <a:buFontTx/>
              <a:buChar char="-"/>
            </a:pPr>
            <a:endParaRPr lang="nl-NL" sz="2800" dirty="0" smtClean="0">
              <a:latin typeface="+mj-lt"/>
              <a:ea typeface="Tahoma" panose="020B0604030504040204" pitchFamily="34" charset="0"/>
              <a:cs typeface="Tahoma" panose="020B0604030504040204" pitchFamily="34" charset="0"/>
            </a:endParaRPr>
          </a:p>
          <a:p>
            <a:pPr indent="457200" algn="just">
              <a:lnSpc>
                <a:spcPts val="2100"/>
              </a:lnSpc>
              <a:spcBef>
                <a:spcPts val="600"/>
              </a:spcBef>
              <a:spcAft>
                <a:spcPts val="600"/>
              </a:spcAft>
            </a:pPr>
            <a:r>
              <a:rPr lang="en-US" sz="2800" dirty="0" err="1" smtClean="0">
                <a:latin typeface="+mj-lt"/>
                <a:ea typeface="Tahoma" panose="020B0604030504040204" pitchFamily="34" charset="0"/>
                <a:cs typeface="Tahoma" panose="020B0604030504040204" pitchFamily="34" charset="0"/>
              </a:rPr>
              <a:t>Có</a:t>
            </a:r>
            <a:r>
              <a:rPr lang="en-US" sz="2800" dirty="0" smtClean="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động</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cơ</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học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tập</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đúng</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đắn</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đạt</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mục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tiêu</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kiến</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thức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rèn</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luyện</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kỹ</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năng</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nghề</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nghiệp</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có</a:t>
            </a:r>
            <a:r>
              <a:rPr lang="en-US" sz="2800" dirty="0">
                <a:latin typeface="+mj-lt"/>
                <a:ea typeface="Tahoma" panose="020B0604030504040204" pitchFamily="34" charset="0"/>
                <a:cs typeface="Tahoma" panose="020B0604030504040204" pitchFamily="34" charset="0"/>
              </a:rPr>
              <a:t> ý </a:t>
            </a:r>
            <a:r>
              <a:rPr lang="en-US" sz="2800" dirty="0" err="1">
                <a:latin typeface="+mj-lt"/>
                <a:ea typeface="Tahoma" panose="020B0604030504040204" pitchFamily="34" charset="0"/>
                <a:cs typeface="Tahoma" panose="020B0604030504040204" pitchFamily="34" charset="0"/>
              </a:rPr>
              <a:t>thức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chấp</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hành</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kỷ</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luật</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chấp</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hành</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nội</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quy</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quy</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chế</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của</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tổ</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chức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hình</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thành</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tác</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phong</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công</a:t>
            </a:r>
            <a:r>
              <a:rPr lang="en-US" sz="2800" dirty="0">
                <a:latin typeface="+mj-lt"/>
                <a:ea typeface="Tahoma" panose="020B0604030504040204" pitchFamily="34" charset="0"/>
                <a:cs typeface="Tahoma" panose="020B0604030504040204" pitchFamily="34" charset="0"/>
              </a:rPr>
              <a:t> </a:t>
            </a:r>
            <a:r>
              <a:rPr lang="en-US" sz="2800" dirty="0" err="1">
                <a:latin typeface="+mj-lt"/>
                <a:ea typeface="Tahoma" panose="020B0604030504040204" pitchFamily="34" charset="0"/>
                <a:cs typeface="Tahoma" panose="020B0604030504040204" pitchFamily="34" charset="0"/>
              </a:rPr>
              <a:t>nghiệp</a:t>
            </a:r>
            <a:r>
              <a:rPr lang="en-US" sz="2800" dirty="0">
                <a:latin typeface="+mj-lt"/>
                <a:ea typeface="Tahoma" panose="020B0604030504040204" pitchFamily="34" charset="0"/>
                <a:cs typeface="Tahoma" panose="020B0604030504040204" pitchFamily="34" charset="0"/>
              </a:rPr>
              <a:t>.</a:t>
            </a:r>
            <a:endParaRPr lang="en-US" sz="2800" dirty="0">
              <a:effectLst/>
              <a:latin typeface="+mj-lt"/>
              <a:ea typeface="Tahoma" panose="020B0604030504040204" pitchFamily="34" charset="0"/>
              <a:cs typeface="Tahoma" panose="020B0604030504040204" pitchFamily="34" charset="0"/>
            </a:endParaRPr>
          </a:p>
        </p:txBody>
      </p:sp>
      <p:pic>
        <p:nvPicPr>
          <p:cNvPr id="3" name="Picture 2"/>
          <p:cNvPicPr>
            <a:picLocks noChangeAspect="1"/>
          </p:cNvPicPr>
          <p:nvPr/>
        </p:nvPicPr>
        <p:blipFill>
          <a:blip r:embed="rId2"/>
          <a:stretch>
            <a:fillRect/>
          </a:stretch>
        </p:blipFill>
        <p:spPr>
          <a:xfrm>
            <a:off x="6387353" y="1592036"/>
            <a:ext cx="5804647" cy="4290732"/>
          </a:xfrm>
          <a:prstGeom prst="rect">
            <a:avLst/>
          </a:prstGeom>
        </p:spPr>
      </p:pic>
      <p:pic>
        <p:nvPicPr>
          <p:cNvPr id="4" name="Picture 3"/>
          <p:cNvPicPr>
            <a:picLocks noChangeAspect="1"/>
          </p:cNvPicPr>
          <p:nvPr/>
        </p:nvPicPr>
        <p:blipFill>
          <a:blip r:embed="rId3"/>
          <a:stretch>
            <a:fillRect/>
          </a:stretch>
        </p:blipFill>
        <p:spPr>
          <a:xfrm>
            <a:off x="291352" y="146797"/>
            <a:ext cx="5715000" cy="3457015"/>
          </a:xfrm>
          <a:prstGeom prst="rect">
            <a:avLst/>
          </a:prstGeom>
        </p:spPr>
      </p:pic>
    </p:spTree>
    <p:extLst>
      <p:ext uri="{BB962C8B-B14F-4D97-AF65-F5344CB8AC3E}">
        <p14:creationId xmlns:p14="http://schemas.microsoft.com/office/powerpoint/2010/main" val="162917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par>
                                <p:cTn id="13" presetID="6"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71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7906870" y="2427365"/>
            <a:ext cx="3939989" cy="2516073"/>
          </a:xfrm>
          <a:prstGeom prst="rect">
            <a:avLst/>
          </a:prstGeom>
        </p:spPr>
        <p:txBody>
          <a:bodyPr wrap="square">
            <a:spAutoFit/>
          </a:bodyPr>
          <a:lstStyle/>
          <a:p>
            <a:pPr indent="457200" algn="just">
              <a:lnSpc>
                <a:spcPts val="2100"/>
              </a:lnSpc>
              <a:spcAft>
                <a:spcPts val="0"/>
              </a:spcAft>
            </a:pPr>
            <a:r>
              <a:rPr lang="en-US" sz="2400" dirty="0">
                <a:latin typeface="Arial" panose="020B0604020202020204" pitchFamily="34" charset="0"/>
                <a:ea typeface="Times New Roman" panose="02020603050405020304" pitchFamily="18" charset="0"/>
                <a:cs typeface="Arial" panose="020B0604020202020204" pitchFamily="34" charset="0"/>
              </a:rPr>
              <a:t>-</a:t>
            </a:r>
            <a:r>
              <a:rPr lang="en-US" sz="2400" dirty="0" err="1">
                <a:latin typeface="Arial" panose="020B0604020202020204" pitchFamily="34" charset="0"/>
                <a:ea typeface="Times New Roman" panose="02020603050405020304" pitchFamily="18" charset="0"/>
                <a:cs typeface="Arial" panose="020B0604020202020204" pitchFamily="34" charset="0"/>
              </a:rPr>
              <a:t>Tích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cực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chủ</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động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tìm</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hiểu</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khoa</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học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kỹ</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thuật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và</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công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nghệ</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mới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rèn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luyện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sức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khỏe</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đảm</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bảo</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để</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trở</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thành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lực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lượng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lao</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động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tiến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bộ</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đáp</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ứng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yêu</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cầu</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phát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triển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kinh</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tế</a:t>
            </a:r>
            <a:r>
              <a:rPr lang="en-US" sz="2400" dirty="0">
                <a:latin typeface="Arial" panose="020B0604020202020204" pitchFamily="34" charset="0"/>
                <a:ea typeface="Times New Roman" panose="02020603050405020304" pitchFamily="18" charset="0"/>
                <a:cs typeface="Arial" panose="020B0604020202020204" pitchFamily="34" charset="0"/>
              </a:rPr>
              <a:t> - </a:t>
            </a:r>
            <a:r>
              <a:rPr lang="en-US" sz="2400" dirty="0" err="1">
                <a:latin typeface="Arial" panose="020B0604020202020204" pitchFamily="34" charset="0"/>
                <a:ea typeface="Times New Roman" panose="02020603050405020304" pitchFamily="18" charset="0"/>
                <a:cs typeface="Arial" panose="020B0604020202020204" pitchFamily="34" charset="0"/>
              </a:rPr>
              <a:t>xã</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hội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cũng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cố</a:t>
            </a:r>
            <a:r>
              <a:rPr lang="en-US" sz="2400" dirty="0">
                <a:latin typeface="Arial" panose="020B0604020202020204" pitchFamily="34" charset="0"/>
                <a:ea typeface="Times New Roman" panose="02020603050405020304" pitchFamily="18" charset="0"/>
                <a:cs typeface="Arial" panose="020B0604020202020204" pitchFamily="34" charset="0"/>
              </a:rPr>
              <a:t> an </a:t>
            </a:r>
            <a:r>
              <a:rPr lang="en-US" sz="2400" dirty="0" err="1">
                <a:latin typeface="Arial" panose="020B0604020202020204" pitchFamily="34" charset="0"/>
                <a:ea typeface="Times New Roman" panose="02020603050405020304" pitchFamily="18" charset="0"/>
                <a:cs typeface="Arial" panose="020B0604020202020204" pitchFamily="34" charset="0"/>
              </a:rPr>
              <a:t>ninh</a:t>
            </a:r>
            <a:r>
              <a:rPr lang="en-US" sz="2400" dirty="0">
                <a:latin typeface="Arial" panose="020B0604020202020204" pitchFamily="34" charset="0"/>
                <a:ea typeface="Times New Roman" panose="02020603050405020304" pitchFamily="18" charset="0"/>
                <a:cs typeface="Arial" panose="020B0604020202020204" pitchFamily="34" charset="0"/>
              </a:rPr>
              <a:t> - </a:t>
            </a:r>
            <a:r>
              <a:rPr lang="en-US" sz="2400" dirty="0" err="1">
                <a:latin typeface="Arial" panose="020B0604020202020204" pitchFamily="34" charset="0"/>
                <a:ea typeface="Times New Roman" panose="02020603050405020304" pitchFamily="18" charset="0"/>
                <a:cs typeface="Arial" panose="020B0604020202020204" pitchFamily="34" charset="0"/>
              </a:rPr>
              <a:t>quốc</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phòng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toàn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dân</a:t>
            </a:r>
            <a:r>
              <a:rPr lang="en-US" sz="2400" dirty="0">
                <a:latin typeface="Arial" panose="020B0604020202020204" pitchFamily="34" charset="0"/>
                <a:ea typeface="Times New Roman" panose="02020603050405020304" pitchFamily="18" charset="0"/>
                <a:cs typeface="Arial" panose="020B0604020202020204" pitchFamily="34" charset="0"/>
              </a:rPr>
              <a:t>.</a:t>
            </a:r>
            <a:endParaRPr lang="en-US"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173710" y="0"/>
            <a:ext cx="7329749" cy="6711034"/>
          </a:xfrm>
          <a:prstGeom prst="rect">
            <a:avLst/>
          </a:prstGeom>
        </p:spPr>
      </p:pic>
    </p:spTree>
    <p:extLst>
      <p:ext uri="{BB962C8B-B14F-4D97-AF65-F5344CB8AC3E}">
        <p14:creationId xmlns:p14="http://schemas.microsoft.com/office/powerpoint/2010/main" val="2617287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0293" y="5533637"/>
            <a:ext cx="10990731" cy="1169551"/>
          </a:xfrm>
          <a:prstGeom prst="rect">
            <a:avLst/>
          </a:prstGeom>
          <a:solidFill>
            <a:srgbClr val="FFFF00"/>
          </a:solidFill>
        </p:spPr>
        <p:txBody>
          <a:bodyPr wrap="square">
            <a:spAutoFit/>
          </a:bodyPr>
          <a:lstStyle/>
          <a:p>
            <a:pPr indent="457200" algn="just">
              <a:lnSpc>
                <a:spcPts val="2100"/>
              </a:lnSpc>
              <a:spcAft>
                <a:spcPts val="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vượt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thách</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ts val="2100"/>
              </a:lnSpc>
              <a:spcAft>
                <a:spcPts val="0"/>
              </a:spcAft>
            </a:pP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ts val="2100"/>
              </a:lnSpc>
              <a:spcAft>
                <a:spcPts val="0"/>
              </a:spcAft>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dỗ</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xấu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phê</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phê</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tôn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lẽ</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42047" y="950117"/>
            <a:ext cx="4921623" cy="3572717"/>
          </a:xfrm>
          <a:prstGeom prst="rect">
            <a:avLst/>
          </a:prstGeom>
        </p:spPr>
      </p:pic>
      <p:pic>
        <p:nvPicPr>
          <p:cNvPr id="4" name="Picture 3"/>
          <p:cNvPicPr>
            <a:picLocks noChangeAspect="1"/>
          </p:cNvPicPr>
          <p:nvPr/>
        </p:nvPicPr>
        <p:blipFill>
          <a:blip r:embed="rId3"/>
          <a:stretch>
            <a:fillRect/>
          </a:stretch>
        </p:blipFill>
        <p:spPr>
          <a:xfrm>
            <a:off x="5472953" y="201706"/>
            <a:ext cx="6719047" cy="5069541"/>
          </a:xfrm>
          <a:prstGeom prst="rect">
            <a:avLst/>
          </a:prstGeom>
        </p:spPr>
      </p:pic>
    </p:spTree>
    <p:extLst>
      <p:ext uri="{BB962C8B-B14F-4D97-AF65-F5344CB8AC3E}">
        <p14:creationId xmlns:p14="http://schemas.microsoft.com/office/powerpoint/2010/main" val="244553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Rectangle 1"/>
          <p:cNvSpPr/>
          <p:nvPr/>
        </p:nvSpPr>
        <p:spPr>
          <a:xfrm>
            <a:off x="1492623" y="2319790"/>
            <a:ext cx="8592672" cy="1977464"/>
          </a:xfrm>
          <a:prstGeom prst="rect">
            <a:avLst/>
          </a:prstGeom>
          <a:solidFill>
            <a:srgbClr val="FFFF00"/>
          </a:solidFill>
        </p:spPr>
        <p:txBody>
          <a:bodyPr wrap="square">
            <a:spAutoFit/>
          </a:bodyPr>
          <a:lstStyle/>
          <a:p>
            <a:pPr marL="342900" indent="-342900" algn="just">
              <a:lnSpc>
                <a:spcPts val="2100"/>
              </a:lnSpc>
              <a:spcAft>
                <a:spcPts val="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che</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ts val="2100"/>
              </a:lnSpc>
              <a:spcAft>
                <a:spcPts val="0"/>
              </a:spcAft>
              <a:buFontTx/>
              <a:buChar char="-"/>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ts val="2100"/>
              </a:lnSpc>
              <a:spcAft>
                <a:spcPts val="0"/>
              </a:spcAft>
              <a:buFontTx/>
              <a:buChar char="-"/>
            </a:pP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ts val="2100"/>
              </a:lnSpc>
              <a:spcAft>
                <a:spcPts val="0"/>
              </a:spcAft>
              <a:buFontTx/>
              <a:buChar char="-"/>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ts val="2100"/>
              </a:lnSpc>
              <a:spcAft>
                <a:spcPts val="0"/>
              </a:spcAft>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vi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tôn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328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WordArt 2"/>
          <p:cNvSpPr>
            <a:spLocks noChangeArrowheads="1" noChangeShapeType="1" noTextEdit="1"/>
          </p:cNvSpPr>
          <p:nvPr/>
        </p:nvSpPr>
        <p:spPr bwMode="auto">
          <a:xfrm>
            <a:off x="3503614" y="1412876"/>
            <a:ext cx="4968875" cy="720725"/>
          </a:xfrm>
          <a:prstGeom prst="rect">
            <a:avLst/>
          </a:prstGeom>
        </p:spPr>
        <p:txBody>
          <a:bodyPr wrap="none" fromWordArt="1">
            <a:prstTxWarp prst="textPlain">
              <a:avLst>
                <a:gd name="adj" fmla="val 50000"/>
              </a:avLst>
            </a:prstTxWarp>
          </a:bodyPr>
          <a:lstStyle/>
          <a:p>
            <a:r>
              <a:rPr lang="en-US" sz="3600" b="1" kern="10">
                <a:ln w="9525">
                  <a:solidFill>
                    <a:srgbClr val="009900"/>
                  </a:solidFill>
                  <a:round/>
                  <a:headEnd/>
                  <a:tailEnd/>
                </a:ln>
                <a:solidFill>
                  <a:srgbClr val="FF0000"/>
                </a:solidFill>
                <a:latin typeface="Arial Đen"/>
              </a:rPr>
              <a:t>HẾT</a:t>
            </a:r>
          </a:p>
        </p:txBody>
      </p:sp>
      <p:sp>
        <p:nvSpPr>
          <p:cNvPr id="16387" name="WordArt 3"/>
          <p:cNvSpPr>
            <a:spLocks noChangeArrowheads="1" noChangeShapeType="1" noTextEdit="1"/>
          </p:cNvSpPr>
          <p:nvPr/>
        </p:nvSpPr>
        <p:spPr bwMode="auto">
          <a:xfrm>
            <a:off x="2495551" y="2781301"/>
            <a:ext cx="6842125" cy="360363"/>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Xin cảm ơn!</a:t>
            </a:r>
            <a:endParaRPr lang="en-US" sz="3600" kern="10">
              <a:ln w="9525">
                <a:solidFill>
                  <a:srgbClr val="FF0000"/>
                </a:solidFill>
                <a:round/>
                <a:headEnd/>
                <a:tailEnd/>
              </a:ln>
              <a:solidFill>
                <a:srgbClr val="FFFF00"/>
              </a:solidFill>
              <a:latin typeface="Arial Đen"/>
            </a:endParaRPr>
          </a:p>
        </p:txBody>
      </p:sp>
      <p:sp>
        <p:nvSpPr>
          <p:cNvPr id="16388" name="AutoShape 4"/>
          <p:cNvSpPr>
            <a:spLocks noChangeAspect="1" noChangeArrowheads="1"/>
          </p:cNvSpPr>
          <p:nvPr/>
        </p:nvSpPr>
        <p:spPr bwMode="auto">
          <a:xfrm>
            <a:off x="1990726" y="3500438"/>
            <a:ext cx="8424863" cy="144462"/>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grpSp>
        <p:nvGrpSpPr>
          <p:cNvPr id="16389" name="Group 5"/>
          <p:cNvGrpSpPr>
            <a:grpSpLocks/>
          </p:cNvGrpSpPr>
          <p:nvPr/>
        </p:nvGrpSpPr>
        <p:grpSpPr bwMode="auto">
          <a:xfrm>
            <a:off x="4013574" y="3789364"/>
            <a:ext cx="3527425" cy="2087563"/>
            <a:chOff x="453" y="2704"/>
            <a:chExt cx="2222" cy="1043"/>
          </a:xfrm>
        </p:grpSpPr>
        <p:pic>
          <p:nvPicPr>
            <p:cNvPr id="16390" name="Picture 6" descr="花"/>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1" y="2704"/>
              <a:ext cx="1584" cy="1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descr="feather_writ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92" y="3067"/>
              <a:ext cx="1134"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descr="Candle-04-jun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11" y="3022"/>
              <a:ext cx="18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Arc 9"/>
            <p:cNvSpPr>
              <a:spLocks/>
            </p:cNvSpPr>
            <p:nvPr/>
          </p:nvSpPr>
          <p:spPr bwMode="auto">
            <a:xfrm>
              <a:off x="453" y="2749"/>
              <a:ext cx="2222" cy="862"/>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Tree>
    <p:extLst>
      <p:ext uri="{BB962C8B-B14F-4D97-AF65-F5344CB8AC3E}">
        <p14:creationId xmlns:p14="http://schemas.microsoft.com/office/powerpoint/2010/main" val="2342297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937</TotalTime>
  <Words>1116</Words>
  <Application>Microsoft Office PowerPoint</Application>
  <PresentationFormat>Widescreen</PresentationFormat>
  <Paragraphs>82</Paragraphs>
  <Slides>44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.VnTime</vt:lpstr>
      <vt:lpstr>Arial</vt:lpstr>
      <vt:lpstr>Arial Đen</vt:lpstr>
      <vt:lpstr>Calibri</vt:lpstr>
      <vt:lpstr>Calibri Light</vt:lpstr>
      <vt:lpstr>Tahoma</vt:lpstr>
      <vt:lpstr>Times New Roman</vt:lpstr>
      <vt:lpstr>Wingdings</vt:lpstr>
      <vt:lpstr>Office Theme</vt:lpstr>
      <vt:lpstr>BÀI 9  TU DƯỠNG, RÈN LUYỆN ĐỂ TRỞ THÀNH NGƯỜI CÔNG DÂN TỐT, NGƯỜI LAO ĐỘNG TỐT   </vt:lpstr>
      <vt:lpstr>Nội dung</vt:lpstr>
      <vt:lpstr>1.1. Người công dân tốt  </vt:lpstr>
      <vt:lpstr>1.1. Người công dân tốt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1.2. Người lao động tốt  </vt:lpstr>
      <vt:lpstr>PowerPoint Presentation</vt:lpstr>
      <vt:lpstr>1.2. Người lao động tốt  </vt:lpstr>
      <vt:lpstr>1.2. Người lao động tốt  </vt:lpstr>
      <vt:lpstr>1.2. Người lao động tốt  </vt:lpstr>
      <vt:lpstr>PowerPoint Presentation</vt:lpstr>
      <vt:lpstr>PowerPoint Presentation</vt:lpstr>
      <vt:lpstr>Các giải pháp nhằm phát triển lực lượng lao động như sau: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5  TU DƯỠNG, RÈN LUYỆN ĐỂ TRỞ THÀNH NGƯỜI CÔNG DÂN TỐT, NGƯỜI LAO ĐỘNG TỐT</dc:title>
  <dc:creator>Administrator</dc:creator>
  <cp:lastModifiedBy>Administrator</cp:lastModifiedBy>
  <cp:revision>54</cp:revision>
  <dcterms:created xsi:type="dcterms:W3CDTF">2020-02-12T07:46:04Z</dcterms:created>
  <dcterms:modified xsi:type="dcterms:W3CDTF">2020-09-28T13:50:14Z</dcterms:modified>
</cp:coreProperties>
</file>