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1" d="100"/>
          <a:sy n="81" d="100"/>
        </p:scale>
        <p:origin x="-1056"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5159A2-0B2D-48D4-94A2-F0BFCAF834BE}" type="datetimeFigureOut">
              <a:rPr lang="en-US" smtClean="0"/>
              <a:pPr/>
              <a:t>20/11/2020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5F3A50-0708-49DD-9BFE-A62501CB5D7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5159A2-0B2D-48D4-94A2-F0BFCAF834BE}" type="datetimeFigureOut">
              <a:rPr lang="en-US" smtClean="0"/>
              <a:pPr/>
              <a:t>20/11/2020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5F3A50-0708-49DD-9BFE-A62501CB5D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19200" y="533400"/>
            <a:ext cx="6400800" cy="4953000"/>
          </a:xfrm>
        </p:spPr>
        <p:txBody>
          <a:bodyPr>
            <a:noAutofit/>
          </a:bodyPr>
          <a:lstStyle/>
          <a:p>
            <a:pPr marL="514350" indent="-514350" algn="l">
              <a:buAutoNum type="arabicPeriod"/>
            </a:pPr>
            <a:r>
              <a:rPr lang="vi-VN" sz="2000" dirty="0" smtClean="0">
                <a:solidFill>
                  <a:schemeClr val="tx1"/>
                </a:solidFill>
              </a:rPr>
              <a:t>Nhân tố hàng đầu đảm bảo mọi thắng lợi của cách mạng Việt Nam là?</a:t>
            </a:r>
            <a:br>
              <a:rPr lang="vi-VN" sz="2000" dirty="0" smtClean="0">
                <a:solidFill>
                  <a:schemeClr val="tx1"/>
                </a:solidFill>
              </a:rPr>
            </a:br>
            <a:r>
              <a:rPr lang="vi-VN" sz="2000" dirty="0" smtClean="0">
                <a:solidFill>
                  <a:schemeClr val="tx1"/>
                </a:solidFill>
              </a:rPr>
              <a:t>a. Sự lãnh đạo đúng đắn của Đảng</a:t>
            </a:r>
            <a:br>
              <a:rPr lang="vi-VN" sz="2000" dirty="0" smtClean="0">
                <a:solidFill>
                  <a:schemeClr val="tx1"/>
                </a:solidFill>
              </a:rPr>
            </a:br>
            <a:r>
              <a:rPr lang="vi-VN" sz="2000" dirty="0" smtClean="0">
                <a:solidFill>
                  <a:schemeClr val="tx1"/>
                </a:solidFill>
              </a:rPr>
              <a:t>b. Lòng yêu nước</a:t>
            </a:r>
            <a:br>
              <a:rPr lang="vi-VN" sz="2000" dirty="0" smtClean="0">
                <a:solidFill>
                  <a:schemeClr val="tx1"/>
                </a:solidFill>
              </a:rPr>
            </a:br>
            <a:r>
              <a:rPr lang="vi-VN" sz="2000" dirty="0" smtClean="0">
                <a:solidFill>
                  <a:schemeClr val="tx1"/>
                </a:solidFill>
              </a:rPr>
              <a:t>c. Tinh thần đoàn kết</a:t>
            </a:r>
            <a:br>
              <a:rPr lang="vi-VN" sz="2000" dirty="0" smtClean="0">
                <a:solidFill>
                  <a:schemeClr val="tx1"/>
                </a:solidFill>
              </a:rPr>
            </a:br>
            <a:r>
              <a:rPr lang="vi-VN" sz="2000" dirty="0" smtClean="0">
                <a:solidFill>
                  <a:schemeClr val="tx1"/>
                </a:solidFill>
              </a:rPr>
              <a:t>d. Thời cơ thuận lợ</a:t>
            </a:r>
            <a:r>
              <a:rPr lang="en-US" sz="2000" dirty="0" err="1" smtClean="0">
                <a:solidFill>
                  <a:schemeClr val="tx1"/>
                </a:solidFill>
              </a:rPr>
              <a:t>i</a:t>
            </a:r>
            <a:endParaRPr lang="en-US" sz="2000" dirty="0" smtClean="0">
              <a:solidFill>
                <a:schemeClr val="tx1"/>
              </a:solidFill>
            </a:endParaRPr>
          </a:p>
          <a:p>
            <a:pPr marL="514350" indent="-514350" algn="l">
              <a:buAutoNum type="arabicPeriod"/>
            </a:pPr>
            <a:endParaRPr lang="en-US" sz="2000" dirty="0" smtClean="0">
              <a:solidFill>
                <a:schemeClr val="tx1"/>
              </a:solidFill>
            </a:endParaRPr>
          </a:p>
          <a:p>
            <a:pPr marL="514350" indent="-514350" algn="l">
              <a:buAutoNum type="arabicPeriod"/>
            </a:pPr>
            <a:r>
              <a:rPr lang="vi-VN" sz="2000" dirty="0" smtClean="0">
                <a:solidFill>
                  <a:schemeClr val="tx1"/>
                </a:solidFill>
              </a:rPr>
              <a:t>Đảng </a:t>
            </a:r>
            <a:r>
              <a:rPr lang="vi-VN" sz="2000" dirty="0">
                <a:solidFill>
                  <a:schemeClr val="tx1"/>
                </a:solidFill>
              </a:rPr>
              <a:t>Cộng sản Việt Nam là đội tiền phong của giai cấp nào?</a:t>
            </a:r>
            <a:br>
              <a:rPr lang="vi-VN" sz="2000" dirty="0">
                <a:solidFill>
                  <a:schemeClr val="tx1"/>
                </a:solidFill>
              </a:rPr>
            </a:br>
            <a:r>
              <a:rPr lang="vi-VN" sz="2000" dirty="0">
                <a:solidFill>
                  <a:schemeClr val="tx1"/>
                </a:solidFill>
              </a:rPr>
              <a:t>a. Nông dân</a:t>
            </a:r>
            <a:br>
              <a:rPr lang="vi-VN" sz="2000" dirty="0">
                <a:solidFill>
                  <a:schemeClr val="tx1"/>
                </a:solidFill>
              </a:rPr>
            </a:br>
            <a:r>
              <a:rPr lang="vi-VN" sz="2000" dirty="0">
                <a:solidFill>
                  <a:schemeClr val="tx1"/>
                </a:solidFill>
              </a:rPr>
              <a:t>b. Tư sản</a:t>
            </a:r>
            <a:br>
              <a:rPr lang="vi-VN" sz="2000" dirty="0">
                <a:solidFill>
                  <a:schemeClr val="tx1"/>
                </a:solidFill>
              </a:rPr>
            </a:br>
            <a:r>
              <a:rPr lang="vi-VN" sz="2000" dirty="0">
                <a:solidFill>
                  <a:schemeClr val="tx1"/>
                </a:solidFill>
              </a:rPr>
              <a:t>c. Công nhân</a:t>
            </a:r>
            <a:br>
              <a:rPr lang="vi-VN" sz="2000" dirty="0">
                <a:solidFill>
                  <a:schemeClr val="tx1"/>
                </a:solidFill>
              </a:rPr>
            </a:br>
            <a:r>
              <a:rPr lang="vi-VN" sz="2000" dirty="0">
                <a:solidFill>
                  <a:schemeClr val="tx1"/>
                </a:solidFill>
              </a:rPr>
              <a:t>d. Địa chủ</a:t>
            </a:r>
            <a:r>
              <a:rPr lang="vi-VN" sz="2000" dirty="0" smtClean="0">
                <a:solidFill>
                  <a:schemeClr val="tx1"/>
                </a:solidFill>
              </a:rPr>
              <a:t> </a:t>
            </a:r>
            <a:endParaRPr lang="en-US" sz="2000" dirty="0" smtClean="0">
              <a:solidFill>
                <a:schemeClr val="tx1"/>
              </a:solidFill>
            </a:endParaRPr>
          </a:p>
          <a:p>
            <a:pPr marL="514350" indent="-514350" algn="l">
              <a:buAutoNum type="arabicPeriod"/>
            </a:pPr>
            <a:endParaRPr lang="en-US" sz="2000" dirty="0" smtClean="0">
              <a:solidFill>
                <a:schemeClr val="tx1"/>
              </a:solidFill>
            </a:endParaRPr>
          </a:p>
          <a:p>
            <a:pPr marL="514350" indent="-514350" algn="l"/>
            <a:r>
              <a:rPr lang="en-US" sz="2000" dirty="0" smtClean="0">
                <a:solidFill>
                  <a:schemeClr val="tx1"/>
                </a:solidFill>
              </a:rPr>
              <a:t>3.</a:t>
            </a:r>
            <a:r>
              <a:rPr lang="vi-VN" sz="2000" dirty="0" smtClean="0">
                <a:solidFill>
                  <a:schemeClr val="tx1"/>
                </a:solidFill>
              </a:rPr>
              <a:t> </a:t>
            </a:r>
            <a:r>
              <a:rPr lang="en-US" sz="2000" dirty="0" smtClean="0">
                <a:solidFill>
                  <a:schemeClr val="tx1"/>
                </a:solidFill>
              </a:rPr>
              <a:t>     </a:t>
            </a:r>
            <a:r>
              <a:rPr lang="vi-VN" sz="2000" dirty="0" smtClean="0">
                <a:solidFill>
                  <a:schemeClr val="tx1"/>
                </a:solidFill>
              </a:rPr>
              <a:t>Người cộng sản đầu tiên của Việt Nam là?</a:t>
            </a:r>
            <a:br>
              <a:rPr lang="vi-VN" sz="2000" dirty="0" smtClean="0">
                <a:solidFill>
                  <a:schemeClr val="tx1"/>
                </a:solidFill>
              </a:rPr>
            </a:br>
            <a:r>
              <a:rPr lang="vi-VN" sz="2000" dirty="0" smtClean="0">
                <a:solidFill>
                  <a:schemeClr val="tx1"/>
                </a:solidFill>
              </a:rPr>
              <a:t>a. Trần Phú</a:t>
            </a:r>
            <a:br>
              <a:rPr lang="vi-VN" sz="2000" dirty="0" smtClean="0">
                <a:solidFill>
                  <a:schemeClr val="tx1"/>
                </a:solidFill>
              </a:rPr>
            </a:br>
            <a:r>
              <a:rPr lang="vi-VN" sz="2000" dirty="0" smtClean="0">
                <a:solidFill>
                  <a:schemeClr val="tx1"/>
                </a:solidFill>
              </a:rPr>
              <a:t>b. Châu Văn Liêm</a:t>
            </a:r>
            <a:br>
              <a:rPr lang="vi-VN" sz="2000" dirty="0" smtClean="0">
                <a:solidFill>
                  <a:schemeClr val="tx1"/>
                </a:solidFill>
              </a:rPr>
            </a:br>
            <a:r>
              <a:rPr lang="vi-VN" sz="2000" dirty="0" smtClean="0">
                <a:solidFill>
                  <a:schemeClr val="tx1"/>
                </a:solidFill>
              </a:rPr>
              <a:t>c. Nguyễn Văn Cừ</a:t>
            </a:r>
            <a:br>
              <a:rPr lang="vi-VN" sz="2000" dirty="0" smtClean="0">
                <a:solidFill>
                  <a:schemeClr val="tx1"/>
                </a:solidFill>
              </a:rPr>
            </a:br>
            <a:r>
              <a:rPr lang="vi-VN" sz="2000" dirty="0" smtClean="0">
                <a:solidFill>
                  <a:schemeClr val="tx1"/>
                </a:solidFill>
              </a:rPr>
              <a:t>d. Nguyễn Ái Quốc</a:t>
            </a:r>
            <a:br>
              <a:rPr lang="vi-VN" sz="2000" dirty="0" smtClean="0">
                <a:solidFill>
                  <a:schemeClr val="tx1"/>
                </a:solidFill>
              </a:rPr>
            </a:br>
            <a:endParaRPr lang="en-US" sz="2000" dirty="0">
              <a:solidFill>
                <a:schemeClr val="tx1"/>
              </a:solidFill>
            </a:endParaRPr>
          </a:p>
        </p:txBody>
      </p:sp>
      <p:sp>
        <p:nvSpPr>
          <p:cNvPr id="4" name="5-Point Star 3"/>
          <p:cNvSpPr/>
          <p:nvPr/>
        </p:nvSpPr>
        <p:spPr>
          <a:xfrm>
            <a:off x="1676400" y="1219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1676400" y="4038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1752600" y="6324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457200"/>
            <a:ext cx="8229600" cy="4525963"/>
          </a:xfrm>
        </p:spPr>
        <p:txBody>
          <a:bodyPr>
            <a:noAutofit/>
          </a:bodyPr>
          <a:lstStyle/>
          <a:p>
            <a:pPr>
              <a:buNone/>
            </a:pPr>
            <a:r>
              <a:rPr lang="en-US" sz="2000" dirty="0" smtClean="0"/>
              <a:t>4. </a:t>
            </a:r>
            <a:r>
              <a:rPr lang="vi-VN" sz="2000" dirty="0" smtClean="0"/>
              <a:t>Phong </a:t>
            </a:r>
            <a:r>
              <a:rPr lang="vi-VN" sz="2000" dirty="0"/>
              <a:t>trào Đông Du là phong trào đấu tranh theo khuynh hướng nào?</a:t>
            </a:r>
            <a:br>
              <a:rPr lang="vi-VN" sz="2000" dirty="0"/>
            </a:br>
            <a:r>
              <a:rPr lang="vi-VN" sz="2000" dirty="0"/>
              <a:t>a .Địa chủ phong kiến</a:t>
            </a:r>
            <a:br>
              <a:rPr lang="vi-VN" sz="2000" dirty="0"/>
            </a:br>
            <a:r>
              <a:rPr lang="vi-VN" sz="2000" dirty="0"/>
              <a:t>b. Tiểu tư sản</a:t>
            </a:r>
            <a:br>
              <a:rPr lang="vi-VN" sz="2000" dirty="0"/>
            </a:br>
            <a:r>
              <a:rPr lang="vi-VN" sz="2000" dirty="0"/>
              <a:t>c. Dân chủ vô sản</a:t>
            </a:r>
            <a:br>
              <a:rPr lang="vi-VN" sz="2000" dirty="0"/>
            </a:br>
            <a:r>
              <a:rPr lang="vi-VN" sz="2000" dirty="0"/>
              <a:t>d. Dân chủ tư </a:t>
            </a:r>
            <a:r>
              <a:rPr lang="vi-VN" sz="2000" dirty="0" smtClean="0"/>
              <a:t>sản</a:t>
            </a:r>
            <a:endParaRPr lang="en-US" sz="2000" dirty="0" smtClean="0"/>
          </a:p>
          <a:p>
            <a:pPr>
              <a:buNone/>
            </a:pPr>
            <a:endParaRPr lang="en-US" sz="2000" dirty="0" smtClean="0"/>
          </a:p>
          <a:p>
            <a:pPr>
              <a:buNone/>
            </a:pPr>
            <a:r>
              <a:rPr lang="en-US" sz="2000" dirty="0" smtClean="0"/>
              <a:t>5. </a:t>
            </a:r>
            <a:r>
              <a:rPr lang="vi-VN" sz="2000" dirty="0" smtClean="0"/>
              <a:t>Sự </a:t>
            </a:r>
            <a:r>
              <a:rPr lang="vi-VN" sz="2000" dirty="0"/>
              <a:t>ra đời của ba tổ chức Đông Dương Cộng sản Đảng, An Nam Cộng sản Đảng và Đông Dương Cộng sản Liên đoàn là sự:</a:t>
            </a:r>
            <a:br>
              <a:rPr lang="vi-VN" sz="2000" dirty="0"/>
            </a:br>
            <a:r>
              <a:rPr lang="vi-VN" sz="2000" dirty="0"/>
              <a:t>a. Thay đổi hình thức đấu tranh</a:t>
            </a:r>
            <a:br>
              <a:rPr lang="vi-VN" sz="2000" dirty="0"/>
            </a:br>
            <a:r>
              <a:rPr lang="vi-VN" sz="2000" dirty="0"/>
              <a:t>b. Chấm dứt vai trò lãnh đạo của giai cấp tư sản Việt Nam</a:t>
            </a:r>
            <a:br>
              <a:rPr lang="vi-VN" sz="2000" dirty="0"/>
            </a:br>
            <a:r>
              <a:rPr lang="vi-VN" sz="2000" dirty="0"/>
              <a:t>c. Là sự chuẩn bị về tư tưởng chính trị</a:t>
            </a:r>
            <a:br>
              <a:rPr lang="vi-VN" sz="2000" dirty="0"/>
            </a:br>
            <a:r>
              <a:rPr lang="vi-VN" sz="2000" dirty="0"/>
              <a:t>d. Chuyển biến về chất trong phong trào cách mạng Việt </a:t>
            </a:r>
            <a:r>
              <a:rPr lang="vi-VN" sz="2000" dirty="0" smtClean="0"/>
              <a:t>Nam</a:t>
            </a:r>
            <a:endParaRPr lang="en-US" sz="2000" dirty="0" smtClean="0"/>
          </a:p>
          <a:p>
            <a:pPr>
              <a:buNone/>
            </a:pPr>
            <a:endParaRPr lang="en-US" sz="2000" dirty="0" smtClean="0"/>
          </a:p>
          <a:p>
            <a:pPr>
              <a:buNone/>
            </a:pPr>
            <a:r>
              <a:rPr lang="en-US" sz="2000" dirty="0" smtClean="0"/>
              <a:t>6. </a:t>
            </a:r>
            <a:r>
              <a:rPr lang="vi-VN" sz="2000" dirty="0" smtClean="0"/>
              <a:t> </a:t>
            </a:r>
            <a:r>
              <a:rPr lang="vi-VN" sz="2000" dirty="0"/>
              <a:t>Đảng Cộng sản Việt Nam ra đời vào ngày, tháng, năm nào?</a:t>
            </a:r>
            <a:br>
              <a:rPr lang="vi-VN" sz="2000" dirty="0"/>
            </a:br>
            <a:r>
              <a:rPr lang="vi-VN" sz="2000" dirty="0"/>
              <a:t>a. 03/02/1930</a:t>
            </a:r>
            <a:br>
              <a:rPr lang="vi-VN" sz="2000" dirty="0"/>
            </a:br>
            <a:r>
              <a:rPr lang="vi-VN" sz="2000" dirty="0"/>
              <a:t>b. 02/03/1930</a:t>
            </a:r>
            <a:br>
              <a:rPr lang="vi-VN" sz="2000" dirty="0"/>
            </a:br>
            <a:r>
              <a:rPr lang="vi-VN" sz="2000" dirty="0"/>
              <a:t>c. 03/02/1931</a:t>
            </a:r>
            <a:br>
              <a:rPr lang="vi-VN" sz="2000" dirty="0"/>
            </a:br>
            <a:r>
              <a:rPr lang="vi-VN" sz="2000" dirty="0"/>
              <a:t>d. 03/02/1931</a:t>
            </a:r>
            <a:r>
              <a:rPr lang="vi-VN" sz="2000" dirty="0" smtClean="0"/>
              <a:t> </a:t>
            </a:r>
            <a:r>
              <a:rPr lang="vi-VN" sz="2000" dirty="0"/>
              <a:t/>
            </a:r>
            <a:br>
              <a:rPr lang="vi-VN" sz="2000" dirty="0"/>
            </a:br>
            <a:endParaRPr lang="en-US" sz="2000" dirty="0"/>
          </a:p>
        </p:txBody>
      </p:sp>
      <p:sp>
        <p:nvSpPr>
          <p:cNvPr id="4" name="5-Point Star 3"/>
          <p:cNvSpPr/>
          <p:nvPr/>
        </p:nvSpPr>
        <p:spPr>
          <a:xfrm>
            <a:off x="762000" y="1981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4267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334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4525963"/>
          </a:xfrm>
        </p:spPr>
        <p:txBody>
          <a:bodyPr>
            <a:noAutofit/>
          </a:bodyPr>
          <a:lstStyle/>
          <a:p>
            <a:pPr>
              <a:buNone/>
            </a:pPr>
            <a:r>
              <a:rPr lang="en-US" sz="2000" dirty="0" smtClean="0"/>
              <a:t>7.</a:t>
            </a:r>
            <a:r>
              <a:rPr lang="vi-VN" sz="2000" dirty="0" smtClean="0"/>
              <a:t>Chủ </a:t>
            </a:r>
            <a:r>
              <a:rPr lang="vi-VN" sz="2000" dirty="0"/>
              <a:t>tịch Hồ Chí Minh đọc bản "Sơ thảo lần thứ nhất Luận cương về những vấn đề dân tộc và thuộc địa" của Lênin vào thời gian nào?</a:t>
            </a:r>
            <a:br>
              <a:rPr lang="vi-VN" sz="2000" dirty="0"/>
            </a:br>
            <a:r>
              <a:rPr lang="vi-VN" sz="2000" dirty="0"/>
              <a:t>a. 12/1920</a:t>
            </a:r>
            <a:br>
              <a:rPr lang="vi-VN" sz="2000" dirty="0"/>
            </a:br>
            <a:r>
              <a:rPr lang="vi-VN" sz="2000" dirty="0"/>
              <a:t>b. 09/1920</a:t>
            </a:r>
            <a:br>
              <a:rPr lang="vi-VN" sz="2000" dirty="0"/>
            </a:br>
            <a:r>
              <a:rPr lang="vi-VN" sz="2000" dirty="0"/>
              <a:t>c. 11/1920</a:t>
            </a:r>
            <a:br>
              <a:rPr lang="vi-VN" sz="2000" dirty="0"/>
            </a:br>
            <a:r>
              <a:rPr lang="vi-VN" sz="2000" dirty="0"/>
              <a:t>d. 07/1920</a:t>
            </a:r>
            <a:r>
              <a:rPr lang="vi-VN" sz="2000" dirty="0" smtClean="0"/>
              <a:t> </a:t>
            </a:r>
            <a:r>
              <a:rPr lang="en-US" sz="2000" dirty="0" smtClean="0"/>
              <a:t>.</a:t>
            </a:r>
          </a:p>
          <a:p>
            <a:pPr>
              <a:buNone/>
            </a:pPr>
            <a:endParaRPr lang="en-US" sz="2000" dirty="0" smtClean="0"/>
          </a:p>
          <a:p>
            <a:pPr>
              <a:buNone/>
            </a:pPr>
            <a:r>
              <a:rPr lang="en-US" sz="2000" dirty="0" smtClean="0"/>
              <a:t>8.</a:t>
            </a:r>
            <a:r>
              <a:rPr lang="vi-VN" sz="2000" dirty="0"/>
              <a:t> Hội Việt Nam cách mạng Thanh niên được thành lập vào thời gian nào?</a:t>
            </a:r>
            <a:br>
              <a:rPr lang="vi-VN" sz="2000" dirty="0"/>
            </a:br>
            <a:r>
              <a:rPr lang="vi-VN" sz="2000" dirty="0"/>
              <a:t>a. 06/1924</a:t>
            </a:r>
            <a:br>
              <a:rPr lang="vi-VN" sz="2000" dirty="0"/>
            </a:br>
            <a:r>
              <a:rPr lang="vi-VN" sz="2000" dirty="0"/>
              <a:t>b. 06/1925</a:t>
            </a:r>
            <a:br>
              <a:rPr lang="vi-VN" sz="2000" dirty="0"/>
            </a:br>
            <a:r>
              <a:rPr lang="vi-VN" sz="2000" dirty="0"/>
              <a:t>c. 06/1926</a:t>
            </a:r>
            <a:br>
              <a:rPr lang="vi-VN" sz="2000" dirty="0"/>
            </a:br>
            <a:r>
              <a:rPr lang="vi-VN" sz="2000" dirty="0"/>
              <a:t>d. 06/1927</a:t>
            </a:r>
            <a:r>
              <a:rPr lang="vi-VN" sz="2000" dirty="0" smtClean="0"/>
              <a:t> </a:t>
            </a:r>
            <a:endParaRPr lang="en-US" sz="2000" dirty="0" smtClean="0"/>
          </a:p>
          <a:p>
            <a:pPr>
              <a:buNone/>
            </a:pPr>
            <a:endParaRPr lang="en-US" sz="2000" dirty="0" smtClean="0"/>
          </a:p>
          <a:p>
            <a:pPr>
              <a:buNone/>
            </a:pPr>
            <a:r>
              <a:rPr lang="en-US" sz="2000" dirty="0" smtClean="0"/>
              <a:t>9.</a:t>
            </a:r>
            <a:r>
              <a:rPr lang="vi-VN" sz="2000" dirty="0"/>
              <a:t> Ai là người sáng lập ra Đảng cộng sản Việt Nam?</a:t>
            </a:r>
            <a:br>
              <a:rPr lang="vi-VN" sz="2000" dirty="0"/>
            </a:br>
            <a:r>
              <a:rPr lang="vi-VN" sz="2000" dirty="0"/>
              <a:t>a. Nguyễn Ái Quốc</a:t>
            </a:r>
            <a:br>
              <a:rPr lang="vi-VN" sz="2000" dirty="0"/>
            </a:br>
            <a:r>
              <a:rPr lang="vi-VN" sz="2000" dirty="0"/>
              <a:t>b. Trần Phú</a:t>
            </a:r>
            <a:br>
              <a:rPr lang="vi-VN" sz="2000" dirty="0"/>
            </a:br>
            <a:r>
              <a:rPr lang="vi-VN" sz="2000" dirty="0"/>
              <a:t>c. Nguyễn Văn Cừ</a:t>
            </a:r>
            <a:br>
              <a:rPr lang="vi-VN" sz="2000" dirty="0"/>
            </a:br>
            <a:r>
              <a:rPr lang="vi-VN" sz="2000" dirty="0"/>
              <a:t>d. Lê Duẩn</a:t>
            </a:r>
            <a:r>
              <a:rPr lang="vi-VN" sz="2000" dirty="0" smtClean="0"/>
              <a:t> </a:t>
            </a:r>
            <a:endParaRPr lang="en-US" sz="2000" dirty="0"/>
          </a:p>
        </p:txBody>
      </p:sp>
      <p:sp>
        <p:nvSpPr>
          <p:cNvPr id="5" name="5-Point Star 4"/>
          <p:cNvSpPr/>
          <p:nvPr/>
        </p:nvSpPr>
        <p:spPr>
          <a:xfrm>
            <a:off x="762000" y="205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3733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762000" y="5410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580">
                                          <p:stCondLst>
                                            <p:cond delay="0"/>
                                          </p:stCondLst>
                                        </p:cTn>
                                        <p:tgtEl>
                                          <p:spTgt spid="7"/>
                                        </p:tgtEl>
                                      </p:cBhvr>
                                    </p:animEffect>
                                    <p:anim calcmode="lin" valueType="num">
                                      <p:cBhvr>
                                        <p:cTn id="4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gtEl>
                                      </p:cBhvr>
                                      <p:to x="100000" y="60000"/>
                                    </p:animScale>
                                    <p:animScale>
                                      <p:cBhvr>
                                        <p:cTn id="50" dur="166" decel="50000">
                                          <p:stCondLst>
                                            <p:cond delay="676"/>
                                          </p:stCondLst>
                                        </p:cTn>
                                        <p:tgtEl>
                                          <p:spTgt spid="7"/>
                                        </p:tgtEl>
                                      </p:cBhvr>
                                      <p:to x="100000" y="100000"/>
                                    </p:animScale>
                                    <p:animScale>
                                      <p:cBhvr>
                                        <p:cTn id="51" dur="26">
                                          <p:stCondLst>
                                            <p:cond delay="1312"/>
                                          </p:stCondLst>
                                        </p:cTn>
                                        <p:tgtEl>
                                          <p:spTgt spid="7"/>
                                        </p:tgtEl>
                                      </p:cBhvr>
                                      <p:to x="100000" y="80000"/>
                                    </p:animScale>
                                    <p:animScale>
                                      <p:cBhvr>
                                        <p:cTn id="52" dur="166" decel="50000">
                                          <p:stCondLst>
                                            <p:cond delay="1338"/>
                                          </p:stCondLst>
                                        </p:cTn>
                                        <p:tgtEl>
                                          <p:spTgt spid="7"/>
                                        </p:tgtEl>
                                      </p:cBhvr>
                                      <p:to x="100000" y="100000"/>
                                    </p:animScale>
                                    <p:animScale>
                                      <p:cBhvr>
                                        <p:cTn id="53" dur="26">
                                          <p:stCondLst>
                                            <p:cond delay="1642"/>
                                          </p:stCondLst>
                                        </p:cTn>
                                        <p:tgtEl>
                                          <p:spTgt spid="7"/>
                                        </p:tgtEl>
                                      </p:cBhvr>
                                      <p:to x="100000" y="90000"/>
                                    </p:animScale>
                                    <p:animScale>
                                      <p:cBhvr>
                                        <p:cTn id="54" dur="166" decel="50000">
                                          <p:stCondLst>
                                            <p:cond delay="1668"/>
                                          </p:stCondLst>
                                        </p:cTn>
                                        <p:tgtEl>
                                          <p:spTgt spid="7"/>
                                        </p:tgtEl>
                                      </p:cBhvr>
                                      <p:to x="100000" y="100000"/>
                                    </p:animScale>
                                    <p:animScale>
                                      <p:cBhvr>
                                        <p:cTn id="55" dur="26">
                                          <p:stCondLst>
                                            <p:cond delay="1808"/>
                                          </p:stCondLst>
                                        </p:cTn>
                                        <p:tgtEl>
                                          <p:spTgt spid="7"/>
                                        </p:tgtEl>
                                      </p:cBhvr>
                                      <p:to x="100000" y="95000"/>
                                    </p:animScale>
                                    <p:animScale>
                                      <p:cBhvr>
                                        <p:cTn id="56"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4525963"/>
          </a:xfrm>
        </p:spPr>
        <p:txBody>
          <a:bodyPr>
            <a:noAutofit/>
          </a:bodyPr>
          <a:lstStyle/>
          <a:p>
            <a:pPr>
              <a:buNone/>
            </a:pPr>
            <a:r>
              <a:rPr lang="en-US" sz="2000" dirty="0" smtClean="0"/>
              <a:t>10. </a:t>
            </a:r>
            <a:r>
              <a:rPr lang="vi-VN" sz="2000" dirty="0" smtClean="0"/>
              <a:t>Nhà </a:t>
            </a:r>
            <a:r>
              <a:rPr lang="vi-VN" sz="2000" dirty="0"/>
              <a:t>nước Việt Nam Dân chủ Cộng hoà được ra đời ra đời khi nào?</a:t>
            </a:r>
            <a:br>
              <a:rPr lang="vi-VN" sz="2000" dirty="0"/>
            </a:br>
            <a:r>
              <a:rPr lang="vi-VN" sz="2000" dirty="0"/>
              <a:t>a. 1945</a:t>
            </a:r>
            <a:br>
              <a:rPr lang="vi-VN" sz="2000" dirty="0"/>
            </a:br>
            <a:r>
              <a:rPr lang="vi-VN" sz="2000" dirty="0"/>
              <a:t>b. 1954</a:t>
            </a:r>
            <a:br>
              <a:rPr lang="vi-VN" sz="2000" dirty="0"/>
            </a:br>
            <a:r>
              <a:rPr lang="vi-VN" sz="2000" dirty="0"/>
              <a:t>c. 1975</a:t>
            </a:r>
            <a:br>
              <a:rPr lang="vi-VN" sz="2000" dirty="0"/>
            </a:br>
            <a:r>
              <a:rPr lang="vi-VN" sz="2000" dirty="0"/>
              <a:t>d. </a:t>
            </a:r>
            <a:r>
              <a:rPr lang="vi-VN" sz="2000" dirty="0" smtClean="0"/>
              <a:t>1986</a:t>
            </a:r>
            <a:endParaRPr lang="en-US" sz="2000" dirty="0" smtClean="0"/>
          </a:p>
          <a:p>
            <a:pPr>
              <a:buNone/>
            </a:pPr>
            <a:endParaRPr lang="en-US" sz="2000" dirty="0" smtClean="0"/>
          </a:p>
          <a:p>
            <a:pPr>
              <a:buNone/>
            </a:pPr>
            <a:r>
              <a:rPr lang="en-US" sz="2000" dirty="0" smtClean="0"/>
              <a:t>11. </a:t>
            </a:r>
            <a:r>
              <a:rPr lang="vi-VN" sz="2000" dirty="0"/>
              <a:t>Cuộc cách mạng vô sản đầu tiên nổ ra và giành thắng lợi tại đâu?</a:t>
            </a:r>
            <a:br>
              <a:rPr lang="vi-VN" sz="2000" dirty="0"/>
            </a:br>
            <a:r>
              <a:rPr lang="vi-VN" sz="2000" dirty="0"/>
              <a:t>a.  Việt Nam năm 1945 </a:t>
            </a:r>
            <a:br>
              <a:rPr lang="vi-VN" sz="2000" dirty="0"/>
            </a:br>
            <a:r>
              <a:rPr lang="vi-VN" sz="2000" dirty="0"/>
              <a:t>b.  Nga năm 1917</a:t>
            </a:r>
            <a:br>
              <a:rPr lang="vi-VN" sz="2000" dirty="0"/>
            </a:br>
            <a:r>
              <a:rPr lang="vi-VN" sz="2000" dirty="0"/>
              <a:t>c. Trung Quốc 1911</a:t>
            </a:r>
            <a:br>
              <a:rPr lang="vi-VN" sz="2000" dirty="0"/>
            </a:br>
            <a:r>
              <a:rPr lang="vi-VN" sz="2000" dirty="0"/>
              <a:t>d. Công xã Paris </a:t>
            </a:r>
            <a:r>
              <a:rPr lang="vi-VN" sz="2000" dirty="0" smtClean="0"/>
              <a:t>1871</a:t>
            </a:r>
            <a:endParaRPr lang="en-US" sz="2000" dirty="0" smtClean="0"/>
          </a:p>
          <a:p>
            <a:pPr>
              <a:buNone/>
            </a:pPr>
            <a:endParaRPr lang="en-US" sz="2000" dirty="0" smtClean="0"/>
          </a:p>
          <a:p>
            <a:pPr>
              <a:buNone/>
            </a:pPr>
            <a:r>
              <a:rPr lang="en-US" sz="2000" dirty="0" smtClean="0"/>
              <a:t>12. </a:t>
            </a:r>
            <a:r>
              <a:rPr lang="vi-VN" sz="2000" dirty="0"/>
              <a:t>Bối cảnh thế giới ảnh hưởng đến sự ra đời của Đảng Cộng sản Việt Nam là:</a:t>
            </a:r>
            <a:br>
              <a:rPr lang="vi-VN" sz="2000" dirty="0"/>
            </a:br>
            <a:r>
              <a:rPr lang="vi-VN" sz="2000" dirty="0"/>
              <a:t>a. Chủ nghĩa tư bản chuyển từ tự do cạnh tranh sang giai đoạn đế quốc chủ nghĩa</a:t>
            </a:r>
            <a:br>
              <a:rPr lang="vi-VN" sz="2000" dirty="0"/>
            </a:br>
            <a:r>
              <a:rPr lang="vi-VN" sz="2000" dirty="0"/>
              <a:t>b. Phong trào cộng sản và công nhân quốc tế đang phát triển mạnh mẽ</a:t>
            </a:r>
            <a:br>
              <a:rPr lang="vi-VN" sz="2000" dirty="0"/>
            </a:br>
            <a:r>
              <a:rPr lang="vi-VN" sz="2000" dirty="0"/>
              <a:t>c. Thắng lợi của cuộc cách mạng tháng Mười Nga năm 1917</a:t>
            </a:r>
            <a:br>
              <a:rPr lang="vi-VN" sz="2000" dirty="0"/>
            </a:br>
            <a:r>
              <a:rPr lang="vi-VN" sz="2000" dirty="0"/>
              <a:t>d. Tất cả các đáp án của câu này đều đúng</a:t>
            </a:r>
            <a:br>
              <a:rPr lang="vi-VN" sz="2000" dirty="0"/>
            </a:br>
            <a:endParaRPr lang="en-US" sz="2000" dirty="0"/>
          </a:p>
        </p:txBody>
      </p:sp>
      <p:sp>
        <p:nvSpPr>
          <p:cNvPr id="4" name="5-Point Star 3"/>
          <p:cNvSpPr/>
          <p:nvPr/>
        </p:nvSpPr>
        <p:spPr>
          <a:xfrm>
            <a:off x="762000" y="533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2743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6172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4525963"/>
          </a:xfrm>
        </p:spPr>
        <p:txBody>
          <a:bodyPr>
            <a:noAutofit/>
          </a:bodyPr>
          <a:lstStyle/>
          <a:p>
            <a:pPr>
              <a:buNone/>
            </a:pPr>
            <a:r>
              <a:rPr lang="en-US" sz="2000" dirty="0" smtClean="0"/>
              <a:t>13.</a:t>
            </a:r>
            <a:r>
              <a:rPr lang="vi-VN" sz="2000" dirty="0"/>
              <a:t> Chủ tịch Hồ Chí Minh đọc </a:t>
            </a:r>
            <a:r>
              <a:rPr lang="vi-VN" sz="2000" i="1" dirty="0"/>
              <a:t>Tuyên ngôn độc lập</a:t>
            </a:r>
            <a:r>
              <a:rPr lang="vi-VN" sz="2000" dirty="0"/>
              <a:t> khai sinh ra nước Việt Nam Dân chủ Cộng hoà vào thời gian nào?</a:t>
            </a:r>
            <a:br>
              <a:rPr lang="vi-VN" sz="2000" dirty="0"/>
            </a:br>
            <a:r>
              <a:rPr lang="vi-VN" sz="2000" dirty="0"/>
              <a:t>a. 2/9/1945</a:t>
            </a:r>
            <a:br>
              <a:rPr lang="vi-VN" sz="2000" dirty="0"/>
            </a:br>
            <a:r>
              <a:rPr lang="vi-VN" sz="2000" dirty="0"/>
              <a:t>b. 9/2/1945</a:t>
            </a:r>
            <a:br>
              <a:rPr lang="vi-VN" sz="2000" dirty="0"/>
            </a:br>
            <a:r>
              <a:rPr lang="vi-VN" sz="2000" dirty="0"/>
              <a:t>c. 30/4/1975</a:t>
            </a:r>
            <a:br>
              <a:rPr lang="vi-VN" sz="2000" dirty="0"/>
            </a:br>
            <a:r>
              <a:rPr lang="vi-VN" sz="2000" dirty="0"/>
              <a:t>d. </a:t>
            </a:r>
            <a:r>
              <a:rPr lang="vi-VN" sz="2000" dirty="0" smtClean="0"/>
              <a:t>30/4/1954</a:t>
            </a:r>
            <a:endParaRPr lang="en-US" sz="2000" dirty="0" smtClean="0"/>
          </a:p>
          <a:p>
            <a:pPr>
              <a:buNone/>
            </a:pPr>
            <a:endParaRPr lang="en-US" sz="2000" dirty="0" smtClean="0"/>
          </a:p>
          <a:p>
            <a:pPr>
              <a:buNone/>
            </a:pPr>
            <a:r>
              <a:rPr lang="en-US" sz="2000" dirty="0" smtClean="0"/>
              <a:t>14.</a:t>
            </a:r>
            <a:r>
              <a:rPr lang="vi-VN" sz="2000" dirty="0"/>
              <a:t> Nguyễn Ái Quốc rời Tổ quốc đi tìm đường cứu nước vào ngày, tháng, năm nào?</a:t>
            </a:r>
            <a:br>
              <a:rPr lang="vi-VN" sz="2000" dirty="0"/>
            </a:br>
            <a:r>
              <a:rPr lang="vi-VN" sz="2000" dirty="0"/>
              <a:t>a. 6/5/1911</a:t>
            </a:r>
            <a:br>
              <a:rPr lang="vi-VN" sz="2000" dirty="0"/>
            </a:br>
            <a:r>
              <a:rPr lang="vi-VN" sz="2000" dirty="0"/>
              <a:t>b. 5/6/1921</a:t>
            </a:r>
            <a:br>
              <a:rPr lang="vi-VN" sz="2000" dirty="0"/>
            </a:br>
            <a:r>
              <a:rPr lang="vi-VN" sz="2000" dirty="0"/>
              <a:t>c. 5/6/1911</a:t>
            </a:r>
            <a:br>
              <a:rPr lang="vi-VN" sz="2000" dirty="0"/>
            </a:br>
            <a:r>
              <a:rPr lang="vi-VN" sz="2000" dirty="0"/>
              <a:t>d. </a:t>
            </a:r>
            <a:r>
              <a:rPr lang="vi-VN" sz="2000" dirty="0" smtClean="0"/>
              <a:t>6/5/1910</a:t>
            </a:r>
            <a:endParaRPr lang="en-US" sz="2000" dirty="0" smtClean="0"/>
          </a:p>
          <a:p>
            <a:pPr>
              <a:buNone/>
            </a:pPr>
            <a:endParaRPr lang="en-US" sz="2000" dirty="0"/>
          </a:p>
          <a:p>
            <a:pPr>
              <a:buNone/>
            </a:pPr>
            <a:r>
              <a:rPr lang="en-US" sz="2000" dirty="0" smtClean="0"/>
              <a:t>15. </a:t>
            </a:r>
            <a:r>
              <a:rPr lang="vi-VN" sz="2000" dirty="0"/>
              <a:t>Sau cách mạng tháng Tám năm 1945, nước ta đã phải đối mặt với những loại giặc nào?</a:t>
            </a:r>
            <a:br>
              <a:rPr lang="vi-VN" sz="2000" dirty="0"/>
            </a:br>
            <a:r>
              <a:rPr lang="vi-VN" sz="2000" dirty="0"/>
              <a:t>a. Giặc đói</a:t>
            </a:r>
            <a:br>
              <a:rPr lang="vi-VN" sz="2000" dirty="0"/>
            </a:br>
            <a:r>
              <a:rPr lang="vi-VN" sz="2000" dirty="0"/>
              <a:t>b. Giặc dốt</a:t>
            </a:r>
            <a:br>
              <a:rPr lang="vi-VN" sz="2000" dirty="0"/>
            </a:br>
            <a:r>
              <a:rPr lang="vi-VN" sz="2000" dirty="0"/>
              <a:t>c. Giặc ngoại xâm</a:t>
            </a:r>
            <a:br>
              <a:rPr lang="vi-VN" sz="2000" dirty="0"/>
            </a:br>
            <a:r>
              <a:rPr lang="vi-VN" sz="2000" dirty="0"/>
              <a:t>d. Tất cả các đáp án của câu này đều đúng</a:t>
            </a:r>
            <a:br>
              <a:rPr lang="vi-VN" sz="2000" dirty="0"/>
            </a:br>
            <a:r>
              <a:rPr lang="vi-VN" sz="2000" dirty="0"/>
              <a:t/>
            </a:r>
            <a:br>
              <a:rPr lang="vi-VN" sz="2000" dirty="0"/>
            </a:br>
            <a:endParaRPr lang="en-US" sz="2000" dirty="0"/>
          </a:p>
        </p:txBody>
      </p:sp>
      <p:sp>
        <p:nvSpPr>
          <p:cNvPr id="4" name="5-Point Star 3"/>
          <p:cNvSpPr/>
          <p:nvPr/>
        </p:nvSpPr>
        <p:spPr>
          <a:xfrm>
            <a:off x="762000" y="762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733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6248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4525963"/>
          </a:xfrm>
        </p:spPr>
        <p:txBody>
          <a:bodyPr>
            <a:noAutofit/>
          </a:bodyPr>
          <a:lstStyle/>
          <a:p>
            <a:pPr>
              <a:buNone/>
            </a:pPr>
            <a:r>
              <a:rPr lang="en-US" sz="2000" dirty="0" smtClean="0"/>
              <a:t>16.</a:t>
            </a:r>
            <a:r>
              <a:rPr lang="vi-VN" sz="2000" dirty="0"/>
              <a:t> Cuối thế kỷ XIX đầu thế kỷ XX, phong trào đấu tranh lớn nhất của nông dân chống thực dân Pháp xâm lược đó là:</a:t>
            </a:r>
            <a:br>
              <a:rPr lang="vi-VN" sz="2000" dirty="0"/>
            </a:br>
            <a:r>
              <a:rPr lang="vi-VN" sz="2000" dirty="0"/>
              <a:t>a. Phong trào nông dân Yên Thế </a:t>
            </a:r>
            <a:br>
              <a:rPr lang="vi-VN" sz="2000" dirty="0"/>
            </a:br>
            <a:r>
              <a:rPr lang="vi-VN" sz="2000" dirty="0"/>
              <a:t>b. Phong trào Cần Vương </a:t>
            </a:r>
            <a:br>
              <a:rPr lang="vi-VN" sz="2000" dirty="0"/>
            </a:br>
            <a:r>
              <a:rPr lang="vi-VN" sz="2000" dirty="0"/>
              <a:t>c.  Phong trào Đông Kinh Nghĩa Thục </a:t>
            </a:r>
            <a:br>
              <a:rPr lang="vi-VN" sz="2000" dirty="0"/>
            </a:br>
            <a:r>
              <a:rPr lang="vi-VN" sz="2000" dirty="0"/>
              <a:t>d. Phong trào cách mạng tư sản </a:t>
            </a:r>
            <a:endParaRPr lang="en-US" sz="2000" dirty="0" smtClean="0"/>
          </a:p>
          <a:p>
            <a:pPr>
              <a:buNone/>
            </a:pPr>
            <a:endParaRPr lang="en-US" sz="2000" dirty="0" smtClean="0"/>
          </a:p>
          <a:p>
            <a:pPr>
              <a:buNone/>
            </a:pPr>
            <a:r>
              <a:rPr lang="en-US" sz="2000" dirty="0" smtClean="0"/>
              <a:t>17.</a:t>
            </a:r>
            <a:r>
              <a:rPr lang="vi-VN" sz="2000" dirty="0"/>
              <a:t> Bản “</a:t>
            </a:r>
            <a:r>
              <a:rPr lang="vi-VN" sz="2000" i="1" dirty="0"/>
              <a:t>Sơ thảo lần thứ nhất Luận cương về những vấn đề dân tộc và thuộc địa”</a:t>
            </a:r>
            <a:r>
              <a:rPr lang="vi-VN" sz="2000" dirty="0"/>
              <a:t> mà Hồ Chí Minh đã đọc được vào tháng 7/1920 là của ai?</a:t>
            </a:r>
            <a:br>
              <a:rPr lang="vi-VN" sz="2000" dirty="0"/>
            </a:br>
            <a:r>
              <a:rPr lang="vi-VN" sz="2000" dirty="0"/>
              <a:t>A. Các Mác</a:t>
            </a:r>
            <a:br>
              <a:rPr lang="vi-VN" sz="2000" dirty="0"/>
            </a:br>
            <a:r>
              <a:rPr lang="vi-VN" sz="2000" dirty="0"/>
              <a:t>b. Lênin</a:t>
            </a:r>
            <a:br>
              <a:rPr lang="vi-VN" sz="2000" dirty="0"/>
            </a:br>
            <a:r>
              <a:rPr lang="vi-VN" sz="2000" dirty="0"/>
              <a:t>c. Ănghen</a:t>
            </a:r>
            <a:br>
              <a:rPr lang="vi-VN" sz="2000" dirty="0"/>
            </a:br>
            <a:r>
              <a:rPr lang="vi-VN" sz="2000" dirty="0"/>
              <a:t>d. Tôn Trung Sơn</a:t>
            </a:r>
            <a:r>
              <a:rPr lang="vi-VN" sz="2000" dirty="0" smtClean="0"/>
              <a:t> </a:t>
            </a:r>
            <a:endParaRPr lang="en-US" sz="2000" dirty="0" smtClean="0"/>
          </a:p>
          <a:p>
            <a:pPr>
              <a:buNone/>
            </a:pPr>
            <a:endParaRPr lang="en-US" sz="2000" dirty="0" smtClean="0"/>
          </a:p>
          <a:p>
            <a:pPr>
              <a:buNone/>
            </a:pPr>
            <a:r>
              <a:rPr lang="en-US" sz="2000" dirty="0" smtClean="0"/>
              <a:t>18.</a:t>
            </a:r>
            <a:r>
              <a:rPr lang="vi-VN" sz="2000" dirty="0"/>
              <a:t> Sau Cách mạng tháng Tám, nước ta đứng trước vận mệnh vô cùng khó khăn được ví như:</a:t>
            </a:r>
            <a:br>
              <a:rPr lang="vi-VN" sz="2000" dirty="0"/>
            </a:br>
            <a:r>
              <a:rPr lang="vi-VN" sz="2000" dirty="0"/>
              <a:t>a. Ngàn cân treo sợi tóc</a:t>
            </a:r>
            <a:br>
              <a:rPr lang="vi-VN" sz="2000" dirty="0"/>
            </a:br>
            <a:r>
              <a:rPr lang="vi-VN" sz="2000" dirty="0"/>
              <a:t>b. Dầu sôi lửa bỏng</a:t>
            </a:r>
            <a:br>
              <a:rPr lang="vi-VN" sz="2000" dirty="0"/>
            </a:br>
            <a:r>
              <a:rPr lang="vi-VN" sz="2000" dirty="0"/>
              <a:t>c.  Chỉ mành treo chuông</a:t>
            </a:r>
            <a:br>
              <a:rPr lang="vi-VN" sz="2000" dirty="0"/>
            </a:br>
            <a:r>
              <a:rPr lang="vi-VN" sz="2000" dirty="0"/>
              <a:t>d. Các ý đều đúng</a:t>
            </a:r>
            <a:r>
              <a:rPr lang="vi-VN" sz="2000" dirty="0" smtClean="0"/>
              <a:t> </a:t>
            </a:r>
            <a:endParaRPr lang="en-US" sz="2000" dirty="0"/>
          </a:p>
        </p:txBody>
      </p:sp>
      <p:sp>
        <p:nvSpPr>
          <p:cNvPr id="4" name="5-Point Star 3"/>
          <p:cNvSpPr/>
          <p:nvPr/>
        </p:nvSpPr>
        <p:spPr>
          <a:xfrm>
            <a:off x="762000" y="762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581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56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4525963"/>
          </a:xfrm>
        </p:spPr>
        <p:txBody>
          <a:bodyPr>
            <a:noAutofit/>
          </a:bodyPr>
          <a:lstStyle/>
          <a:p>
            <a:pPr>
              <a:buNone/>
            </a:pPr>
            <a:r>
              <a:rPr lang="en-US" sz="2000" dirty="0" smtClean="0"/>
              <a:t>19.</a:t>
            </a:r>
            <a:r>
              <a:rPr lang="vi-VN" sz="2000" dirty="0"/>
              <a:t> Vì sao Đảng Cộng sản Việt Nam ra đời năm 1930 là bước ngoặt vĩ đại của cách mạng Việt Nam?</a:t>
            </a:r>
            <a:br>
              <a:rPr lang="vi-VN" sz="2000" dirty="0"/>
            </a:br>
            <a:r>
              <a:rPr lang="vi-VN" sz="2000" dirty="0"/>
              <a:t>a. Chấm dứt vai trò lãnh đạo của giai cấp phong kiến Việt Nam</a:t>
            </a:r>
            <a:br>
              <a:rPr lang="vi-VN" sz="2000" dirty="0"/>
            </a:br>
            <a:r>
              <a:rPr lang="vi-VN" sz="2000" dirty="0"/>
              <a:t>b. Chấm dứt vai trò lãnh đạo của giai cấp tư sản Việt Nam</a:t>
            </a:r>
            <a:br>
              <a:rPr lang="vi-VN" sz="2000" dirty="0"/>
            </a:br>
            <a:r>
              <a:rPr lang="vi-VN" sz="2000" dirty="0"/>
              <a:t>c. Chấm dứt vai trò lãnh đạo của Hội Việt Nam Cách mạng Thanh niên</a:t>
            </a:r>
            <a:br>
              <a:rPr lang="vi-VN" sz="2000" dirty="0"/>
            </a:br>
            <a:r>
              <a:rPr lang="vi-VN" sz="2000" dirty="0"/>
              <a:t>d. Chấm dứt thời kỳ khủng hoảng về đường lối và giai cấp lãnh đạo </a:t>
            </a:r>
            <a:endParaRPr lang="en-US" sz="2000" dirty="0" smtClean="0"/>
          </a:p>
          <a:p>
            <a:pPr>
              <a:buNone/>
            </a:pPr>
            <a:r>
              <a:rPr lang="en-US" sz="2000" dirty="0" smtClean="0"/>
              <a:t>20. </a:t>
            </a:r>
            <a:r>
              <a:rPr lang="vi-VN" sz="2000" dirty="0"/>
              <a:t>Tại Hội nghị hợp nhất ba tổ chức Cộng sản có sự tham gia của các tổ chức Cộng sản nào?</a:t>
            </a:r>
            <a:br>
              <a:rPr lang="vi-VN" sz="2000" dirty="0"/>
            </a:br>
            <a:r>
              <a:rPr lang="vi-VN" sz="2000" dirty="0"/>
              <a:t>a. Đông Dương Cộng sản Đảng, An Nam Cộng sản Đảng</a:t>
            </a:r>
            <a:br>
              <a:rPr lang="vi-VN" sz="2000" dirty="0"/>
            </a:br>
            <a:r>
              <a:rPr lang="vi-VN" sz="2000" dirty="0"/>
              <a:t>b. Đông Dương Cộng sản Đảng, An Nam Cộng sản Đảng, Đông Dương Cộng sản Liên đoàn</a:t>
            </a:r>
            <a:br>
              <a:rPr lang="vi-VN" sz="2000" dirty="0"/>
            </a:br>
            <a:r>
              <a:rPr lang="vi-VN" sz="2000" dirty="0"/>
              <a:t>c. Đông Dương Cộng sản Đảng, Đông Dương Cộng sản Liên đoàn</a:t>
            </a:r>
            <a:br>
              <a:rPr lang="vi-VN" sz="2000" dirty="0"/>
            </a:br>
            <a:r>
              <a:rPr lang="vi-VN" sz="2000" dirty="0"/>
              <a:t>d. An Nam Cộng sản Đảng, Đông Dương Cộng sản Liên đoàn</a:t>
            </a:r>
            <a:br>
              <a:rPr lang="vi-VN" sz="2000" dirty="0"/>
            </a:br>
            <a:endParaRPr lang="en-US" sz="2000" dirty="0" smtClean="0"/>
          </a:p>
          <a:p>
            <a:pPr>
              <a:buNone/>
            </a:pPr>
            <a:r>
              <a:rPr lang="en-US" sz="2000" dirty="0" smtClean="0"/>
              <a:t>21.</a:t>
            </a:r>
            <a:r>
              <a:rPr lang="vi-VN" sz="2000" dirty="0"/>
              <a:t> Giai cấp công nhân Việt Nam xuất thân chủ yếu từ giai cấp nào?</a:t>
            </a:r>
            <a:br>
              <a:rPr lang="vi-VN" sz="2000" dirty="0"/>
            </a:br>
            <a:r>
              <a:rPr lang="vi-VN" sz="2000" dirty="0"/>
              <a:t>a. Giai cấp tư sản bị phá sản</a:t>
            </a:r>
            <a:br>
              <a:rPr lang="vi-VN" sz="2000" dirty="0"/>
            </a:br>
            <a:r>
              <a:rPr lang="vi-VN" sz="2000" dirty="0"/>
              <a:t>b. Giai cấp nông dân bị tước đoạt ruộng đất</a:t>
            </a:r>
            <a:br>
              <a:rPr lang="vi-VN" sz="2000" dirty="0"/>
            </a:br>
            <a:r>
              <a:rPr lang="vi-VN" sz="2000" dirty="0"/>
              <a:t>c. Tầng lớp tiểu tư sản bị chèn ép</a:t>
            </a:r>
            <a:br>
              <a:rPr lang="vi-VN" sz="2000" dirty="0"/>
            </a:br>
            <a:r>
              <a:rPr lang="vi-VN" sz="2000" dirty="0"/>
              <a:t>d. Thợ thủ công bị thất nghiệpVân Nam (Trung Quốc)</a:t>
            </a:r>
            <a:br>
              <a:rPr lang="vi-VN" sz="2000" dirty="0"/>
            </a:br>
            <a:endParaRPr lang="en-US" sz="2000" dirty="0"/>
          </a:p>
        </p:txBody>
      </p:sp>
      <p:sp>
        <p:nvSpPr>
          <p:cNvPr id="4" name="5-Point Star 3"/>
          <p:cNvSpPr/>
          <p:nvPr/>
        </p:nvSpPr>
        <p:spPr>
          <a:xfrm>
            <a:off x="533400" y="1828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533400" y="2819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533400"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4525963"/>
          </a:xfrm>
        </p:spPr>
        <p:txBody>
          <a:bodyPr>
            <a:noAutofit/>
          </a:bodyPr>
          <a:lstStyle/>
          <a:p>
            <a:pPr>
              <a:buNone/>
            </a:pPr>
            <a:r>
              <a:rPr lang="en-US" sz="2000" dirty="0" smtClean="0"/>
              <a:t>22. </a:t>
            </a:r>
            <a:r>
              <a:rPr lang="vi-VN" sz="2000" dirty="0"/>
              <a:t>Những giai cấp cũ nào trong xã hội Việt Nam có từ trước cuộc khai thác thuộc địa của Pháp?</a:t>
            </a:r>
            <a:br>
              <a:rPr lang="vi-VN" sz="2000" dirty="0"/>
            </a:br>
            <a:r>
              <a:rPr lang="vi-VN" sz="2000" dirty="0"/>
              <a:t>a. Nông dân, địa chủ phong kiến</a:t>
            </a:r>
            <a:br>
              <a:rPr lang="vi-VN" sz="2000" dirty="0"/>
            </a:br>
            <a:r>
              <a:rPr lang="vi-VN" sz="2000" dirty="0"/>
              <a:t>b. Nông dân, địa chủ phong kiến, thợ thủ công</a:t>
            </a:r>
            <a:br>
              <a:rPr lang="vi-VN" sz="2000" dirty="0"/>
            </a:br>
            <a:r>
              <a:rPr lang="vi-VN" sz="2000" dirty="0"/>
              <a:t>c. Nông dân, địa chủ phong kiến, tư sản dân tộc</a:t>
            </a:r>
            <a:br>
              <a:rPr lang="vi-VN" sz="2000" dirty="0"/>
            </a:br>
            <a:r>
              <a:rPr lang="vi-VN" sz="2000" dirty="0"/>
              <a:t>d. Nông dân, địa chủ phong kiến, công </a:t>
            </a:r>
            <a:r>
              <a:rPr lang="vi-VN" sz="2000" dirty="0" smtClean="0"/>
              <a:t>nhân</a:t>
            </a:r>
            <a:endParaRPr lang="en-US" sz="2000" dirty="0" smtClean="0"/>
          </a:p>
          <a:p>
            <a:pPr>
              <a:buNone/>
            </a:pPr>
            <a:endParaRPr lang="en-US" sz="2000" dirty="0" smtClean="0"/>
          </a:p>
          <a:p>
            <a:pPr>
              <a:buNone/>
            </a:pPr>
            <a:r>
              <a:rPr lang="en-US" sz="2000" dirty="0" smtClean="0"/>
              <a:t>23. </a:t>
            </a:r>
            <a:r>
              <a:rPr lang="vi-VN" sz="2000" dirty="0"/>
              <a:t>Vai trò lãnh đạo của Đảng trong giai đoạn cách mạng giải phóng dân tộc là:</a:t>
            </a:r>
            <a:br>
              <a:rPr lang="vi-VN" sz="2000" dirty="0"/>
            </a:br>
            <a:r>
              <a:rPr lang="vi-VN" sz="2000" dirty="0"/>
              <a:t>a. Đánh đổ ách thống trị của chủ nghĩa thực dân</a:t>
            </a:r>
            <a:br>
              <a:rPr lang="vi-VN" sz="2000" dirty="0"/>
            </a:br>
            <a:r>
              <a:rPr lang="vi-VN" sz="2000" dirty="0"/>
              <a:t>b. Giành độc lập dân tộc</a:t>
            </a:r>
            <a:br>
              <a:rPr lang="vi-VN" sz="2000" dirty="0"/>
            </a:br>
            <a:r>
              <a:rPr lang="vi-VN" sz="2000" dirty="0"/>
              <a:t>c. Thiết lập chính quyền của nhân dân</a:t>
            </a:r>
            <a:br>
              <a:rPr lang="vi-VN" sz="2000" dirty="0"/>
            </a:br>
            <a:r>
              <a:rPr lang="vi-VN" sz="2000" dirty="0" smtClean="0"/>
              <a:t>d. </a:t>
            </a:r>
            <a:r>
              <a:rPr lang="vi-VN" sz="2000" dirty="0"/>
              <a:t>Tất cả các đáp án của câu này đều đúng</a:t>
            </a:r>
            <a:r>
              <a:rPr lang="vi-VN" sz="2000" dirty="0" smtClean="0"/>
              <a:t> </a:t>
            </a:r>
            <a:endParaRPr lang="en-US" sz="2000" dirty="0" smtClean="0"/>
          </a:p>
          <a:p>
            <a:pPr>
              <a:buNone/>
            </a:pPr>
            <a:endParaRPr lang="en-US" sz="2000" dirty="0" smtClean="0"/>
          </a:p>
          <a:p>
            <a:pPr>
              <a:buNone/>
            </a:pPr>
            <a:r>
              <a:rPr lang="en-US" sz="2000" dirty="0" smtClean="0"/>
              <a:t>24.</a:t>
            </a:r>
            <a:r>
              <a:rPr lang="vi-VN" sz="2000" dirty="0"/>
              <a:t> Năm 2020, Đảng Cộng sản Việt Nam kỷ niệm bao nhiêu năm thành lập?</a:t>
            </a:r>
            <a:br>
              <a:rPr lang="vi-VN" sz="2000" dirty="0"/>
            </a:br>
            <a:r>
              <a:rPr lang="vi-VN" sz="2000" dirty="0"/>
              <a:t>a. 100 năm</a:t>
            </a:r>
            <a:br>
              <a:rPr lang="vi-VN" sz="2000" dirty="0"/>
            </a:br>
            <a:r>
              <a:rPr lang="vi-VN" sz="2000" dirty="0"/>
              <a:t>b. 90 năm</a:t>
            </a:r>
            <a:br>
              <a:rPr lang="vi-VN" sz="2000" dirty="0"/>
            </a:br>
            <a:r>
              <a:rPr lang="vi-VN" sz="2000" dirty="0"/>
              <a:t>c.  80 năm</a:t>
            </a:r>
            <a:br>
              <a:rPr lang="vi-VN" sz="2000" dirty="0"/>
            </a:br>
            <a:r>
              <a:rPr lang="vi-VN" sz="2000" dirty="0"/>
              <a:t>d.  89 năm</a:t>
            </a:r>
            <a:br>
              <a:rPr lang="vi-VN" sz="2000" dirty="0"/>
            </a:br>
            <a:endParaRPr lang="en-US" sz="2000" dirty="0"/>
          </a:p>
        </p:txBody>
      </p:sp>
      <p:sp>
        <p:nvSpPr>
          <p:cNvPr id="4" name="5-Point Star 3"/>
          <p:cNvSpPr/>
          <p:nvPr/>
        </p:nvSpPr>
        <p:spPr>
          <a:xfrm>
            <a:off x="762000" y="838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4038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638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4525963"/>
          </a:xfrm>
        </p:spPr>
        <p:txBody>
          <a:bodyPr>
            <a:noAutofit/>
          </a:bodyPr>
          <a:lstStyle/>
          <a:p>
            <a:pPr>
              <a:buNone/>
            </a:pPr>
            <a:r>
              <a:rPr lang="en-US" sz="2000" dirty="0" smtClean="0"/>
              <a:t>25.</a:t>
            </a:r>
            <a:r>
              <a:rPr lang="vi-VN" sz="2000" dirty="0"/>
              <a:t> Đảng Cộng sản Việt Nam ra đời là sự kết hợp của những nhân tố nào?</a:t>
            </a:r>
            <a:br>
              <a:rPr lang="vi-VN" sz="2000" dirty="0"/>
            </a:br>
            <a:r>
              <a:rPr lang="vi-VN" sz="2000" dirty="0"/>
              <a:t>a. Chủ nghĩa Mác - Lênin</a:t>
            </a:r>
            <a:br>
              <a:rPr lang="vi-VN" sz="2000" dirty="0"/>
            </a:br>
            <a:r>
              <a:rPr lang="vi-VN" sz="2000" dirty="0"/>
              <a:t>b. Phong trào công nhân, </a:t>
            </a:r>
            <a:br>
              <a:rPr lang="vi-VN" sz="2000" dirty="0"/>
            </a:br>
            <a:r>
              <a:rPr lang="vi-VN" sz="2000" dirty="0"/>
              <a:t>c. Phong trào yêu nước</a:t>
            </a:r>
            <a:br>
              <a:rPr lang="vi-VN" sz="2000" dirty="0"/>
            </a:br>
            <a:r>
              <a:rPr lang="vi-VN" sz="2000" dirty="0"/>
              <a:t>d. Tất cả các đáp án của câu này đều đúng</a:t>
            </a:r>
            <a:r>
              <a:rPr lang="vi-VN" sz="2000" dirty="0" smtClean="0"/>
              <a:t> </a:t>
            </a:r>
            <a:endParaRPr lang="en-US" sz="2000" dirty="0" smtClean="0"/>
          </a:p>
          <a:p>
            <a:pPr>
              <a:buNone/>
            </a:pPr>
            <a:endParaRPr lang="en-US" sz="2000" dirty="0" smtClean="0"/>
          </a:p>
          <a:p>
            <a:pPr>
              <a:buNone/>
            </a:pPr>
            <a:r>
              <a:rPr lang="en-US" sz="2000" dirty="0" smtClean="0"/>
              <a:t>26.</a:t>
            </a:r>
            <a:r>
              <a:rPr lang="vi-VN" sz="2000" dirty="0"/>
              <a:t> "Đuổi hổ cửa trước, rước beo cửa sau" là câu nhận xét của Nguyễn Ái Quốc về con đường cứu nước của ai? </a:t>
            </a:r>
            <a:br>
              <a:rPr lang="vi-VN" sz="2000" dirty="0"/>
            </a:br>
            <a:r>
              <a:rPr lang="vi-VN" sz="2000" dirty="0"/>
              <a:t>a. Hoàng Hoa Thám</a:t>
            </a:r>
            <a:br>
              <a:rPr lang="vi-VN" sz="2000" dirty="0"/>
            </a:br>
            <a:r>
              <a:rPr lang="vi-VN" sz="2000" dirty="0"/>
              <a:t>b. Phan Bội Châu</a:t>
            </a:r>
            <a:br>
              <a:rPr lang="vi-VN" sz="2000" dirty="0"/>
            </a:br>
            <a:r>
              <a:rPr lang="vi-VN" sz="2000" dirty="0"/>
              <a:t>c. Nguyễn Thái Học </a:t>
            </a:r>
            <a:br>
              <a:rPr lang="vi-VN" sz="2000" dirty="0"/>
            </a:br>
            <a:r>
              <a:rPr lang="vi-VN" sz="2000" dirty="0"/>
              <a:t>d. Phan Châu </a:t>
            </a:r>
            <a:r>
              <a:rPr lang="vi-VN" sz="2000" dirty="0" smtClean="0"/>
              <a:t>Trinh</a:t>
            </a:r>
            <a:endParaRPr lang="en-US" sz="2000" dirty="0" smtClean="0"/>
          </a:p>
          <a:p>
            <a:pPr>
              <a:buNone/>
            </a:pPr>
            <a:endParaRPr lang="en-US" sz="2000" dirty="0" smtClean="0"/>
          </a:p>
          <a:p>
            <a:pPr>
              <a:buNone/>
            </a:pPr>
            <a:r>
              <a:rPr lang="en-US" sz="2000" dirty="0" smtClean="0"/>
              <a:t>27. </a:t>
            </a:r>
            <a:r>
              <a:rPr lang="vi-VN" sz="2000" dirty="0"/>
              <a:t>Nước ta tiến hành công cuộc đổi mới toàn diện đất nước năm nào?</a:t>
            </a:r>
            <a:br>
              <a:rPr lang="vi-VN" sz="2000" dirty="0"/>
            </a:br>
            <a:r>
              <a:rPr lang="vi-VN" sz="2000" dirty="0"/>
              <a:t>a. 1986</a:t>
            </a:r>
            <a:br>
              <a:rPr lang="vi-VN" sz="2000" dirty="0"/>
            </a:br>
            <a:r>
              <a:rPr lang="vi-VN" sz="2000" dirty="0"/>
              <a:t>b. 1991</a:t>
            </a:r>
            <a:br>
              <a:rPr lang="vi-VN" sz="2000" dirty="0"/>
            </a:br>
            <a:r>
              <a:rPr lang="vi-VN" sz="2000" dirty="0"/>
              <a:t>c. 2000</a:t>
            </a:r>
            <a:br>
              <a:rPr lang="vi-VN" sz="2000" dirty="0"/>
            </a:br>
            <a:r>
              <a:rPr lang="vi-VN" sz="2000" dirty="0"/>
              <a:t>d. 2010</a:t>
            </a:r>
            <a:br>
              <a:rPr lang="vi-VN" sz="2000" dirty="0"/>
            </a:br>
            <a:r>
              <a:rPr lang="vi-VN" sz="2000" dirty="0"/>
              <a:t/>
            </a:r>
            <a:br>
              <a:rPr lang="vi-VN" sz="2000" dirty="0"/>
            </a:br>
            <a:r>
              <a:rPr lang="vi-VN" sz="2000" dirty="0"/>
              <a:t/>
            </a:r>
            <a:br>
              <a:rPr lang="vi-VN" sz="2000" dirty="0"/>
            </a:br>
            <a:r>
              <a:rPr lang="vi-VN" sz="2000" dirty="0"/>
              <a:t/>
            </a:r>
            <a:br>
              <a:rPr lang="vi-VN" sz="2000" dirty="0"/>
            </a:br>
            <a:endParaRPr lang="en-US" sz="2000" dirty="0"/>
          </a:p>
        </p:txBody>
      </p:sp>
      <p:sp>
        <p:nvSpPr>
          <p:cNvPr id="4" name="5-Point Star 3"/>
          <p:cNvSpPr/>
          <p:nvPr/>
        </p:nvSpPr>
        <p:spPr>
          <a:xfrm>
            <a:off x="762000" y="175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429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029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4525963"/>
          </a:xfrm>
        </p:spPr>
        <p:txBody>
          <a:bodyPr>
            <a:noAutofit/>
          </a:bodyPr>
          <a:lstStyle/>
          <a:p>
            <a:pPr>
              <a:buNone/>
            </a:pPr>
            <a:r>
              <a:rPr lang="en-US" sz="2000" dirty="0" smtClean="0"/>
              <a:t>28. </a:t>
            </a:r>
            <a:r>
              <a:rPr lang="vi-VN" sz="2000" dirty="0"/>
              <a:t>Hiệp định Giơ ne vơ được ký kết vào thời gian nào?</a:t>
            </a:r>
            <a:br>
              <a:rPr lang="vi-VN" sz="2000" dirty="0"/>
            </a:br>
            <a:r>
              <a:rPr lang="vi-VN" sz="2000" dirty="0"/>
              <a:t>a. 20/7/1953</a:t>
            </a:r>
            <a:br>
              <a:rPr lang="vi-VN" sz="2000" dirty="0"/>
            </a:br>
            <a:r>
              <a:rPr lang="vi-VN" sz="2000" dirty="0"/>
              <a:t>b. 20/7/1954</a:t>
            </a:r>
            <a:br>
              <a:rPr lang="vi-VN" sz="2000" dirty="0"/>
            </a:br>
            <a:r>
              <a:rPr lang="vi-VN" sz="2000" dirty="0"/>
              <a:t>c. 21/7/1953</a:t>
            </a:r>
            <a:br>
              <a:rPr lang="vi-VN" sz="2000" dirty="0"/>
            </a:br>
            <a:r>
              <a:rPr lang="vi-VN" sz="2000" dirty="0"/>
              <a:t>d. </a:t>
            </a:r>
            <a:r>
              <a:rPr lang="vi-VN" sz="2000" dirty="0" smtClean="0"/>
              <a:t>21/7/1954</a:t>
            </a:r>
            <a:endParaRPr lang="en-US" sz="2000" dirty="0" smtClean="0"/>
          </a:p>
          <a:p>
            <a:pPr>
              <a:buNone/>
            </a:pPr>
            <a:endParaRPr lang="en-US" sz="2000" dirty="0" smtClean="0"/>
          </a:p>
          <a:p>
            <a:pPr>
              <a:buNone/>
            </a:pPr>
            <a:r>
              <a:rPr lang="en-US" sz="2000" dirty="0" smtClean="0"/>
              <a:t>29.</a:t>
            </a:r>
            <a:r>
              <a:rPr lang="vi-VN" sz="2000" dirty="0"/>
              <a:t> Khi Đảng lãnh đạo cuộc cách mạng tháng Tám năm 1945,  Đảng ta bao nhiêu tuổi?</a:t>
            </a:r>
            <a:br>
              <a:rPr lang="vi-VN" sz="2000" dirty="0"/>
            </a:br>
            <a:r>
              <a:rPr lang="vi-VN" sz="2000" dirty="0"/>
              <a:t>a. 14 tuổi</a:t>
            </a:r>
            <a:br>
              <a:rPr lang="vi-VN" sz="2000" dirty="0"/>
            </a:br>
            <a:r>
              <a:rPr lang="vi-VN" sz="2000" dirty="0"/>
              <a:t>b. 15 tuổi</a:t>
            </a:r>
            <a:br>
              <a:rPr lang="vi-VN" sz="2000" dirty="0"/>
            </a:br>
            <a:r>
              <a:rPr lang="vi-VN" sz="2000" dirty="0"/>
              <a:t>c. 16 tuổi</a:t>
            </a:r>
            <a:br>
              <a:rPr lang="vi-VN" sz="2000" dirty="0"/>
            </a:br>
            <a:r>
              <a:rPr lang="vi-VN" sz="2000" dirty="0"/>
              <a:t>d. 17 </a:t>
            </a:r>
            <a:r>
              <a:rPr lang="vi-VN" sz="2000" dirty="0" smtClean="0"/>
              <a:t>tuổi</a:t>
            </a:r>
            <a:endParaRPr lang="en-US" sz="2000" dirty="0" smtClean="0"/>
          </a:p>
          <a:p>
            <a:pPr>
              <a:buNone/>
            </a:pPr>
            <a:endParaRPr lang="en-US" sz="2000" dirty="0" smtClean="0"/>
          </a:p>
          <a:p>
            <a:pPr>
              <a:buNone/>
            </a:pPr>
            <a:r>
              <a:rPr lang="en-US" sz="2000" dirty="0" smtClean="0"/>
              <a:t>30. </a:t>
            </a:r>
            <a:r>
              <a:rPr lang="vi-VN" sz="2000" dirty="0"/>
              <a:t>Nhận định sau nói về ý nghĩa của cuộc kháng chiến nào: "Đối với thế giới, thắng lợi này đã góp phần quan trọng làm đảo lộn chiến lược toàn cầu của đế quốc Mỹ, tác động sâu sắc đến nội tình nước Mỹ"?</a:t>
            </a:r>
            <a:br>
              <a:rPr lang="vi-VN" sz="2000" dirty="0"/>
            </a:br>
            <a:r>
              <a:rPr lang="vi-VN" sz="2000" dirty="0"/>
              <a:t>a.  Cuộc kháng chiến chống thực dân Pháp</a:t>
            </a:r>
            <a:br>
              <a:rPr lang="vi-VN" sz="2000" dirty="0"/>
            </a:br>
            <a:r>
              <a:rPr lang="vi-VN" sz="2000" dirty="0"/>
              <a:t>b. Cuộc kháng chiến chống phát xít Nhật</a:t>
            </a:r>
            <a:br>
              <a:rPr lang="vi-VN" sz="2000" dirty="0"/>
            </a:br>
            <a:r>
              <a:rPr lang="vi-VN" sz="2000" dirty="0"/>
              <a:t>c. Cuộc kháng chiến chống Mỹ cứu nước</a:t>
            </a:r>
            <a:br>
              <a:rPr lang="vi-VN" sz="2000" dirty="0"/>
            </a:br>
            <a:r>
              <a:rPr lang="vi-VN" sz="2000" dirty="0"/>
              <a:t>d. Cuộc kháng chiến chống thực dân Anh</a:t>
            </a:r>
            <a:r>
              <a:rPr lang="vi-VN" sz="2000" dirty="0" smtClean="0"/>
              <a:t> </a:t>
            </a:r>
            <a:endParaRPr lang="en-US" sz="2000" dirty="0"/>
          </a:p>
        </p:txBody>
      </p:sp>
      <p:sp>
        <p:nvSpPr>
          <p:cNvPr id="4" name="5-Point Star 3"/>
          <p:cNvSpPr/>
          <p:nvPr/>
        </p:nvSpPr>
        <p:spPr>
          <a:xfrm>
            <a:off x="762000" y="68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2971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6172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4525963"/>
          </a:xfrm>
        </p:spPr>
        <p:txBody>
          <a:bodyPr>
            <a:noAutofit/>
          </a:bodyPr>
          <a:lstStyle/>
          <a:p>
            <a:pPr>
              <a:buNone/>
            </a:pPr>
            <a:r>
              <a:rPr lang="en-US" sz="2000" dirty="0" smtClean="0"/>
              <a:t>31.</a:t>
            </a:r>
            <a:r>
              <a:rPr lang="vi-VN" sz="2000" dirty="0" smtClean="0"/>
              <a:t> Sự kiện nào được Nguyễn Ái Quốc đánh giá “là một bước ngoặt vô cùng quan trọng trong lịch sử cách mạng Việt Nam ta” ?</a:t>
            </a:r>
            <a:br>
              <a:rPr lang="vi-VN" sz="2000" dirty="0" smtClean="0"/>
            </a:br>
            <a:r>
              <a:rPr lang="vi-VN" sz="2000" b="1" dirty="0" smtClean="0"/>
              <a:t>a. </a:t>
            </a:r>
            <a:r>
              <a:rPr lang="vi-VN" sz="2000" dirty="0" smtClean="0"/>
              <a:t>Đảng Cộng sản Việt Nam ra đời</a:t>
            </a:r>
            <a:br>
              <a:rPr lang="vi-VN" sz="2000" dirty="0" smtClean="0"/>
            </a:br>
            <a:r>
              <a:rPr lang="vi-VN" sz="2000" dirty="0" smtClean="0"/>
              <a:t>b. Sự thành lập Đảng cộng sản Pháp</a:t>
            </a:r>
            <a:br>
              <a:rPr lang="vi-VN" sz="2000" dirty="0" smtClean="0"/>
            </a:br>
            <a:r>
              <a:rPr lang="vi-VN" sz="2000" dirty="0" smtClean="0"/>
              <a:t>c. Vụ mưu sát tên toàn quyền Méc-lanh của Phạm Hồng Thái</a:t>
            </a:r>
            <a:br>
              <a:rPr lang="vi-VN" sz="2000" dirty="0" smtClean="0"/>
            </a:br>
            <a:r>
              <a:rPr lang="vi-VN" sz="2000" dirty="0" smtClean="0"/>
              <a:t>d. Sự thành lập Hội Việt Nam cách mạng thanh niên.</a:t>
            </a:r>
            <a:endParaRPr lang="en-US" sz="2000" dirty="0" smtClean="0"/>
          </a:p>
          <a:p>
            <a:pPr>
              <a:buNone/>
            </a:pPr>
            <a:endParaRPr lang="en-US" sz="2000" dirty="0" smtClean="0"/>
          </a:p>
          <a:p>
            <a:pPr>
              <a:buNone/>
            </a:pPr>
            <a:r>
              <a:rPr lang="en-US" sz="2000" b="1" dirty="0" smtClean="0"/>
              <a:t>32.</a:t>
            </a:r>
            <a:r>
              <a:rPr lang="vi-VN" sz="2000" dirty="0" smtClean="0"/>
              <a:t> Điền cụm từ còn thiếu vào chỗ trống: Đảng Cộng sản Việt Nam ra đời là sản phẩm của sự kết hợp chủ nghĩa Mác - Lênin với phong trào công nhân và ....</a:t>
            </a:r>
            <a:br>
              <a:rPr lang="vi-VN" sz="2000" dirty="0" smtClean="0"/>
            </a:br>
            <a:r>
              <a:rPr lang="vi-VN" sz="2000" dirty="0" smtClean="0"/>
              <a:t>a. Chủ nghĩa yêu nước</a:t>
            </a:r>
            <a:br>
              <a:rPr lang="vi-VN" sz="2000" dirty="0" smtClean="0"/>
            </a:br>
            <a:r>
              <a:rPr lang="vi-VN" sz="2000" dirty="0" smtClean="0"/>
              <a:t>b. Phong trào yêu nước</a:t>
            </a:r>
            <a:br>
              <a:rPr lang="vi-VN" sz="2000" dirty="0" smtClean="0"/>
            </a:br>
            <a:r>
              <a:rPr lang="vi-VN" sz="2000" dirty="0" smtClean="0"/>
              <a:t>c. Truyền thống yêu nước </a:t>
            </a:r>
            <a:br>
              <a:rPr lang="vi-VN" sz="2000" dirty="0" smtClean="0"/>
            </a:br>
            <a:r>
              <a:rPr lang="vi-VN" sz="2000" dirty="0" smtClean="0"/>
              <a:t>d. Truyền thống dân tộc.</a:t>
            </a:r>
            <a:endParaRPr lang="en-US" sz="2000" dirty="0" smtClean="0"/>
          </a:p>
          <a:p>
            <a:pPr>
              <a:buNone/>
            </a:pPr>
            <a:endParaRPr lang="en-US" sz="2000" dirty="0" smtClean="0"/>
          </a:p>
          <a:p>
            <a:pPr>
              <a:buNone/>
            </a:pPr>
            <a:r>
              <a:rPr lang="en-US" sz="2000" dirty="0" smtClean="0"/>
              <a:t>33.</a:t>
            </a:r>
            <a:r>
              <a:rPr lang="vi-VN" sz="2000" dirty="0" smtClean="0"/>
              <a:t> Khi thực dân Pháp xâm lược Việt Nam, giai cấp có khả năng lãnh đạo cách mạng nước ta giành thắng lợi là giai cấp nào?</a:t>
            </a:r>
            <a:br>
              <a:rPr lang="vi-VN" sz="2000" dirty="0" smtClean="0"/>
            </a:br>
            <a:r>
              <a:rPr lang="vi-VN" sz="2000" dirty="0" smtClean="0"/>
              <a:t>a.  Giai cấp nông dân</a:t>
            </a:r>
            <a:br>
              <a:rPr lang="vi-VN" sz="2000" dirty="0" smtClean="0"/>
            </a:br>
            <a:r>
              <a:rPr lang="vi-VN" sz="2000" dirty="0" smtClean="0"/>
              <a:t>b. Giai cấp địa chủ</a:t>
            </a:r>
            <a:br>
              <a:rPr lang="vi-VN" sz="2000" dirty="0" smtClean="0"/>
            </a:br>
            <a:r>
              <a:rPr lang="vi-VN" sz="2000" dirty="0" smtClean="0"/>
              <a:t>c. Giai cấp công nhân</a:t>
            </a:r>
            <a:br>
              <a:rPr lang="vi-VN" sz="2000" dirty="0" smtClean="0"/>
            </a:br>
            <a:r>
              <a:rPr lang="vi-VN" sz="2000" dirty="0" smtClean="0"/>
              <a:t>d. Giai cấp tư sản </a:t>
            </a:r>
            <a:endParaRPr lang="en-US" sz="2000" dirty="0"/>
          </a:p>
        </p:txBody>
      </p:sp>
      <p:sp>
        <p:nvSpPr>
          <p:cNvPr id="4" name="5-Point Star 3"/>
          <p:cNvSpPr/>
          <p:nvPr/>
        </p:nvSpPr>
        <p:spPr>
          <a:xfrm>
            <a:off x="762000" y="68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838200" y="3352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56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4525963"/>
          </a:xfrm>
        </p:spPr>
        <p:txBody>
          <a:bodyPr>
            <a:noAutofit/>
          </a:bodyPr>
          <a:lstStyle/>
          <a:p>
            <a:pPr>
              <a:buNone/>
            </a:pPr>
            <a:r>
              <a:rPr lang="en-US" sz="2000" dirty="0" smtClean="0"/>
              <a:t>34.</a:t>
            </a:r>
            <a:r>
              <a:rPr lang="vi-VN" sz="2000" dirty="0" smtClean="0"/>
              <a:t> Cuối thế kỷ XIX - đầu thế kỷ XX khi thực dân Pháp tiến hành chính sách khai thác thuộc địa tại Việt Nam, đã làm xuất hiện thêm giai cấp mới nào trong các giai cấp sau?</a:t>
            </a:r>
            <a:br>
              <a:rPr lang="vi-VN" sz="2000" dirty="0" smtClean="0"/>
            </a:br>
            <a:r>
              <a:rPr lang="vi-VN" sz="2000" dirty="0" smtClean="0"/>
              <a:t>a. Giai công nhân</a:t>
            </a:r>
            <a:br>
              <a:rPr lang="vi-VN" sz="2000" dirty="0" smtClean="0"/>
            </a:br>
            <a:r>
              <a:rPr lang="vi-VN" sz="2000" dirty="0" smtClean="0"/>
              <a:t>b. Giai cấp nông dân</a:t>
            </a:r>
            <a:br>
              <a:rPr lang="vi-VN" sz="2000" dirty="0" smtClean="0"/>
            </a:br>
            <a:r>
              <a:rPr lang="vi-VN" sz="2000" dirty="0" smtClean="0"/>
              <a:t>c. Giai cấp địa chủ</a:t>
            </a:r>
            <a:br>
              <a:rPr lang="vi-VN" sz="2000" dirty="0" smtClean="0"/>
            </a:br>
            <a:r>
              <a:rPr lang="vi-VN" sz="2000" dirty="0" smtClean="0"/>
              <a:t>d. Tất cả các đáp án của câu này đều sai </a:t>
            </a:r>
            <a:endParaRPr lang="en-US" sz="2000" dirty="0" smtClean="0"/>
          </a:p>
          <a:p>
            <a:pPr>
              <a:buNone/>
            </a:pPr>
            <a:r>
              <a:rPr lang="en-US" sz="2000" dirty="0" smtClean="0"/>
              <a:t>35.</a:t>
            </a:r>
            <a:r>
              <a:rPr lang="vi-VN" sz="2000" dirty="0" smtClean="0"/>
              <a:t> Sau năm 1945, nước Việt Nam Dân chủ Cộng hòa đứng trước tình thế “ngàn cân treo sợi tóc'' là do:</a:t>
            </a:r>
            <a:br>
              <a:rPr lang="vi-VN" sz="2000" dirty="0" smtClean="0"/>
            </a:br>
            <a:r>
              <a:rPr lang="vi-VN" sz="2000" dirty="0" smtClean="0"/>
              <a:t>a. Giặc đói</a:t>
            </a:r>
            <a:br>
              <a:rPr lang="vi-VN" sz="2000" dirty="0" smtClean="0"/>
            </a:br>
            <a:r>
              <a:rPr lang="vi-VN" sz="2000" dirty="0" smtClean="0"/>
              <a:t>b. Giặc dốt</a:t>
            </a:r>
            <a:br>
              <a:rPr lang="vi-VN" sz="2000" dirty="0" smtClean="0"/>
            </a:br>
            <a:r>
              <a:rPr lang="vi-VN" sz="2000" dirty="0" smtClean="0"/>
              <a:t>c. Giặc ngoại xâm</a:t>
            </a:r>
            <a:br>
              <a:rPr lang="vi-VN" sz="2000" dirty="0" smtClean="0"/>
            </a:br>
            <a:r>
              <a:rPr lang="vi-VN" sz="2000" dirty="0" smtClean="0"/>
              <a:t>d. Tất cả các đáp án của câu này đều đúng </a:t>
            </a:r>
            <a:endParaRPr lang="en-US" sz="2000" dirty="0" smtClean="0"/>
          </a:p>
          <a:p>
            <a:pPr>
              <a:buNone/>
            </a:pPr>
            <a:r>
              <a:rPr lang="en-US" sz="2000" dirty="0" smtClean="0"/>
              <a:t>36.</a:t>
            </a:r>
            <a:r>
              <a:rPr lang="vi-VN" sz="2000" dirty="0" smtClean="0"/>
              <a:t> Đảng đã lãnh đạo nhân dân ta vượt qua mọi khó khăn, giành thắng lợi trong cuộc kháng chiến chống thực dân Pháp xâm lược, đánh dấu bằng chiến thắng nào ? </a:t>
            </a:r>
            <a:br>
              <a:rPr lang="vi-VN" sz="2000" dirty="0" smtClean="0"/>
            </a:br>
            <a:r>
              <a:rPr lang="vi-VN" sz="2000" dirty="0" smtClean="0"/>
              <a:t>a. Cách mạng tháng 8/ 1945</a:t>
            </a:r>
            <a:br>
              <a:rPr lang="vi-VN" sz="2000" dirty="0" smtClean="0"/>
            </a:br>
            <a:r>
              <a:rPr lang="vi-VN" sz="2000" dirty="0" smtClean="0"/>
              <a:t>b. Điện Biên Phủ (5/1954)</a:t>
            </a:r>
            <a:br>
              <a:rPr lang="vi-VN" sz="2000" dirty="0" smtClean="0"/>
            </a:br>
            <a:r>
              <a:rPr lang="vi-VN" sz="2000" dirty="0" smtClean="0"/>
              <a:t>c.  Chiến dịch Mậu thân 1968</a:t>
            </a:r>
            <a:br>
              <a:rPr lang="vi-VN" sz="2000" dirty="0" smtClean="0"/>
            </a:br>
            <a:r>
              <a:rPr lang="vi-VN" sz="2000" dirty="0" smtClean="0"/>
              <a:t>d. Thắng lợi vĩ đaị xuân 1975 </a:t>
            </a:r>
            <a:endParaRPr lang="en-US" sz="2000" dirty="0"/>
          </a:p>
        </p:txBody>
      </p:sp>
      <p:sp>
        <p:nvSpPr>
          <p:cNvPr id="4" name="5-Point Star 3"/>
          <p:cNvSpPr/>
          <p:nvPr/>
        </p:nvSpPr>
        <p:spPr>
          <a:xfrm>
            <a:off x="762000" y="1143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886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486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4525963"/>
          </a:xfrm>
        </p:spPr>
        <p:txBody>
          <a:bodyPr>
            <a:noAutofit/>
          </a:bodyPr>
          <a:lstStyle/>
          <a:p>
            <a:pPr>
              <a:buNone/>
            </a:pPr>
            <a:r>
              <a:rPr lang="en-US" sz="2000" dirty="0" smtClean="0"/>
              <a:t>37.</a:t>
            </a:r>
            <a:r>
              <a:rPr lang="vi-VN" sz="2000" dirty="0" smtClean="0"/>
              <a:t> Dưới chế độ thống trị của thực dân Pháp, mâu thuẫn cơ bản trong xã hội Việt Nam là mâu thuẫn nào?</a:t>
            </a:r>
            <a:br>
              <a:rPr lang="vi-VN" sz="2000" dirty="0" smtClean="0"/>
            </a:br>
            <a:r>
              <a:rPr lang="vi-VN" sz="2000" dirty="0" smtClean="0"/>
              <a:t>a. Toàn thể dân tộc Việt Nam với đế quốc Pháp. </a:t>
            </a:r>
            <a:br>
              <a:rPr lang="vi-VN" sz="2000" dirty="0" smtClean="0"/>
            </a:br>
            <a:r>
              <a:rPr lang="vi-VN" sz="2000" dirty="0" smtClean="0"/>
              <a:t>b. Giai cấp nông dân với giai cấp Tư sản. </a:t>
            </a:r>
            <a:br>
              <a:rPr lang="vi-VN" sz="2000" dirty="0" smtClean="0"/>
            </a:br>
            <a:r>
              <a:rPr lang="vi-VN" sz="2000" dirty="0" smtClean="0"/>
              <a:t>c. Giai cấp công nhân với giai cấp Tư sản</a:t>
            </a:r>
            <a:br>
              <a:rPr lang="vi-VN" sz="2000" dirty="0" smtClean="0"/>
            </a:br>
            <a:r>
              <a:rPr lang="vi-VN" sz="2000" dirty="0" smtClean="0"/>
              <a:t>d. Giai cấp nông dân với giai cấp địa chủ</a:t>
            </a:r>
            <a:endParaRPr lang="en-US" sz="2000" dirty="0" smtClean="0"/>
          </a:p>
          <a:p>
            <a:pPr>
              <a:buNone/>
            </a:pPr>
            <a:endParaRPr lang="en-US" sz="2000" dirty="0" smtClean="0"/>
          </a:p>
          <a:p>
            <a:pPr>
              <a:buNone/>
            </a:pPr>
            <a:r>
              <a:rPr lang="en-US" sz="2000" dirty="0" smtClean="0"/>
              <a:t>38.</a:t>
            </a:r>
            <a:r>
              <a:rPr lang="vi-VN" sz="2000" dirty="0" smtClean="0"/>
              <a:t> Cuộc kháng chiến chống Mỹ của nhân dân ta kéo dài bao nhiêu năm?</a:t>
            </a:r>
            <a:br>
              <a:rPr lang="vi-VN" sz="2000" dirty="0" smtClean="0"/>
            </a:br>
            <a:r>
              <a:rPr lang="vi-VN" sz="2000" dirty="0" smtClean="0"/>
              <a:t>a. 21 năm</a:t>
            </a:r>
            <a:br>
              <a:rPr lang="vi-VN" sz="2000" dirty="0" smtClean="0"/>
            </a:br>
            <a:r>
              <a:rPr lang="vi-VN" sz="2000" dirty="0" smtClean="0"/>
              <a:t>b. 22 năm</a:t>
            </a:r>
            <a:br>
              <a:rPr lang="vi-VN" sz="2000" dirty="0" smtClean="0"/>
            </a:br>
            <a:r>
              <a:rPr lang="vi-VN" sz="2000" dirty="0" smtClean="0"/>
              <a:t>c. 23 năm</a:t>
            </a:r>
            <a:br>
              <a:rPr lang="vi-VN" sz="2000" dirty="0" smtClean="0"/>
            </a:br>
            <a:r>
              <a:rPr lang="vi-VN" sz="2000" dirty="0" smtClean="0"/>
              <a:t>d. 24 năm </a:t>
            </a:r>
            <a:endParaRPr lang="en-US" sz="2000" dirty="0" smtClean="0"/>
          </a:p>
          <a:p>
            <a:pPr>
              <a:buNone/>
            </a:pPr>
            <a:endParaRPr lang="en-US" sz="2000" dirty="0" smtClean="0"/>
          </a:p>
          <a:p>
            <a:pPr>
              <a:buNone/>
            </a:pPr>
            <a:r>
              <a:rPr lang="en-US" sz="2000" dirty="0" smtClean="0"/>
              <a:t>39.</a:t>
            </a:r>
            <a:r>
              <a:rPr lang="vi-VN" sz="2000" dirty="0" smtClean="0"/>
              <a:t> Đảng Cộng Sản Việt Nam ra đời trong bối cảnh chủ nghĩa tư bản chuyển biến như thế nào?</a:t>
            </a:r>
            <a:br>
              <a:rPr lang="vi-VN" sz="2000" dirty="0" smtClean="0"/>
            </a:br>
            <a:r>
              <a:rPr lang="vi-VN" sz="2000" b="1" dirty="0" smtClean="0"/>
              <a:t>a. </a:t>
            </a:r>
            <a:r>
              <a:rPr lang="vi-VN" sz="2000" dirty="0" smtClean="0"/>
              <a:t>Chuyển từ  tự do cạnh tranh sang giai đoạn đế quốc chủ nghĩa</a:t>
            </a:r>
            <a:br>
              <a:rPr lang="vi-VN" sz="2000" dirty="0" smtClean="0"/>
            </a:br>
            <a:r>
              <a:rPr lang="vi-VN" sz="2000" dirty="0" smtClean="0"/>
              <a:t>b. Hợp tác lẫn nhau giữa các nước tư bản lớn</a:t>
            </a:r>
            <a:br>
              <a:rPr lang="vi-VN" sz="2000" dirty="0" smtClean="0"/>
            </a:br>
            <a:r>
              <a:rPr lang="vi-VN" sz="2000" dirty="0" smtClean="0"/>
              <a:t>c. Ngày càng phát triển trên khắp các châu lục</a:t>
            </a:r>
            <a:br>
              <a:rPr lang="vi-VN" sz="2000" dirty="0" smtClean="0"/>
            </a:br>
            <a:r>
              <a:rPr lang="vi-VN" sz="2000" dirty="0" smtClean="0"/>
              <a:t>d. Liên kết chặt chẽ và hỗ trợ lẫn nhau</a:t>
            </a:r>
            <a:br>
              <a:rPr lang="vi-VN" sz="2000" dirty="0" smtClean="0"/>
            </a:br>
            <a:endParaRPr lang="en-US" sz="2000" dirty="0"/>
          </a:p>
        </p:txBody>
      </p:sp>
      <p:sp>
        <p:nvSpPr>
          <p:cNvPr id="4" name="5-Point Star 3"/>
          <p:cNvSpPr/>
          <p:nvPr/>
        </p:nvSpPr>
        <p:spPr>
          <a:xfrm>
            <a:off x="762000" y="68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2971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4525963"/>
          </a:xfrm>
        </p:spPr>
        <p:txBody>
          <a:bodyPr>
            <a:noAutofit/>
          </a:bodyPr>
          <a:lstStyle/>
          <a:p>
            <a:pPr>
              <a:buNone/>
            </a:pPr>
            <a:r>
              <a:rPr lang="en-US" sz="2400" dirty="0" smtClean="0"/>
              <a:t>40. </a:t>
            </a:r>
            <a:r>
              <a:rPr lang="vi-VN" sz="2400" dirty="0" smtClean="0"/>
              <a:t>Tổ chức nào sau đây là tổ chức tiền thân của Đảng Cộng sản Việt Nam?</a:t>
            </a:r>
            <a:br>
              <a:rPr lang="vi-VN" sz="2400" dirty="0" smtClean="0"/>
            </a:br>
            <a:r>
              <a:rPr lang="vi-VN" sz="2400" dirty="0" smtClean="0"/>
              <a:t>a. Đông Dương cộng sản đảng </a:t>
            </a:r>
            <a:br>
              <a:rPr lang="vi-VN" sz="2400" dirty="0" smtClean="0"/>
            </a:br>
            <a:r>
              <a:rPr lang="vi-VN" sz="2400" dirty="0" smtClean="0"/>
              <a:t>b. An Nam cộng sản đảng</a:t>
            </a:r>
            <a:br>
              <a:rPr lang="vi-VN" sz="2400" dirty="0" smtClean="0"/>
            </a:br>
            <a:r>
              <a:rPr lang="vi-VN" sz="2400" dirty="0" smtClean="0"/>
              <a:t>c. Đông Dương cộng sản liên đoàn </a:t>
            </a:r>
            <a:br>
              <a:rPr lang="vi-VN" sz="2400" dirty="0" smtClean="0"/>
            </a:br>
            <a:r>
              <a:rPr lang="vi-VN" sz="2400" dirty="0" smtClean="0"/>
              <a:t>d. Hội Việt Nam cách mạng thanh niên </a:t>
            </a:r>
            <a:endParaRPr lang="en-US" sz="2400" dirty="0" smtClean="0"/>
          </a:p>
          <a:p>
            <a:pPr>
              <a:buNone/>
            </a:pPr>
            <a:r>
              <a:rPr lang="en-US" sz="2400" dirty="0" smtClean="0"/>
              <a:t>41.</a:t>
            </a:r>
            <a:r>
              <a:rPr lang="vi-VN" sz="2400" dirty="0" smtClean="0"/>
              <a:t> Đảng Cộng sản Việt Nam được thành lập tại đâu?</a:t>
            </a:r>
            <a:br>
              <a:rPr lang="vi-VN" sz="2400" dirty="0" smtClean="0"/>
            </a:br>
            <a:r>
              <a:rPr lang="vi-VN" sz="2400" dirty="0" smtClean="0"/>
              <a:t>a. bán đảo Trung Quốc</a:t>
            </a:r>
            <a:br>
              <a:rPr lang="vi-VN" sz="2400" dirty="0" smtClean="0"/>
            </a:br>
            <a:r>
              <a:rPr lang="vi-VN" sz="2400" dirty="0" smtClean="0"/>
              <a:t>b. bán đảo Hải Nam</a:t>
            </a:r>
            <a:br>
              <a:rPr lang="vi-VN" sz="2400" dirty="0" smtClean="0"/>
            </a:br>
            <a:r>
              <a:rPr lang="vi-VN" sz="2400" dirty="0" smtClean="0"/>
              <a:t>c. bán đảo Hương Cảng</a:t>
            </a:r>
            <a:br>
              <a:rPr lang="vi-VN" sz="2400" dirty="0" smtClean="0"/>
            </a:br>
            <a:r>
              <a:rPr lang="vi-VN" sz="2400" dirty="0" smtClean="0"/>
              <a:t>d. bán đảo Cửu Long, Hương Cảng, Trung Quốc </a:t>
            </a:r>
            <a:endParaRPr lang="en-US" sz="2400" dirty="0" smtClean="0"/>
          </a:p>
          <a:p>
            <a:pPr>
              <a:buNone/>
            </a:pPr>
            <a:r>
              <a:rPr lang="en-US" sz="2400" dirty="0" smtClean="0"/>
              <a:t>42. </a:t>
            </a:r>
            <a:r>
              <a:rPr lang="vi-VN" sz="2400" dirty="0" smtClean="0"/>
              <a:t>Hội nghị hợp nhất 3 tổ chức cộng sản của nước ta do ai chủ trì?</a:t>
            </a:r>
            <a:br>
              <a:rPr lang="vi-VN" sz="2400" dirty="0" smtClean="0"/>
            </a:br>
            <a:r>
              <a:rPr lang="vi-VN" sz="2400" dirty="0" smtClean="0"/>
              <a:t>a.  Trần Phú</a:t>
            </a:r>
            <a:br>
              <a:rPr lang="vi-VN" sz="2400" dirty="0" smtClean="0"/>
            </a:br>
            <a:r>
              <a:rPr lang="vi-VN" sz="2400" dirty="0" smtClean="0"/>
              <a:t>b. Nguyễn Ái Quốc</a:t>
            </a:r>
            <a:br>
              <a:rPr lang="vi-VN" sz="2400" dirty="0" smtClean="0"/>
            </a:br>
            <a:r>
              <a:rPr lang="vi-VN" sz="2400" dirty="0" smtClean="0"/>
              <a:t>c. Lê Hồng Phong</a:t>
            </a:r>
            <a:br>
              <a:rPr lang="vi-VN" sz="2400" dirty="0" smtClean="0"/>
            </a:br>
            <a:r>
              <a:rPr lang="vi-VN" sz="2400" dirty="0" smtClean="0"/>
              <a:t>d. Nguyễn Ái Quốc và Lê Hồng Phong</a:t>
            </a:r>
            <a:br>
              <a:rPr lang="vi-VN" sz="2400" dirty="0" smtClean="0"/>
            </a:br>
            <a:endParaRPr lang="en-US" sz="2400" dirty="0"/>
          </a:p>
        </p:txBody>
      </p:sp>
      <p:sp>
        <p:nvSpPr>
          <p:cNvPr id="4" name="5-Point Star 3"/>
          <p:cNvSpPr/>
          <p:nvPr/>
        </p:nvSpPr>
        <p:spPr>
          <a:xfrm>
            <a:off x="838200" y="205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838200" y="3962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486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4525963"/>
          </a:xfrm>
        </p:spPr>
        <p:txBody>
          <a:bodyPr>
            <a:noAutofit/>
          </a:bodyPr>
          <a:lstStyle/>
          <a:p>
            <a:pPr>
              <a:buNone/>
            </a:pPr>
            <a:r>
              <a:rPr lang="en-US" sz="2000" dirty="0" smtClean="0"/>
              <a:t>43.</a:t>
            </a:r>
            <a:r>
              <a:rPr lang="vi-VN" sz="2000" dirty="0" smtClean="0"/>
              <a:t> Điền vào cụm từ còn thiếu trong đoạn trích:" Giờ quyết định cho vận mệnh dân tộc ta đã đến. Toàn quốc đồng bào hãy… đem sức ta mà tự giải phóng cho ta".</a:t>
            </a:r>
            <a:br>
              <a:rPr lang="vi-VN" sz="2000" dirty="0" smtClean="0"/>
            </a:br>
            <a:r>
              <a:rPr lang="vi-VN" sz="2000" dirty="0" smtClean="0"/>
              <a:t>a. Đoàn kết</a:t>
            </a:r>
            <a:br>
              <a:rPr lang="vi-VN" sz="2000" dirty="0" smtClean="0"/>
            </a:br>
            <a:r>
              <a:rPr lang="vi-VN" sz="2000" dirty="0" smtClean="0"/>
              <a:t>b.Vùng lên</a:t>
            </a:r>
            <a:br>
              <a:rPr lang="vi-VN" sz="2000" dirty="0" smtClean="0"/>
            </a:br>
            <a:r>
              <a:rPr lang="vi-VN" sz="2000" dirty="0" smtClean="0"/>
              <a:t>c. Đứng lên</a:t>
            </a:r>
            <a:br>
              <a:rPr lang="vi-VN" sz="2000" dirty="0" smtClean="0"/>
            </a:br>
            <a:r>
              <a:rPr lang="vi-VN" sz="2000" dirty="0" smtClean="0"/>
              <a:t>d. Đứng dậy </a:t>
            </a:r>
            <a:endParaRPr lang="en-US" sz="2000" dirty="0" smtClean="0"/>
          </a:p>
          <a:p>
            <a:pPr>
              <a:buNone/>
            </a:pPr>
            <a:endParaRPr lang="en-US" sz="2000" dirty="0" smtClean="0"/>
          </a:p>
          <a:p>
            <a:pPr>
              <a:buNone/>
            </a:pPr>
            <a:r>
              <a:rPr lang="en-US" sz="2000" dirty="0" smtClean="0"/>
              <a:t>44.</a:t>
            </a:r>
            <a:r>
              <a:rPr lang="vi-VN" sz="2000" dirty="0" smtClean="0"/>
              <a:t> Chính sách khai thác thuộc địa của thực dân Pháp làm cho xã hội Việt Nam có sự chuyển biến như thế nào?</a:t>
            </a:r>
            <a:br>
              <a:rPr lang="vi-VN" sz="2000" dirty="0" smtClean="0"/>
            </a:br>
            <a:r>
              <a:rPr lang="vi-VN" sz="2000" dirty="0" smtClean="0"/>
              <a:t>a. Kinh tế phát triển</a:t>
            </a:r>
            <a:br>
              <a:rPr lang="vi-VN" sz="2000" dirty="0" smtClean="0"/>
            </a:br>
            <a:r>
              <a:rPr lang="vi-VN" sz="2000" dirty="0" smtClean="0"/>
              <a:t>b. Phân hóa giai cấp sâu sắc</a:t>
            </a:r>
            <a:br>
              <a:rPr lang="vi-VN" sz="2000" dirty="0" smtClean="0"/>
            </a:br>
            <a:r>
              <a:rPr lang="vi-VN" sz="2000" dirty="0" smtClean="0"/>
              <a:t>c. Giai cấp trí thức ra đời</a:t>
            </a:r>
            <a:br>
              <a:rPr lang="vi-VN" sz="2000" dirty="0" smtClean="0"/>
            </a:br>
            <a:r>
              <a:rPr lang="vi-VN" sz="2000" dirty="0" smtClean="0"/>
              <a:t>d. Tất các đáp án đều sai </a:t>
            </a:r>
            <a:endParaRPr lang="en-US" sz="2000" dirty="0" smtClean="0"/>
          </a:p>
          <a:p>
            <a:pPr>
              <a:buNone/>
            </a:pPr>
            <a:endParaRPr lang="en-US" sz="2000" dirty="0" smtClean="0"/>
          </a:p>
          <a:p>
            <a:pPr>
              <a:buNone/>
            </a:pPr>
            <a:r>
              <a:rPr lang="en-US" sz="2000" dirty="0" smtClean="0"/>
              <a:t>45.</a:t>
            </a:r>
            <a:r>
              <a:rPr lang="vi-VN" sz="2000" dirty="0" smtClean="0"/>
              <a:t> Sau thắng lợi vĩ đại mùa xuân 1975 cả nước ta bước vào thời kỳ nào?</a:t>
            </a:r>
            <a:br>
              <a:rPr lang="vi-VN" sz="2000" dirty="0" smtClean="0"/>
            </a:br>
            <a:r>
              <a:rPr lang="vi-VN" sz="2000" dirty="0" smtClean="0"/>
              <a:t>a. xây dựng đất nước</a:t>
            </a:r>
            <a:br>
              <a:rPr lang="vi-VN" sz="2000" dirty="0" smtClean="0"/>
            </a:br>
            <a:r>
              <a:rPr lang="vi-VN" sz="2000" dirty="0" smtClean="0"/>
              <a:t>b. khôi phục đất nước sau chiến tranh</a:t>
            </a:r>
            <a:br>
              <a:rPr lang="vi-VN" sz="2000" dirty="0" smtClean="0"/>
            </a:br>
            <a:r>
              <a:rPr lang="vi-VN" sz="2000" dirty="0" smtClean="0"/>
              <a:t>c. khôi phục và xây dựng đất nước sau chiến tranh</a:t>
            </a:r>
            <a:br>
              <a:rPr lang="vi-VN" sz="2000" dirty="0" smtClean="0"/>
            </a:br>
            <a:r>
              <a:rPr lang="vi-VN" sz="2000" dirty="0" smtClean="0"/>
              <a:t>d. quá độ lên chủ nghĩa xã hội </a:t>
            </a:r>
            <a:endParaRPr lang="en-US" sz="2000" dirty="0"/>
          </a:p>
        </p:txBody>
      </p:sp>
      <p:sp>
        <p:nvSpPr>
          <p:cNvPr id="4" name="5-Point Star 3"/>
          <p:cNvSpPr/>
          <p:nvPr/>
        </p:nvSpPr>
        <p:spPr>
          <a:xfrm>
            <a:off x="762000" y="6400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581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1905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4525963"/>
          </a:xfrm>
        </p:spPr>
        <p:txBody>
          <a:bodyPr>
            <a:noAutofit/>
          </a:bodyPr>
          <a:lstStyle/>
          <a:p>
            <a:pPr>
              <a:buNone/>
            </a:pPr>
            <a:r>
              <a:rPr lang="en-US" sz="2000" dirty="0" smtClean="0"/>
              <a:t>46.</a:t>
            </a:r>
            <a:r>
              <a:rPr lang="vi-VN" sz="2000" dirty="0" smtClean="0"/>
              <a:t> Chọn đáp án đúng vào chổ trống: Sự lãnh đạo …… của Đảng là nhân tố hàng đầu đảm bảo mọi thắng lợi của cách mạng Việt Nam.</a:t>
            </a:r>
            <a:br>
              <a:rPr lang="vi-VN" sz="2000" dirty="0" smtClean="0"/>
            </a:br>
            <a:r>
              <a:rPr lang="vi-VN" sz="2000" dirty="0" smtClean="0"/>
              <a:t>A. tài tình</a:t>
            </a:r>
            <a:br>
              <a:rPr lang="vi-VN" sz="2000" dirty="0" smtClean="0"/>
            </a:br>
            <a:r>
              <a:rPr lang="vi-VN" sz="2000" dirty="0" smtClean="0"/>
              <a:t>b. xuyên suốt</a:t>
            </a:r>
            <a:br>
              <a:rPr lang="vi-VN" sz="2000" dirty="0" smtClean="0"/>
            </a:br>
            <a:r>
              <a:rPr lang="vi-VN" sz="2000" dirty="0" smtClean="0"/>
              <a:t>c. đúng đắn</a:t>
            </a:r>
            <a:br>
              <a:rPr lang="vi-VN" sz="2000" dirty="0" smtClean="0"/>
            </a:br>
            <a:r>
              <a:rPr lang="vi-VN" sz="2000" dirty="0" smtClean="0"/>
              <a:t>d. tài tình, đúng đắn</a:t>
            </a:r>
            <a:endParaRPr lang="en-US" sz="2000" dirty="0" smtClean="0"/>
          </a:p>
          <a:p>
            <a:pPr>
              <a:buNone/>
            </a:pPr>
            <a:r>
              <a:rPr lang="en-US" sz="2000" dirty="0" smtClean="0"/>
              <a:t>47. </a:t>
            </a:r>
            <a:r>
              <a:rPr lang="vi-VN" sz="2000" dirty="0" smtClean="0"/>
              <a:t>Đường lối kháng chiến do Đảng ta đề ra trong kháng chiến chống thực dân Pháp là gì?</a:t>
            </a:r>
            <a:br>
              <a:rPr lang="vi-VN" sz="2000" dirty="0" smtClean="0"/>
            </a:br>
            <a:r>
              <a:rPr lang="vi-VN" sz="2000" dirty="0" smtClean="0"/>
              <a:t>a. Là một cuộc chiến tranh tổng lực nhằm sớm kết thúc chiến tranh. </a:t>
            </a:r>
            <a:br>
              <a:rPr lang="vi-VN" sz="2000" dirty="0" smtClean="0"/>
            </a:br>
            <a:r>
              <a:rPr lang="vi-VN" sz="2000" dirty="0" smtClean="0"/>
              <a:t>b. Là một cuộc chiến tranh nhân dân, toàn dân, toàn diện, trường kỳ và tự lực cánh sinh. </a:t>
            </a:r>
            <a:br>
              <a:rPr lang="vi-VN" sz="2000" dirty="0" smtClean="0"/>
            </a:br>
            <a:r>
              <a:rPr lang="vi-VN" sz="2000" dirty="0" smtClean="0"/>
              <a:t>c. Là một cuộc chiến tranh du kích nhằm tiêu hao sinh lực địch. </a:t>
            </a:r>
            <a:br>
              <a:rPr lang="vi-VN" sz="2000" dirty="0" smtClean="0"/>
            </a:br>
            <a:r>
              <a:rPr lang="vi-VN" sz="2000" dirty="0" smtClean="0"/>
              <a:t>d. Tất cả các đáp án của câu này đều  sai</a:t>
            </a:r>
            <a:endParaRPr lang="en-US" sz="2000" dirty="0" smtClean="0"/>
          </a:p>
          <a:p>
            <a:pPr>
              <a:buNone/>
            </a:pPr>
            <a:endParaRPr lang="en-US" sz="2000" dirty="0" smtClean="0"/>
          </a:p>
          <a:p>
            <a:pPr>
              <a:buNone/>
            </a:pPr>
            <a:r>
              <a:rPr lang="en-US" sz="2000" dirty="0" smtClean="0"/>
              <a:t>48.</a:t>
            </a:r>
            <a:r>
              <a:rPr lang="vi-VN" sz="2000" dirty="0" smtClean="0"/>
              <a:t> Phong trào yêu nước của vua Hàm Nghi thuộc khuynh hướng nào dưới đây?</a:t>
            </a:r>
            <a:br>
              <a:rPr lang="vi-VN" sz="2000" dirty="0" smtClean="0"/>
            </a:br>
            <a:r>
              <a:rPr lang="vi-VN" sz="2000" dirty="0" smtClean="0"/>
              <a:t>a. Phong trào yêu nước theo khuynh hướng phong kiến</a:t>
            </a:r>
            <a:br>
              <a:rPr lang="vi-VN" sz="2000" dirty="0" smtClean="0"/>
            </a:br>
            <a:r>
              <a:rPr lang="vi-VN" sz="2000" dirty="0" smtClean="0"/>
              <a:t>b. Phong trào yêu nước theo khuynh hướng dân chủ tư sản</a:t>
            </a:r>
            <a:br>
              <a:rPr lang="vi-VN" sz="2000" dirty="0" smtClean="0"/>
            </a:br>
            <a:r>
              <a:rPr lang="vi-VN" sz="2000" dirty="0" smtClean="0"/>
              <a:t>c. Phong trào yêu nước theo khuynh hướng vô sản  </a:t>
            </a:r>
            <a:br>
              <a:rPr lang="vi-VN" sz="2000" dirty="0" smtClean="0"/>
            </a:br>
            <a:r>
              <a:rPr lang="vi-VN" sz="2000" dirty="0" smtClean="0"/>
              <a:t>d. Tất cả các đáp án của câu này đều  sai</a:t>
            </a:r>
            <a:br>
              <a:rPr lang="vi-VN" sz="2000" dirty="0" smtClean="0"/>
            </a:br>
            <a:endParaRPr lang="en-US" sz="2000" dirty="0"/>
          </a:p>
        </p:txBody>
      </p:sp>
      <p:sp>
        <p:nvSpPr>
          <p:cNvPr id="4" name="5-Point Star 3"/>
          <p:cNvSpPr/>
          <p:nvPr/>
        </p:nvSpPr>
        <p:spPr>
          <a:xfrm>
            <a:off x="762000" y="144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2971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2237"/>
            <a:ext cx="8229600" cy="4525963"/>
          </a:xfrm>
        </p:spPr>
        <p:txBody>
          <a:bodyPr>
            <a:noAutofit/>
          </a:bodyPr>
          <a:lstStyle/>
          <a:p>
            <a:pPr>
              <a:buNone/>
            </a:pPr>
            <a:r>
              <a:rPr lang="en-US" sz="2000" dirty="0" smtClean="0"/>
              <a:t>49. </a:t>
            </a:r>
            <a:r>
              <a:rPr lang="vi-VN" sz="2000" dirty="0" smtClean="0"/>
              <a:t>Giai đoạn từ năm 1939- 1945, nhiệm vụ nào được Đảng đưa lên hàng đầu?</a:t>
            </a:r>
            <a:br>
              <a:rPr lang="vi-VN" sz="2000" dirty="0" smtClean="0"/>
            </a:br>
            <a:r>
              <a:rPr lang="vi-VN" sz="2000" dirty="0" smtClean="0"/>
              <a:t>a. Đòi quyền dân chủ</a:t>
            </a:r>
            <a:br>
              <a:rPr lang="vi-VN" sz="2000" dirty="0" smtClean="0"/>
            </a:br>
            <a:r>
              <a:rPr lang="vi-VN" sz="2000" dirty="0" smtClean="0"/>
              <a:t>b. Đánh đổ phong kiến</a:t>
            </a:r>
            <a:br>
              <a:rPr lang="vi-VN" sz="2000" dirty="0" smtClean="0"/>
            </a:br>
            <a:r>
              <a:rPr lang="vi-VN" sz="2000" dirty="0" smtClean="0"/>
              <a:t>c. Đánh đổ tay sai phản động</a:t>
            </a:r>
            <a:br>
              <a:rPr lang="vi-VN" sz="2000" dirty="0" smtClean="0"/>
            </a:br>
            <a:r>
              <a:rPr lang="vi-VN" sz="2000" dirty="0" smtClean="0"/>
              <a:t>d. Giải phóng dân tộc   </a:t>
            </a:r>
            <a:endParaRPr lang="en-US" sz="2000" dirty="0" smtClean="0"/>
          </a:p>
          <a:p>
            <a:pPr>
              <a:buNone/>
            </a:pPr>
            <a:r>
              <a:rPr lang="en-US" sz="2000" dirty="0" smtClean="0"/>
              <a:t>50. </a:t>
            </a:r>
            <a:r>
              <a:rPr lang="vi-VN" sz="2000" dirty="0" smtClean="0"/>
              <a:t>Đại hội Đảng toàn quốc lần thứ VI (1986) đã đề ra đường lối đổi mới, trong đó đổi mới kinh tế được xác định là nhiệm vụ:</a:t>
            </a:r>
            <a:br>
              <a:rPr lang="vi-VN" sz="2000" dirty="0" smtClean="0"/>
            </a:br>
            <a:r>
              <a:rPr lang="vi-VN" sz="2000" dirty="0" smtClean="0"/>
              <a:t>a. Quan trọng</a:t>
            </a:r>
            <a:br>
              <a:rPr lang="vi-VN" sz="2000" dirty="0" smtClean="0"/>
            </a:br>
            <a:r>
              <a:rPr lang="vi-VN" sz="2000" dirty="0" smtClean="0"/>
              <a:t>b. Chiến lược</a:t>
            </a:r>
            <a:br>
              <a:rPr lang="vi-VN" sz="2000" dirty="0" smtClean="0"/>
            </a:br>
            <a:r>
              <a:rPr lang="vi-VN" sz="2000" dirty="0" smtClean="0"/>
              <a:t>c. Chủ yếu</a:t>
            </a:r>
            <a:br>
              <a:rPr lang="vi-VN" sz="2000" dirty="0" smtClean="0"/>
            </a:br>
            <a:r>
              <a:rPr lang="vi-VN" sz="2000" dirty="0" smtClean="0"/>
              <a:t>d. Trọng tâm</a:t>
            </a:r>
            <a:endParaRPr lang="en-US" sz="2000" dirty="0" smtClean="0"/>
          </a:p>
          <a:p>
            <a:pPr>
              <a:buNone/>
            </a:pPr>
            <a:r>
              <a:rPr lang="en-US" sz="2000" b="1" dirty="0" smtClean="0"/>
              <a:t>51. </a:t>
            </a:r>
            <a:r>
              <a:rPr lang="vi-VN" sz="2000" dirty="0" smtClean="0"/>
              <a:t>Trong hai nhiệm vụ chiến lược cách mạng: cách mạng xã hội chủ nghĩa ở miền Bắc và cách mạng dân tộc dân chủ nhân dân ở miền Nam, nhiệm vụ cách mạng nào giữ vai trò quyết định nhất đối với toàn bộ sự phát triển của cách mạng Việt Nam?</a:t>
            </a:r>
            <a:br>
              <a:rPr lang="vi-VN" sz="2000" dirty="0" smtClean="0"/>
            </a:br>
            <a:r>
              <a:rPr lang="vi-VN" sz="2000" dirty="0" smtClean="0"/>
              <a:t>a. Cách mạng xã hội chủ nghĩa ở miền Bắc</a:t>
            </a:r>
            <a:br>
              <a:rPr lang="vi-VN" sz="2000" dirty="0" smtClean="0"/>
            </a:br>
            <a:r>
              <a:rPr lang="vi-VN" sz="2000" dirty="0" smtClean="0"/>
              <a:t>b. Cách mạng dân tộc dân chủ nhân dân ở miền Nam</a:t>
            </a:r>
            <a:br>
              <a:rPr lang="vi-VN" sz="2000" dirty="0" smtClean="0"/>
            </a:br>
            <a:r>
              <a:rPr lang="vi-VN" sz="2000" dirty="0" smtClean="0"/>
              <a:t>c. Cả hai đều giữ vai trò quyết định</a:t>
            </a:r>
            <a:br>
              <a:rPr lang="vi-VN" sz="2000" dirty="0" smtClean="0"/>
            </a:br>
            <a:r>
              <a:rPr lang="vi-VN" sz="2000" dirty="0" smtClean="0"/>
              <a:t>d. Tùy vào thời điểm mà cuộc cách mạng nào sẽ giữ vai trò quyết định</a:t>
            </a:r>
            <a:br>
              <a:rPr lang="vi-VN" sz="2000" dirty="0" smtClean="0"/>
            </a:br>
            <a:r>
              <a:rPr lang="vi-VN" sz="2000" dirty="0" smtClean="0"/>
              <a:t/>
            </a:r>
            <a:br>
              <a:rPr lang="vi-VN" sz="2000" dirty="0" smtClean="0"/>
            </a:br>
            <a:endParaRPr lang="en-US" sz="2000" dirty="0"/>
          </a:p>
        </p:txBody>
      </p:sp>
      <p:sp>
        <p:nvSpPr>
          <p:cNvPr id="4" name="5-Point Star 3"/>
          <p:cNvSpPr/>
          <p:nvPr/>
        </p:nvSpPr>
        <p:spPr>
          <a:xfrm>
            <a:off x="838200" y="1676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581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18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4525963"/>
          </a:xfrm>
        </p:spPr>
        <p:txBody>
          <a:bodyPr>
            <a:noAutofit/>
          </a:bodyPr>
          <a:lstStyle/>
          <a:p>
            <a:pPr>
              <a:buNone/>
            </a:pPr>
            <a:r>
              <a:rPr lang="en-US" sz="2000" dirty="0" smtClean="0"/>
              <a:t>52.</a:t>
            </a:r>
            <a:r>
              <a:rPr lang="vi-VN" sz="2000" dirty="0" smtClean="0"/>
              <a:t> Mỹ đã thực hiện các chiến lược chiến tranh nào ở Việt Nam ?</a:t>
            </a:r>
            <a:br>
              <a:rPr lang="vi-VN" sz="2000" dirty="0" smtClean="0"/>
            </a:br>
            <a:r>
              <a:rPr lang="vi-VN" sz="2000" dirty="0" smtClean="0"/>
              <a:t>a. Chiến tranh cục bộ</a:t>
            </a:r>
            <a:br>
              <a:rPr lang="vi-VN" sz="2000" dirty="0" smtClean="0"/>
            </a:br>
            <a:r>
              <a:rPr lang="vi-VN" sz="2000" dirty="0" smtClean="0"/>
              <a:t>b. Chiến tranh đặc biệt</a:t>
            </a:r>
            <a:br>
              <a:rPr lang="vi-VN" sz="2000" dirty="0" smtClean="0"/>
            </a:br>
            <a:r>
              <a:rPr lang="vi-VN" sz="2000" dirty="0" smtClean="0"/>
              <a:t>c. Việt Nam hóa chiến tranh</a:t>
            </a:r>
            <a:br>
              <a:rPr lang="vi-VN" sz="2000" dirty="0" smtClean="0"/>
            </a:br>
            <a:r>
              <a:rPr lang="vi-VN" sz="2000" b="1" dirty="0" smtClean="0"/>
              <a:t>d. </a:t>
            </a:r>
            <a:r>
              <a:rPr lang="vi-VN" sz="2000" dirty="0" smtClean="0"/>
              <a:t>Tất cả các đáp án của câu này đều </a:t>
            </a:r>
            <a:r>
              <a:rPr lang="vi-VN" sz="2000" dirty="0" smtClean="0"/>
              <a:t>đúng</a:t>
            </a:r>
            <a:endParaRPr lang="en-US" sz="2000" dirty="0" smtClean="0"/>
          </a:p>
          <a:p>
            <a:pPr>
              <a:buNone/>
            </a:pPr>
            <a:endParaRPr lang="en-US" sz="2000" b="1" dirty="0" smtClean="0"/>
          </a:p>
          <a:p>
            <a:pPr>
              <a:buNone/>
            </a:pPr>
            <a:r>
              <a:rPr lang="en-US" sz="2000" b="1" dirty="0" smtClean="0"/>
              <a:t>53.</a:t>
            </a:r>
            <a:r>
              <a:rPr lang="vi-VN" sz="2000" dirty="0" smtClean="0"/>
              <a:t> Sự kiện nào tạo ra chuyển biến về chất đối với phong trào cách mạng Việt Nam?</a:t>
            </a:r>
            <a:br>
              <a:rPr lang="vi-VN" sz="2000" dirty="0" smtClean="0"/>
            </a:br>
            <a:r>
              <a:rPr lang="vi-VN" sz="2000" dirty="0" smtClean="0"/>
              <a:t>a. Thành lập tổ chức Công hội năm 1920</a:t>
            </a:r>
            <a:br>
              <a:rPr lang="vi-VN" sz="2000" dirty="0" smtClean="0"/>
            </a:br>
            <a:r>
              <a:rPr lang="vi-VN" sz="2000" dirty="0" smtClean="0"/>
              <a:t>b. Bãi công của công nhân Ba Son – Sài Gòn tháng 8 - 1925</a:t>
            </a:r>
            <a:br>
              <a:rPr lang="vi-VN" sz="2000" dirty="0" smtClean="0"/>
            </a:br>
            <a:r>
              <a:rPr lang="vi-VN" sz="2000" dirty="0" smtClean="0"/>
              <a:t>c. Thành lập Hội Việt Nam cách mạng Thanh niên tháng 6 – 1925</a:t>
            </a:r>
            <a:br>
              <a:rPr lang="vi-VN" sz="2000" dirty="0" smtClean="0"/>
            </a:br>
            <a:r>
              <a:rPr lang="vi-VN" sz="2000" dirty="0" smtClean="0"/>
              <a:t>d. Thực hiện phong trào “Vô sản hóa” năm </a:t>
            </a:r>
            <a:r>
              <a:rPr lang="vi-VN" sz="2000" dirty="0" smtClean="0"/>
              <a:t>1928</a:t>
            </a:r>
            <a:endParaRPr lang="en-US" sz="2000" dirty="0" smtClean="0"/>
          </a:p>
          <a:p>
            <a:pPr>
              <a:buNone/>
            </a:pPr>
            <a:endParaRPr lang="en-US" sz="2000" dirty="0" smtClean="0"/>
          </a:p>
          <a:p>
            <a:pPr>
              <a:buNone/>
            </a:pPr>
            <a:r>
              <a:rPr lang="en-US" sz="2000" dirty="0" smtClean="0"/>
              <a:t>54.</a:t>
            </a:r>
            <a:r>
              <a:rPr lang="vi-VN" sz="2000" dirty="0" smtClean="0"/>
              <a:t> Trong những nguyên nhân chủ quan dẫn đến thắng lợi của cuộc Cách mạng tháng Tám năm 1945, nguyên nhân nào là quan trọng nhất?</a:t>
            </a:r>
            <a:br>
              <a:rPr lang="vi-VN" sz="2000" dirty="0" smtClean="0"/>
            </a:br>
            <a:r>
              <a:rPr lang="vi-VN" sz="2000" dirty="0" smtClean="0"/>
              <a:t> a. Sự chuẩn bị lực lượng cách mạng</a:t>
            </a:r>
            <a:br>
              <a:rPr lang="vi-VN" sz="2000" dirty="0" smtClean="0"/>
            </a:br>
            <a:r>
              <a:rPr lang="vi-VN" sz="2000" dirty="0" smtClean="0"/>
              <a:t>b. Sự lãnh đạo của Đảng Cộng sản Đông Dương</a:t>
            </a:r>
            <a:br>
              <a:rPr lang="vi-VN" sz="2000" dirty="0" smtClean="0"/>
            </a:br>
            <a:r>
              <a:rPr lang="vi-VN" sz="2000" dirty="0" smtClean="0"/>
              <a:t>c. Tinh thần đoàn kết chiến đấu của ba nước Đông Dương</a:t>
            </a:r>
            <a:br>
              <a:rPr lang="vi-VN" sz="2000" dirty="0" smtClean="0"/>
            </a:br>
            <a:r>
              <a:rPr lang="vi-VN" sz="2000" dirty="0" smtClean="0"/>
              <a:t>d. Sự trưởng thành của giai cấp công nhân</a:t>
            </a:r>
            <a:br>
              <a:rPr lang="vi-VN" sz="2000" dirty="0" smtClean="0"/>
            </a:br>
            <a:endParaRPr lang="en-US" sz="2000" dirty="0"/>
          </a:p>
        </p:txBody>
      </p:sp>
      <p:sp>
        <p:nvSpPr>
          <p:cNvPr id="4" name="5-Point Star 3"/>
          <p:cNvSpPr/>
          <p:nvPr/>
        </p:nvSpPr>
        <p:spPr>
          <a:xfrm>
            <a:off x="762000" y="137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762000" y="3352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762000" y="5638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991600" cy="4525963"/>
          </a:xfrm>
        </p:spPr>
        <p:txBody>
          <a:bodyPr>
            <a:noAutofit/>
          </a:bodyPr>
          <a:lstStyle/>
          <a:p>
            <a:pPr>
              <a:buNone/>
            </a:pPr>
            <a:r>
              <a:rPr lang="en-US" sz="2000" dirty="0" smtClean="0"/>
              <a:t>55.</a:t>
            </a:r>
            <a:r>
              <a:rPr lang="vi-VN" sz="2000" dirty="0" smtClean="0"/>
              <a:t>Nguyễn </a:t>
            </a:r>
            <a:r>
              <a:rPr lang="vi-VN" sz="2000" dirty="0" smtClean="0"/>
              <a:t>Ái Quốc thành lập Hội Việt nam Cách mạng Thanh niên (6/1925) nhằm mục đích gì?</a:t>
            </a:r>
            <a:br>
              <a:rPr lang="vi-VN" sz="2000" dirty="0" smtClean="0"/>
            </a:br>
            <a:r>
              <a:rPr lang="vi-VN" sz="2000" dirty="0" smtClean="0"/>
              <a:t>a. Tổ chức quần chúng đoàn kết, đấu tranh để chống lại đế quốc và tay sai</a:t>
            </a:r>
            <a:br>
              <a:rPr lang="vi-VN" sz="2000" dirty="0" smtClean="0"/>
            </a:br>
            <a:r>
              <a:rPr lang="vi-VN" sz="2000" dirty="0" smtClean="0"/>
              <a:t>b. Lãnh đạo quần chúng đoàn kết, đấu tranh để chống lại đế quốc và tay sai</a:t>
            </a:r>
            <a:br>
              <a:rPr lang="vi-VN" sz="2000" dirty="0" smtClean="0"/>
            </a:br>
            <a:r>
              <a:rPr lang="vi-VN" sz="2000" b="1" dirty="0" smtClean="0"/>
              <a:t>c</a:t>
            </a:r>
            <a:r>
              <a:rPr lang="vi-VN" sz="2000" dirty="0" smtClean="0"/>
              <a:t>. Tổ chức và lãnh đạo quần chúng đoàn kết, đấu tranh để chống lại đế quốc và tay sai</a:t>
            </a:r>
            <a:br>
              <a:rPr lang="vi-VN" sz="2000" dirty="0" smtClean="0"/>
            </a:br>
            <a:r>
              <a:rPr lang="vi-VN" sz="2000" dirty="0" smtClean="0"/>
              <a:t>d.Tập hợp thanh niên yêu nước ở Quảng Châu – Trung </a:t>
            </a:r>
            <a:r>
              <a:rPr lang="vi-VN" sz="2000" dirty="0" smtClean="0"/>
              <a:t>Quốc</a:t>
            </a:r>
            <a:endParaRPr lang="en-US" sz="2000" dirty="0" smtClean="0"/>
          </a:p>
          <a:p>
            <a:pPr>
              <a:buNone/>
            </a:pPr>
            <a:r>
              <a:rPr lang="en-US" sz="2000" dirty="0" smtClean="0"/>
              <a:t>56.</a:t>
            </a:r>
            <a:r>
              <a:rPr lang="vi-VN" sz="2000" dirty="0" smtClean="0"/>
              <a:t> Đại biểu cho xu hướng bạo động của phong trào yêu nước ở Việt Nam theo khuynh hướng dân chủ tư sản cuối thế kỷ 19 đầu thế kỷ 20 là: </a:t>
            </a:r>
            <a:r>
              <a:rPr lang="vi-VN" sz="2000" b="1" dirty="0" smtClean="0"/>
              <a:t/>
            </a:r>
            <a:br>
              <a:rPr lang="vi-VN" sz="2000" b="1" dirty="0" smtClean="0"/>
            </a:br>
            <a:r>
              <a:rPr lang="vi-VN" sz="2000" dirty="0" smtClean="0"/>
              <a:t>a.  Phan Đình Phùng</a:t>
            </a:r>
            <a:br>
              <a:rPr lang="vi-VN" sz="2000" dirty="0" smtClean="0"/>
            </a:br>
            <a:r>
              <a:rPr lang="vi-VN" sz="2000" dirty="0" smtClean="0"/>
              <a:t>b. Phan Châu Trinh</a:t>
            </a:r>
            <a:br>
              <a:rPr lang="vi-VN" sz="2000" dirty="0" smtClean="0"/>
            </a:br>
            <a:r>
              <a:rPr lang="vi-VN" sz="2000" dirty="0" smtClean="0"/>
              <a:t>c. Hoàng Hoa Thám</a:t>
            </a:r>
            <a:br>
              <a:rPr lang="vi-VN" sz="2000" dirty="0" smtClean="0"/>
            </a:br>
            <a:r>
              <a:rPr lang="vi-VN" sz="2000" dirty="0" smtClean="0"/>
              <a:t>d. Phan Bội </a:t>
            </a:r>
            <a:r>
              <a:rPr lang="vi-VN" sz="2000" dirty="0" smtClean="0"/>
              <a:t>Châu</a:t>
            </a:r>
            <a:endParaRPr lang="en-US" sz="2000" dirty="0" smtClean="0"/>
          </a:p>
          <a:p>
            <a:pPr>
              <a:buNone/>
            </a:pPr>
            <a:r>
              <a:rPr lang="en-US" sz="2000" b="1" dirty="0" smtClean="0"/>
              <a:t>57. </a:t>
            </a:r>
            <a:r>
              <a:rPr lang="vi-VN" sz="2000" dirty="0" smtClean="0"/>
              <a:t>Phong trào đấu tranh nào sau đây của nước ta được thực hiện theo khuynh hướng phong kiến vào cuối thế kỷ 19?</a:t>
            </a:r>
            <a:br>
              <a:rPr lang="vi-VN" sz="2000" dirty="0" smtClean="0"/>
            </a:br>
            <a:r>
              <a:rPr lang="vi-VN" sz="2000" dirty="0" smtClean="0"/>
              <a:t>a. Phong trào Đông Du</a:t>
            </a:r>
            <a:br>
              <a:rPr lang="vi-VN" sz="2000" dirty="0" smtClean="0"/>
            </a:br>
            <a:r>
              <a:rPr lang="vi-VN" sz="2000" dirty="0" smtClean="0"/>
              <a:t>b. Phong trào Cần Vương</a:t>
            </a:r>
            <a:br>
              <a:rPr lang="vi-VN" sz="2000" dirty="0" smtClean="0"/>
            </a:br>
            <a:r>
              <a:rPr lang="vi-VN" sz="2000" dirty="0" smtClean="0"/>
              <a:t>c. Phong trào Duy Tân</a:t>
            </a:r>
            <a:br>
              <a:rPr lang="vi-VN" sz="2000" dirty="0" smtClean="0"/>
            </a:br>
            <a:r>
              <a:rPr lang="vi-VN" sz="2000" dirty="0" smtClean="0"/>
              <a:t>d. Phong trào của Việt Nam quốc dân Đảng</a:t>
            </a:r>
            <a:br>
              <a:rPr lang="vi-VN" sz="2000" dirty="0" smtClean="0"/>
            </a:br>
            <a:r>
              <a:rPr lang="vi-VN" sz="2000" dirty="0" smtClean="0"/>
              <a:t/>
            </a:r>
            <a:br>
              <a:rPr lang="vi-VN" sz="2000" dirty="0" smtClean="0"/>
            </a:br>
            <a:r>
              <a:rPr lang="vi-VN" sz="2000" dirty="0" smtClean="0"/>
              <a:t/>
            </a:r>
            <a:br>
              <a:rPr lang="vi-VN" sz="2000" dirty="0" smtClean="0"/>
            </a:br>
            <a:endParaRPr lang="en-US" sz="2000" dirty="0"/>
          </a:p>
        </p:txBody>
      </p:sp>
      <p:sp>
        <p:nvSpPr>
          <p:cNvPr id="4" name="5-Point Star 3"/>
          <p:cNvSpPr/>
          <p:nvPr/>
        </p:nvSpPr>
        <p:spPr>
          <a:xfrm>
            <a:off x="457200" y="175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4191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57200" y="5486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686800" cy="4525963"/>
          </a:xfrm>
        </p:spPr>
        <p:txBody>
          <a:bodyPr>
            <a:noAutofit/>
          </a:bodyPr>
          <a:lstStyle/>
          <a:p>
            <a:pPr>
              <a:buNone/>
            </a:pPr>
            <a:r>
              <a:rPr lang="en-US" sz="2000" dirty="0" smtClean="0"/>
              <a:t>58.</a:t>
            </a:r>
            <a:r>
              <a:rPr lang="vi-VN" sz="2000" dirty="0" smtClean="0"/>
              <a:t> Tên của bộ phim tài liệu nổi tiếng ghi lại cảnh Bác Hồ đọc Tuyên ngôn Độc lập là gì?</a:t>
            </a:r>
            <a:br>
              <a:rPr lang="vi-VN" sz="2000" dirty="0" smtClean="0"/>
            </a:br>
            <a:r>
              <a:rPr lang="vi-VN" sz="2000" dirty="0" smtClean="0"/>
              <a:t>a. Ngày Độc lập 2/9/1945</a:t>
            </a:r>
            <a:br>
              <a:rPr lang="vi-VN" sz="2000" dirty="0" smtClean="0"/>
            </a:br>
            <a:r>
              <a:rPr lang="vi-VN" sz="2000" dirty="0" smtClean="0"/>
              <a:t>b. Ngày Độc lập</a:t>
            </a:r>
            <a:br>
              <a:rPr lang="vi-VN" sz="2000" dirty="0" smtClean="0"/>
            </a:br>
            <a:r>
              <a:rPr lang="vi-VN" sz="2000" dirty="0" smtClean="0"/>
              <a:t>c. Ngày Độc lập 2/9</a:t>
            </a:r>
            <a:br>
              <a:rPr lang="vi-VN" sz="2000" dirty="0" smtClean="0"/>
            </a:br>
            <a:r>
              <a:rPr lang="vi-VN" sz="2000" dirty="0" smtClean="0"/>
              <a:t>d. Tết Độc lập </a:t>
            </a:r>
            <a:r>
              <a:rPr lang="vi-VN" sz="2000" dirty="0" smtClean="0"/>
              <a:t>2/9</a:t>
            </a:r>
            <a:endParaRPr lang="en-US" sz="2000" dirty="0" smtClean="0"/>
          </a:p>
          <a:p>
            <a:pPr>
              <a:buNone/>
            </a:pPr>
            <a:r>
              <a:rPr lang="en-US" sz="2000" dirty="0" smtClean="0"/>
              <a:t>59.</a:t>
            </a:r>
            <a:r>
              <a:rPr lang="vi-VN" sz="2000" dirty="0" smtClean="0"/>
              <a:t> "Trước hết phải có Đảng Cách mệnh, để trong để tổ chức và vận động dân chúng, ngoài liên lạc với các dân tộc bị áp bức và vô sản giai cấp ở mọi nơi. Đảng có vững, cách mệnh mới thành công, cũng như người cầm lái có vững thì thuyền mới chạy...”. Câu nói trên của ai?</a:t>
            </a:r>
            <a:br>
              <a:rPr lang="vi-VN" sz="2000" dirty="0" smtClean="0"/>
            </a:br>
            <a:r>
              <a:rPr lang="vi-VN" sz="2000" dirty="0" smtClean="0"/>
              <a:t>a. Lê Duẩn</a:t>
            </a:r>
            <a:br>
              <a:rPr lang="vi-VN" sz="2000" dirty="0" smtClean="0"/>
            </a:br>
            <a:r>
              <a:rPr lang="vi-VN" sz="2000" dirty="0" smtClean="0"/>
              <a:t>b. Võ Nguyên Giáp</a:t>
            </a:r>
            <a:br>
              <a:rPr lang="vi-VN" sz="2000" dirty="0" smtClean="0"/>
            </a:br>
            <a:r>
              <a:rPr lang="vi-VN" sz="2000" dirty="0" smtClean="0"/>
              <a:t>c. Hồ Chí Minh</a:t>
            </a:r>
            <a:br>
              <a:rPr lang="vi-VN" sz="2000" dirty="0" smtClean="0"/>
            </a:br>
            <a:r>
              <a:rPr lang="vi-VN" sz="2000" dirty="0" smtClean="0"/>
              <a:t>d. </a:t>
            </a:r>
            <a:r>
              <a:rPr lang="vi-VN" sz="2000" dirty="0" smtClean="0"/>
              <a:t>Lênin</a:t>
            </a:r>
            <a:endParaRPr lang="en-US" sz="2000" dirty="0" smtClean="0"/>
          </a:p>
          <a:p>
            <a:pPr>
              <a:buNone/>
            </a:pPr>
            <a:r>
              <a:rPr lang="en-US" sz="2000" dirty="0" smtClean="0"/>
              <a:t>60.</a:t>
            </a:r>
            <a:r>
              <a:rPr lang="vi-VN" sz="2000" dirty="0" smtClean="0"/>
              <a:t> Tác phẩm của Nguyễn Ái Quốc được xuất bản năm 1925 tại Pháp, bằng tiếng Pháp là tác phẩm nào dưới đây?</a:t>
            </a:r>
            <a:br>
              <a:rPr lang="vi-VN" sz="2000" dirty="0" smtClean="0"/>
            </a:br>
            <a:r>
              <a:rPr lang="vi-VN" sz="2000" dirty="0" smtClean="0"/>
              <a:t>a. Nhật ký chìm tàu </a:t>
            </a:r>
            <a:br>
              <a:rPr lang="vi-VN" sz="2000" dirty="0" smtClean="0"/>
            </a:br>
            <a:r>
              <a:rPr lang="vi-VN" sz="2000" dirty="0" smtClean="0"/>
              <a:t>b. Đường cách mệnh</a:t>
            </a:r>
            <a:br>
              <a:rPr lang="vi-VN" sz="2000" dirty="0" smtClean="0"/>
            </a:br>
            <a:r>
              <a:rPr lang="vi-VN" sz="2000" dirty="0" smtClean="0"/>
              <a:t>c. Bản án chế độ thực dân Pháp</a:t>
            </a:r>
            <a:br>
              <a:rPr lang="vi-VN" sz="2000" dirty="0" smtClean="0"/>
            </a:br>
            <a:r>
              <a:rPr lang="vi-VN" sz="2000" dirty="0" smtClean="0"/>
              <a:t>d. Con rồng tre</a:t>
            </a:r>
            <a:br>
              <a:rPr lang="vi-VN" sz="2000" dirty="0" smtClean="0"/>
            </a:br>
            <a:endParaRPr lang="en-US" sz="2000" dirty="0"/>
          </a:p>
        </p:txBody>
      </p:sp>
      <p:sp>
        <p:nvSpPr>
          <p:cNvPr id="4" name="5-Point Star 3"/>
          <p:cNvSpPr/>
          <p:nvPr/>
        </p:nvSpPr>
        <p:spPr>
          <a:xfrm>
            <a:off x="609600" y="838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609600" y="3886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609600" y="5791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488</Words>
  <Application>Microsoft Office PowerPoint</Application>
  <PresentationFormat>On-screen Show (4:3)</PresentationFormat>
  <Paragraphs>87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CKK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LENOVO</dc:creator>
  <cp:lastModifiedBy>LENOVO</cp:lastModifiedBy>
  <cp:revision>5</cp:revision>
  <dcterms:created xsi:type="dcterms:W3CDTF">2020-11-15T16:27:35Z</dcterms:created>
  <dcterms:modified xsi:type="dcterms:W3CDTF">2020-11-20T10:42:19Z</dcterms:modified>
</cp:coreProperties>
</file>