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0" r:id="rId1"/>
  </p:sldMasterIdLst>
  <p:notesMasterIdLst>
    <p:notesMasterId r:id="rId63"/>
  </p:notesMasterIdLst>
  <p:sldIdLst>
    <p:sldId id="256" r:id="rId2"/>
    <p:sldId id="257" r:id="rId3"/>
    <p:sldId id="314" r:id="rId4"/>
    <p:sldId id="316" r:id="rId5"/>
    <p:sldId id="317" r:id="rId6"/>
    <p:sldId id="258" r:id="rId7"/>
    <p:sldId id="275" r:id="rId8"/>
    <p:sldId id="259" r:id="rId9"/>
    <p:sldId id="260" r:id="rId10"/>
    <p:sldId id="261" r:id="rId11"/>
    <p:sldId id="262" r:id="rId12"/>
    <p:sldId id="318" r:id="rId13"/>
    <p:sldId id="263" r:id="rId14"/>
    <p:sldId id="264" r:id="rId15"/>
    <p:sldId id="268" r:id="rId16"/>
    <p:sldId id="276" r:id="rId17"/>
    <p:sldId id="321" r:id="rId18"/>
    <p:sldId id="270" r:id="rId19"/>
    <p:sldId id="277" r:id="rId20"/>
    <p:sldId id="272" r:id="rId21"/>
    <p:sldId id="328" r:id="rId22"/>
    <p:sldId id="278" r:id="rId23"/>
    <p:sldId id="274" r:id="rId24"/>
    <p:sldId id="281" r:id="rId25"/>
    <p:sldId id="271" r:id="rId26"/>
    <p:sldId id="322" r:id="rId27"/>
    <p:sldId id="324" r:id="rId28"/>
    <p:sldId id="325" r:id="rId29"/>
    <p:sldId id="326" r:id="rId30"/>
    <p:sldId id="323" r:id="rId31"/>
    <p:sldId id="327" r:id="rId32"/>
    <p:sldId id="329" r:id="rId33"/>
    <p:sldId id="330" r:id="rId34"/>
    <p:sldId id="331" r:id="rId35"/>
    <p:sldId id="342" r:id="rId36"/>
    <p:sldId id="353" r:id="rId37"/>
    <p:sldId id="344" r:id="rId38"/>
    <p:sldId id="345" r:id="rId39"/>
    <p:sldId id="369" r:id="rId40"/>
    <p:sldId id="371" r:id="rId41"/>
    <p:sldId id="370" r:id="rId42"/>
    <p:sldId id="346" r:id="rId43"/>
    <p:sldId id="347" r:id="rId44"/>
    <p:sldId id="348" r:id="rId45"/>
    <p:sldId id="349" r:id="rId46"/>
    <p:sldId id="350" r:id="rId47"/>
    <p:sldId id="354" r:id="rId48"/>
    <p:sldId id="352" r:id="rId49"/>
    <p:sldId id="355" r:id="rId50"/>
    <p:sldId id="356" r:id="rId51"/>
    <p:sldId id="357" r:id="rId52"/>
    <p:sldId id="358" r:id="rId53"/>
    <p:sldId id="359" r:id="rId54"/>
    <p:sldId id="360" r:id="rId55"/>
    <p:sldId id="361" r:id="rId56"/>
    <p:sldId id="362" r:id="rId57"/>
    <p:sldId id="363" r:id="rId58"/>
    <p:sldId id="373" r:id="rId59"/>
    <p:sldId id="374" r:id="rId60"/>
    <p:sldId id="375" r:id="rId61"/>
    <p:sldId id="372" r:id="rId6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HC6FodPFdX0IKJRwN0fMtg==" hashData="7cp+yxRCqkfx0AgvA9UHXlF11ptGepPaiv9L+dHShGY7k7sOy9a7GXqTATGxQvpkzy02ytRXHheO0ARIoCwkL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3333FF"/>
    <a:srgbClr val="120191"/>
    <a:srgbClr val="FD86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88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3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4.xml"/><Relationship Id="rId3" Type="http://schemas.openxmlformats.org/officeDocument/2006/relationships/slide" Target="slides/slide18.xml"/><Relationship Id="rId7" Type="http://schemas.openxmlformats.org/officeDocument/2006/relationships/slide" Target="slides/slide23.xml"/><Relationship Id="rId2" Type="http://schemas.openxmlformats.org/officeDocument/2006/relationships/slide" Target="slides/slide16.xml"/><Relationship Id="rId1" Type="http://schemas.openxmlformats.org/officeDocument/2006/relationships/slide" Target="slides/slide15.xml"/><Relationship Id="rId6" Type="http://schemas.openxmlformats.org/officeDocument/2006/relationships/slide" Target="slides/slide22.xml"/><Relationship Id="rId5" Type="http://schemas.openxmlformats.org/officeDocument/2006/relationships/slide" Target="slides/slide21.xml"/><Relationship Id="rId4" Type="http://schemas.openxmlformats.org/officeDocument/2006/relationships/slide" Target="slides/slide19.xml"/><Relationship Id="rId9" Type="http://schemas.openxmlformats.org/officeDocument/2006/relationships/slide" Target="slides/slide2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3CF6314-DA7E-4C80-834C-970869D259E5}" type="datetimeFigureOut">
              <a:rPr lang="en-US"/>
              <a:pPr>
                <a:defRPr/>
              </a:pPr>
              <a:t>7/4/2020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61B1F22-3813-487A-83C3-7F84B051D85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905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1181100" y="825500"/>
            <a:ext cx="7162800" cy="1524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50000">
                <a:srgbClr val="FF33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accent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1267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35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714017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5866" y="1052514"/>
            <a:ext cx="3884734" cy="5400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1277" y="1052514"/>
            <a:ext cx="3884735" cy="5400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564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270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270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6808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9876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4499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538" y="273051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33618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32198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0183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9031" y="79376"/>
            <a:ext cx="2060331" cy="63738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6574" y="79376"/>
            <a:ext cx="6041780" cy="637381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0377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17"/>
          <p:cNvGraphicFramePr>
            <a:graphicFrameLocks noChangeAspect="1"/>
          </p:cNvGraphicFramePr>
          <p:nvPr/>
        </p:nvGraphicFramePr>
        <p:xfrm>
          <a:off x="4252913" y="0"/>
          <a:ext cx="4891087" cy="443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245" name="Image" r:id="rId3" imgW="8228571" imgH="8711111" progId="Photoshop.Image.6">
                  <p:embed/>
                </p:oleObj>
              </mc:Choice>
              <mc:Fallback>
                <p:oleObj name="Image" r:id="rId3" imgW="8228571" imgH="8711111" progId="Photoshop.Image.6">
                  <p:embed/>
                  <p:pic>
                    <p:nvPicPr>
                      <p:cNvPr id="3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4252913" y="0"/>
                        <a:ext cx="4891087" cy="4437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7A98CD">
                                    <a:alpha val="39998"/>
                                  </a:srgbClr>
                                </a:gs>
                                <a:gs pos="100000">
                                  <a:schemeClr val="accent1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0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8" descr="Light horizontal"/>
          <p:cNvSpPr>
            <a:spLocks noChangeArrowheads="1"/>
          </p:cNvSpPr>
          <p:nvPr/>
        </p:nvSpPr>
        <p:spPr bwMode="gray">
          <a:xfrm>
            <a:off x="0" y="9525"/>
            <a:ext cx="1476375" cy="6848475"/>
          </a:xfrm>
          <a:prstGeom prst="rect">
            <a:avLst/>
          </a:prstGeom>
          <a:pattFill prst="ltHorz">
            <a:fgClr>
              <a:schemeClr val="bg2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sp>
        <p:nvSpPr>
          <p:cNvPr id="5" name="Rectangle 19"/>
          <p:cNvSpPr>
            <a:spLocks noChangeArrowheads="1"/>
          </p:cNvSpPr>
          <p:nvPr/>
        </p:nvSpPr>
        <p:spPr bwMode="ltGray">
          <a:xfrm flipV="1">
            <a:off x="0" y="4267200"/>
            <a:ext cx="9144000" cy="110648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sp>
        <p:nvSpPr>
          <p:cNvPr id="6" name="AutoShape 21"/>
          <p:cNvSpPr>
            <a:spLocks noChangeArrowheads="1"/>
          </p:cNvSpPr>
          <p:nvPr/>
        </p:nvSpPr>
        <p:spPr bwMode="ltGray">
          <a:xfrm>
            <a:off x="1490663" y="4430713"/>
            <a:ext cx="7400925" cy="1433512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63566" y="1545843"/>
            <a:ext cx="7239000" cy="1371600"/>
          </a:xfrm>
        </p:spPr>
        <p:txBody>
          <a:bodyPr/>
          <a:lstStyle>
            <a:lvl1pPr algn="l">
              <a:defRPr sz="4000" b="1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298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17"/>
          <p:cNvGraphicFramePr>
            <a:graphicFrameLocks noChangeAspect="1"/>
          </p:cNvGraphicFramePr>
          <p:nvPr/>
        </p:nvGraphicFramePr>
        <p:xfrm>
          <a:off x="4252913" y="0"/>
          <a:ext cx="4891087" cy="443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269" name="Image" r:id="rId3" imgW="8228571" imgH="8711111" progId="Photoshop.Image.6">
                  <p:embed/>
                </p:oleObj>
              </mc:Choice>
              <mc:Fallback>
                <p:oleObj name="Image" r:id="rId3" imgW="8228571" imgH="8711111" progId="Photoshop.Image.6">
                  <p:embed/>
                  <p:pic>
                    <p:nvPicPr>
                      <p:cNvPr id="3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4252913" y="0"/>
                        <a:ext cx="4891087" cy="4437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7A98CD">
                                    <a:alpha val="39998"/>
                                  </a:srgbClr>
                                </a:gs>
                                <a:gs pos="100000">
                                  <a:schemeClr val="accent1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0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8" descr="Light horizontal"/>
          <p:cNvSpPr>
            <a:spLocks noChangeArrowheads="1"/>
          </p:cNvSpPr>
          <p:nvPr/>
        </p:nvSpPr>
        <p:spPr bwMode="gray">
          <a:xfrm>
            <a:off x="0" y="9525"/>
            <a:ext cx="1476375" cy="6848475"/>
          </a:xfrm>
          <a:prstGeom prst="rect">
            <a:avLst/>
          </a:prstGeom>
          <a:pattFill prst="ltHorz">
            <a:fgClr>
              <a:schemeClr val="bg2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sp>
        <p:nvSpPr>
          <p:cNvPr id="5" name="Rectangle 19"/>
          <p:cNvSpPr>
            <a:spLocks noChangeArrowheads="1"/>
          </p:cNvSpPr>
          <p:nvPr/>
        </p:nvSpPr>
        <p:spPr bwMode="ltGray">
          <a:xfrm flipV="1">
            <a:off x="0" y="4267200"/>
            <a:ext cx="9144000" cy="110648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sp>
        <p:nvSpPr>
          <p:cNvPr id="6" name="AutoShape 21"/>
          <p:cNvSpPr>
            <a:spLocks noChangeArrowheads="1"/>
          </p:cNvSpPr>
          <p:nvPr/>
        </p:nvSpPr>
        <p:spPr bwMode="ltGray">
          <a:xfrm>
            <a:off x="1490663" y="4430713"/>
            <a:ext cx="7400925" cy="1433512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63566" y="1545843"/>
            <a:ext cx="7239000" cy="1371600"/>
          </a:xfrm>
        </p:spPr>
        <p:txBody>
          <a:bodyPr/>
          <a:lstStyle>
            <a:lvl1pPr algn="l">
              <a:defRPr sz="4000" b="1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3447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17"/>
          <p:cNvGraphicFramePr>
            <a:graphicFrameLocks noChangeAspect="1"/>
          </p:cNvGraphicFramePr>
          <p:nvPr/>
        </p:nvGraphicFramePr>
        <p:xfrm>
          <a:off x="4252913" y="0"/>
          <a:ext cx="4891087" cy="443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293" name="Image" r:id="rId3" imgW="8228571" imgH="8711111" progId="Photoshop.Image.6">
                  <p:embed/>
                </p:oleObj>
              </mc:Choice>
              <mc:Fallback>
                <p:oleObj name="Image" r:id="rId3" imgW="8228571" imgH="8711111" progId="Photoshop.Image.6">
                  <p:embed/>
                  <p:pic>
                    <p:nvPicPr>
                      <p:cNvPr id="3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4252913" y="0"/>
                        <a:ext cx="4891087" cy="4437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7A98CD">
                                    <a:alpha val="39998"/>
                                  </a:srgbClr>
                                </a:gs>
                                <a:gs pos="100000">
                                  <a:schemeClr val="accent1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0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18" descr="Light horizontal"/>
          <p:cNvSpPr>
            <a:spLocks noChangeArrowheads="1"/>
          </p:cNvSpPr>
          <p:nvPr/>
        </p:nvSpPr>
        <p:spPr bwMode="gray">
          <a:xfrm>
            <a:off x="0" y="9525"/>
            <a:ext cx="1476375" cy="6848475"/>
          </a:xfrm>
          <a:prstGeom prst="rect">
            <a:avLst/>
          </a:prstGeom>
          <a:pattFill prst="ltHorz">
            <a:fgClr>
              <a:schemeClr val="bg2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sp>
        <p:nvSpPr>
          <p:cNvPr id="5" name="Rectangle 19"/>
          <p:cNvSpPr>
            <a:spLocks noChangeArrowheads="1"/>
          </p:cNvSpPr>
          <p:nvPr/>
        </p:nvSpPr>
        <p:spPr bwMode="ltGray">
          <a:xfrm flipV="1">
            <a:off x="0" y="4267200"/>
            <a:ext cx="9144000" cy="110648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sp>
        <p:nvSpPr>
          <p:cNvPr id="6" name="AutoShape 21"/>
          <p:cNvSpPr>
            <a:spLocks noChangeArrowheads="1"/>
          </p:cNvSpPr>
          <p:nvPr/>
        </p:nvSpPr>
        <p:spPr bwMode="ltGray">
          <a:xfrm>
            <a:off x="1490663" y="4430713"/>
            <a:ext cx="7400925" cy="1433512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63566" y="1545843"/>
            <a:ext cx="7239000" cy="1371600"/>
          </a:xfrm>
        </p:spPr>
        <p:txBody>
          <a:bodyPr/>
          <a:lstStyle>
            <a:lvl1pPr algn="l">
              <a:defRPr sz="4000" b="1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369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000" y="360000"/>
            <a:ext cx="8389938" cy="914400"/>
          </a:xfrm>
          <a:prstGeom prst="rect">
            <a:avLst/>
          </a:prstGeom>
        </p:spPr>
        <p:txBody>
          <a:bodyPr/>
          <a:lstStyle>
            <a:lvl1pPr>
              <a:defRPr sz="3600">
                <a:latin typeface="Cambria" panose="02040503050406030204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374400" y="1332000"/>
            <a:ext cx="4109310" cy="49906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Content Placeholder 5"/>
          <p:cNvSpPr>
            <a:spLocks noGrp="1"/>
          </p:cNvSpPr>
          <p:nvPr>
            <p:ph sz="quarter" idx="13"/>
          </p:nvPr>
        </p:nvSpPr>
        <p:spPr>
          <a:xfrm>
            <a:off x="4647265" y="1332000"/>
            <a:ext cx="4109310" cy="49906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4"/>
          </p:nvPr>
        </p:nvSpPr>
        <p:spPr>
          <a:xfrm>
            <a:off x="252413" y="6445250"/>
            <a:ext cx="2895600" cy="250825"/>
          </a:xfrm>
          <a:prstGeom prst="rect">
            <a:avLst/>
          </a:prstGeom>
          <a:ln/>
        </p:spPr>
        <p:txBody>
          <a:bodyPr/>
          <a:lstStyle>
            <a:lvl1pPr>
              <a:defRPr sz="9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smtClean="0"/>
              <a:t>© IIG Vietnam</a:t>
            </a: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5"/>
          </p:nvPr>
        </p:nvSpPr>
        <p:spPr>
          <a:xfrm>
            <a:off x="6696075" y="6456363"/>
            <a:ext cx="2193925" cy="254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A439C-1D43-49FE-9ED0-6F1657F62FA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25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0434E4-2C2C-474C-9DBA-AC04E2EFC5C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80183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8641B13-2A9A-4F87-B946-375FE8423CDE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59126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5988" y="1052513"/>
            <a:ext cx="7910512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7" name="Text Box 8"/>
          <p:cNvSpPr txBox="1">
            <a:spLocks noChangeArrowheads="1"/>
          </p:cNvSpPr>
          <p:nvPr/>
        </p:nvSpPr>
        <p:spPr bwMode="auto">
          <a:xfrm>
            <a:off x="0" y="908050"/>
            <a:ext cx="3841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en-US" smtClean="0"/>
          </a:p>
        </p:txBody>
      </p:sp>
      <p:sp>
        <p:nvSpPr>
          <p:cNvPr id="1028" name="Rectangle 9"/>
          <p:cNvSpPr>
            <a:spLocks noChangeArrowheads="1"/>
          </p:cNvSpPr>
          <p:nvPr/>
        </p:nvSpPr>
        <p:spPr bwMode="gray">
          <a:xfrm>
            <a:off x="0" y="762000"/>
            <a:ext cx="650875" cy="6096000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29" name="Text Box 11"/>
          <p:cNvSpPr txBox="1">
            <a:spLocks noChangeArrowheads="1"/>
          </p:cNvSpPr>
          <p:nvPr/>
        </p:nvSpPr>
        <p:spPr bwMode="auto">
          <a:xfrm rot="-5400000">
            <a:off x="-1242400" y="4960935"/>
            <a:ext cx="315917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sz="2000" b="1" baseline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CƠ SỞ DỮ LIỆU </a:t>
            </a:r>
            <a:endParaRPr lang="en-US" sz="2000" b="1" smtClean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1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563"/>
            <a:ext cx="650875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13"/>
          <p:cNvSpPr>
            <a:spLocks noChangeArrowheads="1"/>
          </p:cNvSpPr>
          <p:nvPr/>
        </p:nvSpPr>
        <p:spPr bwMode="gray">
          <a:xfrm>
            <a:off x="650875" y="3175"/>
            <a:ext cx="8507413" cy="762000"/>
          </a:xfrm>
          <a:prstGeom prst="rect">
            <a:avLst/>
          </a:prstGeom>
          <a:gradFill rotWithShape="1">
            <a:gsLst>
              <a:gs pos="0">
                <a:srgbClr val="002F00"/>
              </a:gs>
              <a:gs pos="100000">
                <a:srgbClr val="0066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32" name="Rectangle 14"/>
          <p:cNvSpPr>
            <a:spLocks noGrp="1" noChangeArrowheads="1"/>
          </p:cNvSpPr>
          <p:nvPr>
            <p:ph type="title"/>
          </p:nvPr>
        </p:nvSpPr>
        <p:spPr bwMode="white">
          <a:xfrm>
            <a:off x="715963" y="79375"/>
            <a:ext cx="8243887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96721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2" r:id="rId2"/>
    <p:sldLayoutId id="2147483943" r:id="rId3"/>
    <p:sldLayoutId id="2147483944" r:id="rId4"/>
    <p:sldLayoutId id="2147483945" r:id="rId5"/>
    <p:sldLayoutId id="2147483946" r:id="rId6"/>
    <p:sldLayoutId id="2147483947" r:id="rId7"/>
    <p:sldLayoutId id="2147483948" r:id="rId8"/>
    <p:sldLayoutId id="2147483949" r:id="rId9"/>
    <p:sldLayoutId id="2147483950" r:id="rId10"/>
    <p:sldLayoutId id="2147483951" r:id="rId11"/>
    <p:sldLayoutId id="2147483952" r:id="rId12"/>
    <p:sldLayoutId id="2147483953" r:id="rId13"/>
    <p:sldLayoutId id="2147483954" r:id="rId14"/>
    <p:sldLayoutId id="2147483955" r:id="rId15"/>
    <p:sldLayoutId id="2147483956" r:id="rId16"/>
    <p:sldLayoutId id="2147483895" r:id="rId17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build="p"/>
      <p:bldP spid="1032" grpId="0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463550" indent="-463550" algn="l" rtl="0" eaLnBrk="1" fontAlgn="base" hangingPunct="1">
        <a:spcBef>
          <a:spcPct val="20000"/>
        </a:spcBef>
        <a:spcAft>
          <a:spcPct val="0"/>
        </a:spcAft>
        <a:buFont typeface="Wingdings" panose="05000000000000000000" pitchFamily="2" charset="2"/>
        <a:buChar char="Ø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1023938" indent="-446088" algn="l" rtl="0" eaLnBrk="1" fontAlgn="base" hangingPunct="1">
        <a:spcBef>
          <a:spcPct val="20000"/>
        </a:spcBef>
        <a:spcAft>
          <a:spcPct val="0"/>
        </a:spcAft>
        <a:buFont typeface="Wingdings" panose="05000000000000000000" pitchFamily="2" charset="2"/>
        <a:buChar char="Ä"/>
        <a:defRPr sz="2800">
          <a:solidFill>
            <a:schemeClr val="tx1"/>
          </a:solidFill>
          <a:latin typeface="+mn-lt"/>
          <a:cs typeface="+mn-cs"/>
        </a:defRPr>
      </a:lvl2pPr>
      <a:lvl3pPr marL="1487488" indent="-349250" algn="l" rtl="0" eaLnBrk="1" fontAlgn="base" hangingPunct="1">
        <a:spcBef>
          <a:spcPct val="20000"/>
        </a:spcBef>
        <a:spcAft>
          <a:spcPct val="0"/>
        </a:spcAft>
        <a:buFont typeface="Wingdings" panose="05000000000000000000" pitchFamily="2" charset="2"/>
        <a:buChar char="§"/>
        <a:defRPr sz="2400">
          <a:solidFill>
            <a:schemeClr val="tx1"/>
          </a:solidFill>
          <a:latin typeface="+mn-lt"/>
          <a:cs typeface="+mn-cs"/>
        </a:defRPr>
      </a:lvl3pPr>
      <a:lvl4pPr marL="1938338" indent="-33655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401888" indent="-3492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859088" indent="-3492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3316288" indent="-3492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773488" indent="-3492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4230688" indent="-3492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4400" smtClean="0">
                <a:solidFill>
                  <a:srgbClr val="3333FF"/>
                </a:solidFill>
              </a:rPr>
              <a:t>Môn : Cơ sở dữ liệu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3733800"/>
            <a:ext cx="8153400" cy="1752600"/>
          </a:xfrm>
        </p:spPr>
        <p:txBody>
          <a:bodyPr/>
          <a:lstStyle/>
          <a:p>
            <a:pPr eaLnBrk="1" hangingPunct="1"/>
            <a:r>
              <a:rPr lang="en-US" altLang="en-US" sz="4000" smtClean="0">
                <a:solidFill>
                  <a:srgbClr val="FF0000"/>
                </a:solidFill>
              </a:rPr>
              <a:t>CHƯƠNG 4 : PHỤ THUỘC HÀM</a:t>
            </a:r>
          </a:p>
          <a:p>
            <a:pPr marL="261938" algn="l" eaLnBrk="1" hangingPunct="1"/>
            <a:endParaRPr lang="en-US" altLang="en-US" sz="2000" smtClean="0">
              <a:solidFill>
                <a:srgbClr val="3333FF"/>
              </a:solidFill>
            </a:endParaRPr>
          </a:p>
          <a:p>
            <a:pPr marL="261938" algn="l" eaLnBrk="1" hangingPunct="1"/>
            <a:r>
              <a:rPr lang="en-US" altLang="en-US" sz="2000" smtClean="0">
                <a:solidFill>
                  <a:srgbClr val="3333FF"/>
                </a:solidFill>
              </a:rPr>
              <a:t>GV: NGUYỄN VĂN DANH</a:t>
            </a:r>
            <a:endParaRPr lang="en-US" altLang="en-US" sz="2000" smtClean="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Nội dung chính</a:t>
            </a:r>
          </a:p>
        </p:txBody>
      </p:sp>
      <p:sp>
        <p:nvSpPr>
          <p:cNvPr id="5123" name="Content Placeholder 3"/>
          <p:cNvSpPr>
            <a:spLocks noGrp="1"/>
          </p:cNvSpPr>
          <p:nvPr>
            <p:ph idx="1"/>
          </p:nvPr>
        </p:nvSpPr>
        <p:spPr>
          <a:xfrm>
            <a:off x="915988" y="1676400"/>
            <a:ext cx="7910512" cy="4776788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mtClean="0"/>
              <a:t>Bài 7 : Phụ thuộc hàm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mtClean="0"/>
              <a:t>Bài 8 : phủ tối tiểu của một tập phụ thuộc hàm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mtClean="0"/>
              <a:t>Bài 9 : Khóa của lược đồ quan hệ</a:t>
            </a:r>
          </a:p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I. Khái niệm Phụ thuộc hàm</a:t>
            </a:r>
          </a:p>
        </p:txBody>
      </p:sp>
      <p:sp>
        <p:nvSpPr>
          <p:cNvPr id="6146" name="Content Placeholder 2"/>
          <p:cNvSpPr>
            <a:spLocks noGrp="1"/>
          </p:cNvSpPr>
          <p:nvPr>
            <p:ph idx="1"/>
          </p:nvPr>
        </p:nvSpPr>
        <p:spPr>
          <a:xfrm>
            <a:off x="715962" y="1600200"/>
            <a:ext cx="8199437" cy="45307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Ví dụ : Cho quan hệ phân công sau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olidFill>
                  <a:srgbClr val="120191"/>
                </a:solidFill>
              </a:rPr>
              <a:t>      PhanCong(PhiCong, MayBay, NgayKH, GioKH)</a:t>
            </a:r>
          </a:p>
          <a:p>
            <a:pPr>
              <a:buFont typeface="Wingdings" panose="05000000000000000000" pitchFamily="2" charset="2"/>
              <a:buChar char="è"/>
            </a:pPr>
            <a:r>
              <a:rPr lang="en-US" altLang="en-US" smtClean="0">
                <a:sym typeface="Wingdings" panose="05000000000000000000" pitchFamily="2" charset="2"/>
              </a:rPr>
              <a:t>C</a:t>
            </a:r>
            <a:r>
              <a:rPr lang="en-US" altLang="en-US" smtClean="0"/>
              <a:t>ác ví dụ về phụ thuộc hàm như sau :</a:t>
            </a:r>
          </a:p>
          <a:p>
            <a:r>
              <a:rPr lang="en-US" altLang="en-US" smtClean="0"/>
              <a:t>MAYBAY xác định GIOKH</a:t>
            </a:r>
          </a:p>
          <a:p>
            <a:r>
              <a:rPr lang="en-US" altLang="en-US" smtClean="0"/>
              <a:t>{PHICONG,NGAYKH,GIOKH} xác định MABAY</a:t>
            </a:r>
          </a:p>
          <a:p>
            <a:r>
              <a:rPr lang="en-US" altLang="en-US" smtClean="0"/>
              <a:t>{MAYBAY,NGAYKH} xác định PHICONG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I. Khái niệm Phụ thuộc hàm</a:t>
            </a:r>
          </a:p>
        </p:txBody>
      </p:sp>
      <p:sp>
        <p:nvSpPr>
          <p:cNvPr id="7170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8077200" cy="45307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Ví dụ : Cho quan hệ phân công sau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olidFill>
                  <a:srgbClr val="120191"/>
                </a:solidFill>
              </a:rPr>
              <a:t>      PhanCong(PhiCong, MayBay, NgayKH, GioKH)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Hay</a:t>
            </a:r>
          </a:p>
          <a:p>
            <a:r>
              <a:rPr lang="en-US" altLang="en-US" smtClean="0"/>
              <a:t>GIOKH phụ thuộc hàm vào MAYBAY</a:t>
            </a:r>
          </a:p>
          <a:p>
            <a:r>
              <a:rPr lang="en-US" altLang="en-US" smtClean="0"/>
              <a:t>MABAY phụ thuộc hàm vào {PHICONG,NGAYKH,GIOKH}</a:t>
            </a:r>
          </a:p>
          <a:p>
            <a:r>
              <a:rPr lang="en-US" altLang="en-US" smtClean="0"/>
              <a:t>PHICONG phụ thuộc hàm vào {MAYBAY,NGAYKH}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I. Khái niệm Phụ thuộc hàm</a:t>
            </a:r>
          </a:p>
        </p:txBody>
      </p:sp>
      <p:sp>
        <p:nvSpPr>
          <p:cNvPr id="8194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8001000" cy="45307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Ký hiệu như sau: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  <a:p>
            <a:r>
              <a:rPr lang="en-US" altLang="en-US" smtClean="0"/>
              <a:t>{MAYBAY}</a:t>
            </a:r>
            <a:r>
              <a:rPr lang="en-US" altLang="en-US" smtClean="0">
                <a:sym typeface="Symbol" panose="05050102010706020507" pitchFamily="18" charset="2"/>
              </a:rPr>
              <a:t></a:t>
            </a:r>
            <a:r>
              <a:rPr lang="en-US" altLang="en-US" smtClean="0"/>
              <a:t> GIOKH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  <a:p>
            <a:r>
              <a:rPr lang="en-US" altLang="en-US" smtClean="0"/>
              <a:t>{PHICONG,NGAYKH,GIOKH}</a:t>
            </a:r>
            <a:r>
              <a:rPr lang="en-US" altLang="en-US" smtClean="0">
                <a:sym typeface="Symbol" panose="05050102010706020507" pitchFamily="18" charset="2"/>
              </a:rPr>
              <a:t></a:t>
            </a:r>
            <a:r>
              <a:rPr lang="en-US" altLang="en-US" smtClean="0"/>
              <a:t> MABAY 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  <a:p>
            <a:r>
              <a:rPr lang="en-US" altLang="en-US" smtClean="0"/>
              <a:t>{MAYBAY,NGAYKH}</a:t>
            </a:r>
            <a:r>
              <a:rPr lang="en-US" altLang="en-US" smtClean="0">
                <a:sym typeface="Symbol" panose="05050102010706020507" pitchFamily="18" charset="2"/>
              </a:rPr>
              <a:t></a:t>
            </a:r>
            <a:r>
              <a:rPr lang="en-US" altLang="en-US" smtClean="0"/>
              <a:t> PHICONG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1.Định nghĩa phụ </a:t>
            </a:r>
            <a:r>
              <a:rPr lang="en-US" sz="440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thuộc </a:t>
            </a:r>
            <a:r>
              <a:rPr lang="en-US" sz="440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hàm</a:t>
            </a:r>
            <a:endParaRPr lang="en-US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471613"/>
            <a:ext cx="7620000" cy="5257800"/>
          </a:xfrm>
        </p:spPr>
        <p:txBody>
          <a:bodyPr/>
          <a:lstStyle/>
          <a:p>
            <a:pPr marL="609600" indent="-609600" eaLnBrk="1" hangingPunct="1"/>
            <a:r>
              <a:rPr lang="en-US" altLang="en-US" sz="4600" smtClean="0"/>
              <a:t>Cho lược đồ quan hệ Q với {A</a:t>
            </a:r>
            <a:r>
              <a:rPr lang="en-US" altLang="en-US" sz="4600" baseline="-25000" smtClean="0"/>
              <a:t>1</a:t>
            </a:r>
            <a:r>
              <a:rPr lang="en-US" altLang="en-US" sz="4600" smtClean="0"/>
              <a:t>,A</a:t>
            </a:r>
            <a:r>
              <a:rPr lang="en-US" altLang="en-US" sz="4600" baseline="-25000" smtClean="0"/>
              <a:t>2</a:t>
            </a:r>
            <a:r>
              <a:rPr lang="en-US" altLang="en-US" sz="4600" smtClean="0"/>
              <a:t>,…,A</a:t>
            </a:r>
            <a:r>
              <a:rPr lang="en-US" altLang="en-US" sz="4600" baseline="-25000" smtClean="0"/>
              <a:t>n</a:t>
            </a:r>
            <a:r>
              <a:rPr lang="en-US" altLang="en-US" sz="4600" smtClean="0"/>
              <a:t>} là tập các thuộc tính. X, Y là hai tập con khác rỗng của Q. </a:t>
            </a:r>
            <a:endParaRPr lang="en-US" altLang="en-US" sz="5600" smtClean="0">
              <a:solidFill>
                <a:srgbClr val="FF0000"/>
              </a:solidFill>
              <a:sym typeface="Symbol" panose="05050102010706020507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1.Định nghĩa phụ thuộc hàm</a:t>
            </a:r>
            <a:endParaRPr lang="en-US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715962" y="1471613"/>
            <a:ext cx="7970837" cy="5257800"/>
          </a:xfrm>
        </p:spPr>
        <p:txBody>
          <a:bodyPr/>
          <a:lstStyle/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en-US" altLang="en-US" sz="3800" smtClean="0"/>
              <a:t>Ta nói </a:t>
            </a:r>
            <a:r>
              <a:rPr lang="en-US" altLang="en-US" sz="3800" b="1" smtClean="0"/>
              <a:t>X xác định Y</a:t>
            </a:r>
            <a:r>
              <a:rPr lang="en-US" altLang="en-US" sz="3800" smtClean="0"/>
              <a:t> (hay </a:t>
            </a:r>
            <a:r>
              <a:rPr lang="en-US" altLang="en-US" sz="3800" b="1" smtClean="0"/>
              <a:t>Y phụ thuộc hàm vào X</a:t>
            </a:r>
            <a:r>
              <a:rPr lang="en-US" altLang="en-US" sz="3800" smtClean="0"/>
              <a:t>) nếu </a:t>
            </a:r>
            <a:r>
              <a:rPr lang="en-US" altLang="en-US" sz="3800" smtClean="0">
                <a:sym typeface="Symbol" panose="05050102010706020507" pitchFamily="18" charset="2"/>
              </a:rPr>
              <a:t></a:t>
            </a:r>
            <a:r>
              <a:rPr lang="en-US" altLang="en-US" sz="3800" smtClean="0"/>
              <a:t>r </a:t>
            </a:r>
            <a:r>
              <a:rPr lang="en-US" altLang="en-US" sz="3800" smtClean="0">
                <a:sym typeface="Symbol" panose="05050102010706020507" pitchFamily="18" charset="2"/>
              </a:rPr>
              <a:t></a:t>
            </a:r>
            <a:r>
              <a:rPr lang="en-US" altLang="en-US" sz="3800" smtClean="0"/>
              <a:t> Q và hai bộ t</a:t>
            </a:r>
            <a:r>
              <a:rPr lang="en-US" altLang="en-US" sz="3800" baseline="-25000" smtClean="0"/>
              <a:t>1</a:t>
            </a:r>
            <a:r>
              <a:rPr lang="en-US" altLang="en-US" sz="3800" smtClean="0"/>
              <a:t>,t</a:t>
            </a:r>
            <a:r>
              <a:rPr lang="en-US" altLang="en-US" sz="3800" baseline="-25000" smtClean="0"/>
              <a:t>2</a:t>
            </a:r>
            <a:r>
              <a:rPr lang="en-US" altLang="en-US" sz="3800" smtClean="0"/>
              <a:t> </a:t>
            </a:r>
            <a:r>
              <a:rPr lang="en-US" altLang="en-US" sz="3800" smtClean="0">
                <a:sym typeface="Symbol" panose="05050102010706020507" pitchFamily="18" charset="2"/>
              </a:rPr>
              <a:t></a:t>
            </a:r>
            <a:r>
              <a:rPr lang="en-US" altLang="en-US" sz="3800" smtClean="0"/>
              <a:t> r mà t</a:t>
            </a:r>
            <a:r>
              <a:rPr lang="en-US" altLang="en-US" sz="3800" baseline="-25000" smtClean="0"/>
              <a:t>1</a:t>
            </a:r>
            <a:r>
              <a:rPr lang="en-US" altLang="en-US" sz="3800" smtClean="0"/>
              <a:t>.X = t</a:t>
            </a:r>
            <a:r>
              <a:rPr lang="en-US" altLang="en-US" sz="3800" baseline="-25000" smtClean="0"/>
              <a:t>2</a:t>
            </a:r>
            <a:r>
              <a:rPr lang="en-US" altLang="en-US" sz="3800" smtClean="0"/>
              <a:t>.X  </a:t>
            </a:r>
            <a:r>
              <a:rPr lang="en-US" altLang="en-US" sz="3800" smtClean="0">
                <a:sym typeface="Wingdings" panose="05000000000000000000" pitchFamily="2" charset="2"/>
              </a:rPr>
              <a:t></a:t>
            </a:r>
            <a:r>
              <a:rPr lang="en-US" altLang="en-US" sz="3800" smtClean="0"/>
              <a:t> t</a:t>
            </a:r>
            <a:r>
              <a:rPr lang="en-US" altLang="en-US" sz="3800" baseline="-25000" smtClean="0"/>
              <a:t>1</a:t>
            </a:r>
            <a:r>
              <a:rPr lang="en-US" altLang="en-US" sz="3800" smtClean="0"/>
              <a:t>.Y = t</a:t>
            </a:r>
            <a:r>
              <a:rPr lang="en-US" altLang="en-US" sz="3800" baseline="-25000" smtClean="0"/>
              <a:t>2</a:t>
            </a:r>
            <a:r>
              <a:rPr lang="en-US" altLang="en-US" sz="3800" smtClean="0"/>
              <a:t>.Y</a:t>
            </a:r>
          </a:p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en-US" altLang="en-US" sz="3800" smtClean="0">
                <a:solidFill>
                  <a:srgbClr val="0070C0"/>
                </a:solidFill>
              </a:rPr>
              <a:t>Khi đó ta ký hiệu là </a:t>
            </a:r>
            <a:r>
              <a:rPr lang="en-US" altLang="en-US" sz="3800" b="1" smtClean="0">
                <a:solidFill>
                  <a:srgbClr val="0070C0"/>
                </a:solidFill>
              </a:rPr>
              <a:t>X </a:t>
            </a:r>
            <a:r>
              <a:rPr lang="en-US" altLang="en-US" sz="3800" b="1" smtClean="0">
                <a:solidFill>
                  <a:srgbClr val="0070C0"/>
                </a:solidFill>
                <a:sym typeface="Symbol" panose="05050102010706020507" pitchFamily="18" charset="2"/>
              </a:rPr>
              <a:t></a:t>
            </a:r>
            <a:r>
              <a:rPr lang="en-US" altLang="en-US" sz="3800" b="1" smtClean="0">
                <a:solidFill>
                  <a:srgbClr val="0070C0"/>
                </a:solidFill>
              </a:rPr>
              <a:t> Y</a:t>
            </a:r>
          </a:p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en-US" altLang="en-US" sz="3800" b="1" smtClean="0"/>
              <a:t>	</a:t>
            </a:r>
            <a:r>
              <a:rPr lang="en-US" altLang="en-US" sz="4600" b="1" smtClean="0">
                <a:solidFill>
                  <a:srgbClr val="FF0000"/>
                </a:solidFill>
              </a:rPr>
              <a:t>X → Y </a:t>
            </a:r>
            <a:r>
              <a:rPr lang="en-US" altLang="en-US" sz="4600" b="1" smtClean="0">
                <a:solidFill>
                  <a:srgbClr val="FF0000"/>
                </a:solidFill>
                <a:sym typeface="Wingdings" panose="05000000000000000000" pitchFamily="2" charset="2"/>
              </a:rPr>
              <a:t> </a:t>
            </a:r>
            <a:r>
              <a:rPr lang="en-US" altLang="en-US" sz="4600" smtClean="0">
                <a:solidFill>
                  <a:srgbClr val="FF0000"/>
                </a:solidFill>
                <a:sym typeface="Symbol" panose="05050102010706020507" pitchFamily="18" charset="2"/>
              </a:rPr>
              <a:t>t</a:t>
            </a:r>
            <a:r>
              <a:rPr lang="en-US" altLang="en-US" sz="4600" baseline="-25000" smtClean="0">
                <a:solidFill>
                  <a:srgbClr val="FF0000"/>
                </a:solidFill>
                <a:sym typeface="Symbol" panose="05050102010706020507" pitchFamily="18" charset="2"/>
              </a:rPr>
              <a:t>1</a:t>
            </a:r>
            <a:r>
              <a:rPr lang="en-US" altLang="en-US" sz="4600" smtClean="0">
                <a:solidFill>
                  <a:srgbClr val="FF0000"/>
                </a:solidFill>
                <a:sym typeface="Symbol" panose="05050102010706020507" pitchFamily="18" charset="2"/>
              </a:rPr>
              <a:t>, t</a:t>
            </a:r>
            <a:r>
              <a:rPr lang="en-US" altLang="en-US" sz="4600" baseline="-25000" smtClean="0">
                <a:solidFill>
                  <a:srgbClr val="FF0000"/>
                </a:solidFill>
                <a:sym typeface="Symbol" panose="05050102010706020507" pitchFamily="18" charset="2"/>
              </a:rPr>
              <a:t>2 </a:t>
            </a:r>
            <a:r>
              <a:rPr lang="en-US" altLang="en-US" sz="4600" smtClean="0">
                <a:solidFill>
                  <a:srgbClr val="FF0000"/>
                </a:solidFill>
                <a:sym typeface="Symbol" panose="05050102010706020507" pitchFamily="18" charset="2"/>
              </a:rPr>
              <a:t></a:t>
            </a:r>
            <a:r>
              <a:rPr lang="en-US" altLang="en-US" sz="4600" smtClean="0">
                <a:solidFill>
                  <a:srgbClr val="FF0000"/>
                </a:solidFill>
              </a:rPr>
              <a:t> r nếu </a:t>
            </a:r>
            <a:r>
              <a:rPr lang="en-US" altLang="en-US" sz="4600" smtClean="0">
                <a:solidFill>
                  <a:srgbClr val="FF0000"/>
                </a:solidFill>
                <a:sym typeface="Symbol" panose="05050102010706020507" pitchFamily="18" charset="2"/>
              </a:rPr>
              <a:t>t</a:t>
            </a:r>
            <a:r>
              <a:rPr lang="en-US" altLang="en-US" sz="4600" baseline="-25000" smtClean="0">
                <a:solidFill>
                  <a:srgbClr val="FF0000"/>
                </a:solidFill>
                <a:sym typeface="Symbol" panose="05050102010706020507" pitchFamily="18" charset="2"/>
              </a:rPr>
              <a:t>1</a:t>
            </a:r>
            <a:r>
              <a:rPr lang="en-US" altLang="en-US" sz="4600" smtClean="0">
                <a:solidFill>
                  <a:srgbClr val="FF0000"/>
                </a:solidFill>
                <a:sym typeface="Symbol" panose="05050102010706020507" pitchFamily="18" charset="2"/>
              </a:rPr>
              <a:t>.X=t</a:t>
            </a:r>
            <a:r>
              <a:rPr lang="en-US" altLang="en-US" sz="4600" baseline="-25000" smtClean="0">
                <a:solidFill>
                  <a:srgbClr val="FF0000"/>
                </a:solidFill>
                <a:sym typeface="Symbol" panose="05050102010706020507" pitchFamily="18" charset="2"/>
              </a:rPr>
              <a:t>2</a:t>
            </a:r>
            <a:r>
              <a:rPr lang="en-US" altLang="en-US" sz="4600" smtClean="0">
                <a:solidFill>
                  <a:srgbClr val="FF0000"/>
                </a:solidFill>
                <a:sym typeface="Symbol" panose="05050102010706020507" pitchFamily="18" charset="2"/>
              </a:rPr>
              <a:t>.X thì t</a:t>
            </a:r>
            <a:r>
              <a:rPr lang="en-US" altLang="en-US" sz="4600" baseline="-25000" smtClean="0">
                <a:solidFill>
                  <a:srgbClr val="FF0000"/>
                </a:solidFill>
                <a:sym typeface="Symbol" panose="05050102010706020507" pitchFamily="18" charset="2"/>
              </a:rPr>
              <a:t>1</a:t>
            </a:r>
            <a:r>
              <a:rPr lang="en-US" altLang="en-US" sz="4600" smtClean="0">
                <a:solidFill>
                  <a:srgbClr val="FF0000"/>
                </a:solidFill>
                <a:sym typeface="Symbol" panose="05050102010706020507" pitchFamily="18" charset="2"/>
              </a:rPr>
              <a:t>.Y=t</a:t>
            </a:r>
            <a:r>
              <a:rPr lang="en-US" altLang="en-US" sz="4600" baseline="-25000" smtClean="0">
                <a:solidFill>
                  <a:srgbClr val="FF0000"/>
                </a:solidFill>
                <a:sym typeface="Symbol" panose="05050102010706020507" pitchFamily="18" charset="2"/>
              </a:rPr>
              <a:t>2</a:t>
            </a:r>
            <a:r>
              <a:rPr lang="en-US" altLang="en-US" sz="4600" smtClean="0">
                <a:solidFill>
                  <a:srgbClr val="FF0000"/>
                </a:solidFill>
                <a:sym typeface="Symbol" panose="05050102010706020507" pitchFamily="18" charset="2"/>
              </a:rPr>
              <a:t>.Y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-22860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1.Định nghĩa phụ thuộc hàm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3886200" cy="4530725"/>
          </a:xfrm>
        </p:spPr>
        <p:txBody>
          <a:bodyPr/>
          <a:lstStyle/>
          <a:p>
            <a:pPr eaLnBrk="1" hangingPunct="1"/>
            <a:r>
              <a:rPr lang="en-US" altLang="en-US" sz="3800" b="1" u="sng" smtClean="0"/>
              <a:t>Các qui ước dùng ký hiệu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800" smtClean="0"/>
              <a:t>A, B, C…, A</a:t>
            </a:r>
            <a:r>
              <a:rPr lang="en-US" altLang="en-US" sz="3800" baseline="-25000" smtClean="0"/>
              <a:t>1</a:t>
            </a:r>
            <a:r>
              <a:rPr lang="en-US" altLang="en-US" sz="3800" smtClean="0"/>
              <a:t>, A</a:t>
            </a:r>
            <a:r>
              <a:rPr lang="en-US" altLang="en-US" sz="3800" baseline="-25000" smtClean="0"/>
              <a:t>2</a:t>
            </a:r>
            <a:r>
              <a:rPr lang="en-US" altLang="en-US" sz="3800" smtClean="0"/>
              <a:t>…: Các tập thuộc tính</a:t>
            </a:r>
          </a:p>
          <a:p>
            <a:pPr eaLnBrk="1" hangingPunct="1"/>
            <a:r>
              <a:rPr lang="en-US" altLang="en-US" sz="3800" b="1" u="sng" smtClean="0"/>
              <a:t>Qui ước về cách viết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3800" b="1" u="sng" smtClean="0"/>
          </a:p>
        </p:txBody>
      </p:sp>
      <p:graphicFrame>
        <p:nvGraphicFramePr>
          <p:cNvPr id="66598" name="Group 38"/>
          <p:cNvGraphicFramePr>
            <a:graphicFrameLocks noGrp="1"/>
          </p:cNvGraphicFramePr>
          <p:nvPr>
            <p:ph sz="half" idx="2"/>
          </p:nvPr>
        </p:nvGraphicFramePr>
        <p:xfrm>
          <a:off x="4724400" y="3733800"/>
          <a:ext cx="4191000" cy="2209800"/>
        </p:xfrm>
        <a:graphic>
          <a:graphicData uri="http://schemas.openxmlformats.org/drawingml/2006/table">
            <a:tbl>
              <a:tblPr/>
              <a:tblGrid>
                <a:gridCol w="209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5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Viết đầy đủ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Viết gọn lại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{A}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{A, B}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AB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{A, B, C}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ABC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6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798286" y="152400"/>
            <a:ext cx="8153400" cy="484187"/>
          </a:xfrm>
        </p:spPr>
        <p:txBody>
          <a:bodyPr/>
          <a:lstStyle/>
          <a:p>
            <a:pPr eaLnBrk="1" hangingPunct="1"/>
            <a:r>
              <a:rPr lang="en-US" altLang="en-US" smtClean="0">
                <a:solidFill>
                  <a:srgbClr val="3333FF"/>
                </a:solidFill>
              </a:rPr>
              <a:t>Ví dụ về phụ thuộc hàm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09172" y="1156493"/>
            <a:ext cx="8001000" cy="1066800"/>
          </a:xfrm>
        </p:spPr>
        <p:txBody>
          <a:bodyPr/>
          <a:lstStyle/>
          <a:p>
            <a:pPr eaLnBrk="1" hangingPunct="1"/>
            <a:r>
              <a:rPr lang="en-US" altLang="en-US" sz="2600" smtClean="0"/>
              <a:t>Vì dụ 1: cho lược đồ quan hệ R(A,B,C) và quan hệ r trên R như sau:</a:t>
            </a:r>
          </a:p>
        </p:txBody>
      </p:sp>
      <p:graphicFrame>
        <p:nvGraphicFramePr>
          <p:cNvPr id="68636" name="Group 2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22223380"/>
              </p:ext>
            </p:extLst>
          </p:nvPr>
        </p:nvGraphicFramePr>
        <p:xfrm>
          <a:off x="990600" y="2295863"/>
          <a:ext cx="4800600" cy="3170240"/>
        </p:xfrm>
        <a:graphic>
          <a:graphicData uri="http://schemas.openxmlformats.org/drawingml/2006/table">
            <a:tbl>
              <a:tblPr/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25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A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25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a1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b1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c1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25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a2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b2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c2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25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a3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b2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c3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314" name="Text Box 31"/>
          <p:cNvSpPr txBox="1">
            <a:spLocks noChangeArrowheads="1"/>
          </p:cNvSpPr>
          <p:nvPr/>
        </p:nvSpPr>
        <p:spPr bwMode="auto">
          <a:xfrm>
            <a:off x="5791200" y="2743200"/>
            <a:ext cx="2971800" cy="329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>
                <a:latin typeface="Times New Roman" panose="02020603050405020304" pitchFamily="18" charset="0"/>
              </a:rPr>
              <a:t>Ta có các phụ thuộc hàm trên R như sau: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2800">
                <a:latin typeface="Times New Roman" panose="02020603050405020304" pitchFamily="18" charset="0"/>
              </a:rPr>
              <a:t>A </a:t>
            </a:r>
            <a:r>
              <a:rPr lang="en-US" altLang="en-US" sz="2800">
                <a:latin typeface="Times New Roman" panose="02020603050405020304" pitchFamily="18" charset="0"/>
                <a:sym typeface="Wingdings" panose="05000000000000000000" pitchFamily="2" charset="2"/>
              </a:rPr>
              <a:t> B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2800">
                <a:latin typeface="Times New Roman" panose="02020603050405020304" pitchFamily="18" charset="0"/>
                <a:sym typeface="Wingdings" panose="05000000000000000000" pitchFamily="2" charset="2"/>
              </a:rPr>
              <a:t>A  C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2800">
                <a:latin typeface="Times New Roman" panose="02020603050405020304" pitchFamily="18" charset="0"/>
                <a:sym typeface="Wingdings" panose="05000000000000000000" pitchFamily="2" charset="2"/>
              </a:rPr>
              <a:t>A BC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8229600" cy="758825"/>
          </a:xfrm>
        </p:spPr>
        <p:txBody>
          <a:bodyPr/>
          <a:lstStyle/>
          <a:p>
            <a:pPr eaLnBrk="1" hangingPunct="1"/>
            <a:r>
              <a:rPr lang="en-US" altLang="en-US" smtClean="0">
                <a:solidFill>
                  <a:srgbClr val="3333FF"/>
                </a:solidFill>
              </a:rPr>
              <a:t>Ví dụ về phụ thuộc hàm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914400"/>
            <a:ext cx="8465457" cy="1066800"/>
          </a:xfrm>
        </p:spPr>
        <p:txBody>
          <a:bodyPr/>
          <a:lstStyle/>
          <a:p>
            <a:pPr eaLnBrk="1" hangingPunct="1"/>
            <a:r>
              <a:rPr lang="en-US" altLang="en-US" sz="2600" u="sng" smtClean="0"/>
              <a:t>Ví dụ 1</a:t>
            </a:r>
            <a:r>
              <a:rPr lang="en-US" altLang="en-US" sz="2600" smtClean="0"/>
              <a:t>: cho lược đồ quan hệ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600" b="1" smtClean="0"/>
              <a:t>MONHOC(MAMH, TENMH, SOTIETLT, SOTIETTH)</a:t>
            </a:r>
          </a:p>
        </p:txBody>
      </p:sp>
      <p:graphicFrame>
        <p:nvGraphicFramePr>
          <p:cNvPr id="70714" name="Group 5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82860140"/>
              </p:ext>
            </p:extLst>
          </p:nvPr>
        </p:nvGraphicFramePr>
        <p:xfrm>
          <a:off x="714829" y="2136775"/>
          <a:ext cx="8458200" cy="3006726"/>
        </p:xfrm>
        <a:graphic>
          <a:graphicData uri="http://schemas.openxmlformats.org/drawingml/2006/table">
            <a:tbl>
              <a:tblPr/>
              <a:tblGrid>
                <a:gridCol w="1518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02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87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10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52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MAMH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TENMH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SOTIETLT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SOTIETTH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0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CO01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Lập trình cơ sở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2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CO02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CTDL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0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CO03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CSDL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14339" name="Text Box 4"/>
          <p:cNvSpPr>
            <a:spLocks noGrp="1" noChangeArrowheads="1"/>
          </p:cNvSpPr>
          <p:nvPr>
            <p:ph idx="1"/>
          </p:nvPr>
        </p:nvSpPr>
        <p:spPr>
          <a:xfrm>
            <a:off x="715962" y="1600200"/>
            <a:ext cx="7970837" cy="5029200"/>
          </a:xfrm>
          <a:noFill/>
        </p:spPr>
        <p:txBody>
          <a:bodyPr/>
          <a:lstStyle/>
          <a:p>
            <a:pPr eaLnBrk="1" hangingPunct="1"/>
            <a:r>
              <a:rPr lang="en-US" altLang="en-US" smtClean="0"/>
              <a:t>Ta có các phụ thuộc hàm trên Q như sau:</a:t>
            </a:r>
          </a:p>
          <a:p>
            <a:pPr eaLnBrk="1" hangingPunct="1"/>
            <a:r>
              <a:rPr lang="en-US" altLang="en-US" smtClean="0"/>
              <a:t>MAMH </a:t>
            </a:r>
            <a:r>
              <a:rPr lang="en-US" altLang="en-US" smtClean="0">
                <a:sym typeface="Wingdings" panose="05000000000000000000" pitchFamily="2" charset="2"/>
              </a:rPr>
              <a:t> TENMH</a:t>
            </a:r>
          </a:p>
          <a:p>
            <a:pPr eaLnBrk="1" hangingPunct="1"/>
            <a:r>
              <a:rPr lang="en-US" altLang="en-US" smtClean="0">
                <a:sym typeface="Wingdings" panose="05000000000000000000" pitchFamily="2" charset="2"/>
              </a:rPr>
              <a:t>MAMH  SOTIETLT</a:t>
            </a:r>
          </a:p>
          <a:p>
            <a:pPr eaLnBrk="1" hangingPunct="1"/>
            <a:r>
              <a:rPr lang="en-US" altLang="en-US" smtClean="0">
                <a:sym typeface="Wingdings" panose="05000000000000000000" pitchFamily="2" charset="2"/>
              </a:rPr>
              <a:t>MAMH  SOTIETTH</a:t>
            </a:r>
          </a:p>
          <a:p>
            <a:pPr eaLnBrk="1" hangingPunct="1"/>
            <a:r>
              <a:rPr lang="en-US" altLang="en-US" smtClean="0">
                <a:sym typeface="Wingdings" panose="05000000000000000000" pitchFamily="2" charset="2"/>
              </a:rPr>
              <a:t>MAMH  (TENMH, SOTIETLT)</a:t>
            </a:r>
          </a:p>
          <a:p>
            <a:pPr eaLnBrk="1" hangingPunct="1"/>
            <a:r>
              <a:rPr lang="en-US" altLang="en-US" smtClean="0">
                <a:sym typeface="Wingdings" panose="05000000000000000000" pitchFamily="2" charset="2"/>
              </a:rPr>
              <a:t>MAMH  (TENMH, SOTIETTH)</a:t>
            </a:r>
          </a:p>
          <a:p>
            <a:pPr eaLnBrk="1" hangingPunct="1"/>
            <a:r>
              <a:rPr lang="en-US" altLang="en-US" smtClean="0">
                <a:sym typeface="Wingdings" panose="05000000000000000000" pitchFamily="2" charset="2"/>
              </a:rPr>
              <a:t>MAMH  (TENMH, SOTIETLT, SOTIETTH)</a:t>
            </a:r>
          </a:p>
          <a:p>
            <a:pPr eaLnBrk="1" hangingPunct="1"/>
            <a:r>
              <a:rPr lang="en-US" altLang="en-US" smtClean="0">
                <a:sym typeface="Wingdings" panose="05000000000000000000" pitchFamily="2" charset="2"/>
              </a:rPr>
              <a:t>SOTIETLT MAMH </a:t>
            </a:r>
          </a:p>
        </p:txBody>
      </p:sp>
      <p:sp>
        <p:nvSpPr>
          <p:cNvPr id="14340" name="Line 5"/>
          <p:cNvSpPr>
            <a:spLocks noChangeShapeType="1"/>
          </p:cNvSpPr>
          <p:nvPr/>
        </p:nvSpPr>
        <p:spPr bwMode="auto">
          <a:xfrm>
            <a:off x="2819400" y="5562600"/>
            <a:ext cx="228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2.Phụ thuộc hàm hiển nhiên</a:t>
            </a:r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36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i="1" u="sng" smtClean="0"/>
              <a:t>Hệ quả</a:t>
            </a:r>
            <a:r>
              <a:rPr lang="en-US" altLang="en-US" i="1" smtClean="0"/>
              <a:t>: </a:t>
            </a:r>
            <a:r>
              <a:rPr lang="en-US" altLang="en-US" smtClean="0"/>
              <a:t> </a:t>
            </a:r>
            <a:r>
              <a:rPr lang="en-US" altLang="en-US" b="1" i="1" smtClean="0"/>
              <a:t>Nếu X </a:t>
            </a:r>
            <a:r>
              <a:rPr lang="en-US" altLang="en-US" b="1" i="1" smtClean="0">
                <a:sym typeface="Symbol" panose="05050102010706020507" pitchFamily="18" charset="2"/>
              </a:rPr>
              <a:t></a:t>
            </a:r>
            <a:r>
              <a:rPr lang="en-US" altLang="en-US" b="1" i="1" smtClean="0"/>
              <a:t> Y thì X </a:t>
            </a:r>
            <a:r>
              <a:rPr lang="en-US" altLang="en-US" b="1" i="1" smtClean="0">
                <a:sym typeface="Symbol" panose="05050102010706020507" pitchFamily="18" charset="2"/>
              </a:rPr>
              <a:t></a:t>
            </a:r>
            <a:r>
              <a:rPr lang="en-US" altLang="en-US" b="1" i="1" smtClean="0"/>
              <a:t> Y</a:t>
            </a:r>
            <a:r>
              <a:rPr lang="en-US" altLang="en-US" smtClean="0"/>
              <a:t>.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 </a:t>
            </a:r>
            <a:r>
              <a:rPr lang="en-US" altLang="en-US" b="1" i="1" smtClean="0"/>
              <a:t>X </a:t>
            </a:r>
            <a:r>
              <a:rPr lang="en-US" altLang="en-US" b="1" i="1" smtClean="0">
                <a:sym typeface="Symbol" panose="05050102010706020507" pitchFamily="18" charset="2"/>
              </a:rPr>
              <a:t></a:t>
            </a:r>
            <a:r>
              <a:rPr lang="en-US" altLang="en-US" b="1" i="1" smtClean="0"/>
              <a:t> Y là phụ thuộc hàm hiển nhiên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i="1" smtClean="0"/>
              <a:t>X </a:t>
            </a:r>
            <a:r>
              <a:rPr lang="en-US" altLang="en-US" b="1" i="1" smtClean="0">
                <a:sym typeface="Symbol" panose="05050102010706020507" pitchFamily="18" charset="2"/>
              </a:rPr>
              <a:t></a:t>
            </a:r>
            <a:r>
              <a:rPr lang="en-US" altLang="en-US" b="1" i="1" smtClean="0"/>
              <a:t> X là phụ thuộc hàm hiển nhiên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800" i="1" u="sng" smtClean="0"/>
              <a:t>II. Một số tính chất của phụ thuộc hàm  - hệ luật dẫn  armstrong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altLang="en-US" i="1" u="sng" smtClean="0"/>
          </a:p>
          <a:p>
            <a:pPr eaLnBrk="1" hangingPunct="1"/>
            <a:r>
              <a:rPr lang="en-US" altLang="en-US" smtClean="0"/>
              <a:t>Để có thể xác định được các phụ thuộc hàm khác từ tập phụ thuộc hàm đã có, ta dùng hệ tiên đề Armstrong (1974),  gồm các luật sau: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mtClean="0"/>
              <a:t>với X,Y,Z,W  </a:t>
            </a:r>
            <a:r>
              <a:rPr lang="en-US" altLang="en-US" smtClean="0">
                <a:sym typeface="Symbol" panose="05050102010706020507" pitchFamily="18" charset="2"/>
              </a:rPr>
              <a:t></a:t>
            </a:r>
            <a:r>
              <a:rPr lang="en-US" altLang="en-US" smtClean="0"/>
              <a:t> Q+ </a:t>
            </a:r>
          </a:p>
          <a:p>
            <a:pPr eaLnBrk="1" hangingPunct="1">
              <a:buFont typeface="Wingdings" panose="05000000000000000000" pitchFamily="2" charset="2"/>
              <a:buAutoNum type="arabicPeriod"/>
            </a:pPr>
            <a:r>
              <a:rPr lang="en-US" altLang="en-US" i="1" u="sng" smtClean="0"/>
              <a:t>Luật phản xạ</a:t>
            </a:r>
            <a:r>
              <a:rPr lang="en-US" altLang="en-US" smtClean="0"/>
              <a:t>:	X </a:t>
            </a:r>
            <a:r>
              <a:rPr lang="en-US" altLang="en-US" smtClean="0">
                <a:sym typeface="Symbol" panose="05050102010706020507" pitchFamily="18" charset="2"/>
              </a:rPr>
              <a:t></a:t>
            </a:r>
            <a:r>
              <a:rPr lang="en-US" altLang="en-US" smtClean="0"/>
              <a:t> X </a:t>
            </a:r>
          </a:p>
          <a:p>
            <a:pPr eaLnBrk="1" hangingPunct="1">
              <a:buFont typeface="Wingdings" panose="05000000000000000000" pitchFamily="2" charset="2"/>
              <a:buAutoNum type="arabicPeriod"/>
            </a:pPr>
            <a:r>
              <a:rPr lang="en-US" altLang="en-US" u="sng" smtClean="0"/>
              <a:t>Luật thêm vào</a:t>
            </a:r>
            <a:r>
              <a:rPr lang="en-US" altLang="en-US" smtClean="0"/>
              <a:t>:	X </a:t>
            </a:r>
            <a:r>
              <a:rPr lang="en-US" altLang="en-US" smtClean="0">
                <a:sym typeface="Symbol" panose="05050102010706020507" pitchFamily="18" charset="2"/>
              </a:rPr>
              <a:t></a:t>
            </a:r>
            <a:r>
              <a:rPr lang="en-US" altLang="en-US" smtClean="0"/>
              <a:t> Y	 ==&gt; XZ </a:t>
            </a:r>
            <a:r>
              <a:rPr lang="en-US" altLang="en-US" smtClean="0">
                <a:sym typeface="Symbol" panose="05050102010706020507" pitchFamily="18" charset="2"/>
              </a:rPr>
              <a:t></a:t>
            </a:r>
            <a:r>
              <a:rPr lang="en-US" altLang="en-US" smtClean="0"/>
              <a:t> YZ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800" i="1" u="sng" smtClean="0"/>
              <a:t>II. Một số tính chất của phụ thuộc hàm  - hệ luật dẫn  armstrong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71500" indent="-571500" eaLnBrk="1" hangingPunct="1">
              <a:buFont typeface="Wingdings" panose="05000000000000000000" pitchFamily="2" charset="2"/>
              <a:buNone/>
              <a:defRPr/>
            </a:pPr>
            <a:endParaRPr lang="en-US" i="1" u="sng" smtClean="0"/>
          </a:p>
          <a:p>
            <a:pPr marL="571500" indent="-571500" eaLnBrk="1" hangingPunct="1">
              <a:buFont typeface="Wingdings" panose="05000000000000000000" pitchFamily="2" charset="2"/>
              <a:buAutoNum type="arabicPeriod" startAt="3"/>
              <a:defRPr/>
            </a:pPr>
            <a:r>
              <a:rPr lang="en-US" smtClean="0"/>
              <a:t>Luật bắc cầu:	X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Y,  Y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Z ==&gt; X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Z</a:t>
            </a:r>
          </a:p>
          <a:p>
            <a:pPr marL="571500" indent="-571500" eaLnBrk="1" hangingPunct="1">
              <a:buFont typeface="Wingdings" panose="05000000000000000000" pitchFamily="2" charset="2"/>
              <a:buAutoNum type="arabicPeriod" startAt="3"/>
              <a:defRPr/>
            </a:pPr>
            <a:r>
              <a:rPr lang="en-US" smtClean="0"/>
              <a:t>Luật bắc cầu giả:	Cho X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Y,  YZ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 W  ==&gt;  XZ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W</a:t>
            </a:r>
          </a:p>
          <a:p>
            <a:pPr marL="571500" indent="-571500" eaLnBrk="1" hangingPunct="1">
              <a:buFont typeface="Wingdings" panose="05000000000000000000" pitchFamily="2" charset="2"/>
              <a:buAutoNum type="arabicPeriod" startAt="3"/>
              <a:defRPr/>
            </a:pPr>
            <a:r>
              <a:rPr lang="en-US" smtClean="0"/>
              <a:t>Luật hợp: 	Cho X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Y,  X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Z ==&gt; X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YZ</a:t>
            </a:r>
          </a:p>
          <a:p>
            <a:pPr>
              <a:defRPr/>
            </a:pPr>
            <a:r>
              <a:rPr lang="en-US" smtClean="0"/>
              <a:t>Luật phân rã:  cho X → Y và Z ⊂Y thì X → Z</a:t>
            </a:r>
          </a:p>
          <a:p>
            <a:pPr marL="571500" indent="-571500" eaLnBrk="1" hangingPunct="1">
              <a:buFont typeface="Wingdings" panose="05000000000000000000" pitchFamily="2" charset="2"/>
              <a:buNone/>
              <a:defRPr/>
            </a:pPr>
            <a:r>
              <a:rPr lang="en-US" smtClean="0"/>
              <a:t>(các hệ tiên đề  1,2,3 được gọi chung là Hệ luật dẫn Armstrong)</a:t>
            </a:r>
          </a:p>
          <a:p>
            <a:pPr marL="571500" indent="-571500" eaLnBrk="1" hangingPunct="1"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600" smtClean="0"/>
              <a:t>2. BAO ĐÓNG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723106" y="1143000"/>
            <a:ext cx="8229600" cy="4657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3700" b="1" i="1" u="sng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a. Bao đóng của tập phụ thuộc hàm F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3700" smtClean="0"/>
              <a:t>Bao đóng của tập phụ thuộc hàm F (thường ký hiệu là F+) là </a:t>
            </a:r>
            <a:r>
              <a:rPr lang="en-US" sz="3700" smtClean="0">
                <a:solidFill>
                  <a:srgbClr val="0070C0"/>
                </a:solidFill>
              </a:rPr>
              <a:t>tập hợp tất cả các phụ thuộc hàm có thể suy ra từ F </a:t>
            </a:r>
            <a:r>
              <a:rPr lang="en-US" sz="3700" smtClean="0"/>
              <a:t>dựa trên các tiên đề Armstrong.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64029" y="0"/>
            <a:ext cx="8229600" cy="7889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36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a. Bao đóng của tập phụ thuộc hàm F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743075"/>
            <a:ext cx="8077200" cy="48101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3200" b="1" i="1" smtClean="0"/>
              <a:t>Ví dụ:</a:t>
            </a:r>
            <a:r>
              <a:rPr lang="en-US" altLang="en-US" sz="3200" smtClean="0"/>
              <a:t> Cho r là quan hệ trên lược đồ quan hệ Q(A,B,C,D) và tập F được cho như sau: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3200" smtClean="0"/>
              <a:t>F = {A </a:t>
            </a:r>
            <a:r>
              <a:rPr lang="en-US" altLang="en-US" sz="3200" smtClean="0">
                <a:sym typeface="Symbol" panose="05050102010706020507" pitchFamily="18" charset="2"/>
              </a:rPr>
              <a:t></a:t>
            </a:r>
            <a:r>
              <a:rPr lang="en-US" altLang="en-US" sz="3200" smtClean="0"/>
              <a:t> B; B </a:t>
            </a:r>
            <a:r>
              <a:rPr lang="en-US" altLang="en-US" sz="3200" smtClean="0">
                <a:sym typeface="Symbol" panose="05050102010706020507" pitchFamily="18" charset="2"/>
              </a:rPr>
              <a:t></a:t>
            </a:r>
            <a:r>
              <a:rPr lang="en-US" altLang="en-US" sz="3200" smtClean="0"/>
              <a:t> C; A </a:t>
            </a:r>
            <a:r>
              <a:rPr lang="en-US" altLang="en-US" sz="3200" smtClean="0">
                <a:sym typeface="Symbol" panose="05050102010706020507" pitchFamily="18" charset="2"/>
              </a:rPr>
              <a:t></a:t>
            </a:r>
            <a:r>
              <a:rPr lang="en-US" altLang="en-US" sz="3200" smtClean="0"/>
              <a:t> D ; B </a:t>
            </a:r>
            <a:r>
              <a:rPr lang="en-US" altLang="en-US" sz="3200" smtClean="0">
                <a:sym typeface="Symbol" panose="05050102010706020507" pitchFamily="18" charset="2"/>
              </a:rPr>
              <a:t></a:t>
            </a:r>
            <a:r>
              <a:rPr lang="en-US" altLang="en-US" sz="3200" smtClean="0"/>
              <a:t> D}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2900" i="1" u="sng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900" smtClean="0"/>
              <a:t>khi đó F+= { A </a:t>
            </a:r>
            <a:r>
              <a:rPr lang="en-US" altLang="en-US" sz="2900" smtClean="0">
                <a:sym typeface="Symbol" panose="05050102010706020507" pitchFamily="18" charset="2"/>
              </a:rPr>
              <a:t></a:t>
            </a:r>
            <a:r>
              <a:rPr lang="en-US" altLang="en-US" sz="2900" smtClean="0"/>
              <a:t> B; B </a:t>
            </a:r>
            <a:r>
              <a:rPr lang="en-US" altLang="en-US" sz="2900" smtClean="0">
                <a:sym typeface="Symbol" panose="05050102010706020507" pitchFamily="18" charset="2"/>
              </a:rPr>
              <a:t></a:t>
            </a:r>
            <a:r>
              <a:rPr lang="en-US" altLang="en-US" sz="2900" smtClean="0"/>
              <a:t> C; A </a:t>
            </a:r>
            <a:r>
              <a:rPr lang="en-US" altLang="en-US" sz="2900" smtClean="0">
                <a:sym typeface="Symbol" panose="05050102010706020507" pitchFamily="18" charset="2"/>
              </a:rPr>
              <a:t></a:t>
            </a:r>
            <a:r>
              <a:rPr lang="en-US" altLang="en-US" sz="2900" smtClean="0"/>
              <a:t> D ; B </a:t>
            </a:r>
            <a:r>
              <a:rPr lang="en-US" altLang="en-US" sz="2900" smtClean="0">
                <a:sym typeface="Symbol" panose="05050102010706020507" pitchFamily="18" charset="2"/>
              </a:rPr>
              <a:t></a:t>
            </a:r>
            <a:r>
              <a:rPr lang="en-US" altLang="en-US" sz="2900" smtClean="0"/>
              <a:t> D</a:t>
            </a:r>
            <a:r>
              <a:rPr lang="en-US" altLang="en-US" sz="2900" smtClean="0">
                <a:solidFill>
                  <a:srgbClr val="FF0000"/>
                </a:solidFill>
              </a:rPr>
              <a:t>;A </a:t>
            </a:r>
            <a:r>
              <a:rPr lang="en-US" altLang="en-US" sz="2900" smtClean="0">
                <a:solidFill>
                  <a:srgbClr val="FF0000"/>
                </a:solidFill>
                <a:sym typeface="Symbol" panose="05050102010706020507" pitchFamily="18" charset="2"/>
              </a:rPr>
              <a:t></a:t>
            </a:r>
            <a:r>
              <a:rPr lang="en-US" altLang="en-US" sz="2900" smtClean="0">
                <a:solidFill>
                  <a:srgbClr val="FF0000"/>
                </a:solidFill>
              </a:rPr>
              <a:t> BD; A </a:t>
            </a:r>
            <a:r>
              <a:rPr lang="en-US" altLang="en-US" sz="2900" smtClean="0">
                <a:solidFill>
                  <a:srgbClr val="FF0000"/>
                </a:solidFill>
                <a:sym typeface="Symbol" panose="05050102010706020507" pitchFamily="18" charset="2"/>
              </a:rPr>
              <a:t></a:t>
            </a:r>
            <a:r>
              <a:rPr lang="en-US" altLang="en-US" sz="2900" smtClean="0">
                <a:solidFill>
                  <a:srgbClr val="FF0000"/>
                </a:solidFill>
              </a:rPr>
              <a:t> BCD; A </a:t>
            </a:r>
            <a:r>
              <a:rPr lang="en-US" altLang="en-US" sz="2900" smtClean="0">
                <a:solidFill>
                  <a:srgbClr val="FF0000"/>
                </a:solidFill>
                <a:sym typeface="Symbol" panose="05050102010706020507" pitchFamily="18" charset="2"/>
              </a:rPr>
              <a:t></a:t>
            </a:r>
            <a:r>
              <a:rPr lang="en-US" altLang="en-US" sz="2900" smtClean="0">
                <a:solidFill>
                  <a:srgbClr val="FF0000"/>
                </a:solidFill>
              </a:rPr>
              <a:t> C; A </a:t>
            </a:r>
            <a:r>
              <a:rPr lang="en-US" altLang="en-US" sz="2900" smtClean="0">
                <a:solidFill>
                  <a:srgbClr val="FF0000"/>
                </a:solidFill>
                <a:sym typeface="Symbol" panose="05050102010706020507" pitchFamily="18" charset="2"/>
              </a:rPr>
              <a:t></a:t>
            </a:r>
            <a:r>
              <a:rPr lang="en-US" altLang="en-US" sz="2900" smtClean="0">
                <a:solidFill>
                  <a:srgbClr val="FF0000"/>
                </a:solidFill>
              </a:rPr>
              <a:t> CD; A </a:t>
            </a:r>
            <a:r>
              <a:rPr lang="en-US" altLang="en-US" sz="2900" smtClean="0">
                <a:solidFill>
                  <a:srgbClr val="FF0000"/>
                </a:solidFill>
                <a:sym typeface="Symbol" panose="05050102010706020507" pitchFamily="18" charset="2"/>
              </a:rPr>
              <a:t></a:t>
            </a:r>
            <a:r>
              <a:rPr lang="en-US" altLang="en-US" sz="2900" smtClean="0">
                <a:solidFill>
                  <a:srgbClr val="FF0000"/>
                </a:solidFill>
              </a:rPr>
              <a:t> BC; B </a:t>
            </a:r>
            <a:r>
              <a:rPr lang="en-US" altLang="en-US" sz="2900" smtClean="0">
                <a:solidFill>
                  <a:srgbClr val="FF0000"/>
                </a:solidFill>
                <a:sym typeface="Symbol" panose="05050102010706020507" pitchFamily="18" charset="2"/>
              </a:rPr>
              <a:t></a:t>
            </a:r>
            <a:r>
              <a:rPr lang="en-US" altLang="en-US" sz="2900" smtClean="0">
                <a:solidFill>
                  <a:srgbClr val="FF0000"/>
                </a:solidFill>
              </a:rPr>
              <a:t> CD</a:t>
            </a:r>
            <a:r>
              <a:rPr lang="en-US" altLang="en-US" sz="2900" smtClean="0"/>
              <a:t>;….}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a. Bao đóng của tập phụ thuộc hàm F</a:t>
            </a:r>
            <a:endParaRPr lang="en-US" sz="2800" b="1"/>
          </a:p>
        </p:txBody>
      </p:sp>
      <p:sp>
        <p:nvSpPr>
          <p:cNvPr id="22530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900" smtClean="0"/>
              <a:t>Rõ ràng F </a:t>
            </a:r>
            <a:r>
              <a:rPr lang="en-US" altLang="en-US" sz="2900" smtClean="0">
                <a:sym typeface="Symbol" panose="05050102010706020507" pitchFamily="18" charset="2"/>
              </a:rPr>
              <a:t></a:t>
            </a:r>
            <a:r>
              <a:rPr lang="en-US" altLang="en-US" sz="2900" smtClean="0"/>
              <a:t> F+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900" smtClean="0"/>
              <a:t>Các tính chất của tập F+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smtClean="0"/>
              <a:t>Tính phản xạ: Với mọi tập phụ thuộc hàm F+ ta luôn luôn có F </a:t>
            </a:r>
            <a:r>
              <a:rPr lang="en-US" altLang="en-US" sz="2800" smtClean="0">
                <a:sym typeface="Symbol" panose="05050102010706020507" pitchFamily="18" charset="2"/>
              </a:rPr>
              <a:t></a:t>
            </a:r>
            <a:r>
              <a:rPr lang="en-US" altLang="en-US" sz="2800" smtClean="0"/>
              <a:t> F+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smtClean="0"/>
              <a:t>Tính đơn điệu: Nếu F </a:t>
            </a:r>
            <a:r>
              <a:rPr lang="en-US" altLang="en-US" sz="2800" smtClean="0">
                <a:sym typeface="Symbol" panose="05050102010706020507" pitchFamily="18" charset="2"/>
              </a:rPr>
              <a:t></a:t>
            </a:r>
            <a:r>
              <a:rPr lang="en-US" altLang="en-US" sz="2800" smtClean="0"/>
              <a:t> G thì F+ </a:t>
            </a:r>
            <a:r>
              <a:rPr lang="en-US" altLang="en-US" sz="2800" smtClean="0">
                <a:sym typeface="Symbol" panose="05050102010706020507" pitchFamily="18" charset="2"/>
              </a:rPr>
              <a:t></a:t>
            </a:r>
            <a:r>
              <a:rPr lang="en-US" altLang="en-US" sz="2800" smtClean="0"/>
              <a:t> G+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smtClean="0"/>
              <a:t>Tính lũy đẳng: Với mọi tập phụ thuộc hàm F ta luôn luôn có F++ = F+.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b. Bao đóng của tập thuộc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tính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X</a:t>
            </a:r>
            <a:endParaRPr lang="en-US" sz="4400" b="1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715962" y="1447800"/>
            <a:ext cx="8428037" cy="43434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5000" smtClean="0"/>
              <a:t>Cho q là quan hệ trên lược đồ quan hệ Q. giả sử F là tập các phụ thuộc hàm trong Q, X </a:t>
            </a:r>
            <a:r>
              <a:rPr lang="en-US" altLang="en-US" sz="5000" smtClean="0">
                <a:sym typeface="Symbol" panose="05050102010706020507" pitchFamily="18" charset="2"/>
              </a:rPr>
              <a:t></a:t>
            </a:r>
            <a:r>
              <a:rPr lang="en-US" altLang="en-US" sz="5000" smtClean="0"/>
              <a:t> Q</a:t>
            </a:r>
            <a:r>
              <a:rPr lang="en-US" altLang="en-US" sz="5000" baseline="30000" smtClean="0"/>
              <a:t>+</a:t>
            </a:r>
            <a:r>
              <a:rPr lang="en-US" altLang="en-US" sz="5000" smtClean="0"/>
              <a:t>. 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b. Bao đóng của tập thuộc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tính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X</a:t>
            </a:r>
            <a:endParaRPr lang="en-US" sz="4400" b="1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>
          <a:xfrm>
            <a:off x="715962" y="1447800"/>
            <a:ext cx="8428037" cy="4800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800" smtClean="0"/>
              <a:t>Bao đóng của tập thuộc tính </a:t>
            </a:r>
            <a:r>
              <a:rPr lang="en-US" altLang="en-US" sz="3800" smtClean="0">
                <a:solidFill>
                  <a:srgbClr val="FF0000"/>
                </a:solidFill>
              </a:rPr>
              <a:t>X</a:t>
            </a:r>
            <a:r>
              <a:rPr lang="en-US" altLang="en-US" sz="3800" smtClean="0"/>
              <a:t> đối với </a:t>
            </a:r>
            <a:r>
              <a:rPr lang="en-US" altLang="en-US" sz="3800" smtClean="0">
                <a:solidFill>
                  <a:srgbClr val="FF0000"/>
                </a:solidFill>
              </a:rPr>
              <a:t>F</a:t>
            </a:r>
            <a:r>
              <a:rPr lang="en-US" altLang="en-US" sz="3800" smtClean="0"/>
              <a:t> ký hiệu là </a:t>
            </a:r>
            <a:r>
              <a:rPr lang="en-US" altLang="en-US" sz="3800" smtClean="0">
                <a:solidFill>
                  <a:srgbClr val="FF0000"/>
                </a:solidFill>
              </a:rPr>
              <a:t>X</a:t>
            </a:r>
            <a:r>
              <a:rPr lang="en-US" altLang="en-US" sz="3800" baseline="30000" smtClean="0">
                <a:solidFill>
                  <a:srgbClr val="FF0000"/>
                </a:solidFill>
              </a:rPr>
              <a:t>+</a:t>
            </a:r>
            <a:r>
              <a:rPr lang="en-US" altLang="en-US" sz="3800" smtClean="0"/>
              <a:t> (hoặc  </a:t>
            </a:r>
            <a:r>
              <a:rPr lang="en-US" altLang="en-US" sz="3800" smtClean="0">
                <a:solidFill>
                  <a:srgbClr val="FF0000"/>
                </a:solidFill>
              </a:rPr>
              <a:t>X</a:t>
            </a:r>
            <a:r>
              <a:rPr lang="en-US" altLang="en-US" sz="3800" baseline="30000" smtClean="0">
                <a:solidFill>
                  <a:srgbClr val="FF0000"/>
                </a:solidFill>
              </a:rPr>
              <a:t>+</a:t>
            </a:r>
            <a:r>
              <a:rPr lang="en-US" altLang="en-US" sz="3800" baseline="-25000" smtClean="0">
                <a:solidFill>
                  <a:srgbClr val="FF0000"/>
                </a:solidFill>
              </a:rPr>
              <a:t>F</a:t>
            </a:r>
            <a:r>
              <a:rPr lang="en-US" altLang="en-US" sz="3800" smtClean="0"/>
              <a:t>) là </a:t>
            </a:r>
            <a:r>
              <a:rPr lang="en-US" altLang="en-US" sz="3800" smtClean="0">
                <a:solidFill>
                  <a:srgbClr val="0070C0"/>
                </a:solidFill>
              </a:rPr>
              <a:t>tập tất cả các thuộc tính A của Q được suy ra từ X </a:t>
            </a:r>
            <a:r>
              <a:rPr lang="en-US" altLang="en-US" sz="3800" smtClean="0"/>
              <a:t>dựa vào </a:t>
            </a:r>
            <a:r>
              <a:rPr lang="en-US" altLang="en-US" sz="3800" smtClean="0">
                <a:solidFill>
                  <a:srgbClr val="FF0000"/>
                </a:solidFill>
              </a:rPr>
              <a:t>hệ tiên đề Armstrong</a:t>
            </a:r>
            <a:r>
              <a:rPr lang="en-US" altLang="en-US" sz="3800" smtClean="0"/>
              <a:t> và </a:t>
            </a:r>
            <a:r>
              <a:rPr lang="en-US" altLang="en-US" sz="3800" smtClean="0">
                <a:solidFill>
                  <a:srgbClr val="FFC000"/>
                </a:solidFill>
              </a:rPr>
              <a:t>các phụ thuộc hàm trong F</a:t>
            </a:r>
            <a:r>
              <a:rPr lang="en-US" altLang="en-US" sz="3800" smtClean="0"/>
              <a:t>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800" smtClean="0"/>
              <a:t>		X+ = {A : A </a:t>
            </a:r>
            <a:r>
              <a:rPr lang="en-US" altLang="en-US" sz="3800" smtClean="0">
                <a:sym typeface="Symbol" panose="05050102010706020507" pitchFamily="18" charset="2"/>
              </a:rPr>
              <a:t></a:t>
            </a:r>
            <a:r>
              <a:rPr lang="en-US" altLang="en-US" sz="3800" smtClean="0"/>
              <a:t> Q và X </a:t>
            </a:r>
            <a:r>
              <a:rPr lang="en-US" altLang="en-US" sz="3800" smtClean="0">
                <a:sym typeface="Symbol" panose="05050102010706020507" pitchFamily="18" charset="2"/>
              </a:rPr>
              <a:t></a:t>
            </a:r>
            <a:r>
              <a:rPr lang="en-US" altLang="en-US" sz="3800" smtClean="0"/>
              <a:t> A </a:t>
            </a:r>
            <a:r>
              <a:rPr lang="en-US" altLang="en-US" sz="3800" smtClean="0">
                <a:sym typeface="Symbol" panose="05050102010706020507" pitchFamily="18" charset="2"/>
              </a:rPr>
              <a:t></a:t>
            </a:r>
            <a:r>
              <a:rPr lang="en-US" altLang="en-US" sz="3800" smtClean="0"/>
              <a:t> F+}</a:t>
            </a: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b. Bao đóng của tập thuộc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tính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X</a:t>
            </a:r>
            <a:endParaRPr lang="en-US" sz="4400" b="1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715963" y="1066800"/>
            <a:ext cx="8428037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4200" i="1" u="sng" smtClean="0"/>
              <a:t>Bao đóng của tập thuộc tính X – Ví dụ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4200" smtClean="0"/>
              <a:t>Nếu X,Y là các tập con của tập thuộc tính R thì ta có các tính chất sau đây: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3800" smtClean="0"/>
              <a:t>Tính phản xạ:	X </a:t>
            </a:r>
            <a:r>
              <a:rPr lang="en-US" altLang="en-US" sz="3800" smtClean="0">
                <a:sym typeface="Symbol" panose="05050102010706020507" pitchFamily="18" charset="2"/>
              </a:rPr>
              <a:t></a:t>
            </a:r>
            <a:r>
              <a:rPr lang="en-US" altLang="en-US" sz="3800" smtClean="0"/>
              <a:t> X</a:t>
            </a:r>
            <a:r>
              <a:rPr lang="en-US" altLang="en-US" sz="3800" baseline="30000" smtClean="0"/>
              <a:t>+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3800" smtClean="0"/>
              <a:t>Tính đơn điệu:	Nếu X </a:t>
            </a:r>
            <a:r>
              <a:rPr lang="en-US" altLang="en-US" sz="3800" smtClean="0">
                <a:sym typeface="Symbol" panose="05050102010706020507" pitchFamily="18" charset="2"/>
              </a:rPr>
              <a:t></a:t>
            </a:r>
            <a:r>
              <a:rPr lang="en-US" altLang="en-US" sz="3800" smtClean="0"/>
              <a:t> Y thì  X</a:t>
            </a:r>
            <a:r>
              <a:rPr lang="en-US" altLang="en-US" sz="3800" baseline="30000" smtClean="0"/>
              <a:t>+</a:t>
            </a:r>
            <a:r>
              <a:rPr lang="en-US" altLang="en-US" sz="3800" smtClean="0"/>
              <a:t> </a:t>
            </a:r>
            <a:r>
              <a:rPr lang="en-US" altLang="en-US" sz="3800" smtClean="0">
                <a:sym typeface="Symbol" panose="05050102010706020507" pitchFamily="18" charset="2"/>
              </a:rPr>
              <a:t></a:t>
            </a:r>
            <a:r>
              <a:rPr lang="en-US" altLang="en-US" sz="3800" smtClean="0"/>
              <a:t> Y</a:t>
            </a:r>
            <a:r>
              <a:rPr lang="en-US" altLang="en-US" sz="3800" baseline="30000" smtClean="0"/>
              <a:t>+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3800" smtClean="0"/>
              <a:t>X </a:t>
            </a:r>
            <a:r>
              <a:rPr lang="en-US" altLang="en-US" sz="3800" smtClean="0">
                <a:sym typeface="Wingdings" panose="05000000000000000000" pitchFamily="2" charset="2"/>
              </a:rPr>
              <a:t> Y </a:t>
            </a:r>
            <a:r>
              <a:rPr lang="en-US" altLang="en-US" sz="3800" smtClean="0">
                <a:sym typeface="Symbol" panose="05050102010706020507" pitchFamily="18" charset="2"/>
              </a:rPr>
              <a:t> F</a:t>
            </a:r>
            <a:r>
              <a:rPr lang="en-US" altLang="en-US" sz="3800" baseline="30000" smtClean="0">
                <a:sym typeface="Symbol" panose="05050102010706020507" pitchFamily="18" charset="2"/>
              </a:rPr>
              <a:t>+</a:t>
            </a:r>
            <a:r>
              <a:rPr lang="en-US" altLang="en-US" sz="3800" smtClean="0">
                <a:sym typeface="Symbol" panose="05050102010706020507" pitchFamily="18" charset="2"/>
              </a:rPr>
              <a:t>  Y  X</a:t>
            </a:r>
            <a:r>
              <a:rPr lang="en-US" altLang="en-US" sz="3800" baseline="30000" smtClean="0">
                <a:sym typeface="Symbol" panose="05050102010706020507" pitchFamily="18" charset="2"/>
              </a:rPr>
              <a:t>+ </a:t>
            </a:r>
            <a:endParaRPr lang="en-US" altLang="en-US" sz="3800" smtClean="0"/>
          </a:p>
        </p:txBody>
      </p:sp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b. Bao đóng của tập thuộc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tính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X</a:t>
            </a:r>
            <a:endParaRPr lang="en-US" sz="4400" b="1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715962" y="1628775"/>
            <a:ext cx="8428037" cy="5410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4200" smtClean="0"/>
              <a:t>Ví dụ : cho lđqh Q(A,B,C,D,E,G);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4200" smtClean="0"/>
              <a:t>F={A </a:t>
            </a:r>
            <a:r>
              <a:rPr lang="en-US" altLang="en-US" sz="4200" smtClean="0">
                <a:sym typeface="Symbol" panose="05050102010706020507" pitchFamily="18" charset="2"/>
              </a:rPr>
              <a:t></a:t>
            </a:r>
            <a:r>
              <a:rPr lang="en-US" altLang="en-US" sz="4200" smtClean="0"/>
              <a:t> C; A  </a:t>
            </a:r>
            <a:r>
              <a:rPr lang="en-US" altLang="en-US" sz="4200" smtClean="0">
                <a:sym typeface="Symbol" panose="05050102010706020507" pitchFamily="18" charset="2"/>
              </a:rPr>
              <a:t></a:t>
            </a:r>
            <a:r>
              <a:rPr lang="en-US" altLang="en-US" sz="4200" smtClean="0"/>
              <a:t> EG; B </a:t>
            </a:r>
            <a:r>
              <a:rPr lang="en-US" altLang="en-US" sz="4200" smtClean="0">
                <a:sym typeface="Symbol" panose="05050102010706020507" pitchFamily="18" charset="2"/>
              </a:rPr>
              <a:t></a:t>
            </a:r>
            <a:r>
              <a:rPr lang="en-US" altLang="en-US" sz="4200" smtClean="0"/>
              <a:t> D; G </a:t>
            </a:r>
            <a:r>
              <a:rPr lang="en-US" altLang="en-US" sz="4200" smtClean="0">
                <a:sym typeface="Symbol" panose="05050102010706020507" pitchFamily="18" charset="2"/>
              </a:rPr>
              <a:t></a:t>
            </a:r>
            <a:r>
              <a:rPr lang="en-US" altLang="en-US" sz="4200" smtClean="0"/>
              <a:t> E};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4200" smtClean="0"/>
              <a:t>X={A,B};	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4200" smtClean="0"/>
              <a:t>Y={C,G,D}</a:t>
            </a: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b. Bao đóng của tập thuộc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tính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X</a:t>
            </a:r>
            <a:endParaRPr lang="en-US" sz="4400" b="1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731384" y="1143000"/>
            <a:ext cx="8199437" cy="4572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4200" smtClean="0"/>
              <a:t>Thì 	X</a:t>
            </a:r>
            <a:r>
              <a:rPr lang="en-US" altLang="en-US" sz="4200" baseline="30000" smtClean="0"/>
              <a:t>+</a:t>
            </a:r>
            <a:r>
              <a:rPr lang="en-US" altLang="en-US" sz="4200" smtClean="0"/>
              <a:t> = {A,B,C,D,E,G};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4200" smtClean="0"/>
              <a:t>		Y</a:t>
            </a:r>
            <a:r>
              <a:rPr lang="en-US" altLang="en-US" sz="4200" baseline="30000" smtClean="0"/>
              <a:t>+</a:t>
            </a:r>
            <a:r>
              <a:rPr lang="en-US" altLang="en-US" sz="4200" smtClean="0"/>
              <a:t> = {C,G,D,E}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4200" smtClean="0"/>
              <a:t>Tương tự như tập bao đóng của tập PTH F</a:t>
            </a:r>
            <a:r>
              <a:rPr lang="en-US" altLang="en-US" sz="4200" baseline="30000" smtClean="0"/>
              <a:t>+</a:t>
            </a:r>
            <a:r>
              <a:rPr lang="en-US" altLang="en-US" sz="4200" smtClean="0"/>
              <a:t>, tập bao đóng X</a:t>
            </a:r>
            <a:r>
              <a:rPr lang="en-US" altLang="en-US" sz="4200" baseline="30000" smtClean="0"/>
              <a:t>+</a:t>
            </a:r>
            <a:r>
              <a:rPr lang="en-US" altLang="en-US" sz="4200" smtClean="0"/>
              <a:t> cũng chứa các phần tử của X</a:t>
            </a:r>
            <a:r>
              <a:rPr lang="en-US" altLang="en-US" sz="4200" baseline="30000" smtClean="0"/>
              <a:t>+</a:t>
            </a:r>
            <a:r>
              <a:rPr lang="en-US" altLang="en-US" sz="4200" smtClean="0"/>
              <a:t>, tức là X   </a:t>
            </a:r>
            <a:r>
              <a:rPr lang="en-US" altLang="en-US" sz="5100" smtClean="0">
                <a:sym typeface="Symbol" panose="05050102010706020507" pitchFamily="18" charset="2"/>
              </a:rPr>
              <a:t></a:t>
            </a:r>
            <a:r>
              <a:rPr lang="en-US" altLang="en-US" sz="5100" smtClean="0"/>
              <a:t> </a:t>
            </a:r>
            <a:r>
              <a:rPr lang="en-US" altLang="en-US" sz="4200" smtClean="0"/>
              <a:t>X</a:t>
            </a:r>
            <a:r>
              <a:rPr lang="en-US" altLang="en-US" sz="4200" baseline="30000" smtClean="0"/>
              <a:t>+</a:t>
            </a:r>
            <a:r>
              <a:rPr lang="en-US" altLang="en-US" sz="4200" smtClean="0"/>
              <a:t>.</a:t>
            </a: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b. Bao đóng của tập thuộc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tính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X</a:t>
            </a:r>
            <a:endParaRPr lang="en-US" sz="4400" b="1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715963" y="1066800"/>
            <a:ext cx="8428037" cy="5105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3800" b="1" i="1" u="sng" smtClean="0"/>
              <a:t>Thuật toán tìm bao đóng của một tập thuộc tính (X)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3800" smtClean="0"/>
              <a:t>(độ phức tạp O(N2), với N là số thuộc tính của Q)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3800" smtClean="0"/>
              <a:t>Dữ Liệu Vào		Q, F, X </a:t>
            </a:r>
            <a:r>
              <a:rPr lang="en-US" altLang="en-US" sz="3800" smtClean="0">
                <a:sym typeface="Symbol" panose="05050102010706020507" pitchFamily="18" charset="2"/>
              </a:rPr>
              <a:t></a:t>
            </a:r>
            <a:r>
              <a:rPr lang="en-US" altLang="en-US" sz="3800" smtClean="0"/>
              <a:t> Q</a:t>
            </a:r>
            <a:r>
              <a:rPr lang="en-US" altLang="en-US" sz="3800" baseline="30000" smtClean="0"/>
              <a:t>+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3800" smtClean="0"/>
              <a:t>Dữ Liệu  Ra			X</a:t>
            </a:r>
            <a:r>
              <a:rPr lang="en-US" altLang="en-US" sz="3800" baseline="30000" smtClean="0"/>
              <a:t>+</a:t>
            </a:r>
            <a:r>
              <a:rPr lang="en-US" altLang="en-US" sz="3800" smtClean="0"/>
              <a:t>	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3800" smtClean="0"/>
              <a:t>Bước 1: 	Đặt X</a:t>
            </a:r>
            <a:r>
              <a:rPr lang="en-US" altLang="en-US" sz="3800" baseline="30000" smtClean="0"/>
              <a:t>+</a:t>
            </a:r>
            <a:r>
              <a:rPr lang="en-US" altLang="en-US" sz="3800" smtClean="0"/>
              <a:t> = X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b. Bao đóng của tập thuộc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tính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X</a:t>
            </a:r>
            <a:endParaRPr lang="en-US" sz="4400" b="1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143000"/>
            <a:ext cx="8428037" cy="5105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3400" b="1" i="1" u="sng" smtClean="0"/>
              <a:t>Thuật toán tìm bao đóng của một tập thuộc tính (X)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3400" u="sng" smtClean="0"/>
              <a:t>Bước 2</a:t>
            </a:r>
            <a:r>
              <a:rPr lang="en-US" altLang="en-US" sz="3400" smtClean="0"/>
              <a:t>:	Temp = X+</a:t>
            </a:r>
          </a:p>
          <a:p>
            <a:pPr lvl="2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3000" smtClean="0">
                <a:sym typeface="Symbol" panose="05050102010706020507" pitchFamily="18" charset="2"/>
              </a:rPr>
              <a:t></a:t>
            </a:r>
            <a:r>
              <a:rPr lang="en-US" altLang="en-US" sz="3000" smtClean="0"/>
              <a:t>  f 	U </a:t>
            </a:r>
            <a:r>
              <a:rPr lang="en-US" altLang="en-US" sz="3000" smtClean="0">
                <a:sym typeface="Symbol" panose="05050102010706020507" pitchFamily="18" charset="2"/>
              </a:rPr>
              <a:t></a:t>
            </a:r>
            <a:r>
              <a:rPr lang="en-US" altLang="en-US" sz="3000" smtClean="0"/>
              <a:t> V </a:t>
            </a:r>
            <a:r>
              <a:rPr lang="en-US" altLang="en-US" sz="3000" smtClean="0">
                <a:sym typeface="Symbol" panose="05050102010706020507" pitchFamily="18" charset="2"/>
              </a:rPr>
              <a:t></a:t>
            </a:r>
            <a:r>
              <a:rPr lang="en-US" altLang="en-US" sz="3000" smtClean="0"/>
              <a:t> F</a:t>
            </a:r>
          </a:p>
          <a:p>
            <a:pPr lvl="2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3000" smtClean="0"/>
              <a:t>Nếu  U </a:t>
            </a:r>
            <a:r>
              <a:rPr lang="en-US" altLang="en-US" sz="3000" smtClean="0">
                <a:sym typeface="Symbol" panose="05050102010706020507" pitchFamily="18" charset="2"/>
              </a:rPr>
              <a:t></a:t>
            </a:r>
            <a:r>
              <a:rPr lang="en-US" altLang="en-US" sz="3000" smtClean="0"/>
              <a:t>  X+ thì	</a:t>
            </a:r>
          </a:p>
          <a:p>
            <a:pPr lvl="2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3000" smtClean="0"/>
              <a:t>X</a:t>
            </a:r>
            <a:r>
              <a:rPr lang="en-US" altLang="en-US" sz="3000" baseline="30000" smtClean="0"/>
              <a:t>+</a:t>
            </a:r>
            <a:r>
              <a:rPr lang="en-US" altLang="en-US" sz="3000" smtClean="0"/>
              <a:t> = X</a:t>
            </a:r>
            <a:r>
              <a:rPr lang="en-US" altLang="en-US" sz="3000" baseline="30000" smtClean="0"/>
              <a:t>+</a:t>
            </a:r>
            <a:r>
              <a:rPr lang="en-US" altLang="en-US" sz="3000" smtClean="0"/>
              <a:t> </a:t>
            </a:r>
            <a:r>
              <a:rPr lang="en-US" altLang="en-US" sz="3000" smtClean="0">
                <a:sym typeface="Symbol" panose="05050102010706020507" pitchFamily="18" charset="2"/>
              </a:rPr>
              <a:t></a:t>
            </a:r>
            <a:r>
              <a:rPr lang="en-US" altLang="en-US" sz="3000" smtClean="0"/>
              <a:t> V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3400" u="sng" smtClean="0"/>
              <a:t>Bước 3</a:t>
            </a:r>
            <a:r>
              <a:rPr lang="en-US" altLang="en-US" sz="3400" smtClean="0"/>
              <a:t>:  	Nếu X</a:t>
            </a:r>
            <a:r>
              <a:rPr lang="en-US" altLang="en-US" sz="3400" baseline="30000" smtClean="0"/>
              <a:t>+</a:t>
            </a:r>
            <a:r>
              <a:rPr lang="en-US" altLang="en-US" sz="3400" smtClean="0"/>
              <a:t>=Temp thì</a:t>
            </a:r>
            <a:br>
              <a:rPr lang="en-US" altLang="en-US" sz="3400" smtClean="0"/>
            </a:br>
            <a:r>
              <a:rPr lang="en-US" altLang="en-US" sz="3400" smtClean="0"/>
              <a:t>X</a:t>
            </a:r>
            <a:r>
              <a:rPr lang="en-US" altLang="en-US" sz="3400" baseline="30000" smtClean="0"/>
              <a:t>+</a:t>
            </a:r>
            <a:r>
              <a:rPr lang="en-US" altLang="en-US" sz="3400" smtClean="0"/>
              <a:t> chính là kết quả cần tìm và kết thúc thuật toán.</a:t>
            </a:r>
            <a:br>
              <a:rPr lang="en-US" altLang="en-US" sz="3400" smtClean="0"/>
            </a:br>
            <a:r>
              <a:rPr lang="en-US" altLang="en-US" sz="3400" smtClean="0"/>
              <a:t>Ngược lại	trở lại bước 2.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b. Bao đóng của tập thuộc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tính </a:t>
            </a:r>
            <a:r>
              <a:rPr lang="en-US" sz="44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X</a:t>
            </a:r>
            <a:endParaRPr lang="en-US" sz="4400" b="1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0722" name="Rectangle 3"/>
          <p:cNvSpPr>
            <a:spLocks noGrp="1" noChangeArrowheads="1"/>
          </p:cNvSpPr>
          <p:nvPr>
            <p:ph idx="1"/>
          </p:nvPr>
        </p:nvSpPr>
        <p:spPr>
          <a:xfrm>
            <a:off x="715963" y="1066800"/>
            <a:ext cx="8428037" cy="5410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4200" smtClean="0"/>
              <a:t>Ví dụ : cho lđqh Q(A,B,C,D,E,G);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4200" smtClean="0"/>
              <a:t>F={A </a:t>
            </a:r>
            <a:r>
              <a:rPr lang="en-US" altLang="en-US" sz="4200" smtClean="0">
                <a:sym typeface="Symbol" panose="05050102010706020507" pitchFamily="18" charset="2"/>
              </a:rPr>
              <a:t></a:t>
            </a:r>
            <a:r>
              <a:rPr lang="en-US" altLang="en-US" sz="4200" smtClean="0"/>
              <a:t> C; A  </a:t>
            </a:r>
            <a:r>
              <a:rPr lang="en-US" altLang="en-US" sz="4200" smtClean="0">
                <a:sym typeface="Symbol" panose="05050102010706020507" pitchFamily="18" charset="2"/>
              </a:rPr>
              <a:t></a:t>
            </a:r>
            <a:r>
              <a:rPr lang="en-US" altLang="en-US" sz="4200" smtClean="0"/>
              <a:t> EG; B </a:t>
            </a:r>
            <a:r>
              <a:rPr lang="en-US" altLang="en-US" sz="4200" smtClean="0">
                <a:sym typeface="Symbol" panose="05050102010706020507" pitchFamily="18" charset="2"/>
              </a:rPr>
              <a:t></a:t>
            </a:r>
            <a:r>
              <a:rPr lang="en-US" altLang="en-US" sz="4200" smtClean="0"/>
              <a:t> D; G </a:t>
            </a:r>
            <a:r>
              <a:rPr lang="en-US" altLang="en-US" sz="4200" smtClean="0">
                <a:sym typeface="Symbol" panose="05050102010706020507" pitchFamily="18" charset="2"/>
              </a:rPr>
              <a:t></a:t>
            </a:r>
            <a:r>
              <a:rPr lang="en-US" altLang="en-US" sz="4200" smtClean="0"/>
              <a:t> E};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4200" smtClean="0"/>
              <a:t>X={A,B};	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4200" smtClean="0"/>
              <a:t>Y={C,G,D}</a:t>
            </a:r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6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Vi du Bao đóng của </a:t>
            </a:r>
            <a:r>
              <a:rPr lang="en-US" sz="36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tập </a:t>
            </a:r>
            <a:r>
              <a:rPr lang="en-US" sz="36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thuộc tính X</a:t>
            </a:r>
            <a:endParaRPr lang="en-US" sz="3600" b="1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746" name="Content Placeholder 1"/>
          <p:cNvSpPr>
            <a:spLocks noGrp="1"/>
          </p:cNvSpPr>
          <p:nvPr>
            <p:ph idx="1"/>
          </p:nvPr>
        </p:nvSpPr>
        <p:spPr>
          <a:xfrm>
            <a:off x="852487" y="990600"/>
            <a:ext cx="7970837" cy="5257800"/>
          </a:xfrm>
        </p:spPr>
        <p:txBody>
          <a:bodyPr/>
          <a:lstStyle/>
          <a:p>
            <a:r>
              <a:rPr lang="en-US" altLang="en-US" sz="4800" smtClean="0"/>
              <a:t>X={A,B};</a:t>
            </a:r>
          </a:p>
          <a:p>
            <a:r>
              <a:rPr lang="en-US" altLang="en-US" sz="4800" smtClean="0"/>
              <a:t>B1 : X</a:t>
            </a:r>
            <a:r>
              <a:rPr lang="en-US" altLang="en-US" sz="4800" baseline="30000" smtClean="0"/>
              <a:t>+ </a:t>
            </a:r>
            <a:r>
              <a:rPr lang="en-US" altLang="en-US" sz="4800" smtClean="0"/>
              <a:t> = AB</a:t>
            </a:r>
          </a:p>
          <a:p>
            <a:r>
              <a:rPr lang="en-US" altLang="en-US" sz="4800" smtClean="0"/>
              <a:t>B2 : temp = X</a:t>
            </a:r>
            <a:r>
              <a:rPr lang="en-US" altLang="en-US" sz="4800" baseline="30000" smtClean="0"/>
              <a:t>+</a:t>
            </a:r>
            <a:r>
              <a:rPr lang="en-US" altLang="en-US" sz="4800" smtClean="0"/>
              <a:t> = AB</a:t>
            </a:r>
          </a:p>
          <a:p>
            <a:r>
              <a:rPr lang="en-US" altLang="en-US" sz="4800" smtClean="0"/>
              <a:t> </a:t>
            </a:r>
            <a:r>
              <a:rPr lang="en-US" altLang="en-US" sz="4400" smtClean="0"/>
              <a:t>X</a:t>
            </a:r>
            <a:r>
              <a:rPr lang="en-US" altLang="en-US" sz="4400" baseline="30000" smtClean="0"/>
              <a:t>+</a:t>
            </a:r>
            <a:r>
              <a:rPr lang="en-US" altLang="en-US" sz="4400" smtClean="0"/>
              <a:t> = ABC     vì A</a:t>
            </a:r>
            <a:r>
              <a:rPr lang="en-US" altLang="en-US" sz="4400" smtClean="0">
                <a:sym typeface="Wingdings" panose="05000000000000000000" pitchFamily="2" charset="2"/>
              </a:rPr>
              <a:t>C </a:t>
            </a:r>
            <a:endParaRPr lang="en-US" altLang="en-US" sz="4000" smtClean="0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4000" smtClean="0">
                <a:sym typeface="Wingdings" panose="05000000000000000000" pitchFamily="2" charset="2"/>
              </a:rPr>
              <a:t>                                     </a:t>
            </a:r>
            <a:r>
              <a:rPr lang="en-US" altLang="en-US" sz="4400" smtClean="0">
                <a:sym typeface="Wingdings" panose="05000000000000000000" pitchFamily="2" charset="2"/>
              </a:rPr>
              <a:t>có A </a:t>
            </a:r>
            <a:r>
              <a:rPr lang="en-US" altLang="en-US" sz="4400" smtClean="0">
                <a:sym typeface="Symbol" panose="05050102010706020507" pitchFamily="18" charset="2"/>
              </a:rPr>
              <a:t></a:t>
            </a:r>
            <a:r>
              <a:rPr lang="en-US" altLang="en-US" sz="4400" smtClean="0"/>
              <a:t> X</a:t>
            </a:r>
            <a:r>
              <a:rPr lang="en-US" altLang="en-US" sz="4400" baseline="30000" smtClean="0"/>
              <a:t>+</a:t>
            </a:r>
            <a:r>
              <a:rPr lang="en-US" altLang="en-US" sz="4400" smtClean="0"/>
              <a:t> </a:t>
            </a:r>
          </a:p>
          <a:p>
            <a:r>
              <a:rPr lang="en-US" altLang="en-US" sz="4400" smtClean="0"/>
              <a:t>    b3          </a:t>
            </a:r>
            <a:r>
              <a:rPr lang="en-US" altLang="en-US" sz="4800" smtClean="0"/>
              <a:t>X</a:t>
            </a:r>
            <a:r>
              <a:rPr lang="en-US" altLang="en-US" sz="4800" baseline="30000" smtClean="0"/>
              <a:t>+</a:t>
            </a:r>
            <a:r>
              <a:rPr lang="en-US" altLang="en-US" sz="4800" smtClean="0"/>
              <a:t> </a:t>
            </a:r>
            <a:r>
              <a:rPr lang="en-US" altLang="en-US" sz="4800" smtClean="0">
                <a:sym typeface="Symbol" panose="05050102010706020507" pitchFamily="18" charset="2"/>
              </a:rPr>
              <a:t></a:t>
            </a:r>
            <a:r>
              <a:rPr lang="en-US" altLang="en-US" sz="4800" smtClean="0"/>
              <a:t> temp   </a:t>
            </a:r>
            <a:endParaRPr lang="en-US" altLang="en-US" sz="4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Vi du Bao đóng của tập thuộc </a:t>
            </a:r>
            <a:r>
              <a:rPr lang="en-US" sz="40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tính </a:t>
            </a:r>
            <a:r>
              <a:rPr lang="en-US" sz="40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X</a:t>
            </a:r>
            <a:endParaRPr lang="en-US" sz="4000" b="1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2770" name="Content Placeholder 1"/>
          <p:cNvSpPr>
            <a:spLocks noGrp="1"/>
          </p:cNvSpPr>
          <p:nvPr>
            <p:ph idx="1"/>
          </p:nvPr>
        </p:nvSpPr>
        <p:spPr>
          <a:xfrm>
            <a:off x="913606" y="1143000"/>
            <a:ext cx="7848600" cy="4225925"/>
          </a:xfrm>
        </p:spPr>
        <p:txBody>
          <a:bodyPr/>
          <a:lstStyle/>
          <a:p>
            <a:r>
              <a:rPr lang="en-US" altLang="en-US" sz="4800" smtClean="0"/>
              <a:t>(Tiếp theo)</a:t>
            </a:r>
          </a:p>
          <a:p>
            <a:r>
              <a:rPr lang="en-US" altLang="en-US" sz="4800" smtClean="0"/>
              <a:t>B2 : temp =  ABC</a:t>
            </a:r>
          </a:p>
          <a:p>
            <a:r>
              <a:rPr lang="en-US" altLang="en-US" sz="4800" smtClean="0"/>
              <a:t>B3 : </a:t>
            </a:r>
            <a:r>
              <a:rPr lang="en-US" altLang="en-US" sz="4400" smtClean="0"/>
              <a:t>X</a:t>
            </a:r>
            <a:r>
              <a:rPr lang="en-US" altLang="en-US" sz="4400" baseline="30000" smtClean="0"/>
              <a:t>+</a:t>
            </a:r>
            <a:r>
              <a:rPr lang="en-US" altLang="en-US" sz="4400" smtClean="0"/>
              <a:t> = ABCEG     vì A</a:t>
            </a:r>
            <a:r>
              <a:rPr lang="en-US" altLang="en-US" sz="4400" smtClean="0">
                <a:sym typeface="Wingdings" panose="05000000000000000000" pitchFamily="2" charset="2"/>
              </a:rPr>
              <a:t>EG có A </a:t>
            </a:r>
            <a:r>
              <a:rPr lang="en-US" altLang="en-US" sz="4400" smtClean="0">
                <a:sym typeface="Symbol" panose="05050102010706020507" pitchFamily="18" charset="2"/>
              </a:rPr>
              <a:t></a:t>
            </a:r>
            <a:r>
              <a:rPr lang="en-US" altLang="en-US" sz="4400" smtClean="0"/>
              <a:t> X</a:t>
            </a:r>
            <a:r>
              <a:rPr lang="en-US" altLang="en-US" sz="4400" baseline="30000" smtClean="0"/>
              <a:t>+</a:t>
            </a:r>
            <a:r>
              <a:rPr lang="en-US" altLang="en-US" sz="4400" smtClean="0"/>
              <a:t> </a:t>
            </a:r>
          </a:p>
          <a:p>
            <a:r>
              <a:rPr lang="en-US" altLang="en-US" sz="4400" smtClean="0"/>
              <a:t>              </a:t>
            </a:r>
            <a:r>
              <a:rPr lang="en-US" altLang="en-US" sz="4800" smtClean="0"/>
              <a:t>X</a:t>
            </a:r>
            <a:r>
              <a:rPr lang="en-US" altLang="en-US" sz="4800" baseline="30000" smtClean="0"/>
              <a:t>+</a:t>
            </a:r>
            <a:r>
              <a:rPr lang="en-US" altLang="en-US" sz="4800" smtClean="0"/>
              <a:t> </a:t>
            </a:r>
            <a:r>
              <a:rPr lang="en-US" altLang="en-US" sz="4800" smtClean="0">
                <a:sym typeface="Symbol" panose="05050102010706020507" pitchFamily="18" charset="2"/>
              </a:rPr>
              <a:t></a:t>
            </a:r>
            <a:r>
              <a:rPr lang="en-US" altLang="en-US" sz="4800" smtClean="0"/>
              <a:t> temp   </a:t>
            </a:r>
            <a:endParaRPr lang="en-US" altLang="en-US" sz="4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Vi du Bao đóng của tập thuộc </a:t>
            </a:r>
            <a:r>
              <a:rPr lang="en-US" sz="40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tính </a:t>
            </a:r>
            <a:r>
              <a:rPr lang="en-US" sz="40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X</a:t>
            </a:r>
            <a:endParaRPr lang="en-US" sz="4000" b="1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3794" name="Content Placeholder 1"/>
          <p:cNvSpPr>
            <a:spLocks noGrp="1"/>
          </p:cNvSpPr>
          <p:nvPr>
            <p:ph idx="1"/>
          </p:nvPr>
        </p:nvSpPr>
        <p:spPr>
          <a:xfrm>
            <a:off x="951706" y="1143000"/>
            <a:ext cx="7772400" cy="4225925"/>
          </a:xfrm>
        </p:spPr>
        <p:txBody>
          <a:bodyPr/>
          <a:lstStyle/>
          <a:p>
            <a:r>
              <a:rPr lang="en-US" altLang="en-US" sz="4800" smtClean="0"/>
              <a:t>(Tiếp theo)</a:t>
            </a:r>
          </a:p>
          <a:p>
            <a:r>
              <a:rPr lang="en-US" altLang="en-US" sz="4800" smtClean="0"/>
              <a:t>B2 : temp =ABCEG</a:t>
            </a:r>
          </a:p>
          <a:p>
            <a:r>
              <a:rPr lang="en-US" altLang="en-US" sz="4800" smtClean="0"/>
              <a:t>B3 : </a:t>
            </a:r>
            <a:r>
              <a:rPr lang="en-US" altLang="en-US" sz="4400" smtClean="0"/>
              <a:t>X</a:t>
            </a:r>
            <a:r>
              <a:rPr lang="en-US" altLang="en-US" sz="4400" baseline="30000" smtClean="0"/>
              <a:t>+</a:t>
            </a:r>
            <a:r>
              <a:rPr lang="en-US" altLang="en-US" sz="4400" smtClean="0"/>
              <a:t> = ABCDEG     vì B</a:t>
            </a:r>
            <a:r>
              <a:rPr lang="en-US" altLang="en-US" sz="4400" smtClean="0">
                <a:sym typeface="Wingdings" panose="05000000000000000000" pitchFamily="2" charset="2"/>
              </a:rPr>
              <a:t>D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4400" smtClean="0">
                <a:sym typeface="Wingdings" panose="05000000000000000000" pitchFamily="2" charset="2"/>
              </a:rPr>
              <a:t>                                  có B </a:t>
            </a:r>
            <a:r>
              <a:rPr lang="en-US" altLang="en-US" sz="4400" smtClean="0">
                <a:sym typeface="Symbol" panose="05050102010706020507" pitchFamily="18" charset="2"/>
              </a:rPr>
              <a:t></a:t>
            </a:r>
            <a:r>
              <a:rPr lang="en-US" altLang="en-US" sz="4400" smtClean="0"/>
              <a:t> X</a:t>
            </a:r>
            <a:r>
              <a:rPr lang="en-US" altLang="en-US" sz="4400" baseline="30000" smtClean="0"/>
              <a:t>+</a:t>
            </a:r>
            <a:r>
              <a:rPr lang="en-US" altLang="en-US" sz="4400" smtClean="0"/>
              <a:t> </a:t>
            </a:r>
          </a:p>
          <a:p>
            <a:r>
              <a:rPr lang="en-US" altLang="en-US" sz="4400" smtClean="0"/>
              <a:t>              </a:t>
            </a:r>
            <a:r>
              <a:rPr lang="en-US" altLang="en-US" sz="4800" smtClean="0"/>
              <a:t>X</a:t>
            </a:r>
            <a:r>
              <a:rPr lang="en-US" altLang="en-US" sz="4800" baseline="30000" smtClean="0"/>
              <a:t>+</a:t>
            </a:r>
            <a:r>
              <a:rPr lang="en-US" altLang="en-US" sz="4800" smtClean="0"/>
              <a:t> </a:t>
            </a:r>
            <a:r>
              <a:rPr lang="en-US" altLang="en-US" sz="4800" smtClean="0">
                <a:sym typeface="Symbol" panose="05050102010706020507" pitchFamily="18" charset="2"/>
              </a:rPr>
              <a:t></a:t>
            </a:r>
            <a:r>
              <a:rPr lang="en-US" altLang="en-US" sz="4800" smtClean="0"/>
              <a:t> temp   </a:t>
            </a:r>
            <a:endParaRPr lang="en-US" altLang="en-US" sz="4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Vi du Bao đóng của tập thuộc </a:t>
            </a:r>
            <a:r>
              <a:rPr lang="en-US" sz="40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tính </a:t>
            </a:r>
            <a:r>
              <a:rPr lang="en-US" sz="4000" b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X</a:t>
            </a:r>
            <a:endParaRPr lang="en-US" sz="4000" b="1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4818" name="Content Placeholder 1"/>
          <p:cNvSpPr>
            <a:spLocks noGrp="1"/>
          </p:cNvSpPr>
          <p:nvPr>
            <p:ph idx="1"/>
          </p:nvPr>
        </p:nvSpPr>
        <p:spPr>
          <a:xfrm>
            <a:off x="907143" y="1219200"/>
            <a:ext cx="8229600" cy="4953000"/>
          </a:xfrm>
        </p:spPr>
        <p:txBody>
          <a:bodyPr/>
          <a:lstStyle/>
          <a:p>
            <a:r>
              <a:rPr lang="en-US" altLang="en-US" sz="4800" smtClean="0"/>
              <a:t>(Tiếp theo)</a:t>
            </a:r>
          </a:p>
          <a:p>
            <a:r>
              <a:rPr lang="en-US" altLang="en-US" sz="4800" smtClean="0"/>
              <a:t>B2 : temp =ABCDEG</a:t>
            </a:r>
          </a:p>
          <a:p>
            <a:r>
              <a:rPr lang="en-US" altLang="en-US" sz="4800" smtClean="0"/>
              <a:t>B3 : không có phụ thuộc hàm nào làm thay đổi X</a:t>
            </a:r>
            <a:r>
              <a:rPr lang="en-US" altLang="en-US" sz="4800" baseline="30000" smtClean="0"/>
              <a:t>+</a:t>
            </a:r>
            <a:r>
              <a:rPr lang="en-US" altLang="en-US" sz="4800" smtClean="0"/>
              <a:t> </a:t>
            </a:r>
            <a:endParaRPr lang="en-US" altLang="en-US" sz="4400" smtClean="0"/>
          </a:p>
          <a:p>
            <a:r>
              <a:rPr lang="en-US" altLang="en-US" sz="4400" smtClean="0"/>
              <a:t>              </a:t>
            </a:r>
            <a:r>
              <a:rPr lang="en-US" altLang="en-US" sz="4800" smtClean="0"/>
              <a:t>X</a:t>
            </a:r>
            <a:r>
              <a:rPr lang="en-US" altLang="en-US" sz="4800" baseline="30000" smtClean="0"/>
              <a:t>+</a:t>
            </a:r>
            <a:r>
              <a:rPr lang="en-US" altLang="en-US" sz="4800" smtClean="0"/>
              <a:t> = temp </a:t>
            </a:r>
          </a:p>
          <a:p>
            <a:r>
              <a:rPr lang="en-US" altLang="en-US" sz="4800" smtClean="0"/>
              <a:t>  Vậy (AB)</a:t>
            </a:r>
            <a:r>
              <a:rPr lang="en-US" altLang="en-US" sz="4800" baseline="30000" smtClean="0"/>
              <a:t>+</a:t>
            </a:r>
            <a:r>
              <a:rPr lang="en-US" altLang="en-US" sz="4800" smtClean="0"/>
              <a:t> = </a:t>
            </a:r>
            <a:r>
              <a:rPr lang="en-US" altLang="en-US" sz="4400" smtClean="0"/>
              <a:t>ABCDEG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Tương tự ta tính bao đóng của Y={C,G,D} </a:t>
            </a:r>
          </a:p>
        </p:txBody>
      </p:sp>
      <p:sp>
        <p:nvSpPr>
          <p:cNvPr id="3584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4000" smtClean="0"/>
              <a:t> Y</a:t>
            </a:r>
            <a:r>
              <a:rPr lang="en-US" altLang="en-US" sz="4000" baseline="30000" smtClean="0"/>
              <a:t>+</a:t>
            </a:r>
            <a:r>
              <a:rPr lang="en-US" altLang="en-US" sz="4000" smtClean="0"/>
              <a:t> = CGD</a:t>
            </a:r>
          </a:p>
          <a:p>
            <a:r>
              <a:rPr lang="en-US" altLang="en-US" sz="4000" smtClean="0"/>
              <a:t>Y</a:t>
            </a:r>
            <a:r>
              <a:rPr lang="en-US" altLang="en-US" sz="4000" baseline="30000" smtClean="0"/>
              <a:t>+</a:t>
            </a:r>
            <a:r>
              <a:rPr lang="en-US" altLang="en-US" sz="4000" smtClean="0"/>
              <a:t> = CGDE  vì G </a:t>
            </a:r>
            <a:r>
              <a:rPr lang="en-US" altLang="en-US" sz="4000" smtClean="0">
                <a:sym typeface="Wingdings" panose="05000000000000000000" pitchFamily="2" charset="2"/>
              </a:rPr>
              <a:t> E có G </a:t>
            </a:r>
            <a:r>
              <a:rPr lang="en-US" altLang="en-US" sz="4400" smtClean="0">
                <a:sym typeface="Symbol" panose="05050102010706020507" pitchFamily="18" charset="2"/>
              </a:rPr>
              <a:t></a:t>
            </a:r>
            <a:r>
              <a:rPr lang="en-US" altLang="en-US" sz="4400" smtClean="0"/>
              <a:t> Y</a:t>
            </a:r>
            <a:r>
              <a:rPr lang="en-US" altLang="en-US" sz="4400" baseline="30000" smtClean="0"/>
              <a:t>+</a:t>
            </a:r>
            <a:endParaRPr lang="en-US" altLang="en-US" sz="4400" smtClean="0"/>
          </a:p>
          <a:p>
            <a:pPr>
              <a:buFont typeface="Wingdings" panose="05000000000000000000" pitchFamily="2" charset="2"/>
              <a:buNone/>
            </a:pPr>
            <a:endParaRPr lang="en-US" altLang="en-US" sz="440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sz="4400" smtClean="0"/>
              <a:t>Vậy (CGD</a:t>
            </a:r>
            <a:r>
              <a:rPr lang="en-US" altLang="en-US" sz="4400" baseline="30000" smtClean="0"/>
              <a:t>+</a:t>
            </a:r>
            <a:r>
              <a:rPr lang="en-US" altLang="en-US" sz="4400" smtClean="0"/>
              <a:t>)= </a:t>
            </a:r>
            <a:r>
              <a:rPr lang="en-US" altLang="en-US" sz="4000" smtClean="0"/>
              <a:t>CGDE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Ví dụ : tiếp theo</a:t>
            </a:r>
          </a:p>
        </p:txBody>
      </p:sp>
      <p:sp>
        <p:nvSpPr>
          <p:cNvPr id="36866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F ={ f1 : B              </a:t>
            </a:r>
            <a:r>
              <a:rPr lang="en-US" altLang="en-US" smtClean="0">
                <a:sym typeface="Wingdings" panose="05000000000000000000" pitchFamily="2" charset="2"/>
              </a:rPr>
              <a:t> A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         f2 : DA            CE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         </a:t>
            </a:r>
            <a:r>
              <a:rPr lang="en-US" altLang="en-US" smtClean="0"/>
              <a:t>f3 : D              </a:t>
            </a:r>
            <a:r>
              <a:rPr lang="en-US" altLang="en-US" smtClean="0">
                <a:sym typeface="Wingdings" panose="05000000000000000000" pitchFamily="2" charset="2"/>
              </a:rPr>
              <a:t> H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         f4 : GH           C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	     f5 : AC            D }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1. Tính (AC)</a:t>
            </a:r>
            <a:r>
              <a:rPr lang="en-US" altLang="en-US" baseline="30000" smtClean="0">
                <a:sym typeface="Wingdings" panose="05000000000000000000" pitchFamily="2" charset="2"/>
              </a:rPr>
              <a:t>+</a:t>
            </a:r>
            <a:r>
              <a:rPr lang="en-US" altLang="en-US" smtClean="0">
                <a:sym typeface="Wingdings" panose="05000000000000000000" pitchFamily="2" charset="2"/>
              </a:rPr>
              <a:t> và (BD)</a:t>
            </a:r>
            <a:r>
              <a:rPr lang="en-US" altLang="en-US" baseline="30000" smtClean="0">
                <a:sym typeface="Wingdings" panose="05000000000000000000" pitchFamily="2" charset="2"/>
              </a:rPr>
              <a:t>+ </a:t>
            </a:r>
            <a:endParaRPr lang="en-US" altLang="en-US" smtClean="0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2.  Chứng minh AC  EH , BD  CE </a:t>
            </a:r>
            <a:r>
              <a:rPr lang="en-US" altLang="en-US" smtClean="0">
                <a:sym typeface="Symbol" panose="05050102010706020507" pitchFamily="18" charset="2"/>
              </a:rPr>
              <a:t> F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endParaRPr lang="en-US" altLang="en-US" smtClean="0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39825"/>
          </a:xfrm>
        </p:spPr>
        <p:txBody>
          <a:bodyPr/>
          <a:lstStyle/>
          <a:p>
            <a:r>
              <a:rPr lang="en-US" altLang="en-US" smtClean="0"/>
              <a:t>Bài tập 2: Cho lđqh Q(A,B,C,D,E,G) tập các phụ thuộc hàm F</a:t>
            </a:r>
          </a:p>
        </p:txBody>
      </p:sp>
      <p:sp>
        <p:nvSpPr>
          <p:cNvPr id="37890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F = { f1 : A</a:t>
            </a:r>
            <a:r>
              <a:rPr lang="en-US" altLang="en-US" smtClean="0">
                <a:sym typeface="Wingdings" panose="05000000000000000000" pitchFamily="2" charset="2"/>
              </a:rPr>
              <a:t> C;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		f2 : A EG;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		f3 : B D ;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		f4 : G  E; }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Tính (AB)</a:t>
            </a:r>
            <a:r>
              <a:rPr lang="en-US" altLang="en-US" baseline="30000" smtClean="0"/>
              <a:t>+</a:t>
            </a:r>
            <a:r>
              <a:rPr lang="en-US" altLang="en-US" smtClean="0"/>
              <a:t> , (CGD)</a:t>
            </a:r>
            <a:r>
              <a:rPr lang="en-US" altLang="en-US" baseline="30000" smtClean="0"/>
              <a:t>+ </a:t>
            </a:r>
            <a:endParaRPr lang="en-US" altLang="en-US" smtClean="0"/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Bài tập 3:</a:t>
            </a:r>
          </a:p>
        </p:txBody>
      </p:sp>
      <p:sp>
        <p:nvSpPr>
          <p:cNvPr id="3891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Cho F = {AB </a:t>
            </a:r>
            <a:r>
              <a:rPr lang="en-US" altLang="en-US" smtClean="0">
                <a:sym typeface="Wingdings" panose="05000000000000000000" pitchFamily="2" charset="2"/>
              </a:rPr>
              <a:t> C, B  D, CD  E, CE  GH, G A</a:t>
            </a:r>
            <a:r>
              <a:rPr lang="en-US" altLang="en-US" smtClean="0"/>
              <a:t>}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Hãy chứng tỏ các phụ thuộc hàm AB</a:t>
            </a:r>
            <a:r>
              <a:rPr lang="en-US" altLang="en-US" smtClean="0">
                <a:sym typeface="Wingdings" panose="05000000000000000000" pitchFamily="2" charset="2"/>
              </a:rPr>
              <a:t>E, ABG </a:t>
            </a:r>
            <a:r>
              <a:rPr lang="en-US" altLang="en-US" smtClean="0">
                <a:sym typeface="Symbol" panose="05050102010706020507" pitchFamily="18" charset="2"/>
              </a:rPr>
              <a:t>F</a:t>
            </a:r>
            <a:r>
              <a:rPr lang="en-US" altLang="en-US" baseline="30000" smtClean="0">
                <a:sym typeface="Symbol" panose="05050102010706020507" pitchFamily="18" charset="2"/>
              </a:rPr>
              <a:t>+ </a:t>
            </a:r>
            <a:r>
              <a:rPr lang="en-US" altLang="en-US" smtClean="0">
                <a:sym typeface="Wingdings" panose="05000000000000000000" pitchFamily="2" charset="2"/>
              </a:rPr>
              <a:t> </a:t>
            </a:r>
          </a:p>
          <a:p>
            <a:pPr lvl="1"/>
            <a:r>
              <a:rPr lang="en-US" altLang="en-US" smtClean="0">
                <a:sym typeface="Wingdings" panose="05000000000000000000" pitchFamily="2" charset="2"/>
              </a:rPr>
              <a:t>Dùng hệ luật dẫn Armstrong</a:t>
            </a:r>
          </a:p>
          <a:p>
            <a:pPr lvl="1"/>
            <a:r>
              <a:rPr lang="en-US" altLang="en-US" smtClean="0">
                <a:sym typeface="Wingdings" panose="05000000000000000000" pitchFamily="2" charset="2"/>
              </a:rPr>
              <a:t>Dùng nhận xét : X Y </a:t>
            </a:r>
            <a:r>
              <a:rPr lang="en-US" altLang="en-US" smtClean="0">
                <a:sym typeface="Symbol" panose="05050102010706020507" pitchFamily="18" charset="2"/>
              </a:rPr>
              <a:t>F</a:t>
            </a:r>
            <a:r>
              <a:rPr lang="en-US" altLang="en-US" baseline="30000" smtClean="0">
                <a:sym typeface="Symbol" panose="05050102010706020507" pitchFamily="18" charset="2"/>
              </a:rPr>
              <a:t>+ </a:t>
            </a:r>
            <a:r>
              <a:rPr lang="en-US" altLang="en-US" smtClean="0">
                <a:sym typeface="Wingdings" panose="05000000000000000000" pitchFamily="2" charset="2"/>
              </a:rPr>
              <a:t>  </a:t>
            </a:r>
            <a:r>
              <a:rPr lang="en-US" altLang="en-US" smtClean="0">
                <a:sym typeface="Symbol" panose="05050102010706020507" pitchFamily="18" charset="2"/>
              </a:rPr>
              <a:t> Y  X</a:t>
            </a:r>
            <a:r>
              <a:rPr lang="en-US" altLang="en-US" baseline="30000" smtClean="0">
                <a:sym typeface="Symbol" panose="05050102010706020507" pitchFamily="18" charset="2"/>
              </a:rPr>
              <a:t>+ </a:t>
            </a:r>
          </a:p>
          <a:p>
            <a:r>
              <a:rPr lang="en-US" altLang="en-US" smtClean="0">
                <a:sym typeface="Symbol" panose="05050102010706020507" pitchFamily="18" charset="2"/>
              </a:rPr>
              <a:t>(Ghi chú: với bài toán không nói gì về lđqh Q ta ngầm hiểu Q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là tập thuộc tính có trong F nghĩa là Q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= {ABCDEGH})</a:t>
            </a: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Bài tập 4:</a:t>
            </a:r>
          </a:p>
        </p:txBody>
      </p:sp>
      <p:sp>
        <p:nvSpPr>
          <p:cNvPr id="399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Cho F = {AB </a:t>
            </a:r>
            <a:r>
              <a:rPr lang="en-US" altLang="en-US" smtClean="0">
                <a:sym typeface="Wingdings" panose="05000000000000000000" pitchFamily="2" charset="2"/>
              </a:rPr>
              <a:t> E, AG  I, BE  I, E  G, GI H</a:t>
            </a:r>
            <a:r>
              <a:rPr lang="en-US" altLang="en-US" smtClean="0"/>
              <a:t>}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Hãy chứng tỏ các phụ thuộc hàm AB</a:t>
            </a:r>
            <a:r>
              <a:rPr lang="en-US" altLang="en-US" smtClean="0">
                <a:sym typeface="Wingdings" panose="05000000000000000000" pitchFamily="2" charset="2"/>
              </a:rPr>
              <a:t>GH</a:t>
            </a:r>
            <a:r>
              <a:rPr lang="en-US" altLang="en-US" smtClean="0">
                <a:sym typeface="Symbol" panose="05050102010706020507" pitchFamily="18" charset="2"/>
              </a:rPr>
              <a:t> F</a:t>
            </a:r>
            <a:r>
              <a:rPr lang="en-US" altLang="en-US" baseline="30000" smtClean="0">
                <a:sym typeface="Symbol" panose="05050102010706020507" pitchFamily="18" charset="2"/>
              </a:rPr>
              <a:t>+ </a:t>
            </a:r>
            <a:r>
              <a:rPr lang="en-US" altLang="en-US" smtClean="0">
                <a:sym typeface="Wingdings" panose="05000000000000000000" pitchFamily="2" charset="2"/>
              </a:rPr>
              <a:t> </a:t>
            </a:r>
          </a:p>
          <a:p>
            <a:pPr lvl="1"/>
            <a:r>
              <a:rPr lang="en-US" altLang="en-US" smtClean="0">
                <a:sym typeface="Wingdings" panose="05000000000000000000" pitchFamily="2" charset="2"/>
              </a:rPr>
              <a:t>Dùng hệ luật dẫn Armstrong</a:t>
            </a:r>
          </a:p>
          <a:p>
            <a:pPr lvl="1"/>
            <a:r>
              <a:rPr lang="en-US" altLang="en-US" smtClean="0">
                <a:sym typeface="Wingdings" panose="05000000000000000000" pitchFamily="2" charset="2"/>
              </a:rPr>
              <a:t>Dùng nhận xét : X Y </a:t>
            </a:r>
            <a:r>
              <a:rPr lang="en-US" altLang="en-US" smtClean="0">
                <a:sym typeface="Symbol" panose="05050102010706020507" pitchFamily="18" charset="2"/>
              </a:rPr>
              <a:t>F</a:t>
            </a:r>
            <a:r>
              <a:rPr lang="en-US" altLang="en-US" baseline="30000" smtClean="0">
                <a:sym typeface="Symbol" panose="05050102010706020507" pitchFamily="18" charset="2"/>
              </a:rPr>
              <a:t>+ </a:t>
            </a:r>
            <a:r>
              <a:rPr lang="en-US" altLang="en-US" smtClean="0">
                <a:sym typeface="Wingdings" panose="05000000000000000000" pitchFamily="2" charset="2"/>
              </a:rPr>
              <a:t>  </a:t>
            </a:r>
            <a:r>
              <a:rPr lang="en-US" altLang="en-US" smtClean="0">
                <a:sym typeface="Symbol" panose="05050102010706020507" pitchFamily="18" charset="2"/>
              </a:rPr>
              <a:t> Y  X</a:t>
            </a:r>
            <a:r>
              <a:rPr lang="en-US" altLang="en-US" baseline="30000" smtClean="0">
                <a:sym typeface="Symbol" panose="05050102010706020507" pitchFamily="18" charset="2"/>
              </a:rPr>
              <a:t>+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Bài 2: Phủ tối thiểu của tập phụ thuộc hàm</a:t>
            </a:r>
          </a:p>
        </p:txBody>
      </p:sp>
      <p:sp>
        <p:nvSpPr>
          <p:cNvPr id="6144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Font typeface="Wingdings" panose="05000000000000000000" pitchFamily="2" charset="2"/>
              <a:buAutoNum type="romanUcPeriod"/>
            </a:pPr>
            <a:r>
              <a:rPr lang="en-US" altLang="en-US" smtClean="0"/>
              <a:t>Phủ của tập phụ thuộc hàm</a:t>
            </a:r>
          </a:p>
          <a:p>
            <a:pPr marL="571500" indent="-571500">
              <a:buFont typeface="Wingdings" panose="05000000000000000000" pitchFamily="2" charset="2"/>
              <a:buAutoNum type="romanUcPeriod"/>
            </a:pPr>
            <a:r>
              <a:rPr lang="en-US" altLang="en-US" smtClean="0"/>
              <a:t>Phụ thuộc hàm đầy đủ</a:t>
            </a:r>
          </a:p>
          <a:p>
            <a:pPr marL="571500" indent="-571500">
              <a:buFont typeface="Wingdings" panose="05000000000000000000" pitchFamily="2" charset="2"/>
              <a:buAutoNum type="romanUcPeriod"/>
            </a:pPr>
            <a:r>
              <a:rPr lang="en-US" altLang="en-US" smtClean="0"/>
              <a:t>Tập phụ thuộc hàm không dư thừa</a:t>
            </a:r>
          </a:p>
          <a:p>
            <a:pPr marL="571500" indent="-571500">
              <a:buFont typeface="Wingdings" panose="05000000000000000000" pitchFamily="2" charset="2"/>
              <a:buAutoNum type="romanUcPeriod"/>
            </a:pPr>
            <a:r>
              <a:rPr lang="en-US" altLang="en-US" smtClean="0"/>
              <a:t>Phủ tối thiểu (Minimal cover)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I. Phủ của tập phụ thuộc hàm</a:t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62466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marL="571500" indent="-571500">
              <a:buFont typeface="Times New Roman" panose="02020603050405020304" pitchFamily="18" charset="0"/>
              <a:buAutoNum type="arabicPeriod"/>
            </a:pPr>
            <a:r>
              <a:rPr lang="en-US" altLang="en-US" sz="3600" u="sng" smtClean="0"/>
              <a:t>Phủ của tập phụ thuộc hàm</a:t>
            </a:r>
          </a:p>
          <a:p>
            <a:pPr marL="571500" indent="-571500">
              <a:buFont typeface="Wingdings" panose="05000000000000000000" pitchFamily="2" charset="2"/>
              <a:buNone/>
            </a:pPr>
            <a:r>
              <a:rPr lang="en-US" altLang="en-US" sz="3600" smtClean="0"/>
              <a:t>	Cho hai tập phụ thuộc hàm F và G</a:t>
            </a:r>
          </a:p>
          <a:p>
            <a:pPr marL="571500" indent="-571500">
              <a:buFont typeface="Wingdings" panose="05000000000000000000" pitchFamily="2" charset="2"/>
              <a:buNone/>
            </a:pPr>
            <a:r>
              <a:rPr lang="en-US" altLang="en-US" sz="3600" smtClean="0"/>
              <a:t>	Ta nói F </a:t>
            </a:r>
            <a:r>
              <a:rPr lang="en-US" altLang="en-US" sz="3600" smtClean="0">
                <a:solidFill>
                  <a:srgbClr val="FF0000"/>
                </a:solidFill>
              </a:rPr>
              <a:t>phủ</a:t>
            </a:r>
            <a:r>
              <a:rPr lang="en-US" altLang="en-US" sz="3600" smtClean="0"/>
              <a:t> G nếu F</a:t>
            </a:r>
            <a:r>
              <a:rPr lang="en-US" altLang="en-US" sz="3600" baseline="30000" smtClean="0"/>
              <a:t>+</a:t>
            </a:r>
            <a:r>
              <a:rPr lang="en-US" altLang="en-US" sz="3600" smtClean="0"/>
              <a:t> </a:t>
            </a:r>
            <a:r>
              <a:rPr lang="en-US" altLang="en-US" sz="3600" smtClean="0">
                <a:sym typeface="Symbol" panose="05050102010706020507" pitchFamily="18" charset="2"/>
              </a:rPr>
              <a:t></a:t>
            </a:r>
            <a:r>
              <a:rPr lang="en-US" altLang="en-US" sz="3600" smtClean="0"/>
              <a:t> G</a:t>
            </a:r>
            <a:r>
              <a:rPr lang="en-US" altLang="en-US" sz="3600" baseline="30000" smtClean="0"/>
              <a:t>+</a:t>
            </a:r>
            <a:r>
              <a:rPr lang="en-US" altLang="en-US" sz="3600" smtClean="0"/>
              <a:t> </a:t>
            </a:r>
          </a:p>
          <a:p>
            <a:pPr marL="571500" indent="-571500">
              <a:buFont typeface="Wingdings" panose="05000000000000000000" pitchFamily="2" charset="2"/>
              <a:buNone/>
            </a:pPr>
            <a:endParaRPr lang="en-US" altLang="en-US" sz="3600" smtClean="0"/>
          </a:p>
          <a:p>
            <a:pPr marL="571500" indent="-571500">
              <a:buFont typeface="Times New Roman" panose="02020603050405020304" pitchFamily="18" charset="0"/>
              <a:buAutoNum type="arabicPeriod" startAt="2"/>
            </a:pPr>
            <a:r>
              <a:rPr lang="en-US" altLang="en-US" sz="3600" u="sng" smtClean="0"/>
              <a:t>Hai tập phụ thuộc hàm tương đương</a:t>
            </a:r>
          </a:p>
          <a:p>
            <a:pPr marL="571500" indent="-571500">
              <a:buFont typeface="Wingdings" panose="05000000000000000000" pitchFamily="2" charset="2"/>
              <a:buNone/>
            </a:pPr>
            <a:r>
              <a:rPr lang="en-US" altLang="en-US" sz="3600" smtClean="0"/>
              <a:t>	Nếu </a:t>
            </a:r>
            <a:r>
              <a:rPr lang="en-US" altLang="en-US" sz="3600" smtClean="0">
                <a:solidFill>
                  <a:srgbClr val="FF0000"/>
                </a:solidFill>
              </a:rPr>
              <a:t>F </a:t>
            </a:r>
            <a:r>
              <a:rPr lang="en-US" altLang="en-US" sz="3600" smtClean="0">
                <a:solidFill>
                  <a:srgbClr val="FF0000"/>
                </a:solidFill>
                <a:sym typeface="Symbol" panose="05050102010706020507" pitchFamily="18" charset="2"/>
              </a:rPr>
              <a:t> G </a:t>
            </a:r>
            <a:r>
              <a:rPr lang="en-US" altLang="en-US" sz="3600" smtClean="0">
                <a:sym typeface="Symbol" panose="05050102010706020507" pitchFamily="18" charset="2"/>
              </a:rPr>
              <a:t>thì </a:t>
            </a:r>
            <a:r>
              <a:rPr lang="en-US" altLang="en-US" sz="3600" smtClean="0">
                <a:solidFill>
                  <a:srgbClr val="FF0000"/>
                </a:solidFill>
                <a:sym typeface="Symbol" panose="05050102010706020507" pitchFamily="18" charset="2"/>
              </a:rPr>
              <a:t>F</a:t>
            </a:r>
            <a:r>
              <a:rPr lang="en-US" altLang="en-US" sz="3600" baseline="30000" smtClean="0">
                <a:solidFill>
                  <a:srgbClr val="FF0000"/>
                </a:solidFill>
                <a:sym typeface="Symbol" panose="05050102010706020507" pitchFamily="18" charset="2"/>
              </a:rPr>
              <a:t>+</a:t>
            </a:r>
            <a:r>
              <a:rPr lang="en-US" altLang="en-US" sz="3600" smtClean="0">
                <a:solidFill>
                  <a:srgbClr val="FF0000"/>
                </a:solidFill>
                <a:sym typeface="Symbol" panose="05050102010706020507" pitchFamily="18" charset="2"/>
              </a:rPr>
              <a:t> = G</a:t>
            </a:r>
            <a:r>
              <a:rPr lang="en-US" altLang="en-US" sz="3600" baseline="30000" smtClean="0">
                <a:solidFill>
                  <a:srgbClr val="FF0000"/>
                </a:solidFill>
                <a:sym typeface="Symbol" panose="05050102010706020507" pitchFamily="18" charset="2"/>
              </a:rPr>
              <a:t>+</a:t>
            </a:r>
            <a:r>
              <a:rPr lang="en-US" altLang="en-US" sz="3600" smtClean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en-US" altLang="en-US" sz="3600" smtClean="0">
                <a:sym typeface="Symbol" panose="05050102010706020507" pitchFamily="18" charset="2"/>
              </a:rPr>
              <a:t>( hay </a:t>
            </a:r>
            <a:r>
              <a:rPr lang="vi-VN" altLang="en-US" sz="3600" b="1" smtClean="0"/>
              <a:t>F</a:t>
            </a:r>
            <a:r>
              <a:rPr lang="en-US" altLang="en-US" sz="3600" b="1" smtClean="0"/>
              <a:t> </a:t>
            </a:r>
            <a:r>
              <a:rPr lang="vi-VN" altLang="en-US" sz="3600" b="1" smtClean="0"/>
              <a:t>phủ</a:t>
            </a:r>
            <a:r>
              <a:rPr lang="en-US" altLang="en-US" sz="3600" b="1" smtClean="0"/>
              <a:t> </a:t>
            </a:r>
            <a:r>
              <a:rPr lang="vi-VN" altLang="en-US" sz="3600" b="1" smtClean="0"/>
              <a:t>G </a:t>
            </a:r>
            <a:r>
              <a:rPr lang="en-US" altLang="en-US" sz="3600" b="1" smtClean="0"/>
              <a:t>và</a:t>
            </a:r>
            <a:r>
              <a:rPr lang="vi-VN" altLang="en-US" sz="3600" b="1" smtClean="0"/>
              <a:t> G</a:t>
            </a:r>
            <a:r>
              <a:rPr lang="en-US" altLang="en-US" sz="3600" b="1" smtClean="0"/>
              <a:t> </a:t>
            </a:r>
            <a:r>
              <a:rPr lang="vi-VN" altLang="en-US" sz="3600" b="1" smtClean="0"/>
              <a:t>phủ</a:t>
            </a:r>
            <a:r>
              <a:rPr lang="en-US" altLang="en-US" sz="3600" b="1" smtClean="0"/>
              <a:t> </a:t>
            </a:r>
            <a:r>
              <a:rPr lang="vi-VN" altLang="en-US" sz="3600" b="1" smtClean="0"/>
              <a:t>F</a:t>
            </a:r>
            <a:r>
              <a:rPr lang="en-US" altLang="en-US" sz="3600" b="1" smtClean="0"/>
              <a:t> </a:t>
            </a:r>
            <a:r>
              <a:rPr lang="en-US" altLang="en-US" sz="3600" smtClean="0">
                <a:sym typeface="Symbol" panose="05050102010706020507" pitchFamily="18" charset="2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None/>
            </a:pPr>
            <a:r>
              <a:rPr lang="en-US" altLang="en-US" sz="3600" smtClean="0">
                <a:sym typeface="Symbol" panose="05050102010706020507" pitchFamily="18" charset="2"/>
              </a:rPr>
              <a:t>       Ký hiệu : </a:t>
            </a:r>
            <a:r>
              <a:rPr lang="en-US" altLang="en-US" sz="3600" smtClean="0">
                <a:solidFill>
                  <a:srgbClr val="FF0000"/>
                </a:solidFill>
                <a:sym typeface="Symbol" panose="05050102010706020507" pitchFamily="18" charset="2"/>
              </a:rPr>
              <a:t>F  G</a:t>
            </a:r>
            <a:endParaRPr lang="en-US" altLang="en-US" sz="36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Ví dụ 1:</a:t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63490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 Cho ldqh Q(A,B,C,D,E) và hai tập phụ thuộc hàm F={</a:t>
            </a:r>
            <a:r>
              <a:rPr lang="en-US" altLang="en-US" smtClean="0">
                <a:solidFill>
                  <a:srgbClr val="FFC000"/>
                </a:solidFill>
              </a:rPr>
              <a:t>A</a:t>
            </a:r>
            <a:r>
              <a:rPr lang="en-US" altLang="en-US" smtClean="0">
                <a:sym typeface="Wingdings" panose="05000000000000000000" pitchFamily="2" charset="2"/>
              </a:rPr>
              <a:t>BC, </a:t>
            </a:r>
            <a:r>
              <a:rPr lang="en-US" altLang="en-US" smtClean="0">
                <a:solidFill>
                  <a:srgbClr val="FFC000"/>
                </a:solidFill>
                <a:sym typeface="Wingdings" panose="05000000000000000000" pitchFamily="2" charset="2"/>
              </a:rPr>
              <a:t>A</a:t>
            </a:r>
            <a:r>
              <a:rPr lang="en-US" altLang="en-US" smtClean="0">
                <a:sym typeface="Wingdings" panose="05000000000000000000" pitchFamily="2" charset="2"/>
              </a:rPr>
              <a:t>D, </a:t>
            </a:r>
            <a:r>
              <a:rPr lang="en-US" altLang="en-US" smtClean="0">
                <a:solidFill>
                  <a:srgbClr val="0070C0"/>
                </a:solidFill>
                <a:sym typeface="Wingdings" panose="05000000000000000000" pitchFamily="2" charset="2"/>
              </a:rPr>
              <a:t>CD  E</a:t>
            </a:r>
            <a:r>
              <a:rPr lang="en-US" altLang="en-US" smtClean="0"/>
              <a:t>}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            G= {</a:t>
            </a:r>
            <a:r>
              <a:rPr lang="en-US" altLang="en-US" smtClean="0">
                <a:solidFill>
                  <a:srgbClr val="FFC000"/>
                </a:solidFill>
              </a:rPr>
              <a:t>A</a:t>
            </a:r>
            <a:r>
              <a:rPr lang="en-US" altLang="en-US" smtClean="0">
                <a:sym typeface="Wingdings" panose="05000000000000000000" pitchFamily="2" charset="2"/>
              </a:rPr>
              <a:t>BCE, </a:t>
            </a:r>
            <a:r>
              <a:rPr lang="en-US" altLang="en-US" smtClean="0">
                <a:solidFill>
                  <a:srgbClr val="FFC000"/>
                </a:solidFill>
                <a:sym typeface="Wingdings" panose="05000000000000000000" pitchFamily="2" charset="2"/>
              </a:rPr>
              <a:t>A</a:t>
            </a:r>
            <a:r>
              <a:rPr lang="en-US" altLang="en-US" smtClean="0">
                <a:sym typeface="Wingdings" panose="05000000000000000000" pitchFamily="2" charset="2"/>
              </a:rPr>
              <a:t> ABD, </a:t>
            </a:r>
            <a:r>
              <a:rPr lang="en-US" altLang="en-US" smtClean="0">
                <a:solidFill>
                  <a:srgbClr val="0070C0"/>
                </a:solidFill>
                <a:sym typeface="Wingdings" panose="05000000000000000000" pitchFamily="2" charset="2"/>
              </a:rPr>
              <a:t>CDE</a:t>
            </a:r>
            <a:r>
              <a:rPr lang="en-US" altLang="en-US" smtClean="0"/>
              <a:t>}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a. F có tương đương với G không ?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    b. F có tương đương với G’ ={A</a:t>
            </a:r>
            <a:r>
              <a:rPr lang="en-US" altLang="en-US" smtClean="0">
                <a:sym typeface="Wingdings" panose="05000000000000000000" pitchFamily="2" charset="2"/>
              </a:rPr>
              <a:t>BCDE</a:t>
            </a:r>
            <a:r>
              <a:rPr lang="en-US" altLang="en-US" smtClean="0"/>
              <a:t>} 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Ví dụ 1</a:t>
            </a:r>
          </a:p>
        </p:txBody>
      </p:sp>
      <p:sp>
        <p:nvSpPr>
          <p:cNvPr id="64514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5257800"/>
          </a:xfrm>
        </p:spPr>
        <p:txBody>
          <a:bodyPr/>
          <a:lstStyle/>
          <a:p>
            <a:pPr marL="514350" indent="-514350">
              <a:buFont typeface="Wingdings" panose="05000000000000000000" pitchFamily="2" charset="2"/>
              <a:buAutoNum type="alphaLcPeriod"/>
            </a:pPr>
            <a:r>
              <a:rPr lang="en-US" altLang="en-US" smtClean="0"/>
              <a:t>Ta có A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G</a:t>
            </a:r>
            <a:r>
              <a:rPr lang="en-US" altLang="en-US" smtClean="0"/>
              <a:t> ={ABCDE} và G</a:t>
            </a:r>
            <a:r>
              <a:rPr lang="en-US" altLang="en-US" baseline="30000" smtClean="0"/>
              <a:t>+</a:t>
            </a:r>
            <a:r>
              <a:rPr lang="en-US" altLang="en-US" smtClean="0"/>
              <a:t> có </a:t>
            </a:r>
            <a:r>
              <a:rPr lang="en-US" altLang="en-US" smtClean="0">
                <a:solidFill>
                  <a:srgbClr val="0070C0"/>
                </a:solidFill>
              </a:rPr>
              <a:t>A</a:t>
            </a:r>
            <a:r>
              <a:rPr lang="en-US" altLang="en-US" smtClean="0">
                <a:solidFill>
                  <a:srgbClr val="0070C0"/>
                </a:solidFill>
                <a:sym typeface="Wingdings" panose="05000000000000000000" pitchFamily="2" charset="2"/>
              </a:rPr>
              <a:t>BC</a:t>
            </a:r>
            <a:r>
              <a:rPr lang="en-US" altLang="en-US" smtClean="0">
                <a:sym typeface="Wingdings" panose="05000000000000000000" pitchFamily="2" charset="2"/>
              </a:rPr>
              <a:t> và </a:t>
            </a:r>
            <a:r>
              <a:rPr lang="en-US" altLang="en-US" smtClean="0">
                <a:solidFill>
                  <a:srgbClr val="0070C0"/>
                </a:solidFill>
                <a:sym typeface="Wingdings" panose="05000000000000000000" pitchFamily="2" charset="2"/>
              </a:rPr>
              <a:t>A D </a:t>
            </a:r>
            <a:r>
              <a:rPr lang="en-US" altLang="en-US" smtClean="0">
                <a:sym typeface="Symbol" panose="05050102010706020507" pitchFamily="18" charset="2"/>
              </a:rPr>
              <a:t> F  </a:t>
            </a:r>
            <a:r>
              <a:rPr lang="en-US" altLang="en-US" smtClean="0"/>
              <a:t>G</a:t>
            </a:r>
            <a:r>
              <a:rPr lang="en-US" altLang="en-US" baseline="30000" smtClean="0"/>
              <a:t>+</a:t>
            </a:r>
            <a:r>
              <a:rPr lang="en-US" altLang="en-US" smtClean="0"/>
              <a:t> </a:t>
            </a:r>
            <a:r>
              <a:rPr lang="en-US" altLang="en-US" baseline="30000" smtClean="0"/>
              <a:t> </a:t>
            </a:r>
            <a:r>
              <a:rPr lang="en-US" altLang="en-US" smtClean="0">
                <a:sym typeface="Symbol" panose="05050102010706020507" pitchFamily="18" charset="2"/>
              </a:rPr>
              <a:t> F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 </a:t>
            </a:r>
            <a:r>
              <a:rPr lang="en-US" altLang="en-US" smtClean="0"/>
              <a:t>G</a:t>
            </a:r>
            <a:r>
              <a:rPr lang="en-US" altLang="en-US" baseline="30000" smtClean="0"/>
              <a:t>+</a:t>
            </a:r>
            <a:r>
              <a:rPr lang="en-US" altLang="en-US" smtClean="0"/>
              <a:t>                       (1)</a:t>
            </a:r>
          </a:p>
          <a:p>
            <a:pPr marL="514350" indent="-514350">
              <a:buFont typeface="Wingdings" panose="05000000000000000000" pitchFamily="2" charset="2"/>
              <a:buNone/>
            </a:pPr>
            <a:r>
              <a:rPr lang="en-US" altLang="en-US" smtClean="0"/>
              <a:t>    Ta có A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</a:t>
            </a:r>
            <a:r>
              <a:rPr lang="en-US" altLang="en-US" smtClean="0"/>
              <a:t> ={ABCDE} và F</a:t>
            </a:r>
            <a:r>
              <a:rPr lang="en-US" altLang="en-US" baseline="30000" smtClean="0"/>
              <a:t>+</a:t>
            </a:r>
            <a:r>
              <a:rPr lang="en-US" altLang="en-US" smtClean="0"/>
              <a:t> có </a:t>
            </a:r>
            <a:r>
              <a:rPr lang="en-US" altLang="en-US" smtClean="0">
                <a:solidFill>
                  <a:srgbClr val="0070C0"/>
                </a:solidFill>
              </a:rPr>
              <a:t>A</a:t>
            </a:r>
            <a:r>
              <a:rPr lang="en-US" altLang="en-US" smtClean="0">
                <a:solidFill>
                  <a:srgbClr val="0070C0"/>
                </a:solidFill>
                <a:sym typeface="Wingdings" panose="05000000000000000000" pitchFamily="2" charset="2"/>
              </a:rPr>
              <a:t>BCE</a:t>
            </a:r>
            <a:r>
              <a:rPr lang="en-US" altLang="en-US" smtClean="0">
                <a:sym typeface="Wingdings" panose="05000000000000000000" pitchFamily="2" charset="2"/>
              </a:rPr>
              <a:t> và </a:t>
            </a:r>
            <a:r>
              <a:rPr lang="en-US" altLang="en-US" smtClean="0">
                <a:solidFill>
                  <a:srgbClr val="0070C0"/>
                </a:solidFill>
                <a:sym typeface="Wingdings" panose="05000000000000000000" pitchFamily="2" charset="2"/>
              </a:rPr>
              <a:t>A ABD </a:t>
            </a:r>
            <a:r>
              <a:rPr lang="en-US" altLang="en-US" smtClean="0">
                <a:sym typeface="Symbol" panose="05050102010706020507" pitchFamily="18" charset="2"/>
              </a:rPr>
              <a:t> G  </a:t>
            </a:r>
            <a:r>
              <a:rPr lang="en-US" altLang="en-US" smtClean="0"/>
              <a:t>F</a:t>
            </a:r>
            <a:r>
              <a:rPr lang="en-US" altLang="en-US" baseline="30000" smtClean="0"/>
              <a:t>+</a:t>
            </a:r>
            <a:r>
              <a:rPr lang="en-US" altLang="en-US" smtClean="0"/>
              <a:t> </a:t>
            </a:r>
            <a:r>
              <a:rPr lang="en-US" altLang="en-US" baseline="30000" smtClean="0"/>
              <a:t> </a:t>
            </a:r>
            <a:r>
              <a:rPr lang="en-US" altLang="en-US" smtClean="0">
                <a:sym typeface="Symbol" panose="05050102010706020507" pitchFamily="18" charset="2"/>
              </a:rPr>
              <a:t> G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 </a:t>
            </a:r>
            <a:r>
              <a:rPr lang="en-US" altLang="en-US" smtClean="0"/>
              <a:t>F</a:t>
            </a:r>
            <a:r>
              <a:rPr lang="en-US" altLang="en-US" baseline="30000" smtClean="0"/>
              <a:t>+</a:t>
            </a:r>
            <a:r>
              <a:rPr lang="en-US" altLang="en-US" smtClean="0"/>
              <a:t>                       (2)</a:t>
            </a:r>
          </a:p>
          <a:p>
            <a:pPr marL="514350" indent="-514350">
              <a:buFont typeface="Wingdings" panose="05000000000000000000" pitchFamily="2" charset="2"/>
              <a:buChar char="è"/>
            </a:pPr>
            <a:r>
              <a:rPr lang="en-US" altLang="en-US" smtClean="0">
                <a:sym typeface="Wingdings" panose="05000000000000000000" pitchFamily="2" charset="2"/>
              </a:rPr>
              <a:t>(1) và (2) </a:t>
            </a:r>
            <a:r>
              <a:rPr lang="en-US" altLang="en-US" smtClean="0">
                <a:sym typeface="Symbol" panose="05050102010706020507" pitchFamily="18" charset="2"/>
              </a:rPr>
              <a:t> G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= </a:t>
            </a:r>
            <a:r>
              <a:rPr lang="en-US" altLang="en-US" smtClean="0"/>
              <a:t>F</a:t>
            </a:r>
            <a:r>
              <a:rPr lang="en-US" altLang="en-US" baseline="30000" smtClean="0"/>
              <a:t>+</a:t>
            </a:r>
            <a:r>
              <a:rPr lang="en-US" altLang="en-US" smtClean="0"/>
              <a:t> </a:t>
            </a:r>
            <a:r>
              <a:rPr lang="en-US" altLang="en-US" smtClean="0">
                <a:sym typeface="Symbol" panose="05050102010706020507" pitchFamily="18" charset="2"/>
              </a:rPr>
              <a:t> F  G</a:t>
            </a:r>
            <a:r>
              <a:rPr lang="en-US" altLang="en-US" smtClean="0"/>
              <a:t>        </a:t>
            </a:r>
          </a:p>
          <a:p>
            <a:pPr marL="514350" indent="-514350">
              <a:buFont typeface="Wingdings" panose="05000000000000000000" pitchFamily="2" charset="2"/>
              <a:buNone/>
            </a:pPr>
            <a:r>
              <a:rPr lang="en-US" altLang="en-US" smtClean="0"/>
              <a:t>  </a:t>
            </a:r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r>
              <a:rPr lang="en-US" altLang="en-US" smtClean="0"/>
              <a:t>  Do CD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G’</a:t>
            </a:r>
            <a:r>
              <a:rPr lang="en-US" altLang="en-US" smtClean="0"/>
              <a:t> =    CD     </a:t>
            </a:r>
            <a:r>
              <a:rPr lang="en-US" altLang="en-US" smtClean="0">
                <a:sym typeface="Symbol" panose="05050102010706020507" pitchFamily="18" charset="2"/>
              </a:rPr>
              <a:t> G’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không chứa phụ thuộc hàm CD</a:t>
            </a:r>
            <a:r>
              <a:rPr lang="en-US" altLang="en-US" smtClean="0">
                <a:sym typeface="Wingdings" panose="05000000000000000000" pitchFamily="2" charset="2"/>
              </a:rPr>
              <a:t>E </a:t>
            </a:r>
          </a:p>
          <a:p>
            <a:pPr marL="514350" indent="-514350"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 F không tương đương với G’</a:t>
            </a: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  <a:p>
            <a:pPr marL="514350" indent="-514350">
              <a:buFont typeface="Times New Roman" panose="02020603050405020304" pitchFamily="18" charset="0"/>
              <a:buAutoNum type="alphaLcPeriod" startAt="2"/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Bài tập 1</a:t>
            </a:r>
          </a:p>
        </p:txBody>
      </p:sp>
      <p:sp>
        <p:nvSpPr>
          <p:cNvPr id="655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Cho G= {AB</a:t>
            </a:r>
            <a:r>
              <a:rPr lang="en-US" altLang="en-US" smtClean="0">
                <a:sym typeface="Wingdings" panose="05000000000000000000" pitchFamily="2" charset="2"/>
              </a:rPr>
              <a:t> C, A  B, B C, AC</a:t>
            </a:r>
            <a:r>
              <a:rPr lang="en-US" altLang="en-US" smtClean="0"/>
              <a:t>}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      F={AB</a:t>
            </a:r>
            <a:r>
              <a:rPr lang="en-US" altLang="en-US" smtClean="0">
                <a:sym typeface="Wingdings" panose="05000000000000000000" pitchFamily="2" charset="2"/>
              </a:rPr>
              <a:t>C , AB, BC</a:t>
            </a:r>
            <a:r>
              <a:rPr lang="en-US" altLang="en-US" smtClean="0"/>
              <a:t>}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  F’ ={</a:t>
            </a:r>
            <a:r>
              <a:rPr lang="en-US" altLang="en-US" smtClean="0">
                <a:sym typeface="Wingdings" panose="05000000000000000000" pitchFamily="2" charset="2"/>
              </a:rPr>
              <a:t>B C, AC</a:t>
            </a:r>
            <a:r>
              <a:rPr lang="en-US" altLang="en-US" smtClean="0"/>
              <a:t>}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F Có tương đương với G hay không ?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F’ Có tương đương với F hay không ?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		</a:t>
            </a:r>
            <a:r>
              <a:rPr lang="en-US" altLang="en-US" smtClean="0">
                <a:solidFill>
                  <a:srgbClr val="0070C0"/>
                </a:solidFill>
              </a:rPr>
              <a:t>Giải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itle 2"/>
          <p:cNvSpPr>
            <a:spLocks noGrp="1"/>
          </p:cNvSpPr>
          <p:nvPr>
            <p:ph type="title"/>
          </p:nvPr>
        </p:nvSpPr>
        <p:spPr>
          <a:xfrm>
            <a:off x="609600" y="228600"/>
            <a:ext cx="8229600" cy="1139825"/>
          </a:xfrm>
        </p:spPr>
        <p:txBody>
          <a:bodyPr/>
          <a:lstStyle/>
          <a:p>
            <a:r>
              <a:rPr lang="en-US" altLang="en-US" smtClean="0"/>
              <a:t>a. F Có tương đương với G hay không ?</a:t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6656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30725"/>
          </a:xfrm>
        </p:spPr>
        <p:txBody>
          <a:bodyPr/>
          <a:lstStyle/>
          <a:p>
            <a:r>
              <a:rPr lang="en-US" altLang="en-US" smtClean="0"/>
              <a:t>Ta có G</a:t>
            </a:r>
            <a:r>
              <a:rPr lang="en-US" altLang="en-US" baseline="30000" smtClean="0"/>
              <a:t>+</a:t>
            </a:r>
            <a:r>
              <a:rPr lang="en-US" altLang="en-US" smtClean="0"/>
              <a:t> = {AB</a:t>
            </a:r>
            <a:r>
              <a:rPr lang="en-US" altLang="en-US" smtClean="0">
                <a:sym typeface="Wingdings" panose="05000000000000000000" pitchFamily="2" charset="2"/>
              </a:rPr>
              <a:t> C, A  B, B C , AC</a:t>
            </a:r>
            <a:r>
              <a:rPr lang="en-US" altLang="en-US" smtClean="0"/>
              <a:t>}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 </a:t>
            </a:r>
            <a:r>
              <a:rPr lang="en-US" altLang="en-US" smtClean="0">
                <a:sym typeface="Symbol" panose="05050102010706020507" pitchFamily="18" charset="2"/>
              </a:rPr>
              <a:t> F  </a:t>
            </a:r>
            <a:r>
              <a:rPr lang="en-US" altLang="en-US" smtClean="0"/>
              <a:t>G</a:t>
            </a:r>
            <a:r>
              <a:rPr lang="en-US" altLang="en-US" baseline="30000" smtClean="0"/>
              <a:t>+</a:t>
            </a:r>
            <a:r>
              <a:rPr lang="en-US" altLang="en-US" smtClean="0"/>
              <a:t> </a:t>
            </a:r>
            <a:r>
              <a:rPr lang="en-US" altLang="en-US" baseline="30000" smtClean="0"/>
              <a:t> </a:t>
            </a:r>
            <a:r>
              <a:rPr lang="en-US" altLang="en-US" smtClean="0">
                <a:sym typeface="Symbol" panose="05050102010706020507" pitchFamily="18" charset="2"/>
              </a:rPr>
              <a:t> F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 </a:t>
            </a:r>
            <a:r>
              <a:rPr lang="en-US" altLang="en-US" smtClean="0"/>
              <a:t>G</a:t>
            </a:r>
            <a:r>
              <a:rPr lang="en-US" altLang="en-US" baseline="30000" smtClean="0"/>
              <a:t>+</a:t>
            </a:r>
            <a:r>
              <a:rPr lang="en-US" altLang="en-US" smtClean="0"/>
              <a:t>                       (1)</a:t>
            </a:r>
          </a:p>
          <a:p>
            <a:r>
              <a:rPr lang="en-US" altLang="en-US" smtClean="0"/>
              <a:t>A</a:t>
            </a:r>
            <a:r>
              <a:rPr lang="en-US" altLang="en-US" baseline="30000" smtClean="0"/>
              <a:t>+</a:t>
            </a:r>
            <a:r>
              <a:rPr lang="en-US" altLang="en-US" smtClean="0"/>
              <a:t> = {ABC} và F</a:t>
            </a:r>
            <a:r>
              <a:rPr lang="en-US" altLang="en-US" baseline="30000" smtClean="0"/>
              <a:t>+</a:t>
            </a:r>
            <a:r>
              <a:rPr lang="en-US" altLang="en-US" smtClean="0"/>
              <a:t> = {AB</a:t>
            </a:r>
            <a:r>
              <a:rPr lang="en-US" altLang="en-US" smtClean="0">
                <a:sym typeface="Wingdings" panose="05000000000000000000" pitchFamily="2" charset="2"/>
              </a:rPr>
              <a:t> C,A  B, B C ,</a:t>
            </a:r>
            <a:r>
              <a:rPr lang="en-US" altLang="en-US" smtClean="0">
                <a:solidFill>
                  <a:srgbClr val="0070C0"/>
                </a:solidFill>
                <a:sym typeface="Wingdings" panose="05000000000000000000" pitchFamily="2" charset="2"/>
              </a:rPr>
              <a:t>AC</a:t>
            </a:r>
            <a:r>
              <a:rPr lang="en-US" altLang="en-US" smtClean="0">
                <a:sym typeface="Wingdings" panose="05000000000000000000" pitchFamily="2" charset="2"/>
              </a:rPr>
              <a:t> </a:t>
            </a:r>
            <a:r>
              <a:rPr lang="en-US" altLang="en-US" smtClean="0"/>
              <a:t>}</a:t>
            </a:r>
          </a:p>
          <a:p>
            <a:pPr>
              <a:buFont typeface="Symbol" panose="05050102010706020507" pitchFamily="18" charset="2"/>
              <a:buChar char="Þ"/>
            </a:pPr>
            <a:r>
              <a:rPr lang="en-US" altLang="en-US" smtClean="0">
                <a:sym typeface="Symbol" panose="05050102010706020507" pitchFamily="18" charset="2"/>
              </a:rPr>
              <a:t>G  F</a:t>
            </a:r>
            <a:r>
              <a:rPr lang="en-US" altLang="en-US" baseline="30000" smtClean="0"/>
              <a:t>+</a:t>
            </a:r>
            <a:r>
              <a:rPr lang="en-US" altLang="en-US" smtClean="0"/>
              <a:t> </a:t>
            </a:r>
            <a:r>
              <a:rPr lang="en-US" altLang="en-US" baseline="30000" smtClean="0"/>
              <a:t> </a:t>
            </a:r>
            <a:r>
              <a:rPr lang="en-US" altLang="en-US" smtClean="0">
                <a:sym typeface="Symbol" panose="05050102010706020507" pitchFamily="18" charset="2"/>
              </a:rPr>
              <a:t> G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 F</a:t>
            </a:r>
            <a:r>
              <a:rPr lang="en-US" altLang="en-US" baseline="30000" smtClean="0"/>
              <a:t>+</a:t>
            </a:r>
            <a:r>
              <a:rPr lang="en-US" altLang="en-US" smtClean="0"/>
              <a:t>                       (2)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Dựa vào (1) và (2) </a:t>
            </a:r>
            <a:r>
              <a:rPr lang="en-US" altLang="en-US" smtClean="0">
                <a:sym typeface="Wingdings" panose="05000000000000000000" pitchFamily="2" charset="2"/>
              </a:rPr>
              <a:t> </a:t>
            </a:r>
            <a:r>
              <a:rPr lang="en-US" altLang="en-US" smtClean="0">
                <a:sym typeface="Symbol" panose="05050102010706020507" pitchFamily="18" charset="2"/>
              </a:rPr>
              <a:t>F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= </a:t>
            </a:r>
            <a:r>
              <a:rPr lang="en-US" altLang="en-US" smtClean="0"/>
              <a:t>G</a:t>
            </a:r>
            <a:r>
              <a:rPr lang="en-US" altLang="en-US" baseline="30000" smtClean="0"/>
              <a:t>+</a:t>
            </a:r>
            <a:r>
              <a:rPr lang="en-US" altLang="en-US" smtClean="0"/>
              <a:t>  </a:t>
            </a:r>
            <a:r>
              <a:rPr lang="en-US" altLang="en-US" smtClean="0">
                <a:sym typeface="Wingdings" panose="05000000000000000000" pitchFamily="2" charset="2"/>
              </a:rPr>
              <a:t></a:t>
            </a:r>
            <a:r>
              <a:rPr lang="en-US" altLang="en-US" smtClean="0"/>
              <a:t>   </a:t>
            </a:r>
            <a:r>
              <a:rPr lang="en-US" altLang="en-US" smtClean="0">
                <a:sym typeface="Symbol" panose="05050102010706020507" pitchFamily="18" charset="2"/>
              </a:rPr>
              <a:t>F  G</a:t>
            </a:r>
            <a:r>
              <a:rPr lang="en-US" altLang="en-US" smtClean="0"/>
              <a:t>      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Vậy F tương đương với G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b. F’ Có tương đương với F hay không ?</a:t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67586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30725"/>
          </a:xfrm>
        </p:spPr>
        <p:txBody>
          <a:bodyPr/>
          <a:lstStyle/>
          <a:p>
            <a:r>
              <a:rPr lang="en-US" altLang="en-US" smtClean="0"/>
              <a:t>Ta có A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 </a:t>
            </a:r>
            <a:r>
              <a:rPr lang="en-US" altLang="en-US" smtClean="0"/>
              <a:t> = {ABC} và F</a:t>
            </a:r>
            <a:r>
              <a:rPr lang="en-US" altLang="en-US" baseline="30000" smtClean="0"/>
              <a:t>+</a:t>
            </a:r>
            <a:r>
              <a:rPr lang="en-US" altLang="en-US" smtClean="0"/>
              <a:t> = {AB</a:t>
            </a:r>
            <a:r>
              <a:rPr lang="en-US" altLang="en-US" smtClean="0">
                <a:sym typeface="Wingdings" panose="05000000000000000000" pitchFamily="2" charset="2"/>
              </a:rPr>
              <a:t>C,AB,B C ,</a:t>
            </a:r>
            <a:r>
              <a:rPr lang="en-US" altLang="en-US" smtClean="0">
                <a:solidFill>
                  <a:srgbClr val="0070C0"/>
                </a:solidFill>
                <a:sym typeface="Wingdings" panose="05000000000000000000" pitchFamily="2" charset="2"/>
              </a:rPr>
              <a:t>AC</a:t>
            </a:r>
            <a:r>
              <a:rPr lang="en-US" altLang="en-US" smtClean="0">
                <a:sym typeface="Wingdings" panose="05000000000000000000" pitchFamily="2" charset="2"/>
              </a:rPr>
              <a:t> </a:t>
            </a:r>
            <a:r>
              <a:rPr lang="en-US" altLang="en-US" smtClean="0"/>
              <a:t>}</a:t>
            </a:r>
          </a:p>
          <a:p>
            <a:pPr>
              <a:buFont typeface="Symbol" panose="05050102010706020507" pitchFamily="18" charset="2"/>
              <a:buChar char="Þ"/>
            </a:pPr>
            <a:r>
              <a:rPr lang="en-US" altLang="en-US" smtClean="0">
                <a:sym typeface="Symbol" panose="05050102010706020507" pitchFamily="18" charset="2"/>
              </a:rPr>
              <a:t> F’  F</a:t>
            </a:r>
            <a:r>
              <a:rPr lang="en-US" altLang="en-US" baseline="30000" smtClean="0"/>
              <a:t>+</a:t>
            </a:r>
            <a:r>
              <a:rPr lang="en-US" altLang="en-US" smtClean="0"/>
              <a:t> </a:t>
            </a:r>
            <a:r>
              <a:rPr lang="en-US" altLang="en-US" baseline="30000" smtClean="0"/>
              <a:t> </a:t>
            </a:r>
            <a:r>
              <a:rPr lang="en-US" altLang="en-US" smtClean="0">
                <a:sym typeface="Symbol" panose="05050102010706020507" pitchFamily="18" charset="2"/>
              </a:rPr>
              <a:t> F’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 F</a:t>
            </a:r>
            <a:r>
              <a:rPr lang="en-US" altLang="en-US" baseline="30000" smtClean="0"/>
              <a:t>+</a:t>
            </a:r>
            <a:r>
              <a:rPr lang="en-US" altLang="en-US" smtClean="0"/>
              <a:t>                       (1)</a:t>
            </a:r>
          </a:p>
          <a:p>
            <a:r>
              <a:rPr lang="en-US" altLang="en-US" smtClean="0"/>
              <a:t>AB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F’</a:t>
            </a:r>
            <a:r>
              <a:rPr lang="en-US" altLang="en-US" smtClean="0"/>
              <a:t> = {ABC} </a:t>
            </a:r>
            <a:r>
              <a:rPr lang="en-US" altLang="en-US" smtClean="0">
                <a:sym typeface="Wingdings" panose="05000000000000000000" pitchFamily="2" charset="2"/>
              </a:rPr>
              <a:t> </a:t>
            </a:r>
            <a:r>
              <a:rPr lang="en-US" altLang="en-US" smtClean="0"/>
              <a:t>F’</a:t>
            </a:r>
            <a:r>
              <a:rPr lang="en-US" altLang="en-US" baseline="30000" smtClean="0"/>
              <a:t>+</a:t>
            </a:r>
            <a:r>
              <a:rPr lang="en-US" altLang="en-US" smtClean="0"/>
              <a:t> ={</a:t>
            </a:r>
            <a:r>
              <a:rPr lang="en-US" altLang="en-US" smtClean="0">
                <a:solidFill>
                  <a:srgbClr val="0070C0"/>
                </a:solidFill>
              </a:rPr>
              <a:t>AB </a:t>
            </a:r>
            <a:r>
              <a:rPr lang="en-US" altLang="en-US" smtClean="0">
                <a:solidFill>
                  <a:srgbClr val="0070C0"/>
                </a:solidFill>
                <a:sym typeface="Wingdings" panose="05000000000000000000" pitchFamily="2" charset="2"/>
              </a:rPr>
              <a:t> C</a:t>
            </a:r>
            <a:r>
              <a:rPr lang="en-US" altLang="en-US" smtClean="0">
                <a:sym typeface="Wingdings" panose="05000000000000000000" pitchFamily="2" charset="2"/>
              </a:rPr>
              <a:t>,BC , </a:t>
            </a:r>
            <a:r>
              <a:rPr lang="en-US" altLang="en-US" smtClean="0">
                <a:solidFill>
                  <a:srgbClr val="0070C0"/>
                </a:solidFill>
                <a:sym typeface="Wingdings" panose="05000000000000000000" pitchFamily="2" charset="2"/>
              </a:rPr>
              <a:t>AC</a:t>
            </a:r>
            <a:r>
              <a:rPr lang="en-US" altLang="en-US" smtClean="0">
                <a:sym typeface="Wingdings" panose="05000000000000000000" pitchFamily="2" charset="2"/>
              </a:rPr>
              <a:t>}</a:t>
            </a:r>
            <a:r>
              <a:rPr lang="en-US" altLang="en-US" smtClean="0"/>
              <a:t>   A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F’</a:t>
            </a:r>
            <a:r>
              <a:rPr lang="en-US" altLang="en-US" smtClean="0"/>
              <a:t>= {AC} </a:t>
            </a:r>
            <a:r>
              <a:rPr lang="en-US" altLang="en-US" smtClean="0">
                <a:sym typeface="Wingdings" panose="05000000000000000000" pitchFamily="2" charset="2"/>
              </a:rPr>
              <a:t> tại </a:t>
            </a:r>
            <a:r>
              <a:rPr lang="en-US" altLang="en-US" smtClean="0"/>
              <a:t>A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F’</a:t>
            </a:r>
            <a:r>
              <a:rPr lang="en-US" altLang="en-US" smtClean="0"/>
              <a:t> không chứa B nên F’</a:t>
            </a:r>
            <a:r>
              <a:rPr lang="en-US" altLang="en-US" baseline="30000" smtClean="0"/>
              <a:t>+</a:t>
            </a:r>
            <a:r>
              <a:rPr lang="en-US" altLang="en-US" smtClean="0"/>
              <a:t> không chứa phụ thuộc hàm A</a:t>
            </a:r>
            <a:r>
              <a:rPr lang="en-US" altLang="en-US" smtClean="0">
                <a:sym typeface="Wingdings" panose="05000000000000000000" pitchFamily="2" charset="2"/>
              </a:rPr>
              <a:t> B</a:t>
            </a:r>
            <a:endParaRPr lang="en-US" altLang="en-US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    Vậy F không tương đương với F’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II.Phụ thuộc hàm đầy đủ</a:t>
            </a:r>
          </a:p>
        </p:txBody>
      </p:sp>
      <p:sp>
        <p:nvSpPr>
          <p:cNvPr id="68610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Cho ldqh Q và F, X </a:t>
            </a:r>
            <a:r>
              <a:rPr lang="en-US" altLang="en-US" smtClean="0">
                <a:sym typeface="Symbol" panose="05050102010706020507" pitchFamily="18" charset="2"/>
              </a:rPr>
              <a:t> Q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, A  Q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</a:t>
            </a:r>
          </a:p>
          <a:p>
            <a:pPr lvl="1"/>
            <a:r>
              <a:rPr lang="en-US" altLang="en-US" smtClean="0">
                <a:sym typeface="Symbol" panose="05050102010706020507" pitchFamily="18" charset="2"/>
              </a:rPr>
              <a:t>X </a:t>
            </a:r>
            <a:r>
              <a:rPr lang="en-US" altLang="en-US" smtClean="0">
                <a:sym typeface="Wingdings" panose="05000000000000000000" pitchFamily="2" charset="2"/>
              </a:rPr>
              <a:t> A  : gọi là phụ thuộc hàm đầy đủ </a:t>
            </a:r>
            <a:r>
              <a:rPr lang="en-US" altLang="en-US" smtClean="0">
                <a:sym typeface="Symbol" panose="05050102010706020507" pitchFamily="18" charset="2"/>
              </a:rPr>
              <a:t> </a:t>
            </a:r>
          </a:p>
          <a:p>
            <a:pPr lvl="2"/>
            <a:r>
              <a:rPr lang="en-US" altLang="en-US" smtClean="0">
                <a:sym typeface="Symbol" panose="05050102010706020507" pitchFamily="18" charset="2"/>
              </a:rPr>
              <a:t>X</a:t>
            </a:r>
            <a:r>
              <a:rPr lang="en-US" altLang="en-US" smtClean="0">
                <a:sym typeface="Wingdings" panose="05000000000000000000" pitchFamily="2" charset="2"/>
              </a:rPr>
              <a:t> A  </a:t>
            </a:r>
            <a:r>
              <a:rPr lang="en-US" altLang="en-US" smtClean="0">
                <a:sym typeface="Symbol" panose="05050102010706020507" pitchFamily="18" charset="2"/>
              </a:rPr>
              <a:t> F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</a:t>
            </a:r>
          </a:p>
          <a:p>
            <a:pPr lvl="2"/>
            <a:r>
              <a:rPr lang="en-US" altLang="en-US" smtClean="0">
                <a:sym typeface="Symbol" panose="05050102010706020507" pitchFamily="18" charset="2"/>
              </a:rPr>
              <a:t>Không tồn tại  X’  X sao cho X’ </a:t>
            </a:r>
            <a:r>
              <a:rPr lang="en-US" altLang="en-US" smtClean="0">
                <a:sym typeface="Wingdings" panose="05000000000000000000" pitchFamily="2" charset="2"/>
              </a:rPr>
              <a:t> A </a:t>
            </a:r>
            <a:r>
              <a:rPr lang="en-US" altLang="en-US" smtClean="0">
                <a:sym typeface="Symbol" panose="05050102010706020507" pitchFamily="18" charset="2"/>
              </a:rPr>
              <a:t> F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</a:t>
            </a:r>
          </a:p>
          <a:p>
            <a:pPr lvl="1"/>
            <a:r>
              <a:rPr lang="en-US" altLang="en-US" smtClean="0"/>
              <a:t>Ngược lại không thỏa 2 đk trên thì gọi </a:t>
            </a:r>
            <a:r>
              <a:rPr lang="en-US" altLang="en-US" smtClean="0">
                <a:sym typeface="Symbol" panose="05050102010706020507" pitchFamily="18" charset="2"/>
              </a:rPr>
              <a:t>X </a:t>
            </a:r>
            <a:r>
              <a:rPr lang="en-US" altLang="en-US" smtClean="0">
                <a:sym typeface="Wingdings" panose="05000000000000000000" pitchFamily="2" charset="2"/>
              </a:rPr>
              <a:t> A  :  không phải là phụ thuộc hàm đầy đủ </a:t>
            </a: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Ví dụ </a:t>
            </a:r>
          </a:p>
        </p:txBody>
      </p:sp>
      <p:sp>
        <p:nvSpPr>
          <p:cNvPr id="6963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Cho Q(A,B,C,D,E) và F= {A</a:t>
            </a:r>
            <a:r>
              <a:rPr lang="en-US" altLang="en-US" smtClean="0">
                <a:sym typeface="Wingdings" panose="05000000000000000000" pitchFamily="2" charset="2"/>
              </a:rPr>
              <a:t>BCD, ADE</a:t>
            </a:r>
            <a:r>
              <a:rPr lang="en-US" altLang="en-US" smtClean="0"/>
              <a:t>}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  <a:p>
            <a:r>
              <a:rPr lang="en-US" altLang="en-US" smtClean="0"/>
              <a:t>Phụ thuộc hàm </a:t>
            </a:r>
            <a:r>
              <a:rPr lang="en-US" altLang="en-US" smtClean="0">
                <a:solidFill>
                  <a:srgbClr val="0070C0"/>
                </a:solidFill>
                <a:sym typeface="Wingdings" panose="05000000000000000000" pitchFamily="2" charset="2"/>
              </a:rPr>
              <a:t>ADE</a:t>
            </a:r>
            <a:r>
              <a:rPr lang="en-US" altLang="en-US" smtClean="0">
                <a:sym typeface="Wingdings" panose="05000000000000000000" pitchFamily="2" charset="2"/>
              </a:rPr>
              <a:t> </a:t>
            </a:r>
            <a:r>
              <a:rPr lang="en-US" altLang="en-US" smtClean="0">
                <a:solidFill>
                  <a:srgbClr val="FF0000"/>
                </a:solidFill>
                <a:sym typeface="Wingdings" panose="05000000000000000000" pitchFamily="2" charset="2"/>
              </a:rPr>
              <a:t>không phải </a:t>
            </a:r>
            <a:r>
              <a:rPr lang="en-US" altLang="en-US" smtClean="0">
                <a:sym typeface="Wingdings" panose="05000000000000000000" pitchFamily="2" charset="2"/>
              </a:rPr>
              <a:t>là phụ thuộc hàm đầy đủ vì AE </a:t>
            </a:r>
            <a:r>
              <a:rPr lang="en-US" altLang="en-US" smtClean="0">
                <a:sym typeface="Symbol" panose="05050102010706020507" pitchFamily="18" charset="2"/>
              </a:rPr>
              <a:t> F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  <a:r>
              <a:rPr lang="en-US" altLang="en-US" smtClean="0">
                <a:sym typeface="Symbol" panose="05050102010706020507" pitchFamily="18" charset="2"/>
              </a:rPr>
              <a:t> 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>
              <a:sym typeface="Symbol" panose="05050102010706020507" pitchFamily="18" charset="2"/>
            </a:endParaRPr>
          </a:p>
          <a:p>
            <a:r>
              <a:rPr lang="en-US" altLang="en-US" smtClean="0"/>
              <a:t>Phụ thuộc hàm </a:t>
            </a:r>
            <a:r>
              <a:rPr lang="en-US" altLang="en-US" smtClean="0">
                <a:solidFill>
                  <a:srgbClr val="0070C0"/>
                </a:solidFill>
                <a:sym typeface="Wingdings" panose="05000000000000000000" pitchFamily="2" charset="2"/>
              </a:rPr>
              <a:t>ABCD </a:t>
            </a:r>
            <a:r>
              <a:rPr lang="en-US" altLang="en-US" smtClean="0">
                <a:sym typeface="Wingdings" panose="05000000000000000000" pitchFamily="2" charset="2"/>
              </a:rPr>
              <a:t>là </a:t>
            </a:r>
            <a:r>
              <a:rPr lang="en-US" altLang="en-US" smtClean="0">
                <a:solidFill>
                  <a:srgbClr val="FF0000"/>
                </a:solidFill>
                <a:sym typeface="Wingdings" panose="05000000000000000000" pitchFamily="2" charset="2"/>
              </a:rPr>
              <a:t>phụ thuộc hàm đầy đủ</a:t>
            </a:r>
          </a:p>
          <a:p>
            <a:endParaRPr lang="en-US" altLang="en-US" smtClean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r>
              <a:rPr lang="en-US" altLang="en-US" b="1" u="sng" smtClean="0">
                <a:solidFill>
                  <a:srgbClr val="FF0000"/>
                </a:solidFill>
                <a:sym typeface="Wingdings" panose="05000000000000000000" pitchFamily="2" charset="2"/>
              </a:rPr>
              <a:t>Lưu ý</a:t>
            </a:r>
            <a:r>
              <a:rPr lang="en-US" altLang="en-US" smtClean="0">
                <a:solidFill>
                  <a:srgbClr val="FF0000"/>
                </a:solidFill>
                <a:sym typeface="Wingdings" panose="05000000000000000000" pitchFamily="2" charset="2"/>
              </a:rPr>
              <a:t> : pth mà vế trái chỉ có một thuộc tính là pth đầy đủ </a:t>
            </a:r>
            <a:endParaRPr lang="en-US" altLang="en-US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III. Tập phụ thuộc hàm dư thừa</a:t>
            </a:r>
          </a:p>
        </p:txBody>
      </p:sp>
      <p:sp>
        <p:nvSpPr>
          <p:cNvPr id="7065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200" smtClean="0"/>
              <a:t>Nếu </a:t>
            </a:r>
            <a:r>
              <a:rPr lang="en-US" altLang="en-US" sz="3200" smtClean="0">
                <a:solidFill>
                  <a:srgbClr val="0070C0"/>
                </a:solidFill>
              </a:rPr>
              <a:t>không tồn tại F’ </a:t>
            </a:r>
            <a:r>
              <a:rPr lang="en-US" altLang="en-US" sz="3200" smtClean="0">
                <a:solidFill>
                  <a:srgbClr val="0070C0"/>
                </a:solidFill>
                <a:sym typeface="Symbol" panose="05050102010706020507" pitchFamily="18" charset="2"/>
              </a:rPr>
              <a:t> F sao cho F’  F   </a:t>
            </a:r>
            <a:r>
              <a:rPr lang="en-US" altLang="en-US" sz="3200" smtClean="0">
                <a:sym typeface="Symbol" panose="05050102010706020507" pitchFamily="18" charset="2"/>
              </a:rPr>
              <a:t>Thì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3200" smtClean="0">
                <a:sym typeface="Symbol" panose="05050102010706020507" pitchFamily="18" charset="2"/>
              </a:rPr>
              <a:t>	    </a:t>
            </a:r>
            <a:r>
              <a:rPr lang="en-US" altLang="en-US" sz="3200" smtClean="0">
                <a:solidFill>
                  <a:srgbClr val="FFC000"/>
                </a:solidFill>
                <a:sym typeface="Symbol" panose="05050102010706020507" pitchFamily="18" charset="2"/>
              </a:rPr>
              <a:t>F là tập phụ thuộc hàm không dư thừa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3200" smtClean="0">
                <a:sym typeface="Symbol" panose="05050102010706020507" pitchFamily="18" charset="2"/>
              </a:rPr>
              <a:t>  Ngược lại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3200" smtClean="0"/>
              <a:t>	     </a:t>
            </a:r>
            <a:r>
              <a:rPr lang="en-US" altLang="en-US" sz="3200" smtClean="0">
                <a:solidFill>
                  <a:srgbClr val="00B050"/>
                </a:solidFill>
                <a:sym typeface="Symbol" panose="05050102010706020507" pitchFamily="18" charset="2"/>
              </a:rPr>
              <a:t>F là tập phụ thuộc hàm dư thừa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3200" b="1" u="sng" smtClean="0">
                <a:solidFill>
                  <a:srgbClr val="120191"/>
                </a:solidFill>
                <a:sym typeface="Symbol" panose="05050102010706020507" pitchFamily="18" charset="2"/>
              </a:rPr>
              <a:t>Ví dụ :</a:t>
            </a:r>
            <a:r>
              <a:rPr lang="en-US" altLang="en-US" sz="3200" smtClean="0">
                <a:solidFill>
                  <a:srgbClr val="120191"/>
                </a:solidFill>
                <a:sym typeface="Symbol" panose="05050102010706020507" pitchFamily="18" charset="2"/>
              </a:rPr>
              <a:t> Cho F={A</a:t>
            </a:r>
            <a:r>
              <a:rPr lang="en-US" altLang="en-US" sz="3200" smtClean="0">
                <a:solidFill>
                  <a:srgbClr val="120191"/>
                </a:solidFill>
                <a:sym typeface="Wingdings" panose="05000000000000000000" pitchFamily="2" charset="2"/>
              </a:rPr>
              <a:t>BC, BD, ABD</a:t>
            </a:r>
            <a:r>
              <a:rPr lang="en-US" altLang="en-US" sz="3200" smtClean="0">
                <a:solidFill>
                  <a:srgbClr val="120191"/>
                </a:solidFill>
                <a:sym typeface="Symbol" panose="05050102010706020507" pitchFamily="18" charset="2"/>
              </a:rPr>
              <a:t>}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3200" smtClean="0">
                <a:solidFill>
                  <a:srgbClr val="002060"/>
                </a:solidFill>
                <a:sym typeface="Symbol" panose="05050102010706020507" pitchFamily="18" charset="2"/>
              </a:rPr>
              <a:t>		F dư thừa vì F  F’={A</a:t>
            </a:r>
            <a:r>
              <a:rPr lang="en-US" altLang="en-US" sz="3200" smtClean="0">
                <a:solidFill>
                  <a:srgbClr val="002060"/>
                </a:solidFill>
                <a:sym typeface="Wingdings" panose="05000000000000000000" pitchFamily="2" charset="2"/>
              </a:rPr>
              <a:t>BC; BD</a:t>
            </a:r>
            <a:r>
              <a:rPr lang="en-US" altLang="en-US" sz="3200" smtClean="0">
                <a:solidFill>
                  <a:srgbClr val="002060"/>
                </a:solidFill>
                <a:sym typeface="Symbol" panose="05050102010706020507" pitchFamily="18" charset="2"/>
              </a:rPr>
              <a:t>}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3200" smtClean="0">
                <a:solidFill>
                  <a:srgbClr val="002060"/>
                </a:solidFill>
                <a:sym typeface="Symbol" panose="05050102010706020507" pitchFamily="18" charset="2"/>
              </a:rPr>
              <a:t>		</a:t>
            </a:r>
            <a:endParaRPr lang="en-US" altLang="en-US" sz="320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IV.Phủ tối thiểu</a:t>
            </a:r>
          </a:p>
        </p:txBody>
      </p:sp>
      <p:sp>
        <p:nvSpPr>
          <p:cNvPr id="71682" name="Content Placeholder 1"/>
          <p:cNvSpPr>
            <a:spLocks noGrp="1"/>
          </p:cNvSpPr>
          <p:nvPr>
            <p:ph idx="1"/>
          </p:nvPr>
        </p:nvSpPr>
        <p:spPr>
          <a:xfrm>
            <a:off x="715962" y="1600200"/>
            <a:ext cx="8275637" cy="4530725"/>
          </a:xfrm>
        </p:spPr>
        <p:txBody>
          <a:bodyPr/>
          <a:lstStyle/>
          <a:p>
            <a:pPr marL="514350" indent="-514350">
              <a:buFont typeface="Wingdings" panose="05000000000000000000" pitchFamily="2" charset="2"/>
              <a:buAutoNum type="arabicPeriod"/>
            </a:pPr>
            <a:r>
              <a:rPr lang="en-US" altLang="en-US" b="1" u="sng" smtClean="0"/>
              <a:t>Định nghĩa</a:t>
            </a:r>
          </a:p>
          <a:p>
            <a:pPr marL="514350" indent="-514350">
              <a:buFont typeface="Wingdings" panose="05000000000000000000" pitchFamily="2" charset="2"/>
              <a:buNone/>
            </a:pPr>
            <a:r>
              <a:rPr lang="en-US" altLang="en-US" smtClean="0"/>
              <a:t> Nếu </a:t>
            </a:r>
            <a:r>
              <a:rPr lang="en-US" altLang="en-US" smtClean="0">
                <a:solidFill>
                  <a:srgbClr val="0070C0"/>
                </a:solidFill>
              </a:rPr>
              <a:t>F  gọi là phụ thuộc hàm tối thiểu  </a:t>
            </a:r>
            <a:r>
              <a:rPr lang="en-US" altLang="en-US" smtClean="0">
                <a:sym typeface="Symbol" panose="05050102010706020507" pitchFamily="18" charset="2"/>
              </a:rPr>
              <a:t> </a:t>
            </a:r>
            <a:r>
              <a:rPr lang="en-US" altLang="en-US" smtClean="0">
                <a:solidFill>
                  <a:srgbClr val="0070C0"/>
                </a:solidFill>
                <a:sym typeface="Symbol" panose="05050102010706020507" pitchFamily="18" charset="2"/>
              </a:rPr>
              <a:t>F thỏa ba điều kiện</a:t>
            </a:r>
            <a:r>
              <a:rPr lang="en-US" altLang="en-US" smtClean="0">
                <a:sym typeface="Symbol" panose="05050102010706020507" pitchFamily="18" charset="2"/>
              </a:rPr>
              <a:t> sau :</a:t>
            </a:r>
          </a:p>
          <a:p>
            <a:pPr marL="514350" indent="-514350">
              <a:buFont typeface="Wingdings" panose="05000000000000000000" pitchFamily="2" charset="2"/>
              <a:buNone/>
            </a:pPr>
            <a:r>
              <a:rPr lang="en-US" altLang="en-US" smtClean="0">
                <a:sym typeface="Symbol" panose="05050102010706020507" pitchFamily="18" charset="2"/>
              </a:rPr>
              <a:t>	i. </a:t>
            </a:r>
            <a:r>
              <a:rPr lang="en-US" altLang="en-US" smtClean="0">
                <a:solidFill>
                  <a:srgbClr val="FFC000"/>
                </a:solidFill>
                <a:sym typeface="Symbol" panose="05050102010706020507" pitchFamily="18" charset="2"/>
              </a:rPr>
              <a:t>Vế phải </a:t>
            </a:r>
            <a:r>
              <a:rPr lang="en-US" altLang="en-US" smtClean="0">
                <a:sym typeface="Symbol" panose="05050102010706020507" pitchFamily="18" charset="2"/>
              </a:rPr>
              <a:t>của </a:t>
            </a:r>
            <a:r>
              <a:rPr lang="en-US" altLang="en-US" smtClean="0">
                <a:solidFill>
                  <a:srgbClr val="FFC000"/>
                </a:solidFill>
                <a:sym typeface="Symbol" panose="05050102010706020507" pitchFamily="18" charset="2"/>
              </a:rPr>
              <a:t>các pth </a:t>
            </a:r>
            <a:r>
              <a:rPr lang="en-US" altLang="en-US" smtClean="0">
                <a:sym typeface="Symbol" panose="05050102010706020507" pitchFamily="18" charset="2"/>
              </a:rPr>
              <a:t>trong F đều </a:t>
            </a:r>
            <a:r>
              <a:rPr lang="en-US" altLang="en-US" smtClean="0">
                <a:solidFill>
                  <a:srgbClr val="FFC000"/>
                </a:solidFill>
                <a:sym typeface="Symbol" panose="05050102010706020507" pitchFamily="18" charset="2"/>
              </a:rPr>
              <a:t>có một thuộc tính</a:t>
            </a:r>
          </a:p>
          <a:p>
            <a:pPr marL="514350" indent="-514350">
              <a:buFont typeface="Wingdings" panose="05000000000000000000" pitchFamily="2" charset="2"/>
              <a:buNone/>
            </a:pPr>
            <a:r>
              <a:rPr lang="en-US" altLang="en-US" smtClean="0">
                <a:sym typeface="Symbol" panose="05050102010706020507" pitchFamily="18" charset="2"/>
              </a:rPr>
              <a:t>	ii. Mọi </a:t>
            </a:r>
            <a:r>
              <a:rPr lang="en-US" altLang="en-US" smtClean="0">
                <a:solidFill>
                  <a:srgbClr val="FF0000"/>
                </a:solidFill>
                <a:sym typeface="Symbol" panose="05050102010706020507" pitchFamily="18" charset="2"/>
              </a:rPr>
              <a:t>pth</a:t>
            </a:r>
            <a:r>
              <a:rPr lang="en-US" altLang="en-US" smtClean="0">
                <a:sym typeface="Symbol" panose="05050102010706020507" pitchFamily="18" charset="2"/>
              </a:rPr>
              <a:t> trong </a:t>
            </a:r>
            <a:r>
              <a:rPr lang="en-US" altLang="en-US" smtClean="0">
                <a:solidFill>
                  <a:srgbClr val="FF0000"/>
                </a:solidFill>
                <a:sym typeface="Symbol" panose="05050102010706020507" pitchFamily="18" charset="2"/>
              </a:rPr>
              <a:t>F</a:t>
            </a:r>
            <a:r>
              <a:rPr lang="en-US" altLang="en-US" smtClean="0">
                <a:sym typeface="Symbol" panose="05050102010706020507" pitchFamily="18" charset="2"/>
              </a:rPr>
              <a:t> là </a:t>
            </a:r>
            <a:r>
              <a:rPr lang="en-US" altLang="en-US" smtClean="0">
                <a:solidFill>
                  <a:srgbClr val="FF0000"/>
                </a:solidFill>
                <a:sym typeface="Symbol" panose="05050102010706020507" pitchFamily="18" charset="2"/>
              </a:rPr>
              <a:t>pth đầy đủ</a:t>
            </a:r>
          </a:p>
          <a:p>
            <a:pPr marL="514350" indent="-514350">
              <a:buFont typeface="Wingdings" panose="05000000000000000000" pitchFamily="2" charset="2"/>
              <a:buNone/>
            </a:pPr>
            <a:r>
              <a:rPr lang="en-US" altLang="en-US" smtClean="0">
                <a:sym typeface="Symbol" panose="05050102010706020507" pitchFamily="18" charset="2"/>
              </a:rPr>
              <a:t>	iii. F là tập pth </a:t>
            </a:r>
            <a:r>
              <a:rPr lang="en-US" altLang="en-US" smtClean="0">
                <a:solidFill>
                  <a:srgbClr val="FD8603"/>
                </a:solidFill>
                <a:sym typeface="Symbol" panose="05050102010706020507" pitchFamily="18" charset="2"/>
              </a:rPr>
              <a:t>không dư thừa</a:t>
            </a:r>
            <a:endParaRPr lang="en-US" altLang="en-US" smtClean="0">
              <a:solidFill>
                <a:srgbClr val="FD860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2. Thuật toán tìm phủ tối thiểu của một tập pth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3600" u="sng" smtClean="0"/>
              <a:t>Dự liệu vào </a:t>
            </a:r>
            <a:r>
              <a:rPr lang="en-US" sz="3600" smtClean="0"/>
              <a:t>: Q</a:t>
            </a:r>
            <a:r>
              <a:rPr lang="en-US" sz="3600" baseline="30000" smtClean="0"/>
              <a:t>+</a:t>
            </a:r>
            <a:r>
              <a:rPr lang="en-US" sz="3600" smtClean="0"/>
              <a:t>, F</a:t>
            </a:r>
          </a:p>
          <a:p>
            <a:pPr>
              <a:defRPr/>
            </a:pPr>
            <a:r>
              <a:rPr lang="en-US" sz="3600" u="sng" smtClean="0"/>
              <a:t>Dự liệu ra </a:t>
            </a:r>
            <a:r>
              <a:rPr lang="en-US" sz="3600" smtClean="0"/>
              <a:t>: Phủ tối thiểu F’ của F</a:t>
            </a:r>
          </a:p>
          <a:p>
            <a:pPr>
              <a:defRPr/>
            </a:pPr>
            <a:r>
              <a:rPr lang="en-US" sz="3600" u="sng" smtClean="0"/>
              <a:t>Phương pháp </a:t>
            </a:r>
            <a:r>
              <a:rPr lang="en-US" sz="3600" smtClean="0"/>
              <a:t>:</a:t>
            </a:r>
          </a:p>
          <a:p>
            <a:pPr lvl="1">
              <a:defRPr/>
            </a:pPr>
            <a:r>
              <a:rPr lang="en-US" sz="3200" u="sng" smtClean="0"/>
              <a:t>Bước 1</a:t>
            </a:r>
            <a:r>
              <a:rPr lang="en-US" sz="3200" smtClean="0"/>
              <a:t> : F’= F</a:t>
            </a:r>
          </a:p>
          <a:p>
            <a:pPr lvl="1">
              <a:buFont typeface="Wingdings" panose="05000000000000000000" pitchFamily="2" charset="2"/>
              <a:buNone/>
              <a:defRPr/>
            </a:pPr>
            <a:r>
              <a:rPr lang="en-US" sz="3200" smtClean="0"/>
              <a:t>			</a:t>
            </a:r>
            <a:r>
              <a:rPr lang="en-US" sz="3200" smtClean="0">
                <a:solidFill>
                  <a:srgbClr val="FD8603"/>
                </a:solidFill>
              </a:rPr>
              <a:t>Tách</a:t>
            </a:r>
            <a:r>
              <a:rPr lang="en-US" sz="3200" smtClean="0"/>
              <a:t> </a:t>
            </a:r>
            <a:r>
              <a:rPr lang="en-US" sz="3200" smtClean="0">
                <a:solidFill>
                  <a:srgbClr val="FD8603"/>
                </a:solidFill>
              </a:rPr>
              <a:t>các phụ thuộc hàm </a:t>
            </a:r>
            <a:r>
              <a:rPr lang="en-US" sz="3200" smtClean="0"/>
              <a:t>trong F’ có </a:t>
            </a:r>
            <a:r>
              <a:rPr lang="en-US" sz="3200" smtClean="0">
                <a:solidFill>
                  <a:srgbClr val="0070C0"/>
                </a:solidFill>
              </a:rPr>
              <a:t>vế phải </a:t>
            </a:r>
            <a:r>
              <a:rPr lang="en-US" sz="3200" smtClean="0">
                <a:solidFill>
                  <a:srgbClr val="FFC000"/>
                </a:solidFill>
              </a:rPr>
              <a:t>trên một </a:t>
            </a:r>
            <a:r>
              <a:rPr lang="en-US" sz="3200" smtClean="0">
                <a:solidFill>
                  <a:srgbClr val="0070C0"/>
                </a:solidFill>
              </a:rPr>
              <a:t>thuộc tính </a:t>
            </a:r>
            <a:r>
              <a:rPr lang="en-US" sz="32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thành các pth có </a:t>
            </a:r>
            <a:r>
              <a:rPr lang="en-US" sz="3200" smtClean="0">
                <a:solidFill>
                  <a:srgbClr val="0070C0"/>
                </a:solidFill>
              </a:rPr>
              <a:t>vế phải</a:t>
            </a:r>
            <a:r>
              <a:rPr lang="en-US" sz="32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smtClean="0">
                <a:solidFill>
                  <a:srgbClr val="00B050"/>
                </a:solidFill>
              </a:rPr>
              <a:t>một</a:t>
            </a:r>
            <a:r>
              <a:rPr lang="en-US" sz="32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smtClean="0">
                <a:solidFill>
                  <a:srgbClr val="0070C0"/>
                </a:solidFill>
              </a:rPr>
              <a:t>thuộc tính</a:t>
            </a:r>
          </a:p>
          <a:p>
            <a:pPr lvl="1">
              <a:buFont typeface="Wingdings" panose="05000000000000000000" pitchFamily="2" charset="2"/>
              <a:buNone/>
              <a:defRPr/>
            </a:pPr>
            <a:endParaRPr lang="en-US" sz="3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smtClean="0"/>
              <a:t>2. Thuật toán tìm phủ tối thiểu của một tập pth</a:t>
            </a:r>
          </a:p>
        </p:txBody>
      </p:sp>
      <p:sp>
        <p:nvSpPr>
          <p:cNvPr id="73731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endParaRPr lang="en-US" altLang="en-US" sz="4000" u="sng" smtClean="0"/>
          </a:p>
          <a:p>
            <a:pPr lvl="1"/>
            <a:r>
              <a:rPr lang="en-US" altLang="en-US" sz="4000" u="sng" smtClean="0"/>
              <a:t>Bước 2</a:t>
            </a:r>
            <a:r>
              <a:rPr lang="en-US" altLang="en-US" sz="4000" smtClean="0"/>
              <a:t> : </a:t>
            </a:r>
            <a:r>
              <a:rPr lang="en-US" altLang="en-US" sz="4000" smtClean="0">
                <a:solidFill>
                  <a:srgbClr val="0070C0"/>
                </a:solidFill>
              </a:rPr>
              <a:t>Loại bỏ </a:t>
            </a:r>
            <a:r>
              <a:rPr lang="en-US" altLang="en-US" sz="4000" smtClean="0"/>
              <a:t>các </a:t>
            </a:r>
            <a:r>
              <a:rPr lang="en-US" altLang="en-US" sz="4000" smtClean="0">
                <a:solidFill>
                  <a:srgbClr val="00B050"/>
                </a:solidFill>
              </a:rPr>
              <a:t>thuộc tính dư thừa ở vế trái</a:t>
            </a:r>
            <a:r>
              <a:rPr lang="en-US" altLang="en-US" sz="4000" smtClean="0">
                <a:solidFill>
                  <a:srgbClr val="0070C0"/>
                </a:solidFill>
              </a:rPr>
              <a:t> </a:t>
            </a:r>
            <a:r>
              <a:rPr lang="en-US" altLang="en-US" sz="4000" smtClean="0"/>
              <a:t>các pth trong F’</a:t>
            </a:r>
          </a:p>
          <a:p>
            <a:pPr lvl="1"/>
            <a:r>
              <a:rPr lang="en-US" altLang="en-US" sz="4000" u="sng" smtClean="0"/>
              <a:t>Bước 3</a:t>
            </a:r>
            <a:r>
              <a:rPr lang="en-US" altLang="en-US" sz="4000" smtClean="0"/>
              <a:t> : </a:t>
            </a:r>
            <a:r>
              <a:rPr lang="en-US" altLang="en-US" sz="4000" smtClean="0">
                <a:solidFill>
                  <a:srgbClr val="0070C0"/>
                </a:solidFill>
              </a:rPr>
              <a:t>Loại khỏi </a:t>
            </a:r>
            <a:r>
              <a:rPr lang="en-US" altLang="en-US" sz="4000" smtClean="0"/>
              <a:t>F’ các </a:t>
            </a:r>
            <a:r>
              <a:rPr lang="en-US" altLang="en-US" sz="4000" smtClean="0">
                <a:solidFill>
                  <a:srgbClr val="FD8603"/>
                </a:solidFill>
              </a:rPr>
              <a:t>phụ thuộc hàm dư thừa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Ví dụ</a:t>
            </a:r>
          </a:p>
        </p:txBody>
      </p:sp>
      <p:sp>
        <p:nvSpPr>
          <p:cNvPr id="7475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F  = {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	A  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BC (f1)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	B  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 (f2)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	AB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D   (f3)	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}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Tìm phủ tối thiểu</a:t>
            </a:r>
          </a:p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7577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b="1" u="sng" smtClean="0"/>
              <a:t>Giải</a:t>
            </a:r>
            <a:r>
              <a:rPr lang="en-US" altLang="en-US" smtClean="0"/>
              <a:t> </a:t>
            </a:r>
          </a:p>
          <a:p>
            <a:r>
              <a:rPr lang="en-US" altLang="en-US" b="1" u="sng" smtClean="0"/>
              <a:t>Bước 1 :</a:t>
            </a:r>
            <a:r>
              <a:rPr lang="en-US" altLang="en-US" b="1" smtClean="0"/>
              <a:t> Đặt F’= F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 Tách các PTH có vế phải chỉ chứa một thuộc tính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F’ = {A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B ; A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; B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; AB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D}</a:t>
            </a:r>
          </a:p>
          <a:p>
            <a:r>
              <a:rPr lang="en-US" altLang="en-US" b="1" u="sng" smtClean="0"/>
              <a:t>Bước 2 : </a:t>
            </a:r>
            <a:r>
              <a:rPr lang="en-US" altLang="en-US" b="1" smtClean="0"/>
              <a:t>Loại bỏ thuộc tính dư thừa ở vế trái</a:t>
            </a:r>
            <a:endParaRPr lang="en-US" altLang="en-US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smtClean="0"/>
              <a:t>	</a:t>
            </a:r>
            <a:r>
              <a:rPr lang="en-US" altLang="en-US" smtClean="0"/>
              <a:t>Ta có thể thay </a:t>
            </a:r>
            <a:r>
              <a:rPr lang="en-US" altLang="en-US" smtClean="0">
                <a:solidFill>
                  <a:srgbClr val="FF0000"/>
                </a:solidFill>
              </a:rPr>
              <a:t>AB </a:t>
            </a:r>
            <a:r>
              <a:rPr lang="en-US" altLang="en-US" smtClean="0">
                <a:solidFill>
                  <a:srgbClr val="FF000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mtClean="0">
                <a:solidFill>
                  <a:srgbClr val="FF0000"/>
                </a:solidFill>
              </a:rPr>
              <a:t> D </a:t>
            </a:r>
            <a:r>
              <a:rPr lang="en-US" altLang="en-US" smtClean="0"/>
              <a:t>bằng </a:t>
            </a:r>
            <a:r>
              <a:rPr lang="en-US" altLang="en-US" smtClean="0">
                <a:solidFill>
                  <a:srgbClr val="FFC000"/>
                </a:solidFill>
              </a:rPr>
              <a:t>A </a:t>
            </a:r>
            <a:r>
              <a:rPr lang="en-US" altLang="en-US" smtClean="0">
                <a:solidFill>
                  <a:srgbClr val="FFC00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mtClean="0">
                <a:solidFill>
                  <a:srgbClr val="FFC000"/>
                </a:solidFill>
              </a:rPr>
              <a:t> D </a:t>
            </a:r>
            <a:r>
              <a:rPr lang="en-US" altLang="en-US" smtClean="0"/>
              <a:t>vì có A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B  với A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D có thể suy ra AB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D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F’= {A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B ; A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; B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; </a:t>
            </a:r>
            <a:r>
              <a:rPr lang="en-US" altLang="en-US" smtClean="0">
                <a:solidFill>
                  <a:srgbClr val="FF0000"/>
                </a:solidFill>
              </a:rPr>
              <a:t>A </a:t>
            </a:r>
            <a:r>
              <a:rPr lang="en-US" altLang="en-US" smtClean="0">
                <a:solidFill>
                  <a:srgbClr val="FF000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mtClean="0">
                <a:solidFill>
                  <a:srgbClr val="FF0000"/>
                </a:solidFill>
              </a:rPr>
              <a:t> D</a:t>
            </a:r>
            <a:r>
              <a:rPr lang="en-US" altLang="en-US" smtClean="0"/>
              <a:t>}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7680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u="sng" smtClean="0"/>
              <a:t>Bước 3 :</a:t>
            </a:r>
            <a:r>
              <a:rPr lang="en-US" altLang="en-US" b="1" smtClean="0"/>
              <a:t> Loại bỏ các PTH dư thừa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     Loại PTH A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vì có A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B và B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     Bây giờ không còn các phụ thuộc hàm nào dư thừa nữa.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Vậy phủ tối thiểu F’ = {</a:t>
            </a:r>
            <a:r>
              <a:rPr lang="en-US" altLang="en-US" smtClean="0">
                <a:solidFill>
                  <a:srgbClr val="00B050"/>
                </a:solidFill>
              </a:rPr>
              <a:t>A </a:t>
            </a:r>
            <a:r>
              <a:rPr lang="en-US" altLang="en-US" smtClean="0">
                <a:solidFill>
                  <a:srgbClr val="00B05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mtClean="0">
                <a:solidFill>
                  <a:srgbClr val="00B050"/>
                </a:solidFill>
              </a:rPr>
              <a:t> B ; B </a:t>
            </a:r>
            <a:r>
              <a:rPr lang="en-US" altLang="en-US" smtClean="0">
                <a:solidFill>
                  <a:srgbClr val="00B05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mtClean="0">
                <a:solidFill>
                  <a:srgbClr val="00B050"/>
                </a:solidFill>
              </a:rPr>
              <a:t> C ; A </a:t>
            </a:r>
            <a:r>
              <a:rPr lang="en-US" altLang="en-US" smtClean="0">
                <a:solidFill>
                  <a:srgbClr val="00B05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mtClean="0">
                <a:solidFill>
                  <a:srgbClr val="00B050"/>
                </a:solidFill>
              </a:rPr>
              <a:t> D</a:t>
            </a:r>
            <a:r>
              <a:rPr lang="en-US" altLang="en-US" smtClean="0"/>
              <a:t>}</a:t>
            </a:r>
          </a:p>
          <a:p>
            <a:endParaRPr lang="en-US" altLang="en-US" smtClean="0"/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Title 2"/>
          <p:cNvSpPr>
            <a:spLocks noGrp="1"/>
          </p:cNvSpPr>
          <p:nvPr>
            <p:ph type="title"/>
          </p:nvPr>
        </p:nvSpPr>
        <p:spPr>
          <a:xfrm>
            <a:off x="533400" y="0"/>
            <a:ext cx="8610600" cy="1417638"/>
          </a:xfrm>
        </p:spPr>
        <p:txBody>
          <a:bodyPr/>
          <a:lstStyle/>
          <a:p>
            <a:r>
              <a:rPr lang="en-US" altLang="en-US" smtClean="0"/>
              <a:t>Ví dụ 2: cho Tập Q(A,B,C,D,E,I) và tập F. Tìm phủ tối thiểu</a:t>
            </a:r>
          </a:p>
        </p:txBody>
      </p:sp>
      <p:sp>
        <p:nvSpPr>
          <p:cNvPr id="77826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F   = {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A  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 (f1)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AB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 (f2)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C  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DI  (f3)	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CD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I    (f4)	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EC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AB (f5)	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EI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  (f6)	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     }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78850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u="sng" smtClean="0"/>
              <a:t>Bước 1:</a:t>
            </a:r>
            <a:r>
              <a:rPr lang="en-US" altLang="en-US" smtClean="0"/>
              <a:t> Đặt F’ =F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  Tách các PTH có vế phải chỉ chứa một thuộc tính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F  = {A  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 (f1)   ; </a:t>
            </a:r>
            <a:r>
              <a:rPr lang="en-US" altLang="en-US" smtClean="0">
                <a:solidFill>
                  <a:srgbClr val="00B050"/>
                </a:solidFill>
              </a:rPr>
              <a:t>AB </a:t>
            </a:r>
            <a:r>
              <a:rPr lang="en-US" altLang="en-US" smtClean="0">
                <a:solidFill>
                  <a:srgbClr val="00B05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mtClean="0">
                <a:solidFill>
                  <a:srgbClr val="00B050"/>
                </a:solidFill>
              </a:rPr>
              <a:t> C   </a:t>
            </a:r>
            <a:r>
              <a:rPr lang="en-US" altLang="en-US" smtClean="0"/>
              <a:t>(f2) ;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smtClean="0"/>
              <a:t>			  </a:t>
            </a:r>
            <a:r>
              <a:rPr lang="en-US" altLang="en-US" smtClean="0"/>
              <a:t>C  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D   (f31) ; C  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I    (f32)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	  </a:t>
            </a:r>
            <a:r>
              <a:rPr lang="en-US" altLang="en-US" smtClean="0">
                <a:solidFill>
                  <a:srgbClr val="00B050"/>
                </a:solidFill>
              </a:rPr>
              <a:t>CD </a:t>
            </a:r>
            <a:r>
              <a:rPr lang="en-US" altLang="en-US" smtClean="0">
                <a:solidFill>
                  <a:srgbClr val="00B05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mtClean="0">
                <a:solidFill>
                  <a:srgbClr val="00B050"/>
                </a:solidFill>
              </a:rPr>
              <a:t> I    </a:t>
            </a:r>
            <a:r>
              <a:rPr lang="en-US" altLang="en-US" smtClean="0"/>
              <a:t>(f4)	; EC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A   (f51)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	  EC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B   (f52)  ; EI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  (f6)	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                  }</a:t>
            </a:r>
          </a:p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Content Placeholder 1"/>
          <p:cNvSpPr>
            <a:spLocks noGrp="1"/>
          </p:cNvSpPr>
          <p:nvPr>
            <p:ph idx="1"/>
          </p:nvPr>
        </p:nvSpPr>
        <p:spPr>
          <a:xfrm>
            <a:off x="457200" y="1571625"/>
            <a:ext cx="8229600" cy="5562600"/>
          </a:xfrm>
        </p:spPr>
        <p:txBody>
          <a:bodyPr/>
          <a:lstStyle/>
          <a:p>
            <a:r>
              <a:rPr lang="en-US" altLang="en-US" sz="2400" b="1" u="sng" smtClean="0"/>
              <a:t>Bước 2</a:t>
            </a:r>
            <a:r>
              <a:rPr lang="en-US" altLang="en-US" sz="2400" b="1" smtClean="0"/>
              <a:t> : Loại bỏ các thuôc tính dư thừa ở vế trái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 Ta loại bỏ </a:t>
            </a:r>
            <a:r>
              <a:rPr lang="en-US" altLang="en-US" sz="2400" smtClean="0">
                <a:solidFill>
                  <a:srgbClr val="00B050"/>
                </a:solidFill>
              </a:rPr>
              <a:t>AB </a:t>
            </a:r>
            <a:r>
              <a:rPr lang="en-US" altLang="en-US" sz="2400" smtClean="0">
                <a:solidFill>
                  <a:srgbClr val="00B05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z="2400" smtClean="0">
                <a:solidFill>
                  <a:srgbClr val="00B050"/>
                </a:solidFill>
              </a:rPr>
              <a:t> C  </a:t>
            </a:r>
            <a:r>
              <a:rPr lang="en-US" altLang="en-US" sz="2400" smtClean="0"/>
              <a:t>là PTH không đầy đủ vì có  A    </a:t>
            </a:r>
            <a:r>
              <a:rPr lang="en-US" altLang="en-US" sz="2400" smtClean="0">
                <a:sym typeface="Wingdings 3" panose="05040102010807070707" pitchFamily="18" charset="2"/>
              </a:rPr>
              <a:t></a:t>
            </a:r>
            <a:r>
              <a:rPr lang="en-US" altLang="en-US" sz="2400" smtClean="0"/>
              <a:t> C   mà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Ta loại bỏ </a:t>
            </a:r>
            <a:r>
              <a:rPr lang="en-US" altLang="en-US" sz="2400" smtClean="0">
                <a:solidFill>
                  <a:srgbClr val="00B050"/>
                </a:solidFill>
              </a:rPr>
              <a:t>CD </a:t>
            </a:r>
            <a:r>
              <a:rPr lang="en-US" altLang="en-US" sz="2400" smtClean="0">
                <a:solidFill>
                  <a:srgbClr val="00B05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z="2400" smtClean="0">
                <a:solidFill>
                  <a:srgbClr val="00B050"/>
                </a:solidFill>
              </a:rPr>
              <a:t> I    </a:t>
            </a:r>
            <a:r>
              <a:rPr lang="en-US" altLang="en-US" sz="2400" smtClean="0"/>
              <a:t>là PTH không đầy đủ vì có C </a:t>
            </a:r>
            <a:r>
              <a:rPr lang="en-US" altLang="en-US" sz="2400" smtClean="0">
                <a:sym typeface="Wingdings 3" panose="05040102010807070707" pitchFamily="18" charset="2"/>
              </a:rPr>
              <a:t></a:t>
            </a:r>
            <a:r>
              <a:rPr lang="en-US" altLang="en-US" sz="2400" smtClean="0"/>
              <a:t> D và  C</a:t>
            </a:r>
            <a:r>
              <a:rPr lang="en-US" altLang="en-US" sz="2400" smtClean="0">
                <a:sym typeface="Wingdings 3" panose="05040102010807070707" pitchFamily="18" charset="2"/>
              </a:rPr>
              <a:t></a:t>
            </a:r>
            <a:r>
              <a:rPr lang="en-US" altLang="en-US" sz="2400" smtClean="0"/>
              <a:t> I   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vậy kết quả G ở bước 2 như sau :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		F’  = {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			A    </a:t>
            </a:r>
            <a:r>
              <a:rPr lang="en-US" altLang="en-US" sz="2400" smtClean="0">
                <a:sym typeface="Wingdings 3" panose="05040102010807070707" pitchFamily="18" charset="2"/>
              </a:rPr>
              <a:t></a:t>
            </a:r>
            <a:r>
              <a:rPr lang="en-US" altLang="en-US" sz="2400" smtClean="0"/>
              <a:t> C   (f1)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b="1" smtClean="0"/>
              <a:t>			C    </a:t>
            </a:r>
            <a:r>
              <a:rPr lang="en-US" altLang="en-US" sz="2400" b="1" smtClean="0">
                <a:sym typeface="Wingdings 3" panose="05040102010807070707" pitchFamily="18" charset="2"/>
              </a:rPr>
              <a:t></a:t>
            </a:r>
            <a:r>
              <a:rPr lang="en-US" altLang="en-US" sz="2400" b="1" smtClean="0"/>
              <a:t> D   (f2)	</a:t>
            </a:r>
            <a:endParaRPr lang="en-US" altLang="en-US" sz="240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b="1" smtClean="0"/>
              <a:t>			C    </a:t>
            </a:r>
            <a:r>
              <a:rPr lang="en-US" altLang="en-US" sz="2400" b="1" smtClean="0">
                <a:sym typeface="Wingdings 3" panose="05040102010807070707" pitchFamily="18" charset="2"/>
              </a:rPr>
              <a:t></a:t>
            </a:r>
            <a:r>
              <a:rPr lang="en-US" altLang="en-US" sz="2400" b="1" smtClean="0"/>
              <a:t> I    (f3)</a:t>
            </a:r>
            <a:endParaRPr lang="en-US" altLang="en-US" sz="240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b="1" smtClean="0"/>
              <a:t>			EC </a:t>
            </a:r>
            <a:r>
              <a:rPr lang="en-US" altLang="en-US" sz="2400" b="1" smtClean="0">
                <a:sym typeface="Wingdings 3" panose="05040102010807070707" pitchFamily="18" charset="2"/>
              </a:rPr>
              <a:t></a:t>
            </a:r>
            <a:r>
              <a:rPr lang="en-US" altLang="en-US" sz="2400" b="1" smtClean="0"/>
              <a:t> A   (f4)</a:t>
            </a:r>
            <a:endParaRPr lang="en-US" altLang="en-US" sz="240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b="1" smtClean="0"/>
              <a:t>			EC </a:t>
            </a:r>
            <a:r>
              <a:rPr lang="en-US" altLang="en-US" sz="2400" b="1" smtClean="0">
                <a:sym typeface="Wingdings 3" panose="05040102010807070707" pitchFamily="18" charset="2"/>
              </a:rPr>
              <a:t></a:t>
            </a:r>
            <a:r>
              <a:rPr lang="en-US" altLang="en-US" sz="2400" b="1" smtClean="0"/>
              <a:t> B   (f5)</a:t>
            </a:r>
            <a:endParaRPr lang="en-US" altLang="en-US" sz="240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			EI  </a:t>
            </a:r>
            <a:r>
              <a:rPr lang="en-US" altLang="en-US" sz="2400" smtClean="0">
                <a:sym typeface="Wingdings 3" panose="05040102010807070707" pitchFamily="18" charset="2"/>
              </a:rPr>
              <a:t></a:t>
            </a:r>
            <a:r>
              <a:rPr lang="en-US" altLang="en-US" sz="2400" smtClean="0"/>
              <a:t> C    (f6)	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		        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80898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US" altLang="en-US" b="1" u="sng" smtClean="0"/>
              <a:t>Bước 3 :</a:t>
            </a:r>
            <a:r>
              <a:rPr lang="en-US" altLang="en-US" b="1" smtClean="0"/>
              <a:t> Loại bỏ các PTH dư thừa</a:t>
            </a:r>
            <a:endParaRPr lang="en-US" altLang="en-US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u="sng" smtClean="0">
                <a:solidFill>
                  <a:srgbClr val="0070C0"/>
                </a:solidFill>
              </a:rPr>
              <a:t>Ta xét  (A    </a:t>
            </a:r>
            <a:r>
              <a:rPr lang="en-US" altLang="en-US" u="sng" smtClean="0">
                <a:solidFill>
                  <a:srgbClr val="0070C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u="sng" smtClean="0">
                <a:solidFill>
                  <a:srgbClr val="0070C0"/>
                </a:solidFill>
              </a:rPr>
              <a:t> C )</a:t>
            </a:r>
            <a:endParaRPr lang="en-US" altLang="en-US" smtClean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A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F’ -{A    </a:t>
            </a:r>
            <a:r>
              <a:rPr lang="en-US" altLang="en-US" baseline="-25000" smtClean="0">
                <a:sym typeface="Wingdings 3" panose="05040102010807070707" pitchFamily="18" charset="2"/>
              </a:rPr>
              <a:t></a:t>
            </a:r>
            <a:r>
              <a:rPr lang="en-US" altLang="en-US" baseline="-25000" smtClean="0"/>
              <a:t> C }</a:t>
            </a:r>
            <a:r>
              <a:rPr lang="en-US" altLang="en-US" smtClean="0"/>
              <a:t> = A     </a:t>
            </a:r>
            <a:r>
              <a:rPr lang="en-US" altLang="en-US" smtClean="0">
                <a:sym typeface="Wingdings" panose="05000000000000000000" pitchFamily="2" charset="2"/>
              </a:rPr>
              <a:t></a:t>
            </a:r>
            <a:r>
              <a:rPr lang="en-US" altLang="en-US" smtClean="0"/>
              <a:t>  không bỏ A  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được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u="sng" smtClean="0">
                <a:solidFill>
                  <a:srgbClr val="0070C0"/>
                </a:solidFill>
              </a:rPr>
              <a:t>Ta xét  (C   </a:t>
            </a:r>
            <a:r>
              <a:rPr lang="en-US" altLang="en-US" u="sng" smtClean="0">
                <a:solidFill>
                  <a:srgbClr val="0070C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u="sng" smtClean="0">
                <a:solidFill>
                  <a:srgbClr val="0070C0"/>
                </a:solidFill>
              </a:rPr>
              <a:t> D )</a:t>
            </a:r>
            <a:endParaRPr lang="en-US" altLang="en-US" smtClean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C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F’ -{C    </a:t>
            </a:r>
            <a:r>
              <a:rPr lang="en-US" altLang="en-US" baseline="-25000" smtClean="0">
                <a:sym typeface="Wingdings 3" panose="05040102010807070707" pitchFamily="18" charset="2"/>
              </a:rPr>
              <a:t></a:t>
            </a:r>
            <a:r>
              <a:rPr lang="en-US" altLang="en-US" baseline="-25000" smtClean="0"/>
              <a:t> D }</a:t>
            </a:r>
            <a:r>
              <a:rPr lang="en-US" altLang="en-US" smtClean="0"/>
              <a:t> = CI     </a:t>
            </a:r>
            <a:r>
              <a:rPr lang="en-US" altLang="en-US" smtClean="0">
                <a:sym typeface="Wingdings" panose="05000000000000000000" pitchFamily="2" charset="2"/>
              </a:rPr>
              <a:t></a:t>
            </a:r>
            <a:r>
              <a:rPr lang="en-US" altLang="en-US" smtClean="0"/>
              <a:t>  theo (f3) không bỏ C  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D  được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u="sng" smtClean="0">
                <a:solidFill>
                  <a:srgbClr val="0070C0"/>
                </a:solidFill>
              </a:rPr>
              <a:t>Ta xét  (C    </a:t>
            </a:r>
            <a:r>
              <a:rPr lang="en-US" altLang="en-US" u="sng" smtClean="0">
                <a:solidFill>
                  <a:srgbClr val="0070C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u="sng" smtClean="0">
                <a:solidFill>
                  <a:srgbClr val="0070C0"/>
                </a:solidFill>
              </a:rPr>
              <a:t> I 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C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F’ -{C    </a:t>
            </a:r>
            <a:r>
              <a:rPr lang="en-US" altLang="en-US" baseline="-25000" smtClean="0">
                <a:sym typeface="Wingdings 3" panose="05040102010807070707" pitchFamily="18" charset="2"/>
              </a:rPr>
              <a:t></a:t>
            </a:r>
            <a:r>
              <a:rPr lang="en-US" altLang="en-US" baseline="-25000" smtClean="0"/>
              <a:t> I }</a:t>
            </a:r>
            <a:r>
              <a:rPr lang="en-US" altLang="en-US" smtClean="0"/>
              <a:t> = CD     </a:t>
            </a:r>
            <a:r>
              <a:rPr lang="en-US" altLang="en-US" smtClean="0">
                <a:sym typeface="Wingdings" panose="05000000000000000000" pitchFamily="2" charset="2"/>
              </a:rPr>
              <a:t></a:t>
            </a:r>
            <a:r>
              <a:rPr lang="en-US" altLang="en-US" smtClean="0"/>
              <a:t> theo (f2)  không bỏ C  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I  được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8192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u="sng" smtClean="0">
                <a:solidFill>
                  <a:srgbClr val="0070C0"/>
                </a:solidFill>
              </a:rPr>
              <a:t>Ta xét  (EC    </a:t>
            </a:r>
            <a:r>
              <a:rPr lang="en-US" altLang="en-US" u="sng" smtClean="0">
                <a:solidFill>
                  <a:srgbClr val="0070C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u="sng" smtClean="0">
                <a:solidFill>
                  <a:srgbClr val="0070C0"/>
                </a:solidFill>
              </a:rPr>
              <a:t> A )</a:t>
            </a:r>
            <a:endParaRPr lang="en-US" altLang="en-US" smtClean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EC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F’ -{EC   </a:t>
            </a:r>
            <a:r>
              <a:rPr lang="en-US" altLang="en-US" baseline="-25000" smtClean="0">
                <a:sym typeface="Wingdings 3" panose="05040102010807070707" pitchFamily="18" charset="2"/>
              </a:rPr>
              <a:t></a:t>
            </a:r>
            <a:r>
              <a:rPr lang="en-US" altLang="en-US" baseline="-25000" smtClean="0"/>
              <a:t> A }</a:t>
            </a:r>
            <a:r>
              <a:rPr lang="en-US" altLang="en-US" smtClean="0"/>
              <a:t> = ECBDI </a:t>
            </a:r>
            <a:r>
              <a:rPr lang="en-US" altLang="en-US" smtClean="0">
                <a:sym typeface="Wingdings" panose="05000000000000000000" pitchFamily="2" charset="2"/>
              </a:rPr>
              <a:t></a:t>
            </a:r>
            <a:r>
              <a:rPr lang="en-US" altLang="en-US" smtClean="0"/>
              <a:t>  theo f2,f3,f5, f6 không bỏ EC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A  được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u="sng" smtClean="0">
                <a:solidFill>
                  <a:srgbClr val="0070C0"/>
                </a:solidFill>
              </a:rPr>
              <a:t>Ta xét  (EC   </a:t>
            </a:r>
            <a:r>
              <a:rPr lang="en-US" altLang="en-US" u="sng" smtClean="0">
                <a:solidFill>
                  <a:srgbClr val="0070C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u="sng" smtClean="0">
                <a:solidFill>
                  <a:srgbClr val="0070C0"/>
                </a:solidFill>
              </a:rPr>
              <a:t> B )</a:t>
            </a:r>
            <a:endParaRPr lang="en-US" altLang="en-US" smtClean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EC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F’ -{EC    </a:t>
            </a:r>
            <a:r>
              <a:rPr lang="en-US" altLang="en-US" baseline="-25000" smtClean="0">
                <a:sym typeface="Wingdings 3" panose="05040102010807070707" pitchFamily="18" charset="2"/>
              </a:rPr>
              <a:t></a:t>
            </a:r>
            <a:r>
              <a:rPr lang="en-US" altLang="en-US" baseline="-25000" smtClean="0"/>
              <a:t> B }</a:t>
            </a:r>
            <a:r>
              <a:rPr lang="en-US" altLang="en-US" smtClean="0"/>
              <a:t> = ECADI </a:t>
            </a:r>
            <a:r>
              <a:rPr lang="en-US" altLang="en-US" smtClean="0">
                <a:sym typeface="Wingdings" panose="05000000000000000000" pitchFamily="2" charset="2"/>
              </a:rPr>
              <a:t></a:t>
            </a:r>
            <a:r>
              <a:rPr lang="en-US" altLang="en-US" smtClean="0"/>
              <a:t> theo f1,f2,f3,f4,f6  không bỏ EC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B  được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mtClean="0">
                <a:solidFill>
                  <a:srgbClr val="0070C0"/>
                </a:solidFill>
              </a:rPr>
              <a:t>Ta xét  (EI    </a:t>
            </a:r>
            <a:r>
              <a:rPr lang="en-US" altLang="en-US" smtClean="0">
                <a:solidFill>
                  <a:srgbClr val="0070C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mtClean="0">
                <a:solidFill>
                  <a:srgbClr val="0070C0"/>
                </a:solidFill>
              </a:rPr>
              <a:t> C 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EI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F’-{EI    </a:t>
            </a:r>
            <a:r>
              <a:rPr lang="en-US" altLang="en-US" baseline="-25000" smtClean="0">
                <a:sym typeface="Wingdings 3" panose="05040102010807070707" pitchFamily="18" charset="2"/>
              </a:rPr>
              <a:t></a:t>
            </a:r>
            <a:r>
              <a:rPr lang="en-US" altLang="en-US" baseline="-25000" smtClean="0"/>
              <a:t> C }</a:t>
            </a:r>
            <a:r>
              <a:rPr lang="en-US" altLang="en-US" smtClean="0"/>
              <a:t> = EI     </a:t>
            </a:r>
            <a:r>
              <a:rPr lang="en-US" altLang="en-US" smtClean="0">
                <a:sym typeface="Wingdings" panose="05000000000000000000" pitchFamily="2" charset="2"/>
              </a:rPr>
              <a:t></a:t>
            </a:r>
            <a:r>
              <a:rPr lang="en-US" altLang="en-US" smtClean="0"/>
              <a:t>  theo f6 không bỏ EI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được</a:t>
            </a:r>
          </a:p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82946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b="1" u="sng" smtClean="0"/>
              <a:t>Kết quả :</a:t>
            </a:r>
            <a:endParaRPr lang="en-US" altLang="en-US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F’  = {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A  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 (f1)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smtClean="0"/>
              <a:t>		C    </a:t>
            </a:r>
            <a:r>
              <a:rPr lang="en-US" altLang="en-US" b="1" smtClean="0">
                <a:sym typeface="Wingdings 3" panose="05040102010807070707" pitchFamily="18" charset="2"/>
              </a:rPr>
              <a:t></a:t>
            </a:r>
            <a:r>
              <a:rPr lang="en-US" altLang="en-US" b="1" smtClean="0"/>
              <a:t> D   (f2)	</a:t>
            </a:r>
            <a:endParaRPr lang="en-US" altLang="en-US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smtClean="0"/>
              <a:t>		C    </a:t>
            </a:r>
            <a:r>
              <a:rPr lang="en-US" altLang="en-US" b="1" smtClean="0">
                <a:sym typeface="Wingdings 3" panose="05040102010807070707" pitchFamily="18" charset="2"/>
              </a:rPr>
              <a:t></a:t>
            </a:r>
            <a:r>
              <a:rPr lang="en-US" altLang="en-US" b="1" smtClean="0"/>
              <a:t> I    (f3)</a:t>
            </a:r>
            <a:endParaRPr lang="en-US" altLang="en-US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smtClean="0"/>
              <a:t>		EC </a:t>
            </a:r>
            <a:r>
              <a:rPr lang="en-US" altLang="en-US" b="1" smtClean="0">
                <a:sym typeface="Wingdings 3" panose="05040102010807070707" pitchFamily="18" charset="2"/>
              </a:rPr>
              <a:t></a:t>
            </a:r>
            <a:r>
              <a:rPr lang="en-US" altLang="en-US" b="1" smtClean="0"/>
              <a:t> A   (f4)</a:t>
            </a:r>
            <a:endParaRPr lang="en-US" altLang="en-US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smtClean="0"/>
              <a:t>		EC </a:t>
            </a:r>
            <a:r>
              <a:rPr lang="en-US" altLang="en-US" b="1" smtClean="0">
                <a:sym typeface="Wingdings 3" panose="05040102010807070707" pitchFamily="18" charset="2"/>
              </a:rPr>
              <a:t></a:t>
            </a:r>
            <a:r>
              <a:rPr lang="en-US" altLang="en-US" b="1" smtClean="0"/>
              <a:t> B   (f5)</a:t>
            </a:r>
            <a:endParaRPr lang="en-US" altLang="en-US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EI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  (f6)	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    }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Ví dụ 3 </a:t>
            </a:r>
          </a:p>
        </p:txBody>
      </p:sp>
      <p:sp>
        <p:nvSpPr>
          <p:cNvPr id="83970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Cho ldqh Q(A,B,C,D) và tập pth F </a:t>
            </a:r>
          </a:p>
          <a:p>
            <a:pPr lvl="2">
              <a:buFont typeface="Wingdings" panose="05000000000000000000" pitchFamily="2" charset="2"/>
              <a:buNone/>
            </a:pPr>
            <a:r>
              <a:rPr lang="en-US" altLang="en-US" sz="3200" smtClean="0"/>
              <a:t>F={</a:t>
            </a:r>
          </a:p>
          <a:p>
            <a:pPr lvl="2">
              <a:buFont typeface="Wingdings" panose="05000000000000000000" pitchFamily="2" charset="2"/>
              <a:buNone/>
            </a:pPr>
            <a:r>
              <a:rPr lang="en-US" altLang="en-US" sz="3200" smtClean="0"/>
              <a:t>		AB </a:t>
            </a:r>
            <a:r>
              <a:rPr lang="en-US" altLang="en-US" sz="3200" smtClean="0">
                <a:sym typeface="Wingdings" panose="05000000000000000000" pitchFamily="2" charset="2"/>
              </a:rPr>
              <a:t> CD  (f1);</a:t>
            </a:r>
          </a:p>
          <a:p>
            <a:pPr lvl="2">
              <a:buFont typeface="Wingdings" panose="05000000000000000000" pitchFamily="2" charset="2"/>
              <a:buNone/>
            </a:pPr>
            <a:r>
              <a:rPr lang="en-US" altLang="en-US" sz="3200" smtClean="0">
                <a:sym typeface="Wingdings" panose="05000000000000000000" pitchFamily="2" charset="2"/>
              </a:rPr>
              <a:t>		B  C        (f2);</a:t>
            </a:r>
          </a:p>
          <a:p>
            <a:pPr lvl="2">
              <a:buFont typeface="Wingdings" panose="05000000000000000000" pitchFamily="2" charset="2"/>
              <a:buNone/>
            </a:pPr>
            <a:r>
              <a:rPr lang="en-US" altLang="en-US" sz="3200" smtClean="0">
                <a:sym typeface="Wingdings" panose="05000000000000000000" pitchFamily="2" charset="2"/>
              </a:rPr>
              <a:t>		C D         (f3);</a:t>
            </a:r>
            <a:endParaRPr lang="en-US" altLang="en-US" sz="3200" smtClean="0"/>
          </a:p>
          <a:p>
            <a:pPr lvl="2">
              <a:buFont typeface="Wingdings" panose="05000000000000000000" pitchFamily="2" charset="2"/>
              <a:buNone/>
            </a:pPr>
            <a:r>
              <a:rPr lang="en-US" altLang="en-US" sz="3200" smtClean="0"/>
              <a:t>}</a:t>
            </a: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Ví dụ 3 </a:t>
            </a:r>
            <a:endParaRPr lang="en-US" altLang="en-US" smtClean="0"/>
          </a:p>
        </p:txBody>
      </p:sp>
      <p:sp>
        <p:nvSpPr>
          <p:cNvPr id="8499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u="sng" smtClean="0"/>
              <a:t>Bước 1:</a:t>
            </a:r>
            <a:r>
              <a:rPr lang="en-US" altLang="en-US" smtClean="0"/>
              <a:t> Đặt F’ =F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  Tách các PTH có vế phải chỉ chứa một thuộc tính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F’  = {  AB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 (f1) ;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smtClean="0"/>
              <a:t>			  AB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D   (f2) ;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	  B   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C    (f3);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		  C </a:t>
            </a:r>
            <a:r>
              <a:rPr lang="en-US" altLang="en-US" smtClean="0">
                <a:sym typeface="Wingdings 3" panose="05040102010807070707" pitchFamily="18" charset="2"/>
              </a:rPr>
              <a:t></a:t>
            </a:r>
            <a:r>
              <a:rPr lang="en-US" altLang="en-US" smtClean="0"/>
              <a:t> D    (f4)		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                  }</a:t>
            </a:r>
          </a:p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Content Placeholder 1"/>
          <p:cNvSpPr>
            <a:spLocks noGrp="1"/>
          </p:cNvSpPr>
          <p:nvPr>
            <p:ph idx="1"/>
          </p:nvPr>
        </p:nvSpPr>
        <p:spPr>
          <a:xfrm>
            <a:off x="457200" y="1571625"/>
            <a:ext cx="8229600" cy="5562600"/>
          </a:xfrm>
        </p:spPr>
        <p:txBody>
          <a:bodyPr/>
          <a:lstStyle/>
          <a:p>
            <a:r>
              <a:rPr lang="en-US" altLang="en-US" sz="2400" b="1" u="sng" smtClean="0"/>
              <a:t>Bước 2</a:t>
            </a:r>
            <a:r>
              <a:rPr lang="en-US" altLang="en-US" sz="2400" b="1" smtClean="0"/>
              <a:t> : Loại bỏ các thuôc tính dư thừa ở vế trái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 Ta thay pth </a:t>
            </a:r>
            <a:r>
              <a:rPr lang="en-US" altLang="en-US" sz="2400" smtClean="0">
                <a:solidFill>
                  <a:srgbClr val="00B050"/>
                </a:solidFill>
              </a:rPr>
              <a:t>AB </a:t>
            </a:r>
            <a:r>
              <a:rPr lang="en-US" altLang="en-US" sz="2400" smtClean="0">
                <a:solidFill>
                  <a:srgbClr val="00B05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z="2400" smtClean="0">
                <a:solidFill>
                  <a:srgbClr val="00B050"/>
                </a:solidFill>
              </a:rPr>
              <a:t> C  </a:t>
            </a:r>
            <a:r>
              <a:rPr lang="en-US" altLang="en-US" sz="2400" smtClean="0"/>
              <a:t>là PTH không đầy đủ vì có  B    </a:t>
            </a:r>
            <a:r>
              <a:rPr lang="en-US" altLang="en-US" sz="2400" smtClean="0">
                <a:sym typeface="Wingdings 3" panose="05040102010807070707" pitchFamily="18" charset="2"/>
              </a:rPr>
              <a:t></a:t>
            </a:r>
            <a:r>
              <a:rPr lang="en-US" altLang="en-US" sz="2400" smtClean="0"/>
              <a:t> C  </a:t>
            </a:r>
            <a:r>
              <a:rPr lang="en-US" altLang="en-US" sz="2400" smtClean="0">
                <a:sym typeface="Symbol" panose="05050102010706020507" pitchFamily="18" charset="2"/>
              </a:rPr>
              <a:t> F’ bằng </a:t>
            </a:r>
            <a:r>
              <a:rPr lang="en-US" altLang="en-US" sz="2400" smtClean="0">
                <a:solidFill>
                  <a:srgbClr val="00B050"/>
                </a:solidFill>
                <a:sym typeface="Symbol" panose="05050102010706020507" pitchFamily="18" charset="2"/>
              </a:rPr>
              <a:t>B</a:t>
            </a:r>
            <a:r>
              <a:rPr lang="en-US" altLang="en-US" sz="2400" smtClean="0">
                <a:solidFill>
                  <a:srgbClr val="00B050"/>
                </a:solidFill>
                <a:sym typeface="Wingdings" panose="05000000000000000000" pitchFamily="2" charset="2"/>
              </a:rPr>
              <a:t> C</a:t>
            </a:r>
            <a:endParaRPr lang="en-US" altLang="en-US" sz="2400" smtClean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 Ta thay pth  </a:t>
            </a:r>
            <a:r>
              <a:rPr lang="en-US" altLang="en-US" sz="2400" smtClean="0">
                <a:solidFill>
                  <a:srgbClr val="00B050"/>
                </a:solidFill>
              </a:rPr>
              <a:t>AB </a:t>
            </a:r>
            <a:r>
              <a:rPr lang="en-US" altLang="en-US" sz="2400" smtClean="0">
                <a:solidFill>
                  <a:srgbClr val="00B05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sz="2400" smtClean="0">
                <a:solidFill>
                  <a:srgbClr val="00B050"/>
                </a:solidFill>
              </a:rPr>
              <a:t> D   </a:t>
            </a:r>
            <a:r>
              <a:rPr lang="en-US" altLang="en-US" sz="2400" smtClean="0"/>
              <a:t>là PTH không đầy đủ vì có B</a:t>
            </a:r>
            <a:r>
              <a:rPr lang="en-US" altLang="en-US" sz="2400" smtClean="0">
                <a:sym typeface="Wingdings" panose="05000000000000000000" pitchFamily="2" charset="2"/>
              </a:rPr>
              <a:t>D </a:t>
            </a:r>
            <a:r>
              <a:rPr lang="en-US" altLang="en-US" sz="2400" smtClean="0"/>
              <a:t> (do B</a:t>
            </a:r>
            <a:r>
              <a:rPr lang="en-US" altLang="en-US" sz="2400" smtClean="0">
                <a:sym typeface="Wingdings" panose="05000000000000000000" pitchFamily="2" charset="2"/>
              </a:rPr>
              <a:t>C và C D</a:t>
            </a:r>
            <a:r>
              <a:rPr lang="en-US" altLang="en-US" sz="2400" smtClean="0"/>
              <a:t>) </a:t>
            </a:r>
            <a:r>
              <a:rPr lang="en-US" altLang="en-US" sz="2400" smtClean="0">
                <a:sym typeface="Symbol" panose="05050102010706020507" pitchFamily="18" charset="2"/>
              </a:rPr>
              <a:t> F’</a:t>
            </a:r>
            <a:r>
              <a:rPr lang="en-US" altLang="en-US" sz="2400" baseline="30000" smtClean="0">
                <a:sym typeface="Symbol" panose="05050102010706020507" pitchFamily="18" charset="2"/>
              </a:rPr>
              <a:t>+</a:t>
            </a:r>
            <a:r>
              <a:rPr lang="en-US" altLang="en-US" sz="2400" smtClean="0">
                <a:sym typeface="Symbol" panose="05050102010706020507" pitchFamily="18" charset="2"/>
              </a:rPr>
              <a:t> </a:t>
            </a:r>
            <a:r>
              <a:rPr lang="en-US" altLang="en-US" sz="2400" smtClean="0"/>
              <a:t> 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vậy kết quả F1 ở bước 2 như sau :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		F’  = {  B  </a:t>
            </a:r>
            <a:r>
              <a:rPr lang="en-US" altLang="en-US" sz="2400" smtClean="0">
                <a:sym typeface="Wingdings 3" panose="05040102010807070707" pitchFamily="18" charset="2"/>
              </a:rPr>
              <a:t></a:t>
            </a:r>
            <a:r>
              <a:rPr lang="en-US" altLang="en-US" sz="2400" smtClean="0"/>
              <a:t> C   (f1)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			B   </a:t>
            </a:r>
            <a:r>
              <a:rPr lang="en-US" altLang="en-US" sz="2400" smtClean="0">
                <a:sym typeface="Wingdings 3" panose="05040102010807070707" pitchFamily="18" charset="2"/>
              </a:rPr>
              <a:t></a:t>
            </a:r>
            <a:r>
              <a:rPr lang="en-US" altLang="en-US" sz="2400" smtClean="0"/>
              <a:t> D   (f2)	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			B    </a:t>
            </a:r>
            <a:r>
              <a:rPr lang="en-US" altLang="en-US" sz="2400" smtClean="0">
                <a:sym typeface="Wingdings 3" panose="05040102010807070707" pitchFamily="18" charset="2"/>
              </a:rPr>
              <a:t></a:t>
            </a:r>
            <a:r>
              <a:rPr lang="en-US" altLang="en-US" sz="2400" smtClean="0"/>
              <a:t> C    (f3)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smtClean="0"/>
              <a:t>			C   </a:t>
            </a:r>
            <a:r>
              <a:rPr lang="en-US" altLang="en-US" sz="2400" smtClean="0">
                <a:sym typeface="Wingdings 3" panose="05040102010807070707" pitchFamily="18" charset="2"/>
              </a:rPr>
              <a:t></a:t>
            </a:r>
            <a:r>
              <a:rPr lang="en-US" altLang="en-US" sz="2400" smtClean="0"/>
              <a:t> D   (f4)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b="1" smtClean="0"/>
              <a:t>			</a:t>
            </a:r>
            <a:r>
              <a:rPr lang="en-US" altLang="en-US" sz="2400" smtClean="0"/>
              <a:t>}</a:t>
            </a:r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715963" y="79375"/>
            <a:ext cx="8243887" cy="609600"/>
          </a:xfrm>
        </p:spPr>
        <p:txBody>
          <a:bodyPr/>
          <a:lstStyle/>
          <a:p>
            <a:r>
              <a:rPr lang="en-US" altLang="en-US"/>
              <a:t>Ví dụ 3 </a:t>
            </a: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Ví dụ 3 </a:t>
            </a:r>
            <a:endParaRPr lang="en-US" altLang="en-US" smtClean="0"/>
          </a:p>
        </p:txBody>
      </p:sp>
      <p:sp>
        <p:nvSpPr>
          <p:cNvPr id="8704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US" altLang="en-US" b="1" u="sng" smtClean="0"/>
              <a:t>Bước 3 :</a:t>
            </a:r>
            <a:r>
              <a:rPr lang="en-US" altLang="en-US" b="1" smtClean="0"/>
              <a:t> Loại bỏ các PTH dư thừa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mtClean="0"/>
              <a:t>Loại pth B </a:t>
            </a:r>
            <a:r>
              <a:rPr lang="en-US" altLang="en-US" smtClean="0">
                <a:sym typeface="Wingdings" panose="05000000000000000000" pitchFamily="2" charset="2"/>
              </a:rPr>
              <a:t> C </a:t>
            </a:r>
            <a:r>
              <a:rPr lang="en-US" altLang="en-US" smtClean="0"/>
              <a:t>dư thừa do trùng lắp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u="sng" smtClean="0">
                <a:solidFill>
                  <a:srgbClr val="0070C0"/>
                </a:solidFill>
              </a:rPr>
              <a:t>Ta xét  (B    </a:t>
            </a:r>
            <a:r>
              <a:rPr lang="en-US" altLang="en-US" u="sng" smtClean="0">
                <a:solidFill>
                  <a:srgbClr val="0070C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u="sng" smtClean="0">
                <a:solidFill>
                  <a:srgbClr val="0070C0"/>
                </a:solidFill>
              </a:rPr>
              <a:t> D )</a:t>
            </a:r>
            <a:endParaRPr lang="en-US" altLang="en-US" smtClean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B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F’ -{B    </a:t>
            </a:r>
            <a:r>
              <a:rPr lang="en-US" altLang="en-US" baseline="-25000" smtClean="0">
                <a:sym typeface="Wingdings 3" panose="05040102010807070707" pitchFamily="18" charset="2"/>
              </a:rPr>
              <a:t></a:t>
            </a:r>
            <a:r>
              <a:rPr lang="en-US" altLang="en-US" baseline="-25000" smtClean="0"/>
              <a:t> D }</a:t>
            </a:r>
            <a:r>
              <a:rPr lang="en-US" altLang="en-US" smtClean="0"/>
              <a:t> = BCD  chứa D </a:t>
            </a:r>
            <a:br>
              <a:rPr lang="en-US" altLang="en-US" smtClean="0"/>
            </a:br>
            <a:r>
              <a:rPr lang="en-US" altLang="en-US" smtClean="0"/>
              <a:t>                     nên bỏ B</a:t>
            </a:r>
            <a:r>
              <a:rPr lang="en-US" altLang="en-US" smtClean="0">
                <a:sym typeface="Wingdings" panose="05000000000000000000" pitchFamily="2" charset="2"/>
              </a:rPr>
              <a:t>D </a:t>
            </a:r>
            <a:r>
              <a:rPr lang="en-US" altLang="en-US" smtClean="0">
                <a:sym typeface="Symbol" panose="05050102010706020507" pitchFamily="18" charset="2"/>
              </a:rPr>
              <a:t>(F’-{B</a:t>
            </a:r>
            <a:r>
              <a:rPr lang="en-US" altLang="en-US" smtClean="0">
                <a:sym typeface="Wingdings" panose="05000000000000000000" pitchFamily="2" charset="2"/>
              </a:rPr>
              <a:t>D</a:t>
            </a:r>
            <a:r>
              <a:rPr lang="en-US" altLang="en-US" smtClean="0">
                <a:sym typeface="Symbol" panose="05050102010706020507" pitchFamily="18" charset="2"/>
              </a:rPr>
              <a:t>})</a:t>
            </a:r>
            <a:r>
              <a:rPr lang="en-US" altLang="en-US" baseline="30000" smtClean="0">
                <a:sym typeface="Symbol" panose="05050102010706020507" pitchFamily="18" charset="2"/>
              </a:rPr>
              <a:t>+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    F’={BC,CD}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Ví dụ 3 </a:t>
            </a:r>
            <a:endParaRPr lang="en-US" altLang="en-US" smtClean="0"/>
          </a:p>
        </p:txBody>
      </p:sp>
      <p:sp>
        <p:nvSpPr>
          <p:cNvPr id="88066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u="sng" smtClean="0">
                <a:solidFill>
                  <a:srgbClr val="0070C0"/>
                </a:solidFill>
              </a:rPr>
              <a:t>Ta xét  (B   </a:t>
            </a:r>
            <a:r>
              <a:rPr lang="en-US" altLang="en-US" u="sng" smtClean="0">
                <a:solidFill>
                  <a:srgbClr val="0070C0"/>
                </a:solidFill>
                <a:sym typeface="Wingdings 3" panose="05040102010807070707" pitchFamily="18" charset="2"/>
              </a:rPr>
              <a:t></a:t>
            </a:r>
            <a:r>
              <a:rPr lang="en-US" altLang="en-US" u="sng" smtClean="0">
                <a:solidFill>
                  <a:srgbClr val="0070C0"/>
                </a:solidFill>
              </a:rPr>
              <a:t> C )</a:t>
            </a:r>
            <a:endParaRPr lang="en-US" altLang="en-US" smtClean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/>
              <a:t>	B</a:t>
            </a:r>
            <a:r>
              <a:rPr lang="en-US" altLang="en-US" baseline="30000" smtClean="0"/>
              <a:t>+</a:t>
            </a:r>
            <a:r>
              <a:rPr lang="en-US" altLang="en-US" baseline="-25000" smtClean="0"/>
              <a:t>F’ -{B    </a:t>
            </a:r>
            <a:r>
              <a:rPr lang="en-US" altLang="en-US" baseline="-25000" smtClean="0">
                <a:sym typeface="Wingdings 3" panose="05040102010807070707" pitchFamily="18" charset="2"/>
              </a:rPr>
              <a:t></a:t>
            </a:r>
            <a:r>
              <a:rPr lang="en-US" altLang="en-US" baseline="-25000" smtClean="0"/>
              <a:t> C }</a:t>
            </a:r>
            <a:r>
              <a:rPr lang="en-US" altLang="en-US" smtClean="0"/>
              <a:t> = B  không chứa C nên B</a:t>
            </a:r>
            <a:r>
              <a:rPr lang="en-US" altLang="en-US" smtClean="0">
                <a:sym typeface="Wingdings" panose="05000000000000000000" pitchFamily="2" charset="2"/>
              </a:rPr>
              <a:t>C không bỏ được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Tương tự </a:t>
            </a:r>
            <a:r>
              <a:rPr lang="en-US" altLang="en-US" smtClean="0">
                <a:solidFill>
                  <a:srgbClr val="00B050"/>
                </a:solidFill>
                <a:sym typeface="Wingdings" panose="05000000000000000000" pitchFamily="2" charset="2"/>
              </a:rPr>
              <a:t>C D </a:t>
            </a:r>
            <a:r>
              <a:rPr lang="en-US" altLang="en-US" smtClean="0">
                <a:sym typeface="Wingdings" panose="05000000000000000000" pitchFamily="2" charset="2"/>
              </a:rPr>
              <a:t>cũng không bỏ được</a:t>
            </a:r>
            <a:endParaRPr lang="en-US" altLang="en-US" smtClean="0"/>
          </a:p>
          <a:p>
            <a:r>
              <a:rPr lang="en-US" altLang="en-US" smtClean="0"/>
              <a:t>Vậy phủ tối thiểu F là F’={B</a:t>
            </a:r>
            <a:r>
              <a:rPr lang="en-US" altLang="en-US" smtClean="0">
                <a:sym typeface="Wingdings" panose="05000000000000000000" pitchFamily="2" charset="2"/>
              </a:rPr>
              <a:t>C, CD</a:t>
            </a:r>
            <a:r>
              <a:rPr lang="en-US" altLang="en-US" smtClean="0"/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nHoc">
  <a:themeElements>
    <a:clrScheme name="t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2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t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inHoc" id="{2AFFA28D-CB93-4072-BE9D-040F36C275A1}" vid="{978FA206-4EE7-4E2C-A040-E008F902563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TinHoc</Template>
  <TotalTime>2901</TotalTime>
  <Words>2574</Words>
  <Application>Microsoft Office PowerPoint</Application>
  <PresentationFormat>On-screen Show (4:3)</PresentationFormat>
  <Paragraphs>545</Paragraphs>
  <Slides>61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70" baseType="lpstr">
      <vt:lpstr>Arial</vt:lpstr>
      <vt:lpstr>Times New Roman</vt:lpstr>
      <vt:lpstr>Wingdings</vt:lpstr>
      <vt:lpstr>Calibri</vt:lpstr>
      <vt:lpstr>Garamond</vt:lpstr>
      <vt:lpstr>Symbol</vt:lpstr>
      <vt:lpstr>Wingdings 3</vt:lpstr>
      <vt:lpstr>TinHoc</vt:lpstr>
      <vt:lpstr>Image</vt:lpstr>
      <vt:lpstr>Môn : Cơ sở dữ liệu</vt:lpstr>
      <vt:lpstr>Nội dung chính</vt:lpstr>
      <vt:lpstr>I. Khái niệm Phụ thuộc hàm</vt:lpstr>
      <vt:lpstr>I. Khái niệm Phụ thuộc hàm</vt:lpstr>
      <vt:lpstr>I. Khái niệm Phụ thuộc hàm</vt:lpstr>
      <vt:lpstr>1.Định nghĩa phụ thuộc hàm</vt:lpstr>
      <vt:lpstr>1.Định nghĩa phụ thuộc hàm</vt:lpstr>
      <vt:lpstr>1.Định nghĩa phụ thuộc hàm</vt:lpstr>
      <vt:lpstr>Ví dụ về phụ thuộc hàm</vt:lpstr>
      <vt:lpstr>Ví dụ về phụ thuộc hàm</vt:lpstr>
      <vt:lpstr>PowerPoint Presentation</vt:lpstr>
      <vt:lpstr>2.Phụ thuộc hàm hiển nhiên</vt:lpstr>
      <vt:lpstr>II. Một số tính chất của phụ thuộc hàm  - hệ luật dẫn  armstrong </vt:lpstr>
      <vt:lpstr>II. Một số tính chất của phụ thuộc hàm  - hệ luật dẫn  armstrong </vt:lpstr>
      <vt:lpstr>2. BAO ĐÓNG</vt:lpstr>
      <vt:lpstr>a. Bao đóng của tập phụ thuộc hàm F</vt:lpstr>
      <vt:lpstr>a. Bao đóng của tập phụ thuộc hàm F</vt:lpstr>
      <vt:lpstr>b. Bao đóng của tập thuộc tính X</vt:lpstr>
      <vt:lpstr>b. Bao đóng của tập thuộc tính X</vt:lpstr>
      <vt:lpstr>b. Bao đóng của tập thuộc tính X</vt:lpstr>
      <vt:lpstr>b. Bao đóng của tập thuộc tính X</vt:lpstr>
      <vt:lpstr>b. Bao đóng của tập thuộc tính X</vt:lpstr>
      <vt:lpstr>b. Bao đóng của tập thuộc tính X</vt:lpstr>
      <vt:lpstr>b. Bao đóng của tập thuộc tính X</vt:lpstr>
      <vt:lpstr>b. Bao đóng của tập thuộc tính X</vt:lpstr>
      <vt:lpstr>Vi du Bao đóng của tập thuộc tính X</vt:lpstr>
      <vt:lpstr>Vi du Bao đóng của tập thuộc tính X</vt:lpstr>
      <vt:lpstr>Vi du Bao đóng của tập thuộc tính X</vt:lpstr>
      <vt:lpstr>Vi du Bao đóng của tập thuộc tính X</vt:lpstr>
      <vt:lpstr>Tương tự ta tính bao đóng của Y={C,G,D} </vt:lpstr>
      <vt:lpstr>Ví dụ : tiếp theo</vt:lpstr>
      <vt:lpstr>Bài tập 2: Cho lđqh Q(A,B,C,D,E,G) tập các phụ thuộc hàm F</vt:lpstr>
      <vt:lpstr>Bài tập 3:</vt:lpstr>
      <vt:lpstr>Bài tập 4:</vt:lpstr>
      <vt:lpstr>Bài 2: Phủ tối thiểu của tập phụ thuộc hàm</vt:lpstr>
      <vt:lpstr>I. Phủ của tập phụ thuộc hàm </vt:lpstr>
      <vt:lpstr>Ví dụ 1: </vt:lpstr>
      <vt:lpstr>Ví dụ 1</vt:lpstr>
      <vt:lpstr>Bài tập 1</vt:lpstr>
      <vt:lpstr>a. F Có tương đương với G hay không ? </vt:lpstr>
      <vt:lpstr>b. F’ Có tương đương với F hay không ? </vt:lpstr>
      <vt:lpstr>II.Phụ thuộc hàm đầy đủ</vt:lpstr>
      <vt:lpstr>Ví dụ </vt:lpstr>
      <vt:lpstr>III. Tập phụ thuộc hàm dư thừa</vt:lpstr>
      <vt:lpstr>IV.Phủ tối thiểu</vt:lpstr>
      <vt:lpstr>2. Thuật toán tìm phủ tối thiểu của một tập pth</vt:lpstr>
      <vt:lpstr>2. Thuật toán tìm phủ tối thiểu của một tập pth</vt:lpstr>
      <vt:lpstr>Ví dụ</vt:lpstr>
      <vt:lpstr>PowerPoint Presentation</vt:lpstr>
      <vt:lpstr>PowerPoint Presentation</vt:lpstr>
      <vt:lpstr>Ví dụ 2: cho Tập Q(A,B,C,D,E,I) và tập F. Tìm phủ tối thiểu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Ví dụ 3 </vt:lpstr>
      <vt:lpstr>Ví dụ 3 </vt:lpstr>
      <vt:lpstr>Ví dụ 3 </vt:lpstr>
      <vt:lpstr>Ví dụ 3 </vt:lpstr>
      <vt:lpstr>Ví dụ 3 </vt:lpstr>
    </vt:vector>
  </TitlesOfParts>
  <Company>administrator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Moân : Cơ sở dữ liệu</dc:title>
  <dc:creator>administrator</dc:creator>
  <cp:lastModifiedBy>Administrator</cp:lastModifiedBy>
  <cp:revision>207</cp:revision>
  <dcterms:created xsi:type="dcterms:W3CDTF">2007-05-01T16:28:00Z</dcterms:created>
  <dcterms:modified xsi:type="dcterms:W3CDTF">2020-07-04T13:45:30Z</dcterms:modified>
</cp:coreProperties>
</file>