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1"/>
  </p:notesMasterIdLst>
  <p:sldIdLst>
    <p:sldId id="719" r:id="rId2"/>
    <p:sldId id="807" r:id="rId3"/>
    <p:sldId id="721" r:id="rId4"/>
    <p:sldId id="722" r:id="rId5"/>
    <p:sldId id="724" r:id="rId6"/>
    <p:sldId id="725" r:id="rId7"/>
    <p:sldId id="728" r:id="rId8"/>
    <p:sldId id="727" r:id="rId9"/>
    <p:sldId id="729" r:id="rId10"/>
    <p:sldId id="730" r:id="rId11"/>
    <p:sldId id="731" r:id="rId12"/>
    <p:sldId id="732" r:id="rId13"/>
    <p:sldId id="733" r:id="rId14"/>
    <p:sldId id="734" r:id="rId15"/>
    <p:sldId id="802" r:id="rId16"/>
    <p:sldId id="803" r:id="rId17"/>
    <p:sldId id="804" r:id="rId18"/>
    <p:sldId id="805" r:id="rId19"/>
    <p:sldId id="806" r:id="rId20"/>
    <p:sldId id="877" r:id="rId21"/>
    <p:sldId id="881" r:id="rId22"/>
    <p:sldId id="883" r:id="rId23"/>
    <p:sldId id="884" r:id="rId24"/>
    <p:sldId id="735" r:id="rId25"/>
    <p:sldId id="718" r:id="rId26"/>
    <p:sldId id="720"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748" r:id="rId40"/>
    <p:sldId id="749" r:id="rId41"/>
    <p:sldId id="750" r:id="rId42"/>
    <p:sldId id="751" r:id="rId43"/>
    <p:sldId id="752" r:id="rId44"/>
    <p:sldId id="753" r:id="rId45"/>
    <p:sldId id="754" r:id="rId46"/>
    <p:sldId id="808" r:id="rId47"/>
    <p:sldId id="809" r:id="rId48"/>
    <p:sldId id="810" r:id="rId49"/>
    <p:sldId id="811" r:id="rId50"/>
    <p:sldId id="812" r:id="rId51"/>
    <p:sldId id="813" r:id="rId52"/>
    <p:sldId id="814" r:id="rId53"/>
    <p:sldId id="869" r:id="rId54"/>
    <p:sldId id="870" r:id="rId55"/>
    <p:sldId id="879" r:id="rId56"/>
    <p:sldId id="885" r:id="rId57"/>
    <p:sldId id="755" r:id="rId58"/>
    <p:sldId id="756" r:id="rId59"/>
    <p:sldId id="757" r:id="rId60"/>
    <p:sldId id="758" r:id="rId61"/>
    <p:sldId id="759" r:id="rId62"/>
    <p:sldId id="760" r:id="rId63"/>
    <p:sldId id="761" r:id="rId64"/>
    <p:sldId id="762" r:id="rId65"/>
    <p:sldId id="763" r:id="rId66"/>
    <p:sldId id="764" r:id="rId67"/>
    <p:sldId id="765" r:id="rId68"/>
    <p:sldId id="766" r:id="rId69"/>
    <p:sldId id="767" r:id="rId70"/>
    <p:sldId id="768" r:id="rId71"/>
    <p:sldId id="769" r:id="rId72"/>
    <p:sldId id="770" r:id="rId73"/>
    <p:sldId id="771" r:id="rId74"/>
    <p:sldId id="772" r:id="rId75"/>
    <p:sldId id="773" r:id="rId76"/>
    <p:sldId id="774" r:id="rId77"/>
    <p:sldId id="776" r:id="rId78"/>
    <p:sldId id="777" r:id="rId79"/>
    <p:sldId id="778" r:id="rId80"/>
    <p:sldId id="779" r:id="rId81"/>
    <p:sldId id="780" r:id="rId82"/>
    <p:sldId id="792" r:id="rId83"/>
    <p:sldId id="795" r:id="rId84"/>
    <p:sldId id="871" r:id="rId85"/>
    <p:sldId id="815" r:id="rId86"/>
    <p:sldId id="816" r:id="rId87"/>
    <p:sldId id="817" r:id="rId88"/>
    <p:sldId id="878" r:id="rId89"/>
    <p:sldId id="886" r:id="rId90"/>
    <p:sldId id="781" r:id="rId91"/>
    <p:sldId id="782" r:id="rId92"/>
    <p:sldId id="783" r:id="rId93"/>
    <p:sldId id="784" r:id="rId94"/>
    <p:sldId id="785" r:id="rId95"/>
    <p:sldId id="786" r:id="rId96"/>
    <p:sldId id="787" r:id="rId97"/>
    <p:sldId id="788" r:id="rId98"/>
    <p:sldId id="789" r:id="rId99"/>
    <p:sldId id="790" r:id="rId100"/>
    <p:sldId id="791" r:id="rId101"/>
    <p:sldId id="793" r:id="rId102"/>
    <p:sldId id="800" r:id="rId103"/>
    <p:sldId id="801" r:id="rId104"/>
    <p:sldId id="818" r:id="rId105"/>
    <p:sldId id="821" r:id="rId106"/>
    <p:sldId id="822" r:id="rId107"/>
    <p:sldId id="823" r:id="rId108"/>
    <p:sldId id="824" r:id="rId109"/>
    <p:sldId id="313" r:id="rId110"/>
    <p:sldId id="826" r:id="rId111"/>
    <p:sldId id="825" r:id="rId112"/>
    <p:sldId id="873" r:id="rId113"/>
    <p:sldId id="874" r:id="rId114"/>
    <p:sldId id="875" r:id="rId115"/>
    <p:sldId id="876" r:id="rId116"/>
    <p:sldId id="880" r:id="rId117"/>
    <p:sldId id="887" r:id="rId118"/>
    <p:sldId id="827" r:id="rId119"/>
    <p:sldId id="836" r:id="rId120"/>
    <p:sldId id="837" r:id="rId121"/>
    <p:sldId id="838" r:id="rId122"/>
    <p:sldId id="839" r:id="rId123"/>
    <p:sldId id="840" r:id="rId124"/>
    <p:sldId id="841" r:id="rId125"/>
    <p:sldId id="842" r:id="rId126"/>
    <p:sldId id="843" r:id="rId127"/>
    <p:sldId id="844" r:id="rId128"/>
    <p:sldId id="859" r:id="rId129"/>
    <p:sldId id="866" r:id="rId130"/>
    <p:sldId id="828" r:id="rId131"/>
    <p:sldId id="829" r:id="rId132"/>
    <p:sldId id="830" r:id="rId133"/>
    <p:sldId id="831" r:id="rId134"/>
    <p:sldId id="832" r:id="rId135"/>
    <p:sldId id="833" r:id="rId136"/>
    <p:sldId id="834" r:id="rId137"/>
    <p:sldId id="835" r:id="rId138"/>
    <p:sldId id="845" r:id="rId139"/>
    <p:sldId id="846" r:id="rId140"/>
    <p:sldId id="847" r:id="rId141"/>
    <p:sldId id="848" r:id="rId142"/>
    <p:sldId id="849" r:id="rId143"/>
    <p:sldId id="850" r:id="rId144"/>
    <p:sldId id="851" r:id="rId145"/>
    <p:sldId id="852" r:id="rId146"/>
    <p:sldId id="853" r:id="rId147"/>
    <p:sldId id="854" r:id="rId148"/>
    <p:sldId id="855" r:id="rId149"/>
    <p:sldId id="856" r:id="rId150"/>
    <p:sldId id="857" r:id="rId151"/>
    <p:sldId id="861" r:id="rId152"/>
    <p:sldId id="862" r:id="rId153"/>
    <p:sldId id="863" r:id="rId154"/>
    <p:sldId id="864" r:id="rId155"/>
    <p:sldId id="865" r:id="rId156"/>
    <p:sldId id="867" r:id="rId157"/>
    <p:sldId id="868" r:id="rId158"/>
    <p:sldId id="872" r:id="rId159"/>
    <p:sldId id="882" r:id="rId160"/>
  </p:sldIdLst>
  <p:sldSz cx="9144000" cy="5143500" type="screen16x9"/>
  <p:notesSz cx="6858000" cy="9144000"/>
  <p:defaultText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9422EFF-5451-4C5B-9400-670694FFFB51}">
          <p14:sldIdLst>
            <p14:sldId id="719"/>
          </p14:sldIdLst>
        </p14:section>
        <p14:section name="Operating System" id="{5A28C8B6-AE47-4EA9-9736-D3EF4A5EBF31}">
          <p14:sldIdLst>
            <p14:sldId id="807"/>
            <p14:sldId id="721"/>
            <p14:sldId id="722"/>
            <p14:sldId id="724"/>
            <p14:sldId id="725"/>
            <p14:sldId id="728"/>
            <p14:sldId id="727"/>
            <p14:sldId id="729"/>
            <p14:sldId id="730"/>
            <p14:sldId id="731"/>
            <p14:sldId id="732"/>
            <p14:sldId id="733"/>
            <p14:sldId id="734"/>
            <p14:sldId id="802"/>
            <p14:sldId id="803"/>
            <p14:sldId id="804"/>
            <p14:sldId id="805"/>
            <p14:sldId id="806"/>
            <p14:sldId id="877"/>
            <p14:sldId id="881"/>
            <p14:sldId id="883"/>
            <p14:sldId id="884"/>
          </p14:sldIdLst>
        </p14:section>
        <p14:section name="Hardware" id="{49E135A0-65BA-488E-AA69-5ECFE4E501A8}">
          <p14:sldIdLst>
            <p14:sldId id="735"/>
            <p14:sldId id="718"/>
            <p14:sldId id="720"/>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808"/>
            <p14:sldId id="809"/>
            <p14:sldId id="810"/>
            <p14:sldId id="811"/>
            <p14:sldId id="812"/>
            <p14:sldId id="813"/>
            <p14:sldId id="814"/>
            <p14:sldId id="869"/>
            <p14:sldId id="870"/>
            <p14:sldId id="879"/>
            <p14:sldId id="885"/>
          </p14:sldIdLst>
        </p14:section>
        <p14:section name="Network and Mobile Devices" id="{96A67319-A2B5-4B88-A6A0-713547083BAA}">
          <p14:sldIdLst>
            <p14:sldId id="755"/>
            <p14:sldId id="756"/>
            <p14:sldId id="757"/>
            <p14:sldId id="758"/>
            <p14:sldId id="759"/>
            <p14:sldId id="760"/>
            <p14:sldId id="761"/>
            <p14:sldId id="762"/>
            <p14:sldId id="763"/>
            <p14:sldId id="764"/>
            <p14:sldId id="765"/>
            <p14:sldId id="766"/>
            <p14:sldId id="767"/>
            <p14:sldId id="768"/>
            <p14:sldId id="769"/>
            <p14:sldId id="770"/>
            <p14:sldId id="771"/>
            <p14:sldId id="772"/>
            <p14:sldId id="773"/>
            <p14:sldId id="774"/>
            <p14:sldId id="776"/>
            <p14:sldId id="777"/>
            <p14:sldId id="778"/>
            <p14:sldId id="779"/>
            <p14:sldId id="780"/>
            <p14:sldId id="792"/>
            <p14:sldId id="795"/>
            <p14:sldId id="871"/>
            <p14:sldId id="815"/>
            <p14:sldId id="816"/>
            <p14:sldId id="817"/>
            <p14:sldId id="878"/>
            <p14:sldId id="886"/>
          </p14:sldIdLst>
        </p14:section>
        <p14:section name="File Management" id="{EA5E9AEA-9F09-4F30-91CA-0D61DF7337DD}">
          <p14:sldIdLst>
            <p14:sldId id="781"/>
            <p14:sldId id="782"/>
            <p14:sldId id="783"/>
            <p14:sldId id="784"/>
            <p14:sldId id="785"/>
            <p14:sldId id="786"/>
            <p14:sldId id="787"/>
            <p14:sldId id="788"/>
            <p14:sldId id="789"/>
            <p14:sldId id="790"/>
            <p14:sldId id="791"/>
            <p14:sldId id="793"/>
            <p14:sldId id="800"/>
            <p14:sldId id="801"/>
            <p14:sldId id="818"/>
          </p14:sldIdLst>
        </p14:section>
        <p14:section name="Software" id="{3A1F2C87-1918-4D9F-82DC-ACA64816CC96}">
          <p14:sldIdLst>
            <p14:sldId id="821"/>
            <p14:sldId id="822"/>
            <p14:sldId id="823"/>
            <p14:sldId id="824"/>
            <p14:sldId id="313"/>
            <p14:sldId id="826"/>
            <p14:sldId id="825"/>
            <p14:sldId id="873"/>
            <p14:sldId id="874"/>
            <p14:sldId id="875"/>
            <p14:sldId id="876"/>
            <p14:sldId id="880"/>
            <p14:sldId id="887"/>
          </p14:sldIdLst>
        </p14:section>
        <p14:section name="Cloud Computing" id="{56FA4877-2058-4B21-ADC7-326E5E4DAF93}">
          <p14:sldIdLst>
            <p14:sldId id="827"/>
            <p14:sldId id="836"/>
            <p14:sldId id="837"/>
            <p14:sldId id="838"/>
            <p14:sldId id="839"/>
            <p14:sldId id="840"/>
            <p14:sldId id="841"/>
            <p14:sldId id="842"/>
            <p14:sldId id="843"/>
            <p14:sldId id="844"/>
            <p14:sldId id="859"/>
            <p14:sldId id="866"/>
          </p14:sldIdLst>
        </p14:section>
        <p14:section name="Security and Maintenance" id="{D4A08CF7-B6C7-45DA-8FFB-EA52169504DC}">
          <p14:sldIdLst>
            <p14:sldId id="828"/>
            <p14:sldId id="829"/>
            <p14:sldId id="830"/>
            <p14:sldId id="831"/>
            <p14:sldId id="832"/>
            <p14:sldId id="833"/>
            <p14:sldId id="834"/>
            <p14:sldId id="835"/>
            <p14:sldId id="845"/>
            <p14:sldId id="846"/>
            <p14:sldId id="847"/>
            <p14:sldId id="848"/>
            <p14:sldId id="849"/>
            <p14:sldId id="850"/>
            <p14:sldId id="851"/>
            <p14:sldId id="852"/>
            <p14:sldId id="853"/>
            <p14:sldId id="854"/>
            <p14:sldId id="855"/>
            <p14:sldId id="856"/>
            <p14:sldId id="857"/>
            <p14:sldId id="861"/>
            <p14:sldId id="862"/>
            <p14:sldId id="863"/>
            <p14:sldId id="864"/>
            <p14:sldId id="865"/>
            <p14:sldId id="867"/>
            <p14:sldId id="868"/>
            <p14:sldId id="872"/>
            <p14:sldId id="8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09" autoAdjust="0"/>
    <p:restoredTop sz="94291" autoAdjust="0"/>
  </p:normalViewPr>
  <p:slideViewPr>
    <p:cSldViewPr snapToGrid="0">
      <p:cViewPr varScale="1">
        <p:scale>
          <a:sx n="91" d="100"/>
          <a:sy n="91" d="100"/>
        </p:scale>
        <p:origin x="49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7B8827-D296-4939-8FA7-5FCA38072DF5}" type="datetimeFigureOut">
              <a:rPr lang="en-US" smtClean="0"/>
              <a:t>10/19/2020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57859F-94D8-49F2-9AD1-A1D75EE732EB}" type="slidenum">
              <a:rPr lang="en-US" smtClean="0"/>
              <a:t>‹#›</a:t>
            </a:fld>
            <a:endParaRPr lang="en-US"/>
          </a:p>
        </p:txBody>
      </p:sp>
    </p:spTree>
    <p:extLst>
      <p:ext uri="{BB962C8B-B14F-4D97-AF65-F5344CB8AC3E}">
        <p14:creationId xmlns:p14="http://schemas.microsoft.com/office/powerpoint/2010/main" val="135888361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a:t>
            </a:fld>
            <a:endParaRPr lang="en-US"/>
          </a:p>
        </p:txBody>
      </p:sp>
    </p:spTree>
    <p:extLst>
      <p:ext uri="{BB962C8B-B14F-4D97-AF65-F5344CB8AC3E}">
        <p14:creationId xmlns:p14="http://schemas.microsoft.com/office/powerpoint/2010/main" val="1105756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a:t>
            </a:fld>
            <a:endParaRPr lang="en-US"/>
          </a:p>
        </p:txBody>
      </p:sp>
    </p:spTree>
    <p:extLst>
      <p:ext uri="{BB962C8B-B14F-4D97-AF65-F5344CB8AC3E}">
        <p14:creationId xmlns:p14="http://schemas.microsoft.com/office/powerpoint/2010/main" val="2273761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a:t>
            </a:fld>
            <a:endParaRPr lang="en-US"/>
          </a:p>
        </p:txBody>
      </p:sp>
    </p:spTree>
    <p:extLst>
      <p:ext uri="{BB962C8B-B14F-4D97-AF65-F5344CB8AC3E}">
        <p14:creationId xmlns:p14="http://schemas.microsoft.com/office/powerpoint/2010/main" val="3302665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a:t>
            </a:fld>
            <a:endParaRPr lang="en-US"/>
          </a:p>
        </p:txBody>
      </p:sp>
    </p:spTree>
    <p:extLst>
      <p:ext uri="{BB962C8B-B14F-4D97-AF65-F5344CB8AC3E}">
        <p14:creationId xmlns:p14="http://schemas.microsoft.com/office/powerpoint/2010/main" val="1946618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a:t>
            </a:fld>
            <a:endParaRPr lang="en-US"/>
          </a:p>
        </p:txBody>
      </p:sp>
    </p:spTree>
    <p:extLst>
      <p:ext uri="{BB962C8B-B14F-4D97-AF65-F5344CB8AC3E}">
        <p14:creationId xmlns:p14="http://schemas.microsoft.com/office/powerpoint/2010/main" val="2471162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a:t>
            </a:fld>
            <a:endParaRPr lang="en-US"/>
          </a:p>
        </p:txBody>
      </p:sp>
    </p:spTree>
    <p:extLst>
      <p:ext uri="{BB962C8B-B14F-4D97-AF65-F5344CB8AC3E}">
        <p14:creationId xmlns:p14="http://schemas.microsoft.com/office/powerpoint/2010/main" val="3815507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a:t>
            </a:fld>
            <a:endParaRPr lang="en-US"/>
          </a:p>
        </p:txBody>
      </p:sp>
    </p:spTree>
    <p:extLst>
      <p:ext uri="{BB962C8B-B14F-4D97-AF65-F5344CB8AC3E}">
        <p14:creationId xmlns:p14="http://schemas.microsoft.com/office/powerpoint/2010/main" val="3801323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a:t>
            </a:fld>
            <a:endParaRPr lang="en-US"/>
          </a:p>
        </p:txBody>
      </p:sp>
    </p:spTree>
    <p:extLst>
      <p:ext uri="{BB962C8B-B14F-4D97-AF65-F5344CB8AC3E}">
        <p14:creationId xmlns:p14="http://schemas.microsoft.com/office/powerpoint/2010/main" val="972144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a:t>
            </a:fld>
            <a:endParaRPr lang="en-US"/>
          </a:p>
        </p:txBody>
      </p:sp>
    </p:spTree>
    <p:extLst>
      <p:ext uri="{BB962C8B-B14F-4D97-AF65-F5344CB8AC3E}">
        <p14:creationId xmlns:p14="http://schemas.microsoft.com/office/powerpoint/2010/main" val="1013440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a:t>
            </a:fld>
            <a:endParaRPr lang="en-US"/>
          </a:p>
        </p:txBody>
      </p:sp>
    </p:spTree>
    <p:extLst>
      <p:ext uri="{BB962C8B-B14F-4D97-AF65-F5344CB8AC3E}">
        <p14:creationId xmlns:p14="http://schemas.microsoft.com/office/powerpoint/2010/main" val="4061599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a:t>
            </a:fld>
            <a:endParaRPr lang="en-US"/>
          </a:p>
        </p:txBody>
      </p:sp>
    </p:spTree>
    <p:extLst>
      <p:ext uri="{BB962C8B-B14F-4D97-AF65-F5344CB8AC3E}">
        <p14:creationId xmlns:p14="http://schemas.microsoft.com/office/powerpoint/2010/main" val="3111998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a:t>
            </a:fld>
            <a:endParaRPr lang="en-US"/>
          </a:p>
        </p:txBody>
      </p:sp>
    </p:spTree>
    <p:extLst>
      <p:ext uri="{BB962C8B-B14F-4D97-AF65-F5344CB8AC3E}">
        <p14:creationId xmlns:p14="http://schemas.microsoft.com/office/powerpoint/2010/main" val="4090069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a:t>
            </a:fld>
            <a:endParaRPr lang="en-US"/>
          </a:p>
        </p:txBody>
      </p:sp>
    </p:spTree>
    <p:extLst>
      <p:ext uri="{BB962C8B-B14F-4D97-AF65-F5344CB8AC3E}">
        <p14:creationId xmlns:p14="http://schemas.microsoft.com/office/powerpoint/2010/main" val="3672855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16</a:t>
            </a:fld>
            <a:endParaRPr lang="en-US"/>
          </a:p>
        </p:txBody>
      </p:sp>
    </p:spTree>
    <p:extLst>
      <p:ext uri="{BB962C8B-B14F-4D97-AF65-F5344CB8AC3E}">
        <p14:creationId xmlns:p14="http://schemas.microsoft.com/office/powerpoint/2010/main" val="2226502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17</a:t>
            </a:fld>
            <a:endParaRPr lang="en-US"/>
          </a:p>
        </p:txBody>
      </p:sp>
    </p:spTree>
    <p:extLst>
      <p:ext uri="{BB962C8B-B14F-4D97-AF65-F5344CB8AC3E}">
        <p14:creationId xmlns:p14="http://schemas.microsoft.com/office/powerpoint/2010/main" val="1229819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18</a:t>
            </a:fld>
            <a:endParaRPr lang="en-US"/>
          </a:p>
        </p:txBody>
      </p:sp>
    </p:spTree>
    <p:extLst>
      <p:ext uri="{BB962C8B-B14F-4D97-AF65-F5344CB8AC3E}">
        <p14:creationId xmlns:p14="http://schemas.microsoft.com/office/powerpoint/2010/main" val="113040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19</a:t>
            </a:fld>
            <a:endParaRPr lang="en-US"/>
          </a:p>
        </p:txBody>
      </p:sp>
    </p:spTree>
    <p:extLst>
      <p:ext uri="{BB962C8B-B14F-4D97-AF65-F5344CB8AC3E}">
        <p14:creationId xmlns:p14="http://schemas.microsoft.com/office/powerpoint/2010/main" val="2836868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20</a:t>
            </a:fld>
            <a:endParaRPr lang="en-US"/>
          </a:p>
        </p:txBody>
      </p:sp>
    </p:spTree>
    <p:extLst>
      <p:ext uri="{BB962C8B-B14F-4D97-AF65-F5344CB8AC3E}">
        <p14:creationId xmlns:p14="http://schemas.microsoft.com/office/powerpoint/2010/main" val="20762946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21</a:t>
            </a:fld>
            <a:endParaRPr lang="en-US"/>
          </a:p>
        </p:txBody>
      </p:sp>
    </p:spTree>
    <p:extLst>
      <p:ext uri="{BB962C8B-B14F-4D97-AF65-F5344CB8AC3E}">
        <p14:creationId xmlns:p14="http://schemas.microsoft.com/office/powerpoint/2010/main" val="11886756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22</a:t>
            </a:fld>
            <a:endParaRPr lang="en-US"/>
          </a:p>
        </p:txBody>
      </p:sp>
    </p:spTree>
    <p:extLst>
      <p:ext uri="{BB962C8B-B14F-4D97-AF65-F5344CB8AC3E}">
        <p14:creationId xmlns:p14="http://schemas.microsoft.com/office/powerpoint/2010/main" val="25257441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23</a:t>
            </a:fld>
            <a:endParaRPr lang="en-US"/>
          </a:p>
        </p:txBody>
      </p:sp>
    </p:spTree>
    <p:extLst>
      <p:ext uri="{BB962C8B-B14F-4D97-AF65-F5344CB8AC3E}">
        <p14:creationId xmlns:p14="http://schemas.microsoft.com/office/powerpoint/2010/main" val="1802402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857859F-94D8-49F2-9AD1-A1D75EE732EB}" type="slidenum">
              <a:rPr lang="en-US" smtClean="0"/>
              <a:t>24</a:t>
            </a:fld>
            <a:endParaRPr lang="en-US"/>
          </a:p>
        </p:txBody>
      </p:sp>
    </p:spTree>
    <p:extLst>
      <p:ext uri="{BB962C8B-B14F-4D97-AF65-F5344CB8AC3E}">
        <p14:creationId xmlns:p14="http://schemas.microsoft.com/office/powerpoint/2010/main" val="32575237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25</a:t>
            </a:fld>
            <a:endParaRPr lang="en-US"/>
          </a:p>
        </p:txBody>
      </p:sp>
    </p:spTree>
    <p:extLst>
      <p:ext uri="{BB962C8B-B14F-4D97-AF65-F5344CB8AC3E}">
        <p14:creationId xmlns:p14="http://schemas.microsoft.com/office/powerpoint/2010/main" val="13608473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26</a:t>
            </a:fld>
            <a:endParaRPr lang="en-US"/>
          </a:p>
        </p:txBody>
      </p:sp>
    </p:spTree>
    <p:extLst>
      <p:ext uri="{BB962C8B-B14F-4D97-AF65-F5344CB8AC3E}">
        <p14:creationId xmlns:p14="http://schemas.microsoft.com/office/powerpoint/2010/main" val="25440443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27</a:t>
            </a:fld>
            <a:endParaRPr lang="en-US"/>
          </a:p>
        </p:txBody>
      </p:sp>
    </p:spTree>
    <p:extLst>
      <p:ext uri="{BB962C8B-B14F-4D97-AF65-F5344CB8AC3E}">
        <p14:creationId xmlns:p14="http://schemas.microsoft.com/office/powerpoint/2010/main" val="2448791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28</a:t>
            </a:fld>
            <a:endParaRPr lang="en-US"/>
          </a:p>
        </p:txBody>
      </p:sp>
    </p:spTree>
    <p:extLst>
      <p:ext uri="{BB962C8B-B14F-4D97-AF65-F5344CB8AC3E}">
        <p14:creationId xmlns:p14="http://schemas.microsoft.com/office/powerpoint/2010/main" val="39032676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29</a:t>
            </a:fld>
            <a:endParaRPr lang="en-US"/>
          </a:p>
        </p:txBody>
      </p:sp>
    </p:spTree>
    <p:extLst>
      <p:ext uri="{BB962C8B-B14F-4D97-AF65-F5344CB8AC3E}">
        <p14:creationId xmlns:p14="http://schemas.microsoft.com/office/powerpoint/2010/main" val="33773552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30</a:t>
            </a:fld>
            <a:endParaRPr lang="en-US"/>
          </a:p>
        </p:txBody>
      </p:sp>
    </p:spTree>
    <p:extLst>
      <p:ext uri="{BB962C8B-B14F-4D97-AF65-F5344CB8AC3E}">
        <p14:creationId xmlns:p14="http://schemas.microsoft.com/office/powerpoint/2010/main" val="1494149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31</a:t>
            </a:fld>
            <a:endParaRPr lang="en-US"/>
          </a:p>
        </p:txBody>
      </p:sp>
    </p:spTree>
    <p:extLst>
      <p:ext uri="{BB962C8B-B14F-4D97-AF65-F5344CB8AC3E}">
        <p14:creationId xmlns:p14="http://schemas.microsoft.com/office/powerpoint/2010/main" val="27808877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32</a:t>
            </a:fld>
            <a:endParaRPr lang="en-US"/>
          </a:p>
        </p:txBody>
      </p:sp>
    </p:spTree>
    <p:extLst>
      <p:ext uri="{BB962C8B-B14F-4D97-AF65-F5344CB8AC3E}">
        <p14:creationId xmlns:p14="http://schemas.microsoft.com/office/powerpoint/2010/main" val="19319876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33</a:t>
            </a:fld>
            <a:endParaRPr lang="en-US"/>
          </a:p>
        </p:txBody>
      </p:sp>
    </p:spTree>
    <p:extLst>
      <p:ext uri="{BB962C8B-B14F-4D97-AF65-F5344CB8AC3E}">
        <p14:creationId xmlns:p14="http://schemas.microsoft.com/office/powerpoint/2010/main" val="7164138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34</a:t>
            </a:fld>
            <a:endParaRPr lang="en-US"/>
          </a:p>
        </p:txBody>
      </p:sp>
    </p:spTree>
    <p:extLst>
      <p:ext uri="{BB962C8B-B14F-4D97-AF65-F5344CB8AC3E}">
        <p14:creationId xmlns:p14="http://schemas.microsoft.com/office/powerpoint/2010/main" val="38851459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35</a:t>
            </a:fld>
            <a:endParaRPr lang="en-US"/>
          </a:p>
        </p:txBody>
      </p:sp>
    </p:spTree>
    <p:extLst>
      <p:ext uri="{BB962C8B-B14F-4D97-AF65-F5344CB8AC3E}">
        <p14:creationId xmlns:p14="http://schemas.microsoft.com/office/powerpoint/2010/main" val="16510260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36</a:t>
            </a:fld>
            <a:endParaRPr lang="en-US"/>
          </a:p>
        </p:txBody>
      </p:sp>
    </p:spTree>
    <p:extLst>
      <p:ext uri="{BB962C8B-B14F-4D97-AF65-F5344CB8AC3E}">
        <p14:creationId xmlns:p14="http://schemas.microsoft.com/office/powerpoint/2010/main" val="11958156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37</a:t>
            </a:fld>
            <a:endParaRPr lang="en-US"/>
          </a:p>
        </p:txBody>
      </p:sp>
    </p:spTree>
    <p:extLst>
      <p:ext uri="{BB962C8B-B14F-4D97-AF65-F5344CB8AC3E}">
        <p14:creationId xmlns:p14="http://schemas.microsoft.com/office/powerpoint/2010/main" val="1372753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38</a:t>
            </a:fld>
            <a:endParaRPr lang="en-US"/>
          </a:p>
        </p:txBody>
      </p:sp>
    </p:spTree>
    <p:extLst>
      <p:ext uri="{BB962C8B-B14F-4D97-AF65-F5344CB8AC3E}">
        <p14:creationId xmlns:p14="http://schemas.microsoft.com/office/powerpoint/2010/main" val="7446849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39</a:t>
            </a:fld>
            <a:endParaRPr lang="en-US"/>
          </a:p>
        </p:txBody>
      </p:sp>
    </p:spTree>
    <p:extLst>
      <p:ext uri="{BB962C8B-B14F-4D97-AF65-F5344CB8AC3E}">
        <p14:creationId xmlns:p14="http://schemas.microsoft.com/office/powerpoint/2010/main" val="6311190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40</a:t>
            </a:fld>
            <a:endParaRPr lang="en-US"/>
          </a:p>
        </p:txBody>
      </p:sp>
    </p:spTree>
    <p:extLst>
      <p:ext uri="{BB962C8B-B14F-4D97-AF65-F5344CB8AC3E}">
        <p14:creationId xmlns:p14="http://schemas.microsoft.com/office/powerpoint/2010/main" val="5139972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41</a:t>
            </a:fld>
            <a:endParaRPr lang="en-US"/>
          </a:p>
        </p:txBody>
      </p:sp>
    </p:spTree>
    <p:extLst>
      <p:ext uri="{BB962C8B-B14F-4D97-AF65-F5344CB8AC3E}">
        <p14:creationId xmlns:p14="http://schemas.microsoft.com/office/powerpoint/2010/main" val="2591921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42</a:t>
            </a:fld>
            <a:endParaRPr lang="en-US"/>
          </a:p>
        </p:txBody>
      </p:sp>
    </p:spTree>
    <p:extLst>
      <p:ext uri="{BB962C8B-B14F-4D97-AF65-F5344CB8AC3E}">
        <p14:creationId xmlns:p14="http://schemas.microsoft.com/office/powerpoint/2010/main" val="7987910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43</a:t>
            </a:fld>
            <a:endParaRPr lang="en-US"/>
          </a:p>
        </p:txBody>
      </p:sp>
    </p:spTree>
    <p:extLst>
      <p:ext uri="{BB962C8B-B14F-4D97-AF65-F5344CB8AC3E}">
        <p14:creationId xmlns:p14="http://schemas.microsoft.com/office/powerpoint/2010/main" val="37861496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44</a:t>
            </a:fld>
            <a:endParaRPr lang="en-US"/>
          </a:p>
        </p:txBody>
      </p:sp>
    </p:spTree>
    <p:extLst>
      <p:ext uri="{BB962C8B-B14F-4D97-AF65-F5344CB8AC3E}">
        <p14:creationId xmlns:p14="http://schemas.microsoft.com/office/powerpoint/2010/main" val="37599509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45</a:t>
            </a:fld>
            <a:endParaRPr lang="en-US"/>
          </a:p>
        </p:txBody>
      </p:sp>
    </p:spTree>
    <p:extLst>
      <p:ext uri="{BB962C8B-B14F-4D97-AF65-F5344CB8AC3E}">
        <p14:creationId xmlns:p14="http://schemas.microsoft.com/office/powerpoint/2010/main" val="35501137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46</a:t>
            </a:fld>
            <a:endParaRPr lang="en-US"/>
          </a:p>
        </p:txBody>
      </p:sp>
    </p:spTree>
    <p:extLst>
      <p:ext uri="{BB962C8B-B14F-4D97-AF65-F5344CB8AC3E}">
        <p14:creationId xmlns:p14="http://schemas.microsoft.com/office/powerpoint/2010/main" val="258501703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47</a:t>
            </a:fld>
            <a:endParaRPr lang="en-US"/>
          </a:p>
        </p:txBody>
      </p:sp>
    </p:spTree>
    <p:extLst>
      <p:ext uri="{BB962C8B-B14F-4D97-AF65-F5344CB8AC3E}">
        <p14:creationId xmlns:p14="http://schemas.microsoft.com/office/powerpoint/2010/main" val="32268668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48</a:t>
            </a:fld>
            <a:endParaRPr lang="en-US"/>
          </a:p>
        </p:txBody>
      </p:sp>
    </p:spTree>
    <p:extLst>
      <p:ext uri="{BB962C8B-B14F-4D97-AF65-F5344CB8AC3E}">
        <p14:creationId xmlns:p14="http://schemas.microsoft.com/office/powerpoint/2010/main" val="281845155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49</a:t>
            </a:fld>
            <a:endParaRPr lang="en-US"/>
          </a:p>
        </p:txBody>
      </p:sp>
    </p:spTree>
    <p:extLst>
      <p:ext uri="{BB962C8B-B14F-4D97-AF65-F5344CB8AC3E}">
        <p14:creationId xmlns:p14="http://schemas.microsoft.com/office/powerpoint/2010/main" val="10814617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50</a:t>
            </a:fld>
            <a:endParaRPr lang="en-US"/>
          </a:p>
        </p:txBody>
      </p:sp>
    </p:spTree>
    <p:extLst>
      <p:ext uri="{BB962C8B-B14F-4D97-AF65-F5344CB8AC3E}">
        <p14:creationId xmlns:p14="http://schemas.microsoft.com/office/powerpoint/2010/main" val="123581693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51</a:t>
            </a:fld>
            <a:endParaRPr lang="en-US"/>
          </a:p>
        </p:txBody>
      </p:sp>
    </p:spTree>
    <p:extLst>
      <p:ext uri="{BB962C8B-B14F-4D97-AF65-F5344CB8AC3E}">
        <p14:creationId xmlns:p14="http://schemas.microsoft.com/office/powerpoint/2010/main" val="7835076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52</a:t>
            </a:fld>
            <a:endParaRPr lang="en-US"/>
          </a:p>
        </p:txBody>
      </p:sp>
    </p:spTree>
    <p:extLst>
      <p:ext uri="{BB962C8B-B14F-4D97-AF65-F5344CB8AC3E}">
        <p14:creationId xmlns:p14="http://schemas.microsoft.com/office/powerpoint/2010/main" val="64813746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53</a:t>
            </a:fld>
            <a:endParaRPr lang="en-US"/>
          </a:p>
        </p:txBody>
      </p:sp>
    </p:spTree>
    <p:extLst>
      <p:ext uri="{BB962C8B-B14F-4D97-AF65-F5344CB8AC3E}">
        <p14:creationId xmlns:p14="http://schemas.microsoft.com/office/powerpoint/2010/main" val="96887003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54</a:t>
            </a:fld>
            <a:endParaRPr lang="en-US"/>
          </a:p>
        </p:txBody>
      </p:sp>
    </p:spTree>
    <p:extLst>
      <p:ext uri="{BB962C8B-B14F-4D97-AF65-F5344CB8AC3E}">
        <p14:creationId xmlns:p14="http://schemas.microsoft.com/office/powerpoint/2010/main" val="394607717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55</a:t>
            </a:fld>
            <a:endParaRPr lang="en-US"/>
          </a:p>
        </p:txBody>
      </p:sp>
    </p:spTree>
    <p:extLst>
      <p:ext uri="{BB962C8B-B14F-4D97-AF65-F5344CB8AC3E}">
        <p14:creationId xmlns:p14="http://schemas.microsoft.com/office/powerpoint/2010/main" val="203169830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56</a:t>
            </a:fld>
            <a:endParaRPr lang="en-US"/>
          </a:p>
        </p:txBody>
      </p:sp>
    </p:spTree>
    <p:extLst>
      <p:ext uri="{BB962C8B-B14F-4D97-AF65-F5344CB8AC3E}">
        <p14:creationId xmlns:p14="http://schemas.microsoft.com/office/powerpoint/2010/main" val="45142642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58</a:t>
            </a:fld>
            <a:endParaRPr lang="en-US"/>
          </a:p>
        </p:txBody>
      </p:sp>
    </p:spTree>
    <p:extLst>
      <p:ext uri="{BB962C8B-B14F-4D97-AF65-F5344CB8AC3E}">
        <p14:creationId xmlns:p14="http://schemas.microsoft.com/office/powerpoint/2010/main" val="37733404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59</a:t>
            </a:fld>
            <a:endParaRPr lang="en-US"/>
          </a:p>
        </p:txBody>
      </p:sp>
    </p:spTree>
    <p:extLst>
      <p:ext uri="{BB962C8B-B14F-4D97-AF65-F5344CB8AC3E}">
        <p14:creationId xmlns:p14="http://schemas.microsoft.com/office/powerpoint/2010/main" val="14037568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60</a:t>
            </a:fld>
            <a:endParaRPr lang="en-US"/>
          </a:p>
        </p:txBody>
      </p:sp>
    </p:spTree>
    <p:extLst>
      <p:ext uri="{BB962C8B-B14F-4D97-AF65-F5344CB8AC3E}">
        <p14:creationId xmlns:p14="http://schemas.microsoft.com/office/powerpoint/2010/main" val="185743563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61</a:t>
            </a:fld>
            <a:endParaRPr lang="en-US"/>
          </a:p>
        </p:txBody>
      </p:sp>
    </p:spTree>
    <p:extLst>
      <p:ext uri="{BB962C8B-B14F-4D97-AF65-F5344CB8AC3E}">
        <p14:creationId xmlns:p14="http://schemas.microsoft.com/office/powerpoint/2010/main" val="176989392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62</a:t>
            </a:fld>
            <a:endParaRPr lang="en-US"/>
          </a:p>
        </p:txBody>
      </p:sp>
    </p:spTree>
    <p:extLst>
      <p:ext uri="{BB962C8B-B14F-4D97-AF65-F5344CB8AC3E}">
        <p14:creationId xmlns:p14="http://schemas.microsoft.com/office/powerpoint/2010/main" val="8363281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63</a:t>
            </a:fld>
            <a:endParaRPr lang="en-US"/>
          </a:p>
        </p:txBody>
      </p:sp>
    </p:spTree>
    <p:extLst>
      <p:ext uri="{BB962C8B-B14F-4D97-AF65-F5344CB8AC3E}">
        <p14:creationId xmlns:p14="http://schemas.microsoft.com/office/powerpoint/2010/main" val="144684940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64</a:t>
            </a:fld>
            <a:endParaRPr lang="en-US"/>
          </a:p>
        </p:txBody>
      </p:sp>
    </p:spTree>
    <p:extLst>
      <p:ext uri="{BB962C8B-B14F-4D97-AF65-F5344CB8AC3E}">
        <p14:creationId xmlns:p14="http://schemas.microsoft.com/office/powerpoint/2010/main" val="263456106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65</a:t>
            </a:fld>
            <a:endParaRPr lang="en-US"/>
          </a:p>
        </p:txBody>
      </p:sp>
    </p:spTree>
    <p:extLst>
      <p:ext uri="{BB962C8B-B14F-4D97-AF65-F5344CB8AC3E}">
        <p14:creationId xmlns:p14="http://schemas.microsoft.com/office/powerpoint/2010/main" val="15971147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66</a:t>
            </a:fld>
            <a:endParaRPr lang="en-US"/>
          </a:p>
        </p:txBody>
      </p:sp>
    </p:spTree>
    <p:extLst>
      <p:ext uri="{BB962C8B-B14F-4D97-AF65-F5344CB8AC3E}">
        <p14:creationId xmlns:p14="http://schemas.microsoft.com/office/powerpoint/2010/main" val="315123654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67</a:t>
            </a:fld>
            <a:endParaRPr lang="en-US"/>
          </a:p>
        </p:txBody>
      </p:sp>
    </p:spTree>
    <p:extLst>
      <p:ext uri="{BB962C8B-B14F-4D97-AF65-F5344CB8AC3E}">
        <p14:creationId xmlns:p14="http://schemas.microsoft.com/office/powerpoint/2010/main" val="388878898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68</a:t>
            </a:fld>
            <a:endParaRPr lang="en-US"/>
          </a:p>
        </p:txBody>
      </p:sp>
    </p:spTree>
    <p:extLst>
      <p:ext uri="{BB962C8B-B14F-4D97-AF65-F5344CB8AC3E}">
        <p14:creationId xmlns:p14="http://schemas.microsoft.com/office/powerpoint/2010/main" val="282156834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69</a:t>
            </a:fld>
            <a:endParaRPr lang="en-US"/>
          </a:p>
        </p:txBody>
      </p:sp>
    </p:spTree>
    <p:extLst>
      <p:ext uri="{BB962C8B-B14F-4D97-AF65-F5344CB8AC3E}">
        <p14:creationId xmlns:p14="http://schemas.microsoft.com/office/powerpoint/2010/main" val="169325484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70</a:t>
            </a:fld>
            <a:endParaRPr lang="en-US"/>
          </a:p>
        </p:txBody>
      </p:sp>
    </p:spTree>
    <p:extLst>
      <p:ext uri="{BB962C8B-B14F-4D97-AF65-F5344CB8AC3E}">
        <p14:creationId xmlns:p14="http://schemas.microsoft.com/office/powerpoint/2010/main" val="346004854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71</a:t>
            </a:fld>
            <a:endParaRPr lang="en-US"/>
          </a:p>
        </p:txBody>
      </p:sp>
    </p:spTree>
    <p:extLst>
      <p:ext uri="{BB962C8B-B14F-4D97-AF65-F5344CB8AC3E}">
        <p14:creationId xmlns:p14="http://schemas.microsoft.com/office/powerpoint/2010/main" val="384978690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72</a:t>
            </a:fld>
            <a:endParaRPr lang="en-US"/>
          </a:p>
        </p:txBody>
      </p:sp>
    </p:spTree>
    <p:extLst>
      <p:ext uri="{BB962C8B-B14F-4D97-AF65-F5344CB8AC3E}">
        <p14:creationId xmlns:p14="http://schemas.microsoft.com/office/powerpoint/2010/main" val="72933528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73</a:t>
            </a:fld>
            <a:endParaRPr lang="en-US"/>
          </a:p>
        </p:txBody>
      </p:sp>
    </p:spTree>
    <p:extLst>
      <p:ext uri="{BB962C8B-B14F-4D97-AF65-F5344CB8AC3E}">
        <p14:creationId xmlns:p14="http://schemas.microsoft.com/office/powerpoint/2010/main" val="173096802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74</a:t>
            </a:fld>
            <a:endParaRPr lang="en-US"/>
          </a:p>
        </p:txBody>
      </p:sp>
    </p:spTree>
    <p:extLst>
      <p:ext uri="{BB962C8B-B14F-4D97-AF65-F5344CB8AC3E}">
        <p14:creationId xmlns:p14="http://schemas.microsoft.com/office/powerpoint/2010/main" val="22274814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75</a:t>
            </a:fld>
            <a:endParaRPr lang="en-US"/>
          </a:p>
        </p:txBody>
      </p:sp>
    </p:spTree>
    <p:extLst>
      <p:ext uri="{BB962C8B-B14F-4D97-AF65-F5344CB8AC3E}">
        <p14:creationId xmlns:p14="http://schemas.microsoft.com/office/powerpoint/2010/main" val="420903147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76</a:t>
            </a:fld>
            <a:endParaRPr lang="en-US"/>
          </a:p>
        </p:txBody>
      </p:sp>
    </p:spTree>
    <p:extLst>
      <p:ext uri="{BB962C8B-B14F-4D97-AF65-F5344CB8AC3E}">
        <p14:creationId xmlns:p14="http://schemas.microsoft.com/office/powerpoint/2010/main" val="384027689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77</a:t>
            </a:fld>
            <a:endParaRPr lang="en-US"/>
          </a:p>
        </p:txBody>
      </p:sp>
    </p:spTree>
    <p:extLst>
      <p:ext uri="{BB962C8B-B14F-4D97-AF65-F5344CB8AC3E}">
        <p14:creationId xmlns:p14="http://schemas.microsoft.com/office/powerpoint/2010/main" val="252939142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78</a:t>
            </a:fld>
            <a:endParaRPr lang="en-US"/>
          </a:p>
        </p:txBody>
      </p:sp>
    </p:spTree>
    <p:extLst>
      <p:ext uri="{BB962C8B-B14F-4D97-AF65-F5344CB8AC3E}">
        <p14:creationId xmlns:p14="http://schemas.microsoft.com/office/powerpoint/2010/main" val="425528776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79</a:t>
            </a:fld>
            <a:endParaRPr lang="en-US"/>
          </a:p>
        </p:txBody>
      </p:sp>
    </p:spTree>
    <p:extLst>
      <p:ext uri="{BB962C8B-B14F-4D97-AF65-F5344CB8AC3E}">
        <p14:creationId xmlns:p14="http://schemas.microsoft.com/office/powerpoint/2010/main" val="306675044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80</a:t>
            </a:fld>
            <a:endParaRPr lang="en-US"/>
          </a:p>
        </p:txBody>
      </p:sp>
    </p:spTree>
    <p:extLst>
      <p:ext uri="{BB962C8B-B14F-4D97-AF65-F5344CB8AC3E}">
        <p14:creationId xmlns:p14="http://schemas.microsoft.com/office/powerpoint/2010/main" val="28816166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81</a:t>
            </a:fld>
            <a:endParaRPr lang="en-US"/>
          </a:p>
        </p:txBody>
      </p:sp>
    </p:spTree>
    <p:extLst>
      <p:ext uri="{BB962C8B-B14F-4D97-AF65-F5344CB8AC3E}">
        <p14:creationId xmlns:p14="http://schemas.microsoft.com/office/powerpoint/2010/main" val="41784125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82</a:t>
            </a:fld>
            <a:endParaRPr lang="en-US"/>
          </a:p>
        </p:txBody>
      </p:sp>
    </p:spTree>
    <p:extLst>
      <p:ext uri="{BB962C8B-B14F-4D97-AF65-F5344CB8AC3E}">
        <p14:creationId xmlns:p14="http://schemas.microsoft.com/office/powerpoint/2010/main" val="23209174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83</a:t>
            </a:fld>
            <a:endParaRPr lang="en-US"/>
          </a:p>
        </p:txBody>
      </p:sp>
    </p:spTree>
    <p:extLst>
      <p:ext uri="{BB962C8B-B14F-4D97-AF65-F5344CB8AC3E}">
        <p14:creationId xmlns:p14="http://schemas.microsoft.com/office/powerpoint/2010/main" val="238696512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84</a:t>
            </a:fld>
            <a:endParaRPr lang="en-US"/>
          </a:p>
        </p:txBody>
      </p:sp>
    </p:spTree>
    <p:extLst>
      <p:ext uri="{BB962C8B-B14F-4D97-AF65-F5344CB8AC3E}">
        <p14:creationId xmlns:p14="http://schemas.microsoft.com/office/powerpoint/2010/main" val="99206939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85</a:t>
            </a:fld>
            <a:endParaRPr lang="en-US"/>
          </a:p>
        </p:txBody>
      </p:sp>
    </p:spTree>
    <p:extLst>
      <p:ext uri="{BB962C8B-B14F-4D97-AF65-F5344CB8AC3E}">
        <p14:creationId xmlns:p14="http://schemas.microsoft.com/office/powerpoint/2010/main" val="233562305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86</a:t>
            </a:fld>
            <a:endParaRPr lang="en-US"/>
          </a:p>
        </p:txBody>
      </p:sp>
    </p:spTree>
    <p:extLst>
      <p:ext uri="{BB962C8B-B14F-4D97-AF65-F5344CB8AC3E}">
        <p14:creationId xmlns:p14="http://schemas.microsoft.com/office/powerpoint/2010/main" val="384859471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87</a:t>
            </a:fld>
            <a:endParaRPr lang="en-US"/>
          </a:p>
        </p:txBody>
      </p:sp>
    </p:spTree>
    <p:extLst>
      <p:ext uri="{BB962C8B-B14F-4D97-AF65-F5344CB8AC3E}">
        <p14:creationId xmlns:p14="http://schemas.microsoft.com/office/powerpoint/2010/main" val="3708893263"/>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88</a:t>
            </a:fld>
            <a:endParaRPr lang="en-US"/>
          </a:p>
        </p:txBody>
      </p:sp>
    </p:spTree>
    <p:extLst>
      <p:ext uri="{BB962C8B-B14F-4D97-AF65-F5344CB8AC3E}">
        <p14:creationId xmlns:p14="http://schemas.microsoft.com/office/powerpoint/2010/main" val="45625204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89</a:t>
            </a:fld>
            <a:endParaRPr lang="en-US"/>
          </a:p>
        </p:txBody>
      </p:sp>
    </p:spTree>
    <p:extLst>
      <p:ext uri="{BB962C8B-B14F-4D97-AF65-F5344CB8AC3E}">
        <p14:creationId xmlns:p14="http://schemas.microsoft.com/office/powerpoint/2010/main" val="206947738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91</a:t>
            </a:fld>
            <a:endParaRPr lang="en-US"/>
          </a:p>
        </p:txBody>
      </p:sp>
    </p:spTree>
    <p:extLst>
      <p:ext uri="{BB962C8B-B14F-4D97-AF65-F5344CB8AC3E}">
        <p14:creationId xmlns:p14="http://schemas.microsoft.com/office/powerpoint/2010/main" val="186420896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92</a:t>
            </a:fld>
            <a:endParaRPr lang="en-US"/>
          </a:p>
        </p:txBody>
      </p:sp>
    </p:spTree>
    <p:extLst>
      <p:ext uri="{BB962C8B-B14F-4D97-AF65-F5344CB8AC3E}">
        <p14:creationId xmlns:p14="http://schemas.microsoft.com/office/powerpoint/2010/main" val="391763488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93</a:t>
            </a:fld>
            <a:endParaRPr lang="en-US"/>
          </a:p>
        </p:txBody>
      </p:sp>
    </p:spTree>
    <p:extLst>
      <p:ext uri="{BB962C8B-B14F-4D97-AF65-F5344CB8AC3E}">
        <p14:creationId xmlns:p14="http://schemas.microsoft.com/office/powerpoint/2010/main" val="260513671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94</a:t>
            </a:fld>
            <a:endParaRPr lang="en-US"/>
          </a:p>
        </p:txBody>
      </p:sp>
    </p:spTree>
    <p:extLst>
      <p:ext uri="{BB962C8B-B14F-4D97-AF65-F5344CB8AC3E}">
        <p14:creationId xmlns:p14="http://schemas.microsoft.com/office/powerpoint/2010/main" val="221212713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95</a:t>
            </a:fld>
            <a:endParaRPr lang="en-US"/>
          </a:p>
        </p:txBody>
      </p:sp>
    </p:spTree>
    <p:extLst>
      <p:ext uri="{BB962C8B-B14F-4D97-AF65-F5344CB8AC3E}">
        <p14:creationId xmlns:p14="http://schemas.microsoft.com/office/powerpoint/2010/main" val="328811948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96</a:t>
            </a:fld>
            <a:endParaRPr lang="en-US"/>
          </a:p>
        </p:txBody>
      </p:sp>
    </p:spTree>
    <p:extLst>
      <p:ext uri="{BB962C8B-B14F-4D97-AF65-F5344CB8AC3E}">
        <p14:creationId xmlns:p14="http://schemas.microsoft.com/office/powerpoint/2010/main" val="153898907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97</a:t>
            </a:fld>
            <a:endParaRPr lang="en-US"/>
          </a:p>
        </p:txBody>
      </p:sp>
    </p:spTree>
    <p:extLst>
      <p:ext uri="{BB962C8B-B14F-4D97-AF65-F5344CB8AC3E}">
        <p14:creationId xmlns:p14="http://schemas.microsoft.com/office/powerpoint/2010/main" val="179656467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98</a:t>
            </a:fld>
            <a:endParaRPr lang="en-US"/>
          </a:p>
        </p:txBody>
      </p:sp>
    </p:spTree>
    <p:extLst>
      <p:ext uri="{BB962C8B-B14F-4D97-AF65-F5344CB8AC3E}">
        <p14:creationId xmlns:p14="http://schemas.microsoft.com/office/powerpoint/2010/main" val="172564909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99</a:t>
            </a:fld>
            <a:endParaRPr lang="en-US"/>
          </a:p>
        </p:txBody>
      </p:sp>
    </p:spTree>
    <p:extLst>
      <p:ext uri="{BB962C8B-B14F-4D97-AF65-F5344CB8AC3E}">
        <p14:creationId xmlns:p14="http://schemas.microsoft.com/office/powerpoint/2010/main" val="49964517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100</a:t>
            </a:fld>
            <a:endParaRPr lang="en-US"/>
          </a:p>
        </p:txBody>
      </p:sp>
    </p:spTree>
    <p:extLst>
      <p:ext uri="{BB962C8B-B14F-4D97-AF65-F5344CB8AC3E}">
        <p14:creationId xmlns:p14="http://schemas.microsoft.com/office/powerpoint/2010/main" val="2958704217"/>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dirty="0"/>
              <a:t>.</a:t>
            </a:r>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101</a:t>
            </a:fld>
            <a:endParaRPr lang="en-US"/>
          </a:p>
        </p:txBody>
      </p:sp>
    </p:spTree>
    <p:extLst>
      <p:ext uri="{BB962C8B-B14F-4D97-AF65-F5344CB8AC3E}">
        <p14:creationId xmlns:p14="http://schemas.microsoft.com/office/powerpoint/2010/main" val="3713385220"/>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102</a:t>
            </a:fld>
            <a:endParaRPr lang="en-US"/>
          </a:p>
        </p:txBody>
      </p:sp>
    </p:spTree>
    <p:extLst>
      <p:ext uri="{BB962C8B-B14F-4D97-AF65-F5344CB8AC3E}">
        <p14:creationId xmlns:p14="http://schemas.microsoft.com/office/powerpoint/2010/main" val="248320093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103</a:t>
            </a:fld>
            <a:endParaRPr lang="en-US"/>
          </a:p>
        </p:txBody>
      </p:sp>
    </p:spTree>
    <p:extLst>
      <p:ext uri="{BB962C8B-B14F-4D97-AF65-F5344CB8AC3E}">
        <p14:creationId xmlns:p14="http://schemas.microsoft.com/office/powerpoint/2010/main" val="2654110767"/>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104</a:t>
            </a:fld>
            <a:endParaRPr lang="en-US"/>
          </a:p>
        </p:txBody>
      </p:sp>
    </p:spTree>
    <p:extLst>
      <p:ext uri="{BB962C8B-B14F-4D97-AF65-F5344CB8AC3E}">
        <p14:creationId xmlns:p14="http://schemas.microsoft.com/office/powerpoint/2010/main" val="102219014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106</a:t>
            </a:fld>
            <a:endParaRPr lang="en-US"/>
          </a:p>
        </p:txBody>
      </p:sp>
    </p:spTree>
    <p:extLst>
      <p:ext uri="{BB962C8B-B14F-4D97-AF65-F5344CB8AC3E}">
        <p14:creationId xmlns:p14="http://schemas.microsoft.com/office/powerpoint/2010/main" val="311266119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107</a:t>
            </a:fld>
            <a:endParaRPr lang="en-US"/>
          </a:p>
        </p:txBody>
      </p:sp>
    </p:spTree>
    <p:extLst>
      <p:ext uri="{BB962C8B-B14F-4D97-AF65-F5344CB8AC3E}">
        <p14:creationId xmlns:p14="http://schemas.microsoft.com/office/powerpoint/2010/main" val="59241830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108</a:t>
            </a:fld>
            <a:endParaRPr lang="en-US"/>
          </a:p>
        </p:txBody>
      </p:sp>
    </p:spTree>
    <p:extLst>
      <p:ext uri="{BB962C8B-B14F-4D97-AF65-F5344CB8AC3E}">
        <p14:creationId xmlns:p14="http://schemas.microsoft.com/office/powerpoint/2010/main" val="3309445572"/>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109</a:t>
            </a:fld>
            <a:endParaRPr lang="en-US"/>
          </a:p>
        </p:txBody>
      </p:sp>
    </p:spTree>
    <p:extLst>
      <p:ext uri="{BB962C8B-B14F-4D97-AF65-F5344CB8AC3E}">
        <p14:creationId xmlns:p14="http://schemas.microsoft.com/office/powerpoint/2010/main" val="132050619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110</a:t>
            </a:fld>
            <a:endParaRPr lang="en-US"/>
          </a:p>
        </p:txBody>
      </p:sp>
    </p:spTree>
    <p:extLst>
      <p:ext uri="{BB962C8B-B14F-4D97-AF65-F5344CB8AC3E}">
        <p14:creationId xmlns:p14="http://schemas.microsoft.com/office/powerpoint/2010/main" val="4015915566"/>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111</a:t>
            </a:fld>
            <a:endParaRPr lang="en-US"/>
          </a:p>
        </p:txBody>
      </p:sp>
    </p:spTree>
    <p:extLst>
      <p:ext uri="{BB962C8B-B14F-4D97-AF65-F5344CB8AC3E}">
        <p14:creationId xmlns:p14="http://schemas.microsoft.com/office/powerpoint/2010/main" val="2766312095"/>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112</a:t>
            </a:fld>
            <a:endParaRPr lang="en-US"/>
          </a:p>
        </p:txBody>
      </p:sp>
    </p:spTree>
    <p:extLst>
      <p:ext uri="{BB962C8B-B14F-4D97-AF65-F5344CB8AC3E}">
        <p14:creationId xmlns:p14="http://schemas.microsoft.com/office/powerpoint/2010/main" val="2799098897"/>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113</a:t>
            </a:fld>
            <a:endParaRPr lang="en-US"/>
          </a:p>
        </p:txBody>
      </p:sp>
    </p:spTree>
    <p:extLst>
      <p:ext uri="{BB962C8B-B14F-4D97-AF65-F5344CB8AC3E}">
        <p14:creationId xmlns:p14="http://schemas.microsoft.com/office/powerpoint/2010/main" val="3063548736"/>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114</a:t>
            </a:fld>
            <a:endParaRPr lang="en-US"/>
          </a:p>
        </p:txBody>
      </p:sp>
    </p:spTree>
    <p:extLst>
      <p:ext uri="{BB962C8B-B14F-4D97-AF65-F5344CB8AC3E}">
        <p14:creationId xmlns:p14="http://schemas.microsoft.com/office/powerpoint/2010/main" val="188504018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115</a:t>
            </a:fld>
            <a:endParaRPr lang="en-US"/>
          </a:p>
        </p:txBody>
      </p:sp>
    </p:spTree>
    <p:extLst>
      <p:ext uri="{BB962C8B-B14F-4D97-AF65-F5344CB8AC3E}">
        <p14:creationId xmlns:p14="http://schemas.microsoft.com/office/powerpoint/2010/main" val="1713809066"/>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116</a:t>
            </a:fld>
            <a:endParaRPr lang="en-US"/>
          </a:p>
        </p:txBody>
      </p:sp>
    </p:spTree>
    <p:extLst>
      <p:ext uri="{BB962C8B-B14F-4D97-AF65-F5344CB8AC3E}">
        <p14:creationId xmlns:p14="http://schemas.microsoft.com/office/powerpoint/2010/main" val="2792959635"/>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117</a:t>
            </a:fld>
            <a:endParaRPr lang="en-US"/>
          </a:p>
        </p:txBody>
      </p:sp>
    </p:spTree>
    <p:extLst>
      <p:ext uri="{BB962C8B-B14F-4D97-AF65-F5344CB8AC3E}">
        <p14:creationId xmlns:p14="http://schemas.microsoft.com/office/powerpoint/2010/main" val="2557625160"/>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119</a:t>
            </a:fld>
            <a:endParaRPr lang="en-US"/>
          </a:p>
        </p:txBody>
      </p:sp>
    </p:spTree>
    <p:extLst>
      <p:ext uri="{BB962C8B-B14F-4D97-AF65-F5344CB8AC3E}">
        <p14:creationId xmlns:p14="http://schemas.microsoft.com/office/powerpoint/2010/main" val="193975465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120</a:t>
            </a:fld>
            <a:endParaRPr lang="en-US"/>
          </a:p>
        </p:txBody>
      </p:sp>
    </p:spTree>
    <p:extLst>
      <p:ext uri="{BB962C8B-B14F-4D97-AF65-F5344CB8AC3E}">
        <p14:creationId xmlns:p14="http://schemas.microsoft.com/office/powerpoint/2010/main" val="257236937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121</a:t>
            </a:fld>
            <a:endParaRPr lang="en-US"/>
          </a:p>
        </p:txBody>
      </p:sp>
    </p:spTree>
    <p:extLst>
      <p:ext uri="{BB962C8B-B14F-4D97-AF65-F5344CB8AC3E}">
        <p14:creationId xmlns:p14="http://schemas.microsoft.com/office/powerpoint/2010/main" val="599519676"/>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122</a:t>
            </a:fld>
            <a:endParaRPr lang="en-US"/>
          </a:p>
        </p:txBody>
      </p:sp>
    </p:spTree>
    <p:extLst>
      <p:ext uri="{BB962C8B-B14F-4D97-AF65-F5344CB8AC3E}">
        <p14:creationId xmlns:p14="http://schemas.microsoft.com/office/powerpoint/2010/main" val="3474136537"/>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123</a:t>
            </a:fld>
            <a:endParaRPr lang="en-US"/>
          </a:p>
        </p:txBody>
      </p:sp>
    </p:spTree>
    <p:extLst>
      <p:ext uri="{BB962C8B-B14F-4D97-AF65-F5344CB8AC3E}">
        <p14:creationId xmlns:p14="http://schemas.microsoft.com/office/powerpoint/2010/main" val="599706005"/>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124</a:t>
            </a:fld>
            <a:endParaRPr lang="en-US"/>
          </a:p>
        </p:txBody>
      </p:sp>
    </p:spTree>
    <p:extLst>
      <p:ext uri="{BB962C8B-B14F-4D97-AF65-F5344CB8AC3E}">
        <p14:creationId xmlns:p14="http://schemas.microsoft.com/office/powerpoint/2010/main" val="2188113860"/>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125</a:t>
            </a:fld>
            <a:endParaRPr lang="en-US"/>
          </a:p>
        </p:txBody>
      </p:sp>
    </p:spTree>
    <p:extLst>
      <p:ext uri="{BB962C8B-B14F-4D97-AF65-F5344CB8AC3E}">
        <p14:creationId xmlns:p14="http://schemas.microsoft.com/office/powerpoint/2010/main" val="2529353679"/>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126</a:t>
            </a:fld>
            <a:endParaRPr lang="en-US"/>
          </a:p>
        </p:txBody>
      </p:sp>
    </p:spTree>
    <p:extLst>
      <p:ext uri="{BB962C8B-B14F-4D97-AF65-F5344CB8AC3E}">
        <p14:creationId xmlns:p14="http://schemas.microsoft.com/office/powerpoint/2010/main" val="998647134"/>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127</a:t>
            </a:fld>
            <a:endParaRPr lang="en-US"/>
          </a:p>
        </p:txBody>
      </p:sp>
    </p:spTree>
    <p:extLst>
      <p:ext uri="{BB962C8B-B14F-4D97-AF65-F5344CB8AC3E}">
        <p14:creationId xmlns:p14="http://schemas.microsoft.com/office/powerpoint/2010/main" val="2997010931"/>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128</a:t>
            </a:fld>
            <a:endParaRPr lang="en-US"/>
          </a:p>
        </p:txBody>
      </p:sp>
    </p:spTree>
    <p:extLst>
      <p:ext uri="{BB962C8B-B14F-4D97-AF65-F5344CB8AC3E}">
        <p14:creationId xmlns:p14="http://schemas.microsoft.com/office/powerpoint/2010/main" val="246162603"/>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129</a:t>
            </a:fld>
            <a:endParaRPr lang="en-US"/>
          </a:p>
        </p:txBody>
      </p:sp>
    </p:spTree>
    <p:extLst>
      <p:ext uri="{BB962C8B-B14F-4D97-AF65-F5344CB8AC3E}">
        <p14:creationId xmlns:p14="http://schemas.microsoft.com/office/powerpoint/2010/main" val="3773340411"/>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dirty="0"/>
              <a:t>Which statement is true of online backups?</a:t>
            </a:r>
          </a:p>
          <a:p>
            <a:pPr marL="228600" indent="-228600">
              <a:buFont typeface="+mj-lt"/>
              <a:buAutoNum type="alphaLcPeriod"/>
            </a:pPr>
            <a:r>
              <a:rPr lang="en-US" dirty="0"/>
              <a:t>Online backups are the quickest form of backup.</a:t>
            </a:r>
          </a:p>
          <a:p>
            <a:pPr marL="228600" indent="-228600">
              <a:buFont typeface="+mj-lt"/>
              <a:buAutoNum type="alphaLcPeriod"/>
            </a:pPr>
            <a:r>
              <a:rPr lang="en-US" dirty="0"/>
              <a:t>Online backups store everything on the cloud instead of using hardware devices.</a:t>
            </a:r>
          </a:p>
          <a:p>
            <a:pPr marL="228600" indent="-228600">
              <a:buFont typeface="+mj-lt"/>
              <a:buAutoNum type="alphaLcPeriod"/>
            </a:pPr>
            <a:r>
              <a:rPr lang="en-US" dirty="0"/>
              <a:t>Online backups are accessible on the Internet.</a:t>
            </a:r>
          </a:p>
          <a:p>
            <a:pPr marL="228600" indent="-228600">
              <a:buFont typeface="+mj-lt"/>
              <a:buAutoNum type="alphaLcPeriod"/>
            </a:pPr>
            <a:r>
              <a:rPr lang="en-US" dirty="0"/>
              <a:t>Online backups are the least secure method of backing up files.</a:t>
            </a:r>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131</a:t>
            </a:fld>
            <a:endParaRPr lang="en-US"/>
          </a:p>
        </p:txBody>
      </p:sp>
    </p:spTree>
    <p:extLst>
      <p:ext uri="{BB962C8B-B14F-4D97-AF65-F5344CB8AC3E}">
        <p14:creationId xmlns:p14="http://schemas.microsoft.com/office/powerpoint/2010/main" val="2406929225"/>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132</a:t>
            </a:fld>
            <a:endParaRPr lang="en-US"/>
          </a:p>
        </p:txBody>
      </p:sp>
    </p:spTree>
    <p:extLst>
      <p:ext uri="{BB962C8B-B14F-4D97-AF65-F5344CB8AC3E}">
        <p14:creationId xmlns:p14="http://schemas.microsoft.com/office/powerpoint/2010/main" val="2047990893"/>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133</a:t>
            </a:fld>
            <a:endParaRPr lang="en-US"/>
          </a:p>
        </p:txBody>
      </p:sp>
    </p:spTree>
    <p:extLst>
      <p:ext uri="{BB962C8B-B14F-4D97-AF65-F5344CB8AC3E}">
        <p14:creationId xmlns:p14="http://schemas.microsoft.com/office/powerpoint/2010/main" val="1438181060"/>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lphaLcPeriod"/>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134</a:t>
            </a:fld>
            <a:endParaRPr lang="en-US"/>
          </a:p>
        </p:txBody>
      </p:sp>
    </p:spTree>
    <p:extLst>
      <p:ext uri="{BB962C8B-B14F-4D97-AF65-F5344CB8AC3E}">
        <p14:creationId xmlns:p14="http://schemas.microsoft.com/office/powerpoint/2010/main" val="370245850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135</a:t>
            </a:fld>
            <a:endParaRPr lang="en-US"/>
          </a:p>
        </p:txBody>
      </p:sp>
    </p:spTree>
    <p:extLst>
      <p:ext uri="{BB962C8B-B14F-4D97-AF65-F5344CB8AC3E}">
        <p14:creationId xmlns:p14="http://schemas.microsoft.com/office/powerpoint/2010/main" val="746323241"/>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136</a:t>
            </a:fld>
            <a:endParaRPr lang="en-US"/>
          </a:p>
        </p:txBody>
      </p:sp>
    </p:spTree>
    <p:extLst>
      <p:ext uri="{BB962C8B-B14F-4D97-AF65-F5344CB8AC3E}">
        <p14:creationId xmlns:p14="http://schemas.microsoft.com/office/powerpoint/2010/main" val="3929023824"/>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lphaLcPeriod"/>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137</a:t>
            </a:fld>
            <a:endParaRPr lang="en-US"/>
          </a:p>
        </p:txBody>
      </p:sp>
    </p:spTree>
    <p:extLst>
      <p:ext uri="{BB962C8B-B14F-4D97-AF65-F5344CB8AC3E}">
        <p14:creationId xmlns:p14="http://schemas.microsoft.com/office/powerpoint/2010/main" val="1061363226"/>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138</a:t>
            </a:fld>
            <a:endParaRPr lang="en-US"/>
          </a:p>
        </p:txBody>
      </p:sp>
    </p:spTree>
    <p:extLst>
      <p:ext uri="{BB962C8B-B14F-4D97-AF65-F5344CB8AC3E}">
        <p14:creationId xmlns:p14="http://schemas.microsoft.com/office/powerpoint/2010/main" val="2867080707"/>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139</a:t>
            </a:fld>
            <a:endParaRPr lang="en-US"/>
          </a:p>
        </p:txBody>
      </p:sp>
    </p:spTree>
    <p:extLst>
      <p:ext uri="{BB962C8B-B14F-4D97-AF65-F5344CB8AC3E}">
        <p14:creationId xmlns:p14="http://schemas.microsoft.com/office/powerpoint/2010/main" val="3469205239"/>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140</a:t>
            </a:fld>
            <a:endParaRPr lang="en-US"/>
          </a:p>
        </p:txBody>
      </p:sp>
    </p:spTree>
    <p:extLst>
      <p:ext uri="{BB962C8B-B14F-4D97-AF65-F5344CB8AC3E}">
        <p14:creationId xmlns:p14="http://schemas.microsoft.com/office/powerpoint/2010/main" val="1548972628"/>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141</a:t>
            </a:fld>
            <a:endParaRPr lang="en-US"/>
          </a:p>
        </p:txBody>
      </p:sp>
    </p:spTree>
    <p:extLst>
      <p:ext uri="{BB962C8B-B14F-4D97-AF65-F5344CB8AC3E}">
        <p14:creationId xmlns:p14="http://schemas.microsoft.com/office/powerpoint/2010/main" val="3123706504"/>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lphaLcPeriod"/>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142</a:t>
            </a:fld>
            <a:endParaRPr lang="en-US"/>
          </a:p>
        </p:txBody>
      </p:sp>
    </p:spTree>
    <p:extLst>
      <p:ext uri="{BB962C8B-B14F-4D97-AF65-F5344CB8AC3E}">
        <p14:creationId xmlns:p14="http://schemas.microsoft.com/office/powerpoint/2010/main" val="4095612155"/>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143</a:t>
            </a:fld>
            <a:endParaRPr lang="en-US"/>
          </a:p>
        </p:txBody>
      </p:sp>
    </p:spTree>
    <p:extLst>
      <p:ext uri="{BB962C8B-B14F-4D97-AF65-F5344CB8AC3E}">
        <p14:creationId xmlns:p14="http://schemas.microsoft.com/office/powerpoint/2010/main" val="477667226"/>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144</a:t>
            </a:fld>
            <a:endParaRPr lang="en-US"/>
          </a:p>
        </p:txBody>
      </p:sp>
    </p:spTree>
    <p:extLst>
      <p:ext uri="{BB962C8B-B14F-4D97-AF65-F5344CB8AC3E}">
        <p14:creationId xmlns:p14="http://schemas.microsoft.com/office/powerpoint/2010/main" val="1331140792"/>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145</a:t>
            </a:fld>
            <a:endParaRPr lang="en-US"/>
          </a:p>
        </p:txBody>
      </p:sp>
    </p:spTree>
    <p:extLst>
      <p:ext uri="{BB962C8B-B14F-4D97-AF65-F5344CB8AC3E}">
        <p14:creationId xmlns:p14="http://schemas.microsoft.com/office/powerpoint/2010/main" val="3330076172"/>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146</a:t>
            </a:fld>
            <a:endParaRPr lang="en-US"/>
          </a:p>
        </p:txBody>
      </p:sp>
    </p:spTree>
    <p:extLst>
      <p:ext uri="{BB962C8B-B14F-4D97-AF65-F5344CB8AC3E}">
        <p14:creationId xmlns:p14="http://schemas.microsoft.com/office/powerpoint/2010/main" val="3260818047"/>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147</a:t>
            </a:fld>
            <a:endParaRPr lang="en-US"/>
          </a:p>
        </p:txBody>
      </p:sp>
    </p:spTree>
    <p:extLst>
      <p:ext uri="{BB962C8B-B14F-4D97-AF65-F5344CB8AC3E}">
        <p14:creationId xmlns:p14="http://schemas.microsoft.com/office/powerpoint/2010/main" val="2833333705"/>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148</a:t>
            </a:fld>
            <a:endParaRPr lang="en-US"/>
          </a:p>
        </p:txBody>
      </p:sp>
    </p:spTree>
    <p:extLst>
      <p:ext uri="{BB962C8B-B14F-4D97-AF65-F5344CB8AC3E}">
        <p14:creationId xmlns:p14="http://schemas.microsoft.com/office/powerpoint/2010/main" val="3091282594"/>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149</a:t>
            </a:fld>
            <a:endParaRPr lang="en-US"/>
          </a:p>
        </p:txBody>
      </p:sp>
    </p:spTree>
    <p:extLst>
      <p:ext uri="{BB962C8B-B14F-4D97-AF65-F5344CB8AC3E}">
        <p14:creationId xmlns:p14="http://schemas.microsoft.com/office/powerpoint/2010/main" val="3657990615"/>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150</a:t>
            </a:fld>
            <a:endParaRPr lang="en-US"/>
          </a:p>
        </p:txBody>
      </p:sp>
    </p:spTree>
    <p:extLst>
      <p:ext uri="{BB962C8B-B14F-4D97-AF65-F5344CB8AC3E}">
        <p14:creationId xmlns:p14="http://schemas.microsoft.com/office/powerpoint/2010/main" val="3101644919"/>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151</a:t>
            </a:fld>
            <a:endParaRPr lang="en-US"/>
          </a:p>
        </p:txBody>
      </p:sp>
    </p:spTree>
    <p:extLst>
      <p:ext uri="{BB962C8B-B14F-4D97-AF65-F5344CB8AC3E}">
        <p14:creationId xmlns:p14="http://schemas.microsoft.com/office/powerpoint/2010/main" val="3529555484"/>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152</a:t>
            </a:fld>
            <a:endParaRPr lang="en-US"/>
          </a:p>
        </p:txBody>
      </p:sp>
    </p:spTree>
    <p:extLst>
      <p:ext uri="{BB962C8B-B14F-4D97-AF65-F5344CB8AC3E}">
        <p14:creationId xmlns:p14="http://schemas.microsoft.com/office/powerpoint/2010/main" val="1967747938"/>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153</a:t>
            </a:fld>
            <a:endParaRPr lang="en-US"/>
          </a:p>
        </p:txBody>
      </p:sp>
    </p:spTree>
    <p:extLst>
      <p:ext uri="{BB962C8B-B14F-4D97-AF65-F5344CB8AC3E}">
        <p14:creationId xmlns:p14="http://schemas.microsoft.com/office/powerpoint/2010/main" val="1500230494"/>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154</a:t>
            </a:fld>
            <a:endParaRPr lang="en-US"/>
          </a:p>
        </p:txBody>
      </p:sp>
    </p:spTree>
    <p:extLst>
      <p:ext uri="{BB962C8B-B14F-4D97-AF65-F5344CB8AC3E}">
        <p14:creationId xmlns:p14="http://schemas.microsoft.com/office/powerpoint/2010/main" val="2206871757"/>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155</a:t>
            </a:fld>
            <a:endParaRPr lang="en-US"/>
          </a:p>
        </p:txBody>
      </p:sp>
    </p:spTree>
    <p:extLst>
      <p:ext uri="{BB962C8B-B14F-4D97-AF65-F5344CB8AC3E}">
        <p14:creationId xmlns:p14="http://schemas.microsoft.com/office/powerpoint/2010/main" val="468119490"/>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156</a:t>
            </a:fld>
            <a:endParaRPr lang="en-US"/>
          </a:p>
        </p:txBody>
      </p:sp>
    </p:spTree>
    <p:extLst>
      <p:ext uri="{BB962C8B-B14F-4D97-AF65-F5344CB8AC3E}">
        <p14:creationId xmlns:p14="http://schemas.microsoft.com/office/powerpoint/2010/main" val="777238390"/>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157</a:t>
            </a:fld>
            <a:endParaRPr lang="en-US"/>
          </a:p>
        </p:txBody>
      </p:sp>
    </p:spTree>
    <p:extLst>
      <p:ext uri="{BB962C8B-B14F-4D97-AF65-F5344CB8AC3E}">
        <p14:creationId xmlns:p14="http://schemas.microsoft.com/office/powerpoint/2010/main" val="2239200730"/>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158</a:t>
            </a:fld>
            <a:endParaRPr lang="en-US"/>
          </a:p>
        </p:txBody>
      </p:sp>
    </p:spTree>
    <p:extLst>
      <p:ext uri="{BB962C8B-B14F-4D97-AF65-F5344CB8AC3E}">
        <p14:creationId xmlns:p14="http://schemas.microsoft.com/office/powerpoint/2010/main" val="1186551300"/>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DFA3B-1096-4EBA-834A-4B6C994CD020}" type="slidenum">
              <a:rPr lang="en-US" smtClean="0"/>
              <a:t>159</a:t>
            </a:fld>
            <a:endParaRPr lang="en-US"/>
          </a:p>
        </p:txBody>
      </p:sp>
    </p:spTree>
    <p:extLst>
      <p:ext uri="{BB962C8B-B14F-4D97-AF65-F5344CB8AC3E}">
        <p14:creationId xmlns:p14="http://schemas.microsoft.com/office/powerpoint/2010/main" val="40978261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2701528"/>
            <a:ext cx="6858000" cy="1241822"/>
          </a:xfrm>
        </p:spPr>
        <p:txBody>
          <a:bodyPr anchor="ctr">
            <a:normAutofit/>
          </a:bodyPr>
          <a:lstStyle>
            <a:lvl1pPr marL="0" indent="0" algn="ctr">
              <a:buNone/>
              <a:defRPr sz="2400">
                <a:solidFill>
                  <a:schemeClr val="bg1"/>
                </a:solidFill>
                <a:latin typeface="Times New Roman" panose="02020603050405020304" pitchFamily="18" charset="0"/>
                <a:cs typeface="Times New Roman" panose="02020603050405020304" pitchFamily="18" charset="0"/>
              </a:defRPr>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fld id="{0FE3645F-6809-48F8-9370-620135F1DAE4}" type="datetimeFigureOut">
              <a:rPr lang="en-US" smtClean="0"/>
              <a:t>10/19/2020</a:t>
            </a:fld>
            <a:endParaRPr lang="en-US"/>
          </a:p>
        </p:txBody>
      </p:sp>
      <p:sp>
        <p:nvSpPr>
          <p:cNvPr id="5" name="Footer Placeholder 4"/>
          <p:cNvSpPr>
            <a:spLocks noGrp="1"/>
          </p:cNvSpPr>
          <p:nvPr>
            <p:ph type="ftr" sz="quarter" idx="11"/>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fld id="{506EEBE3-F690-45BA-9DD6-7254A82397F6}" type="slidenum">
              <a:rPr lang="en-US" smtClean="0"/>
              <a:t>‹#›</a:t>
            </a:fld>
            <a:endParaRPr lang="en-US"/>
          </a:p>
        </p:txBody>
      </p:sp>
      <p:pic>
        <p:nvPicPr>
          <p:cNvPr id="7" name="Picture 6">
            <a:extLst>
              <a:ext uri="{FF2B5EF4-FFF2-40B4-BE49-F238E27FC236}">
                <a16:creationId xmlns:a16="http://schemas.microsoft.com/office/drawing/2014/main" id="{ECC587B5-6026-49AD-A448-7B237F2D2600}"/>
              </a:ext>
            </a:extLst>
          </p:cNvPr>
          <p:cNvPicPr>
            <a:picLocks noChangeAspect="1"/>
          </p:cNvPicPr>
          <p:nvPr userDrawn="1"/>
        </p:nvPicPr>
        <p:blipFill>
          <a:blip r:embed="rId3">
            <a:lum bright="70000" contrast="-70000"/>
            <a:extLst>
              <a:ext uri="{BEBA8EAE-BF5A-486C-A8C5-ECC9F3942E4B}">
                <a14:imgProps xmlns:a14="http://schemas.microsoft.com/office/drawing/2010/main">
                  <a14:imgLayer r:embed="rId4">
                    <a14:imgEffect>
                      <a14:backgroundRemoval t="10000" b="90000" l="9816" r="94172">
                        <a14:foregroundMark x1="23620" y1="21250" x2="23620" y2="21250"/>
                        <a14:foregroundMark x1="37117" y1="79375" x2="37117" y2="79375"/>
                        <a14:backgroundMark x1="93865" y1="47500" x2="93865" y2="47500"/>
                        <a14:backgroundMark x1="94172" y1="43750" x2="93252" y2="49375"/>
                      </a14:backgroundRemoval>
                    </a14:imgEffect>
                  </a14:imgLayer>
                </a14:imgProps>
              </a:ext>
              <a:ext uri="{28A0092B-C50C-407E-A947-70E740481C1C}">
                <a14:useLocalDpi xmlns:a14="http://schemas.microsoft.com/office/drawing/2010/main" val="0"/>
              </a:ext>
            </a:extLst>
          </a:blip>
          <a:stretch>
            <a:fillRect/>
          </a:stretch>
        </p:blipFill>
        <p:spPr>
          <a:xfrm rot="20470910">
            <a:off x="26835" y="39580"/>
            <a:ext cx="260560" cy="91440"/>
          </a:xfrm>
          <a:prstGeom prst="rect">
            <a:avLst/>
          </a:prstGeom>
        </p:spPr>
      </p:pic>
      <p:sp>
        <p:nvSpPr>
          <p:cNvPr id="8" name="Title 7">
            <a:extLst>
              <a:ext uri="{FF2B5EF4-FFF2-40B4-BE49-F238E27FC236}">
                <a16:creationId xmlns:a16="http://schemas.microsoft.com/office/drawing/2014/main" id="{EDF3D566-5E51-4E39-9F34-C5F23B109715}"/>
              </a:ext>
            </a:extLst>
          </p:cNvPr>
          <p:cNvSpPr>
            <a:spLocks noGrp="1"/>
          </p:cNvSpPr>
          <p:nvPr>
            <p:ph type="title"/>
          </p:nvPr>
        </p:nvSpPr>
        <p:spPr/>
        <p:txBody>
          <a:bodyPr/>
          <a:lstStyle>
            <a:lvl1pPr algn="ctr">
              <a:defRPr/>
            </a:lvl1pPr>
          </a:lstStyle>
          <a:p>
            <a:r>
              <a:rPr lang="en-US"/>
              <a:t>Click to edit Master title style</a:t>
            </a:r>
          </a:p>
        </p:txBody>
      </p:sp>
    </p:spTree>
    <p:extLst>
      <p:ext uri="{BB962C8B-B14F-4D97-AF65-F5344CB8AC3E}">
        <p14:creationId xmlns:p14="http://schemas.microsoft.com/office/powerpoint/2010/main" val="3112425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3645F-6809-48F8-9370-620135F1DAE4}"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1162472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E3645F-6809-48F8-9370-620135F1DAE4}"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1340287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E3645F-6809-48F8-9370-620135F1DAE4}"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3588761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E3645F-6809-48F8-9370-620135F1DAE4}" type="datetimeFigureOut">
              <a:rPr lang="en-US" smtClean="0"/>
              <a:t>10/19/2020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1515055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E3645F-6809-48F8-9370-620135F1DAE4}" type="datetimeFigureOut">
              <a:rPr lang="en-US" smtClean="0"/>
              <a:t>10/19/2020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93733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E3645F-6809-48F8-9370-620135F1DAE4}" type="datetimeFigureOut">
              <a:rPr lang="en-US" smtClean="0"/>
              <a:t>10/19/2020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124794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FE3645F-6809-48F8-9370-620135F1DAE4}"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3738767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FE3645F-6809-48F8-9370-620135F1DAE4}"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712827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3645F-6809-48F8-9370-620135F1DAE4}"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2446656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273845"/>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3645F-6809-48F8-9370-620135F1DAE4}"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6EEBE3-F690-45BA-9DD6-7254A82397F6}" type="slidenum">
              <a:rPr lang="en-US" smtClean="0"/>
              <a:t>‹#›</a:t>
            </a:fld>
            <a:endParaRPr lang="en-US"/>
          </a:p>
        </p:txBody>
      </p:sp>
    </p:spTree>
    <p:extLst>
      <p:ext uri="{BB962C8B-B14F-4D97-AF65-F5344CB8AC3E}">
        <p14:creationId xmlns:p14="http://schemas.microsoft.com/office/powerpoint/2010/main" val="4052265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ED3FC85C-B8C2-4A1C-AA54-961D10681B59}"/>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 y="1"/>
            <a:ext cx="1162051" cy="518093"/>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ctr">
              <a:defRPr sz="1000">
                <a:solidFill>
                  <a:schemeClr val="bg1"/>
                </a:solidFill>
                <a:latin typeface="Times New Roman" panose="02020603050405020304" pitchFamily="18" charset="0"/>
                <a:cs typeface="Times New Roman" panose="02020603050405020304" pitchFamily="18" charset="0"/>
              </a:defRPr>
            </a:lvl1pPr>
          </a:lstStyle>
          <a:p>
            <a:fld id="{0FE3645F-6809-48F8-9370-620135F1DAE4}" type="datetimeFigureOut">
              <a:rPr lang="en-US" smtClean="0"/>
              <a:t>10/19/2020</a:t>
            </a:fld>
            <a:endParaRPr 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000">
                <a:solidFill>
                  <a:schemeClr val="bg1"/>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000">
                <a:solidFill>
                  <a:schemeClr val="bg1"/>
                </a:solidFill>
                <a:latin typeface="Times New Roman" panose="02020603050405020304" pitchFamily="18" charset="0"/>
                <a:cs typeface="Times New Roman" panose="02020603050405020304" pitchFamily="18" charset="0"/>
              </a:defRPr>
            </a:lvl1pPr>
          </a:lstStyle>
          <a:p>
            <a:fld id="{506EEBE3-F690-45BA-9DD6-7254A82397F6}" type="slidenum">
              <a:rPr lang="en-US" smtClean="0"/>
              <a:t>‹#›</a:t>
            </a:fld>
            <a:endParaRPr lang="en-US"/>
          </a:p>
        </p:txBody>
      </p:sp>
      <p:pic>
        <p:nvPicPr>
          <p:cNvPr id="17" name="Picture 16">
            <a:extLst>
              <a:ext uri="{FF2B5EF4-FFF2-40B4-BE49-F238E27FC236}">
                <a16:creationId xmlns:a16="http://schemas.microsoft.com/office/drawing/2014/main" id="{A8F2304E-E568-4F5A-9847-291D3083D21E}"/>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 y="4776652"/>
            <a:ext cx="963167" cy="365760"/>
          </a:xfrm>
          <a:prstGeom prst="rect">
            <a:avLst/>
          </a:prstGeom>
        </p:spPr>
      </p:pic>
    </p:spTree>
    <p:extLst>
      <p:ext uri="{BB962C8B-B14F-4D97-AF65-F5344CB8AC3E}">
        <p14:creationId xmlns:p14="http://schemas.microsoft.com/office/powerpoint/2010/main" val="34797497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783" rtl="0" eaLnBrk="1" latinLnBrk="0" hangingPunct="1">
        <a:lnSpc>
          <a:spcPct val="90000"/>
        </a:lnSpc>
        <a:spcBef>
          <a:spcPct val="0"/>
        </a:spcBef>
        <a:buNone/>
        <a:defRPr sz="3600" kern="1200">
          <a:solidFill>
            <a:schemeClr val="bg1"/>
          </a:solidFill>
          <a:latin typeface="Times New Roman" panose="02020603050405020304" pitchFamily="18" charset="0"/>
          <a:ea typeface="+mj-ea"/>
          <a:cs typeface="Times New Roman" panose="02020603050405020304" pitchFamily="18" charset="0"/>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600" kern="1200">
          <a:solidFill>
            <a:schemeClr val="bg1"/>
          </a:solidFill>
          <a:latin typeface="Times New Roman" panose="02020603050405020304" pitchFamily="18" charset="0"/>
          <a:ea typeface="+mn-ea"/>
          <a:cs typeface="Times New Roman" panose="02020603050405020304" pitchFamily="18" charset="0"/>
        </a:defRPr>
      </a:lvl1pPr>
      <a:lvl2pPr marL="514337" indent="-171446" algn="l" defTabSz="685783" rtl="0" eaLnBrk="1" latinLnBrk="0" hangingPunct="1">
        <a:lnSpc>
          <a:spcPct val="90000"/>
        </a:lnSpc>
        <a:spcBef>
          <a:spcPts val="375"/>
        </a:spcBef>
        <a:buFont typeface="Arial" panose="020B0604020202020204" pitchFamily="34" charset="0"/>
        <a:buChar char="•"/>
        <a:defRPr sz="2400" kern="1200">
          <a:solidFill>
            <a:schemeClr val="bg1"/>
          </a:solidFill>
          <a:latin typeface="Times New Roman" panose="02020603050405020304" pitchFamily="18" charset="0"/>
          <a:ea typeface="+mn-ea"/>
          <a:cs typeface="Times New Roman" panose="02020603050405020304" pitchFamily="18" charset="0"/>
        </a:defRPr>
      </a:lvl2pPr>
      <a:lvl3pPr marL="857228" indent="-171446" algn="l" defTabSz="685783" rtl="0" eaLnBrk="1" latinLnBrk="0" hangingPunct="1">
        <a:lnSpc>
          <a:spcPct val="90000"/>
        </a:lnSpc>
        <a:spcBef>
          <a:spcPts val="375"/>
        </a:spcBef>
        <a:buFont typeface="Arial" panose="020B0604020202020204" pitchFamily="34" charset="0"/>
        <a:buChar char="•"/>
        <a:defRPr sz="2200" kern="1200">
          <a:solidFill>
            <a:schemeClr val="bg1"/>
          </a:solidFill>
          <a:latin typeface="Times New Roman" panose="02020603050405020304" pitchFamily="18" charset="0"/>
          <a:ea typeface="+mn-ea"/>
          <a:cs typeface="Times New Roman" panose="02020603050405020304" pitchFamily="18" charset="0"/>
        </a:defRPr>
      </a:lvl3pPr>
      <a:lvl4pPr marL="1200120" indent="-171446" algn="l" defTabSz="685783" rtl="0" eaLnBrk="1" latinLnBrk="0" hangingPunct="1">
        <a:lnSpc>
          <a:spcPct val="90000"/>
        </a:lnSpc>
        <a:spcBef>
          <a:spcPts val="375"/>
        </a:spcBef>
        <a:buFont typeface="Arial" panose="020B0604020202020204" pitchFamily="34" charset="0"/>
        <a:buChar char="•"/>
        <a:defRPr sz="2000" kern="1200">
          <a:solidFill>
            <a:schemeClr val="bg1"/>
          </a:solidFill>
          <a:latin typeface="Times New Roman" panose="02020603050405020304" pitchFamily="18" charset="0"/>
          <a:ea typeface="+mn-ea"/>
          <a:cs typeface="Times New Roman" panose="02020603050405020304" pitchFamily="18"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800" kern="1200">
          <a:solidFill>
            <a:schemeClr val="bg1"/>
          </a:solidFill>
          <a:latin typeface="Times New Roman" panose="02020603050405020304" pitchFamily="18" charset="0"/>
          <a:ea typeface="+mn-ea"/>
          <a:cs typeface="Times New Roman" panose="02020603050405020304" pitchFamily="18" charset="0"/>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779032"/>
            <a:ext cx="6858000" cy="1790700"/>
          </a:xfrm>
        </p:spPr>
        <p:txBody>
          <a:bodyPr anchor="ctr"/>
          <a:lstStyle/>
          <a:p>
            <a:r>
              <a:rPr lang="en-US" dirty="0"/>
              <a:t>REVIEW QUESTIONS</a:t>
            </a:r>
            <a:br>
              <a:rPr lang="en-US" dirty="0"/>
            </a:br>
            <a:r>
              <a:rPr lang="en-US" sz="3200" dirty="0"/>
              <a:t>Computing Fundamentals</a:t>
            </a:r>
            <a:endParaRPr lang="en-US" dirty="0"/>
          </a:p>
        </p:txBody>
      </p:sp>
    </p:spTree>
    <p:extLst>
      <p:ext uri="{BB962C8B-B14F-4D97-AF65-F5344CB8AC3E}">
        <p14:creationId xmlns:p14="http://schemas.microsoft.com/office/powerpoint/2010/main" val="928282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779032"/>
            <a:ext cx="6858000" cy="1790700"/>
          </a:xfrm>
        </p:spPr>
        <p:txBody>
          <a:bodyPr anchor="ctr">
            <a:normAutofit/>
          </a:bodyPr>
          <a:lstStyle/>
          <a:p>
            <a:r>
              <a:rPr lang="en-US" dirty="0"/>
              <a:t>Operating System</a:t>
            </a:r>
          </a:p>
        </p:txBody>
      </p:sp>
    </p:spTree>
    <p:extLst>
      <p:ext uri="{BB962C8B-B14F-4D97-AF65-F5344CB8AC3E}">
        <p14:creationId xmlns:p14="http://schemas.microsoft.com/office/powerpoint/2010/main" val="3438639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601670" y="1198560"/>
            <a:ext cx="8064348" cy="3663766"/>
          </a:xfrm>
        </p:spPr>
        <p:txBody>
          <a:bodyPr>
            <a:normAutofit/>
          </a:bodyPr>
          <a:lstStyle/>
          <a:p>
            <a:pPr marL="514337" indent="-514337">
              <a:buFont typeface="+mj-lt"/>
              <a:buAutoNum type="arabicPeriod"/>
            </a:pPr>
            <a:r>
              <a:rPr lang="vi-VN" dirty="0"/>
              <a:t>Hai hệ điều hành nào là hệ mã nguồn mở? (Chọn hai).</a:t>
            </a:r>
          </a:p>
          <a:p>
            <a:pPr marL="914378" lvl="1" indent="-400040">
              <a:buFont typeface="+mj-lt"/>
              <a:buAutoNum type="alphaLcPeriod"/>
            </a:pPr>
            <a:r>
              <a:rPr lang="vi-VN" dirty="0"/>
              <a:t>Linux</a:t>
            </a:r>
          </a:p>
          <a:p>
            <a:pPr marL="914378" lvl="1" indent="-400040">
              <a:buFont typeface="+mj-lt"/>
              <a:buAutoNum type="alphaLcPeriod"/>
            </a:pPr>
            <a:r>
              <a:rPr lang="vi-VN" dirty="0"/>
              <a:t>OS X</a:t>
            </a:r>
          </a:p>
          <a:p>
            <a:pPr marL="914378" lvl="1" indent="-400040">
              <a:buFont typeface="+mj-lt"/>
              <a:buAutoNum type="alphaLcPeriod"/>
            </a:pPr>
            <a:r>
              <a:rPr lang="vi-VN" dirty="0"/>
              <a:t>Windows 7</a:t>
            </a:r>
          </a:p>
          <a:p>
            <a:pPr marL="914378" lvl="1" indent="-400040">
              <a:buFont typeface="+mj-lt"/>
              <a:buAutoNum type="alphaLcPeriod"/>
            </a:pPr>
            <a:r>
              <a:rPr lang="vi-VN" dirty="0"/>
              <a:t>Android</a:t>
            </a:r>
          </a:p>
          <a:p>
            <a:pPr marL="914378" lvl="1" indent="-514337">
              <a:buFont typeface="+mj-lt"/>
              <a:buAutoNum type="alphaLcPeriod"/>
            </a:pPr>
            <a:endParaRPr lang="vi-VN" dirty="0"/>
          </a:p>
          <a:p>
            <a:pPr marL="914378" lvl="1" indent="-514337">
              <a:buFont typeface="+mj-lt"/>
              <a:buAutoNum type="alphaLcPeriod"/>
            </a:pPr>
            <a:endParaRPr lang="vi-VN" dirty="0"/>
          </a:p>
          <a:p>
            <a:pPr marL="796905" lvl="1" indent="-396865">
              <a:buFont typeface="+mj-lt"/>
              <a:buAutoNum type="alphaLcPeriod"/>
            </a:pPr>
            <a:endParaRPr lang="vi-VN" dirty="0"/>
          </a:p>
          <a:p>
            <a:pPr marL="914378" lvl="1" indent="-514337">
              <a:buFont typeface="+mj-lt"/>
              <a:buAutoNum type="alphaLcPeriod"/>
            </a:pPr>
            <a:endParaRPr lang="vi-VN" dirty="0"/>
          </a:p>
          <a:p>
            <a:pPr marL="914378" lvl="1" indent="-514337">
              <a:buFont typeface="+mj-lt"/>
              <a:buAutoNum type="alphaLcPeriod"/>
            </a:pPr>
            <a:endParaRPr lang="vi-VN" dirty="0"/>
          </a:p>
        </p:txBody>
      </p:sp>
    </p:spTree>
    <p:extLst>
      <p:ext uri="{BB962C8B-B14F-4D97-AF65-F5344CB8AC3E}">
        <p14:creationId xmlns:p14="http://schemas.microsoft.com/office/powerpoint/2010/main" val="592394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601670" y="1198560"/>
            <a:ext cx="8246070" cy="3663766"/>
          </a:xfrm>
        </p:spPr>
        <p:txBody>
          <a:bodyPr>
            <a:normAutofit/>
          </a:bodyPr>
          <a:lstStyle/>
          <a:p>
            <a:pPr marL="514337" indent="-514337">
              <a:buFont typeface="+mj-lt"/>
              <a:buAutoNum type="arabicPeriod" startAt="2"/>
            </a:pPr>
            <a:r>
              <a:rPr lang="vi-VN" dirty="0"/>
              <a:t>Không cần đăng xuất hoặc sử dụng Ctrl+Alt+Del, chuyển sang tài khoản người dùng tên Student.</a:t>
            </a:r>
            <a:endParaRPr lang="en-US" dirty="0"/>
          </a:p>
          <a:p>
            <a:pPr marL="514337" indent="-514337">
              <a:buFont typeface="+mj-lt"/>
              <a:buAutoNum type="arabicPeriod" startAt="2"/>
            </a:pPr>
            <a:r>
              <a:rPr lang="vi-VN" dirty="0"/>
              <a:t>Thêm </a:t>
            </a:r>
            <a:r>
              <a:rPr lang="en-US" dirty="0" err="1"/>
              <a:t>mật</a:t>
            </a:r>
            <a:r>
              <a:rPr lang="en-US" dirty="0"/>
              <a:t> </a:t>
            </a:r>
            <a:r>
              <a:rPr lang="en-US" dirty="0" err="1"/>
              <a:t>khẩu</a:t>
            </a:r>
            <a:r>
              <a:rPr lang="vi-VN" dirty="0"/>
              <a:t> </a:t>
            </a:r>
            <a:r>
              <a:rPr lang="en-US" dirty="0" err="1"/>
              <a:t>vào</a:t>
            </a:r>
            <a:r>
              <a:rPr lang="en-US" dirty="0"/>
              <a:t> </a:t>
            </a:r>
            <a:r>
              <a:rPr lang="vi-VN" dirty="0"/>
              <a:t>tài khoản </a:t>
            </a:r>
            <a:r>
              <a:rPr lang="en-US" dirty="0" err="1"/>
              <a:t>được</a:t>
            </a:r>
            <a:r>
              <a:rPr lang="en-US" dirty="0"/>
              <a:t> </a:t>
            </a:r>
            <a:r>
              <a:rPr lang="en-US" dirty="0" err="1"/>
              <a:t>chỉ</a:t>
            </a:r>
            <a:r>
              <a:rPr lang="en-US" dirty="0"/>
              <a:t> </a:t>
            </a:r>
            <a:r>
              <a:rPr lang="en-US" dirty="0" err="1"/>
              <a:t>định</a:t>
            </a:r>
            <a:r>
              <a:rPr lang="vi-VN" dirty="0"/>
              <a:t>.</a:t>
            </a:r>
          </a:p>
          <a:p>
            <a:pPr marL="0" indent="0">
              <a:buNone/>
            </a:pPr>
            <a:endParaRPr lang="vi-VN" dirty="0"/>
          </a:p>
        </p:txBody>
      </p:sp>
    </p:spTree>
    <p:extLst>
      <p:ext uri="{BB962C8B-B14F-4D97-AF65-F5344CB8AC3E}">
        <p14:creationId xmlns:p14="http://schemas.microsoft.com/office/powerpoint/2010/main" val="1610478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601670" y="1198560"/>
            <a:ext cx="8246070" cy="3663766"/>
          </a:xfrm>
        </p:spPr>
        <p:txBody>
          <a:bodyPr>
            <a:normAutofit/>
          </a:bodyPr>
          <a:lstStyle/>
          <a:p>
            <a:pPr marL="514337" indent="-514337" algn="just">
              <a:buFont typeface="+mj-lt"/>
              <a:buAutoNum type="arabicPeriod" startAt="4"/>
            </a:pPr>
            <a:r>
              <a:rPr lang="vi-VN" dirty="0"/>
              <a:t>Khả năng cho những người khác nhau sử dụng cùng một máy tính được thực hiện thông qua tùy chọn nào dưới đây? (Chọn 1)</a:t>
            </a:r>
          </a:p>
          <a:p>
            <a:pPr marL="971526" lvl="2" indent="-457189" algn="just">
              <a:buFont typeface="+mj-lt"/>
              <a:buAutoNum type="alphaLcPeriod"/>
            </a:pPr>
            <a:r>
              <a:rPr lang="vi-VN" sz="2400" dirty="0"/>
              <a:t>Phần mềm mã nguồn mở.</a:t>
            </a:r>
          </a:p>
          <a:p>
            <a:pPr marL="971526" lvl="2" indent="-457189" algn="just">
              <a:buFont typeface="+mj-lt"/>
              <a:buAutoNum type="alphaLcPeriod"/>
            </a:pPr>
            <a:r>
              <a:rPr lang="vi-VN" sz="2400" dirty="0"/>
              <a:t>Thành phần trên desktop.</a:t>
            </a:r>
          </a:p>
          <a:p>
            <a:pPr marL="971526" lvl="2" indent="-457189" algn="just">
              <a:buFont typeface="+mj-lt"/>
              <a:buAutoNum type="alphaLcPeriod"/>
            </a:pPr>
            <a:r>
              <a:rPr lang="vi-VN" sz="2400" dirty="0"/>
              <a:t>Tài khoản người dùng.</a:t>
            </a:r>
          </a:p>
          <a:p>
            <a:pPr marL="971526" lvl="2" indent="-457189" algn="just">
              <a:buFont typeface="+mj-lt"/>
              <a:buAutoNum type="alphaLcPeriod"/>
            </a:pPr>
            <a:r>
              <a:rPr lang="vi-VN" sz="2400" dirty="0"/>
              <a:t>Ứng dụng Cài đặt.</a:t>
            </a:r>
          </a:p>
          <a:p>
            <a:pPr marL="0" indent="0" algn="just">
              <a:buNone/>
            </a:pPr>
            <a:endParaRPr lang="vi-VN" dirty="0"/>
          </a:p>
        </p:txBody>
      </p:sp>
    </p:spTree>
    <p:extLst>
      <p:ext uri="{BB962C8B-B14F-4D97-AF65-F5344CB8AC3E}">
        <p14:creationId xmlns:p14="http://schemas.microsoft.com/office/powerpoint/2010/main" val="42328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601670" y="1198560"/>
            <a:ext cx="8246070" cy="3663766"/>
          </a:xfrm>
        </p:spPr>
        <p:txBody>
          <a:bodyPr>
            <a:normAutofit/>
          </a:bodyPr>
          <a:lstStyle/>
          <a:p>
            <a:pPr marL="514337" indent="-514337" algn="just">
              <a:buFont typeface="+mj-lt"/>
              <a:buAutoNum type="arabicPeriod" startAt="5"/>
            </a:pPr>
            <a:r>
              <a:rPr lang="en-US" dirty="0" err="1"/>
              <a:t>Tùy</a:t>
            </a:r>
            <a:r>
              <a:rPr lang="en-US" dirty="0"/>
              <a:t> </a:t>
            </a:r>
            <a:r>
              <a:rPr lang="en-US" dirty="0" err="1"/>
              <a:t>chọn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là</a:t>
            </a:r>
            <a:r>
              <a:rPr lang="en-US" dirty="0"/>
              <a:t> </a:t>
            </a:r>
            <a:r>
              <a:rPr lang="en-US" dirty="0" err="1"/>
              <a:t>tập</a:t>
            </a:r>
            <a:r>
              <a:rPr lang="en-US" dirty="0"/>
              <a:t> </a:t>
            </a:r>
            <a:r>
              <a:rPr lang="en-US" dirty="0" err="1"/>
              <a:t>hợp</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được</a:t>
            </a:r>
            <a:r>
              <a:rPr lang="en-US" dirty="0"/>
              <a:t> </a:t>
            </a:r>
            <a:r>
              <a:rPr lang="en-US" dirty="0" err="1"/>
              <a:t>lưu</a:t>
            </a:r>
            <a:r>
              <a:rPr lang="en-US" dirty="0"/>
              <a:t> </a:t>
            </a:r>
            <a:r>
              <a:rPr lang="en-US" dirty="0" err="1"/>
              <a:t>trữ</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các</a:t>
            </a:r>
            <a:r>
              <a:rPr lang="en-US" dirty="0"/>
              <a:t> </a:t>
            </a:r>
            <a:r>
              <a:rPr lang="en-US" dirty="0" err="1"/>
              <a:t>tùy</a:t>
            </a:r>
            <a:r>
              <a:rPr lang="en-US" dirty="0"/>
              <a:t> </a:t>
            </a:r>
            <a:r>
              <a:rPr lang="en-US" dirty="0" err="1"/>
              <a:t>chỉnh</a:t>
            </a:r>
            <a:r>
              <a:rPr lang="en-US" dirty="0"/>
              <a:t> </a:t>
            </a:r>
            <a:r>
              <a:rPr lang="en-US" dirty="0" err="1"/>
              <a:t>của</a:t>
            </a:r>
            <a:r>
              <a:rPr lang="en-US" dirty="0"/>
              <a:t> </a:t>
            </a:r>
            <a:r>
              <a:rPr lang="en-US" dirty="0" err="1"/>
              <a:t>bạn</a:t>
            </a:r>
            <a:r>
              <a:rPr lang="en-US" dirty="0"/>
              <a:t> </a:t>
            </a:r>
            <a:r>
              <a:rPr lang="en-US" dirty="0" err="1"/>
              <a:t>có</a:t>
            </a:r>
            <a:r>
              <a:rPr lang="en-US" dirty="0"/>
              <a:t> </a:t>
            </a:r>
            <a:r>
              <a:rPr lang="en-US" dirty="0" err="1"/>
              <a:t>hiệu</a:t>
            </a:r>
            <a:r>
              <a:rPr lang="en-US" dirty="0"/>
              <a:t> </a:t>
            </a:r>
            <a:r>
              <a:rPr lang="en-US" dirty="0" err="1"/>
              <a:t>lực</a:t>
            </a:r>
            <a:r>
              <a:rPr lang="en-US" dirty="0"/>
              <a:t> </a:t>
            </a:r>
            <a:r>
              <a:rPr lang="en-US" dirty="0" err="1"/>
              <a:t>mỗi</a:t>
            </a:r>
            <a:r>
              <a:rPr lang="en-US" dirty="0"/>
              <a:t> </a:t>
            </a:r>
            <a:r>
              <a:rPr lang="en-US" dirty="0" err="1"/>
              <a:t>khi</a:t>
            </a:r>
            <a:r>
              <a:rPr lang="en-US" dirty="0"/>
              <a:t> </a:t>
            </a:r>
            <a:r>
              <a:rPr lang="en-US" dirty="0" err="1"/>
              <a:t>bạn</a:t>
            </a:r>
            <a:r>
              <a:rPr lang="en-US" dirty="0"/>
              <a:t> </a:t>
            </a:r>
            <a:r>
              <a:rPr lang="en-US" dirty="0" err="1"/>
              <a:t>đăng</a:t>
            </a:r>
            <a:r>
              <a:rPr lang="en-US" dirty="0"/>
              <a:t> </a:t>
            </a:r>
            <a:r>
              <a:rPr lang="en-US" dirty="0" err="1"/>
              <a:t>nhập</a:t>
            </a:r>
            <a:r>
              <a:rPr lang="en-US" dirty="0"/>
              <a:t>?</a:t>
            </a:r>
          </a:p>
          <a:p>
            <a:pPr marL="857228" indent="-342892">
              <a:buFont typeface="+mj-lt"/>
              <a:buAutoNum type="alphaLcPeriod"/>
            </a:pPr>
            <a:r>
              <a:rPr lang="en-US" sz="2400" dirty="0"/>
              <a:t>Hồ </a:t>
            </a:r>
            <a:r>
              <a:rPr lang="en-US" sz="2400" dirty="0" err="1"/>
              <a:t>sơ</a:t>
            </a:r>
            <a:r>
              <a:rPr lang="en-US" sz="2400" dirty="0"/>
              <a:t> </a:t>
            </a:r>
            <a:r>
              <a:rPr lang="en-US" sz="2400" dirty="0" err="1"/>
              <a:t>người</a:t>
            </a:r>
            <a:r>
              <a:rPr lang="en-US" sz="2400" dirty="0"/>
              <a:t> </a:t>
            </a:r>
            <a:r>
              <a:rPr lang="en-US" sz="2400" dirty="0" err="1"/>
              <a:t>dùng</a:t>
            </a:r>
            <a:r>
              <a:rPr lang="en-US" sz="2400" dirty="0"/>
              <a:t> </a:t>
            </a:r>
            <a:r>
              <a:rPr lang="en-US" sz="2400" dirty="0" err="1"/>
              <a:t>của</a:t>
            </a:r>
            <a:r>
              <a:rPr lang="en-US" sz="2400" dirty="0"/>
              <a:t> </a:t>
            </a:r>
            <a:r>
              <a:rPr lang="en-US" sz="2400" dirty="0" err="1"/>
              <a:t>bạn</a:t>
            </a:r>
            <a:r>
              <a:rPr lang="en-US" sz="2400" dirty="0"/>
              <a:t>.</a:t>
            </a:r>
          </a:p>
          <a:p>
            <a:pPr marL="857228" indent="-342892">
              <a:buFont typeface="+mj-lt"/>
              <a:buAutoNum type="alphaLcPeriod"/>
            </a:pPr>
            <a:r>
              <a:rPr lang="en-US" sz="2400" dirty="0" err="1"/>
              <a:t>Tên</a:t>
            </a:r>
            <a:r>
              <a:rPr lang="en-US" sz="2400" dirty="0"/>
              <a:t> </a:t>
            </a:r>
            <a:r>
              <a:rPr lang="en-US" sz="2400" dirty="0" err="1"/>
              <a:t>miền</a:t>
            </a:r>
            <a:r>
              <a:rPr lang="en-US" sz="2400" dirty="0"/>
              <a:t> </a:t>
            </a:r>
            <a:r>
              <a:rPr lang="en-US" sz="2400" dirty="0" err="1"/>
              <a:t>của</a:t>
            </a:r>
            <a:r>
              <a:rPr lang="en-US" sz="2400" dirty="0"/>
              <a:t> </a:t>
            </a:r>
            <a:r>
              <a:rPr lang="en-US" sz="2400" dirty="0" err="1"/>
              <a:t>bạn</a:t>
            </a:r>
            <a:r>
              <a:rPr lang="en-US" sz="2400" dirty="0"/>
              <a:t>.</a:t>
            </a:r>
          </a:p>
          <a:p>
            <a:pPr marL="857228" indent="-342892">
              <a:buFont typeface="+mj-lt"/>
              <a:buAutoNum type="alphaLcPeriod"/>
            </a:pPr>
            <a:r>
              <a:rPr lang="en-US" sz="2400" dirty="0" err="1"/>
              <a:t>Khóa</a:t>
            </a:r>
            <a:r>
              <a:rPr lang="en-US" sz="2400" dirty="0"/>
              <a:t> </a:t>
            </a:r>
            <a:r>
              <a:rPr lang="en-US" sz="2400" dirty="0" err="1"/>
              <a:t>màn</a:t>
            </a:r>
            <a:r>
              <a:rPr lang="en-US" sz="2400" dirty="0"/>
              <a:t> </a:t>
            </a:r>
            <a:r>
              <a:rPr lang="en-US" sz="2400" dirty="0" err="1"/>
              <a:t>hình</a:t>
            </a:r>
            <a:r>
              <a:rPr lang="en-US" sz="2400" dirty="0"/>
              <a:t> </a:t>
            </a:r>
            <a:r>
              <a:rPr lang="en-US" sz="2400" dirty="0" err="1"/>
              <a:t>của</a:t>
            </a:r>
            <a:r>
              <a:rPr lang="en-US" sz="2400" dirty="0"/>
              <a:t> </a:t>
            </a:r>
            <a:r>
              <a:rPr lang="en-US" sz="2400" dirty="0" err="1"/>
              <a:t>bạn</a:t>
            </a:r>
            <a:r>
              <a:rPr lang="en-US" sz="2400" dirty="0"/>
              <a:t>.</a:t>
            </a:r>
          </a:p>
          <a:p>
            <a:pPr marL="857228" indent="-342892">
              <a:buFont typeface="+mj-lt"/>
              <a:buAutoNum type="alphaLcPeriod"/>
            </a:pPr>
            <a:r>
              <a:rPr lang="en-US" sz="2400" dirty="0" err="1"/>
              <a:t>Cấp</a:t>
            </a:r>
            <a:r>
              <a:rPr lang="en-US" sz="2400" dirty="0"/>
              <a:t> </a:t>
            </a:r>
            <a:r>
              <a:rPr lang="en-US" sz="2400" dirty="0" err="1"/>
              <a:t>độ</a:t>
            </a:r>
            <a:r>
              <a:rPr lang="en-US" sz="2400" dirty="0"/>
              <a:t> </a:t>
            </a:r>
            <a:r>
              <a:rPr lang="en-US" sz="2400" dirty="0" err="1"/>
              <a:t>cho</a:t>
            </a:r>
            <a:r>
              <a:rPr lang="en-US" sz="2400" dirty="0"/>
              <a:t> </a:t>
            </a:r>
            <a:r>
              <a:rPr lang="en-US" sz="2400" dirty="0" err="1"/>
              <a:t>phép</a:t>
            </a:r>
            <a:r>
              <a:rPr lang="en-US" sz="2400" dirty="0"/>
              <a:t> </a:t>
            </a:r>
            <a:r>
              <a:rPr lang="en-US" sz="2400" dirty="0" err="1"/>
              <a:t>của</a:t>
            </a:r>
            <a:r>
              <a:rPr lang="en-US" sz="2400" dirty="0"/>
              <a:t> </a:t>
            </a:r>
            <a:r>
              <a:rPr lang="en-US" sz="2400" dirty="0" err="1"/>
              <a:t>bạn</a:t>
            </a:r>
            <a:r>
              <a:rPr lang="en-US" sz="2400" dirty="0"/>
              <a:t>.</a:t>
            </a:r>
          </a:p>
          <a:p>
            <a:pPr marL="0" indent="0">
              <a:buNone/>
            </a:pPr>
            <a:endParaRPr lang="vi-VN" dirty="0"/>
          </a:p>
        </p:txBody>
      </p:sp>
    </p:spTree>
    <p:extLst>
      <p:ext uri="{BB962C8B-B14F-4D97-AF65-F5344CB8AC3E}">
        <p14:creationId xmlns:p14="http://schemas.microsoft.com/office/powerpoint/2010/main" val="61650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fontScale="92500"/>
          </a:bodyPr>
          <a:lstStyle/>
          <a:p>
            <a:pPr marL="514350" indent="-514350" algn="just">
              <a:buFont typeface="+mj-lt"/>
              <a:buAutoNum type="arabicPeriod" startAt="6"/>
            </a:pPr>
            <a:r>
              <a:rPr lang="en-US" dirty="0" err="1"/>
              <a:t>Bạn</a:t>
            </a:r>
            <a:r>
              <a:rPr lang="vi-VN" dirty="0"/>
              <a:t> có một số tài liệu đang mở đồng thời trên máy tính xách tay. </a:t>
            </a:r>
            <a:r>
              <a:rPr lang="en-US" dirty="0" err="1"/>
              <a:t>Bạn</a:t>
            </a:r>
            <a:r>
              <a:rPr lang="vi-VN" dirty="0"/>
              <a:t> chuẩn bị rời đi trong vài giờ </a:t>
            </a:r>
            <a:r>
              <a:rPr lang="en-US" dirty="0" err="1"/>
              <a:t>và</a:t>
            </a:r>
            <a:r>
              <a:rPr lang="vi-VN" dirty="0"/>
              <a:t> sẽ trở lại các tài liệu của mình sau đó trong ngày. Lựa chọn nào dưới đây sẽ tiết kiệm năng lượng nhất và vẫn đảm bảo rằng </a:t>
            </a:r>
            <a:r>
              <a:rPr lang="en-US" dirty="0" err="1"/>
              <a:t>bạn</a:t>
            </a:r>
            <a:r>
              <a:rPr lang="vi-VN" dirty="0"/>
              <a:t> có thể nhận đúng trạng thái của máy tính tại thời điểm </a:t>
            </a:r>
            <a:r>
              <a:rPr lang="en-US" dirty="0" err="1"/>
              <a:t>bạn</a:t>
            </a:r>
            <a:r>
              <a:rPr lang="vi-VN" dirty="0"/>
              <a:t> rời đi? (Chọn 1)</a:t>
            </a:r>
          </a:p>
          <a:p>
            <a:pPr marL="914378" indent="-400040" algn="just">
              <a:buFont typeface="+mj-lt"/>
              <a:buAutoNum type="alphaLcPeriod"/>
            </a:pPr>
            <a:r>
              <a:rPr lang="vi-VN" dirty="0"/>
              <a:t>Ngủ đông (Hibernating).</a:t>
            </a:r>
          </a:p>
          <a:p>
            <a:pPr marL="914378" indent="-400040" algn="just">
              <a:buFont typeface="+mj-lt"/>
              <a:buAutoNum type="alphaLcPeriod"/>
            </a:pPr>
            <a:r>
              <a:rPr lang="vi-VN" dirty="0"/>
              <a:t>Ngủ (Sleep).</a:t>
            </a:r>
          </a:p>
          <a:p>
            <a:pPr marL="914378" indent="-400040" algn="just">
              <a:buFont typeface="+mj-lt"/>
              <a:buAutoNum type="alphaLcPeriod"/>
            </a:pPr>
            <a:r>
              <a:rPr lang="vi-VN" dirty="0"/>
              <a:t>Tắt máy tính (Shutdown).</a:t>
            </a:r>
          </a:p>
          <a:p>
            <a:pPr marL="914378" indent="-400040" algn="just">
              <a:buFont typeface="+mj-lt"/>
              <a:buAutoNum type="alphaLcPeriod"/>
            </a:pPr>
            <a:r>
              <a:rPr lang="vi-VN" dirty="0"/>
              <a:t>Khóa màn hình (Lock).</a:t>
            </a:r>
          </a:p>
          <a:p>
            <a:pPr marL="0" indent="0">
              <a:buNone/>
            </a:pPr>
            <a:endParaRPr lang="vi-VN" dirty="0"/>
          </a:p>
        </p:txBody>
      </p:sp>
    </p:spTree>
    <p:extLst>
      <p:ext uri="{BB962C8B-B14F-4D97-AF65-F5344CB8AC3E}">
        <p14:creationId xmlns:p14="http://schemas.microsoft.com/office/powerpoint/2010/main" val="424052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7"/>
            </a:pPr>
            <a:r>
              <a:rPr lang="en-US" dirty="0" err="1"/>
              <a:t>Tùy</a:t>
            </a:r>
            <a:r>
              <a:rPr lang="en-US" dirty="0"/>
              <a:t> </a:t>
            </a:r>
            <a:r>
              <a:rPr lang="en-US" dirty="0" err="1"/>
              <a:t>chọn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trong</a:t>
            </a:r>
            <a:r>
              <a:rPr lang="en-US" dirty="0"/>
              <a:t> Windows 10 </a:t>
            </a:r>
            <a:r>
              <a:rPr lang="en-US" dirty="0" err="1"/>
              <a:t>bạn</a:t>
            </a:r>
            <a:r>
              <a:rPr lang="en-US" dirty="0"/>
              <a:t> </a:t>
            </a:r>
            <a:r>
              <a:rPr lang="en-US" dirty="0" err="1"/>
              <a:t>có</a:t>
            </a:r>
            <a:r>
              <a:rPr lang="en-US" dirty="0"/>
              <a:t> </a:t>
            </a:r>
            <a:r>
              <a:rPr lang="en-US" dirty="0" err="1"/>
              <a:t>thể</a:t>
            </a:r>
            <a:r>
              <a:rPr lang="en-US" dirty="0"/>
              <a:t> </a:t>
            </a:r>
            <a:r>
              <a:rPr lang="en-US" dirty="0" err="1"/>
              <a:t>truy</a:t>
            </a:r>
            <a:r>
              <a:rPr lang="en-US" dirty="0"/>
              <a:t> </a:t>
            </a:r>
            <a:r>
              <a:rPr lang="en-US" dirty="0" err="1"/>
              <a:t>cập</a:t>
            </a:r>
            <a:r>
              <a:rPr lang="en-US" dirty="0"/>
              <a:t> </a:t>
            </a:r>
            <a:r>
              <a:rPr lang="en-US" dirty="0" err="1"/>
              <a:t>cài</a:t>
            </a:r>
            <a:r>
              <a:rPr lang="en-US" dirty="0"/>
              <a:t> </a:t>
            </a:r>
            <a:r>
              <a:rPr lang="en-US" dirty="0" err="1"/>
              <a:t>đặt</a:t>
            </a:r>
            <a:r>
              <a:rPr lang="en-US" dirty="0"/>
              <a:t> </a:t>
            </a:r>
            <a:r>
              <a:rPr lang="en-US" dirty="0" err="1"/>
              <a:t>tùy</a:t>
            </a:r>
            <a:r>
              <a:rPr lang="en-US" dirty="0"/>
              <a:t> </a:t>
            </a:r>
            <a:r>
              <a:rPr lang="en-US" dirty="0" err="1"/>
              <a:t>chỉnh</a:t>
            </a:r>
            <a:r>
              <a:rPr lang="en-US" dirty="0"/>
              <a:t> </a:t>
            </a:r>
            <a:r>
              <a:rPr lang="en-US" dirty="0" err="1"/>
              <a:t>máy</a:t>
            </a:r>
            <a:r>
              <a:rPr lang="en-US" dirty="0"/>
              <a:t> </a:t>
            </a:r>
            <a:r>
              <a:rPr lang="en-US" dirty="0" err="1"/>
              <a:t>tính</a:t>
            </a:r>
            <a:r>
              <a:rPr lang="en-US" dirty="0"/>
              <a:t>? (</a:t>
            </a:r>
            <a:r>
              <a:rPr lang="en-US" dirty="0" err="1"/>
              <a:t>Chọn</a:t>
            </a:r>
            <a:r>
              <a:rPr lang="en-US" dirty="0"/>
              <a:t> 1)</a:t>
            </a:r>
          </a:p>
          <a:p>
            <a:pPr marL="971526" lvl="1" indent="-457189" algn="just">
              <a:buFont typeface="+mj-lt"/>
              <a:buAutoNum type="alphaLcPeriod"/>
            </a:pPr>
            <a:r>
              <a:rPr lang="en-US" dirty="0"/>
              <a:t>Desktop drop-down list. </a:t>
            </a:r>
          </a:p>
          <a:p>
            <a:pPr marL="971526" lvl="1" indent="-457189" algn="just">
              <a:buFont typeface="+mj-lt"/>
              <a:buAutoNum type="alphaLcPeriod"/>
            </a:pPr>
            <a:r>
              <a:rPr lang="en-US" dirty="0"/>
              <a:t>Desktop Customization wizard.</a:t>
            </a:r>
          </a:p>
          <a:p>
            <a:pPr marL="971526" lvl="1" indent="-457189" algn="just">
              <a:buFont typeface="+mj-lt"/>
              <a:buAutoNum type="alphaLcPeriod"/>
            </a:pPr>
            <a:r>
              <a:rPr lang="en-US" dirty="0"/>
              <a:t>Calculator app. </a:t>
            </a:r>
          </a:p>
          <a:p>
            <a:pPr marL="971526" lvl="1" indent="-457189" algn="just">
              <a:buFont typeface="+mj-lt"/>
              <a:buAutoNum type="alphaLcPeriod"/>
            </a:pPr>
            <a:r>
              <a:rPr lang="en-US" dirty="0"/>
              <a:t>Control Panel.</a:t>
            </a:r>
          </a:p>
          <a:p>
            <a:pPr marL="0" indent="0">
              <a:buNone/>
            </a:pPr>
            <a:endParaRPr lang="vi-VN" dirty="0"/>
          </a:p>
        </p:txBody>
      </p:sp>
    </p:spTree>
    <p:extLst>
      <p:ext uri="{BB962C8B-B14F-4D97-AF65-F5344CB8AC3E}">
        <p14:creationId xmlns:p14="http://schemas.microsoft.com/office/powerpoint/2010/main" val="3068571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8"/>
            </a:pPr>
            <a:r>
              <a:rPr lang="en-US" dirty="0" err="1"/>
              <a:t>Những</a:t>
            </a:r>
            <a:r>
              <a:rPr lang="en-US" dirty="0"/>
              <a:t> </a:t>
            </a:r>
            <a:r>
              <a:rPr lang="en-US" dirty="0" err="1"/>
              <a:t>tính</a:t>
            </a:r>
            <a:r>
              <a:rPr lang="en-US" dirty="0"/>
              <a:t> </a:t>
            </a:r>
            <a:r>
              <a:rPr lang="en-US" dirty="0" err="1"/>
              <a:t>năng</a:t>
            </a:r>
            <a:r>
              <a:rPr lang="en-US" dirty="0"/>
              <a:t> </a:t>
            </a:r>
            <a:r>
              <a:rPr lang="en-US" dirty="0" err="1"/>
              <a:t>nào</a:t>
            </a:r>
            <a:r>
              <a:rPr lang="en-US" dirty="0"/>
              <a:t> </a:t>
            </a:r>
            <a:r>
              <a:rPr lang="en-US" dirty="0" err="1"/>
              <a:t>trong</a:t>
            </a:r>
            <a:r>
              <a:rPr lang="en-US" dirty="0"/>
              <a:t> </a:t>
            </a:r>
            <a:r>
              <a:rPr lang="en-US" dirty="0" err="1"/>
              <a:t>hộp</a:t>
            </a:r>
            <a:r>
              <a:rPr lang="en-US" dirty="0"/>
              <a:t> </a:t>
            </a:r>
            <a:r>
              <a:rPr lang="en-US" dirty="0" err="1"/>
              <a:t>thoại</a:t>
            </a:r>
            <a:r>
              <a:rPr lang="en-US" dirty="0"/>
              <a:t> Windows </a:t>
            </a:r>
            <a:r>
              <a:rPr lang="en-US" dirty="0" err="1"/>
              <a:t>sau</a:t>
            </a:r>
            <a:r>
              <a:rPr lang="en-US" dirty="0"/>
              <a:t> </a:t>
            </a:r>
            <a:r>
              <a:rPr lang="en-US" dirty="0" err="1"/>
              <a:t>đây</a:t>
            </a:r>
            <a:r>
              <a:rPr lang="en-US" dirty="0"/>
              <a:t> </a:t>
            </a:r>
            <a:r>
              <a:rPr lang="en-US" dirty="0" err="1"/>
              <a:t>cho</a:t>
            </a:r>
            <a:r>
              <a:rPr lang="en-US" dirty="0"/>
              <a:t> </a:t>
            </a:r>
            <a:r>
              <a:rPr lang="en-US" dirty="0" err="1"/>
              <a:t>phép</a:t>
            </a:r>
            <a:r>
              <a:rPr lang="en-US" dirty="0"/>
              <a:t> </a:t>
            </a:r>
            <a:r>
              <a:rPr lang="en-US" dirty="0" err="1"/>
              <a:t>bạn</a:t>
            </a:r>
            <a:r>
              <a:rPr lang="en-US" dirty="0"/>
              <a:t> </a:t>
            </a:r>
            <a:r>
              <a:rPr lang="en-US" dirty="0" err="1"/>
              <a:t>chọn</a:t>
            </a:r>
            <a:r>
              <a:rPr lang="en-US" dirty="0"/>
              <a:t> </a:t>
            </a:r>
            <a:r>
              <a:rPr lang="en-US" dirty="0" err="1"/>
              <a:t>một</a:t>
            </a:r>
            <a:r>
              <a:rPr lang="en-US" dirty="0"/>
              <a:t> </a:t>
            </a:r>
            <a:r>
              <a:rPr lang="en-US" dirty="0" err="1"/>
              <a:t>số</a:t>
            </a:r>
            <a:r>
              <a:rPr lang="en-US" dirty="0"/>
              <a:t> </a:t>
            </a:r>
            <a:r>
              <a:rPr lang="en-US" dirty="0" err="1"/>
              <a:t>tùy</a:t>
            </a:r>
            <a:r>
              <a:rPr lang="en-US" dirty="0"/>
              <a:t> </a:t>
            </a:r>
            <a:r>
              <a:rPr lang="en-US" dirty="0" err="1"/>
              <a:t>chọn</a:t>
            </a:r>
            <a:r>
              <a:rPr lang="en-US" dirty="0"/>
              <a:t>? (</a:t>
            </a:r>
            <a:r>
              <a:rPr lang="en-US" dirty="0" err="1"/>
              <a:t>Chọn</a:t>
            </a:r>
            <a:r>
              <a:rPr lang="en-US" dirty="0"/>
              <a:t> 1)</a:t>
            </a:r>
          </a:p>
          <a:p>
            <a:pPr marL="914378" indent="-400040" algn="just">
              <a:buFont typeface="+mj-lt"/>
              <a:buAutoNum type="alphaLcPeriod"/>
            </a:pPr>
            <a:r>
              <a:rPr lang="en-US" sz="2400" dirty="0"/>
              <a:t>Drop-down lists. </a:t>
            </a:r>
          </a:p>
          <a:p>
            <a:pPr marL="914378" indent="-400040" algn="just">
              <a:buFont typeface="+mj-lt"/>
              <a:buAutoNum type="alphaLcPeriod"/>
            </a:pPr>
            <a:r>
              <a:rPr lang="en-US" sz="2400" dirty="0"/>
              <a:t>Radio buttons. </a:t>
            </a:r>
          </a:p>
          <a:p>
            <a:pPr marL="914378" indent="-400040" algn="just">
              <a:buFont typeface="+mj-lt"/>
              <a:buAutoNum type="alphaLcPeriod"/>
            </a:pPr>
            <a:r>
              <a:rPr lang="en-US" sz="2400" dirty="0"/>
              <a:t>Check boxes. </a:t>
            </a:r>
          </a:p>
          <a:p>
            <a:pPr marL="914378" indent="-400040" algn="just">
              <a:buFont typeface="+mj-lt"/>
              <a:buAutoNum type="alphaLcPeriod"/>
            </a:pPr>
            <a:r>
              <a:rPr lang="en-US" sz="2400" dirty="0"/>
              <a:t>Command buttons.</a:t>
            </a:r>
          </a:p>
          <a:p>
            <a:pPr marL="0" indent="0">
              <a:buNone/>
            </a:pPr>
            <a:endParaRPr lang="vi-VN" dirty="0"/>
          </a:p>
        </p:txBody>
      </p:sp>
    </p:spTree>
    <p:extLst>
      <p:ext uri="{BB962C8B-B14F-4D97-AF65-F5344CB8AC3E}">
        <p14:creationId xmlns:p14="http://schemas.microsoft.com/office/powerpoint/2010/main" val="101959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9"/>
            </a:pPr>
            <a:r>
              <a:rPr lang="en-US" dirty="0" err="1"/>
              <a:t>Tùy</a:t>
            </a:r>
            <a:r>
              <a:rPr lang="en-US" dirty="0"/>
              <a:t> </a:t>
            </a:r>
            <a:r>
              <a:rPr lang="en-US" dirty="0" err="1"/>
              <a:t>chọn</a:t>
            </a:r>
            <a:r>
              <a:rPr lang="en-US" dirty="0"/>
              <a:t> </a:t>
            </a:r>
            <a:r>
              <a:rPr lang="en-US" dirty="0" err="1"/>
              <a:t>nào</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là</a:t>
            </a:r>
            <a:r>
              <a:rPr lang="en-US" dirty="0"/>
              <a:t> </a:t>
            </a:r>
            <a:r>
              <a:rPr lang="en-US" dirty="0" err="1"/>
              <a:t>một</a:t>
            </a:r>
            <a:r>
              <a:rPr lang="en-US" dirty="0"/>
              <a:t> </a:t>
            </a:r>
            <a:r>
              <a:rPr lang="en-US" dirty="0" err="1"/>
              <a:t>ví</a:t>
            </a:r>
            <a:r>
              <a:rPr lang="en-US" dirty="0"/>
              <a:t> </a:t>
            </a:r>
            <a:r>
              <a:rPr lang="en-US" dirty="0" err="1"/>
              <a:t>dụ</a:t>
            </a:r>
            <a:r>
              <a:rPr lang="en-US" dirty="0"/>
              <a:t> </a:t>
            </a:r>
            <a:r>
              <a:rPr lang="en-US" dirty="0" err="1"/>
              <a:t>về</a:t>
            </a:r>
            <a:r>
              <a:rPr lang="en-US" dirty="0"/>
              <a:t> </a:t>
            </a:r>
            <a:r>
              <a:rPr lang="en-US" dirty="0" err="1"/>
              <a:t>cài</a:t>
            </a:r>
            <a:r>
              <a:rPr lang="en-US" dirty="0"/>
              <a:t> </a:t>
            </a:r>
            <a:r>
              <a:rPr lang="en-US" dirty="0" err="1"/>
              <a:t>đặt</a:t>
            </a:r>
            <a:r>
              <a:rPr lang="en-US" dirty="0"/>
              <a:t> </a:t>
            </a:r>
            <a:r>
              <a:rPr lang="en-US" dirty="0" err="1"/>
              <a:t>toàn</a:t>
            </a:r>
            <a:r>
              <a:rPr lang="en-US" dirty="0"/>
              <a:t> </a:t>
            </a:r>
            <a:r>
              <a:rPr lang="en-US" dirty="0" err="1"/>
              <a:t>cầu</a:t>
            </a:r>
            <a:r>
              <a:rPr lang="en-US" dirty="0"/>
              <a:t> (Global setting) </a:t>
            </a:r>
            <a:r>
              <a:rPr lang="en-US" dirty="0" err="1"/>
              <a:t>trên</a:t>
            </a:r>
            <a:r>
              <a:rPr lang="en-US" dirty="0"/>
              <a:t> </a:t>
            </a:r>
            <a:r>
              <a:rPr lang="en-US" dirty="0" err="1"/>
              <a:t>hệ</a:t>
            </a:r>
            <a:r>
              <a:rPr lang="en-US" dirty="0"/>
              <a:t> </a:t>
            </a:r>
            <a:r>
              <a:rPr lang="en-US" dirty="0" err="1"/>
              <a:t>thống</a:t>
            </a:r>
            <a:r>
              <a:rPr lang="en-US" dirty="0"/>
              <a:t> Windows? (</a:t>
            </a:r>
            <a:r>
              <a:rPr lang="en-US" dirty="0" err="1"/>
              <a:t>Chọn</a:t>
            </a:r>
            <a:r>
              <a:rPr lang="en-US" dirty="0"/>
              <a:t> 1)</a:t>
            </a:r>
          </a:p>
          <a:p>
            <a:pPr marL="914378" indent="-400040" algn="just">
              <a:buFont typeface="+mj-lt"/>
              <a:buAutoNum type="alphaLcPeriod"/>
            </a:pPr>
            <a:r>
              <a:rPr lang="en-US" sz="2400" dirty="0"/>
              <a:t>Desktop background picture. </a:t>
            </a:r>
          </a:p>
          <a:p>
            <a:pPr marL="914378" indent="-400040" algn="just">
              <a:buFont typeface="+mj-lt"/>
              <a:buAutoNum type="alphaLcPeriod"/>
            </a:pPr>
            <a:r>
              <a:rPr lang="en-US" sz="2400" dirty="0"/>
              <a:t>Screen resolution. </a:t>
            </a:r>
          </a:p>
          <a:p>
            <a:pPr marL="914378" indent="-400040" algn="just">
              <a:buFont typeface="+mj-lt"/>
              <a:buAutoNum type="alphaLcPeriod"/>
            </a:pPr>
            <a:r>
              <a:rPr lang="en-US" sz="2400" dirty="0"/>
              <a:t>Accent color. </a:t>
            </a:r>
          </a:p>
          <a:p>
            <a:pPr marL="914378" indent="-400040" algn="just">
              <a:buFont typeface="+mj-lt"/>
              <a:buAutoNum type="alphaLcPeriod"/>
            </a:pPr>
            <a:r>
              <a:rPr lang="en-US" sz="2400" dirty="0"/>
              <a:t>Screen saver.</a:t>
            </a:r>
          </a:p>
          <a:p>
            <a:pPr marL="0" indent="0">
              <a:buNone/>
            </a:pPr>
            <a:endParaRPr lang="vi-VN" dirty="0"/>
          </a:p>
        </p:txBody>
      </p:sp>
    </p:spTree>
    <p:extLst>
      <p:ext uri="{BB962C8B-B14F-4D97-AF65-F5344CB8AC3E}">
        <p14:creationId xmlns:p14="http://schemas.microsoft.com/office/powerpoint/2010/main" val="423766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0"/>
            </a:pPr>
            <a:r>
              <a:rPr lang="en-US" dirty="0" err="1"/>
              <a:t>Tính</a:t>
            </a:r>
            <a:r>
              <a:rPr lang="en-US" dirty="0"/>
              <a:t> </a:t>
            </a:r>
            <a:r>
              <a:rPr lang="en-US" dirty="0" err="1"/>
              <a:t>năng</a:t>
            </a:r>
            <a:r>
              <a:rPr lang="en-US" dirty="0"/>
              <a:t> </a:t>
            </a:r>
            <a:r>
              <a:rPr lang="en-US" dirty="0" err="1"/>
              <a:t>hệ</a:t>
            </a:r>
            <a:r>
              <a:rPr lang="en-US" dirty="0"/>
              <a:t> </a:t>
            </a:r>
            <a:r>
              <a:rPr lang="en-US" dirty="0" err="1"/>
              <a:t>điều</a:t>
            </a:r>
            <a:r>
              <a:rPr lang="en-US" dirty="0"/>
              <a:t> </a:t>
            </a:r>
            <a:r>
              <a:rPr lang="en-US" dirty="0" err="1"/>
              <a:t>hành</a:t>
            </a:r>
            <a:r>
              <a:rPr lang="en-US" dirty="0"/>
              <a:t> di </a:t>
            </a:r>
            <a:r>
              <a:rPr lang="en-US" dirty="0" err="1"/>
              <a:t>động</a:t>
            </a:r>
            <a:r>
              <a:rPr lang="en-US" dirty="0"/>
              <a:t> (Mobile Operating System) </a:t>
            </a:r>
            <a:r>
              <a:rPr lang="en-US" dirty="0" err="1"/>
              <a:t>nào</a:t>
            </a:r>
            <a:r>
              <a:rPr lang="en-US" dirty="0"/>
              <a:t> </a:t>
            </a:r>
            <a:r>
              <a:rPr lang="en-US" dirty="0" err="1"/>
              <a:t>giúp</a:t>
            </a:r>
            <a:r>
              <a:rPr lang="en-US" dirty="0"/>
              <a:t> </a:t>
            </a:r>
            <a:r>
              <a:rPr lang="en-US" dirty="0" err="1"/>
              <a:t>bạn</a:t>
            </a:r>
            <a:r>
              <a:rPr lang="en-US" dirty="0"/>
              <a:t> </a:t>
            </a:r>
            <a:r>
              <a:rPr lang="en-US" dirty="0" err="1"/>
              <a:t>tránh</a:t>
            </a:r>
            <a:r>
              <a:rPr lang="en-US" dirty="0"/>
              <a:t> </a:t>
            </a:r>
            <a:r>
              <a:rPr lang="en-US" dirty="0" err="1"/>
              <a:t>vô</a:t>
            </a:r>
            <a:r>
              <a:rPr lang="en-US" dirty="0"/>
              <a:t> </a:t>
            </a:r>
            <a:r>
              <a:rPr lang="en-US" dirty="0" err="1"/>
              <a:t>tình</a:t>
            </a:r>
            <a:r>
              <a:rPr lang="en-US" dirty="0"/>
              <a:t> </a:t>
            </a:r>
            <a:r>
              <a:rPr lang="en-US" dirty="0" err="1"/>
              <a:t>thực</a:t>
            </a:r>
            <a:r>
              <a:rPr lang="en-US" dirty="0"/>
              <a:t> </a:t>
            </a:r>
            <a:r>
              <a:rPr lang="en-US" dirty="0" err="1"/>
              <a:t>hiện</a:t>
            </a:r>
            <a:r>
              <a:rPr lang="en-US" dirty="0"/>
              <a:t> </a:t>
            </a:r>
            <a:r>
              <a:rPr lang="en-US" dirty="0" err="1"/>
              <a:t>cuộc</a:t>
            </a:r>
            <a:r>
              <a:rPr lang="en-US" dirty="0"/>
              <a:t> </a:t>
            </a:r>
            <a:r>
              <a:rPr lang="en-US" dirty="0" err="1"/>
              <a:t>gọi</a:t>
            </a:r>
            <a:r>
              <a:rPr lang="en-US" dirty="0"/>
              <a:t> </a:t>
            </a:r>
            <a:r>
              <a:rPr lang="en-US" dirty="0" err="1"/>
              <a:t>hoặc</a:t>
            </a:r>
            <a:r>
              <a:rPr lang="en-US" dirty="0"/>
              <a:t> </a:t>
            </a:r>
            <a:r>
              <a:rPr lang="en-US" dirty="0" err="1"/>
              <a:t>chụp</a:t>
            </a:r>
            <a:r>
              <a:rPr lang="en-US" dirty="0"/>
              <a:t> </a:t>
            </a:r>
            <a:r>
              <a:rPr lang="en-US" dirty="0" err="1"/>
              <a:t>ảnh</a:t>
            </a:r>
            <a:r>
              <a:rPr lang="en-US" dirty="0"/>
              <a:t>? (</a:t>
            </a:r>
            <a:r>
              <a:rPr lang="en-US" dirty="0" err="1"/>
              <a:t>Chọn</a:t>
            </a:r>
            <a:r>
              <a:rPr lang="en-US" dirty="0"/>
              <a:t> 1)</a:t>
            </a:r>
          </a:p>
          <a:p>
            <a:pPr marL="914378" indent="-400040" algn="just">
              <a:buFont typeface="+mj-lt"/>
              <a:buAutoNum type="alphaLcPeriod"/>
            </a:pPr>
            <a:r>
              <a:rPr lang="en-US" sz="2400" dirty="0"/>
              <a:t>Virtual personal assistant. </a:t>
            </a:r>
          </a:p>
          <a:p>
            <a:pPr marL="914378" indent="-400040" algn="just">
              <a:buFont typeface="+mj-lt"/>
              <a:buAutoNum type="alphaLcPeriod"/>
            </a:pPr>
            <a:r>
              <a:rPr lang="en-US" sz="2400" dirty="0"/>
              <a:t>Pinch gesture. </a:t>
            </a:r>
          </a:p>
          <a:p>
            <a:pPr marL="914378" indent="-400040" algn="just">
              <a:buFont typeface="+mj-lt"/>
              <a:buAutoNum type="alphaLcPeriod"/>
            </a:pPr>
            <a:r>
              <a:rPr lang="en-US" sz="2400" dirty="0"/>
              <a:t>Dock. </a:t>
            </a:r>
          </a:p>
          <a:p>
            <a:pPr marL="914378" indent="-400040" algn="just">
              <a:buFont typeface="+mj-lt"/>
              <a:buAutoNum type="alphaLcPeriod"/>
            </a:pPr>
            <a:r>
              <a:rPr lang="en-US" sz="2400" dirty="0"/>
              <a:t>Lock screen.</a:t>
            </a:r>
          </a:p>
          <a:p>
            <a:pPr marL="0" indent="0">
              <a:buNone/>
            </a:pPr>
            <a:endParaRPr lang="vi-VN" dirty="0"/>
          </a:p>
        </p:txBody>
      </p:sp>
    </p:spTree>
    <p:extLst>
      <p:ext uri="{BB962C8B-B14F-4D97-AF65-F5344CB8AC3E}">
        <p14:creationId xmlns:p14="http://schemas.microsoft.com/office/powerpoint/2010/main" val="112910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1"/>
            </a:pPr>
            <a:r>
              <a:rPr lang="en-US" dirty="0" err="1"/>
              <a:t>Tùy</a:t>
            </a:r>
            <a:r>
              <a:rPr lang="en-US" dirty="0"/>
              <a:t> </a:t>
            </a:r>
            <a:r>
              <a:rPr lang="en-US" dirty="0" err="1"/>
              <a:t>chọn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là</a:t>
            </a:r>
            <a:r>
              <a:rPr lang="en-US" dirty="0"/>
              <a:t> </a:t>
            </a:r>
            <a:r>
              <a:rPr lang="en-US" dirty="0" err="1"/>
              <a:t>một</a:t>
            </a:r>
            <a:r>
              <a:rPr lang="en-US" dirty="0"/>
              <a:t> </a:t>
            </a:r>
            <a:r>
              <a:rPr lang="en-US" dirty="0" err="1"/>
              <a:t>chức</a:t>
            </a:r>
            <a:r>
              <a:rPr lang="en-US" dirty="0"/>
              <a:t> </a:t>
            </a:r>
            <a:r>
              <a:rPr lang="en-US" dirty="0" err="1"/>
              <a:t>năng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r>
              <a:rPr lang="en-US" dirty="0"/>
              <a:t>? (</a:t>
            </a:r>
            <a:r>
              <a:rPr lang="en-US" dirty="0" err="1"/>
              <a:t>Chọn</a:t>
            </a:r>
            <a:r>
              <a:rPr lang="en-US" dirty="0"/>
              <a:t> 1)</a:t>
            </a:r>
          </a:p>
          <a:p>
            <a:pPr marL="914378" indent="-400040" algn="just">
              <a:buFont typeface="+mj-lt"/>
              <a:buAutoNum type="alphaLcPeriod"/>
            </a:pPr>
            <a:r>
              <a:rPr lang="en-US" sz="2400" dirty="0" err="1"/>
              <a:t>Để</a:t>
            </a:r>
            <a:r>
              <a:rPr lang="en-US" sz="2400" dirty="0"/>
              <a:t> </a:t>
            </a:r>
            <a:r>
              <a:rPr lang="en-US" sz="2400" dirty="0" err="1"/>
              <a:t>soạn</a:t>
            </a:r>
            <a:r>
              <a:rPr lang="en-US" sz="2400" dirty="0"/>
              <a:t> </a:t>
            </a:r>
            <a:r>
              <a:rPr lang="en-US" sz="2400" dirty="0" err="1"/>
              <a:t>và</a:t>
            </a:r>
            <a:r>
              <a:rPr lang="en-US" sz="2400" dirty="0"/>
              <a:t> </a:t>
            </a:r>
            <a:r>
              <a:rPr lang="en-US" sz="2400" dirty="0" err="1"/>
              <a:t>gửi</a:t>
            </a:r>
            <a:r>
              <a:rPr lang="en-US" sz="2400" dirty="0"/>
              <a:t> email.</a:t>
            </a:r>
          </a:p>
          <a:p>
            <a:pPr marL="914378" indent="-400040" algn="just">
              <a:buFont typeface="+mj-lt"/>
              <a:buAutoNum type="alphaLcPeriod"/>
            </a:pPr>
            <a:r>
              <a:rPr lang="en-US" sz="2400" dirty="0" err="1"/>
              <a:t>Để</a:t>
            </a:r>
            <a:r>
              <a:rPr lang="en-US" sz="2400" dirty="0"/>
              <a:t> </a:t>
            </a:r>
            <a:r>
              <a:rPr lang="en-US" sz="2400" dirty="0" err="1"/>
              <a:t>chỉnh</a:t>
            </a:r>
            <a:r>
              <a:rPr lang="en-US" sz="2400" dirty="0"/>
              <a:t> </a:t>
            </a:r>
            <a:r>
              <a:rPr lang="en-US" sz="2400" dirty="0" err="1"/>
              <a:t>sửa</a:t>
            </a:r>
            <a:r>
              <a:rPr lang="en-US" sz="2400" dirty="0"/>
              <a:t> </a:t>
            </a:r>
            <a:r>
              <a:rPr lang="en-US" sz="2400" dirty="0" err="1"/>
              <a:t>hình</a:t>
            </a:r>
            <a:r>
              <a:rPr lang="en-US" sz="2400" dirty="0"/>
              <a:t> </a:t>
            </a:r>
            <a:r>
              <a:rPr lang="en-US" sz="2400" dirty="0" err="1"/>
              <a:t>ảnh</a:t>
            </a:r>
            <a:r>
              <a:rPr lang="en-US" sz="2400" dirty="0"/>
              <a:t> </a:t>
            </a:r>
            <a:r>
              <a:rPr lang="en-US" sz="2400" dirty="0" err="1"/>
              <a:t>và</a:t>
            </a:r>
            <a:r>
              <a:rPr lang="en-US" sz="2400" dirty="0"/>
              <a:t> </a:t>
            </a:r>
            <a:r>
              <a:rPr lang="en-US" sz="2400" dirty="0" err="1"/>
              <a:t>hình</a:t>
            </a:r>
            <a:r>
              <a:rPr lang="en-US" sz="2400" dirty="0"/>
              <a:t> </a:t>
            </a:r>
            <a:r>
              <a:rPr lang="en-US" sz="2400" dirty="0" err="1"/>
              <a:t>ảnh</a:t>
            </a:r>
            <a:r>
              <a:rPr lang="en-US" sz="2400" dirty="0"/>
              <a:t> </a:t>
            </a:r>
            <a:r>
              <a:rPr lang="en-US" sz="2400" dirty="0" err="1"/>
              <a:t>độ</a:t>
            </a:r>
            <a:r>
              <a:rPr lang="en-US" sz="2400" dirty="0"/>
              <a:t> </a:t>
            </a:r>
            <a:r>
              <a:rPr lang="en-US" sz="2400" dirty="0" err="1"/>
              <a:t>phân</a:t>
            </a:r>
            <a:r>
              <a:rPr lang="en-US" sz="2400" dirty="0"/>
              <a:t> </a:t>
            </a:r>
            <a:r>
              <a:rPr lang="en-US" sz="2400" dirty="0" err="1"/>
              <a:t>giải</a:t>
            </a:r>
            <a:r>
              <a:rPr lang="en-US" sz="2400" dirty="0"/>
              <a:t> </a:t>
            </a:r>
            <a:r>
              <a:rPr lang="en-US" sz="2400" dirty="0" err="1"/>
              <a:t>cao</a:t>
            </a:r>
            <a:r>
              <a:rPr lang="en-US" sz="2400" dirty="0"/>
              <a:t> </a:t>
            </a:r>
            <a:r>
              <a:rPr lang="en-US" sz="2400" dirty="0" err="1"/>
              <a:t>khác</a:t>
            </a:r>
            <a:r>
              <a:rPr lang="en-US" sz="2400" dirty="0"/>
              <a:t>.</a:t>
            </a:r>
          </a:p>
          <a:p>
            <a:pPr marL="914378" indent="-400040" algn="just">
              <a:buFont typeface="+mj-lt"/>
              <a:buAutoNum type="alphaLcPeriod"/>
            </a:pPr>
            <a:r>
              <a:rPr lang="en-US" sz="2400" dirty="0" err="1"/>
              <a:t>Để</a:t>
            </a:r>
            <a:r>
              <a:rPr lang="en-US" sz="2400" dirty="0"/>
              <a:t> </a:t>
            </a:r>
            <a:r>
              <a:rPr lang="en-US" sz="2400" dirty="0" err="1"/>
              <a:t>kiểm</a:t>
            </a:r>
            <a:r>
              <a:rPr lang="en-US" sz="2400" dirty="0"/>
              <a:t> </a:t>
            </a:r>
            <a:r>
              <a:rPr lang="en-US" sz="2400" dirty="0" err="1"/>
              <a:t>soát</a:t>
            </a:r>
            <a:r>
              <a:rPr lang="en-US" sz="2400" dirty="0"/>
              <a:t> </a:t>
            </a:r>
            <a:r>
              <a:rPr lang="en-US" sz="2400" dirty="0" err="1"/>
              <a:t>giao</a:t>
            </a:r>
            <a:r>
              <a:rPr lang="en-US" sz="2400" dirty="0"/>
              <a:t> </a:t>
            </a:r>
            <a:r>
              <a:rPr lang="en-US" sz="2400" dirty="0" err="1"/>
              <a:t>tiếp</a:t>
            </a:r>
            <a:r>
              <a:rPr lang="en-US" sz="2400" dirty="0"/>
              <a:t> </a:t>
            </a:r>
            <a:r>
              <a:rPr lang="en-US" sz="2400" dirty="0" err="1"/>
              <a:t>và</a:t>
            </a:r>
            <a:r>
              <a:rPr lang="en-US" sz="2400" dirty="0"/>
              <a:t> </a:t>
            </a:r>
            <a:r>
              <a:rPr lang="en-US" sz="2400" dirty="0" err="1"/>
              <a:t>quản</a:t>
            </a:r>
            <a:r>
              <a:rPr lang="en-US" sz="2400" dirty="0"/>
              <a:t> </a:t>
            </a:r>
            <a:r>
              <a:rPr lang="en-US" sz="2400" dirty="0" err="1"/>
              <a:t>lý</a:t>
            </a:r>
            <a:r>
              <a:rPr lang="en-US" sz="2400" dirty="0"/>
              <a:t> </a:t>
            </a:r>
            <a:r>
              <a:rPr lang="en-US" sz="2400" dirty="0" err="1"/>
              <a:t>tập</a:t>
            </a:r>
            <a:r>
              <a:rPr lang="en-US" sz="2400" dirty="0"/>
              <a:t> tin.</a:t>
            </a:r>
          </a:p>
          <a:p>
            <a:pPr marL="914378" indent="-400040" algn="just">
              <a:buFont typeface="+mj-lt"/>
              <a:buAutoNum type="alphaLcPeriod"/>
            </a:pPr>
            <a:r>
              <a:rPr lang="en-US" sz="2400" dirty="0" err="1"/>
              <a:t>Tất</a:t>
            </a:r>
            <a:r>
              <a:rPr lang="en-US" sz="2400" dirty="0"/>
              <a:t> </a:t>
            </a:r>
            <a:r>
              <a:rPr lang="en-US" sz="2400" dirty="0" err="1"/>
              <a:t>cả</a:t>
            </a:r>
            <a:r>
              <a:rPr lang="en-US" sz="2400" dirty="0"/>
              <a:t> </a:t>
            </a:r>
            <a:r>
              <a:rPr lang="en-US" sz="2400" dirty="0" err="1"/>
              <a:t>đều</a:t>
            </a:r>
            <a:r>
              <a:rPr lang="en-US" sz="2400" dirty="0"/>
              <a:t> </a:t>
            </a:r>
            <a:r>
              <a:rPr lang="en-US" sz="2400" dirty="0" err="1"/>
              <a:t>là</a:t>
            </a:r>
            <a:r>
              <a:rPr lang="en-US" sz="2400" dirty="0"/>
              <a:t> </a:t>
            </a:r>
            <a:r>
              <a:rPr lang="en-US" sz="2400" dirty="0" err="1"/>
              <a:t>chức</a:t>
            </a:r>
            <a:r>
              <a:rPr lang="en-US" sz="2400" dirty="0"/>
              <a:t> </a:t>
            </a:r>
            <a:r>
              <a:rPr lang="en-US" sz="2400" dirty="0" err="1"/>
              <a:t>năng</a:t>
            </a:r>
            <a:r>
              <a:rPr lang="en-US" sz="2400" dirty="0"/>
              <a:t> </a:t>
            </a:r>
            <a:r>
              <a:rPr lang="en-US" sz="2400" dirty="0" err="1"/>
              <a:t>của</a:t>
            </a:r>
            <a:r>
              <a:rPr lang="en-US" sz="2400" dirty="0"/>
              <a:t> </a:t>
            </a:r>
            <a:r>
              <a:rPr lang="en-US" sz="2400" dirty="0" err="1"/>
              <a:t>hệ</a:t>
            </a:r>
            <a:r>
              <a:rPr lang="en-US" sz="2400" dirty="0"/>
              <a:t> </a:t>
            </a:r>
            <a:r>
              <a:rPr lang="en-US" sz="2400" dirty="0" err="1"/>
              <a:t>điều</a:t>
            </a:r>
            <a:r>
              <a:rPr lang="en-US" sz="2400" dirty="0"/>
              <a:t> </a:t>
            </a:r>
            <a:r>
              <a:rPr lang="en-US" sz="2400" dirty="0" err="1"/>
              <a:t>hành</a:t>
            </a:r>
            <a:endParaRPr lang="en-US" sz="2400" dirty="0"/>
          </a:p>
          <a:p>
            <a:pPr marL="0" indent="0">
              <a:buNone/>
            </a:pPr>
            <a:endParaRPr lang="vi-VN" dirty="0"/>
          </a:p>
        </p:txBody>
      </p:sp>
    </p:spTree>
    <p:extLst>
      <p:ext uri="{BB962C8B-B14F-4D97-AF65-F5344CB8AC3E}">
        <p14:creationId xmlns:p14="http://schemas.microsoft.com/office/powerpoint/2010/main" val="299298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2"/>
            </a:pPr>
            <a:r>
              <a:rPr lang="en-US" dirty="0" err="1"/>
              <a:t>Tùy</a:t>
            </a:r>
            <a:r>
              <a:rPr lang="en-US" dirty="0"/>
              <a:t> </a:t>
            </a:r>
            <a:r>
              <a:rPr lang="en-US" dirty="0" err="1"/>
              <a:t>chọn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là</a:t>
            </a:r>
            <a:r>
              <a:rPr lang="en-US" dirty="0"/>
              <a:t> </a:t>
            </a:r>
            <a:r>
              <a:rPr lang="en-US" dirty="0" err="1"/>
              <a:t>cách</a:t>
            </a:r>
            <a:r>
              <a:rPr lang="en-US" dirty="0"/>
              <a:t> </a:t>
            </a:r>
            <a:r>
              <a:rPr lang="en-US" dirty="0" err="1"/>
              <a:t>tốt</a:t>
            </a:r>
            <a:r>
              <a:rPr lang="en-US" dirty="0"/>
              <a:t> </a:t>
            </a:r>
            <a:r>
              <a:rPr lang="en-US" dirty="0" err="1"/>
              <a:t>nhất</a:t>
            </a:r>
            <a:r>
              <a:rPr lang="en-US" dirty="0"/>
              <a:t> </a:t>
            </a:r>
            <a:r>
              <a:rPr lang="en-US" dirty="0" err="1"/>
              <a:t>để</a:t>
            </a:r>
            <a:r>
              <a:rPr lang="en-US" dirty="0"/>
              <a:t> </a:t>
            </a:r>
            <a:r>
              <a:rPr lang="en-US" dirty="0" err="1"/>
              <a:t>tắt</a:t>
            </a:r>
            <a:r>
              <a:rPr lang="en-US" dirty="0"/>
              <a:t> </a:t>
            </a:r>
            <a:r>
              <a:rPr lang="en-US" dirty="0" err="1"/>
              <a:t>máy</a:t>
            </a:r>
            <a:r>
              <a:rPr lang="en-US" dirty="0"/>
              <a:t> </a:t>
            </a:r>
            <a:r>
              <a:rPr lang="en-US" dirty="0" err="1"/>
              <a:t>tính</a:t>
            </a:r>
            <a:r>
              <a:rPr lang="en-US" dirty="0"/>
              <a:t>? (</a:t>
            </a:r>
            <a:r>
              <a:rPr lang="en-US" dirty="0" err="1"/>
              <a:t>Chọn</a:t>
            </a:r>
            <a:r>
              <a:rPr lang="en-US" dirty="0"/>
              <a:t> 1)</a:t>
            </a:r>
          </a:p>
          <a:p>
            <a:pPr marL="914378" indent="-400040" algn="just">
              <a:buFont typeface="+mj-lt"/>
              <a:buAutoNum type="alphaLcPeriod"/>
            </a:pPr>
            <a:r>
              <a:rPr lang="en-US" sz="2400" dirty="0" err="1"/>
              <a:t>Nhấn</a:t>
            </a:r>
            <a:r>
              <a:rPr lang="en-US" sz="2400" dirty="0"/>
              <a:t> </a:t>
            </a:r>
            <a:r>
              <a:rPr lang="en-US" sz="2400" dirty="0" err="1"/>
              <a:t>nút</a:t>
            </a:r>
            <a:r>
              <a:rPr lang="en-US" sz="2400" dirty="0"/>
              <a:t> </a:t>
            </a:r>
            <a:r>
              <a:rPr lang="en-US" sz="2400" dirty="0" err="1"/>
              <a:t>nguồn</a:t>
            </a:r>
            <a:r>
              <a:rPr lang="en-US" sz="2400" dirty="0"/>
              <a:t> </a:t>
            </a:r>
            <a:r>
              <a:rPr lang="en-US" sz="2400" dirty="0" err="1"/>
              <a:t>trên</a:t>
            </a:r>
            <a:r>
              <a:rPr lang="en-US" sz="2400" dirty="0"/>
              <a:t> </a:t>
            </a:r>
            <a:r>
              <a:rPr lang="en-US" sz="2400" dirty="0" err="1"/>
              <a:t>vỏ</a:t>
            </a:r>
            <a:r>
              <a:rPr lang="en-US" sz="2400" dirty="0"/>
              <a:t> </a:t>
            </a:r>
            <a:r>
              <a:rPr lang="en-US" sz="2400" dirty="0" err="1"/>
              <a:t>máy</a:t>
            </a:r>
            <a:r>
              <a:rPr lang="en-US" sz="2400" dirty="0"/>
              <a:t> </a:t>
            </a:r>
            <a:r>
              <a:rPr lang="en-US" sz="2400" dirty="0" err="1"/>
              <a:t>tính</a:t>
            </a:r>
            <a:r>
              <a:rPr lang="en-US" sz="2400" dirty="0"/>
              <a:t>.</a:t>
            </a:r>
          </a:p>
          <a:p>
            <a:pPr marL="914378" indent="-400040" algn="just">
              <a:buFont typeface="+mj-lt"/>
              <a:buAutoNum type="alphaLcPeriod"/>
            </a:pPr>
            <a:r>
              <a:rPr lang="en-US" sz="2400" dirty="0" err="1"/>
              <a:t>Bấm</a:t>
            </a:r>
            <a:r>
              <a:rPr lang="en-US" sz="2400" dirty="0"/>
              <a:t> Start, Power, Shutdown, </a:t>
            </a:r>
            <a:r>
              <a:rPr lang="en-US" sz="2400" dirty="0" err="1"/>
              <a:t>sau</a:t>
            </a:r>
            <a:r>
              <a:rPr lang="en-US" sz="2400" dirty="0"/>
              <a:t> </a:t>
            </a:r>
            <a:r>
              <a:rPr lang="en-US" sz="2400" dirty="0" err="1"/>
              <a:t>đó</a:t>
            </a:r>
            <a:r>
              <a:rPr lang="en-US" sz="2400" dirty="0"/>
              <a:t> </a:t>
            </a:r>
            <a:r>
              <a:rPr lang="en-US" sz="2400" dirty="0" err="1"/>
              <a:t>để</a:t>
            </a:r>
            <a:r>
              <a:rPr lang="en-US" sz="2400" dirty="0"/>
              <a:t> </a:t>
            </a:r>
            <a:r>
              <a:rPr lang="en-US" sz="2400" dirty="0" err="1"/>
              <a:t>quá</a:t>
            </a:r>
            <a:r>
              <a:rPr lang="en-US" sz="2400" dirty="0"/>
              <a:t> </a:t>
            </a:r>
            <a:r>
              <a:rPr lang="en-US" sz="2400" dirty="0" err="1"/>
              <a:t>trình</a:t>
            </a:r>
            <a:r>
              <a:rPr lang="en-US" sz="2400" dirty="0"/>
              <a:t> </a:t>
            </a:r>
            <a:r>
              <a:rPr lang="en-US" sz="2400" dirty="0" err="1"/>
              <a:t>hoàn</a:t>
            </a:r>
            <a:r>
              <a:rPr lang="en-US" sz="2400" dirty="0"/>
              <a:t> </a:t>
            </a:r>
            <a:r>
              <a:rPr lang="en-US" sz="2400" dirty="0" err="1"/>
              <a:t>tất</a:t>
            </a:r>
            <a:r>
              <a:rPr lang="en-US" sz="2400" dirty="0"/>
              <a:t>.</a:t>
            </a:r>
          </a:p>
          <a:p>
            <a:pPr marL="914378" indent="-400040" algn="just">
              <a:buFont typeface="+mj-lt"/>
              <a:buAutoNum type="alphaLcPeriod"/>
            </a:pPr>
            <a:r>
              <a:rPr lang="en-US" sz="2400" dirty="0" err="1"/>
              <a:t>Nhấn</a:t>
            </a:r>
            <a:r>
              <a:rPr lang="en-US" sz="2400" dirty="0"/>
              <a:t> CTRL + ALT + DEL </a:t>
            </a:r>
            <a:r>
              <a:rPr lang="en-US" sz="2400" dirty="0" err="1"/>
              <a:t>hai</a:t>
            </a:r>
            <a:r>
              <a:rPr lang="en-US" sz="2400" dirty="0"/>
              <a:t> </a:t>
            </a:r>
            <a:r>
              <a:rPr lang="en-US" sz="2400" dirty="0" err="1"/>
              <a:t>lần</a:t>
            </a:r>
            <a:r>
              <a:rPr lang="en-US" sz="2400" dirty="0"/>
              <a:t>.</a:t>
            </a:r>
          </a:p>
          <a:p>
            <a:pPr marL="914378" indent="-400040" algn="just">
              <a:buFont typeface="+mj-lt"/>
              <a:buAutoNum type="alphaLcPeriod"/>
            </a:pPr>
            <a:r>
              <a:rPr lang="en-US" sz="2400" dirty="0" err="1"/>
              <a:t>Nhấn</a:t>
            </a:r>
            <a:r>
              <a:rPr lang="en-US" sz="2400" dirty="0"/>
              <a:t> ESC.</a:t>
            </a:r>
          </a:p>
          <a:p>
            <a:pPr marL="0" indent="0">
              <a:buNone/>
            </a:pPr>
            <a:endParaRPr lang="vi-VN" dirty="0"/>
          </a:p>
        </p:txBody>
      </p:sp>
    </p:spTree>
    <p:extLst>
      <p:ext uri="{BB962C8B-B14F-4D97-AF65-F5344CB8AC3E}">
        <p14:creationId xmlns:p14="http://schemas.microsoft.com/office/powerpoint/2010/main" val="3758274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3"/>
            </a:pPr>
            <a:r>
              <a:rPr lang="vi-VN" dirty="0"/>
              <a:t>Gói dịch vụ (Service pack) là gì?</a:t>
            </a:r>
          </a:p>
          <a:p>
            <a:pPr marL="914378" indent="-400040" algn="just">
              <a:buFont typeface="+mj-lt"/>
              <a:buAutoNum type="alphaLcPeriod"/>
            </a:pPr>
            <a:r>
              <a:rPr lang="vi-VN" sz="2400" dirty="0"/>
              <a:t>Một bộ sưu tập các bản cập nhật phần mềm.</a:t>
            </a:r>
          </a:p>
          <a:p>
            <a:pPr marL="914378" indent="-400040" algn="just">
              <a:buFont typeface="+mj-lt"/>
              <a:buAutoNum type="alphaLcPeriod"/>
            </a:pPr>
            <a:r>
              <a:rPr lang="vi-VN" sz="2400" dirty="0"/>
              <a:t>Một dạng phần mềm gián điệp (Spyware).</a:t>
            </a:r>
          </a:p>
          <a:p>
            <a:pPr marL="914378" indent="-400040" algn="just">
              <a:buFont typeface="+mj-lt"/>
              <a:buAutoNum type="alphaLcPeriod"/>
            </a:pPr>
            <a:r>
              <a:rPr lang="vi-VN" sz="2400" dirty="0"/>
              <a:t>Một chế độ năng lượng được thiết kế để cung cấp năng lượng khẩn cấp trong thời gian mất điện.</a:t>
            </a:r>
          </a:p>
          <a:p>
            <a:pPr marL="914378" indent="-400040" algn="just">
              <a:buFont typeface="+mj-lt"/>
              <a:buAutoNum type="alphaLcPeriod"/>
            </a:pPr>
            <a:r>
              <a:rPr lang="vi-VN" sz="2400" dirty="0"/>
              <a:t>Một bộ sưu tập hình nền, âm thanh và chủ đề mà bạn có thể tìm thấy trực tuyến, sau đó tải xuống và cài đặt trên hệ thống của bạn.</a:t>
            </a:r>
          </a:p>
          <a:p>
            <a:pPr marL="0" indent="0">
              <a:buNone/>
            </a:pPr>
            <a:endParaRPr lang="vi-VN" dirty="0"/>
          </a:p>
        </p:txBody>
      </p:sp>
    </p:spTree>
    <p:extLst>
      <p:ext uri="{BB962C8B-B14F-4D97-AF65-F5344CB8AC3E}">
        <p14:creationId xmlns:p14="http://schemas.microsoft.com/office/powerpoint/2010/main" val="2120601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4"/>
            </a:pPr>
            <a:r>
              <a:rPr lang="vi-VN" dirty="0"/>
              <a:t>Một hệ điều hành lưu giữ thông tin từ Clipboard trong bao lâu? (Chọn 1)</a:t>
            </a:r>
          </a:p>
          <a:p>
            <a:pPr marL="914378" indent="-396865" algn="just">
              <a:buFont typeface="+mj-lt"/>
              <a:buAutoNum type="alphaLcPeriod"/>
            </a:pPr>
            <a:r>
              <a:rPr lang="vi-VN" sz="2400" dirty="0"/>
              <a:t>Cho đến khi bạn cập nhật </a:t>
            </a:r>
            <a:r>
              <a:rPr lang="en-US" sz="2400" dirty="0"/>
              <a:t>H</a:t>
            </a:r>
            <a:r>
              <a:rPr lang="vi-VN" sz="2400" dirty="0"/>
              <a:t>ệ điều hành.</a:t>
            </a:r>
          </a:p>
          <a:p>
            <a:pPr marL="914378" indent="-396865" algn="just">
              <a:buFont typeface="+mj-lt"/>
              <a:buAutoNum type="alphaLcPeriod"/>
            </a:pPr>
            <a:r>
              <a:rPr lang="vi-VN" sz="2400" dirty="0"/>
              <a:t>Cho đến khi bạn sử dụng lệnh dán (Paste).</a:t>
            </a:r>
          </a:p>
          <a:p>
            <a:pPr marL="914378" indent="-396865" algn="just">
              <a:buFont typeface="+mj-lt"/>
              <a:buAutoNum type="alphaLcPeriod"/>
            </a:pPr>
            <a:r>
              <a:rPr lang="vi-VN" sz="2400" dirty="0"/>
              <a:t>Cho đến khi bạn nhấn Alt + F4 trên bàn phím.</a:t>
            </a:r>
          </a:p>
          <a:p>
            <a:pPr marL="914378" indent="-396865" algn="just">
              <a:buFont typeface="+mj-lt"/>
              <a:buAutoNum type="alphaLcPeriod"/>
            </a:pPr>
            <a:r>
              <a:rPr lang="vi-VN" sz="2400" dirty="0"/>
              <a:t>Cho đến khi bạn sử dụng công cụ tìm kiếm để sao chép thông tin.</a:t>
            </a:r>
          </a:p>
          <a:p>
            <a:pPr marL="0" indent="0">
              <a:buNone/>
            </a:pPr>
            <a:endParaRPr lang="vi-VN" dirty="0"/>
          </a:p>
        </p:txBody>
      </p:sp>
    </p:spTree>
    <p:extLst>
      <p:ext uri="{BB962C8B-B14F-4D97-AF65-F5344CB8AC3E}">
        <p14:creationId xmlns:p14="http://schemas.microsoft.com/office/powerpoint/2010/main" val="309058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5"/>
            </a:pPr>
            <a:r>
              <a:rPr lang="vi-VN" dirty="0"/>
              <a:t>Tùy chọn nào dưới đây là công cụ mà bạn có thể sử dụng để kiểm tra xem một ứng dụng có tương thích với phiên bản Windows của bạn hay không? (Chọn 1)</a:t>
            </a:r>
          </a:p>
          <a:p>
            <a:pPr marL="914378" indent="-403215" algn="just">
              <a:buFont typeface="+mj-lt"/>
              <a:buAutoNum type="alphaLcPeriod"/>
            </a:pPr>
            <a:r>
              <a:rPr lang="vi-VN" sz="2400" dirty="0"/>
              <a:t>Compatibility Mode. </a:t>
            </a:r>
          </a:p>
          <a:p>
            <a:pPr marL="914378" indent="-403215" algn="just">
              <a:buFont typeface="+mj-lt"/>
              <a:buAutoNum type="alphaLcPeriod"/>
            </a:pPr>
            <a:r>
              <a:rPr lang="vi-VN" sz="2400" dirty="0"/>
              <a:t>Microsoft Fix It Solution Center. </a:t>
            </a:r>
          </a:p>
          <a:p>
            <a:pPr marL="914378" indent="-403215" algn="just">
              <a:buFont typeface="+mj-lt"/>
              <a:buAutoNum type="alphaLcPeriod"/>
            </a:pPr>
            <a:r>
              <a:rPr lang="vi-VN" sz="2400" dirty="0"/>
              <a:t>Safe Mode. </a:t>
            </a:r>
          </a:p>
          <a:p>
            <a:pPr marL="914378" indent="-403215" algn="just">
              <a:buFont typeface="+mj-lt"/>
              <a:buAutoNum type="alphaLcPeriod"/>
            </a:pPr>
            <a:r>
              <a:rPr lang="vi-VN" sz="2400" dirty="0"/>
              <a:t>Windows Compatibility Center.</a:t>
            </a:r>
          </a:p>
          <a:p>
            <a:pPr marL="0" indent="0">
              <a:buNone/>
            </a:pPr>
            <a:endParaRPr lang="vi-VN" dirty="0"/>
          </a:p>
        </p:txBody>
      </p:sp>
    </p:spTree>
    <p:extLst>
      <p:ext uri="{BB962C8B-B14F-4D97-AF65-F5344CB8AC3E}">
        <p14:creationId xmlns:p14="http://schemas.microsoft.com/office/powerpoint/2010/main" val="428049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6"/>
            </a:pPr>
            <a:r>
              <a:rPr lang="vi-VN" dirty="0"/>
              <a:t>Các tùy chọn nào sau đây là </a:t>
            </a:r>
            <a:r>
              <a:rPr lang="en-US" dirty="0"/>
              <a:t>H</a:t>
            </a:r>
            <a:r>
              <a:rPr lang="vi-VN" dirty="0"/>
              <a:t>ệ điều hành? (Chọn tất cả các áp dụng)</a:t>
            </a:r>
          </a:p>
          <a:p>
            <a:pPr marL="914378" indent="-403215" algn="just">
              <a:buFont typeface="+mj-lt"/>
              <a:buAutoNum type="alphaLcPeriod"/>
            </a:pPr>
            <a:r>
              <a:rPr lang="vi-VN" dirty="0"/>
              <a:t>Linux Ubuntu. </a:t>
            </a:r>
          </a:p>
          <a:p>
            <a:pPr marL="914378" indent="-403215" algn="just">
              <a:buFont typeface="+mj-lt"/>
              <a:buAutoNum type="alphaLcPeriod"/>
            </a:pPr>
            <a:r>
              <a:rPr lang="vi-VN" dirty="0"/>
              <a:t>Microsoft Excel. </a:t>
            </a:r>
          </a:p>
          <a:p>
            <a:pPr marL="914378" indent="-403215" algn="just">
              <a:buFont typeface="+mj-lt"/>
              <a:buAutoNum type="alphaLcPeriod"/>
            </a:pPr>
            <a:r>
              <a:rPr lang="vi-VN" dirty="0"/>
              <a:t>Internet Explorer. </a:t>
            </a:r>
          </a:p>
          <a:p>
            <a:pPr marL="914378" indent="-403215" algn="just">
              <a:buFont typeface="+mj-lt"/>
              <a:buAutoNum type="alphaLcPeriod"/>
            </a:pPr>
            <a:r>
              <a:rPr lang="vi-VN" dirty="0"/>
              <a:t>IOS 11 </a:t>
            </a:r>
          </a:p>
          <a:p>
            <a:pPr marL="0" indent="0">
              <a:buNone/>
            </a:pPr>
            <a:endParaRPr lang="vi-VN" dirty="0"/>
          </a:p>
        </p:txBody>
      </p:sp>
    </p:spTree>
    <p:extLst>
      <p:ext uri="{BB962C8B-B14F-4D97-AF65-F5344CB8AC3E}">
        <p14:creationId xmlns:p14="http://schemas.microsoft.com/office/powerpoint/2010/main" val="300841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50" indent="-514350" algn="just">
              <a:buFont typeface="+mj-lt"/>
              <a:buAutoNum type="arabicPeriod" startAt="17"/>
            </a:pPr>
            <a:r>
              <a:rPr lang="vi-VN" dirty="0"/>
              <a:t>Tùy chọn nào sau đây là quan trọng để xem xét khi sử dụng máy tính, để tiết kiệm năng lượng? (Chọn 1).</a:t>
            </a:r>
          </a:p>
          <a:p>
            <a:pPr marL="914378" indent="-403215" algn="just">
              <a:buFont typeface="+mj-lt"/>
              <a:buAutoNum type="alphaLcPeriod"/>
            </a:pPr>
            <a:r>
              <a:rPr lang="vi-VN" sz="2400" dirty="0"/>
              <a:t>Sử dụng một chiếc ghế được thiết kế tốt.</a:t>
            </a:r>
          </a:p>
          <a:p>
            <a:pPr marL="914378" indent="-403215" algn="just">
              <a:buFont typeface="+mj-lt"/>
              <a:buAutoNum type="alphaLcPeriod"/>
            </a:pPr>
            <a:r>
              <a:rPr lang="vi-VN" sz="2400" dirty="0"/>
              <a:t>Không bao giờ tắt máy tính.</a:t>
            </a:r>
          </a:p>
          <a:p>
            <a:pPr marL="914378" indent="-403215" algn="just">
              <a:buFont typeface="+mj-lt"/>
              <a:buAutoNum type="alphaLcPeriod"/>
            </a:pPr>
            <a:r>
              <a:rPr lang="vi-VN" sz="2400" dirty="0"/>
              <a:t>Sử dụng ánh sáng phù hợp.</a:t>
            </a:r>
          </a:p>
          <a:p>
            <a:pPr marL="914378" indent="-403215" algn="just">
              <a:buFont typeface="+mj-lt"/>
              <a:buAutoNum type="alphaLcPeriod"/>
            </a:pPr>
            <a:r>
              <a:rPr lang="vi-VN" sz="2400" dirty="0"/>
              <a:t>Điều chỉnh cài đặt chế độ ngủ của máy tính.</a:t>
            </a:r>
          </a:p>
          <a:p>
            <a:pPr marL="0" indent="0">
              <a:buNone/>
            </a:pPr>
            <a:endParaRPr lang="vi-VN" dirty="0"/>
          </a:p>
        </p:txBody>
      </p:sp>
    </p:spTree>
    <p:extLst>
      <p:ext uri="{BB962C8B-B14F-4D97-AF65-F5344CB8AC3E}">
        <p14:creationId xmlns:p14="http://schemas.microsoft.com/office/powerpoint/2010/main" val="409980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663766"/>
          </a:xfrm>
        </p:spPr>
        <p:txBody>
          <a:bodyPr>
            <a:normAutofit/>
          </a:bodyPr>
          <a:lstStyle/>
          <a:p>
            <a:pPr marL="514337" indent="-514337" algn="just">
              <a:buFont typeface="+mj-lt"/>
              <a:buAutoNum type="arabicPeriod" startAt="19"/>
            </a:pPr>
            <a:r>
              <a:rPr lang="vi-VN" dirty="0"/>
              <a:t>Tùy chọn nào sau đây là một chức năng của </a:t>
            </a:r>
            <a:r>
              <a:rPr lang="en-US" dirty="0"/>
              <a:t>H</a:t>
            </a:r>
            <a:r>
              <a:rPr lang="vi-VN" dirty="0"/>
              <a:t>ệ điều hành? (Chọn 1)</a:t>
            </a:r>
          </a:p>
          <a:p>
            <a:pPr marL="914378" indent="-403215" algn="just">
              <a:buFont typeface="+mj-lt"/>
              <a:buAutoNum type="alphaLcPeriod"/>
            </a:pPr>
            <a:r>
              <a:rPr lang="vi-VN" sz="2400" dirty="0"/>
              <a:t>Tạo cơ sở dữ liệu</a:t>
            </a:r>
          </a:p>
          <a:p>
            <a:pPr marL="914378" indent="-403215" algn="just">
              <a:buFont typeface="+mj-lt"/>
              <a:buAutoNum type="alphaLcPeriod"/>
            </a:pPr>
            <a:r>
              <a:rPr lang="vi-VN" sz="2400" dirty="0"/>
              <a:t>Quản lý GUI</a:t>
            </a:r>
          </a:p>
          <a:p>
            <a:pPr marL="914378" indent="-403215" algn="just">
              <a:buFont typeface="+mj-lt"/>
              <a:buAutoNum type="alphaLcPeriod"/>
            </a:pPr>
            <a:r>
              <a:rPr lang="vi-VN" sz="2400" dirty="0"/>
              <a:t>Xử lý văn bản</a:t>
            </a:r>
          </a:p>
          <a:p>
            <a:pPr marL="914378" indent="-403215" algn="just">
              <a:buFont typeface="+mj-lt"/>
              <a:buAutoNum type="alphaLcPeriod"/>
            </a:pPr>
            <a:r>
              <a:rPr lang="vi-VN" sz="2400" dirty="0"/>
              <a:t>Việc tạo ra các trang web</a:t>
            </a:r>
          </a:p>
          <a:p>
            <a:pPr marL="0" indent="0">
              <a:buNone/>
            </a:pPr>
            <a:endParaRPr lang="vi-VN" dirty="0"/>
          </a:p>
        </p:txBody>
      </p:sp>
    </p:spTree>
    <p:extLst>
      <p:ext uri="{BB962C8B-B14F-4D97-AF65-F5344CB8AC3E}">
        <p14:creationId xmlns:p14="http://schemas.microsoft.com/office/powerpoint/2010/main" val="33559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944940"/>
          </a:xfrm>
        </p:spPr>
        <p:txBody>
          <a:bodyPr>
            <a:normAutofit/>
          </a:bodyPr>
          <a:lstStyle/>
          <a:p>
            <a:pPr marL="514350" indent="-514350" algn="just">
              <a:buFont typeface="+mj-lt"/>
              <a:buAutoNum type="arabicPeriod" startAt="20"/>
            </a:pPr>
            <a:r>
              <a:rPr lang="vi-VN" dirty="0"/>
              <a:t>Tùy chọn nào sau đây </a:t>
            </a:r>
            <a:r>
              <a:rPr lang="en-US" dirty="0" err="1"/>
              <a:t>là</a:t>
            </a:r>
            <a:r>
              <a:rPr lang="en-US" dirty="0"/>
              <a:t> c</a:t>
            </a:r>
            <a:r>
              <a:rPr lang="vi-VN" dirty="0"/>
              <a:t>ác </a:t>
            </a:r>
            <a:r>
              <a:rPr lang="en-US" dirty="0"/>
              <a:t>shortcut</a:t>
            </a:r>
            <a:r>
              <a:rPr lang="vi-VN" dirty="0"/>
              <a:t> trên thanh tác vụ Windows? (Chọn </a:t>
            </a:r>
            <a:r>
              <a:rPr lang="en-US" dirty="0"/>
              <a:t>4</a:t>
            </a:r>
            <a:r>
              <a:rPr lang="vi-VN" dirty="0"/>
              <a:t>)</a:t>
            </a:r>
          </a:p>
          <a:p>
            <a:pPr marL="854075" lvl="1" indent="-341313">
              <a:buFont typeface="+mj-lt"/>
              <a:buAutoNum type="alphaLcPeriod"/>
            </a:pPr>
            <a:r>
              <a:rPr lang="en-US" dirty="0"/>
              <a:t>Microsoft Edge</a:t>
            </a:r>
          </a:p>
          <a:p>
            <a:pPr marL="854075" lvl="1" indent="-341313">
              <a:buFont typeface="+mj-lt"/>
              <a:buAutoNum type="alphaLcPeriod"/>
            </a:pPr>
            <a:r>
              <a:rPr lang="en-US" dirty="0"/>
              <a:t>PowerPoint</a:t>
            </a:r>
          </a:p>
          <a:p>
            <a:pPr marL="854075" lvl="1" indent="-341313">
              <a:buFont typeface="+mj-lt"/>
              <a:buAutoNum type="alphaLcPeriod"/>
            </a:pPr>
            <a:r>
              <a:rPr lang="en-US" dirty="0"/>
              <a:t>Microsoft Outlook</a:t>
            </a:r>
          </a:p>
          <a:p>
            <a:pPr marL="854075" lvl="1" indent="-341313">
              <a:buFont typeface="+mj-lt"/>
              <a:buAutoNum type="alphaLcPeriod"/>
            </a:pPr>
            <a:r>
              <a:rPr lang="en-US" dirty="0"/>
              <a:t>File Explorer</a:t>
            </a:r>
          </a:p>
          <a:p>
            <a:pPr marL="854075" lvl="1" indent="-341313">
              <a:buFont typeface="+mj-lt"/>
              <a:buAutoNum type="alphaLcPeriod"/>
            </a:pPr>
            <a:r>
              <a:rPr lang="en-US" dirty="0"/>
              <a:t>Microsoft Store</a:t>
            </a:r>
          </a:p>
          <a:p>
            <a:pPr marL="854075" lvl="1" indent="-341313">
              <a:buFont typeface="+mj-lt"/>
              <a:buAutoNum type="alphaLcPeriod"/>
            </a:pPr>
            <a:r>
              <a:rPr lang="en-US" dirty="0"/>
              <a:t>Mail</a:t>
            </a:r>
          </a:p>
          <a:p>
            <a:pPr marL="854075" lvl="1" indent="-341313">
              <a:buFont typeface="+mj-lt"/>
              <a:buAutoNum type="alphaLcPeriod"/>
            </a:pPr>
            <a:r>
              <a:rPr lang="en-US" dirty="0"/>
              <a:t>OneNote</a:t>
            </a:r>
          </a:p>
          <a:p>
            <a:pPr marL="854075" lvl="1" indent="-341313">
              <a:buFont typeface="+mj-lt"/>
              <a:buAutoNum type="alphaLcPeriod"/>
            </a:pPr>
            <a:r>
              <a:rPr lang="en-US" dirty="0"/>
              <a:t>Chrome</a:t>
            </a:r>
            <a:endParaRPr lang="vi-VN" dirty="0"/>
          </a:p>
        </p:txBody>
      </p:sp>
      <p:pic>
        <p:nvPicPr>
          <p:cNvPr id="5" name="Picture 4">
            <a:extLst>
              <a:ext uri="{FF2B5EF4-FFF2-40B4-BE49-F238E27FC236}">
                <a16:creationId xmlns:a16="http://schemas.microsoft.com/office/drawing/2014/main" id="{F617DDAE-E621-46DD-8D34-79B8AC2E4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811679"/>
            <a:ext cx="3677163" cy="381053"/>
          </a:xfrm>
          <a:prstGeom prst="rect">
            <a:avLst/>
          </a:prstGeom>
        </p:spPr>
      </p:pic>
    </p:spTree>
    <p:extLst>
      <p:ext uri="{BB962C8B-B14F-4D97-AF65-F5344CB8AC3E}">
        <p14:creationId xmlns:p14="http://schemas.microsoft.com/office/powerpoint/2010/main" val="264135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944940"/>
          </a:xfrm>
        </p:spPr>
        <p:txBody>
          <a:bodyPr>
            <a:normAutofit/>
          </a:bodyPr>
          <a:lstStyle/>
          <a:p>
            <a:pPr marL="514350" indent="-514350" algn="just">
              <a:buFont typeface="+mj-lt"/>
              <a:buAutoNum type="arabicPeriod" startAt="21"/>
            </a:pPr>
            <a:r>
              <a:rPr lang="vi-VN" dirty="0"/>
              <a:t>Điều bạn thường có thể tùy chỉnh khi cài đặt một ứng dụng là gì?</a:t>
            </a:r>
            <a:endParaRPr lang="en-US" dirty="0"/>
          </a:p>
          <a:p>
            <a:pPr marL="855663" lvl="1" indent="-342900" algn="just">
              <a:buFont typeface="+mj-lt"/>
              <a:buAutoNum type="alphaLcPeriod"/>
            </a:pPr>
            <a:r>
              <a:rPr lang="en-US" dirty="0" err="1"/>
              <a:t>Thư</a:t>
            </a:r>
            <a:r>
              <a:rPr lang="en-US" dirty="0"/>
              <a:t> </a:t>
            </a:r>
            <a:r>
              <a:rPr lang="en-US" dirty="0" err="1"/>
              <a:t>mục</a:t>
            </a:r>
            <a:r>
              <a:rPr lang="en-US" dirty="0"/>
              <a:t> </a:t>
            </a:r>
            <a:r>
              <a:rPr lang="en-US" dirty="0" err="1"/>
              <a:t>cài</a:t>
            </a:r>
            <a:r>
              <a:rPr lang="en-US" dirty="0"/>
              <a:t> </a:t>
            </a:r>
            <a:r>
              <a:rPr lang="en-US" dirty="0" err="1"/>
              <a:t>đặt</a:t>
            </a:r>
            <a:r>
              <a:rPr lang="en-US" dirty="0"/>
              <a:t>. </a:t>
            </a:r>
          </a:p>
          <a:p>
            <a:pPr marL="855663" lvl="1" indent="-342900" algn="just">
              <a:buFont typeface="+mj-lt"/>
              <a:buAutoNum type="alphaLcPeriod"/>
            </a:pPr>
            <a:r>
              <a:rPr lang="en-US" dirty="0" err="1"/>
              <a:t>Thỏa</a:t>
            </a:r>
            <a:r>
              <a:rPr lang="en-US" dirty="0"/>
              <a:t> </a:t>
            </a:r>
            <a:r>
              <a:rPr lang="en-US" dirty="0" err="1"/>
              <a:t>thuận</a:t>
            </a:r>
            <a:r>
              <a:rPr lang="en-US" dirty="0"/>
              <a:t> </a:t>
            </a:r>
            <a:r>
              <a:rPr lang="en-US" dirty="0" err="1"/>
              <a:t>cấp</a:t>
            </a:r>
            <a:r>
              <a:rPr lang="en-US" dirty="0"/>
              <a:t> </a:t>
            </a:r>
            <a:r>
              <a:rPr lang="en-US" dirty="0" err="1"/>
              <a:t>phép</a:t>
            </a:r>
            <a:r>
              <a:rPr lang="en-US" dirty="0"/>
              <a:t> </a:t>
            </a:r>
            <a:r>
              <a:rPr lang="en-US" dirty="0" err="1"/>
              <a:t>người</a:t>
            </a:r>
            <a:r>
              <a:rPr lang="en-US" dirty="0"/>
              <a:t> </a:t>
            </a:r>
            <a:r>
              <a:rPr lang="en-US" dirty="0" err="1"/>
              <a:t>dùng</a:t>
            </a:r>
            <a:r>
              <a:rPr lang="en-US" dirty="0"/>
              <a:t> </a:t>
            </a:r>
            <a:r>
              <a:rPr lang="en-US" dirty="0" err="1"/>
              <a:t>cuối</a:t>
            </a:r>
            <a:r>
              <a:rPr lang="en-US" dirty="0"/>
              <a:t> (EULA). </a:t>
            </a:r>
          </a:p>
          <a:p>
            <a:pPr marL="855663" lvl="1" indent="-342900" algn="just">
              <a:buFont typeface="+mj-lt"/>
              <a:buAutoNum type="alphaLcPeriod"/>
            </a:pPr>
            <a:r>
              <a:rPr lang="en-US" dirty="0" err="1"/>
              <a:t>Không</a:t>
            </a:r>
            <a:r>
              <a:rPr lang="en-US" dirty="0"/>
              <a:t> </a:t>
            </a:r>
            <a:r>
              <a:rPr lang="en-US" dirty="0" err="1"/>
              <a:t>gian</a:t>
            </a:r>
            <a:r>
              <a:rPr lang="en-US" dirty="0"/>
              <a:t> </a:t>
            </a:r>
            <a:r>
              <a:rPr lang="en-US" dirty="0" err="1"/>
              <a:t>trống</a:t>
            </a:r>
            <a:r>
              <a:rPr lang="en-US" dirty="0"/>
              <a:t> </a:t>
            </a:r>
            <a:r>
              <a:rPr lang="en-US" dirty="0" err="1"/>
              <a:t>trên</a:t>
            </a:r>
            <a:r>
              <a:rPr lang="en-US" dirty="0"/>
              <a:t> </a:t>
            </a:r>
            <a:r>
              <a:rPr lang="en-US" dirty="0" err="1"/>
              <a:t>đĩa</a:t>
            </a:r>
            <a:r>
              <a:rPr lang="en-US" dirty="0"/>
              <a:t> </a:t>
            </a:r>
            <a:r>
              <a:rPr lang="en-US" dirty="0" err="1"/>
              <a:t>cứng</a:t>
            </a:r>
            <a:r>
              <a:rPr lang="en-US" dirty="0"/>
              <a:t>. </a:t>
            </a:r>
          </a:p>
          <a:p>
            <a:pPr marL="855663" lvl="1" indent="-342900" algn="just">
              <a:buFont typeface="+mj-lt"/>
              <a:buAutoNum type="alphaLcPeriod"/>
            </a:pPr>
            <a:r>
              <a:rPr lang="en-US" dirty="0"/>
              <a:t>Dung </a:t>
            </a:r>
            <a:r>
              <a:rPr lang="en-US" dirty="0" err="1"/>
              <a:t>lượng</a:t>
            </a:r>
            <a:r>
              <a:rPr lang="en-US" dirty="0"/>
              <a:t> RAM </a:t>
            </a:r>
            <a:r>
              <a:rPr lang="en-US" dirty="0" err="1"/>
              <a:t>sử</a:t>
            </a:r>
            <a:r>
              <a:rPr lang="en-US" dirty="0"/>
              <a:t> </a:t>
            </a:r>
            <a:r>
              <a:rPr lang="en-US" dirty="0" err="1"/>
              <a:t>dụng</a:t>
            </a:r>
            <a:r>
              <a:rPr lang="en-US" dirty="0"/>
              <a:t>. </a:t>
            </a:r>
            <a:endParaRPr lang="vi-VN" dirty="0"/>
          </a:p>
        </p:txBody>
      </p:sp>
    </p:spTree>
    <p:extLst>
      <p:ext uri="{BB962C8B-B14F-4D97-AF65-F5344CB8AC3E}">
        <p14:creationId xmlns:p14="http://schemas.microsoft.com/office/powerpoint/2010/main" val="195448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944940"/>
          </a:xfrm>
        </p:spPr>
        <p:txBody>
          <a:bodyPr>
            <a:normAutofit/>
          </a:bodyPr>
          <a:lstStyle/>
          <a:p>
            <a:pPr marL="514350" indent="-514350" algn="just">
              <a:buFont typeface="+mj-lt"/>
              <a:buAutoNum type="arabicPeriod" startAt="22"/>
            </a:pPr>
            <a:r>
              <a:rPr lang="vi-VN" dirty="0"/>
              <a:t>Điều nào sau đây là đặc điểm của </a:t>
            </a:r>
            <a:r>
              <a:rPr lang="en-US" dirty="0"/>
              <a:t>H</a:t>
            </a:r>
            <a:r>
              <a:rPr lang="vi-VN" dirty="0"/>
              <a:t>ệ điều hành hiện đại?</a:t>
            </a:r>
            <a:r>
              <a:rPr lang="en-US" dirty="0"/>
              <a:t> (</a:t>
            </a:r>
            <a:r>
              <a:rPr lang="en-US" dirty="0" err="1"/>
              <a:t>Chọn</a:t>
            </a:r>
            <a:r>
              <a:rPr lang="en-US" dirty="0"/>
              <a:t> </a:t>
            </a:r>
            <a:r>
              <a:rPr lang="en-US" dirty="0" err="1"/>
              <a:t>tất</a:t>
            </a:r>
            <a:r>
              <a:rPr lang="en-US" dirty="0"/>
              <a:t> </a:t>
            </a:r>
            <a:r>
              <a:rPr lang="en-US" dirty="0" err="1"/>
              <a:t>cả</a:t>
            </a:r>
            <a:r>
              <a:rPr lang="en-US" dirty="0"/>
              <a:t> </a:t>
            </a:r>
            <a:r>
              <a:rPr lang="en-US" dirty="0" err="1"/>
              <a:t>trả</a:t>
            </a:r>
            <a:r>
              <a:rPr lang="en-US" dirty="0"/>
              <a:t> </a:t>
            </a:r>
            <a:r>
              <a:rPr lang="en-US" dirty="0" err="1"/>
              <a:t>lời</a:t>
            </a:r>
            <a:r>
              <a:rPr lang="en-US" dirty="0"/>
              <a:t> </a:t>
            </a:r>
            <a:r>
              <a:rPr lang="en-US" dirty="0" err="1"/>
              <a:t>đúng</a:t>
            </a:r>
            <a:r>
              <a:rPr lang="en-US" dirty="0"/>
              <a:t>)</a:t>
            </a:r>
          </a:p>
          <a:p>
            <a:pPr marL="855663" lvl="1" indent="-342900" algn="just">
              <a:buFont typeface="+mj-lt"/>
              <a:buAutoNum type="alphaLcPeriod"/>
            </a:pPr>
            <a:r>
              <a:rPr lang="en-US" dirty="0"/>
              <a:t>T</a:t>
            </a:r>
            <a:r>
              <a:rPr lang="vi-VN" dirty="0"/>
              <a:t>hời gian thực.</a:t>
            </a:r>
          </a:p>
          <a:p>
            <a:pPr marL="855663" lvl="1" indent="-342900" algn="just">
              <a:buFont typeface="+mj-lt"/>
              <a:buAutoNum type="alphaLcPeriod"/>
            </a:pPr>
            <a:r>
              <a:rPr lang="en-US" dirty="0"/>
              <a:t>Đ</a:t>
            </a:r>
            <a:r>
              <a:rPr lang="vi-VN" dirty="0"/>
              <a:t>a nhiệm.</a:t>
            </a:r>
          </a:p>
          <a:p>
            <a:pPr marL="855663" lvl="1" indent="-342900" algn="just">
              <a:buFont typeface="+mj-lt"/>
              <a:buAutoNum type="alphaLcPeriod"/>
            </a:pPr>
            <a:r>
              <a:rPr lang="en-US" dirty="0"/>
              <a:t>K</a:t>
            </a:r>
            <a:r>
              <a:rPr lang="vi-VN" dirty="0"/>
              <a:t>hông thể học được.</a:t>
            </a:r>
          </a:p>
          <a:p>
            <a:pPr marL="855663" lvl="1" indent="-342900" algn="just">
              <a:buFont typeface="+mj-lt"/>
              <a:buAutoNum type="alphaLcPeriod"/>
            </a:pPr>
            <a:r>
              <a:rPr lang="en-US" dirty="0"/>
              <a:t>Đ</a:t>
            </a:r>
            <a:r>
              <a:rPr lang="vi-VN" dirty="0"/>
              <a:t>ược sử dụng trong một thời gian giới hạn.</a:t>
            </a:r>
          </a:p>
        </p:txBody>
      </p:sp>
    </p:spTree>
    <p:extLst>
      <p:ext uri="{BB962C8B-B14F-4D97-AF65-F5344CB8AC3E}">
        <p14:creationId xmlns:p14="http://schemas.microsoft.com/office/powerpoint/2010/main" val="2187576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Operating System</a:t>
            </a:r>
          </a:p>
        </p:txBody>
      </p:sp>
      <p:sp>
        <p:nvSpPr>
          <p:cNvPr id="3" name="Content Placeholder 2"/>
          <p:cNvSpPr>
            <a:spLocks noGrp="1"/>
          </p:cNvSpPr>
          <p:nvPr>
            <p:ph idx="1"/>
          </p:nvPr>
        </p:nvSpPr>
        <p:spPr>
          <a:xfrm>
            <a:off x="331471" y="1198560"/>
            <a:ext cx="8516270" cy="3944940"/>
          </a:xfrm>
        </p:spPr>
        <p:txBody>
          <a:bodyPr>
            <a:normAutofit/>
          </a:bodyPr>
          <a:lstStyle/>
          <a:p>
            <a:pPr marL="514350" indent="-514350" algn="just">
              <a:buFont typeface="+mj-lt"/>
              <a:buAutoNum type="arabicPeriod" startAt="23"/>
            </a:pPr>
            <a:r>
              <a:rPr lang="vi-VN" dirty="0"/>
              <a:t>Trong Windows 7, bạn gỡ bỏ các ứng dụng đã cài đặt từ đâu?</a:t>
            </a:r>
          </a:p>
          <a:p>
            <a:pPr marL="855663" lvl="1" indent="-342900" algn="just">
              <a:buFont typeface="+mj-lt"/>
              <a:buAutoNum type="alphaLcPeriod"/>
            </a:pPr>
            <a:r>
              <a:rPr lang="en-US" dirty="0"/>
              <a:t>Start &gt; Control Panel &gt; System And Security </a:t>
            </a:r>
          </a:p>
          <a:p>
            <a:pPr marL="855663" lvl="1" indent="-342900" algn="just">
              <a:buFont typeface="+mj-lt"/>
              <a:buAutoNum type="alphaLcPeriod"/>
            </a:pPr>
            <a:r>
              <a:rPr lang="en-US" dirty="0"/>
              <a:t>Start &gt; Default Programs &gt;  Uninstall Software </a:t>
            </a:r>
          </a:p>
          <a:p>
            <a:pPr marL="855663" lvl="1" indent="-342900" algn="just">
              <a:buFont typeface="+mj-lt"/>
              <a:buAutoNum type="alphaLcPeriod"/>
            </a:pPr>
            <a:r>
              <a:rPr lang="en-US" dirty="0"/>
              <a:t>Start &gt; Control Panel &gt; Uninstall A Program </a:t>
            </a:r>
          </a:p>
          <a:p>
            <a:pPr marL="855663" lvl="1" indent="-342900" algn="just">
              <a:buFont typeface="+mj-lt"/>
              <a:buAutoNum type="alphaLcPeriod"/>
            </a:pPr>
            <a:r>
              <a:rPr lang="en-US" dirty="0"/>
              <a:t>Start &gt; Control Panel &gt; Programs</a:t>
            </a:r>
            <a:endParaRPr lang="vi-VN" dirty="0"/>
          </a:p>
        </p:txBody>
      </p:sp>
    </p:spTree>
    <p:extLst>
      <p:ext uri="{BB962C8B-B14F-4D97-AF65-F5344CB8AC3E}">
        <p14:creationId xmlns:p14="http://schemas.microsoft.com/office/powerpoint/2010/main" val="380377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779032"/>
            <a:ext cx="6858000" cy="1790700"/>
          </a:xfrm>
        </p:spPr>
        <p:txBody>
          <a:bodyPr anchor="ctr"/>
          <a:lstStyle/>
          <a:p>
            <a:r>
              <a:rPr lang="en-US" dirty="0"/>
              <a:t>Hardware</a:t>
            </a:r>
          </a:p>
        </p:txBody>
      </p:sp>
    </p:spTree>
    <p:extLst>
      <p:ext uri="{BB962C8B-B14F-4D97-AF65-F5344CB8AC3E}">
        <p14:creationId xmlns:p14="http://schemas.microsoft.com/office/powerpoint/2010/main" val="2644533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a:pPr>
            <a:r>
              <a:rPr lang="vi-VN" dirty="0"/>
              <a:t>Ba phương pháp nào có thể sử dụng để bảo tồn năng lượng và kéo dài thời gian của pin khi dùng laptop? (Chọn ba).</a:t>
            </a:r>
          </a:p>
          <a:p>
            <a:pPr marL="914400" lvl="2" indent="-400050" algn="just">
              <a:buFont typeface="+mj-lt"/>
              <a:buAutoNum type="alphaLcPeriod"/>
            </a:pPr>
            <a:r>
              <a:rPr lang="vi-VN" sz="2400" dirty="0"/>
              <a:t>Vô hiệu hóa Wi-Fi của thiết bị.</a:t>
            </a:r>
          </a:p>
          <a:p>
            <a:pPr marL="914400" lvl="2" indent="-400050" algn="just">
              <a:buFont typeface="+mj-lt"/>
              <a:buAutoNum type="alphaLcPeriod"/>
            </a:pPr>
            <a:r>
              <a:rPr lang="vi-VN" sz="2400" dirty="0"/>
              <a:t>Đóng tất cả các ứng dụng nền (background programs).</a:t>
            </a:r>
          </a:p>
          <a:p>
            <a:pPr marL="914400" lvl="2" indent="-400050" algn="just">
              <a:buFont typeface="+mj-lt"/>
              <a:buAutoNum type="alphaLcPeriod"/>
            </a:pPr>
            <a:r>
              <a:rPr lang="vi-VN" sz="2400" dirty="0"/>
              <a:t>Kết nối với ổ cứng ngoài (external hard drive).</a:t>
            </a:r>
          </a:p>
          <a:p>
            <a:pPr marL="914400" lvl="2" indent="-400050" algn="just">
              <a:buFont typeface="+mj-lt"/>
              <a:buAutoNum type="alphaLcPeriod"/>
            </a:pPr>
            <a:r>
              <a:rPr lang="vi-VN" sz="2400" dirty="0"/>
              <a:t>Hạ độ sáng màn hình.</a:t>
            </a:r>
          </a:p>
          <a:p>
            <a:pPr marL="914400" lvl="2" indent="-400050" algn="just">
              <a:buFont typeface="+mj-lt"/>
              <a:buAutoNum type="alphaLcPeriod"/>
            </a:pPr>
            <a:r>
              <a:rPr lang="vi-VN" sz="2400" dirty="0"/>
              <a:t>Tăng việc sử dụng CPU.</a:t>
            </a:r>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820020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2"/>
            </a:pPr>
            <a:r>
              <a:rPr lang="vi-VN" dirty="0"/>
              <a:t>Ba chế độ tùy chỉnh năng lượng trong Windows 7 là gì? (Chọn ba).</a:t>
            </a:r>
          </a:p>
          <a:p>
            <a:pPr marL="914400" lvl="1" indent="-400050">
              <a:buFont typeface="+mj-lt"/>
              <a:buAutoNum type="alphaLcPeriod"/>
            </a:pPr>
            <a:r>
              <a:rPr lang="vi-VN" dirty="0"/>
              <a:t>Tắt năng lượng ổ cứng.</a:t>
            </a:r>
          </a:p>
          <a:p>
            <a:pPr marL="914400" lvl="1" indent="-400050">
              <a:buFont typeface="+mj-lt"/>
              <a:buAutoNum type="alphaLcPeriod"/>
            </a:pPr>
            <a:r>
              <a:rPr lang="vi-VN" dirty="0"/>
              <a:t>Tắt màn hình khi không sử dụng.</a:t>
            </a:r>
          </a:p>
          <a:p>
            <a:pPr marL="914400" lvl="1" indent="-400050">
              <a:buFont typeface="+mj-lt"/>
              <a:buAutoNum type="alphaLcPeriod"/>
            </a:pPr>
            <a:r>
              <a:rPr lang="vi-VN" dirty="0"/>
              <a:t>Quản lý năng lượng bộ vi xử lý.</a:t>
            </a:r>
          </a:p>
          <a:p>
            <a:pPr marL="914400" lvl="1" indent="-400050">
              <a:buFont typeface="+mj-lt"/>
              <a:buAutoNum type="alphaLcPeriod"/>
            </a:pPr>
            <a:r>
              <a:rPr lang="vi-VN" dirty="0"/>
              <a:t>Tự động ngắt kết nối Wi-Fi.</a:t>
            </a:r>
          </a:p>
          <a:p>
            <a:pPr marL="914400" lvl="1" indent="-400050">
              <a:buFont typeface="+mj-lt"/>
              <a:buAutoNum type="alphaLcPeriod"/>
            </a:pPr>
            <a:r>
              <a:rPr lang="vi-VN" dirty="0"/>
              <a:t>Tắt âm thanh khi không sử dụng.</a:t>
            </a:r>
          </a:p>
          <a:p>
            <a:pPr marL="914400" lvl="1" indent="-514350">
              <a:buFont typeface="+mj-lt"/>
              <a:buAutoNum type="alphaLcPeriod"/>
            </a:pPr>
            <a:endParaRPr lang="vi-VN" dirty="0"/>
          </a:p>
          <a:p>
            <a:pPr marL="796925" lvl="1" indent="-396875">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81944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511061"/>
          </a:xfrm>
        </p:spPr>
        <p:txBody>
          <a:bodyPr>
            <a:normAutofit/>
          </a:bodyPr>
          <a:lstStyle/>
          <a:p>
            <a:pPr marL="514350" indent="-514350">
              <a:buFont typeface="+mj-lt"/>
              <a:buAutoNum type="arabicPeriod" startAt="3"/>
            </a:pPr>
            <a:r>
              <a:rPr lang="vi-VN" dirty="0"/>
              <a:t>Chức năng chính của một thẻ SIM di động là gì?</a:t>
            </a:r>
          </a:p>
          <a:p>
            <a:pPr marL="914400" lvl="1" indent="-403225">
              <a:buFont typeface="+mj-lt"/>
              <a:buAutoNum type="alphaLcPeriod"/>
            </a:pPr>
            <a:r>
              <a:rPr lang="vi-VN" dirty="0"/>
              <a:t>Thẻ SIM được dùng để mở rộng khả năng lưu trữ của điện thoại đi động.</a:t>
            </a:r>
          </a:p>
          <a:p>
            <a:pPr marL="914400" lvl="1" indent="-403225">
              <a:buFont typeface="+mj-lt"/>
              <a:buAutoNum type="alphaLcPeriod"/>
            </a:pPr>
            <a:r>
              <a:rPr lang="vi-VN" dirty="0"/>
              <a:t>Thẻ SIM nhận dạng chủ tài khoản của điện thoại di động.</a:t>
            </a:r>
          </a:p>
          <a:p>
            <a:pPr marL="914400" lvl="1" indent="-403225">
              <a:buFont typeface="+mj-lt"/>
              <a:buAutoNum type="alphaLcPeriod"/>
            </a:pPr>
            <a:r>
              <a:rPr lang="vi-VN" dirty="0"/>
              <a:t>Thẻ SIM cung cấp khả năng truyền dữ liệu không dây từ một máy ảnh hoặc điện thoại thông minh sang một thiết bị khác.</a:t>
            </a:r>
          </a:p>
          <a:p>
            <a:pPr marL="914400" lvl="1" indent="-403225">
              <a:buFont typeface="+mj-lt"/>
              <a:buAutoNum type="alphaLcPeriod"/>
            </a:pPr>
            <a:r>
              <a:rPr lang="vi-VN" dirty="0"/>
              <a:t>Thẻ SIM đảm bảo tốc độ tải lên và xuống bằng nhau.</a:t>
            </a:r>
          </a:p>
        </p:txBody>
      </p:sp>
    </p:spTree>
    <p:extLst>
      <p:ext uri="{BB962C8B-B14F-4D97-AF65-F5344CB8AC3E}">
        <p14:creationId xmlns:p14="http://schemas.microsoft.com/office/powerpoint/2010/main" val="331664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296260" y="1198559"/>
            <a:ext cx="8551480" cy="3663766"/>
          </a:xfrm>
        </p:spPr>
        <p:txBody>
          <a:bodyPr>
            <a:normAutofit/>
          </a:bodyPr>
          <a:lstStyle/>
          <a:p>
            <a:pPr marL="514350" indent="-514350" algn="just">
              <a:buFont typeface="+mj-lt"/>
              <a:buAutoNum type="arabicPeriod" startAt="4"/>
            </a:pPr>
            <a:r>
              <a:rPr lang="vi-VN" dirty="0"/>
              <a:t>Ba việc nào bạn nên hoàn thành trước khi bán hoặc chuyển quyền sở hữu chiếc điện thoại di động của bạn cho người khác? (Chọn ba).</a:t>
            </a:r>
          </a:p>
          <a:p>
            <a:pPr marL="857250" lvl="1" indent="-346075">
              <a:buFont typeface="+mj-lt"/>
              <a:buAutoNum type="alphaLcPeriod"/>
            </a:pPr>
            <a:r>
              <a:rPr lang="vi-VN" dirty="0"/>
              <a:t>Liên lạc với nhà mạng để sắp xếp việc chuyển quyền sở hữu.</a:t>
            </a:r>
          </a:p>
          <a:p>
            <a:pPr marL="857250" lvl="1" indent="-346075">
              <a:buFont typeface="+mj-lt"/>
              <a:buAutoNum type="alphaLcPeriod"/>
            </a:pPr>
            <a:r>
              <a:rPr lang="vi-VN" dirty="0"/>
              <a:t>Loại bỏ SIM nếu có.</a:t>
            </a:r>
          </a:p>
          <a:p>
            <a:pPr marL="857250" lvl="1" indent="-346075">
              <a:buFont typeface="+mj-lt"/>
              <a:buAutoNum type="alphaLcPeriod"/>
            </a:pPr>
            <a:r>
              <a:rPr lang="vi-VN" dirty="0"/>
              <a:t>Sao lưu các ứng dụng và dữ liệu cá nhân.</a:t>
            </a:r>
          </a:p>
          <a:p>
            <a:pPr marL="857250" lvl="1" indent="-346075">
              <a:buFont typeface="+mj-lt"/>
              <a:buAutoNum type="alphaLcPeriod"/>
            </a:pPr>
            <a:r>
              <a:rPr lang="vi-VN" dirty="0"/>
              <a:t>Thực hiện thiết lập di động ban đầu để xóa mọi dữ liệu cá nhân.</a:t>
            </a:r>
            <a:endParaRPr lang="en-US" dirty="0"/>
          </a:p>
          <a:p>
            <a:pPr marL="857250" lvl="1" indent="-346075">
              <a:buFont typeface="+mj-lt"/>
              <a:buAutoNum type="alphaLcPeriod"/>
            </a:pPr>
            <a:r>
              <a:rPr lang="en-US" dirty="0" err="1"/>
              <a:t>Chuyển</a:t>
            </a:r>
            <a:r>
              <a:rPr lang="en-US" dirty="0"/>
              <a:t> </a:t>
            </a:r>
            <a:r>
              <a:rPr lang="en-US" dirty="0" err="1"/>
              <a:t>giao</a:t>
            </a:r>
            <a:r>
              <a:rPr lang="en-US" dirty="0"/>
              <a:t> </a:t>
            </a:r>
            <a:r>
              <a:rPr lang="en-US" dirty="0" err="1"/>
              <a:t>chứng</a:t>
            </a:r>
            <a:r>
              <a:rPr lang="en-US" dirty="0"/>
              <a:t> </a:t>
            </a:r>
            <a:r>
              <a:rPr lang="en-US" dirty="0" err="1"/>
              <a:t>nhận</a:t>
            </a:r>
            <a:r>
              <a:rPr lang="en-US" dirty="0"/>
              <a:t> </a:t>
            </a:r>
            <a:r>
              <a:rPr lang="en-US" dirty="0" err="1"/>
              <a:t>mua</a:t>
            </a:r>
            <a:r>
              <a:rPr lang="en-US" dirty="0"/>
              <a:t> </a:t>
            </a:r>
            <a:r>
              <a:rPr lang="en-US" dirty="0" err="1"/>
              <a:t>hàng</a:t>
            </a:r>
            <a:r>
              <a:rPr lang="en-US" dirty="0"/>
              <a:t> </a:t>
            </a:r>
            <a:r>
              <a:rPr lang="en-US" dirty="0" err="1"/>
              <a:t>cho</a:t>
            </a:r>
            <a:r>
              <a:rPr lang="en-US" dirty="0"/>
              <a:t> </a:t>
            </a:r>
            <a:r>
              <a:rPr lang="en-US" dirty="0" err="1"/>
              <a:t>chủ</a:t>
            </a:r>
            <a:r>
              <a:rPr lang="en-US" dirty="0"/>
              <a:t> </a:t>
            </a:r>
            <a:r>
              <a:rPr lang="en-US" dirty="0" err="1"/>
              <a:t>mới</a:t>
            </a:r>
            <a:r>
              <a:rPr lang="en-US" dirty="0"/>
              <a:t>.</a:t>
            </a:r>
            <a:endParaRPr lang="vi-VN" dirty="0"/>
          </a:p>
        </p:txBody>
      </p:sp>
    </p:spTree>
    <p:extLst>
      <p:ext uri="{BB962C8B-B14F-4D97-AF65-F5344CB8AC3E}">
        <p14:creationId xmlns:p14="http://schemas.microsoft.com/office/powerpoint/2010/main" val="142420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5"/>
            </a:pPr>
            <a:r>
              <a:rPr lang="vi-VN" dirty="0"/>
              <a:t>Đóng một ứng dụng sẽ giải phóng bộ nhớ của phần cứng nào?</a:t>
            </a:r>
          </a:p>
          <a:p>
            <a:pPr marL="914400" lvl="1" indent="-403225">
              <a:buFont typeface="+mj-lt"/>
              <a:buAutoNum type="alphaLcPeriod"/>
            </a:pPr>
            <a:r>
              <a:rPr lang="vi-VN" dirty="0"/>
              <a:t>Card giao diện ứng dụng (AIC)</a:t>
            </a:r>
          </a:p>
          <a:p>
            <a:pPr marL="914400" lvl="1" indent="-403225">
              <a:buFont typeface="+mj-lt"/>
              <a:buAutoNum type="alphaLcPeriod"/>
            </a:pPr>
            <a:r>
              <a:rPr lang="vi-VN" dirty="0"/>
              <a:t>Bộ nhớ truy cập ngẫu nhiên (RAM)</a:t>
            </a:r>
          </a:p>
          <a:p>
            <a:pPr marL="914400" lvl="1" indent="-403225">
              <a:buFont typeface="+mj-lt"/>
              <a:buAutoNum type="alphaLcPeriod"/>
            </a:pPr>
            <a:r>
              <a:rPr lang="vi-VN" dirty="0"/>
              <a:t>Bộ nhớ chỉ đọc (ROM)</a:t>
            </a:r>
          </a:p>
          <a:p>
            <a:pPr marL="914400" lvl="1" indent="-403225">
              <a:buFont typeface="+mj-lt"/>
              <a:buAutoNum type="alphaLcPeriod"/>
            </a:pPr>
            <a:r>
              <a:rPr lang="vi-VN" dirty="0"/>
              <a:t>Ổ đĩa cứng (HDD)</a:t>
            </a:r>
          </a:p>
          <a:p>
            <a:pPr marL="914400" lvl="1" indent="-514350">
              <a:buFont typeface="+mj-lt"/>
              <a:buAutoNum type="alphaLcPeriod"/>
            </a:pPr>
            <a:endParaRPr lang="vi-VN" dirty="0"/>
          </a:p>
        </p:txBody>
      </p:sp>
    </p:spTree>
    <p:extLst>
      <p:ext uri="{BB962C8B-B14F-4D97-AF65-F5344CB8AC3E}">
        <p14:creationId xmlns:p14="http://schemas.microsoft.com/office/powerpoint/2010/main" val="46675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6"/>
            </a:pPr>
            <a:r>
              <a:rPr lang="vi-VN" dirty="0"/>
              <a:t>Xóa tập tin từ một máy tính sẽ giải phóng việc lưu trữ của phần cứng nào?</a:t>
            </a:r>
          </a:p>
          <a:p>
            <a:pPr marL="914400" lvl="1" indent="-403225">
              <a:buFont typeface="+mj-lt"/>
              <a:buAutoNum type="alphaLcPeriod"/>
            </a:pPr>
            <a:r>
              <a:rPr lang="vi-VN" dirty="0"/>
              <a:t>Bộ nhớ chỉ đọc (ROM)</a:t>
            </a:r>
          </a:p>
          <a:p>
            <a:pPr marL="914400" lvl="1" indent="-403225">
              <a:buFont typeface="+mj-lt"/>
              <a:buAutoNum type="alphaLcPeriod"/>
            </a:pPr>
            <a:r>
              <a:rPr lang="vi-VN" dirty="0"/>
              <a:t>Bộ nhớ truy cập ngẫu nhiên (RAM)</a:t>
            </a:r>
          </a:p>
          <a:p>
            <a:pPr marL="914400" lvl="1" indent="-403225">
              <a:buFont typeface="+mj-lt"/>
              <a:buAutoNum type="alphaLcPeriod"/>
            </a:pPr>
            <a:r>
              <a:rPr lang="vi-VN" dirty="0"/>
              <a:t>Card đồ họa (Graphics Card)</a:t>
            </a:r>
          </a:p>
          <a:p>
            <a:pPr marL="914400" lvl="1" indent="-403225">
              <a:buFont typeface="+mj-lt"/>
              <a:buAutoNum type="alphaLcPeriod"/>
            </a:pPr>
            <a:r>
              <a:rPr lang="vi-VN" dirty="0"/>
              <a:t>Ổ đĩa cứng (HDD)</a:t>
            </a:r>
          </a:p>
          <a:p>
            <a:pPr marL="914400" lvl="1" indent="-514350">
              <a:buFont typeface="+mj-lt"/>
              <a:buAutoNum type="alphaLcPeriod"/>
            </a:pPr>
            <a:endParaRPr lang="vi-VN" dirty="0"/>
          </a:p>
        </p:txBody>
      </p:sp>
    </p:spTree>
    <p:extLst>
      <p:ext uri="{BB962C8B-B14F-4D97-AF65-F5344CB8AC3E}">
        <p14:creationId xmlns:p14="http://schemas.microsoft.com/office/powerpoint/2010/main" val="329373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7"/>
            </a:pPr>
            <a:r>
              <a:rPr lang="vi-VN" dirty="0"/>
              <a:t>Ba bước nào cần được hoàn thành để kết nối hai thiết bị vận hành Bluetooth? (Chọn ba).</a:t>
            </a:r>
          </a:p>
          <a:p>
            <a:pPr marL="914400" lvl="1" indent="-403225">
              <a:buFont typeface="+mj-lt"/>
              <a:buAutoNum type="alphaLcPeriod"/>
            </a:pPr>
            <a:r>
              <a:rPr lang="vi-VN" dirty="0"/>
              <a:t>Đảm bảo không có kết nối nào đang tồn tại.</a:t>
            </a:r>
          </a:p>
          <a:p>
            <a:pPr marL="914400" lvl="1" indent="-403225">
              <a:buFont typeface="+mj-lt"/>
              <a:buAutoNum type="alphaLcPeriod"/>
            </a:pPr>
            <a:r>
              <a:rPr lang="vi-VN" dirty="0"/>
              <a:t>Kích hoạt Bluethooth.</a:t>
            </a:r>
          </a:p>
          <a:p>
            <a:pPr marL="914400" lvl="1" indent="-403225">
              <a:buFont typeface="+mj-lt"/>
              <a:buAutoNum type="alphaLcPeriod"/>
            </a:pPr>
            <a:r>
              <a:rPr lang="vi-VN" dirty="0"/>
              <a:t>Bật Wi-Fi.</a:t>
            </a:r>
          </a:p>
          <a:p>
            <a:pPr marL="914400" lvl="1" indent="-403225">
              <a:buFont typeface="+mj-lt"/>
              <a:buAutoNum type="alphaLcPeriod"/>
            </a:pPr>
            <a:r>
              <a:rPr lang="vi-VN" dirty="0"/>
              <a:t>Đảm bảo các thiết bị có thể xác định được.</a:t>
            </a:r>
          </a:p>
          <a:p>
            <a:pPr marL="914400" lvl="1" indent="-403225">
              <a:buFont typeface="+mj-lt"/>
              <a:buAutoNum type="alphaLcPeriod"/>
            </a:pPr>
            <a:r>
              <a:rPr lang="vi-VN" dirty="0"/>
              <a:t>Kết nối các thiết bị.</a:t>
            </a:r>
          </a:p>
        </p:txBody>
      </p:sp>
    </p:spTree>
    <p:extLst>
      <p:ext uri="{BB962C8B-B14F-4D97-AF65-F5344CB8AC3E}">
        <p14:creationId xmlns:p14="http://schemas.microsoft.com/office/powerpoint/2010/main" val="2742338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8"/>
            </a:pPr>
            <a:r>
              <a:rPr lang="vi-VN" dirty="0"/>
              <a:t>Cáp HDMI (High-Definition Multimedia Interface) được sử dụng phổ biến nhất để kết nối máy tính để bàn với loại thiết bị nào?</a:t>
            </a:r>
          </a:p>
          <a:p>
            <a:pPr marL="914400" lvl="1" indent="-403225">
              <a:buFont typeface="+mj-lt"/>
              <a:buAutoNum type="alphaLcPeriod"/>
            </a:pPr>
            <a:r>
              <a:rPr lang="vi-VN" dirty="0"/>
              <a:t>Máy in</a:t>
            </a:r>
          </a:p>
          <a:p>
            <a:pPr marL="914400" lvl="1" indent="-403225">
              <a:buFont typeface="+mj-lt"/>
              <a:buAutoNum type="alphaLcPeriod"/>
            </a:pPr>
            <a:r>
              <a:rPr lang="vi-VN" dirty="0"/>
              <a:t>Bộ phát Wi-Fi</a:t>
            </a:r>
          </a:p>
          <a:p>
            <a:pPr marL="914400" lvl="1" indent="-403225">
              <a:buFont typeface="+mj-lt"/>
              <a:buAutoNum type="alphaLcPeriod"/>
            </a:pPr>
            <a:r>
              <a:rPr lang="vi-VN" dirty="0"/>
              <a:t>Màn hình ngoài (External Display)</a:t>
            </a:r>
          </a:p>
          <a:p>
            <a:pPr marL="914400" lvl="1" indent="-403225">
              <a:buFont typeface="+mj-lt"/>
              <a:buAutoNum type="alphaLcPeriod"/>
            </a:pPr>
            <a:r>
              <a:rPr lang="vi-VN" dirty="0"/>
              <a:t>Máy tính bảng (Tablet)</a:t>
            </a:r>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2186863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vi-VN" dirty="0"/>
              <a:t>Hai khả năng có thể sử dụng cổng mạng (Ethernet) trên máy tính xách tay (Laptop) là gì? (Chọn hai).</a:t>
            </a:r>
          </a:p>
          <a:p>
            <a:pPr marL="914400" lvl="1" indent="-403225">
              <a:buFont typeface="+mj-lt"/>
              <a:buAutoNum type="alphaLcPeriod"/>
            </a:pPr>
            <a:r>
              <a:rPr lang="vi-VN" dirty="0"/>
              <a:t>Kết nối laptop với mạng không dây.</a:t>
            </a:r>
          </a:p>
          <a:p>
            <a:pPr marL="914400" lvl="1" indent="-403225">
              <a:buFont typeface="+mj-lt"/>
              <a:buAutoNum type="alphaLcPeriod"/>
            </a:pPr>
            <a:r>
              <a:rPr lang="vi-VN" dirty="0"/>
              <a:t>Kết nối laptop với mạng cục bộ (LAN).</a:t>
            </a:r>
          </a:p>
          <a:p>
            <a:pPr marL="914400" lvl="1" indent="-403225">
              <a:buFont typeface="+mj-lt"/>
              <a:buAutoNum type="alphaLcPeriod"/>
            </a:pPr>
            <a:r>
              <a:rPr lang="vi-VN" dirty="0"/>
              <a:t>Kết nối laptop với bộ định tuyến (</a:t>
            </a:r>
            <a:r>
              <a:rPr lang="en-US" dirty="0"/>
              <a:t>R</a:t>
            </a:r>
            <a:r>
              <a:rPr lang="vi-VN" dirty="0"/>
              <a:t>outer) lân cận.</a:t>
            </a:r>
          </a:p>
          <a:p>
            <a:pPr marL="914400" lvl="1" indent="-403225">
              <a:buFont typeface="+mj-lt"/>
              <a:buAutoNum type="alphaLcPeriod"/>
            </a:pPr>
            <a:r>
              <a:rPr lang="vi-VN" dirty="0"/>
              <a:t>Kết nối laptop với các thiết bị USB.</a:t>
            </a:r>
          </a:p>
        </p:txBody>
      </p:sp>
    </p:spTree>
    <p:extLst>
      <p:ext uri="{BB962C8B-B14F-4D97-AF65-F5344CB8AC3E}">
        <p14:creationId xmlns:p14="http://schemas.microsoft.com/office/powerpoint/2010/main" val="299720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vi-VN" dirty="0"/>
              <a:t>Thành phần nội bộ nào trong máy tính thực hiện tính toán và hoạt động logic? (Chọn 1)</a:t>
            </a:r>
          </a:p>
          <a:p>
            <a:pPr marL="914400" indent="-403225" algn="just">
              <a:buFont typeface="+mj-lt"/>
              <a:buAutoNum type="alphaLcPeriod"/>
            </a:pPr>
            <a:r>
              <a:rPr lang="vi-VN" sz="2400" dirty="0"/>
              <a:t>Microprocessor </a:t>
            </a:r>
          </a:p>
          <a:p>
            <a:pPr marL="914400" indent="-403225" algn="just">
              <a:buFont typeface="+mj-lt"/>
              <a:buAutoNum type="alphaLcPeriod"/>
            </a:pPr>
            <a:r>
              <a:rPr lang="vi-VN" sz="2400" dirty="0"/>
              <a:t>RAM chips </a:t>
            </a:r>
          </a:p>
          <a:p>
            <a:pPr marL="914400" indent="-403225" algn="just">
              <a:buFont typeface="+mj-lt"/>
              <a:buAutoNum type="alphaLcPeriod"/>
            </a:pPr>
            <a:r>
              <a:rPr lang="vi-VN" sz="2400" dirty="0"/>
              <a:t>System board </a:t>
            </a:r>
          </a:p>
          <a:p>
            <a:pPr marL="914400" indent="-403225" algn="just">
              <a:buFont typeface="+mj-lt"/>
              <a:buAutoNum type="alphaLcPeriod"/>
            </a:pPr>
            <a:r>
              <a:rPr lang="vi-VN" sz="2400" dirty="0"/>
              <a:t>Power supply</a:t>
            </a:r>
          </a:p>
        </p:txBody>
      </p:sp>
    </p:spTree>
    <p:extLst>
      <p:ext uri="{BB962C8B-B14F-4D97-AF65-F5344CB8AC3E}">
        <p14:creationId xmlns:p14="http://schemas.microsoft.com/office/powerpoint/2010/main" val="309134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45688" y="1198559"/>
            <a:ext cx="8502052" cy="3663766"/>
          </a:xfrm>
        </p:spPr>
        <p:txBody>
          <a:bodyPr>
            <a:normAutofit/>
          </a:bodyPr>
          <a:lstStyle/>
          <a:p>
            <a:pPr marL="514350" indent="-514350" algn="just">
              <a:buFont typeface="+mj-lt"/>
              <a:buAutoNum type="arabicPeriod" startAt="11"/>
            </a:pPr>
            <a:r>
              <a:rPr lang="vi-VN" dirty="0"/>
              <a:t>Tại sao RAM được sử dụng để lưu trữ tạm thời? (Chọn 1)</a:t>
            </a:r>
          </a:p>
          <a:p>
            <a:pPr marL="914400" indent="-403225" algn="just">
              <a:buFont typeface="+mj-lt"/>
              <a:buAutoNum type="alphaLcPeriod"/>
            </a:pPr>
            <a:r>
              <a:rPr lang="vi-VN" sz="2400" dirty="0"/>
              <a:t>Nó không đủ lớn để được sử dụng để lưu trữ vĩnh viễn.</a:t>
            </a:r>
          </a:p>
          <a:p>
            <a:pPr marL="914400" indent="-403225" algn="just">
              <a:buFont typeface="+mj-lt"/>
              <a:buAutoNum type="alphaLcPeriod"/>
            </a:pPr>
            <a:r>
              <a:rPr lang="vi-VN" sz="2400" dirty="0"/>
              <a:t>Dữ liệu lưu trữ trên nó biến mất khi tắt máy tính.</a:t>
            </a:r>
          </a:p>
          <a:p>
            <a:pPr marL="914400" indent="-403225" algn="just">
              <a:buFont typeface="+mj-lt"/>
              <a:buAutoNum type="alphaLcPeriod"/>
            </a:pPr>
            <a:r>
              <a:rPr lang="vi-VN" sz="2400" dirty="0"/>
              <a:t>Nó quá chậm để được sử dụng để lưu trữ vĩnh viễn.</a:t>
            </a:r>
          </a:p>
          <a:p>
            <a:pPr marL="914400" indent="-403225" algn="just">
              <a:buFont typeface="+mj-lt"/>
              <a:buAutoNum type="alphaLcPeriod"/>
            </a:pPr>
            <a:r>
              <a:rPr lang="vi-VN" sz="2400" dirty="0"/>
              <a:t>Nó bị mòn sau một vài lần sử dụng.</a:t>
            </a:r>
            <a:endParaRPr lang="vi-VN" dirty="0"/>
          </a:p>
        </p:txBody>
      </p:sp>
    </p:spTree>
    <p:extLst>
      <p:ext uri="{BB962C8B-B14F-4D97-AF65-F5344CB8AC3E}">
        <p14:creationId xmlns:p14="http://schemas.microsoft.com/office/powerpoint/2010/main" val="233654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1"/>
            </a:pPr>
            <a:r>
              <a:rPr lang="vi-VN" dirty="0"/>
              <a:t>Tùy chọn nào sau đây có khả năng có dung lượng lưu trữ nội bộ lớn nhất? (Chọn 1)</a:t>
            </a:r>
          </a:p>
          <a:p>
            <a:pPr marL="914400" indent="-403225" algn="just">
              <a:buFont typeface="+mj-lt"/>
              <a:buAutoNum type="alphaLcPeriod"/>
            </a:pPr>
            <a:r>
              <a:rPr lang="vi-VN" sz="2400" dirty="0"/>
              <a:t>Chromebook </a:t>
            </a:r>
          </a:p>
          <a:p>
            <a:pPr marL="914400" indent="-403225" algn="just">
              <a:buFont typeface="+mj-lt"/>
              <a:buAutoNum type="alphaLcPeriod"/>
            </a:pPr>
            <a:r>
              <a:rPr lang="vi-VN" sz="2400" dirty="0"/>
              <a:t>Tablet </a:t>
            </a:r>
          </a:p>
          <a:p>
            <a:pPr marL="914400" indent="-403225" algn="just">
              <a:buFont typeface="+mj-lt"/>
              <a:buAutoNum type="alphaLcPeriod"/>
            </a:pPr>
            <a:r>
              <a:rPr lang="vi-VN" sz="2400" dirty="0"/>
              <a:t>Server </a:t>
            </a:r>
          </a:p>
          <a:p>
            <a:pPr marL="914400" indent="-403225" algn="just">
              <a:buFont typeface="+mj-lt"/>
              <a:buAutoNum type="alphaLcPeriod"/>
            </a:pPr>
            <a:r>
              <a:rPr lang="vi-VN" sz="2400" dirty="0"/>
              <a:t>Smart phone</a:t>
            </a:r>
            <a:endParaRPr lang="vi-VN" dirty="0"/>
          </a:p>
        </p:txBody>
      </p:sp>
    </p:spTree>
    <p:extLst>
      <p:ext uri="{BB962C8B-B14F-4D97-AF65-F5344CB8AC3E}">
        <p14:creationId xmlns:p14="http://schemas.microsoft.com/office/powerpoint/2010/main" val="108170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2"/>
            </a:pPr>
            <a:r>
              <a:rPr lang="vi-VN" dirty="0"/>
              <a:t>Điều nào sau đây là nhược điểm của việc sử dụng máy tính để bàn? (Chọn 1)</a:t>
            </a:r>
          </a:p>
          <a:p>
            <a:pPr marL="914400" indent="-403225" algn="just">
              <a:buFont typeface="+mj-lt"/>
              <a:buAutoNum type="alphaLcPeriod"/>
            </a:pPr>
            <a:r>
              <a:rPr lang="vi-VN" sz="2400" dirty="0"/>
              <a:t>Nó không có tính di động.</a:t>
            </a:r>
          </a:p>
          <a:p>
            <a:pPr marL="914400" indent="-403225" algn="just">
              <a:buFont typeface="+mj-lt"/>
              <a:buAutoNum type="alphaLcPeriod"/>
            </a:pPr>
            <a:r>
              <a:rPr lang="vi-VN" sz="2400" dirty="0"/>
              <a:t>Nó có thể không có nhiều dung lượng lưu trữ.</a:t>
            </a:r>
          </a:p>
          <a:p>
            <a:pPr marL="914400" indent="-403225" algn="just">
              <a:buFont typeface="+mj-lt"/>
              <a:buAutoNum type="alphaLcPeriod"/>
            </a:pPr>
            <a:r>
              <a:rPr lang="vi-VN" sz="2400" dirty="0"/>
              <a:t>Nó có thể không có nhiều RAM.</a:t>
            </a:r>
          </a:p>
          <a:p>
            <a:pPr marL="914400" indent="-403225" algn="just">
              <a:buFont typeface="+mj-lt"/>
              <a:buAutoNum type="alphaLcPeriod"/>
            </a:pPr>
            <a:r>
              <a:rPr lang="vi-VN" sz="2400" dirty="0"/>
              <a:t>Tất cả những điều này là nhược điểm của việc sử dụng máy tính để bàn.</a:t>
            </a:r>
          </a:p>
          <a:p>
            <a:pPr marL="914400" indent="-403225" algn="just">
              <a:buFont typeface="+mj-lt"/>
              <a:buAutoNum type="alphaLcPeriod"/>
            </a:pPr>
            <a:endParaRPr lang="vi-VN" dirty="0"/>
          </a:p>
        </p:txBody>
      </p:sp>
    </p:spTree>
    <p:extLst>
      <p:ext uri="{BB962C8B-B14F-4D97-AF65-F5344CB8AC3E}">
        <p14:creationId xmlns:p14="http://schemas.microsoft.com/office/powerpoint/2010/main" val="212942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3"/>
            </a:pPr>
            <a:r>
              <a:rPr lang="vi-VN" dirty="0"/>
              <a:t>Tùy chọn nào sau đây là nhược điểm của việc sử dụng bàn phím màn hình cảm ứng? (Chọn 1)</a:t>
            </a:r>
          </a:p>
          <a:p>
            <a:pPr marL="968375" indent="-457200" algn="just">
              <a:buFont typeface="+mj-lt"/>
              <a:buAutoNum type="alphaLcPeriod"/>
            </a:pPr>
            <a:r>
              <a:rPr lang="vi-VN" sz="2400" dirty="0"/>
              <a:t>Nó trở nên khó chịu sau một thời gian.</a:t>
            </a:r>
          </a:p>
          <a:p>
            <a:pPr marL="968375" indent="-457200" algn="just">
              <a:buFont typeface="+mj-lt"/>
              <a:buAutoNum type="alphaLcPeriod"/>
            </a:pPr>
            <a:r>
              <a:rPr lang="vi-VN" sz="2400" dirty="0"/>
              <a:t>Nó không bao gồm các biểu tượng.</a:t>
            </a:r>
          </a:p>
          <a:p>
            <a:pPr marL="968375" indent="-457200" algn="just">
              <a:buFont typeface="+mj-lt"/>
              <a:buAutoNum type="alphaLcPeriod"/>
            </a:pPr>
            <a:r>
              <a:rPr lang="vi-VN" sz="2400" dirty="0"/>
              <a:t>Nó không bao gồm số.</a:t>
            </a:r>
          </a:p>
          <a:p>
            <a:pPr marL="968375" indent="-457200" algn="just">
              <a:buFont typeface="+mj-lt"/>
              <a:buAutoNum type="alphaLcPeriod"/>
            </a:pPr>
            <a:r>
              <a:rPr lang="vi-VN" sz="2400" dirty="0"/>
              <a:t>Tất cả những điều này là nhược điểm của việc sử dụng bàn</a:t>
            </a:r>
            <a:r>
              <a:rPr lang="en-US" sz="2400" dirty="0"/>
              <a:t> </a:t>
            </a:r>
            <a:r>
              <a:rPr lang="vi-VN" sz="2400" dirty="0"/>
              <a:t>phím màn hình cảm ứng.</a:t>
            </a:r>
            <a:endParaRPr lang="vi-VN" dirty="0"/>
          </a:p>
          <a:p>
            <a:pPr marL="914400" indent="-403225" algn="just">
              <a:buFont typeface="+mj-lt"/>
              <a:buAutoNum type="alphaLcPeriod"/>
            </a:pPr>
            <a:endParaRPr lang="vi-VN" dirty="0"/>
          </a:p>
        </p:txBody>
      </p:sp>
    </p:spTree>
    <p:extLst>
      <p:ext uri="{BB962C8B-B14F-4D97-AF65-F5344CB8AC3E}">
        <p14:creationId xmlns:p14="http://schemas.microsoft.com/office/powerpoint/2010/main" val="200956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4"/>
            </a:pPr>
            <a:r>
              <a:rPr lang="vi-VN" dirty="0"/>
              <a:t>Những loại cổng nào sau đây có khả năng kết nối máy tính và máy in? (Chọn 1)</a:t>
            </a:r>
          </a:p>
          <a:p>
            <a:pPr marL="914400" indent="-403225" algn="just">
              <a:buFont typeface="+mj-lt"/>
              <a:buAutoNum type="alphaLcPeriod"/>
            </a:pPr>
            <a:r>
              <a:rPr lang="vi-VN" sz="2400" dirty="0"/>
              <a:t>A Video port </a:t>
            </a:r>
          </a:p>
          <a:p>
            <a:pPr marL="914400" indent="-403225" algn="just">
              <a:buFont typeface="+mj-lt"/>
              <a:buAutoNum type="alphaLcPeriod"/>
            </a:pPr>
            <a:r>
              <a:rPr lang="vi-VN" sz="2400" dirty="0"/>
              <a:t>An Audio port </a:t>
            </a:r>
          </a:p>
          <a:p>
            <a:pPr marL="914400" indent="-403225" algn="just">
              <a:buFont typeface="+mj-lt"/>
              <a:buAutoNum type="alphaLcPeriod"/>
            </a:pPr>
            <a:r>
              <a:rPr lang="vi-VN" sz="2400" dirty="0"/>
              <a:t>A USB port </a:t>
            </a:r>
          </a:p>
          <a:p>
            <a:pPr marL="914400" indent="-403225" algn="just">
              <a:buFont typeface="+mj-lt"/>
              <a:buAutoNum type="alphaLcPeriod"/>
            </a:pPr>
            <a:r>
              <a:rPr lang="vi-VN" sz="2400" dirty="0"/>
              <a:t>Không có cách nào để kết nối</a:t>
            </a:r>
          </a:p>
          <a:p>
            <a:pPr marL="914400" indent="-403225" algn="just">
              <a:buFont typeface="+mj-lt"/>
              <a:buAutoNum type="alphaLcPeriod"/>
            </a:pPr>
            <a:endParaRPr lang="vi-VN" dirty="0"/>
          </a:p>
        </p:txBody>
      </p:sp>
    </p:spTree>
    <p:extLst>
      <p:ext uri="{BB962C8B-B14F-4D97-AF65-F5344CB8AC3E}">
        <p14:creationId xmlns:p14="http://schemas.microsoft.com/office/powerpoint/2010/main" val="286976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5"/>
            </a:pPr>
            <a:r>
              <a:rPr lang="vi-VN" dirty="0"/>
              <a:t>Để lưu trữ các tập tin video trên đĩa cứng 1TB. Thiết bị điện toán nào là tốt nhất cho việc lưu trữ này? (Chọn 1)</a:t>
            </a:r>
          </a:p>
          <a:p>
            <a:pPr marL="914400" indent="-403225" algn="just">
              <a:buFont typeface="+mj-lt"/>
              <a:buAutoNum type="alphaLcPeriod"/>
            </a:pPr>
            <a:r>
              <a:rPr lang="vi-VN" sz="2400" dirty="0"/>
              <a:t>Máy tính để bàn</a:t>
            </a:r>
          </a:p>
          <a:p>
            <a:pPr marL="914400" indent="-403225" algn="just">
              <a:buFont typeface="+mj-lt"/>
              <a:buAutoNum type="alphaLcPeriod"/>
            </a:pPr>
            <a:r>
              <a:rPr lang="vi-VN" sz="2400" dirty="0"/>
              <a:t>Máy tính bảng</a:t>
            </a:r>
          </a:p>
          <a:p>
            <a:pPr marL="914400" indent="-403225" algn="just">
              <a:buFont typeface="+mj-lt"/>
              <a:buAutoNum type="alphaLcPeriod"/>
            </a:pPr>
            <a:r>
              <a:rPr lang="vi-VN" sz="2400" dirty="0"/>
              <a:t>Chromebook</a:t>
            </a:r>
          </a:p>
          <a:p>
            <a:pPr marL="914400" indent="-403225" algn="just">
              <a:buFont typeface="+mj-lt"/>
              <a:buAutoNum type="alphaLcPeriod"/>
            </a:pPr>
            <a:r>
              <a:rPr lang="vi-VN" sz="2400" dirty="0"/>
              <a:t>Điện thoại thông minh</a:t>
            </a:r>
          </a:p>
          <a:p>
            <a:pPr marL="914400" indent="-403225" algn="just">
              <a:buFont typeface="+mj-lt"/>
              <a:buAutoNum type="alphaLcPeriod"/>
            </a:pPr>
            <a:endParaRPr lang="vi-VN" dirty="0"/>
          </a:p>
        </p:txBody>
      </p:sp>
    </p:spTree>
    <p:extLst>
      <p:ext uri="{BB962C8B-B14F-4D97-AF65-F5344CB8AC3E}">
        <p14:creationId xmlns:p14="http://schemas.microsoft.com/office/powerpoint/2010/main" val="177758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16"/>
            </a:pPr>
            <a:r>
              <a:rPr lang="vi-VN" dirty="0"/>
              <a:t>Phần cứng điện thoại thông minh nào xác định điện thoại GSM (Global System for Mobile Communications) vào mạng của nhà mạng? (Chọn 1)</a:t>
            </a:r>
          </a:p>
          <a:p>
            <a:pPr marL="914400" indent="-403225" algn="just">
              <a:buFont typeface="+mj-lt"/>
              <a:buAutoNum type="alphaLcPeriod"/>
            </a:pPr>
            <a:r>
              <a:rPr lang="vi-VN" sz="2400" dirty="0"/>
              <a:t>The Lock screen </a:t>
            </a:r>
          </a:p>
          <a:p>
            <a:pPr marL="914400" indent="-403225" algn="just">
              <a:buFont typeface="+mj-lt"/>
              <a:buAutoNum type="alphaLcPeriod"/>
            </a:pPr>
            <a:r>
              <a:rPr lang="vi-VN" sz="2400" dirty="0"/>
              <a:t>The Widget </a:t>
            </a:r>
          </a:p>
          <a:p>
            <a:pPr marL="914400" indent="-403225" algn="just">
              <a:buFont typeface="+mj-lt"/>
              <a:buAutoNum type="alphaLcPeriod"/>
            </a:pPr>
            <a:r>
              <a:rPr lang="vi-VN" sz="2400" dirty="0"/>
              <a:t>The SIM card </a:t>
            </a:r>
          </a:p>
          <a:p>
            <a:pPr marL="914400" indent="-403225" algn="just">
              <a:buFont typeface="+mj-lt"/>
              <a:buAutoNum type="alphaLcPeriod"/>
            </a:pPr>
            <a:r>
              <a:rPr lang="vi-VN" sz="2400" dirty="0"/>
              <a:t>The infrared transmitter</a:t>
            </a:r>
          </a:p>
          <a:p>
            <a:pPr marL="914400" indent="-403225" algn="just">
              <a:buFont typeface="+mj-lt"/>
              <a:buAutoNum type="alphaLcPeriod"/>
            </a:pPr>
            <a:endParaRPr lang="vi-VN" dirty="0"/>
          </a:p>
        </p:txBody>
      </p:sp>
    </p:spTree>
    <p:extLst>
      <p:ext uri="{BB962C8B-B14F-4D97-AF65-F5344CB8AC3E}">
        <p14:creationId xmlns:p14="http://schemas.microsoft.com/office/powerpoint/2010/main" val="3108998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17"/>
            </a:pPr>
            <a:r>
              <a:rPr lang="vi-VN" dirty="0"/>
              <a:t>Cổng nào là thông dụng cho phép kết nối một màn hình bên ngoài với máy tính xách tay? (Chọn 1)</a:t>
            </a:r>
          </a:p>
          <a:p>
            <a:pPr marL="914400" indent="-403225" algn="just">
              <a:buFont typeface="+mj-lt"/>
              <a:buAutoNum type="alphaLcPeriod"/>
            </a:pPr>
            <a:r>
              <a:rPr lang="vi-VN" sz="2400" dirty="0"/>
              <a:t>Ethernet port </a:t>
            </a:r>
          </a:p>
          <a:p>
            <a:pPr marL="914400" indent="-403225" algn="just">
              <a:buFont typeface="+mj-lt"/>
              <a:buAutoNum type="alphaLcPeriod"/>
            </a:pPr>
            <a:r>
              <a:rPr lang="vi-VN" sz="2400" dirty="0"/>
              <a:t>HDMI port </a:t>
            </a:r>
          </a:p>
          <a:p>
            <a:pPr marL="914400" indent="-403225" algn="just">
              <a:buFont typeface="+mj-lt"/>
              <a:buAutoNum type="alphaLcPeriod"/>
            </a:pPr>
            <a:r>
              <a:rPr lang="vi-VN" sz="2400" dirty="0"/>
              <a:t>USB port </a:t>
            </a:r>
          </a:p>
          <a:p>
            <a:pPr marL="914400" indent="-403225" algn="just">
              <a:buFont typeface="+mj-lt"/>
              <a:buAutoNum type="alphaLcPeriod"/>
            </a:pPr>
            <a:r>
              <a:rPr lang="vi-VN" sz="2400" dirty="0"/>
              <a:t>Line In port</a:t>
            </a:r>
          </a:p>
          <a:p>
            <a:pPr marL="914400" indent="-403225" algn="just">
              <a:buFont typeface="+mj-lt"/>
              <a:buAutoNum type="alphaLcPeriod"/>
            </a:pPr>
            <a:endParaRPr lang="vi-VN" dirty="0"/>
          </a:p>
        </p:txBody>
      </p:sp>
    </p:spTree>
    <p:extLst>
      <p:ext uri="{BB962C8B-B14F-4D97-AF65-F5344CB8AC3E}">
        <p14:creationId xmlns:p14="http://schemas.microsoft.com/office/powerpoint/2010/main" val="183991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18"/>
            </a:pPr>
            <a:r>
              <a:rPr lang="vi-VN" dirty="0"/>
              <a:t>Để ghép tai nghe Bluetooth với máy tính xách tay. Tùy chọn nào sau đây là một bước cần phải thực hiện?</a:t>
            </a:r>
            <a:br>
              <a:rPr lang="en-US" dirty="0"/>
            </a:br>
            <a:r>
              <a:rPr lang="vi-VN" dirty="0"/>
              <a:t>(Chọn 1)</a:t>
            </a:r>
          </a:p>
          <a:p>
            <a:pPr marL="914400" indent="-403225" algn="just">
              <a:buFont typeface="+mj-lt"/>
              <a:buAutoNum type="alphaLcPeriod"/>
            </a:pPr>
            <a:r>
              <a:rPr lang="vi-VN" sz="2400" dirty="0"/>
              <a:t>Kết nối tai nghe với cổng USB.</a:t>
            </a:r>
          </a:p>
          <a:p>
            <a:pPr marL="914400" indent="-403225" algn="just">
              <a:buFont typeface="+mj-lt"/>
              <a:buAutoNum type="alphaLcPeriod"/>
            </a:pPr>
            <a:r>
              <a:rPr lang="vi-VN" sz="2400" dirty="0"/>
              <a:t>Thay đổi gói điện trên máy tính xách tay của cô thành Hiệu suất cao.</a:t>
            </a:r>
          </a:p>
          <a:p>
            <a:pPr marL="914400" indent="-403225" algn="just">
              <a:buFont typeface="+mj-lt"/>
              <a:buAutoNum type="alphaLcPeriod"/>
            </a:pPr>
            <a:r>
              <a:rPr lang="vi-VN" sz="2400" dirty="0"/>
              <a:t>Đặt tai nghe vào chế độ Discovery mode.</a:t>
            </a:r>
          </a:p>
          <a:p>
            <a:pPr marL="914400" indent="-403225" algn="just">
              <a:buFont typeface="+mj-lt"/>
              <a:buAutoNum type="alphaLcPeriod"/>
            </a:pPr>
            <a:r>
              <a:rPr lang="vi-VN" sz="2400" dirty="0"/>
              <a:t>Tắt card mạng không dây vì nó cản trở Bluetooth.</a:t>
            </a:r>
          </a:p>
          <a:p>
            <a:pPr marL="914400" indent="-403225" algn="just">
              <a:buFont typeface="+mj-lt"/>
              <a:buAutoNum type="alphaLcPeriod"/>
            </a:pPr>
            <a:endParaRPr lang="vi-VN" dirty="0"/>
          </a:p>
        </p:txBody>
      </p:sp>
    </p:spTree>
    <p:extLst>
      <p:ext uri="{BB962C8B-B14F-4D97-AF65-F5344CB8AC3E}">
        <p14:creationId xmlns:p14="http://schemas.microsoft.com/office/powerpoint/2010/main" val="2377925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19"/>
            </a:pPr>
            <a:r>
              <a:rPr lang="vi-VN" dirty="0"/>
              <a:t>Tùy chọn nào sau đây là công nghệ không dây được sử dụng để cho phép thiết bị (chẳng hạn như máy tính và điện thoại) kết nối và làm việc với các thiết bị hỗ trợ? (Chọn 1)</a:t>
            </a:r>
          </a:p>
          <a:p>
            <a:pPr marL="914400" indent="-403225" algn="just">
              <a:buFont typeface="+mj-lt"/>
              <a:buAutoNum type="alphaLcPeriod"/>
            </a:pPr>
            <a:r>
              <a:rPr lang="vi-VN" sz="2400" dirty="0"/>
              <a:t>Bluetooth</a:t>
            </a:r>
          </a:p>
          <a:p>
            <a:pPr marL="914400" indent="-403225" algn="just">
              <a:buFont typeface="+mj-lt"/>
              <a:buAutoNum type="alphaLcPeriod"/>
            </a:pPr>
            <a:r>
              <a:rPr lang="vi-VN" sz="2400" dirty="0"/>
              <a:t>Băng thông rộng (Broadband)</a:t>
            </a:r>
          </a:p>
          <a:p>
            <a:pPr marL="914400" indent="-403225" algn="just">
              <a:buFont typeface="+mj-lt"/>
              <a:buAutoNum type="alphaLcPeriod"/>
            </a:pPr>
            <a:r>
              <a:rPr lang="vi-VN" sz="2400" dirty="0"/>
              <a:t>Điểm phát sóng Wi-Fi (Wi-Fi hotspot)</a:t>
            </a:r>
          </a:p>
          <a:p>
            <a:pPr marL="914400" indent="-403225" algn="just">
              <a:buFont typeface="+mj-lt"/>
              <a:buAutoNum type="alphaLcPeriod"/>
            </a:pPr>
            <a:r>
              <a:rPr lang="vi-VN" sz="2400" dirty="0"/>
              <a:t>Băng thông (Bandwidth)</a:t>
            </a:r>
          </a:p>
          <a:p>
            <a:pPr marL="914400" indent="-403225" algn="just">
              <a:buFont typeface="+mj-lt"/>
              <a:buAutoNum type="alphaLcPeriod"/>
            </a:pPr>
            <a:endParaRPr lang="vi-VN" dirty="0"/>
          </a:p>
        </p:txBody>
      </p:sp>
    </p:spTree>
    <p:extLst>
      <p:ext uri="{BB962C8B-B14F-4D97-AF65-F5344CB8AC3E}">
        <p14:creationId xmlns:p14="http://schemas.microsoft.com/office/powerpoint/2010/main" val="1101516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0"/>
            </a:pPr>
            <a:r>
              <a:rPr lang="vi-VN" dirty="0"/>
              <a:t>Phần cứng nào sau đây tham chiếu thuật ngữ Multicore? (Chọn 1)</a:t>
            </a:r>
          </a:p>
          <a:p>
            <a:pPr marL="914400" indent="-403225" algn="just">
              <a:buFont typeface="+mj-lt"/>
              <a:buAutoNum type="alphaLcPeriod"/>
            </a:pPr>
            <a:r>
              <a:rPr lang="vi-VN" sz="2400" dirty="0"/>
              <a:t>HD</a:t>
            </a:r>
          </a:p>
          <a:p>
            <a:pPr marL="914400" indent="-403225" algn="just">
              <a:buFont typeface="+mj-lt"/>
              <a:buAutoNum type="alphaLcPeriod"/>
            </a:pPr>
            <a:r>
              <a:rPr lang="vi-VN" sz="2400" dirty="0"/>
              <a:t>ROM</a:t>
            </a:r>
          </a:p>
          <a:p>
            <a:pPr marL="914400" indent="-403225" algn="just">
              <a:buFont typeface="+mj-lt"/>
              <a:buAutoNum type="alphaLcPeriod"/>
            </a:pPr>
            <a:r>
              <a:rPr lang="vi-VN" sz="2400" dirty="0"/>
              <a:t>RAM</a:t>
            </a:r>
          </a:p>
          <a:p>
            <a:pPr marL="914400" indent="-403225" algn="just">
              <a:buFont typeface="+mj-lt"/>
              <a:buAutoNum type="alphaLcPeriod"/>
            </a:pPr>
            <a:r>
              <a:rPr lang="vi-VN" sz="2400" dirty="0"/>
              <a:t>CPU</a:t>
            </a:r>
          </a:p>
          <a:p>
            <a:pPr marL="914400" indent="-403225" algn="just">
              <a:buFont typeface="+mj-lt"/>
              <a:buAutoNum type="alphaLcPeriod"/>
            </a:pPr>
            <a:endParaRPr lang="vi-VN" dirty="0"/>
          </a:p>
        </p:txBody>
      </p:sp>
    </p:spTree>
    <p:extLst>
      <p:ext uri="{BB962C8B-B14F-4D97-AF65-F5344CB8AC3E}">
        <p14:creationId xmlns:p14="http://schemas.microsoft.com/office/powerpoint/2010/main" val="302434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1"/>
            </a:pPr>
            <a:r>
              <a:rPr lang="vi-VN" dirty="0"/>
              <a:t>Tùy chọn nào sau đây thường được kết nối với một cổng USB 3.1? (Chọn)</a:t>
            </a:r>
          </a:p>
          <a:p>
            <a:pPr marL="914400" indent="-403225" algn="just">
              <a:buFont typeface="+mj-lt"/>
              <a:buAutoNum type="alphaLcPeriod"/>
            </a:pPr>
            <a:r>
              <a:rPr lang="vi-VN" sz="2400" dirty="0"/>
              <a:t>Ổ đĩa USB</a:t>
            </a:r>
          </a:p>
          <a:p>
            <a:pPr marL="914400" indent="-403225" algn="just">
              <a:buFont typeface="+mj-lt"/>
              <a:buAutoNum type="alphaLcPeriod"/>
            </a:pPr>
            <a:r>
              <a:rPr lang="vi-VN" sz="2400" dirty="0"/>
              <a:t>Màn hình VGA</a:t>
            </a:r>
          </a:p>
          <a:p>
            <a:pPr marL="914400" indent="-403225" algn="just">
              <a:buFont typeface="+mj-lt"/>
              <a:buAutoNum type="alphaLcPeriod"/>
            </a:pPr>
            <a:r>
              <a:rPr lang="vi-VN" sz="2400" dirty="0"/>
              <a:t>Mạng chuyển mạch</a:t>
            </a:r>
          </a:p>
          <a:p>
            <a:pPr marL="914400" indent="-403225" algn="just">
              <a:buFont typeface="+mj-lt"/>
              <a:buAutoNum type="alphaLcPeriod"/>
            </a:pPr>
            <a:r>
              <a:rPr lang="vi-VN" sz="2400" dirty="0"/>
              <a:t>Máy in có cổng song song.</a:t>
            </a:r>
          </a:p>
          <a:p>
            <a:pPr marL="914400" indent="-403225" algn="just">
              <a:buFont typeface="+mj-lt"/>
              <a:buAutoNum type="alphaLcPeriod"/>
            </a:pPr>
            <a:endParaRPr lang="vi-VN" dirty="0"/>
          </a:p>
        </p:txBody>
      </p:sp>
    </p:spTree>
    <p:extLst>
      <p:ext uri="{BB962C8B-B14F-4D97-AF65-F5344CB8AC3E}">
        <p14:creationId xmlns:p14="http://schemas.microsoft.com/office/powerpoint/2010/main" val="381209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2"/>
            </a:pPr>
            <a:r>
              <a:rPr lang="vi-VN" dirty="0"/>
              <a:t>Các giải pháp phần cứng nào sau đây có thể giúp máy tính chạy nhanh hơn? (Chọn 2)</a:t>
            </a:r>
          </a:p>
          <a:p>
            <a:pPr marL="914400" indent="-403225" algn="just">
              <a:buFont typeface="+mj-lt"/>
              <a:buAutoNum type="alphaLcPeriod"/>
            </a:pPr>
            <a:r>
              <a:rPr lang="vi-VN" sz="2400" dirty="0"/>
              <a:t>Thay thế card màn hình bằng một cái mới với các tính năng tương tự.</a:t>
            </a:r>
          </a:p>
          <a:p>
            <a:pPr marL="914400" indent="-403225" algn="just">
              <a:buFont typeface="+mj-lt"/>
              <a:buAutoNum type="alphaLcPeriod"/>
            </a:pPr>
            <a:r>
              <a:rPr lang="vi-VN" sz="2400" dirty="0"/>
              <a:t>Tăng dung lượng RAM</a:t>
            </a:r>
          </a:p>
          <a:p>
            <a:pPr marL="914400" indent="-403225" algn="just">
              <a:buFont typeface="+mj-lt"/>
              <a:buAutoNum type="alphaLcPeriod"/>
            </a:pPr>
            <a:r>
              <a:rPr lang="vi-VN" sz="2400" dirty="0"/>
              <a:t>Thay thế ổ cứng HD truyền thống bằng SSD.</a:t>
            </a:r>
          </a:p>
          <a:p>
            <a:pPr marL="914400" indent="-403225" algn="just">
              <a:buFont typeface="+mj-lt"/>
              <a:buAutoNum type="alphaLcPeriod"/>
            </a:pPr>
            <a:r>
              <a:rPr lang="vi-VN" sz="2400" dirty="0"/>
              <a:t>Thay nguồn điện máy tính.</a:t>
            </a:r>
          </a:p>
          <a:p>
            <a:pPr marL="914400" indent="-403225" algn="just">
              <a:buFont typeface="+mj-lt"/>
              <a:buAutoNum type="alphaLcPeriod"/>
            </a:pPr>
            <a:endParaRPr lang="vi-VN" dirty="0"/>
          </a:p>
        </p:txBody>
      </p:sp>
    </p:spTree>
    <p:extLst>
      <p:ext uri="{BB962C8B-B14F-4D97-AF65-F5344CB8AC3E}">
        <p14:creationId xmlns:p14="http://schemas.microsoft.com/office/powerpoint/2010/main" val="3914083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3"/>
            </a:pPr>
            <a:r>
              <a:rPr lang="vi-VN" dirty="0"/>
              <a:t>Tùy chọn nào sau đây được coi là phần cứng bên trong (Iternal Hardware) máy tính? (Chọn tất cả các đáp án đúng)</a:t>
            </a:r>
          </a:p>
          <a:p>
            <a:pPr marL="914400" indent="-403225" algn="just">
              <a:buFont typeface="+mj-lt"/>
              <a:buAutoNum type="alphaLcPeriod"/>
            </a:pPr>
            <a:r>
              <a:rPr lang="vi-VN" sz="2400" dirty="0"/>
              <a:t>RAM</a:t>
            </a:r>
          </a:p>
          <a:p>
            <a:pPr marL="914400" indent="-403225" algn="just">
              <a:buFont typeface="+mj-lt"/>
              <a:buAutoNum type="alphaLcPeriod"/>
            </a:pPr>
            <a:r>
              <a:rPr lang="vi-VN" sz="2400" dirty="0"/>
              <a:t>Monitor </a:t>
            </a:r>
          </a:p>
          <a:p>
            <a:pPr marL="914400" indent="-403225" algn="just">
              <a:buFont typeface="+mj-lt"/>
              <a:buAutoNum type="alphaLcPeriod"/>
            </a:pPr>
            <a:r>
              <a:rPr lang="vi-VN" sz="2400" dirty="0"/>
              <a:t>External HD</a:t>
            </a:r>
          </a:p>
          <a:p>
            <a:pPr marL="914400" indent="-403225" algn="just">
              <a:buFont typeface="+mj-lt"/>
              <a:buAutoNum type="alphaLcPeriod"/>
            </a:pPr>
            <a:r>
              <a:rPr lang="vi-VN" sz="2400" dirty="0"/>
              <a:t>Motherboard</a:t>
            </a:r>
          </a:p>
          <a:p>
            <a:pPr marL="914400" indent="-403225" algn="just">
              <a:buFont typeface="+mj-lt"/>
              <a:buAutoNum type="alphaLcPeriod"/>
            </a:pPr>
            <a:endParaRPr lang="vi-VN" dirty="0"/>
          </a:p>
        </p:txBody>
      </p:sp>
    </p:spTree>
    <p:extLst>
      <p:ext uri="{BB962C8B-B14F-4D97-AF65-F5344CB8AC3E}">
        <p14:creationId xmlns:p14="http://schemas.microsoft.com/office/powerpoint/2010/main" val="144867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289932" y="1198559"/>
            <a:ext cx="8557808" cy="3663766"/>
          </a:xfrm>
        </p:spPr>
        <p:txBody>
          <a:bodyPr>
            <a:normAutofit/>
          </a:bodyPr>
          <a:lstStyle/>
          <a:p>
            <a:pPr marL="514350" indent="-514350" algn="just">
              <a:buFont typeface="+mj-lt"/>
              <a:buAutoNum type="arabicPeriod" startAt="24"/>
            </a:pPr>
            <a:r>
              <a:rPr lang="vi-VN" dirty="0"/>
              <a:t>Đơn vị đo lường nào dưới đây thường được sử dụng để biểu thị lượng RAM được cài đặt trong máy tính? (Chọn 1)</a:t>
            </a:r>
          </a:p>
          <a:p>
            <a:pPr marL="914400" indent="-403225" algn="just">
              <a:buFont typeface="+mj-lt"/>
              <a:buAutoNum type="alphaLcPeriod"/>
            </a:pPr>
            <a:r>
              <a:rPr lang="vi-VN" sz="2400" dirty="0"/>
              <a:t>GB</a:t>
            </a:r>
          </a:p>
          <a:p>
            <a:pPr marL="914400" indent="-403225" algn="just">
              <a:buFont typeface="+mj-lt"/>
              <a:buAutoNum type="alphaLcPeriod"/>
            </a:pPr>
            <a:r>
              <a:rPr lang="vi-VN" sz="2400" dirty="0"/>
              <a:t>MHz</a:t>
            </a:r>
          </a:p>
          <a:p>
            <a:pPr marL="914400" indent="-403225" algn="just">
              <a:buFont typeface="+mj-lt"/>
              <a:buAutoNum type="alphaLcPeriod"/>
            </a:pPr>
            <a:r>
              <a:rPr lang="vi-VN" sz="2400" dirty="0"/>
              <a:t>THz</a:t>
            </a:r>
          </a:p>
          <a:p>
            <a:pPr marL="914400" indent="-403225" algn="just">
              <a:buFont typeface="+mj-lt"/>
              <a:buAutoNum type="alphaLcPeriod"/>
            </a:pPr>
            <a:r>
              <a:rPr lang="vi-VN" sz="2400" dirty="0"/>
              <a:t>TB</a:t>
            </a:r>
          </a:p>
          <a:p>
            <a:pPr marL="914400" indent="-403225" algn="just">
              <a:buFont typeface="+mj-lt"/>
              <a:buAutoNum type="alphaLcPeriod"/>
            </a:pPr>
            <a:r>
              <a:rPr lang="vi-VN" sz="2400" dirty="0"/>
              <a:t>MB</a:t>
            </a:r>
          </a:p>
          <a:p>
            <a:pPr marL="914400" indent="-403225" algn="just">
              <a:buFont typeface="+mj-lt"/>
              <a:buAutoNum type="alphaLcPeriod"/>
            </a:pPr>
            <a:endParaRPr lang="vi-VN" dirty="0"/>
          </a:p>
        </p:txBody>
      </p:sp>
    </p:spTree>
    <p:extLst>
      <p:ext uri="{BB962C8B-B14F-4D97-AF65-F5344CB8AC3E}">
        <p14:creationId xmlns:p14="http://schemas.microsoft.com/office/powerpoint/2010/main" val="221379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5"/>
            </a:pPr>
            <a:r>
              <a:rPr lang="vi-VN" dirty="0"/>
              <a:t>Firmware là gì? (Chọn 1)</a:t>
            </a:r>
          </a:p>
          <a:p>
            <a:pPr marL="914400" indent="-403225" algn="just">
              <a:buFont typeface="+mj-lt"/>
              <a:buAutoNum type="alphaLcPeriod"/>
            </a:pPr>
            <a:r>
              <a:rPr lang="vi-VN" sz="2400" dirty="0"/>
              <a:t>Một hệ điều hành.</a:t>
            </a:r>
          </a:p>
          <a:p>
            <a:pPr marL="914400" indent="-403225" algn="just">
              <a:buFont typeface="+mj-lt"/>
              <a:buAutoNum type="alphaLcPeriod"/>
            </a:pPr>
            <a:r>
              <a:rPr lang="vi-VN" sz="2400" dirty="0"/>
              <a:t>Một Driver.</a:t>
            </a:r>
          </a:p>
          <a:p>
            <a:pPr marL="914400" indent="-403225" algn="just">
              <a:buFont typeface="+mj-lt"/>
              <a:buAutoNum type="alphaLcPeriod"/>
            </a:pPr>
            <a:r>
              <a:rPr lang="vi-VN" sz="2400" dirty="0"/>
              <a:t>Phần mềm đầu tiên chạy trên thiết bị phần cứng khi máy tính được bật nguồn.</a:t>
            </a:r>
          </a:p>
          <a:p>
            <a:pPr marL="914400" indent="-403225" algn="just">
              <a:buFont typeface="+mj-lt"/>
              <a:buAutoNum type="alphaLcPeriod"/>
            </a:pPr>
            <a:r>
              <a:rPr lang="vi-VN" sz="2400" dirty="0"/>
              <a:t>Trình duyệt web.</a:t>
            </a:r>
          </a:p>
          <a:p>
            <a:pPr marL="914400" indent="-403225" algn="just">
              <a:buFont typeface="+mj-lt"/>
              <a:buAutoNum type="alphaLcPeriod"/>
            </a:pPr>
            <a:endParaRPr lang="vi-VN" dirty="0"/>
          </a:p>
        </p:txBody>
      </p:sp>
    </p:spTree>
    <p:extLst>
      <p:ext uri="{BB962C8B-B14F-4D97-AF65-F5344CB8AC3E}">
        <p14:creationId xmlns:p14="http://schemas.microsoft.com/office/powerpoint/2010/main" val="232693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6"/>
            </a:pPr>
            <a:r>
              <a:rPr lang="vi-VN" dirty="0"/>
              <a:t>Những loại bộ nhớ nào sau đây là bộ nhớ bất biến (Non-volatile)? (Chọn ba)</a:t>
            </a:r>
          </a:p>
          <a:p>
            <a:pPr marL="914400" indent="-403225" algn="just">
              <a:buFont typeface="+mj-lt"/>
              <a:buAutoNum type="alphaLcPeriod"/>
            </a:pPr>
            <a:r>
              <a:rPr lang="vi-VN" sz="2400" dirty="0"/>
              <a:t>SSD </a:t>
            </a:r>
          </a:p>
          <a:p>
            <a:pPr marL="914400" indent="-403225" algn="just">
              <a:buFont typeface="+mj-lt"/>
              <a:buAutoNum type="alphaLcPeriod"/>
            </a:pPr>
            <a:r>
              <a:rPr lang="vi-VN" sz="2400" dirty="0"/>
              <a:t>ROM </a:t>
            </a:r>
          </a:p>
          <a:p>
            <a:pPr marL="914400" indent="-403225" algn="just">
              <a:buFont typeface="+mj-lt"/>
              <a:buAutoNum type="alphaLcPeriod"/>
            </a:pPr>
            <a:r>
              <a:rPr lang="vi-VN" sz="2400" dirty="0"/>
              <a:t>External HD</a:t>
            </a:r>
          </a:p>
          <a:p>
            <a:pPr marL="914400" indent="-403225" algn="just">
              <a:buFont typeface="+mj-lt"/>
              <a:buAutoNum type="alphaLcPeriod"/>
            </a:pPr>
            <a:r>
              <a:rPr lang="vi-VN" sz="2400" dirty="0"/>
              <a:t>RAM </a:t>
            </a:r>
          </a:p>
        </p:txBody>
      </p:sp>
    </p:spTree>
    <p:extLst>
      <p:ext uri="{BB962C8B-B14F-4D97-AF65-F5344CB8AC3E}">
        <p14:creationId xmlns:p14="http://schemas.microsoft.com/office/powerpoint/2010/main" val="343023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a:t>
            </a:r>
          </a:p>
        </p:txBody>
      </p:sp>
      <p:sp>
        <p:nvSpPr>
          <p:cNvPr id="3" name="Content Placeholder 2"/>
          <p:cNvSpPr>
            <a:spLocks noGrp="1"/>
          </p:cNvSpPr>
          <p:nvPr>
            <p:ph idx="1"/>
          </p:nvPr>
        </p:nvSpPr>
        <p:spPr>
          <a:xfrm>
            <a:off x="391886" y="1198559"/>
            <a:ext cx="8455854" cy="3663766"/>
          </a:xfrm>
        </p:spPr>
        <p:txBody>
          <a:bodyPr>
            <a:normAutofit/>
          </a:bodyPr>
          <a:lstStyle/>
          <a:p>
            <a:pPr marL="514350" indent="-514350" algn="just">
              <a:buFont typeface="+mj-lt"/>
              <a:buAutoNum type="arabicPeriod" startAt="27"/>
            </a:pPr>
            <a:r>
              <a:rPr lang="vi-VN" dirty="0"/>
              <a:t>1 Hertz nghĩa là gì khi đo tốc độ của bộ xử lý?</a:t>
            </a:r>
          </a:p>
          <a:p>
            <a:pPr marL="914400" indent="-344488" algn="just">
              <a:buFont typeface="+mj-lt"/>
              <a:buAutoNum type="alphaLcPeriod"/>
            </a:pPr>
            <a:r>
              <a:rPr lang="en-US" sz="2400" dirty="0" err="1"/>
              <a:t>Số</a:t>
            </a:r>
            <a:r>
              <a:rPr lang="vi-VN" sz="2400" dirty="0"/>
              <a:t> chỉ thị máy tính (Instruction) được xử lý trên mỗi bit.</a:t>
            </a:r>
          </a:p>
          <a:p>
            <a:pPr marL="914400" indent="-344488" algn="just">
              <a:buFont typeface="+mj-lt"/>
              <a:buAutoNum type="alphaLcPeriod"/>
            </a:pPr>
            <a:r>
              <a:rPr lang="en-US" sz="2400" dirty="0" err="1"/>
              <a:t>Số</a:t>
            </a:r>
            <a:r>
              <a:rPr lang="vi-VN" sz="2400" dirty="0"/>
              <a:t> Byte thông tin được xử lý trên mỗi giây.</a:t>
            </a:r>
          </a:p>
          <a:p>
            <a:pPr marL="914400" indent="-344488" algn="just">
              <a:buFont typeface="+mj-lt"/>
              <a:buAutoNum type="alphaLcPeriod"/>
            </a:pPr>
            <a:r>
              <a:rPr lang="en-US" sz="2400" dirty="0" err="1"/>
              <a:t>Số</a:t>
            </a:r>
            <a:r>
              <a:rPr lang="vi-VN" sz="2400" dirty="0"/>
              <a:t> chu kỳ tính toán trên mỗi giây.</a:t>
            </a:r>
          </a:p>
          <a:p>
            <a:pPr marL="914400" indent="-344488" algn="just">
              <a:buFont typeface="+mj-lt"/>
              <a:buAutoNum type="alphaLcPeriod"/>
            </a:pPr>
            <a:r>
              <a:rPr lang="en-US" sz="2400" dirty="0" err="1"/>
              <a:t>Số</a:t>
            </a:r>
            <a:r>
              <a:rPr lang="vi-VN" sz="2400" dirty="0"/>
              <a:t> chỉ thị máy tính (Instruction) được xử lý trên mỗi giây</a:t>
            </a:r>
            <a:r>
              <a:rPr lang="vi-VN" sz="2400" dirty="0">
                <a:solidFill>
                  <a:schemeClr val="accent1"/>
                </a:solidFill>
              </a:rPr>
              <a:t>.</a:t>
            </a:r>
          </a:p>
        </p:txBody>
      </p:sp>
    </p:spTree>
    <p:extLst>
      <p:ext uri="{BB962C8B-B14F-4D97-AF65-F5344CB8AC3E}">
        <p14:creationId xmlns:p14="http://schemas.microsoft.com/office/powerpoint/2010/main" val="68829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Hardware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28"/>
            </a:pPr>
            <a:r>
              <a:rPr lang="vi-VN" dirty="0"/>
              <a:t>Sắp xếp kích thước của tập tin theo thứ tự từ nhỏ nhất đến lớn nhất.</a:t>
            </a:r>
          </a:p>
          <a:p>
            <a:pPr marL="914400" lvl="1" indent="-404813">
              <a:buFont typeface="+mj-lt"/>
              <a:buAutoNum type="alphaLcPeriod"/>
            </a:pPr>
            <a:r>
              <a:rPr lang="vi-VN" dirty="0"/>
              <a:t>Bit</a:t>
            </a:r>
          </a:p>
          <a:p>
            <a:pPr marL="914400" lvl="1" indent="-404813">
              <a:buFont typeface="+mj-lt"/>
              <a:buAutoNum type="alphaLcPeriod"/>
            </a:pPr>
            <a:r>
              <a:rPr lang="vi-VN" dirty="0"/>
              <a:t>Byte</a:t>
            </a:r>
          </a:p>
          <a:p>
            <a:pPr marL="914400" lvl="1" indent="-404813">
              <a:buFont typeface="+mj-lt"/>
              <a:buAutoNum type="alphaLcPeriod"/>
            </a:pPr>
            <a:r>
              <a:rPr lang="vi-VN" dirty="0"/>
              <a:t>KB</a:t>
            </a:r>
          </a:p>
          <a:p>
            <a:pPr marL="914400" lvl="1" indent="-404813">
              <a:buFont typeface="+mj-lt"/>
              <a:buAutoNum type="alphaLcPeriod"/>
            </a:pPr>
            <a:r>
              <a:rPr lang="vi-VN" dirty="0"/>
              <a:t>MB</a:t>
            </a:r>
          </a:p>
          <a:p>
            <a:pPr marL="914400" lvl="1" indent="-404813">
              <a:buFont typeface="+mj-lt"/>
              <a:buAutoNum type="alphaLcPeriod"/>
            </a:pPr>
            <a:r>
              <a:rPr lang="vi-VN" dirty="0"/>
              <a:t>GB</a:t>
            </a:r>
          </a:p>
          <a:p>
            <a:pPr marL="914400" lvl="1" indent="-404813">
              <a:buFont typeface="+mj-lt"/>
              <a:buAutoNum type="alphaLcPeriod"/>
            </a:pPr>
            <a:r>
              <a:rPr lang="vi-VN" dirty="0"/>
              <a:t>TB</a:t>
            </a:r>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15392185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Hardware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29"/>
            </a:pPr>
            <a:r>
              <a:rPr lang="vi-VN" dirty="0"/>
              <a:t>Sắp xếp kích thước của tập tin theo thứ tự từ nhỏ nhất đến lớn nhất.</a:t>
            </a:r>
          </a:p>
          <a:p>
            <a:pPr marL="914400" lvl="1" indent="-404813">
              <a:buFont typeface="+mj-lt"/>
              <a:buAutoNum type="alphaLcPeriod"/>
            </a:pPr>
            <a:r>
              <a:rPr lang="vi-VN" dirty="0"/>
              <a:t>8000 KB.</a:t>
            </a:r>
          </a:p>
          <a:p>
            <a:pPr marL="914400" lvl="1" indent="-404813">
              <a:buFont typeface="+mj-lt"/>
              <a:buAutoNum type="alphaLcPeriod"/>
            </a:pPr>
            <a:r>
              <a:rPr lang="vi-VN" dirty="0"/>
              <a:t>2 MB.</a:t>
            </a:r>
          </a:p>
          <a:p>
            <a:pPr marL="914400" lvl="1" indent="-404813">
              <a:buFont typeface="+mj-lt"/>
              <a:buAutoNum type="alphaLcPeriod"/>
            </a:pPr>
            <a:r>
              <a:rPr lang="vi-VN" dirty="0"/>
              <a:t>3000 MB.</a:t>
            </a:r>
          </a:p>
          <a:p>
            <a:pPr marL="914400" lvl="1" indent="-404813">
              <a:buFont typeface="+mj-lt"/>
              <a:buAutoNum type="alphaLcPeriod"/>
            </a:pPr>
            <a:r>
              <a:rPr lang="vi-VN" dirty="0"/>
              <a:t>1 GB.</a:t>
            </a:r>
          </a:p>
          <a:p>
            <a:pPr marL="914400" lvl="1" indent="-404813">
              <a:buFont typeface="+mj-lt"/>
              <a:buAutoNum type="alphaLcPeriod"/>
            </a:pPr>
            <a:r>
              <a:rPr lang="vi-VN" dirty="0"/>
              <a:t>4000 GB.</a:t>
            </a:r>
          </a:p>
          <a:p>
            <a:pPr marL="914400" lvl="1" indent="-404813">
              <a:buFont typeface="+mj-lt"/>
              <a:buAutoNum type="alphaLcPeriod"/>
            </a:pPr>
            <a:r>
              <a:rPr lang="vi-VN" dirty="0"/>
              <a:t>3 TB.</a:t>
            </a:r>
          </a:p>
          <a:p>
            <a:pPr marL="914400" lvl="1" indent="-404813">
              <a:buFont typeface="+mj-lt"/>
              <a:buAutoNum type="alphaLcPeriod"/>
            </a:pPr>
            <a:r>
              <a:rPr lang="vi-VN" dirty="0"/>
              <a:t>80 TB.</a:t>
            </a:r>
          </a:p>
          <a:p>
            <a:pPr marL="914400" lvl="1" indent="-514350">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9230173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Hardware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30"/>
            </a:pPr>
            <a:r>
              <a:rPr lang="vi-VN" dirty="0"/>
              <a:t>Điều nào sau đây là một thiết bị trỏ bao gồm bề mặt chuyên dụng có thể dịch chuyển và vị trí của ngón tay người dùng sang vị trí tương đối trên màn hình?</a:t>
            </a:r>
          </a:p>
          <a:p>
            <a:pPr marL="914400" lvl="1" indent="-404813">
              <a:buFont typeface="+mj-lt"/>
              <a:buAutoNum type="alphaLcPeriod"/>
            </a:pPr>
            <a:r>
              <a:rPr lang="en-US" dirty="0"/>
              <a:t>Trackpad </a:t>
            </a:r>
          </a:p>
          <a:p>
            <a:pPr marL="914400" lvl="1" indent="-404813">
              <a:buFont typeface="+mj-lt"/>
              <a:buAutoNum type="alphaLcPeriod"/>
            </a:pPr>
            <a:r>
              <a:rPr lang="en-US" dirty="0"/>
              <a:t>Trackball </a:t>
            </a:r>
          </a:p>
          <a:p>
            <a:pPr marL="914400" lvl="1" indent="-404813">
              <a:buFont typeface="+mj-lt"/>
              <a:buAutoNum type="alphaLcPeriod"/>
            </a:pPr>
            <a:r>
              <a:rPr lang="en-US" dirty="0"/>
              <a:t>Light pen </a:t>
            </a:r>
          </a:p>
          <a:p>
            <a:pPr marL="914400" lvl="1" indent="-404813">
              <a:buFont typeface="+mj-lt"/>
              <a:buAutoNum type="alphaLcPeriod"/>
            </a:pPr>
            <a:r>
              <a:rPr lang="en-US" dirty="0"/>
              <a:t>Keyboard </a:t>
            </a:r>
            <a:endParaRPr lang="vi-VN" dirty="0"/>
          </a:p>
        </p:txBody>
      </p:sp>
    </p:spTree>
    <p:extLst>
      <p:ext uri="{BB962C8B-B14F-4D97-AF65-F5344CB8AC3E}">
        <p14:creationId xmlns:p14="http://schemas.microsoft.com/office/powerpoint/2010/main" val="368146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Hardware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31"/>
            </a:pPr>
            <a:r>
              <a:rPr lang="vi-VN" dirty="0"/>
              <a:t>Các </a:t>
            </a:r>
            <a:r>
              <a:rPr lang="en-US" dirty="0" err="1"/>
              <a:t>đơn</a:t>
            </a:r>
            <a:r>
              <a:rPr lang="en-US" dirty="0"/>
              <a:t> </a:t>
            </a:r>
            <a:r>
              <a:rPr lang="en-US" dirty="0" err="1"/>
              <a:t>vị</a:t>
            </a:r>
            <a:r>
              <a:rPr lang="en-US" dirty="0"/>
              <a:t> </a:t>
            </a:r>
            <a:r>
              <a:rPr lang="en-US" dirty="0" err="1"/>
              <a:t>đo</a:t>
            </a:r>
            <a:r>
              <a:rPr lang="en-US" dirty="0"/>
              <a:t> </a:t>
            </a:r>
            <a:r>
              <a:rPr lang="en-US" dirty="0" err="1"/>
              <a:t>lường</a:t>
            </a:r>
            <a:r>
              <a:rPr lang="en-US" dirty="0"/>
              <a:t> </a:t>
            </a:r>
            <a:r>
              <a:rPr lang="en-US" dirty="0" err="1"/>
              <a:t>dưới</a:t>
            </a:r>
            <a:r>
              <a:rPr lang="vi-VN" dirty="0"/>
              <a:t> đây là gì?</a:t>
            </a:r>
            <a:endParaRPr lang="en-US" dirty="0"/>
          </a:p>
          <a:p>
            <a:pPr marL="512763" indent="0" algn="just">
              <a:buNone/>
            </a:pPr>
            <a:r>
              <a:rPr lang="vi-VN" dirty="0"/>
              <a:t>1.920 x 1.080 </a:t>
            </a:r>
          </a:p>
          <a:p>
            <a:pPr marL="512763" indent="0" algn="just">
              <a:buNone/>
            </a:pPr>
            <a:r>
              <a:rPr lang="vi-VN" dirty="0"/>
              <a:t>1.024 x 768 </a:t>
            </a:r>
          </a:p>
          <a:p>
            <a:pPr marL="512763" indent="0" algn="just">
              <a:buNone/>
            </a:pPr>
            <a:r>
              <a:rPr lang="vi-VN" dirty="0"/>
              <a:t>1.280 x 1.024</a:t>
            </a:r>
          </a:p>
          <a:p>
            <a:pPr marL="914400" lvl="1" indent="-404813">
              <a:buFont typeface="+mj-lt"/>
              <a:buAutoNum type="alphaLcPeriod"/>
            </a:pPr>
            <a:r>
              <a:rPr lang="vi-VN" dirty="0"/>
              <a:t>Một số công nghệ in.</a:t>
            </a:r>
          </a:p>
          <a:p>
            <a:pPr marL="914400" lvl="1" indent="-404813">
              <a:buFont typeface="+mj-lt"/>
              <a:buAutoNum type="alphaLcPeriod"/>
            </a:pPr>
            <a:r>
              <a:rPr lang="vi-VN" dirty="0"/>
              <a:t>Các màn hình làm mới.</a:t>
            </a:r>
          </a:p>
          <a:p>
            <a:pPr marL="914400" lvl="1" indent="-404813">
              <a:buFont typeface="+mj-lt"/>
              <a:buAutoNum type="alphaLcPeriod"/>
            </a:pPr>
            <a:r>
              <a:rPr lang="vi-VN" dirty="0"/>
              <a:t>Kích thước của các máy in khác nhau.</a:t>
            </a:r>
          </a:p>
          <a:p>
            <a:pPr marL="914400" lvl="1" indent="-404813">
              <a:buFont typeface="+mj-lt"/>
              <a:buAutoNum type="alphaLcPeriod"/>
            </a:pPr>
            <a:r>
              <a:rPr lang="vi-VN" dirty="0"/>
              <a:t>Độ phân giải màn hình</a:t>
            </a:r>
          </a:p>
        </p:txBody>
      </p:sp>
    </p:spTree>
    <p:extLst>
      <p:ext uri="{BB962C8B-B14F-4D97-AF65-F5344CB8AC3E}">
        <p14:creationId xmlns:p14="http://schemas.microsoft.com/office/powerpoint/2010/main" val="115978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676400"/>
            <a:ext cx="6858000" cy="1790700"/>
          </a:xfrm>
        </p:spPr>
        <p:txBody>
          <a:bodyPr anchor="ctr"/>
          <a:lstStyle/>
          <a:p>
            <a:r>
              <a:rPr lang="en-US" dirty="0"/>
              <a:t>Networks and Mobile Devices</a:t>
            </a:r>
          </a:p>
        </p:txBody>
      </p:sp>
    </p:spTree>
    <p:extLst>
      <p:ext uri="{BB962C8B-B14F-4D97-AF65-F5344CB8AC3E}">
        <p14:creationId xmlns:p14="http://schemas.microsoft.com/office/powerpoint/2010/main" val="42389208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Networks and Mobile Devices</a:t>
            </a:r>
          </a:p>
        </p:txBody>
      </p:sp>
      <p:sp>
        <p:nvSpPr>
          <p:cNvPr id="5" name="Content Placeholder 4"/>
          <p:cNvSpPr>
            <a:spLocks noGrp="1"/>
          </p:cNvSpPr>
          <p:nvPr>
            <p:ph idx="1"/>
          </p:nvPr>
        </p:nvSpPr>
        <p:spPr>
          <a:xfrm>
            <a:off x="601670" y="1198559"/>
            <a:ext cx="8093365" cy="3511061"/>
          </a:xfrm>
        </p:spPr>
        <p:txBody>
          <a:bodyPr/>
          <a:lstStyle/>
          <a:p>
            <a:pPr marL="403225" indent="-403225">
              <a:buFont typeface="+mj-lt"/>
              <a:buAutoNum type="arabicPeriod"/>
            </a:pPr>
            <a:r>
              <a:rPr lang="en-US" dirty="0" err="1"/>
              <a:t>Hiện</a:t>
            </a:r>
            <a:r>
              <a:rPr lang="en-US" dirty="0"/>
              <a:t> </a:t>
            </a:r>
            <a:r>
              <a:rPr lang="en-US" dirty="0" err="1"/>
              <a:t>tại</a:t>
            </a:r>
            <a:r>
              <a:rPr lang="en-US" dirty="0"/>
              <a:t>, </a:t>
            </a:r>
            <a:r>
              <a:rPr lang="en-US" dirty="0" err="1"/>
              <a:t>mạng</a:t>
            </a:r>
            <a:r>
              <a:rPr lang="en-US" dirty="0"/>
              <a:t> </a:t>
            </a:r>
            <a:r>
              <a:rPr lang="en-US" dirty="0" err="1"/>
              <a:t>điện</a:t>
            </a:r>
            <a:r>
              <a:rPr lang="en-US" dirty="0"/>
              <a:t> </a:t>
            </a:r>
            <a:r>
              <a:rPr lang="en-US" dirty="0" err="1"/>
              <a:t>thoại</a:t>
            </a:r>
            <a:r>
              <a:rPr lang="en-US" dirty="0"/>
              <a:t> di </a:t>
            </a:r>
            <a:r>
              <a:rPr lang="en-US" dirty="0" err="1"/>
              <a:t>động</a:t>
            </a:r>
            <a:r>
              <a:rPr lang="en-US" dirty="0"/>
              <a:t> </a:t>
            </a:r>
            <a:r>
              <a:rPr lang="en-US" dirty="0" err="1"/>
              <a:t>nào</a:t>
            </a:r>
            <a:r>
              <a:rPr lang="en-US" dirty="0"/>
              <a:t> </a:t>
            </a:r>
            <a:r>
              <a:rPr lang="en-US" dirty="0" err="1"/>
              <a:t>nhanh</a:t>
            </a:r>
            <a:r>
              <a:rPr lang="en-US" dirty="0"/>
              <a:t> </a:t>
            </a:r>
            <a:r>
              <a:rPr lang="en-US" dirty="0" err="1"/>
              <a:t>nhất</a:t>
            </a:r>
            <a:r>
              <a:rPr lang="en-US" dirty="0"/>
              <a:t>?</a:t>
            </a:r>
          </a:p>
          <a:p>
            <a:pPr marL="914400" lvl="1" indent="-514350">
              <a:buFont typeface="+mj-lt"/>
              <a:buAutoNum type="alphaLcPeriod"/>
            </a:pPr>
            <a:r>
              <a:rPr lang="en-US" sz="2400" dirty="0"/>
              <a:t>4G</a:t>
            </a:r>
          </a:p>
          <a:p>
            <a:pPr marL="914400" lvl="1" indent="-514350">
              <a:buFont typeface="+mj-lt"/>
              <a:buAutoNum type="alphaLcPeriod"/>
            </a:pPr>
            <a:r>
              <a:rPr lang="en-US" sz="2400" dirty="0"/>
              <a:t>5G</a:t>
            </a:r>
          </a:p>
          <a:p>
            <a:pPr marL="914400" lvl="1" indent="-514350">
              <a:buFont typeface="+mj-lt"/>
              <a:buAutoNum type="alphaLcPeriod"/>
            </a:pPr>
            <a:r>
              <a:rPr lang="en-US" sz="2400" dirty="0"/>
              <a:t>3G</a:t>
            </a:r>
          </a:p>
          <a:p>
            <a:pPr marL="914400" lvl="1" indent="-514350">
              <a:buFont typeface="+mj-lt"/>
              <a:buAutoNum type="alphaLcPeriod"/>
            </a:pPr>
            <a:r>
              <a:rPr lang="en-US" sz="2400" dirty="0"/>
              <a:t>LTE / 4G LTE</a:t>
            </a:r>
          </a:p>
        </p:txBody>
      </p:sp>
    </p:spTree>
    <p:extLst>
      <p:ext uri="{BB962C8B-B14F-4D97-AF65-F5344CB8AC3E}">
        <p14:creationId xmlns:p14="http://schemas.microsoft.com/office/powerpoint/2010/main" val="110163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
            </a:pPr>
            <a:r>
              <a:rPr lang="vi-VN" dirty="0"/>
              <a:t>Ba loại mạng nào mà một máy tính bảng mạng di động cho phép bạn kết nối mà không phải tốn thêm chi phí? (Chọn ba).</a:t>
            </a:r>
          </a:p>
          <a:p>
            <a:pPr marL="914400" lvl="1" indent="-403225">
              <a:buFont typeface="+mj-lt"/>
              <a:buAutoNum type="alphaLcPeriod"/>
            </a:pPr>
            <a:r>
              <a:rPr lang="vi-VN" sz="2400" dirty="0"/>
              <a:t>Mạng không dây công cộng</a:t>
            </a:r>
          </a:p>
          <a:p>
            <a:pPr marL="914400" lvl="1" indent="-403225">
              <a:buFont typeface="+mj-lt"/>
              <a:buAutoNum type="alphaLcPeriod"/>
            </a:pPr>
            <a:r>
              <a:rPr lang="vi-VN" sz="2400" dirty="0"/>
              <a:t>Mạng không dây tại nhà</a:t>
            </a:r>
          </a:p>
          <a:p>
            <a:pPr marL="914400" lvl="1" indent="-403225">
              <a:buFont typeface="+mj-lt"/>
              <a:buAutoNum type="alphaLcPeriod"/>
            </a:pPr>
            <a:r>
              <a:rPr lang="vi-VN" sz="2400" dirty="0"/>
              <a:t>Mạng di động</a:t>
            </a:r>
          </a:p>
          <a:p>
            <a:pPr marL="914400" lvl="1" indent="-403225">
              <a:buFont typeface="+mj-lt"/>
              <a:buAutoNum type="alphaLcPeriod"/>
            </a:pPr>
            <a:r>
              <a:rPr lang="vi-VN" sz="2400" dirty="0"/>
              <a:t>Mạng không dây bảo mật</a:t>
            </a:r>
          </a:p>
          <a:p>
            <a:pPr marL="914400" lvl="1" indent="-403225">
              <a:buFont typeface="+mj-lt"/>
              <a:buAutoNum type="alphaLcPeriod"/>
            </a:pPr>
            <a:r>
              <a:rPr lang="vi-VN" sz="2400" dirty="0"/>
              <a:t>Mạng hữu tuyến (Ethernet network)</a:t>
            </a:r>
          </a:p>
        </p:txBody>
      </p:sp>
    </p:spTree>
    <p:extLst>
      <p:ext uri="{BB962C8B-B14F-4D97-AF65-F5344CB8AC3E}">
        <p14:creationId xmlns:p14="http://schemas.microsoft.com/office/powerpoint/2010/main" val="214285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
            </a:pPr>
            <a:r>
              <a:rPr lang="vi-VN" dirty="0"/>
              <a:t>Điều bất lợi của máy tính bảng mạng di động so với máy tính bảng chỉ kết nối với Wi-Fi là gì?</a:t>
            </a:r>
          </a:p>
          <a:p>
            <a:pPr marL="914400" lvl="1" indent="-403225">
              <a:buFont typeface="+mj-lt"/>
              <a:buAutoNum type="alphaLcPeriod"/>
            </a:pPr>
            <a:r>
              <a:rPr lang="vi-VN" dirty="0"/>
              <a:t>Máy tính bảng không kết nối được với Wi-Fi.</a:t>
            </a:r>
          </a:p>
          <a:p>
            <a:pPr marL="914400" lvl="1" indent="-403225">
              <a:buFont typeface="+mj-lt"/>
              <a:buAutoNum type="alphaLcPeriod"/>
            </a:pPr>
            <a:r>
              <a:rPr lang="vi-VN" dirty="0"/>
              <a:t>Máy tính bảng nặng hơn.</a:t>
            </a:r>
          </a:p>
          <a:p>
            <a:pPr marL="914400" lvl="1" indent="-403225">
              <a:buFont typeface="+mj-lt"/>
              <a:buAutoNum type="alphaLcPeriod"/>
            </a:pPr>
            <a:r>
              <a:rPr lang="vi-VN" dirty="0"/>
              <a:t>Máy tính bảng và dịch vụ dữ liệu tốn phí nhiều hơn.</a:t>
            </a:r>
          </a:p>
          <a:p>
            <a:pPr marL="914400" lvl="1" indent="-403225">
              <a:buFont typeface="+mj-lt"/>
              <a:buAutoNum type="alphaLcPeriod"/>
            </a:pPr>
            <a:r>
              <a:rPr lang="vi-VN" dirty="0"/>
              <a:t>Máy tính bảng có ít bộ nhớ và tốc độ xử lý chậm hơn.</a:t>
            </a:r>
            <a:endParaRPr lang="vi-VN" sz="2400" dirty="0"/>
          </a:p>
        </p:txBody>
      </p:sp>
    </p:spTree>
    <p:extLst>
      <p:ext uri="{BB962C8B-B14F-4D97-AF65-F5344CB8AC3E}">
        <p14:creationId xmlns:p14="http://schemas.microsoft.com/office/powerpoint/2010/main" val="2271087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4"/>
            </a:pPr>
            <a:r>
              <a:rPr lang="vi-VN" dirty="0"/>
              <a:t>Lợi th</a:t>
            </a:r>
            <a:r>
              <a:rPr lang="en-US" dirty="0"/>
              <a:t>ế</a:t>
            </a:r>
            <a:r>
              <a:rPr lang="vi-VN" dirty="0"/>
              <a:t> của một máy tính bảng mạng di động so với một máy tính bảng chỉ có kết nối Wi-Fi là gì?</a:t>
            </a:r>
          </a:p>
          <a:p>
            <a:pPr marL="914400" lvl="1" indent="-403225" algn="just">
              <a:buFont typeface="+mj-lt"/>
              <a:buAutoNum type="alphaLcPeriod"/>
            </a:pPr>
            <a:r>
              <a:rPr lang="vi-VN" dirty="0"/>
              <a:t>Truy cập mạng không dây tốt hơn.</a:t>
            </a:r>
          </a:p>
          <a:p>
            <a:pPr marL="914400" lvl="1" indent="-403225" algn="just">
              <a:buFont typeface="+mj-lt"/>
              <a:buAutoNum type="alphaLcPeriod"/>
            </a:pPr>
            <a:r>
              <a:rPr lang="vi-VN" dirty="0"/>
              <a:t>Cung cấp tính năng truyền giọng nói trên giao thức IP (VoIP).</a:t>
            </a:r>
          </a:p>
          <a:p>
            <a:pPr marL="914400" lvl="1" indent="-403225" algn="just">
              <a:buFont typeface="+mj-lt"/>
              <a:buAutoNum type="alphaLcPeriod"/>
            </a:pPr>
            <a:r>
              <a:rPr lang="vi-VN" dirty="0"/>
              <a:t>Phạm vi truy cập mạng Internet rộng hơn.</a:t>
            </a:r>
          </a:p>
          <a:p>
            <a:pPr marL="914400" lvl="1" indent="-403225" algn="just">
              <a:buFont typeface="+mj-lt"/>
              <a:buAutoNum type="alphaLcPeriod"/>
            </a:pPr>
            <a:r>
              <a:rPr lang="vi-VN" dirty="0"/>
              <a:t>Đồng bộ hóa với các thiết bị di động khác.</a:t>
            </a:r>
          </a:p>
        </p:txBody>
      </p:sp>
    </p:spTree>
    <p:extLst>
      <p:ext uri="{BB962C8B-B14F-4D97-AF65-F5344CB8AC3E}">
        <p14:creationId xmlns:p14="http://schemas.microsoft.com/office/powerpoint/2010/main" val="111279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5"/>
            </a:pPr>
            <a:r>
              <a:rPr lang="vi-VN" dirty="0"/>
              <a:t>Loại hình tổ chức nào sẽ được hưởng lợi nhiều nhất từ việc sử dụng máy tính bảng mạng di động so với máy tính bảng chuẩn?</a:t>
            </a:r>
          </a:p>
          <a:p>
            <a:pPr marL="914400" lvl="1" indent="-403225">
              <a:buFont typeface="+mj-lt"/>
              <a:buAutoNum type="alphaLcPeriod"/>
            </a:pPr>
            <a:r>
              <a:rPr lang="vi-VN" dirty="0"/>
              <a:t>Dịch vụ giao hoa.</a:t>
            </a:r>
          </a:p>
          <a:p>
            <a:pPr marL="914400" lvl="1" indent="-403225">
              <a:buFont typeface="+mj-lt"/>
              <a:buAutoNum type="alphaLcPeriod"/>
            </a:pPr>
            <a:r>
              <a:rPr lang="vi-VN" dirty="0"/>
              <a:t>Nhà hàng nhỏ.</a:t>
            </a:r>
          </a:p>
          <a:p>
            <a:pPr marL="914400" lvl="1" indent="-403225">
              <a:buFont typeface="+mj-lt"/>
              <a:buAutoNum type="alphaLcPeriod"/>
            </a:pPr>
            <a:r>
              <a:rPr lang="vi-VN" dirty="0"/>
              <a:t>Thư viện.</a:t>
            </a:r>
          </a:p>
          <a:p>
            <a:pPr marL="914400" lvl="1" indent="-403225">
              <a:buFont typeface="+mj-lt"/>
              <a:buAutoNum type="alphaLcPeriod"/>
            </a:pPr>
            <a:r>
              <a:rPr lang="vi-VN" dirty="0"/>
              <a:t>Cửa hàng tạp hóa.</a:t>
            </a:r>
          </a:p>
        </p:txBody>
      </p:sp>
    </p:spTree>
    <p:extLst>
      <p:ext uri="{BB962C8B-B14F-4D97-AF65-F5344CB8AC3E}">
        <p14:creationId xmlns:p14="http://schemas.microsoft.com/office/powerpoint/2010/main" val="286579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6"/>
            </a:pPr>
            <a:r>
              <a:rPr lang="vi-VN" dirty="0"/>
              <a:t>Ba lợi thế của việc sử dụng điện thoại thông minh so với điện thoại thường là gì? (Chọn ba).</a:t>
            </a:r>
          </a:p>
          <a:p>
            <a:pPr marL="914400" lvl="1" indent="-403225">
              <a:buFont typeface="+mj-lt"/>
              <a:buAutoNum type="alphaLcPeriod"/>
            </a:pPr>
            <a:r>
              <a:rPr lang="vi-VN" dirty="0"/>
              <a:t>Nghe nhạc.</a:t>
            </a:r>
          </a:p>
          <a:p>
            <a:pPr marL="914400" lvl="1" indent="-403225">
              <a:buFont typeface="+mj-lt"/>
              <a:buAutoNum type="alphaLcPeriod"/>
            </a:pPr>
            <a:r>
              <a:rPr lang="vi-VN" dirty="0"/>
              <a:t>Gọi video.</a:t>
            </a:r>
          </a:p>
          <a:p>
            <a:pPr marL="914400" lvl="1" indent="-403225">
              <a:buFont typeface="+mj-lt"/>
              <a:buAutoNum type="alphaLcPeriod"/>
            </a:pPr>
            <a:r>
              <a:rPr lang="vi-VN" dirty="0"/>
              <a:t>Duyệt Internet nâng cao</a:t>
            </a:r>
            <a:r>
              <a:rPr lang="vi-VN" dirty="0">
                <a:solidFill>
                  <a:schemeClr val="accent1"/>
                </a:solidFill>
              </a:rPr>
              <a:t>.</a:t>
            </a:r>
          </a:p>
          <a:p>
            <a:pPr marL="914400" lvl="1" indent="-403225">
              <a:buFont typeface="+mj-lt"/>
              <a:buAutoNum type="alphaLcPeriod"/>
            </a:pPr>
            <a:r>
              <a:rPr lang="vi-VN" dirty="0"/>
              <a:t>Dùng ứng dụng thư điện tử (email).</a:t>
            </a:r>
          </a:p>
          <a:p>
            <a:pPr marL="914400" lvl="1" indent="-403225">
              <a:buFont typeface="+mj-lt"/>
              <a:buAutoNum type="alphaLcPeriod"/>
            </a:pPr>
            <a:r>
              <a:rPr lang="vi-VN" dirty="0"/>
              <a:t>Truy cập thư thoại (voice mail).</a:t>
            </a:r>
          </a:p>
          <a:p>
            <a:pPr marL="914400" lvl="1" indent="-403225">
              <a:buFont typeface="+mj-lt"/>
              <a:buAutoNum type="alphaLcPeriod"/>
            </a:pPr>
            <a:r>
              <a:rPr lang="vi-VN" dirty="0"/>
              <a:t>Gửi/Nhận tin nhắn (SMS).</a:t>
            </a:r>
          </a:p>
        </p:txBody>
      </p:sp>
    </p:spTree>
    <p:extLst>
      <p:ext uri="{BB962C8B-B14F-4D97-AF65-F5344CB8AC3E}">
        <p14:creationId xmlns:p14="http://schemas.microsoft.com/office/powerpoint/2010/main" val="363982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7"/>
            </a:pPr>
            <a:r>
              <a:rPr lang="vi-VN" dirty="0"/>
              <a:t>Hai lựa chọn nào cho phép điện thoại thông minh kết nối với Internet? (Chọn hai).</a:t>
            </a:r>
          </a:p>
          <a:p>
            <a:pPr marL="914400" lvl="1" indent="-403225">
              <a:buFont typeface="+mj-lt"/>
              <a:buAutoNum type="alphaLcPeriod"/>
            </a:pPr>
            <a:r>
              <a:rPr lang="vi-VN" dirty="0"/>
              <a:t>Thiết kế di động bao gồm dữ liệu</a:t>
            </a:r>
          </a:p>
          <a:p>
            <a:pPr marL="914400" lvl="1" indent="-403225">
              <a:buFont typeface="+mj-lt"/>
              <a:buAutoNum type="alphaLcPeriod"/>
            </a:pPr>
            <a:r>
              <a:rPr lang="vi-VN" dirty="0"/>
              <a:t>Mạng Wi-Fi</a:t>
            </a:r>
          </a:p>
          <a:p>
            <a:pPr marL="914400" lvl="1" indent="-403225">
              <a:buFont typeface="+mj-lt"/>
              <a:buAutoNum type="alphaLcPeriod"/>
            </a:pPr>
            <a:r>
              <a:rPr lang="vi-VN" dirty="0"/>
              <a:t>Kết nối mạng hữu tuyến (Ethernet)</a:t>
            </a:r>
          </a:p>
          <a:p>
            <a:pPr marL="914400" lvl="1" indent="-403225">
              <a:buFont typeface="+mj-lt"/>
              <a:buAutoNum type="alphaLcPeriod"/>
            </a:pPr>
            <a:r>
              <a:rPr lang="vi-VN" dirty="0"/>
              <a:t>Ứng dụng Internet</a:t>
            </a:r>
          </a:p>
        </p:txBody>
      </p:sp>
    </p:spTree>
    <p:extLst>
      <p:ext uri="{BB962C8B-B14F-4D97-AF65-F5344CB8AC3E}">
        <p14:creationId xmlns:p14="http://schemas.microsoft.com/office/powerpoint/2010/main" val="351852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8"/>
            </a:pPr>
            <a:r>
              <a:rPr lang="vi-VN" dirty="0"/>
              <a:t>Ba hành động nào sau đây có thể thực hiện khi sử dụng dịch vụ chat? (Chọn ba).</a:t>
            </a:r>
          </a:p>
          <a:p>
            <a:pPr marL="914400" lvl="1" indent="-403225">
              <a:buFont typeface="+mj-lt"/>
              <a:buAutoNum type="alphaLcPeriod"/>
            </a:pPr>
            <a:r>
              <a:rPr lang="vi-VN" dirty="0"/>
              <a:t>Gửi các tập tin hình ảnh.</a:t>
            </a:r>
          </a:p>
          <a:p>
            <a:pPr marL="914400" lvl="1" indent="-403225">
              <a:buFont typeface="+mj-lt"/>
              <a:buAutoNum type="alphaLcPeriod"/>
            </a:pPr>
            <a:r>
              <a:rPr lang="vi-VN" dirty="0"/>
              <a:t>Thêm các siêu liên kết (hyperlink) vào tin nhắn.</a:t>
            </a:r>
          </a:p>
          <a:p>
            <a:pPr marL="914400" lvl="1" indent="-403225">
              <a:buFont typeface="+mj-lt"/>
              <a:buAutoNum type="alphaLcPeriod"/>
            </a:pPr>
            <a:r>
              <a:rPr lang="vi-VN" dirty="0"/>
              <a:t>Định dạng văn bản và đoạn văn bản trong tin nhắn.</a:t>
            </a:r>
          </a:p>
          <a:p>
            <a:pPr marL="914400" lvl="1" indent="-403225">
              <a:buFont typeface="+mj-lt"/>
              <a:buAutoNum type="alphaLcPeriod"/>
            </a:pPr>
            <a:r>
              <a:rPr lang="vi-VN" dirty="0"/>
              <a:t>Gửi tin nhắn cho liên lạc ngoại tuyến (offline contact).</a:t>
            </a:r>
          </a:p>
          <a:p>
            <a:pPr marL="914400" lvl="1" indent="-403225">
              <a:buFont typeface="+mj-lt"/>
              <a:buAutoNum type="alphaLcPeriod"/>
            </a:pPr>
            <a:r>
              <a:rPr lang="vi-VN" dirty="0"/>
              <a:t>Thêm bảng hoặc biểu đồ (tables or charts).</a:t>
            </a:r>
          </a:p>
        </p:txBody>
      </p:sp>
    </p:spTree>
    <p:extLst>
      <p:ext uri="{BB962C8B-B14F-4D97-AF65-F5344CB8AC3E}">
        <p14:creationId xmlns:p14="http://schemas.microsoft.com/office/powerpoint/2010/main" val="23709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vi-VN" dirty="0"/>
              <a:t>Dịch vụ nào cần phải có để sử dụng tin nhắn tức thời trên thiết bị di động?</a:t>
            </a:r>
          </a:p>
          <a:p>
            <a:pPr marL="914400" lvl="1" indent="-403225">
              <a:buFont typeface="+mj-lt"/>
              <a:buAutoNum type="alphaLcPeriod"/>
            </a:pPr>
            <a:r>
              <a:rPr lang="vi-VN" dirty="0"/>
              <a:t>Tài khoản Gmail hoặc Microsoft</a:t>
            </a:r>
          </a:p>
          <a:p>
            <a:pPr marL="914400" lvl="1" indent="-403225">
              <a:buFont typeface="+mj-lt"/>
              <a:buAutoNum type="alphaLcPeriod"/>
            </a:pPr>
            <a:r>
              <a:rPr lang="vi-VN" dirty="0"/>
              <a:t>Tài khoản di động</a:t>
            </a:r>
          </a:p>
          <a:p>
            <a:pPr marL="914400" lvl="1" indent="-403225">
              <a:buFont typeface="+mj-lt"/>
              <a:buAutoNum type="alphaLcPeriod"/>
            </a:pPr>
            <a:r>
              <a:rPr lang="vi-VN" dirty="0"/>
              <a:t>Thiết kế nhắn tin di động</a:t>
            </a:r>
          </a:p>
          <a:p>
            <a:pPr marL="914400" lvl="1" indent="-403225">
              <a:buFont typeface="+mj-lt"/>
              <a:buAutoNum type="alphaLcPeriod"/>
            </a:pPr>
            <a:r>
              <a:rPr lang="vi-VN" dirty="0"/>
              <a:t>Kết nối với Internet</a:t>
            </a:r>
          </a:p>
        </p:txBody>
      </p:sp>
    </p:spTree>
    <p:extLst>
      <p:ext uri="{BB962C8B-B14F-4D97-AF65-F5344CB8AC3E}">
        <p14:creationId xmlns:p14="http://schemas.microsoft.com/office/powerpoint/2010/main" val="219512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vi-VN" dirty="0"/>
              <a:t>Loại mạng nào cung cấp mạng với tốc độ và độ tin cậy tốt nhất?</a:t>
            </a:r>
          </a:p>
          <a:p>
            <a:pPr marL="914400" lvl="1" indent="-403225">
              <a:buFont typeface="+mj-lt"/>
              <a:buAutoNum type="alphaLcPeriod"/>
            </a:pPr>
            <a:r>
              <a:rPr lang="vi-VN" dirty="0"/>
              <a:t>Mạng Hotspot</a:t>
            </a:r>
          </a:p>
          <a:p>
            <a:pPr marL="914400" lvl="1" indent="-403225">
              <a:buFont typeface="+mj-lt"/>
              <a:buAutoNum type="alphaLcPeriod"/>
            </a:pPr>
            <a:r>
              <a:rPr lang="vi-VN" dirty="0"/>
              <a:t>Mạng dây (Wired Network)</a:t>
            </a:r>
          </a:p>
          <a:p>
            <a:pPr marL="914400" lvl="1" indent="-403225">
              <a:buFont typeface="+mj-lt"/>
              <a:buAutoNum type="alphaLcPeriod"/>
            </a:pPr>
            <a:r>
              <a:rPr lang="vi-VN" dirty="0"/>
              <a:t>Mạng Wi-Fi</a:t>
            </a:r>
          </a:p>
          <a:p>
            <a:pPr marL="914400" lvl="1" indent="-403225">
              <a:buFont typeface="+mj-lt"/>
              <a:buAutoNum type="alphaLcPeriod"/>
            </a:pPr>
            <a:r>
              <a:rPr lang="vi-VN" dirty="0"/>
              <a:t>Mạng di động</a:t>
            </a:r>
          </a:p>
        </p:txBody>
      </p:sp>
    </p:spTree>
    <p:extLst>
      <p:ext uri="{BB962C8B-B14F-4D97-AF65-F5344CB8AC3E}">
        <p14:creationId xmlns:p14="http://schemas.microsoft.com/office/powerpoint/2010/main" val="421615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1"/>
            </a:pPr>
            <a:r>
              <a:rPr lang="vi-VN" dirty="0"/>
              <a:t>Lợi ích của mạng di động so với mạng hữu tuyến (wired network) và mạng Wi-Fi là gì?</a:t>
            </a:r>
          </a:p>
          <a:p>
            <a:pPr marL="914400" lvl="1" indent="-403225">
              <a:buFont typeface="+mj-lt"/>
              <a:buAutoNum type="alphaLcPeriod"/>
            </a:pPr>
            <a:r>
              <a:rPr lang="vi-VN" dirty="0"/>
              <a:t>Đáng tin cậy hơn trong các tòa nhà lớn</a:t>
            </a:r>
          </a:p>
          <a:p>
            <a:pPr marL="914400" lvl="1" indent="-403225">
              <a:buFont typeface="+mj-lt"/>
              <a:buAutoNum type="alphaLcPeriod"/>
            </a:pPr>
            <a:r>
              <a:rPr lang="vi-VN" dirty="0"/>
              <a:t>Truy cập được từ nhiều nơi</a:t>
            </a:r>
          </a:p>
          <a:p>
            <a:pPr marL="914400" lvl="1" indent="-403225">
              <a:buFont typeface="+mj-lt"/>
              <a:buAutoNum type="alphaLcPeriod"/>
            </a:pPr>
            <a:r>
              <a:rPr lang="vi-VN" dirty="0"/>
              <a:t>Tốc độ kết nối nhanh hơn một cách đáng kể</a:t>
            </a:r>
          </a:p>
          <a:p>
            <a:pPr marL="914400" lvl="1" indent="-403225">
              <a:buFont typeface="+mj-lt"/>
              <a:buAutoNum type="alphaLcPeriod"/>
            </a:pPr>
            <a:r>
              <a:rPr lang="vi-VN" dirty="0"/>
              <a:t>Ít có khả năng bị hack hơn</a:t>
            </a:r>
          </a:p>
        </p:txBody>
      </p:sp>
    </p:spTree>
    <p:extLst>
      <p:ext uri="{BB962C8B-B14F-4D97-AF65-F5344CB8AC3E}">
        <p14:creationId xmlns:p14="http://schemas.microsoft.com/office/powerpoint/2010/main" val="2595735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2"/>
            </a:pPr>
            <a:r>
              <a:rPr lang="vi-VN" dirty="0"/>
              <a:t>Điều gì có thể ảnh hưởng băng thông (banwidth) kết nối Internet của bạn? (Chọn ba).</a:t>
            </a:r>
          </a:p>
          <a:p>
            <a:pPr marL="914400" lvl="1" indent="-403225" algn="just">
              <a:buFont typeface="+mj-lt"/>
              <a:buAutoNum type="alphaLcPeriod"/>
            </a:pPr>
            <a:r>
              <a:rPr lang="vi-VN" dirty="0"/>
              <a:t>Dây cáp modem</a:t>
            </a:r>
          </a:p>
          <a:p>
            <a:pPr marL="914400" lvl="1" indent="-403225" algn="just">
              <a:buFont typeface="+mj-lt"/>
              <a:buAutoNum type="alphaLcPeriod"/>
            </a:pPr>
            <a:r>
              <a:rPr lang="vi-VN" dirty="0"/>
              <a:t>Bộ phát Wi-Fi (Wireless router)</a:t>
            </a:r>
          </a:p>
          <a:p>
            <a:pPr marL="914400" lvl="1" indent="-403225" algn="just">
              <a:buFont typeface="+mj-lt"/>
              <a:buAutoNum type="alphaLcPeriod"/>
            </a:pPr>
            <a:r>
              <a:rPr lang="vi-VN" dirty="0"/>
              <a:t>Nhà cung cấp dịch vụ Internet (ISP)</a:t>
            </a:r>
          </a:p>
          <a:p>
            <a:pPr marL="914400" lvl="1" indent="-403225" algn="just">
              <a:buFont typeface="+mj-lt"/>
              <a:buAutoNum type="alphaLcPeriod"/>
            </a:pPr>
            <a:r>
              <a:rPr lang="vi-VN" dirty="0"/>
              <a:t>Bộ vi xử lý (Processor)</a:t>
            </a:r>
          </a:p>
          <a:p>
            <a:pPr marL="914400" lvl="1" indent="-403225" algn="just">
              <a:buFont typeface="+mj-lt"/>
              <a:buAutoNum type="alphaLcPeriod"/>
            </a:pPr>
            <a:r>
              <a:rPr lang="vi-VN" dirty="0"/>
              <a:t>Dung lượng bộ nhớ</a:t>
            </a:r>
          </a:p>
        </p:txBody>
      </p:sp>
    </p:spTree>
    <p:extLst>
      <p:ext uri="{BB962C8B-B14F-4D97-AF65-F5344CB8AC3E}">
        <p14:creationId xmlns:p14="http://schemas.microsoft.com/office/powerpoint/2010/main" val="87064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3"/>
            </a:pPr>
            <a:r>
              <a:rPr lang="vi-VN" dirty="0"/>
              <a:t>Hai lợi ích của việc thiết lập mạng không dây (Wi-Fi network) gia đình là gì? (Chọn hai).</a:t>
            </a:r>
          </a:p>
          <a:p>
            <a:pPr marL="796925" lvl="1" indent="-285750" algn="just">
              <a:buFont typeface="+mj-lt"/>
              <a:buAutoNum type="alphaLcPeriod"/>
            </a:pPr>
            <a:r>
              <a:rPr lang="vi-VN" dirty="0"/>
              <a:t>Khả năng để kết nối và giao tiếp với nhiều thiết bị trên cùng một mạng.</a:t>
            </a:r>
          </a:p>
          <a:p>
            <a:pPr marL="796925" lvl="1" indent="-285750" algn="just">
              <a:buFont typeface="+mj-lt"/>
              <a:buAutoNum type="alphaLcPeriod"/>
            </a:pPr>
            <a:r>
              <a:rPr lang="vi-VN" dirty="0"/>
              <a:t>Khả năng của mỗi thiết bị để nhớ và tái kết nối tự động với mạng.</a:t>
            </a:r>
          </a:p>
          <a:p>
            <a:pPr marL="796925" lvl="1" indent="-285750" algn="just">
              <a:buFont typeface="+mj-lt"/>
              <a:buAutoNum type="alphaLcPeriod"/>
            </a:pPr>
            <a:r>
              <a:rPr lang="vi-VN" dirty="0"/>
              <a:t>Khả năng để kết nối với máy tính gia đình khi ở xa nhà.</a:t>
            </a:r>
          </a:p>
          <a:p>
            <a:pPr marL="796925" lvl="1" indent="-285750" algn="just">
              <a:buFont typeface="+mj-lt"/>
              <a:buAutoNum type="alphaLcPeriod"/>
            </a:pPr>
            <a:r>
              <a:rPr lang="vi-VN" dirty="0"/>
              <a:t>Khả năng cho các thiết bị trong vùng kết nối tự động khi mạng được thiết lập.</a:t>
            </a:r>
          </a:p>
          <a:p>
            <a:pPr marL="914400" lvl="1" indent="-514350">
              <a:buFont typeface="+mj-lt"/>
              <a:buAutoNum type="alphaLcPeriod"/>
            </a:pPr>
            <a:endParaRPr lang="vi-VN" dirty="0"/>
          </a:p>
        </p:txBody>
      </p:sp>
    </p:spTree>
    <p:extLst>
      <p:ext uri="{BB962C8B-B14F-4D97-AF65-F5344CB8AC3E}">
        <p14:creationId xmlns:p14="http://schemas.microsoft.com/office/powerpoint/2010/main" val="39713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4"/>
            </a:pPr>
            <a:r>
              <a:rPr lang="vi-VN" dirty="0"/>
              <a:t>Hai lựa chọn nào có thể ngăn cản một thiết bị kết nối tới mạng không dây bảo mật (Wi-Fi) cụ thể? (Chọn hai).</a:t>
            </a:r>
          </a:p>
          <a:p>
            <a:pPr marL="914400" lvl="1" indent="-403225" algn="just">
              <a:buFont typeface="+mj-lt"/>
              <a:buAutoNum type="alphaLcPeriod"/>
            </a:pPr>
            <a:r>
              <a:rPr lang="vi-VN" dirty="0"/>
              <a:t>Sự hiện diện của mạng không dây khác.</a:t>
            </a:r>
          </a:p>
          <a:p>
            <a:pPr marL="914400" lvl="1" indent="-403225" algn="just">
              <a:buFont typeface="+mj-lt"/>
              <a:buAutoNum type="alphaLcPeriod"/>
            </a:pPr>
            <a:r>
              <a:rPr lang="vi-VN" dirty="0"/>
              <a:t>Card mạng không dây trên thiết bị bị vô hiệu hóa.</a:t>
            </a:r>
          </a:p>
          <a:p>
            <a:pPr marL="914400" lvl="1" indent="-403225" algn="just">
              <a:buFont typeface="+mj-lt"/>
              <a:buAutoNum type="alphaLcPeriod"/>
            </a:pPr>
            <a:r>
              <a:rPr lang="vi-VN" dirty="0"/>
              <a:t>Băng thông mạng quá cao.</a:t>
            </a:r>
          </a:p>
          <a:p>
            <a:pPr marL="914400" lvl="1" indent="-403225" algn="just">
              <a:buFont typeface="+mj-lt"/>
              <a:buAutoNum type="alphaLcPeriod"/>
            </a:pPr>
            <a:r>
              <a:rPr lang="vi-VN" dirty="0"/>
              <a:t>Có hơn tám thiết bị kết nối tới bộ định tuyến.</a:t>
            </a:r>
          </a:p>
          <a:p>
            <a:pPr marL="914400" lvl="1" indent="-403225" algn="just">
              <a:buFont typeface="+mj-lt"/>
              <a:buAutoNum type="alphaLcPeriod"/>
            </a:pPr>
            <a:r>
              <a:rPr lang="vi-VN" dirty="0"/>
              <a:t>Mật khẩu mạng đã thay đổi.</a:t>
            </a:r>
          </a:p>
        </p:txBody>
      </p:sp>
    </p:spTree>
    <p:extLst>
      <p:ext uri="{BB962C8B-B14F-4D97-AF65-F5344CB8AC3E}">
        <p14:creationId xmlns:p14="http://schemas.microsoft.com/office/powerpoint/2010/main" val="228064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5"/>
            </a:pPr>
            <a:r>
              <a:rPr lang="vi-VN" dirty="0"/>
              <a:t>Mục đích của một địa chỉ giao thức Internet (IP - Internet Protocol) là gì?</a:t>
            </a:r>
          </a:p>
          <a:p>
            <a:pPr marL="914400" lvl="1" indent="-403225" algn="just">
              <a:buFont typeface="+mj-lt"/>
              <a:buAutoNum type="alphaLcPeriod"/>
            </a:pPr>
            <a:r>
              <a:rPr lang="vi-VN" dirty="0"/>
              <a:t>Cung cấp truy cập vào mạng không dây bảo mật.</a:t>
            </a:r>
          </a:p>
          <a:p>
            <a:pPr marL="914400" lvl="1" indent="-403225" algn="just">
              <a:buFont typeface="+mj-lt"/>
              <a:buAutoNum type="alphaLcPeriod"/>
            </a:pPr>
            <a:r>
              <a:rPr lang="vi-VN" dirty="0"/>
              <a:t>Nhận diện một thiết bị cụ thể được kết nối với mạng.</a:t>
            </a:r>
          </a:p>
          <a:p>
            <a:pPr marL="914400" lvl="1" indent="-403225" algn="just">
              <a:buFont typeface="+mj-lt"/>
              <a:buAutoNum type="alphaLcPeriod"/>
            </a:pPr>
            <a:r>
              <a:rPr lang="vi-VN" dirty="0"/>
              <a:t>Xác định băng thông (bandwidth) cho một thiết bị.</a:t>
            </a:r>
          </a:p>
          <a:p>
            <a:pPr marL="914400" lvl="1" indent="-403225" algn="just">
              <a:buFont typeface="+mj-lt"/>
              <a:buAutoNum type="alphaLcPeriod"/>
            </a:pPr>
            <a:r>
              <a:rPr lang="vi-VN" dirty="0"/>
              <a:t>Xác định sự ưu tiên của lưu lượng vào ra Internet.</a:t>
            </a:r>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274057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16"/>
            </a:pPr>
            <a:r>
              <a:rPr lang="vi-VN" dirty="0"/>
              <a:t>Địa chỉ IP nào dưới đây là hợp lệ?</a:t>
            </a:r>
          </a:p>
          <a:p>
            <a:pPr marL="914400" lvl="1" indent="-403225">
              <a:buFont typeface="+mj-lt"/>
              <a:buAutoNum type="alphaLcPeriod"/>
            </a:pPr>
            <a:r>
              <a:rPr lang="vi-VN" dirty="0"/>
              <a:t>482-KL5-5J5K</a:t>
            </a:r>
          </a:p>
          <a:p>
            <a:pPr marL="914400" lvl="1" indent="-403225">
              <a:buFont typeface="+mj-lt"/>
              <a:buAutoNum type="alphaLcPeriod"/>
            </a:pPr>
            <a:r>
              <a:rPr lang="vi-VN" dirty="0"/>
              <a:t>193.111.11.111</a:t>
            </a:r>
          </a:p>
          <a:p>
            <a:pPr marL="914400" lvl="1" indent="-403225">
              <a:buFont typeface="+mj-lt"/>
              <a:buAutoNum type="alphaLcPeriod"/>
            </a:pPr>
            <a:r>
              <a:rPr lang="vi-VN" dirty="0"/>
              <a:t>4832 2838 1988 3827</a:t>
            </a:r>
          </a:p>
          <a:p>
            <a:pPr marL="914400" lvl="1" indent="-403225">
              <a:buFont typeface="+mj-lt"/>
              <a:buAutoNum type="alphaLcPeriod"/>
            </a:pPr>
            <a:r>
              <a:rPr lang="vi-VN" dirty="0"/>
              <a:t>2C79BAD3BAEA9DF84A1FEA7EBC472</a:t>
            </a:r>
          </a:p>
        </p:txBody>
      </p:sp>
    </p:spTree>
    <p:extLst>
      <p:ext uri="{BB962C8B-B14F-4D97-AF65-F5344CB8AC3E}">
        <p14:creationId xmlns:p14="http://schemas.microsoft.com/office/powerpoint/2010/main" val="110692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7"/>
            </a:pPr>
            <a:r>
              <a:rPr lang="vi-VN" dirty="0"/>
              <a:t>Duy trì một thư mục của tên miền và địa chỉ IP tương ứng và chỉ đạo kết nối Internet đến trang web được gọi là gì? (Chọn 1)</a:t>
            </a:r>
          </a:p>
          <a:p>
            <a:pPr marL="914400" indent="-403225">
              <a:buFont typeface="+mj-lt"/>
              <a:buAutoNum type="alphaLcPeriod"/>
            </a:pPr>
            <a:r>
              <a:rPr lang="vi-VN" sz="2400" dirty="0"/>
              <a:t>Các trang web truyền thông xã hội (Social Media Sites)</a:t>
            </a:r>
          </a:p>
          <a:p>
            <a:pPr marL="914400" indent="-403225">
              <a:buFont typeface="+mj-lt"/>
              <a:buAutoNum type="alphaLcPeriod"/>
            </a:pPr>
            <a:r>
              <a:rPr lang="vi-VN" sz="2400" dirty="0"/>
              <a:t>Hệ thống tên miền (Domain Name System - DNS)</a:t>
            </a:r>
          </a:p>
          <a:p>
            <a:pPr marL="914400" indent="-403225">
              <a:buFont typeface="+mj-lt"/>
              <a:buAutoNum type="alphaLcPeriod"/>
            </a:pPr>
            <a:r>
              <a:rPr lang="vi-VN" sz="2400" dirty="0"/>
              <a:t>Nhà cung cấp dịch vụ Internet (Internet service provider - ISP)</a:t>
            </a:r>
          </a:p>
          <a:p>
            <a:pPr marL="914400" indent="-403225">
              <a:buFont typeface="+mj-lt"/>
              <a:buAutoNum type="alphaLcPeriod"/>
            </a:pPr>
            <a:r>
              <a:rPr lang="vi-VN" sz="2400" dirty="0"/>
              <a:t>Giao thức TCP/IP</a:t>
            </a:r>
          </a:p>
        </p:txBody>
      </p:sp>
    </p:spTree>
    <p:extLst>
      <p:ext uri="{BB962C8B-B14F-4D97-AF65-F5344CB8AC3E}">
        <p14:creationId xmlns:p14="http://schemas.microsoft.com/office/powerpoint/2010/main" val="221327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8"/>
            </a:pPr>
            <a:r>
              <a:rPr lang="vi-VN" dirty="0"/>
              <a:t>Một mạng chứa một số lượng đáng kể các máy tính và bao gồm một khu vực địa lý rộng lớn (một tiểu bang, quốc gia, hoặc thậm chí cả thế giới) được gọi là mạng gì? (Chọn 1)</a:t>
            </a:r>
          </a:p>
          <a:p>
            <a:pPr marL="914400" indent="-403225" algn="just">
              <a:buFont typeface="+mj-lt"/>
              <a:buAutoNum type="alphaLcPeriod"/>
            </a:pPr>
            <a:r>
              <a:rPr lang="vi-VN" sz="2400" dirty="0"/>
              <a:t>Đường dây thuê bao kỹ thuật số (Digital Subscriber Line - DSL)</a:t>
            </a:r>
          </a:p>
          <a:p>
            <a:pPr marL="914400" indent="-403225" algn="just">
              <a:buFont typeface="+mj-lt"/>
              <a:buAutoNum type="alphaLcPeriod"/>
            </a:pPr>
            <a:r>
              <a:rPr lang="vi-VN" sz="2400" dirty="0"/>
              <a:t>Dịch vụ mạng xã hội (Social Networking Services</a:t>
            </a:r>
          </a:p>
          <a:p>
            <a:pPr marL="914400" indent="-403225" algn="just">
              <a:buFont typeface="+mj-lt"/>
              <a:buAutoNum type="alphaLcPeriod"/>
            </a:pPr>
            <a:r>
              <a:rPr lang="vi-VN" sz="2400" dirty="0"/>
              <a:t>Mạng diện rộng (Wide Area Network - WAN)</a:t>
            </a:r>
          </a:p>
          <a:p>
            <a:pPr marL="914400" indent="-403225" algn="just">
              <a:buFont typeface="+mj-lt"/>
              <a:buAutoNum type="alphaLcPeriod"/>
            </a:pPr>
            <a:r>
              <a:rPr lang="vi-VN" sz="2400" dirty="0"/>
              <a:t>Nhắn tin tức thời (Instant Messaging - IM)</a:t>
            </a:r>
          </a:p>
          <a:p>
            <a:pPr marL="914400" indent="-403225">
              <a:buFont typeface="+mj-lt"/>
              <a:buAutoNum type="alphaLcPeriod"/>
            </a:pPr>
            <a:endParaRPr lang="vi-VN" sz="2400" dirty="0"/>
          </a:p>
        </p:txBody>
      </p:sp>
    </p:spTree>
    <p:extLst>
      <p:ext uri="{BB962C8B-B14F-4D97-AF65-F5344CB8AC3E}">
        <p14:creationId xmlns:p14="http://schemas.microsoft.com/office/powerpoint/2010/main" val="335951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9"/>
            </a:pPr>
            <a:r>
              <a:rPr lang="vi-VN" dirty="0"/>
              <a:t>Tùy chọn nào sau đây nói về Mạng cục bộ không dây cho phép khách truy cập sử dụng máy tính xách tay hoặc thiết bị di động? (Chọn 1) </a:t>
            </a:r>
          </a:p>
          <a:p>
            <a:pPr marL="914400" indent="-403225" algn="just">
              <a:buFont typeface="+mj-lt"/>
              <a:buAutoNum type="alphaLcPeriod"/>
            </a:pPr>
            <a:r>
              <a:rPr lang="vi-VN" sz="2400" dirty="0"/>
              <a:t>Web Conferencing</a:t>
            </a:r>
          </a:p>
          <a:p>
            <a:pPr marL="914400" indent="-403225" algn="just">
              <a:buFont typeface="+mj-lt"/>
              <a:buAutoNum type="alphaLcPeriod"/>
            </a:pPr>
            <a:r>
              <a:rPr lang="vi-VN" sz="2400" dirty="0"/>
              <a:t>Điểm truy cập Wi-Fi (Wi-Fi Hotspot)</a:t>
            </a:r>
          </a:p>
          <a:p>
            <a:pPr marL="914400" indent="-403225" algn="just">
              <a:buFont typeface="+mj-lt"/>
              <a:buAutoNum type="alphaLcPeriod"/>
            </a:pPr>
            <a:r>
              <a:rPr lang="vi-VN" sz="2400" dirty="0"/>
              <a:t>Bắt nạt trên mạng (Cyberbullying)</a:t>
            </a:r>
          </a:p>
          <a:p>
            <a:pPr marL="914400" indent="-403225" algn="just">
              <a:buFont typeface="+mj-lt"/>
              <a:buAutoNum type="alphaLcPeriod"/>
            </a:pPr>
            <a:r>
              <a:rPr lang="vi-VN" sz="2400" dirty="0"/>
              <a:t>Bluetooth</a:t>
            </a:r>
          </a:p>
          <a:p>
            <a:pPr marL="914400" indent="-403225">
              <a:buFont typeface="+mj-lt"/>
              <a:buAutoNum type="alphaLcPeriod"/>
            </a:pPr>
            <a:endParaRPr lang="vi-VN" sz="2400" dirty="0"/>
          </a:p>
        </p:txBody>
      </p:sp>
    </p:spTree>
    <p:extLst>
      <p:ext uri="{BB962C8B-B14F-4D97-AF65-F5344CB8AC3E}">
        <p14:creationId xmlns:p14="http://schemas.microsoft.com/office/powerpoint/2010/main" val="327685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0"/>
            </a:pPr>
            <a:r>
              <a:rPr lang="vi-VN" dirty="0"/>
              <a:t>Tùy chọn nào sau đây sử dụng cả hai giao thức TCP và UDP? (Chọn 1)</a:t>
            </a:r>
          </a:p>
          <a:p>
            <a:pPr marL="914400" indent="-403225" algn="just">
              <a:buFont typeface="+mj-lt"/>
              <a:buAutoNum type="alphaLcPeriod"/>
            </a:pPr>
            <a:r>
              <a:rPr lang="vi-VN" sz="2400" dirty="0"/>
              <a:t>FTP</a:t>
            </a:r>
          </a:p>
          <a:p>
            <a:pPr marL="914400" indent="-403225" algn="just">
              <a:buFont typeface="+mj-lt"/>
              <a:buAutoNum type="alphaLcPeriod"/>
            </a:pPr>
            <a:r>
              <a:rPr lang="vi-VN" sz="2400" dirty="0"/>
              <a:t>SMTP</a:t>
            </a:r>
          </a:p>
          <a:p>
            <a:pPr marL="914400" indent="-403225" algn="just">
              <a:buFont typeface="+mj-lt"/>
              <a:buAutoNum type="alphaLcPeriod"/>
            </a:pPr>
            <a:r>
              <a:rPr lang="vi-VN" sz="2400" dirty="0"/>
              <a:t>Telnet</a:t>
            </a:r>
          </a:p>
          <a:p>
            <a:pPr marL="914400" indent="-403225" algn="just">
              <a:buFont typeface="+mj-lt"/>
              <a:buAutoNum type="alphaLcPeriod"/>
            </a:pPr>
            <a:r>
              <a:rPr lang="vi-VN" sz="2400" dirty="0"/>
              <a:t>DNS</a:t>
            </a:r>
          </a:p>
          <a:p>
            <a:pPr marL="914400" indent="-403225">
              <a:buFont typeface="+mj-lt"/>
              <a:buAutoNum type="alphaLcPeriod"/>
            </a:pPr>
            <a:endParaRPr lang="vi-VN" sz="2400" dirty="0"/>
          </a:p>
        </p:txBody>
      </p:sp>
    </p:spTree>
    <p:extLst>
      <p:ext uri="{BB962C8B-B14F-4D97-AF65-F5344CB8AC3E}">
        <p14:creationId xmlns:p14="http://schemas.microsoft.com/office/powerpoint/2010/main" val="211005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1"/>
            </a:pPr>
            <a:r>
              <a:rPr lang="vi-VN" dirty="0"/>
              <a:t>Độ dài của địa chỉ cổng trong TCP/IP là bao nhiêu bit? (Chọn 1)</a:t>
            </a:r>
          </a:p>
          <a:p>
            <a:pPr marL="914400" indent="-403225" algn="just">
              <a:buFont typeface="+mj-lt"/>
              <a:buAutoNum type="alphaLcPeriod"/>
            </a:pPr>
            <a:r>
              <a:rPr lang="vi-VN" sz="2400" dirty="0"/>
              <a:t>4 bits</a:t>
            </a:r>
          </a:p>
          <a:p>
            <a:pPr marL="914400" indent="-403225" algn="just">
              <a:buFont typeface="+mj-lt"/>
              <a:buAutoNum type="alphaLcPeriod"/>
            </a:pPr>
            <a:r>
              <a:rPr lang="vi-VN" sz="2400" dirty="0"/>
              <a:t>16 bits</a:t>
            </a:r>
          </a:p>
          <a:p>
            <a:pPr marL="914400" indent="-403225" algn="just">
              <a:buFont typeface="+mj-lt"/>
              <a:buAutoNum type="alphaLcPeriod"/>
            </a:pPr>
            <a:r>
              <a:rPr lang="vi-VN" sz="2400" dirty="0"/>
              <a:t>32 bits</a:t>
            </a:r>
          </a:p>
          <a:p>
            <a:pPr marL="914400" indent="-403225" algn="just">
              <a:buFont typeface="+mj-lt"/>
              <a:buAutoNum type="alphaLcPeriod"/>
            </a:pPr>
            <a:r>
              <a:rPr lang="vi-VN" sz="2400" dirty="0"/>
              <a:t>8 bits</a:t>
            </a:r>
          </a:p>
          <a:p>
            <a:pPr marL="914400" indent="-403225">
              <a:buFont typeface="+mj-lt"/>
              <a:buAutoNum type="alphaLcPeriod"/>
            </a:pPr>
            <a:endParaRPr lang="vi-VN" sz="2400" dirty="0"/>
          </a:p>
        </p:txBody>
      </p:sp>
    </p:spTree>
    <p:extLst>
      <p:ext uri="{BB962C8B-B14F-4D97-AF65-F5344CB8AC3E}">
        <p14:creationId xmlns:p14="http://schemas.microsoft.com/office/powerpoint/2010/main" val="3154428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lnSpcReduction="10000"/>
          </a:bodyPr>
          <a:lstStyle/>
          <a:p>
            <a:pPr marL="514350" indent="-514350" algn="just">
              <a:buFont typeface="+mj-lt"/>
              <a:buAutoNum type="arabicPeriod" startAt="22"/>
            </a:pPr>
            <a:r>
              <a:rPr lang="vi-VN" dirty="0"/>
              <a:t>Tùy chọn nào sau đây là địa chỉ IP hợp lệ? (Chọn </a:t>
            </a:r>
            <a:r>
              <a:rPr lang="en-US" dirty="0"/>
              <a:t>2</a:t>
            </a:r>
            <a:r>
              <a:rPr lang="vi-VN" dirty="0"/>
              <a:t>)</a:t>
            </a:r>
          </a:p>
          <a:p>
            <a:pPr marL="914400" indent="-403225" algn="just">
              <a:buFont typeface="+mj-lt"/>
              <a:buAutoNum type="alphaLcPeriod"/>
            </a:pPr>
            <a:r>
              <a:rPr lang="vi-VN" sz="2400" dirty="0"/>
              <a:t>257.300.1.34 </a:t>
            </a:r>
          </a:p>
          <a:p>
            <a:pPr marL="914400" indent="-403225" algn="just">
              <a:buFont typeface="+mj-lt"/>
              <a:buAutoNum type="alphaLcPeriod"/>
            </a:pPr>
            <a:r>
              <a:rPr lang="vi-VN" sz="2400" dirty="0"/>
              <a:t>30.1.254.1</a:t>
            </a:r>
          </a:p>
          <a:p>
            <a:pPr marL="914400" indent="-403225" algn="just">
              <a:buFont typeface="+mj-lt"/>
              <a:buAutoNum type="alphaLcPeriod"/>
            </a:pPr>
            <a:r>
              <a:rPr lang="vi-VN" sz="2400" dirty="0"/>
              <a:t>23.288.23.32</a:t>
            </a:r>
          </a:p>
          <a:p>
            <a:pPr marL="914400" indent="-403225" algn="just">
              <a:buFont typeface="+mj-lt"/>
              <a:buAutoNum type="alphaLcPeriod"/>
            </a:pPr>
            <a:r>
              <a:rPr lang="vi-VN" sz="2400" dirty="0"/>
              <a:t>156.256.1.23</a:t>
            </a:r>
            <a:endParaRPr lang="en-US" sz="2400" dirty="0"/>
          </a:p>
          <a:p>
            <a:pPr marL="914400" indent="-403225" algn="just">
              <a:buFont typeface="+mj-lt"/>
              <a:buAutoNum type="alphaLcPeriod"/>
            </a:pPr>
            <a:r>
              <a:rPr lang="vi-VN" sz="2400" dirty="0"/>
              <a:t>192.168.1.257 </a:t>
            </a:r>
          </a:p>
          <a:p>
            <a:pPr marL="914400" indent="-403225" algn="just">
              <a:buFont typeface="+mj-lt"/>
              <a:buAutoNum type="alphaLcPeriod"/>
            </a:pPr>
            <a:r>
              <a:rPr lang="vi-VN" sz="2400" dirty="0"/>
              <a:t>10.10.10.10 </a:t>
            </a:r>
          </a:p>
          <a:p>
            <a:pPr marL="914400" indent="-403225" algn="just">
              <a:buFont typeface="+mj-lt"/>
              <a:buAutoNum type="alphaLcPeriod"/>
            </a:pPr>
            <a:r>
              <a:rPr lang="vi-VN" sz="2400" dirty="0"/>
              <a:t>244-233-244-1 </a:t>
            </a:r>
          </a:p>
          <a:p>
            <a:pPr marL="914400" indent="-403225" algn="just">
              <a:buFont typeface="+mj-lt"/>
              <a:buAutoNum type="alphaLcPeriod"/>
            </a:pPr>
            <a:r>
              <a:rPr lang="vi-VN" sz="2400" dirty="0"/>
              <a:t>1134 at dd</a:t>
            </a:r>
          </a:p>
        </p:txBody>
      </p:sp>
    </p:spTree>
    <p:extLst>
      <p:ext uri="{BB962C8B-B14F-4D97-AF65-F5344CB8AC3E}">
        <p14:creationId xmlns:p14="http://schemas.microsoft.com/office/powerpoint/2010/main" val="214752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3"/>
            </a:pPr>
            <a:r>
              <a:rPr lang="vi-VN" dirty="0"/>
              <a:t>Tùy chọn nào sau đây là tiêu chuẩn mạnh nhất cho mã hóa Wi-Fi? (Chọn 1)</a:t>
            </a:r>
          </a:p>
          <a:p>
            <a:pPr marL="914400" indent="-403225" algn="just">
              <a:buFont typeface="+mj-lt"/>
              <a:buAutoNum type="alphaLcPeriod"/>
            </a:pPr>
            <a:r>
              <a:rPr lang="vi-VN" sz="2400" dirty="0"/>
              <a:t>WPA2</a:t>
            </a:r>
          </a:p>
          <a:p>
            <a:pPr marL="914400" indent="-403225" algn="just">
              <a:buFont typeface="+mj-lt"/>
              <a:buAutoNum type="alphaLcPeriod"/>
            </a:pPr>
            <a:r>
              <a:rPr lang="vi-VN" sz="2400" dirty="0"/>
              <a:t>Passphrase </a:t>
            </a:r>
          </a:p>
          <a:p>
            <a:pPr marL="914400" indent="-403225" algn="just">
              <a:buFont typeface="+mj-lt"/>
              <a:buAutoNum type="alphaLcPeriod"/>
            </a:pPr>
            <a:r>
              <a:rPr lang="vi-VN" sz="2400" dirty="0"/>
              <a:t>WEP</a:t>
            </a:r>
          </a:p>
          <a:p>
            <a:pPr marL="914400" indent="-403225" algn="just">
              <a:buFont typeface="+mj-lt"/>
              <a:buAutoNum type="alphaLcPeriod"/>
            </a:pPr>
            <a:r>
              <a:rPr lang="vi-VN" sz="2400" dirty="0"/>
              <a:t>SSID</a:t>
            </a:r>
          </a:p>
          <a:p>
            <a:pPr marL="914400" indent="-403225">
              <a:buFont typeface="+mj-lt"/>
              <a:buAutoNum type="alphaLcPeriod"/>
            </a:pPr>
            <a:endParaRPr lang="vi-VN" sz="2400" dirty="0"/>
          </a:p>
        </p:txBody>
      </p:sp>
    </p:spTree>
    <p:extLst>
      <p:ext uri="{BB962C8B-B14F-4D97-AF65-F5344CB8AC3E}">
        <p14:creationId xmlns:p14="http://schemas.microsoft.com/office/powerpoint/2010/main" val="212035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4"/>
            </a:pPr>
            <a:r>
              <a:rPr lang="vi-VN" dirty="0"/>
              <a:t>Hai tùy chọn nào sau đây là hai cách để sử dụng cổng Ethernet trên một máy tính xách tay? (Chọn 2)</a:t>
            </a:r>
          </a:p>
          <a:p>
            <a:pPr marL="914400" indent="-403225" algn="just">
              <a:buFont typeface="+mj-lt"/>
              <a:buAutoNum type="alphaLcPeriod"/>
            </a:pPr>
            <a:r>
              <a:rPr lang="vi-VN" sz="2400" dirty="0"/>
              <a:t>Kết nối máy tính xách tay với mạng Wi-Fi.</a:t>
            </a:r>
          </a:p>
          <a:p>
            <a:pPr marL="914400" indent="-403225" algn="just">
              <a:buFont typeface="+mj-lt"/>
              <a:buAutoNum type="alphaLcPeriod"/>
            </a:pPr>
            <a:r>
              <a:rPr lang="vi-VN" sz="2400" dirty="0"/>
              <a:t>Kết nối máy tính xách tay của bạn với bộ định tuyến lân cận.</a:t>
            </a:r>
          </a:p>
          <a:p>
            <a:pPr marL="914400" indent="-403225" algn="just">
              <a:buFont typeface="+mj-lt"/>
              <a:buAutoNum type="alphaLcPeriod"/>
            </a:pPr>
            <a:r>
              <a:rPr lang="vi-VN" sz="2400" dirty="0"/>
              <a:t>Kết nối máy tính xách tay của bạn với mạng LAN.</a:t>
            </a:r>
          </a:p>
          <a:p>
            <a:pPr marL="914400" indent="-403225" algn="just">
              <a:buFont typeface="+mj-lt"/>
              <a:buAutoNum type="alphaLcPeriod"/>
            </a:pPr>
            <a:r>
              <a:rPr lang="vi-VN" sz="2400" dirty="0"/>
              <a:t>Kết nối máy tính xách tay với máy in USB.</a:t>
            </a:r>
          </a:p>
          <a:p>
            <a:pPr marL="914400" indent="-403225">
              <a:buFont typeface="+mj-lt"/>
              <a:buAutoNum type="alphaLcPeriod"/>
            </a:pPr>
            <a:endParaRPr lang="vi-VN" sz="2400" dirty="0"/>
          </a:p>
        </p:txBody>
      </p:sp>
    </p:spTree>
    <p:extLst>
      <p:ext uri="{BB962C8B-B14F-4D97-AF65-F5344CB8AC3E}">
        <p14:creationId xmlns:p14="http://schemas.microsoft.com/office/powerpoint/2010/main" val="77770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5"/>
            </a:pPr>
            <a:r>
              <a:rPr lang="vi-VN" dirty="0"/>
              <a:t>Điều nào sau đây là tiêu chuẩn mạnh nhất cho việc mã hóa mạng không dây (Wi-Fi)?</a:t>
            </a:r>
          </a:p>
          <a:p>
            <a:pPr marL="914400" lvl="1" indent="-403225">
              <a:buFont typeface="+mj-lt"/>
              <a:buAutoNum type="alphaLcPeriod"/>
            </a:pPr>
            <a:r>
              <a:rPr lang="vi-VN" dirty="0"/>
              <a:t>WPA2</a:t>
            </a:r>
          </a:p>
          <a:p>
            <a:pPr marL="914400" lvl="1" indent="-403225">
              <a:buFont typeface="+mj-lt"/>
              <a:buAutoNum type="alphaLcPeriod"/>
            </a:pPr>
            <a:r>
              <a:rPr lang="vi-VN" dirty="0"/>
              <a:t>WPA</a:t>
            </a:r>
          </a:p>
          <a:p>
            <a:pPr marL="914400" lvl="1" indent="-403225">
              <a:buFont typeface="+mj-lt"/>
              <a:buAutoNum type="alphaLcPeriod"/>
            </a:pPr>
            <a:r>
              <a:rPr lang="vi-VN" dirty="0"/>
              <a:t>EAP</a:t>
            </a:r>
          </a:p>
          <a:p>
            <a:pPr marL="914400" lvl="1" indent="-403225">
              <a:buFont typeface="+mj-lt"/>
              <a:buAutoNum type="alphaLcPeriod"/>
            </a:pPr>
            <a:r>
              <a:rPr lang="vi-VN" dirty="0"/>
              <a:t>WEP</a:t>
            </a:r>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86459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6"/>
            </a:pPr>
            <a:r>
              <a:rPr lang="vi-VN" dirty="0"/>
              <a:t>Kết nối tới mạng không dây </a:t>
            </a:r>
            <a:r>
              <a:rPr lang="en-US" dirty="0" err="1"/>
              <a:t>được</a:t>
            </a:r>
            <a:r>
              <a:rPr lang="en-US" dirty="0"/>
              <a:t> </a:t>
            </a:r>
            <a:r>
              <a:rPr lang="en-US" dirty="0" err="1"/>
              <a:t>chỉ</a:t>
            </a:r>
            <a:r>
              <a:rPr lang="en-US" dirty="0"/>
              <a:t> </a:t>
            </a:r>
            <a:r>
              <a:rPr lang="en-US" dirty="0" err="1"/>
              <a:t>định</a:t>
            </a:r>
            <a:r>
              <a:rPr lang="vi-VN" dirty="0"/>
              <a:t> và tải lại trang.</a:t>
            </a:r>
          </a:p>
        </p:txBody>
      </p:sp>
    </p:spTree>
    <p:extLst>
      <p:ext uri="{BB962C8B-B14F-4D97-AF65-F5344CB8AC3E}">
        <p14:creationId xmlns:p14="http://schemas.microsoft.com/office/powerpoint/2010/main" val="194572677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7"/>
            </a:pPr>
            <a:r>
              <a:rPr lang="vi-VN" dirty="0"/>
              <a:t>Tùy chọn nào sau đây không phải là một đặc tính của hệ thống điện thoại di động? (Chọn 1)</a:t>
            </a:r>
          </a:p>
          <a:p>
            <a:pPr marL="914400" indent="-403225" algn="just">
              <a:buFont typeface="+mj-lt"/>
              <a:buAutoNum type="alphaLcPeriod"/>
            </a:pPr>
            <a:r>
              <a:rPr lang="vi-VN" sz="2400" dirty="0"/>
              <a:t>Chứa số lượng lớn người dùng</a:t>
            </a:r>
          </a:p>
          <a:p>
            <a:pPr marL="914400" indent="-403225" algn="just">
              <a:buFont typeface="+mj-lt"/>
              <a:buAutoNum type="alphaLcPeriod"/>
            </a:pPr>
            <a:r>
              <a:rPr lang="vi-VN" sz="2400" dirty="0"/>
              <a:t>Khu vực địa lý lớn</a:t>
            </a:r>
          </a:p>
          <a:p>
            <a:pPr marL="914400" indent="-403225" algn="just">
              <a:buFont typeface="+mj-lt"/>
              <a:buAutoNum type="alphaLcPeriod"/>
            </a:pPr>
            <a:r>
              <a:rPr lang="vi-VN" sz="2400" dirty="0"/>
              <a:t>Phổ tần số giới hạn</a:t>
            </a:r>
          </a:p>
          <a:p>
            <a:pPr marL="914400" indent="-403225" algn="just">
              <a:buFont typeface="+mj-lt"/>
              <a:buAutoNum type="alphaLcPeriod"/>
            </a:pPr>
            <a:r>
              <a:rPr lang="vi-VN" sz="2400" dirty="0"/>
              <a:t>Phổ tần số lớn</a:t>
            </a:r>
          </a:p>
        </p:txBody>
      </p:sp>
    </p:spTree>
    <p:extLst>
      <p:ext uri="{BB962C8B-B14F-4D97-AF65-F5344CB8AC3E}">
        <p14:creationId xmlns:p14="http://schemas.microsoft.com/office/powerpoint/2010/main" val="32871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8"/>
            </a:pPr>
            <a:r>
              <a:rPr lang="vi-VN" dirty="0"/>
              <a:t>Hệ thống máy tính di động nào sau đây được sử dụng bởi Zypad, có màn hình cảm ứng với GPS, Wi-Fi, và kết nối Bluetooth và có thể chạy một số ứng dụng tùy chỉnh? (Chọn 1)</a:t>
            </a:r>
          </a:p>
          <a:p>
            <a:pPr marL="914400" indent="-403225" algn="just">
              <a:buFont typeface="+mj-lt"/>
              <a:buAutoNum type="alphaLcPeriod"/>
            </a:pPr>
            <a:r>
              <a:rPr lang="vi-VN" sz="2400" dirty="0"/>
              <a:t>Wearable</a:t>
            </a:r>
          </a:p>
          <a:p>
            <a:pPr marL="914400" indent="-403225" algn="just">
              <a:buFont typeface="+mj-lt"/>
              <a:buAutoNum type="alphaLcPeriod"/>
            </a:pPr>
            <a:r>
              <a:rPr lang="vi-VN" sz="2400" dirty="0"/>
              <a:t>Netbook </a:t>
            </a:r>
          </a:p>
          <a:p>
            <a:pPr marL="914400" indent="-403225" algn="just">
              <a:buFont typeface="+mj-lt"/>
              <a:buAutoNum type="alphaLcPeriod"/>
            </a:pPr>
            <a:r>
              <a:rPr lang="vi-VN" sz="2400" dirty="0"/>
              <a:t>PDA </a:t>
            </a:r>
          </a:p>
          <a:p>
            <a:pPr marL="914400" indent="-403225" algn="just">
              <a:buFont typeface="+mj-lt"/>
              <a:buAutoNum type="alphaLcPeriod"/>
            </a:pPr>
            <a:r>
              <a:rPr lang="vi-VN" sz="2400" dirty="0"/>
              <a:t>Tablet PC</a:t>
            </a:r>
          </a:p>
          <a:p>
            <a:pPr marL="914400" indent="-403225" algn="just">
              <a:buFont typeface="+mj-lt"/>
              <a:buAutoNum type="alphaLcPeriod"/>
            </a:pPr>
            <a:endParaRPr lang="vi-VN" sz="2400" dirty="0"/>
          </a:p>
        </p:txBody>
      </p:sp>
    </p:spTree>
    <p:extLst>
      <p:ext uri="{BB962C8B-B14F-4D97-AF65-F5344CB8AC3E}">
        <p14:creationId xmlns:p14="http://schemas.microsoft.com/office/powerpoint/2010/main" val="124240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9"/>
            </a:pPr>
            <a:r>
              <a:rPr lang="vi-VN" dirty="0"/>
              <a:t>Những tùy chọn nào dưới đây là các tính năng của Wearable Computers? (Chọn hai)</a:t>
            </a:r>
          </a:p>
          <a:p>
            <a:pPr marL="914400" indent="-403225" algn="just">
              <a:buFont typeface="+mj-lt"/>
              <a:buAutoNum type="alphaLcPeriod"/>
            </a:pPr>
            <a:r>
              <a:rPr lang="vi-VN" sz="2400" dirty="0"/>
              <a:t>Tính nhất quán (Consistency) </a:t>
            </a:r>
          </a:p>
          <a:p>
            <a:pPr marL="914400" indent="-403225" algn="just">
              <a:buFont typeface="+mj-lt"/>
              <a:buAutoNum type="alphaLcPeriod"/>
            </a:pPr>
            <a:r>
              <a:rPr lang="vi-VN" sz="2400" dirty="0"/>
              <a:t>Đơn nhiệm (Single-tasking). </a:t>
            </a:r>
          </a:p>
          <a:p>
            <a:pPr marL="914400" indent="-403225" algn="just">
              <a:buFont typeface="+mj-lt"/>
              <a:buAutoNum type="alphaLcPeriod"/>
            </a:pPr>
            <a:r>
              <a:rPr lang="vi-VN" sz="2400" dirty="0"/>
              <a:t>Đa nhiệm (Multi-tasking). </a:t>
            </a:r>
          </a:p>
          <a:p>
            <a:pPr marL="914400" indent="-403225" algn="just">
              <a:buFont typeface="+mj-lt"/>
              <a:buAutoNum type="alphaLcPeriod"/>
            </a:pPr>
            <a:r>
              <a:rPr lang="vi-VN" sz="2400" dirty="0"/>
              <a:t>Tính không nhất quán (Inconsistency) </a:t>
            </a:r>
          </a:p>
          <a:p>
            <a:pPr marL="914400" indent="-403225" algn="just">
              <a:buFont typeface="+mj-lt"/>
              <a:buAutoNum type="alphaLcPeriod"/>
            </a:pPr>
            <a:endParaRPr lang="vi-VN" sz="2400" dirty="0"/>
          </a:p>
        </p:txBody>
      </p:sp>
    </p:spTree>
    <p:extLst>
      <p:ext uri="{BB962C8B-B14F-4D97-AF65-F5344CB8AC3E}">
        <p14:creationId xmlns:p14="http://schemas.microsoft.com/office/powerpoint/2010/main" val="254627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0"/>
            </a:pPr>
            <a:r>
              <a:rPr lang="vi-VN" dirty="0"/>
              <a:t>Tùy chọn nào sau đây được mô tả là một thiết bị di động có thể được sử dụng để gọi điện, nhắn tin, chụp ảnh và duyệt Internet? (Chọn 1)</a:t>
            </a:r>
          </a:p>
          <a:p>
            <a:pPr marL="914400" indent="-450850" algn="just">
              <a:buFont typeface="+mj-lt"/>
              <a:buAutoNum type="alphaLcPeriod"/>
            </a:pPr>
            <a:r>
              <a:rPr lang="vi-VN" sz="2400" dirty="0"/>
              <a:t>Docking Station. </a:t>
            </a:r>
          </a:p>
          <a:p>
            <a:pPr marL="914400" indent="-450850" algn="just">
              <a:buFont typeface="+mj-lt"/>
              <a:buAutoNum type="alphaLcPeriod"/>
            </a:pPr>
            <a:r>
              <a:rPr lang="vi-VN" sz="2400" dirty="0"/>
              <a:t>Desktop. </a:t>
            </a:r>
          </a:p>
          <a:p>
            <a:pPr marL="914400" indent="-450850" algn="just">
              <a:buFont typeface="+mj-lt"/>
              <a:buAutoNum type="alphaLcPeriod"/>
            </a:pPr>
            <a:r>
              <a:rPr lang="vi-VN" sz="2400" dirty="0"/>
              <a:t>Media Player.</a:t>
            </a:r>
          </a:p>
          <a:p>
            <a:pPr marL="914400" indent="-450850" algn="just">
              <a:buFont typeface="+mj-lt"/>
              <a:buAutoNum type="alphaLcPeriod"/>
            </a:pPr>
            <a:r>
              <a:rPr lang="vi-VN" sz="2400" dirty="0"/>
              <a:t>Smartphone.</a:t>
            </a:r>
          </a:p>
          <a:p>
            <a:pPr marL="914400" indent="-403225" algn="just">
              <a:buFont typeface="+mj-lt"/>
              <a:buAutoNum type="alphaLcPeriod"/>
            </a:pPr>
            <a:endParaRPr lang="vi-VN" sz="2400" dirty="0"/>
          </a:p>
        </p:txBody>
      </p:sp>
    </p:spTree>
    <p:extLst>
      <p:ext uri="{BB962C8B-B14F-4D97-AF65-F5344CB8AC3E}">
        <p14:creationId xmlns:p14="http://schemas.microsoft.com/office/powerpoint/2010/main" val="86795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1"/>
            </a:pPr>
            <a:r>
              <a:rPr lang="en-US" dirty="0" err="1"/>
              <a:t>Địa</a:t>
            </a:r>
            <a:r>
              <a:rPr lang="en-US" dirty="0"/>
              <a:t> </a:t>
            </a:r>
            <a:r>
              <a:rPr lang="en-US" dirty="0" err="1"/>
              <a:t>chỉ</a:t>
            </a:r>
            <a:r>
              <a:rPr lang="en-US" dirty="0"/>
              <a:t> IP </a:t>
            </a:r>
            <a:r>
              <a:rPr lang="en-US" dirty="0" err="1"/>
              <a:t>nào</a:t>
            </a:r>
            <a:r>
              <a:rPr lang="en-US" dirty="0"/>
              <a:t> </a:t>
            </a:r>
            <a:r>
              <a:rPr lang="en-US" dirty="0" err="1"/>
              <a:t>dưới</a:t>
            </a:r>
            <a:r>
              <a:rPr lang="en-US" dirty="0"/>
              <a:t> </a:t>
            </a:r>
            <a:r>
              <a:rPr lang="en-US" dirty="0" err="1"/>
              <a:t>đây</a:t>
            </a:r>
            <a:r>
              <a:rPr lang="en-US" dirty="0"/>
              <a:t> </a:t>
            </a:r>
            <a:r>
              <a:rPr lang="en-US" dirty="0" err="1"/>
              <a:t>là</a:t>
            </a:r>
            <a:r>
              <a:rPr lang="en-US" dirty="0"/>
              <a:t> </a:t>
            </a:r>
            <a:r>
              <a:rPr lang="en-US" dirty="0" err="1"/>
              <a:t>hợp</a:t>
            </a:r>
            <a:r>
              <a:rPr lang="en-US" dirty="0"/>
              <a:t> </a:t>
            </a:r>
            <a:r>
              <a:rPr lang="en-US" dirty="0" err="1"/>
              <a:t>lệ</a:t>
            </a:r>
            <a:r>
              <a:rPr lang="en-US" dirty="0"/>
              <a:t>? </a:t>
            </a:r>
          </a:p>
          <a:p>
            <a:pPr marL="914400" lvl="1" indent="-400050" algn="just">
              <a:buFont typeface="+mj-lt"/>
              <a:buAutoNum type="alphaLcPeriod"/>
            </a:pPr>
            <a:r>
              <a:rPr lang="en-US" dirty="0"/>
              <a:t>192.168.1.253 </a:t>
            </a:r>
          </a:p>
          <a:p>
            <a:pPr marL="914400" lvl="1" indent="-400050" algn="just">
              <a:buFont typeface="+mj-lt"/>
              <a:buAutoNum type="alphaLcPeriod"/>
            </a:pPr>
            <a:r>
              <a:rPr lang="en-US" dirty="0"/>
              <a:t>10.258.10.10 </a:t>
            </a:r>
          </a:p>
          <a:p>
            <a:pPr marL="914400" lvl="1" indent="-400050" algn="just">
              <a:buFont typeface="+mj-lt"/>
              <a:buAutoNum type="alphaLcPeriod"/>
            </a:pPr>
            <a:r>
              <a:rPr lang="en-US" dirty="0"/>
              <a:t>AAGF88EJS34 </a:t>
            </a:r>
          </a:p>
          <a:p>
            <a:pPr marL="914400" lvl="1" indent="-400050" algn="just">
              <a:buFont typeface="+mj-lt"/>
              <a:buAutoNum type="alphaLcPeriod"/>
            </a:pPr>
            <a:r>
              <a:rPr lang="en-US" dirty="0"/>
              <a:t>192 168 11</a:t>
            </a:r>
            <a:endParaRPr lang="vi-VN" sz="2200" dirty="0"/>
          </a:p>
        </p:txBody>
      </p:sp>
    </p:spTree>
    <p:extLst>
      <p:ext uri="{BB962C8B-B14F-4D97-AF65-F5344CB8AC3E}">
        <p14:creationId xmlns:p14="http://schemas.microsoft.com/office/powerpoint/2010/main" val="1654221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Networks and Mobile Devices</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2"/>
            </a:pPr>
            <a:r>
              <a:rPr lang="en-US" dirty="0"/>
              <a:t>Công </a:t>
            </a:r>
            <a:r>
              <a:rPr lang="en-US" dirty="0" err="1"/>
              <a:t>nghệ</a:t>
            </a:r>
            <a:r>
              <a:rPr lang="en-US" dirty="0"/>
              <a:t> VoIP </a:t>
            </a:r>
            <a:r>
              <a:rPr lang="en-US" dirty="0" err="1"/>
              <a:t>được</a:t>
            </a:r>
            <a:r>
              <a:rPr lang="en-US" dirty="0"/>
              <a:t> </a:t>
            </a:r>
            <a:r>
              <a:rPr lang="en-US" dirty="0" err="1"/>
              <a:t>sử</a:t>
            </a:r>
            <a:r>
              <a:rPr lang="en-US" dirty="0"/>
              <a:t> </a:t>
            </a:r>
            <a:r>
              <a:rPr lang="en-US" dirty="0" err="1"/>
              <a:t>dụng</a:t>
            </a:r>
            <a:r>
              <a:rPr lang="en-US" dirty="0"/>
              <a:t> </a:t>
            </a:r>
            <a:r>
              <a:rPr lang="en-US" dirty="0" err="1"/>
              <a:t>để</a:t>
            </a:r>
            <a:r>
              <a:rPr lang="en-US" dirty="0"/>
              <a:t> </a:t>
            </a:r>
            <a:r>
              <a:rPr lang="en-US" dirty="0" err="1"/>
              <a:t>làm</a:t>
            </a:r>
            <a:r>
              <a:rPr lang="en-US" dirty="0"/>
              <a:t> </a:t>
            </a:r>
            <a:r>
              <a:rPr lang="en-US" dirty="0" err="1"/>
              <a:t>gì</a:t>
            </a:r>
            <a:r>
              <a:rPr lang="en-US" dirty="0"/>
              <a:t>? (</a:t>
            </a:r>
            <a:r>
              <a:rPr lang="en-US" dirty="0" err="1"/>
              <a:t>Chọn</a:t>
            </a:r>
            <a:r>
              <a:rPr lang="en-US" dirty="0"/>
              <a:t> 1) </a:t>
            </a:r>
          </a:p>
          <a:p>
            <a:pPr marL="914400" lvl="1" indent="-400050" algn="just">
              <a:buFont typeface="+mj-lt"/>
              <a:buAutoNum type="alphaLcPeriod"/>
            </a:pPr>
            <a:r>
              <a:rPr lang="vi-VN" dirty="0"/>
              <a:t>Để trò chuyện trong thời gian thực trong một phòng chat.</a:t>
            </a:r>
          </a:p>
          <a:p>
            <a:pPr marL="914400" lvl="1" indent="-400050" algn="just">
              <a:buFont typeface="+mj-lt"/>
              <a:buAutoNum type="alphaLcPeriod"/>
            </a:pPr>
            <a:r>
              <a:rPr lang="vi-VN" dirty="0"/>
              <a:t>Nghe podcast.</a:t>
            </a:r>
          </a:p>
          <a:p>
            <a:pPr marL="914400" lvl="1" indent="-400050" algn="just">
              <a:buFont typeface="+mj-lt"/>
              <a:buAutoNum type="alphaLcPeriod"/>
            </a:pPr>
            <a:r>
              <a:rPr lang="vi-VN" dirty="0"/>
              <a:t>Nhận thông tin trên kênh thông tin ưu đãi.</a:t>
            </a:r>
          </a:p>
          <a:p>
            <a:pPr marL="914400" lvl="1" indent="-400050" algn="just">
              <a:buFont typeface="+mj-lt"/>
              <a:buAutoNum type="alphaLcPeriod"/>
            </a:pPr>
            <a:r>
              <a:rPr lang="vi-VN" dirty="0"/>
              <a:t>Gọi điện thoại qua Internet mà không cần sử dụng mạng PSTN truyền thống.</a:t>
            </a:r>
            <a:endParaRPr lang="vi-VN" sz="2200" dirty="0"/>
          </a:p>
        </p:txBody>
      </p:sp>
    </p:spTree>
    <p:extLst>
      <p:ext uri="{BB962C8B-B14F-4D97-AF65-F5344CB8AC3E}">
        <p14:creationId xmlns:p14="http://schemas.microsoft.com/office/powerpoint/2010/main" val="293227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676400"/>
            <a:ext cx="6858000" cy="1790700"/>
          </a:xfrm>
        </p:spPr>
        <p:txBody>
          <a:bodyPr anchor="ctr"/>
          <a:lstStyle/>
          <a:p>
            <a:r>
              <a:rPr lang="en-US" dirty="0"/>
              <a:t>File Management</a:t>
            </a:r>
          </a:p>
        </p:txBody>
      </p:sp>
    </p:spTree>
    <p:extLst>
      <p:ext uri="{BB962C8B-B14F-4D97-AF65-F5344CB8AC3E}">
        <p14:creationId xmlns:p14="http://schemas.microsoft.com/office/powerpoint/2010/main" val="155545586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a:pPr>
            <a:r>
              <a:rPr lang="vi-VN" dirty="0"/>
              <a:t>Thư mục mặc định chứa các tập tin được tải xuống từ Internet khi sử dụng Chrome là gì? </a:t>
            </a:r>
          </a:p>
          <a:p>
            <a:pPr marL="914400" lvl="1" indent="-403225">
              <a:buFont typeface="+mj-lt"/>
              <a:buAutoNum type="alphaLcPeriod"/>
            </a:pPr>
            <a:r>
              <a:rPr lang="vi-VN" dirty="0"/>
              <a:t>Documents library</a:t>
            </a:r>
          </a:p>
          <a:p>
            <a:pPr marL="914400" lvl="1" indent="-403225">
              <a:buFont typeface="+mj-lt"/>
              <a:buAutoNum type="alphaLcPeriod"/>
            </a:pPr>
            <a:r>
              <a:rPr lang="vi-VN" dirty="0"/>
              <a:t>Pictures</a:t>
            </a:r>
          </a:p>
          <a:p>
            <a:pPr marL="914400" lvl="1" indent="-403225">
              <a:buFont typeface="+mj-lt"/>
              <a:buAutoNum type="alphaLcPeriod"/>
            </a:pPr>
            <a:r>
              <a:rPr lang="vi-VN" dirty="0"/>
              <a:t>Desktop</a:t>
            </a:r>
          </a:p>
          <a:p>
            <a:pPr marL="914400" lvl="1" indent="-403225">
              <a:buFont typeface="+mj-lt"/>
              <a:buAutoNum type="alphaLcPeriod"/>
            </a:pPr>
            <a:r>
              <a:rPr lang="vi-VN" dirty="0"/>
              <a:t>Temporary files</a:t>
            </a:r>
          </a:p>
          <a:p>
            <a:pPr marL="914400" lvl="1" indent="-403225">
              <a:buFont typeface="+mj-lt"/>
              <a:buAutoNum type="alphaLcPeriod"/>
            </a:pPr>
            <a:r>
              <a:rPr lang="vi-VN" dirty="0"/>
              <a:t>Downloads</a:t>
            </a:r>
          </a:p>
          <a:p>
            <a:pPr marL="914400" lvl="1" indent="-514350">
              <a:buFont typeface="+mj-lt"/>
              <a:buAutoNum type="alphaLcPeriod"/>
            </a:pPr>
            <a:endParaRPr lang="vi-VN" dirty="0"/>
          </a:p>
          <a:p>
            <a:pPr marL="1314450" lvl="2" indent="-514350">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a:p>
            <a:pPr marL="796925" lvl="1" indent="-396875">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213330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
            </a:pPr>
            <a:r>
              <a:rPr lang="vi-VN" dirty="0"/>
              <a:t>Đường dẫn (path) của Windows Explorer nào dưới đây là hợp lệ?</a:t>
            </a:r>
          </a:p>
          <a:p>
            <a:pPr marL="914400" lvl="1" indent="-403225" algn="just">
              <a:buFont typeface="+mj-lt"/>
              <a:buAutoNum type="alphaLcPeriod"/>
            </a:pPr>
            <a:r>
              <a:rPr lang="vi-VN" dirty="0"/>
              <a:t>C:\Windows\System32\drivers</a:t>
            </a:r>
          </a:p>
          <a:p>
            <a:pPr marL="914400" lvl="1" indent="-403225" algn="just">
              <a:buFont typeface="+mj-lt"/>
              <a:buAutoNum type="alphaLcPeriod"/>
            </a:pPr>
            <a:r>
              <a:rPr lang="vi-VN" dirty="0"/>
              <a:t>https://C:Documents</a:t>
            </a:r>
          </a:p>
          <a:p>
            <a:pPr marL="914400" lvl="1" indent="-403225" algn="just">
              <a:buFont typeface="+mj-lt"/>
              <a:buAutoNum type="alphaLcPeriod"/>
            </a:pPr>
            <a:r>
              <a:rPr lang="vi-VN" dirty="0"/>
              <a:t>C:-Applications-Drivers-Mouse</a:t>
            </a:r>
          </a:p>
          <a:p>
            <a:pPr marL="914400" lvl="1" indent="-403225" algn="just">
              <a:buFont typeface="+mj-lt"/>
              <a:buAutoNum type="alphaLcPeriod"/>
            </a:pPr>
            <a:r>
              <a:rPr lang="vi-VN" dirty="0"/>
              <a:t>C://Desktop/School/Assignments</a:t>
            </a:r>
          </a:p>
          <a:p>
            <a:pPr marL="914400" lvl="1" indent="-514350" algn="just">
              <a:buFont typeface="+mj-lt"/>
              <a:buAutoNum type="alphaLcPeriod"/>
            </a:pPr>
            <a:endParaRPr lang="vi-VN" dirty="0"/>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05263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
            </a:pPr>
            <a:r>
              <a:rPr lang="vi-VN" dirty="0"/>
              <a:t>Cách nào là hiệu quả nhất đáng tin cậy để chuyển tập tin 50 GB cho nhiều người dùng từ xa?</a:t>
            </a:r>
          </a:p>
          <a:p>
            <a:pPr marL="914400" lvl="1" indent="-403225" algn="just">
              <a:buFont typeface="+mj-lt"/>
              <a:buAutoNum type="alphaLcPeriod"/>
            </a:pPr>
            <a:r>
              <a:rPr lang="vi-VN" dirty="0"/>
              <a:t>Tải tập tin vào USB hoặc ổ đĩa flash và gửi ổ đĩa cho mỗi người nhận.</a:t>
            </a:r>
          </a:p>
          <a:p>
            <a:pPr marL="914400" lvl="1" indent="-403225" algn="just">
              <a:buFont typeface="+mj-lt"/>
              <a:buAutoNum type="alphaLcPeriod"/>
            </a:pPr>
            <a:r>
              <a:rPr lang="vi-VN" dirty="0"/>
              <a:t>Sao lưu tập tin và phục hồi tại đến hệ thống của người nhận.</a:t>
            </a:r>
          </a:p>
          <a:p>
            <a:pPr marL="914400" lvl="1" indent="-403225" algn="just">
              <a:buFont typeface="+mj-lt"/>
              <a:buAutoNum type="alphaLcPeriod"/>
            </a:pPr>
            <a:r>
              <a:rPr lang="vi-VN" dirty="0"/>
              <a:t>Đính kèm tập tin vào nhóm email.</a:t>
            </a:r>
          </a:p>
          <a:p>
            <a:pPr marL="914400" lvl="1" indent="-403225" algn="just">
              <a:buFont typeface="+mj-lt"/>
              <a:buAutoNum type="alphaLcPeriod"/>
            </a:pPr>
            <a:r>
              <a:rPr lang="vi-VN" dirty="0"/>
              <a:t>Tải tập tin lên lưu trữ đám mây và chia sẻ quyền truy cập tập tin.</a:t>
            </a:r>
          </a:p>
          <a:p>
            <a:pPr marL="914400" lvl="1" indent="-514350">
              <a:buFont typeface="+mj-lt"/>
              <a:buAutoNum type="alphaLcPeriod"/>
            </a:pPr>
            <a:endParaRPr lang="vi-VN" dirty="0"/>
          </a:p>
          <a:p>
            <a:pPr marL="796925" lvl="1" indent="-396875">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250059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fontScale="92500" lnSpcReduction="10000"/>
          </a:bodyPr>
          <a:lstStyle/>
          <a:p>
            <a:pPr marL="514350" indent="-514350" algn="just">
              <a:buFont typeface="+mj-lt"/>
              <a:buAutoNum type="arabicPeriod" startAt="4"/>
            </a:pPr>
            <a:r>
              <a:rPr lang="vi-VN" dirty="0"/>
              <a:t>Ba phương pháp nào bạn có thể sử dụng để chia sẻ tập tin máy tính có dung lượng 100 MB cho một nhóm người? (Chọn ba).</a:t>
            </a:r>
          </a:p>
          <a:p>
            <a:pPr marL="914400" lvl="1" indent="-403225" algn="just">
              <a:buFont typeface="+mj-lt"/>
              <a:buAutoNum type="alphaLcPeriod"/>
            </a:pPr>
            <a:r>
              <a:rPr lang="vi-VN" dirty="0"/>
              <a:t>Đính kèm tập tin vào email và gửi nó đến tất cả các thành viên trong nhóm.</a:t>
            </a:r>
          </a:p>
          <a:p>
            <a:pPr marL="914400" lvl="1" indent="-403225" algn="just">
              <a:buFont typeface="+mj-lt"/>
              <a:buAutoNum type="alphaLcPeriod"/>
            </a:pPr>
            <a:r>
              <a:rPr lang="vi-VN" dirty="0"/>
              <a:t>Lưu tập tin vào một thư mục được chia sẻ trên mạng.</a:t>
            </a:r>
          </a:p>
          <a:p>
            <a:pPr marL="914400" lvl="1" indent="-403225" algn="just">
              <a:buFont typeface="+mj-lt"/>
              <a:buAutoNum type="alphaLcPeriod"/>
            </a:pPr>
            <a:r>
              <a:rPr lang="vi-VN" dirty="0"/>
              <a:t>Tải tập tin lên lưu trữ đám mây và chia sẻ quyền truy cập tập tin cho nhóm.</a:t>
            </a:r>
          </a:p>
          <a:p>
            <a:pPr marL="914400" lvl="1" indent="-403225" algn="just">
              <a:buFont typeface="+mj-lt"/>
              <a:buAutoNum type="alphaLcPeriod"/>
            </a:pPr>
            <a:r>
              <a:rPr lang="vi-VN" dirty="0"/>
              <a:t>Sao chép tập tin sang CD, DVD, hoặc ổ USB và gửi bản sao cho các thành viên nhóm.</a:t>
            </a:r>
          </a:p>
          <a:p>
            <a:pPr marL="914400" lvl="1" indent="-403225" algn="just">
              <a:buFont typeface="+mj-lt"/>
              <a:buAutoNum type="alphaLcPeriod"/>
            </a:pPr>
            <a:r>
              <a:rPr lang="vi-VN" dirty="0"/>
              <a:t>Đăng tập tin vào phần trò chuyện nhóm.</a:t>
            </a:r>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86923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fontScale="92500" lnSpcReduction="10000"/>
          </a:bodyPr>
          <a:lstStyle/>
          <a:p>
            <a:pPr marL="514350" indent="-514350" algn="just">
              <a:buFont typeface="+mj-lt"/>
              <a:buAutoNum type="arabicPeriod" startAt="5"/>
            </a:pPr>
            <a:r>
              <a:rPr lang="vi-VN" dirty="0"/>
              <a:t>Ba phương pháp nào cho phép bạn chuyển tập tin từ điện thoại thông minh sang máy tính để bàn? (Chọn ba).</a:t>
            </a:r>
          </a:p>
          <a:p>
            <a:pPr marL="914400" lvl="1" indent="-403225">
              <a:buFont typeface="+mj-lt"/>
              <a:buAutoNum type="alphaLcPeriod"/>
            </a:pPr>
            <a:r>
              <a:rPr lang="vi-VN" dirty="0"/>
              <a:t>Kết nối thiết bị vào máy tính để bàn dùng cáp USB và dùng tập tin hệ thống của máy tính để sao chép hoặc chuyển các tập tin.</a:t>
            </a:r>
          </a:p>
          <a:p>
            <a:pPr marL="914400" lvl="1" indent="-403225">
              <a:buFont typeface="+mj-lt"/>
              <a:buAutoNum type="alphaLcPeriod"/>
            </a:pPr>
            <a:r>
              <a:rPr lang="vi-VN" dirty="0"/>
              <a:t>Dùng dịch vụ lưu trữ đám mây để đồng bộ hóa các tập tin giữa thiết bị, đám mây và máy tính để bàn.</a:t>
            </a:r>
          </a:p>
          <a:p>
            <a:pPr marL="914400" lvl="1" indent="-403225">
              <a:buFont typeface="+mj-lt"/>
              <a:buAutoNum type="alphaLcPeriod"/>
            </a:pPr>
            <a:r>
              <a:rPr lang="vi-VN" dirty="0"/>
              <a:t>Dùng một ứng dụng trên điện thoại thông minh để chuyển tập tin qua mạng không dây từ thiết bị sang máy tính bàn.</a:t>
            </a:r>
          </a:p>
          <a:p>
            <a:pPr marL="914400" lvl="1" indent="-403225">
              <a:buFont typeface="+mj-lt"/>
              <a:buAutoNum type="alphaLcPeriod"/>
            </a:pPr>
            <a:r>
              <a:rPr lang="vi-VN" dirty="0"/>
              <a:t>Kết nối điện thoại thông minh vào máy tính dùng cáp Internet và dùng tập tin hệ thống của máy tính để sao chép hoặc chuyển các tập tin.</a:t>
            </a:r>
          </a:p>
          <a:p>
            <a:pPr marL="914400" lvl="1" indent="-403225">
              <a:buFont typeface="+mj-lt"/>
              <a:buAutoNum type="alphaLcPeriod"/>
            </a:pPr>
            <a:r>
              <a:rPr lang="vi-VN" dirty="0"/>
              <a:t>Tháo thẻ SIM của điện thoại và cắm nó vào máy tính.</a:t>
            </a:r>
          </a:p>
          <a:p>
            <a:pPr marL="914400" lvl="1" indent="-514350">
              <a:buFont typeface="+mj-lt"/>
              <a:buAutoNum type="alphaLcPeriod"/>
            </a:pPr>
            <a:endParaRPr lang="vi-VN" dirty="0"/>
          </a:p>
          <a:p>
            <a:pPr marL="914400" lvl="1" indent="-514350">
              <a:buFont typeface="+mj-lt"/>
              <a:buAutoNum type="alphaLcPeriod"/>
            </a:pPr>
            <a:endParaRPr lang="vi-VN" dirty="0"/>
          </a:p>
          <a:p>
            <a:pPr marL="796925" lvl="1" indent="-396875">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154645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6"/>
            </a:pPr>
            <a:r>
              <a:rPr lang="vi-VN" dirty="0"/>
              <a:t>Hai tình huống nào bạn nên tránh khi chuyển các tập tin qua mạng không dây công cộng? (Chọn hai).</a:t>
            </a:r>
          </a:p>
          <a:p>
            <a:pPr marL="914400" lvl="1" indent="-403225" algn="just">
              <a:buFont typeface="+mj-lt"/>
              <a:buAutoNum type="alphaLcPeriod"/>
            </a:pPr>
            <a:r>
              <a:rPr lang="vi-VN" dirty="0"/>
              <a:t>Hai thiết bị hoặc máy tính sử dụng các hệ điều hành khác nhau</a:t>
            </a:r>
          </a:p>
          <a:p>
            <a:pPr marL="914400" lvl="1" indent="-403225" algn="just">
              <a:buFont typeface="+mj-lt"/>
              <a:buAutoNum type="alphaLcPeriod"/>
            </a:pPr>
            <a:r>
              <a:rPr lang="vi-VN" dirty="0"/>
              <a:t>Kích thước của tập tin cần chuyển là lớn</a:t>
            </a:r>
          </a:p>
          <a:p>
            <a:pPr marL="914400" lvl="1" indent="-403225" algn="just">
              <a:buFont typeface="+mj-lt"/>
              <a:buAutoNum type="alphaLcPeriod"/>
            </a:pPr>
            <a:r>
              <a:rPr lang="vi-VN" dirty="0"/>
              <a:t>Thông tin trong tập tin là thông tin cá nhân hoặc nhạy cảm</a:t>
            </a:r>
          </a:p>
          <a:p>
            <a:pPr marL="914400" lvl="1" indent="-403225" algn="just">
              <a:buFont typeface="+mj-lt"/>
              <a:buAutoNum type="alphaLcPeriod"/>
            </a:pPr>
            <a:r>
              <a:rPr lang="vi-VN" dirty="0"/>
              <a:t>Mạng không dây có những người dùng khác kết nối</a:t>
            </a:r>
          </a:p>
        </p:txBody>
      </p:sp>
    </p:spTree>
    <p:extLst>
      <p:ext uri="{BB962C8B-B14F-4D97-AF65-F5344CB8AC3E}">
        <p14:creationId xmlns:p14="http://schemas.microsoft.com/office/powerpoint/2010/main" val="3464320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7"/>
            </a:pPr>
            <a:r>
              <a:rPr lang="vi-VN" dirty="0"/>
              <a:t>Hai phát biểu nào dưới đây là đúng nói về các tập tin nén? (Chọn hai).</a:t>
            </a:r>
          </a:p>
          <a:p>
            <a:pPr marL="914400" lvl="1" indent="-403225" algn="just">
              <a:buFont typeface="+mj-lt"/>
              <a:buAutoNum type="alphaLcPeriod"/>
            </a:pPr>
            <a:r>
              <a:rPr lang="vi-VN" dirty="0"/>
              <a:t>Việc nén tập tin sẽ tự động mã hóa chúng, cung cấp một cấp độ bảo mật và riêng tư.</a:t>
            </a:r>
          </a:p>
          <a:p>
            <a:pPr marL="914400" lvl="1" indent="-403225" algn="just">
              <a:buFont typeface="+mj-lt"/>
              <a:buAutoNum type="alphaLcPeriod"/>
            </a:pPr>
            <a:r>
              <a:rPr lang="vi-VN" dirty="0"/>
              <a:t>Việc nén các tập tin làm giảm kích thước của chúng và đẩy nhanh thời gian tải lên và xuống.</a:t>
            </a:r>
          </a:p>
          <a:p>
            <a:pPr marL="914400" lvl="1" indent="-403225" algn="just">
              <a:buFont typeface="+mj-lt"/>
              <a:buAutoNum type="alphaLcPeriod"/>
            </a:pPr>
            <a:r>
              <a:rPr lang="vi-VN" dirty="0"/>
              <a:t>Một người có thể nén các tập tin trong thư mục để bảo toàn cách tổ chức tài liệu.</a:t>
            </a:r>
          </a:p>
          <a:p>
            <a:pPr marL="914400" lvl="1" indent="-403225" algn="just">
              <a:buFont typeface="+mj-lt"/>
              <a:buAutoNum type="alphaLcPeriod"/>
            </a:pPr>
            <a:r>
              <a:rPr lang="vi-VN" dirty="0"/>
              <a:t>Việc nén tập tin sẽ tự động gán chỉ mục cho các tập tin nhằm làm cho chúng dễ dàng truy lục khi tìm kiếm.</a:t>
            </a:r>
          </a:p>
        </p:txBody>
      </p:sp>
    </p:spTree>
    <p:extLst>
      <p:ext uri="{BB962C8B-B14F-4D97-AF65-F5344CB8AC3E}">
        <p14:creationId xmlns:p14="http://schemas.microsoft.com/office/powerpoint/2010/main" val="242411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8"/>
            </a:pPr>
            <a:r>
              <a:rPr lang="vi-VN" dirty="0"/>
              <a:t>Trong tình huống nào một tập tin nên được nén để công việc được hoàn thành?</a:t>
            </a:r>
          </a:p>
          <a:p>
            <a:pPr marL="914400" lvl="1" indent="-403225" algn="just">
              <a:buFont typeface="+mj-lt"/>
              <a:buAutoNum type="alphaLcPeriod"/>
            </a:pPr>
            <a:r>
              <a:rPr lang="vi-VN" dirty="0"/>
              <a:t>Lưu tập tin tài liệu có dung lượng 50 KB trên ổ cứng.</a:t>
            </a:r>
          </a:p>
          <a:p>
            <a:pPr marL="914400" lvl="1" indent="-403225" algn="just">
              <a:buFont typeface="+mj-lt"/>
              <a:buAutoNum type="alphaLcPeriod"/>
            </a:pPr>
            <a:r>
              <a:rPr lang="vi-VN" dirty="0"/>
              <a:t>Chuyển tập tin bảng tính 1 MB sang USB.</a:t>
            </a:r>
          </a:p>
          <a:p>
            <a:pPr marL="914400" lvl="1" indent="-403225" algn="just">
              <a:buFont typeface="+mj-lt"/>
              <a:buAutoNum type="alphaLcPeriod"/>
            </a:pPr>
            <a:r>
              <a:rPr lang="vi-VN" dirty="0"/>
              <a:t>Gửi tập tin dữ liệu 30 MB qua Google Mail (Gmail).</a:t>
            </a:r>
          </a:p>
          <a:p>
            <a:pPr marL="914400" lvl="1" indent="-403225" algn="just">
              <a:buFont typeface="+mj-lt"/>
              <a:buAutoNum type="alphaLcPeriod"/>
            </a:pPr>
            <a:r>
              <a:rPr lang="vi-VN" dirty="0"/>
              <a:t>Lưu trữ  tập tin đồ họa 20 MB trên Dropbox.</a:t>
            </a:r>
          </a:p>
        </p:txBody>
      </p:sp>
    </p:spTree>
    <p:extLst>
      <p:ext uri="{BB962C8B-B14F-4D97-AF65-F5344CB8AC3E}">
        <p14:creationId xmlns:p14="http://schemas.microsoft.com/office/powerpoint/2010/main" val="193846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vi-VN" dirty="0"/>
              <a:t>Trong tình huống nào việc nén tập tin được yêu cầu để hoàn thành công việc?</a:t>
            </a:r>
          </a:p>
          <a:p>
            <a:pPr marL="914400" lvl="1" indent="-403225" algn="just">
              <a:buFont typeface="+mj-lt"/>
              <a:buAutoNum type="alphaLcPeriod"/>
            </a:pPr>
            <a:r>
              <a:rPr lang="vi-VN" dirty="0"/>
              <a:t>Chia sẻ tập tin 30 MB trên Google Drive.</a:t>
            </a:r>
          </a:p>
          <a:p>
            <a:pPr marL="914400" lvl="1" indent="-403225" algn="just">
              <a:buFont typeface="+mj-lt"/>
              <a:buAutoNum type="alphaLcPeriod"/>
            </a:pPr>
            <a:r>
              <a:rPr lang="vi-VN" dirty="0"/>
              <a:t>Gửi tập tin 30 MB sử dụng Outlook 2013.</a:t>
            </a:r>
          </a:p>
          <a:p>
            <a:pPr marL="914400" lvl="1" indent="-403225" algn="just">
              <a:buFont typeface="+mj-lt"/>
              <a:buAutoNum type="alphaLcPeriod"/>
            </a:pPr>
            <a:r>
              <a:rPr lang="vi-VN" dirty="0"/>
              <a:t>Gửi tập tin 30 GB sử dụng Gmail.</a:t>
            </a:r>
          </a:p>
          <a:p>
            <a:pPr marL="914400" lvl="1" indent="-403225" algn="just">
              <a:buFont typeface="+mj-lt"/>
              <a:buAutoNum type="alphaLcPeriod"/>
            </a:pPr>
            <a:r>
              <a:rPr lang="vi-VN" dirty="0"/>
              <a:t>Chia sẻ tập tin 30MB sử dụng ổ USB.</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106082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vi-VN" dirty="0"/>
              <a:t>Hai lý do hợp lệ để bạn nén tập tin là gì? (Chọn hai).</a:t>
            </a:r>
          </a:p>
          <a:p>
            <a:pPr marL="914400" lvl="1" indent="-403225" algn="just">
              <a:buFont typeface="+mj-lt"/>
              <a:buAutoNum type="alphaLcPeriod"/>
            </a:pPr>
            <a:r>
              <a:rPr lang="vi-VN" dirty="0"/>
              <a:t>Nhằm giảm dung lượng các tập tin để gửi cho những người trực tuyến khác.</a:t>
            </a:r>
          </a:p>
          <a:p>
            <a:pPr marL="914400" lvl="1" indent="-403225" algn="just">
              <a:buFont typeface="+mj-lt"/>
              <a:buAutoNum type="alphaLcPeriod"/>
            </a:pPr>
            <a:r>
              <a:rPr lang="vi-VN" dirty="0"/>
              <a:t>Để lưu tổ chức các bộ tập tin hoặc đường dẫn khi chia sẻ với những người khác.</a:t>
            </a:r>
          </a:p>
          <a:p>
            <a:pPr marL="914400" lvl="1" indent="-403225" algn="just">
              <a:buFont typeface="+mj-lt"/>
              <a:buAutoNum type="alphaLcPeriod"/>
            </a:pPr>
            <a:r>
              <a:rPr lang="vi-VN" dirty="0"/>
              <a:t>Để thực hiện sao lưu thường xuyên dữ liệu và tập tin.</a:t>
            </a:r>
          </a:p>
          <a:p>
            <a:pPr marL="914400" lvl="1" indent="-403225" algn="just">
              <a:buFont typeface="+mj-lt"/>
              <a:buAutoNum type="alphaLcPeriod"/>
            </a:pPr>
            <a:r>
              <a:rPr lang="vi-VN" dirty="0"/>
              <a:t>Để đánh dấu một tập tin cho hệ thống biết nó sẵn sàng để được lưu trữ (archived).</a:t>
            </a:r>
          </a:p>
        </p:txBody>
      </p:sp>
    </p:spTree>
    <p:extLst>
      <p:ext uri="{BB962C8B-B14F-4D97-AF65-F5344CB8AC3E}">
        <p14:creationId xmlns:p14="http://schemas.microsoft.com/office/powerpoint/2010/main" val="3300746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1"/>
            </a:pPr>
            <a:r>
              <a:rPr lang="vi-VN" dirty="0"/>
              <a:t>Từ chối người dùng </a:t>
            </a:r>
            <a:r>
              <a:rPr lang="en-US" dirty="0" err="1"/>
              <a:t>cụ</a:t>
            </a:r>
            <a:r>
              <a:rPr lang="en-US" dirty="0"/>
              <a:t> </a:t>
            </a:r>
            <a:r>
              <a:rPr lang="en-US" dirty="0" err="1"/>
              <a:t>thể</a:t>
            </a:r>
            <a:r>
              <a:rPr lang="vi-VN" dirty="0"/>
              <a:t> quyền được tùy chỉnh </a:t>
            </a:r>
            <a:r>
              <a:rPr lang="en-US" dirty="0" err="1"/>
              <a:t>một</a:t>
            </a:r>
            <a:r>
              <a:rPr lang="en-US" dirty="0"/>
              <a:t> </a:t>
            </a:r>
            <a:r>
              <a:rPr lang="vi-VN" dirty="0"/>
              <a:t>tài được đặt trên Desktop.</a:t>
            </a:r>
            <a:endParaRPr lang="en-US" dirty="0"/>
          </a:p>
          <a:p>
            <a:pPr marL="514350" indent="-514350" algn="just">
              <a:buFont typeface="+mj-lt"/>
              <a:buAutoNum type="arabicPeriod" startAt="11"/>
            </a:pPr>
            <a:r>
              <a:rPr lang="vi-VN" dirty="0"/>
              <a:t>Không sử dụng bất kỳ chức năng tìm kiếm nào, hãy mở </a:t>
            </a:r>
            <a:r>
              <a:rPr lang="en-US" dirty="0" err="1"/>
              <a:t>một</a:t>
            </a:r>
            <a:r>
              <a:rPr lang="en-US" dirty="0"/>
              <a:t> </a:t>
            </a:r>
            <a:r>
              <a:rPr lang="vi-VN" dirty="0"/>
              <a:t>tài liệu</a:t>
            </a:r>
            <a:r>
              <a:rPr lang="en-US" dirty="0"/>
              <a:t> </a:t>
            </a:r>
            <a:r>
              <a:rPr lang="vi-VN" dirty="0"/>
              <a:t>được đặt trong địa chỉ </a:t>
            </a:r>
            <a:r>
              <a:rPr lang="en-US" dirty="0" err="1"/>
              <a:t>được</a:t>
            </a:r>
            <a:r>
              <a:rPr lang="en-US" dirty="0"/>
              <a:t> </a:t>
            </a:r>
            <a:r>
              <a:rPr lang="en-US" dirty="0" err="1"/>
              <a:t>chỉ</a:t>
            </a:r>
            <a:r>
              <a:rPr lang="en-US" dirty="0"/>
              <a:t> </a:t>
            </a:r>
            <a:r>
              <a:rPr lang="en-US" dirty="0" err="1"/>
              <a:t>định</a:t>
            </a:r>
            <a:r>
              <a:rPr lang="vi-VN" dirty="0"/>
              <a:t>.</a:t>
            </a:r>
            <a:endParaRPr lang="en-US" dirty="0"/>
          </a:p>
          <a:p>
            <a:pPr marL="514350" indent="-514350" algn="just">
              <a:buFont typeface="+mj-lt"/>
              <a:buAutoNum type="arabicPeriod" startAt="11"/>
            </a:pPr>
            <a:r>
              <a:rPr lang="vi-VN" dirty="0"/>
              <a:t>Tùy chỉnh Quick Access Toolbar để bạn có thể in với một lần nhấp chuột.</a:t>
            </a:r>
            <a:endParaRPr lang="en-US" dirty="0"/>
          </a:p>
          <a:p>
            <a:pPr marL="514350" indent="-514350" algn="just">
              <a:buFont typeface="+mj-lt"/>
              <a:buAutoNum type="arabicPeriod" startAt="11"/>
            </a:pPr>
            <a:r>
              <a:rPr lang="vi-VN" dirty="0"/>
              <a:t>Tùy chỉnh Quick Access Toolbar để bạn có thể xem trước bản in với một lần nhấp chuột.</a:t>
            </a:r>
          </a:p>
          <a:p>
            <a:pPr marL="514350" indent="-514350" algn="just">
              <a:buFont typeface="+mj-lt"/>
              <a:buAutoNum type="arabicPeriod" startAt="11"/>
            </a:pPr>
            <a:endParaRPr lang="vi-VN" dirty="0"/>
          </a:p>
          <a:p>
            <a:pPr marL="514350" indent="-514350" algn="just">
              <a:buFont typeface="+mj-lt"/>
              <a:buAutoNum type="arabicPeriod" startAt="11"/>
            </a:pPr>
            <a:endParaRPr lang="vi-VN" dirty="0"/>
          </a:p>
          <a:p>
            <a:pPr marL="400050" lvl="1" indent="0">
              <a:buNone/>
            </a:pPr>
            <a:endParaRPr lang="vi-VN" dirty="0"/>
          </a:p>
        </p:txBody>
      </p:sp>
    </p:spTree>
    <p:extLst>
      <p:ext uri="{BB962C8B-B14F-4D97-AF65-F5344CB8AC3E}">
        <p14:creationId xmlns:p14="http://schemas.microsoft.com/office/powerpoint/2010/main" val="202688572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15"/>
            </a:pPr>
            <a:r>
              <a:rPr lang="vi-VN" dirty="0"/>
              <a:t>Tùy chọn nào sau đây là chương trình nén tập tin? (Chọn hai)</a:t>
            </a:r>
          </a:p>
          <a:p>
            <a:pPr marL="914400" indent="-403225">
              <a:buFont typeface="+mj-lt"/>
              <a:buAutoNum type="alphaLcPeriod"/>
            </a:pPr>
            <a:r>
              <a:rPr lang="vi-VN" sz="2400" dirty="0"/>
              <a:t>Paint </a:t>
            </a:r>
          </a:p>
          <a:p>
            <a:pPr marL="914400" indent="-403225">
              <a:buFont typeface="+mj-lt"/>
              <a:buAutoNum type="alphaLcPeriod"/>
            </a:pPr>
            <a:r>
              <a:rPr lang="vi-VN" sz="2400" dirty="0"/>
              <a:t>WinRAR </a:t>
            </a:r>
          </a:p>
          <a:p>
            <a:pPr marL="914400" indent="-403225">
              <a:buFont typeface="+mj-lt"/>
              <a:buAutoNum type="alphaLcPeriod"/>
            </a:pPr>
            <a:r>
              <a:rPr lang="vi-VN" sz="2400" dirty="0"/>
              <a:t>Microsoft Access </a:t>
            </a:r>
          </a:p>
          <a:p>
            <a:pPr marL="914400" indent="-403225">
              <a:buFont typeface="+mj-lt"/>
              <a:buAutoNum type="alphaLcPeriod"/>
            </a:pPr>
            <a:r>
              <a:rPr lang="vi-VN" sz="2400" dirty="0"/>
              <a:t>Internet Explorer </a:t>
            </a:r>
          </a:p>
          <a:p>
            <a:pPr marL="914400" indent="-403225">
              <a:buFont typeface="+mj-lt"/>
              <a:buAutoNum type="alphaLcPeriod"/>
            </a:pPr>
            <a:r>
              <a:rPr lang="vi-VN" sz="2400" dirty="0"/>
              <a:t>WinZip </a:t>
            </a:r>
            <a:endParaRPr lang="vi-VN" dirty="0"/>
          </a:p>
        </p:txBody>
      </p:sp>
    </p:spTree>
    <p:extLst>
      <p:ext uri="{BB962C8B-B14F-4D97-AF65-F5344CB8AC3E}">
        <p14:creationId xmlns:p14="http://schemas.microsoft.com/office/powerpoint/2010/main" val="369748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6"/>
            </a:pPr>
            <a:r>
              <a:rPr lang="vi-VN" dirty="0"/>
              <a:t>Tùy chọn nào dưới đây là cách hiệu quả nhất để chuyển một tập tin có dung lượng 80GB cho nhiều người dùng từ xa? (Chọn 1)</a:t>
            </a:r>
          </a:p>
          <a:p>
            <a:pPr marL="914400" indent="-403225" algn="just">
              <a:buFont typeface="+mj-lt"/>
              <a:buAutoNum type="alphaLcPeriod"/>
            </a:pPr>
            <a:r>
              <a:rPr lang="vi-VN" sz="2400" dirty="0"/>
              <a:t>Tải tập tin lên dịch vụ lưu trữ dựa trên đám mây và chia sẻ quyền truy cập vào tập tin.</a:t>
            </a:r>
          </a:p>
          <a:p>
            <a:pPr marL="914400" indent="-403225" algn="just">
              <a:buFont typeface="+mj-lt"/>
              <a:buAutoNum type="alphaLcPeriod"/>
            </a:pPr>
            <a:r>
              <a:rPr lang="vi-VN" sz="2400" dirty="0"/>
              <a:t>Tải tập tin vào USB và gửi bằng thư.</a:t>
            </a:r>
          </a:p>
          <a:p>
            <a:pPr marL="914400" indent="-403225" algn="just">
              <a:buFont typeface="+mj-lt"/>
              <a:buAutoNum type="alphaLcPeriod"/>
            </a:pPr>
            <a:r>
              <a:rPr lang="vi-VN" sz="2400" dirty="0"/>
              <a:t>Lưu tập tin vào NAS (Network Attached Storage) và chia sẻ liên kết ra bên ngoài.</a:t>
            </a:r>
          </a:p>
          <a:p>
            <a:pPr marL="914400" indent="-403225" algn="just">
              <a:buFont typeface="+mj-lt"/>
              <a:buAutoNum type="alphaLcPeriod"/>
            </a:pPr>
            <a:r>
              <a:rPr lang="vi-VN" sz="2400" dirty="0"/>
              <a:t>Đính kèm tập tin vào email và gửi cho mọi người.</a:t>
            </a:r>
          </a:p>
          <a:p>
            <a:pPr marL="914400" indent="-403225">
              <a:buFont typeface="+mj-lt"/>
              <a:buAutoNum type="alphaLcPeriod"/>
            </a:pPr>
            <a:endParaRPr lang="vi-VN" dirty="0"/>
          </a:p>
        </p:txBody>
      </p:sp>
    </p:spTree>
    <p:extLst>
      <p:ext uri="{BB962C8B-B14F-4D97-AF65-F5344CB8AC3E}">
        <p14:creationId xmlns:p14="http://schemas.microsoft.com/office/powerpoint/2010/main" val="17861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File Management</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7"/>
            </a:pPr>
            <a:r>
              <a:rPr lang="vi-VN" dirty="0"/>
              <a:t>Phím tắt nào sau đây cho phép chuyển đổi giữa các mục/chương trình đang mở? (Chọn 1)</a:t>
            </a:r>
          </a:p>
          <a:p>
            <a:pPr marL="914400" indent="-403225" algn="just">
              <a:buFont typeface="+mj-lt"/>
              <a:buAutoNum type="alphaLcPeriod"/>
            </a:pPr>
            <a:r>
              <a:rPr lang="vi-VN" sz="2400" dirty="0"/>
              <a:t>Alt + Tab</a:t>
            </a:r>
          </a:p>
          <a:p>
            <a:pPr marL="914400" indent="-403225" algn="just">
              <a:buFont typeface="+mj-lt"/>
              <a:buAutoNum type="alphaLcPeriod"/>
            </a:pPr>
            <a:r>
              <a:rPr lang="vi-VN" sz="2400" dirty="0"/>
              <a:t>Alt + Spacebar</a:t>
            </a:r>
          </a:p>
          <a:p>
            <a:pPr marL="914400" indent="-403225" algn="just">
              <a:buFont typeface="+mj-lt"/>
              <a:buAutoNum type="alphaLcPeriod"/>
            </a:pPr>
            <a:r>
              <a:rPr lang="vi-VN" sz="2400" dirty="0"/>
              <a:t>Alt + F4</a:t>
            </a:r>
          </a:p>
          <a:p>
            <a:pPr marL="914400" indent="-403225" algn="just">
              <a:buFont typeface="+mj-lt"/>
              <a:buAutoNum type="alphaLcPeriod"/>
            </a:pPr>
            <a:r>
              <a:rPr lang="vi-VN" sz="2400" dirty="0"/>
              <a:t>Ctrl + ESC</a:t>
            </a:r>
          </a:p>
          <a:p>
            <a:pPr marL="914400" indent="-403225">
              <a:buFont typeface="+mj-lt"/>
              <a:buAutoNum type="alphaLcPeriod"/>
            </a:pPr>
            <a:endParaRPr lang="vi-VN" dirty="0"/>
          </a:p>
        </p:txBody>
      </p:sp>
    </p:spTree>
    <p:extLst>
      <p:ext uri="{BB962C8B-B14F-4D97-AF65-F5344CB8AC3E}">
        <p14:creationId xmlns:p14="http://schemas.microsoft.com/office/powerpoint/2010/main" val="250698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676400"/>
            <a:ext cx="6858000" cy="1790700"/>
          </a:xfrm>
        </p:spPr>
        <p:txBody>
          <a:bodyPr anchor="ctr">
            <a:normAutofit/>
          </a:bodyPr>
          <a:lstStyle/>
          <a:p>
            <a:r>
              <a:rPr lang="en-US" dirty="0"/>
              <a:t>Software</a:t>
            </a:r>
          </a:p>
        </p:txBody>
      </p:sp>
    </p:spTree>
    <p:extLst>
      <p:ext uri="{BB962C8B-B14F-4D97-AF65-F5344CB8AC3E}">
        <p14:creationId xmlns:p14="http://schemas.microsoft.com/office/powerpoint/2010/main" val="168124445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a:pPr>
            <a:r>
              <a:rPr lang="vi-VN" dirty="0"/>
              <a:t>Phát biểu nào nói về trình điều khiển (</a:t>
            </a:r>
            <a:r>
              <a:rPr lang="en-US" dirty="0"/>
              <a:t>D</a:t>
            </a:r>
            <a:r>
              <a:rPr lang="vi-VN" dirty="0"/>
              <a:t>river) thiết bị là đúng?</a:t>
            </a:r>
          </a:p>
          <a:p>
            <a:pPr marL="914400" lvl="1" indent="-403225" algn="just">
              <a:buFont typeface="+mj-lt"/>
              <a:buAutoNum type="alphaLcPeriod"/>
            </a:pPr>
            <a:r>
              <a:rPr lang="vi-VN" dirty="0"/>
              <a:t>Là phần mềm điều khiển phần cứng.</a:t>
            </a:r>
          </a:p>
          <a:p>
            <a:pPr marL="914400" lvl="1" indent="-403225" algn="just">
              <a:buFont typeface="+mj-lt"/>
              <a:buAutoNum type="alphaLcPeriod"/>
            </a:pPr>
            <a:r>
              <a:rPr lang="vi-VN" dirty="0"/>
              <a:t>Là một giao diện cho phép các máy tính kết nối với mạng.</a:t>
            </a:r>
          </a:p>
          <a:p>
            <a:pPr marL="914400" lvl="1" indent="-403225" algn="just">
              <a:buFont typeface="+mj-lt"/>
              <a:buAutoNum type="alphaLcPeriod"/>
            </a:pPr>
            <a:r>
              <a:rPr lang="vi-VN" dirty="0"/>
              <a:t>Được sử dụng để quản lý việc phân bổ bộ nhớ.</a:t>
            </a:r>
          </a:p>
          <a:p>
            <a:pPr marL="914400" lvl="1" indent="-403225" algn="just">
              <a:buFont typeface="+mj-lt"/>
              <a:buAutoNum type="alphaLcPeriod"/>
            </a:pPr>
            <a:r>
              <a:rPr lang="vi-VN" dirty="0"/>
              <a:t>Điều khiển tự động hoặc kiểm soát việc cập nhật hệ thống.</a:t>
            </a:r>
          </a:p>
        </p:txBody>
      </p:sp>
    </p:spTree>
    <p:extLst>
      <p:ext uri="{BB962C8B-B14F-4D97-AF65-F5344CB8AC3E}">
        <p14:creationId xmlns:p14="http://schemas.microsoft.com/office/powerpoint/2010/main" val="295699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
            </a:pPr>
            <a:r>
              <a:rPr lang="vi-VN" dirty="0"/>
              <a:t>Hai tình huống nào có thể yêu cầu cập nhật trình điều khiển thiết bị (</a:t>
            </a:r>
            <a:r>
              <a:rPr lang="en-US" dirty="0"/>
              <a:t>D</a:t>
            </a:r>
            <a:r>
              <a:rPr lang="vi-VN" dirty="0"/>
              <a:t>river)? (Chọn hai).</a:t>
            </a:r>
          </a:p>
          <a:p>
            <a:pPr marL="914400" lvl="1" indent="-403225" algn="just">
              <a:buFont typeface="+mj-lt"/>
              <a:buAutoNum type="alphaLcPeriod"/>
            </a:pPr>
            <a:r>
              <a:rPr lang="vi-VN" dirty="0"/>
              <a:t>Bạn đang nâng cấp Windows từ phiên bản 32 bit lên phiên bản 64 bit.</a:t>
            </a:r>
          </a:p>
          <a:p>
            <a:pPr marL="914400" lvl="1" indent="-403225" algn="just">
              <a:buFont typeface="+mj-lt"/>
              <a:buAutoNum type="alphaLcPeriod"/>
            </a:pPr>
            <a:r>
              <a:rPr lang="vi-VN" dirty="0"/>
              <a:t>Tái kết nối laptop với mạng không dây.</a:t>
            </a:r>
          </a:p>
          <a:p>
            <a:pPr marL="914400" lvl="1" indent="-403225" algn="just">
              <a:buFont typeface="+mj-lt"/>
              <a:buAutoNum type="alphaLcPeriod"/>
            </a:pPr>
            <a:r>
              <a:rPr lang="vi-VN" dirty="0"/>
              <a:t>Một thiết bị phần cứng không hoạt động đúng.</a:t>
            </a:r>
          </a:p>
          <a:p>
            <a:pPr marL="914400" lvl="1" indent="-403225" algn="just">
              <a:buFont typeface="+mj-lt"/>
              <a:buAutoNum type="alphaLcPeriod"/>
            </a:pPr>
            <a:r>
              <a:rPr lang="vi-VN" dirty="0"/>
              <a:t>Không thể mở ứng dụng.</a:t>
            </a:r>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87445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
            </a:pPr>
            <a:r>
              <a:rPr lang="vi-VN" dirty="0"/>
              <a:t>Phát biểu nào là đúng nói về các ứng dụng có thể được cài đặt trên máy Mac?</a:t>
            </a:r>
          </a:p>
          <a:p>
            <a:pPr marL="914400" lvl="1" indent="-403225" algn="just">
              <a:buFont typeface="+mj-lt"/>
              <a:buAutoNum type="alphaLcPeriod"/>
            </a:pPr>
            <a:r>
              <a:rPr lang="vi-VN" dirty="0"/>
              <a:t>Chúng sẽ làm việc trên những máy tính chạy hệ điều hành OS X.</a:t>
            </a:r>
          </a:p>
          <a:p>
            <a:pPr marL="914400" lvl="1" indent="-403225" algn="just">
              <a:buFont typeface="+mj-lt"/>
              <a:buAutoNum type="alphaLcPeriod"/>
            </a:pPr>
            <a:r>
              <a:rPr lang="vi-VN" dirty="0"/>
              <a:t>Chúng sẽ làm việc trên những máy tính chạy hệ điều hành Windows.</a:t>
            </a:r>
          </a:p>
          <a:p>
            <a:pPr marL="914400" lvl="1" indent="-403225" algn="just">
              <a:buFont typeface="+mj-lt"/>
              <a:buAutoNum type="alphaLcPeriod"/>
            </a:pPr>
            <a:r>
              <a:rPr lang="vi-VN" dirty="0"/>
              <a:t>Chúng được gọi là apps chứ không phải là ứng dụng (applications) .</a:t>
            </a:r>
          </a:p>
          <a:p>
            <a:pPr marL="914400" lvl="1" indent="-403225" algn="just">
              <a:buFont typeface="+mj-lt"/>
              <a:buAutoNum type="alphaLcPeriod"/>
            </a:pPr>
            <a:r>
              <a:rPr lang="vi-VN" dirty="0"/>
              <a:t>Chúng sẽ làm việc trên bất kỳ thiết bị nào chạy hệ điều hành iOS.</a:t>
            </a:r>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08175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4"/>
            </a:pPr>
            <a:r>
              <a:rPr lang="vi-VN" dirty="0"/>
              <a:t>Hai lợi ích của việc sử dụng ứng dụng web thay vì ứng dụng trên máy tính để bàn là gì? (Chọn hai).</a:t>
            </a:r>
          </a:p>
          <a:p>
            <a:pPr marL="914400" lvl="1" indent="-403225" algn="just">
              <a:buFont typeface="+mj-lt"/>
              <a:buAutoNum type="alphaLcPeriod"/>
            </a:pPr>
            <a:r>
              <a:rPr lang="vi-VN" dirty="0"/>
              <a:t>Các ứng dụng web bị giới hạn ở một vị trí địa lý.</a:t>
            </a:r>
          </a:p>
          <a:p>
            <a:pPr marL="914400" lvl="1" indent="-403225" algn="just">
              <a:buFont typeface="+mj-lt"/>
              <a:buAutoNum type="alphaLcPeriod"/>
            </a:pPr>
            <a:r>
              <a:rPr lang="vi-VN" dirty="0"/>
              <a:t>Các ứng dụng web yêu cầu ít kết nối mạng hơn một cách đáng kể.</a:t>
            </a:r>
          </a:p>
          <a:p>
            <a:pPr marL="914400" lvl="1" indent="-403225" algn="just">
              <a:buFont typeface="+mj-lt"/>
              <a:buAutoNum type="alphaLcPeriod"/>
            </a:pPr>
            <a:r>
              <a:rPr lang="vi-VN" dirty="0"/>
              <a:t>Các ứng dụng web không cần phải được cài đặt.</a:t>
            </a:r>
          </a:p>
          <a:p>
            <a:pPr marL="914400" lvl="1" indent="-403225" algn="just">
              <a:buFont typeface="+mj-lt"/>
              <a:buAutoNum type="alphaLcPeriod"/>
            </a:pPr>
            <a:r>
              <a:rPr lang="vi-VN" dirty="0"/>
              <a:t>Các ứng dụng web hoạt động tốt hơn các ứng dụng trên máy tính để bàn.</a:t>
            </a:r>
          </a:p>
          <a:p>
            <a:pPr marL="914400" lvl="1" indent="-403225" algn="just">
              <a:buFont typeface="+mj-lt"/>
              <a:buAutoNum type="alphaLcPeriod"/>
            </a:pPr>
            <a:r>
              <a:rPr lang="vi-VN" dirty="0"/>
              <a:t>Các ứng dụng web có thể truy cập bên ngoài văn phòng.</a:t>
            </a:r>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390468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5"/>
            </a:pPr>
            <a:r>
              <a:rPr lang="vi-VN" dirty="0"/>
              <a:t>Chương trình nào sau đây được khuyến khích sử dụng để mở một tập tin với phần mở rộng là .PDF? (Chọn 1)</a:t>
            </a:r>
          </a:p>
          <a:p>
            <a:pPr marL="914400" indent="-403225" algn="just">
              <a:buFont typeface="+mj-lt"/>
              <a:buAutoNum type="alphaLcPeriod"/>
            </a:pPr>
            <a:r>
              <a:rPr lang="vi-VN" sz="2400" dirty="0"/>
              <a:t>Mozilla Firefox </a:t>
            </a:r>
          </a:p>
          <a:p>
            <a:pPr marL="914400" indent="-403225" algn="just">
              <a:buFont typeface="+mj-lt"/>
              <a:buAutoNum type="alphaLcPeriod"/>
            </a:pPr>
            <a:r>
              <a:rPr lang="vi-VN" sz="2400" dirty="0"/>
              <a:t>Microsoft Access </a:t>
            </a:r>
          </a:p>
          <a:p>
            <a:pPr marL="914400" indent="-403225" algn="just">
              <a:buFont typeface="+mj-lt"/>
              <a:buAutoNum type="alphaLcPeriod"/>
            </a:pPr>
            <a:r>
              <a:rPr lang="vi-VN" sz="2400" dirty="0"/>
              <a:t>Microsoft Word </a:t>
            </a:r>
          </a:p>
          <a:p>
            <a:pPr marL="914400" indent="-403225" algn="just">
              <a:buFont typeface="+mj-lt"/>
              <a:buAutoNum type="alphaLcPeriod"/>
            </a:pPr>
            <a:r>
              <a:rPr lang="vi-VN" sz="2400" dirty="0"/>
              <a:t>Adobe Reader </a:t>
            </a:r>
          </a:p>
        </p:txBody>
      </p:sp>
    </p:spTree>
    <p:extLst>
      <p:ext uri="{BB962C8B-B14F-4D97-AF65-F5344CB8AC3E}">
        <p14:creationId xmlns:p14="http://schemas.microsoft.com/office/powerpoint/2010/main" val="3400388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6"/>
            </a:pPr>
            <a:r>
              <a:rPr lang="vi-VN" dirty="0"/>
              <a:t>Thay đổi font chữ mặc định thành Times New Roman để trang trong tương lai sử dụng font này.</a:t>
            </a:r>
          </a:p>
        </p:txBody>
      </p:sp>
    </p:spTree>
    <p:extLst>
      <p:ext uri="{BB962C8B-B14F-4D97-AF65-F5344CB8AC3E}">
        <p14:creationId xmlns:p14="http://schemas.microsoft.com/office/powerpoint/2010/main" val="20536158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7"/>
            </a:pPr>
            <a:r>
              <a:rPr lang="en-US" dirty="0" err="1"/>
              <a:t>Loại</a:t>
            </a:r>
            <a:r>
              <a:rPr lang="en-US" dirty="0"/>
              <a:t> t</a:t>
            </a:r>
            <a:r>
              <a:rPr lang="vi-VN" dirty="0"/>
              <a:t>ập tin nào sau đây</a:t>
            </a:r>
            <a:r>
              <a:rPr lang="en-US" dirty="0"/>
              <a:t> </a:t>
            </a:r>
            <a:r>
              <a:rPr lang="en-US" dirty="0" err="1"/>
              <a:t>là</a:t>
            </a:r>
            <a:r>
              <a:rPr lang="en-US" dirty="0"/>
              <a:t> </a:t>
            </a:r>
            <a:r>
              <a:rPr lang="en-US" dirty="0" err="1"/>
              <a:t>tập</a:t>
            </a:r>
            <a:r>
              <a:rPr lang="en-US" dirty="0"/>
              <a:t> tin Video</a:t>
            </a:r>
            <a:r>
              <a:rPr lang="vi-VN" dirty="0"/>
              <a:t>?</a:t>
            </a:r>
            <a:r>
              <a:rPr lang="en-US" dirty="0"/>
              <a:t> </a:t>
            </a:r>
            <a:r>
              <a:rPr lang="vi-VN" dirty="0"/>
              <a:t>(Chọn ba)</a:t>
            </a:r>
            <a:endParaRPr lang="en-US" dirty="0"/>
          </a:p>
          <a:p>
            <a:pPr marL="914400" indent="-395288" algn="just">
              <a:buFont typeface="+mj-lt"/>
              <a:buAutoNum type="alphaLcPeriod"/>
            </a:pPr>
            <a:r>
              <a:rPr lang="vi-VN" sz="2400" dirty="0"/>
              <a:t>Music.avi </a:t>
            </a:r>
          </a:p>
          <a:p>
            <a:pPr marL="914400" indent="-395288" algn="just">
              <a:buFont typeface="+mj-lt"/>
              <a:buAutoNum type="alphaLcPeriod"/>
            </a:pPr>
            <a:r>
              <a:rPr lang="vi-VN" sz="2400" dirty="0"/>
              <a:t>film.mp3 </a:t>
            </a:r>
          </a:p>
          <a:p>
            <a:pPr marL="914400" indent="-395288" algn="just">
              <a:buFont typeface="+mj-lt"/>
              <a:buAutoNum type="alphaLcPeriod"/>
            </a:pPr>
            <a:r>
              <a:rPr lang="vi-VN" sz="2400" dirty="0"/>
              <a:t>File.mkv </a:t>
            </a:r>
          </a:p>
          <a:p>
            <a:pPr marL="914400" indent="-395288" algn="just">
              <a:buFont typeface="+mj-lt"/>
              <a:buAutoNum type="alphaLcPeriod"/>
            </a:pPr>
            <a:r>
              <a:rPr lang="vi-VN" sz="2400" dirty="0"/>
              <a:t>file.wma </a:t>
            </a:r>
          </a:p>
          <a:p>
            <a:pPr marL="914400" indent="-395288" algn="just">
              <a:buFont typeface="+mj-lt"/>
              <a:buAutoNum type="alphaLcPeriod"/>
            </a:pPr>
            <a:r>
              <a:rPr lang="vi-VN" sz="2400" dirty="0"/>
              <a:t>letter.wav </a:t>
            </a:r>
          </a:p>
          <a:p>
            <a:pPr marL="914400" indent="-395288" algn="just">
              <a:buFont typeface="+mj-lt"/>
              <a:buAutoNum type="alphaLcPeriod"/>
            </a:pPr>
            <a:r>
              <a:rPr lang="vi-VN" sz="2400" dirty="0"/>
              <a:t>document.mpeg </a:t>
            </a:r>
          </a:p>
        </p:txBody>
      </p:sp>
    </p:spTree>
    <p:extLst>
      <p:ext uri="{BB962C8B-B14F-4D97-AF65-F5344CB8AC3E}">
        <p14:creationId xmlns:p14="http://schemas.microsoft.com/office/powerpoint/2010/main" val="408096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8"/>
            </a:pPr>
            <a:r>
              <a:rPr lang="vi-VN" dirty="0"/>
              <a:t>Một trong những thuật ngữ </a:t>
            </a:r>
            <a:r>
              <a:rPr lang="en-US" dirty="0" err="1"/>
              <a:t>nào</a:t>
            </a:r>
            <a:r>
              <a:rPr lang="en-US" dirty="0"/>
              <a:t> </a:t>
            </a:r>
            <a:r>
              <a:rPr lang="vi-VN" dirty="0"/>
              <a:t>sau đây thể hiện các hướng dẫn cho phép máy tính thực hiện các tác vụ?</a:t>
            </a:r>
            <a:endParaRPr lang="en-US" dirty="0"/>
          </a:p>
          <a:p>
            <a:pPr marL="914400" indent="-395288" algn="just">
              <a:buFont typeface="+mj-lt"/>
              <a:buAutoNum type="alphaLcPeriod"/>
            </a:pPr>
            <a:r>
              <a:rPr lang="en-US" sz="2400" dirty="0"/>
              <a:t>Software. </a:t>
            </a:r>
          </a:p>
          <a:p>
            <a:pPr marL="914400" indent="-395288" algn="just">
              <a:buFont typeface="+mj-lt"/>
              <a:buAutoNum type="alphaLcPeriod"/>
            </a:pPr>
            <a:r>
              <a:rPr lang="en-US" sz="2400" dirty="0"/>
              <a:t>Hardware. </a:t>
            </a:r>
          </a:p>
          <a:p>
            <a:pPr marL="914400" indent="-395288" algn="just">
              <a:buFont typeface="+mj-lt"/>
              <a:buAutoNum type="alphaLcPeriod"/>
            </a:pPr>
            <a:r>
              <a:rPr lang="en-US" sz="2400" dirty="0"/>
              <a:t>Scroll bar. </a:t>
            </a:r>
          </a:p>
          <a:p>
            <a:pPr marL="914400" indent="-395288" algn="just">
              <a:buFont typeface="+mj-lt"/>
              <a:buAutoNum type="alphaLcPeriod"/>
            </a:pPr>
            <a:r>
              <a:rPr lang="en-US" sz="2400" dirty="0"/>
              <a:t>Flash drive. </a:t>
            </a:r>
          </a:p>
        </p:txBody>
      </p:sp>
    </p:spTree>
    <p:extLst>
      <p:ext uri="{BB962C8B-B14F-4D97-AF65-F5344CB8AC3E}">
        <p14:creationId xmlns:p14="http://schemas.microsoft.com/office/powerpoint/2010/main" val="372574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en-US" dirty="0" err="1"/>
              <a:t>Tùy</a:t>
            </a:r>
            <a:r>
              <a:rPr lang="en-US" dirty="0"/>
              <a:t> </a:t>
            </a:r>
            <a:r>
              <a:rPr lang="en-US" dirty="0" err="1"/>
              <a:t>chọn</a:t>
            </a:r>
            <a:r>
              <a:rPr lang="en-US" dirty="0"/>
              <a:t> </a:t>
            </a:r>
            <a:r>
              <a:rPr lang="en-US" dirty="0" err="1"/>
              <a:t>nào</a:t>
            </a:r>
            <a:r>
              <a:rPr lang="en-US" dirty="0"/>
              <a:t> </a:t>
            </a:r>
            <a:r>
              <a:rPr lang="en-US" dirty="0" err="1"/>
              <a:t>dưới</a:t>
            </a:r>
            <a:r>
              <a:rPr lang="en-US" dirty="0"/>
              <a:t> </a:t>
            </a:r>
            <a:r>
              <a:rPr lang="en-US" dirty="0" err="1"/>
              <a:t>đây</a:t>
            </a:r>
            <a:r>
              <a:rPr lang="en-US" dirty="0"/>
              <a:t> </a:t>
            </a:r>
            <a:r>
              <a:rPr lang="en-US" dirty="0" err="1"/>
              <a:t>là</a:t>
            </a:r>
            <a:r>
              <a:rPr lang="en-US" dirty="0"/>
              <a:t> n</a:t>
            </a:r>
            <a:r>
              <a:rPr lang="vi-VN" dirty="0"/>
              <a:t>hững loại ứng dụng Office phổ biến nhất?</a:t>
            </a:r>
            <a:r>
              <a:rPr lang="en-US" dirty="0"/>
              <a:t> (</a:t>
            </a:r>
            <a:r>
              <a:rPr lang="en-US" dirty="0" err="1"/>
              <a:t>Chọn</a:t>
            </a:r>
            <a:r>
              <a:rPr lang="en-US" dirty="0"/>
              <a:t> 3)</a:t>
            </a:r>
          </a:p>
          <a:p>
            <a:pPr marL="914400" indent="-395288" algn="just">
              <a:buFont typeface="+mj-lt"/>
              <a:buAutoNum type="alphaLcPeriod"/>
            </a:pPr>
            <a:r>
              <a:rPr lang="en-US" sz="2400" dirty="0"/>
              <a:t>Word Processing Program </a:t>
            </a:r>
          </a:p>
          <a:p>
            <a:pPr marL="914400" indent="-395288" algn="just">
              <a:buFont typeface="+mj-lt"/>
              <a:buAutoNum type="alphaLcPeriod"/>
            </a:pPr>
            <a:r>
              <a:rPr lang="en-US" sz="2400" dirty="0"/>
              <a:t>Presentation Program </a:t>
            </a:r>
          </a:p>
          <a:p>
            <a:pPr marL="914400" indent="-395288" algn="just">
              <a:buFont typeface="+mj-lt"/>
              <a:buAutoNum type="alphaLcPeriod"/>
            </a:pPr>
            <a:r>
              <a:rPr lang="en-US" sz="2400" dirty="0"/>
              <a:t>Personal Information Manager </a:t>
            </a:r>
          </a:p>
          <a:p>
            <a:pPr marL="914400" indent="-395288" algn="just">
              <a:buFont typeface="+mj-lt"/>
              <a:buAutoNum type="alphaLcPeriod"/>
            </a:pPr>
            <a:r>
              <a:rPr lang="en-US" sz="2400" dirty="0"/>
              <a:t>Browser program </a:t>
            </a:r>
          </a:p>
          <a:p>
            <a:pPr marL="914400" indent="-395288" algn="just">
              <a:buFont typeface="+mj-lt"/>
              <a:buAutoNum type="alphaLcPeriod"/>
            </a:pPr>
            <a:r>
              <a:rPr lang="en-US" sz="2400" dirty="0"/>
              <a:t>Financial calculation program </a:t>
            </a:r>
          </a:p>
          <a:p>
            <a:pPr marL="914400" indent="-395288" algn="just">
              <a:buFont typeface="+mj-lt"/>
              <a:buAutoNum type="alphaLcPeriod"/>
            </a:pPr>
            <a:r>
              <a:rPr lang="en-US" sz="2400" dirty="0"/>
              <a:t>Operating system program</a:t>
            </a:r>
          </a:p>
        </p:txBody>
      </p:sp>
    </p:spTree>
    <p:extLst>
      <p:ext uri="{BB962C8B-B14F-4D97-AF65-F5344CB8AC3E}">
        <p14:creationId xmlns:p14="http://schemas.microsoft.com/office/powerpoint/2010/main" val="687808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en-US" dirty="0"/>
              <a:t>Tài </a:t>
            </a:r>
            <a:r>
              <a:rPr lang="en-US" dirty="0" err="1"/>
              <a:t>nguyên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là</a:t>
            </a:r>
            <a:r>
              <a:rPr lang="en-US" dirty="0"/>
              <a:t> </a:t>
            </a:r>
            <a:r>
              <a:rPr lang="en-US" dirty="0" err="1"/>
              <a:t>tài</a:t>
            </a:r>
            <a:r>
              <a:rPr lang="en-US" dirty="0"/>
              <a:t> </a:t>
            </a:r>
            <a:r>
              <a:rPr lang="en-US" dirty="0" err="1"/>
              <a:t>nguyên</a:t>
            </a:r>
            <a:r>
              <a:rPr lang="en-US" dirty="0"/>
              <a:t> </a:t>
            </a:r>
            <a:r>
              <a:rPr lang="en-US" dirty="0" err="1"/>
              <a:t>mà</a:t>
            </a:r>
            <a:r>
              <a:rPr lang="en-US" dirty="0"/>
              <a:t> </a:t>
            </a:r>
            <a:r>
              <a:rPr lang="en-US" dirty="0" err="1"/>
              <a:t>bạn</a:t>
            </a:r>
            <a:r>
              <a:rPr lang="en-US" dirty="0"/>
              <a:t> </a:t>
            </a:r>
            <a:r>
              <a:rPr lang="en-US" dirty="0" err="1"/>
              <a:t>có</a:t>
            </a:r>
            <a:r>
              <a:rPr lang="en-US" dirty="0"/>
              <a:t> </a:t>
            </a:r>
            <a:r>
              <a:rPr lang="en-US" dirty="0" err="1"/>
              <a:t>thể</a:t>
            </a:r>
            <a:r>
              <a:rPr lang="en-US" dirty="0"/>
              <a:t> </a:t>
            </a:r>
            <a:r>
              <a:rPr lang="en-US" dirty="0" err="1"/>
              <a:t>nhận</a:t>
            </a:r>
            <a:r>
              <a:rPr lang="en-US" dirty="0"/>
              <a:t> </a:t>
            </a:r>
            <a:r>
              <a:rPr lang="en-US" dirty="0" err="1"/>
              <a:t>trợ</a:t>
            </a:r>
            <a:r>
              <a:rPr lang="en-US" dirty="0"/>
              <a:t> </a:t>
            </a:r>
            <a:r>
              <a:rPr lang="en-US" dirty="0" err="1"/>
              <a:t>giúp</a:t>
            </a:r>
            <a:r>
              <a:rPr lang="en-US" dirty="0"/>
              <a:t> </a:t>
            </a:r>
            <a:r>
              <a:rPr lang="en-US" dirty="0" err="1"/>
              <a:t>từ</a:t>
            </a:r>
            <a:r>
              <a:rPr lang="en-US" dirty="0"/>
              <a:t> Microsoft? (</a:t>
            </a:r>
            <a:r>
              <a:rPr lang="en-US" dirty="0" err="1"/>
              <a:t>Chọn</a:t>
            </a:r>
            <a:r>
              <a:rPr lang="en-US" dirty="0"/>
              <a:t> 2)</a:t>
            </a:r>
          </a:p>
          <a:p>
            <a:pPr marL="914400" indent="-395288" algn="just">
              <a:buFont typeface="+mj-lt"/>
              <a:buAutoNum type="alphaLcPeriod"/>
            </a:pPr>
            <a:r>
              <a:rPr lang="en-US" sz="2400" dirty="0"/>
              <a:t>Answer choices </a:t>
            </a:r>
          </a:p>
          <a:p>
            <a:pPr marL="914400" indent="-395288" algn="just">
              <a:buFont typeface="+mj-lt"/>
              <a:buAutoNum type="alphaLcPeriod"/>
            </a:pPr>
            <a:r>
              <a:rPr lang="en-US" sz="2400" dirty="0"/>
              <a:t>Microsoft Access </a:t>
            </a:r>
          </a:p>
          <a:p>
            <a:pPr marL="914400" indent="-395288" algn="just">
              <a:buFont typeface="+mj-lt"/>
              <a:buAutoNum type="alphaLcPeriod"/>
            </a:pPr>
            <a:r>
              <a:rPr lang="en-US" sz="2400" dirty="0"/>
              <a:t>Microsoft Answers </a:t>
            </a:r>
          </a:p>
          <a:p>
            <a:pPr marL="914400" indent="-395288" algn="just">
              <a:buFont typeface="+mj-lt"/>
              <a:buAutoNum type="alphaLcPeriod"/>
            </a:pPr>
            <a:r>
              <a:rPr lang="en-US" sz="2400" dirty="0" err="1"/>
              <a:t>Yahool</a:t>
            </a:r>
            <a:r>
              <a:rPr lang="en-US" sz="2400" dirty="0"/>
              <a:t> Answers </a:t>
            </a:r>
          </a:p>
          <a:p>
            <a:pPr marL="914400" indent="-395288" algn="just">
              <a:buFont typeface="+mj-lt"/>
              <a:buAutoNum type="alphaLcPeriod"/>
            </a:pPr>
            <a:r>
              <a:rPr lang="en-US" sz="2400" dirty="0"/>
              <a:t>Fix It Solution Center </a:t>
            </a:r>
          </a:p>
        </p:txBody>
      </p:sp>
    </p:spTree>
    <p:extLst>
      <p:ext uri="{BB962C8B-B14F-4D97-AF65-F5344CB8AC3E}">
        <p14:creationId xmlns:p14="http://schemas.microsoft.com/office/powerpoint/2010/main" val="37554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1"/>
            </a:pPr>
            <a:r>
              <a:rPr lang="en-US" dirty="0" err="1"/>
              <a:t>Tùy</a:t>
            </a:r>
            <a:r>
              <a:rPr lang="en-US" dirty="0"/>
              <a:t> </a:t>
            </a:r>
            <a:r>
              <a:rPr lang="en-US" dirty="0" err="1"/>
              <a:t>chọn</a:t>
            </a:r>
            <a:r>
              <a:rPr lang="en-US" dirty="0"/>
              <a:t> </a:t>
            </a:r>
            <a:r>
              <a:rPr lang="en-US" dirty="0" err="1"/>
              <a:t>nào</a:t>
            </a:r>
            <a:r>
              <a:rPr lang="en-US" dirty="0"/>
              <a:t> </a:t>
            </a:r>
            <a:r>
              <a:rPr lang="en-US" dirty="0" err="1"/>
              <a:t>dưới</a:t>
            </a:r>
            <a:r>
              <a:rPr lang="en-US" dirty="0"/>
              <a:t> </a:t>
            </a:r>
            <a:r>
              <a:rPr lang="en-US" dirty="0" err="1"/>
              <a:t>đây</a:t>
            </a:r>
            <a:r>
              <a:rPr lang="en-US" dirty="0"/>
              <a:t> </a:t>
            </a:r>
            <a:r>
              <a:rPr lang="en-US" dirty="0" err="1"/>
              <a:t>là</a:t>
            </a:r>
            <a:r>
              <a:rPr lang="en-US" dirty="0"/>
              <a:t> </a:t>
            </a:r>
            <a:r>
              <a:rPr lang="en-US" dirty="0" err="1"/>
              <a:t>một</a:t>
            </a:r>
            <a:r>
              <a:rPr lang="en-US" dirty="0"/>
              <a:t> </a:t>
            </a:r>
            <a:r>
              <a:rPr lang="en-US" dirty="0" err="1"/>
              <a:t>chương</a:t>
            </a:r>
            <a:r>
              <a:rPr lang="en-US" dirty="0"/>
              <a:t> </a:t>
            </a:r>
            <a:r>
              <a:rPr lang="en-US" dirty="0" err="1"/>
              <a:t>trình</a:t>
            </a:r>
            <a:r>
              <a:rPr lang="en-US" dirty="0"/>
              <a:t> </a:t>
            </a:r>
            <a:r>
              <a:rPr lang="en-US" dirty="0" err="1"/>
              <a:t>ứng</a:t>
            </a:r>
            <a:r>
              <a:rPr lang="en-US" dirty="0"/>
              <a:t> </a:t>
            </a:r>
            <a:r>
              <a:rPr lang="en-US" dirty="0" err="1"/>
              <a:t>dụng</a:t>
            </a:r>
            <a:r>
              <a:rPr lang="en-US" dirty="0"/>
              <a:t> </a:t>
            </a:r>
            <a:r>
              <a:rPr lang="en-US" dirty="0" err="1"/>
              <a:t>trình</a:t>
            </a:r>
            <a:r>
              <a:rPr lang="en-US" dirty="0"/>
              <a:t> </a:t>
            </a:r>
            <a:r>
              <a:rPr lang="en-US" dirty="0" err="1"/>
              <a:t>chiếu</a:t>
            </a:r>
            <a:r>
              <a:rPr lang="en-US" dirty="0"/>
              <a:t>?</a:t>
            </a:r>
          </a:p>
          <a:p>
            <a:pPr marL="914400" indent="-395288" algn="just">
              <a:buFont typeface="+mj-lt"/>
              <a:buAutoNum type="alphaLcPeriod"/>
            </a:pPr>
            <a:r>
              <a:rPr lang="en-US" sz="2400" dirty="0"/>
              <a:t>Microsoft Access </a:t>
            </a:r>
          </a:p>
          <a:p>
            <a:pPr marL="914400" indent="-395288" algn="just">
              <a:buFont typeface="+mj-lt"/>
              <a:buAutoNum type="alphaLcPeriod"/>
            </a:pPr>
            <a:r>
              <a:rPr lang="en-US" sz="2400" dirty="0"/>
              <a:t>Microsoft Excel </a:t>
            </a:r>
          </a:p>
          <a:p>
            <a:pPr marL="914400" indent="-395288" algn="just">
              <a:buFont typeface="+mj-lt"/>
              <a:buAutoNum type="alphaLcPeriod"/>
            </a:pPr>
            <a:r>
              <a:rPr lang="en-US" sz="2400" dirty="0"/>
              <a:t>Open Office Calc </a:t>
            </a:r>
          </a:p>
          <a:p>
            <a:pPr marL="914400" indent="-395288" algn="just">
              <a:buFont typeface="+mj-lt"/>
              <a:buAutoNum type="alphaLcPeriod"/>
            </a:pPr>
            <a:r>
              <a:rPr lang="en-US" sz="2400" dirty="0"/>
              <a:t>Apple Keynote  </a:t>
            </a:r>
          </a:p>
        </p:txBody>
      </p:sp>
    </p:spTree>
    <p:extLst>
      <p:ext uri="{BB962C8B-B14F-4D97-AF65-F5344CB8AC3E}">
        <p14:creationId xmlns:p14="http://schemas.microsoft.com/office/powerpoint/2010/main" val="177213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2"/>
            </a:pPr>
            <a:r>
              <a:rPr lang="en-US" dirty="0" err="1"/>
              <a:t>Tùy</a:t>
            </a:r>
            <a:r>
              <a:rPr lang="en-US" dirty="0"/>
              <a:t> </a:t>
            </a:r>
            <a:r>
              <a:rPr lang="en-US" dirty="0" err="1"/>
              <a:t>chọn</a:t>
            </a:r>
            <a:r>
              <a:rPr lang="en-US" dirty="0"/>
              <a:t> </a:t>
            </a:r>
            <a:r>
              <a:rPr lang="en-US" dirty="0" err="1"/>
              <a:t>nào</a:t>
            </a:r>
            <a:r>
              <a:rPr lang="en-US" dirty="0"/>
              <a:t> </a:t>
            </a:r>
            <a:r>
              <a:rPr lang="en-US" dirty="0" err="1"/>
              <a:t>dưới</a:t>
            </a:r>
            <a:r>
              <a:rPr lang="en-US" dirty="0"/>
              <a:t> </a:t>
            </a:r>
            <a:r>
              <a:rPr lang="en-US" dirty="0" err="1"/>
              <a:t>đây</a:t>
            </a:r>
            <a:r>
              <a:rPr lang="en-US" dirty="0"/>
              <a:t> </a:t>
            </a:r>
            <a:r>
              <a:rPr lang="en-US" dirty="0" err="1"/>
              <a:t>là</a:t>
            </a:r>
            <a:r>
              <a:rPr lang="en-US" dirty="0"/>
              <a:t> </a:t>
            </a:r>
            <a:r>
              <a:rPr lang="en-US" dirty="0" err="1"/>
              <a:t>giấy</a:t>
            </a:r>
            <a:r>
              <a:rPr lang="en-US" dirty="0"/>
              <a:t> </a:t>
            </a:r>
            <a:r>
              <a:rPr lang="en-US" dirty="0" err="1"/>
              <a:t>phép</a:t>
            </a:r>
            <a:r>
              <a:rPr lang="en-US" dirty="0"/>
              <a:t> </a:t>
            </a:r>
            <a:r>
              <a:rPr lang="en-US" dirty="0" err="1"/>
              <a:t>mã</a:t>
            </a:r>
            <a:r>
              <a:rPr lang="en-US" dirty="0"/>
              <a:t> </a:t>
            </a:r>
            <a:r>
              <a:rPr lang="en-US" dirty="0" err="1"/>
              <a:t>nguồn</a:t>
            </a:r>
            <a:r>
              <a:rPr lang="en-US" dirty="0"/>
              <a:t> </a:t>
            </a:r>
            <a:r>
              <a:rPr lang="en-US" dirty="0" err="1"/>
              <a:t>mở</a:t>
            </a:r>
            <a:r>
              <a:rPr lang="en-US" dirty="0"/>
              <a:t>? (</a:t>
            </a:r>
            <a:r>
              <a:rPr lang="en-US" dirty="0" err="1"/>
              <a:t>Chọn</a:t>
            </a:r>
            <a:r>
              <a:rPr lang="en-US" dirty="0"/>
              <a:t> 3)</a:t>
            </a:r>
          </a:p>
          <a:p>
            <a:pPr marL="914400" indent="-395288" algn="just">
              <a:buFont typeface="+mj-lt"/>
              <a:buAutoNum type="alphaLcPeriod"/>
            </a:pPr>
            <a:r>
              <a:rPr lang="en-US" sz="2400" dirty="0"/>
              <a:t>Android </a:t>
            </a:r>
          </a:p>
          <a:p>
            <a:pPr marL="914400" indent="-395288" algn="just">
              <a:buFont typeface="+mj-lt"/>
              <a:buAutoNum type="alphaLcPeriod"/>
            </a:pPr>
            <a:r>
              <a:rPr lang="en-US" sz="2400" dirty="0"/>
              <a:t>Linux </a:t>
            </a:r>
          </a:p>
          <a:p>
            <a:pPr marL="914400" indent="-395288" algn="just">
              <a:buFont typeface="+mj-lt"/>
              <a:buAutoNum type="alphaLcPeriod"/>
            </a:pPr>
            <a:r>
              <a:rPr lang="en-US" sz="2400" dirty="0"/>
              <a:t>Open Office </a:t>
            </a:r>
          </a:p>
          <a:p>
            <a:pPr marL="914400" indent="-395288" algn="just">
              <a:buFont typeface="+mj-lt"/>
              <a:buAutoNum type="alphaLcPeriod"/>
            </a:pPr>
            <a:r>
              <a:rPr lang="en-US" sz="2400" dirty="0"/>
              <a:t>Microsoft Office </a:t>
            </a:r>
          </a:p>
          <a:p>
            <a:pPr marL="914400" indent="-395288" algn="just">
              <a:buFont typeface="+mj-lt"/>
              <a:buAutoNum type="alphaLcPeriod"/>
            </a:pPr>
            <a:r>
              <a:rPr lang="en-US" sz="2400" dirty="0"/>
              <a:t>Mac OSX </a:t>
            </a:r>
          </a:p>
          <a:p>
            <a:pPr marL="914400" indent="-395288" algn="just">
              <a:buFont typeface="+mj-lt"/>
              <a:buAutoNum type="alphaLcPeriod"/>
            </a:pPr>
            <a:r>
              <a:rPr lang="en-US" sz="2400" dirty="0"/>
              <a:t>Windows Phone </a:t>
            </a:r>
          </a:p>
        </p:txBody>
      </p:sp>
    </p:spTree>
    <p:extLst>
      <p:ext uri="{BB962C8B-B14F-4D97-AF65-F5344CB8AC3E}">
        <p14:creationId xmlns:p14="http://schemas.microsoft.com/office/powerpoint/2010/main" val="234663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676400"/>
            <a:ext cx="6858000" cy="1790700"/>
          </a:xfrm>
        </p:spPr>
        <p:txBody>
          <a:bodyPr anchor="ctr">
            <a:normAutofit/>
          </a:bodyPr>
          <a:lstStyle/>
          <a:p>
            <a:r>
              <a:rPr lang="en-US" dirty="0"/>
              <a:t>Cloud Computing</a:t>
            </a:r>
          </a:p>
        </p:txBody>
      </p:sp>
    </p:spTree>
    <p:extLst>
      <p:ext uri="{BB962C8B-B14F-4D97-AF65-F5344CB8AC3E}">
        <p14:creationId xmlns:p14="http://schemas.microsoft.com/office/powerpoint/2010/main" val="115341815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a:pPr>
            <a:r>
              <a:rPr lang="vi-VN" dirty="0"/>
              <a:t>Định nghĩa về </a:t>
            </a:r>
            <a:r>
              <a:rPr lang="en-US" dirty="0" err="1"/>
              <a:t>điện</a:t>
            </a:r>
            <a:r>
              <a:rPr lang="vi-VN" dirty="0"/>
              <a:t> đám mây là gì?</a:t>
            </a:r>
          </a:p>
          <a:p>
            <a:pPr marL="914400" lvl="1" indent="-403225" algn="just">
              <a:buFont typeface="+mj-lt"/>
              <a:buAutoNum type="alphaLcPeriod"/>
            </a:pPr>
            <a:r>
              <a:rPr lang="vi-VN" dirty="0"/>
              <a:t>Một máy tính không ở nhà người dùng.</a:t>
            </a:r>
          </a:p>
          <a:p>
            <a:pPr marL="914400" lvl="1" indent="-403225" algn="just">
              <a:buFont typeface="+mj-lt"/>
              <a:buAutoNum type="alphaLcPeriod"/>
            </a:pPr>
            <a:r>
              <a:rPr lang="vi-VN" dirty="0"/>
              <a:t>Một mạng các máy tính được kết nối. </a:t>
            </a:r>
          </a:p>
          <a:p>
            <a:pPr marL="914400" lvl="1" indent="-403225" algn="just">
              <a:buFont typeface="+mj-lt"/>
              <a:buAutoNum type="alphaLcPeriod"/>
            </a:pPr>
            <a:r>
              <a:rPr lang="vi-VN" dirty="0"/>
              <a:t>Phần mềm và các dịch vụ chạy trên Internet thay vì trên máy tính của bạn.</a:t>
            </a:r>
          </a:p>
          <a:p>
            <a:pPr marL="914400" lvl="1" indent="-403225" algn="just">
              <a:buFont typeface="+mj-lt"/>
              <a:buAutoNum type="alphaLcPeriod"/>
            </a:pPr>
            <a:r>
              <a:rPr lang="vi-VN" dirty="0"/>
              <a:t>Một vị trí trên ổ cứng của bạn nơi mà bạn có thể cộng tác và chia sẻ các tập tin.</a:t>
            </a:r>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64114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2"/>
            </a:pPr>
            <a:r>
              <a:rPr lang="vi-VN" dirty="0"/>
              <a:t>Hai hoạt động nào là điển hình của điện toán đám mây? (Chọn hai).</a:t>
            </a:r>
          </a:p>
          <a:p>
            <a:pPr marL="914400" lvl="1" indent="-403225">
              <a:buFont typeface="+mj-lt"/>
              <a:buAutoNum type="alphaLcPeriod"/>
            </a:pPr>
            <a:r>
              <a:rPr lang="vi-VN" dirty="0"/>
              <a:t>Tải ảnh lên Instagram.</a:t>
            </a:r>
          </a:p>
          <a:p>
            <a:pPr marL="914400" lvl="1" indent="-403225">
              <a:buFont typeface="+mj-lt"/>
              <a:buAutoNum type="alphaLcPeriod"/>
            </a:pPr>
            <a:r>
              <a:rPr lang="vi-VN" dirty="0"/>
              <a:t>Lưu một tập tin đã được mã hóa lên ổ USB .</a:t>
            </a:r>
          </a:p>
          <a:p>
            <a:pPr marL="914400" lvl="1" indent="-403225">
              <a:buFont typeface="+mj-lt"/>
              <a:buAutoNum type="alphaLcPeriod"/>
            </a:pPr>
            <a:r>
              <a:rPr lang="vi-VN" dirty="0"/>
              <a:t>Lưu trữ hình ảnh của bạn trên ứng dụng máy tính để bàn.</a:t>
            </a:r>
          </a:p>
          <a:p>
            <a:pPr marL="914400" lvl="1" indent="-403225">
              <a:buFont typeface="+mj-lt"/>
              <a:buAutoNum type="alphaLcPeriod"/>
            </a:pPr>
            <a:r>
              <a:rPr lang="vi-VN" dirty="0"/>
              <a:t>Lưu một tập tin trên Google Drive.</a:t>
            </a:r>
          </a:p>
        </p:txBody>
      </p:sp>
    </p:spTree>
    <p:extLst>
      <p:ext uri="{BB962C8B-B14F-4D97-AF65-F5344CB8AC3E}">
        <p14:creationId xmlns:p14="http://schemas.microsoft.com/office/powerpoint/2010/main" val="395352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lnSpcReduction="10000"/>
          </a:bodyPr>
          <a:lstStyle/>
          <a:p>
            <a:pPr marL="514350" indent="-514350" algn="just">
              <a:buFont typeface="+mj-lt"/>
              <a:buAutoNum type="arabicPeriod" startAt="3"/>
            </a:pPr>
            <a:r>
              <a:rPr lang="vi-VN" dirty="0"/>
              <a:t>Ba cách tổ chức có thể sử dụng điện toán đám mây để cộng tác là gì? (Chọn ba).</a:t>
            </a:r>
          </a:p>
          <a:p>
            <a:pPr marL="914400" lvl="1" indent="-403225" algn="just">
              <a:buFont typeface="+mj-lt"/>
              <a:buAutoNum type="alphaLcPeriod"/>
            </a:pPr>
            <a:r>
              <a:rPr lang="vi-VN" dirty="0"/>
              <a:t>Sử dụng công cụ Quản Lý Quan Hệ Khách Hàng (CRM) trên nền Web.</a:t>
            </a:r>
          </a:p>
          <a:p>
            <a:pPr marL="914400" lvl="1" indent="-403225" algn="just">
              <a:buFont typeface="+mj-lt"/>
              <a:buAutoNum type="alphaLcPeriod"/>
            </a:pPr>
            <a:r>
              <a:rPr lang="vi-VN" dirty="0"/>
              <a:t>Làm việc đồng thời trên cùng một tài liệu.</a:t>
            </a:r>
          </a:p>
          <a:p>
            <a:pPr marL="914400" lvl="1" indent="-403225" algn="just">
              <a:buFont typeface="+mj-lt"/>
              <a:buAutoNum type="alphaLcPeriod"/>
            </a:pPr>
            <a:r>
              <a:rPr lang="vi-VN" dirty="0"/>
              <a:t>Tổ chức hội thảo trên Web.</a:t>
            </a:r>
          </a:p>
          <a:p>
            <a:pPr marL="914400" lvl="1" indent="-403225" algn="just">
              <a:buFont typeface="+mj-lt"/>
              <a:buAutoNum type="alphaLcPeriod"/>
            </a:pPr>
            <a:r>
              <a:rPr lang="vi-VN" dirty="0"/>
              <a:t>Thiết lập cuộc gọi hội nghị bằng cách sử dụng đường dây điện thoại.</a:t>
            </a:r>
          </a:p>
          <a:p>
            <a:pPr marL="914400" lvl="1" indent="-403225" algn="just">
              <a:buFont typeface="+mj-lt"/>
              <a:buAutoNum type="alphaLcPeriod"/>
            </a:pPr>
            <a:r>
              <a:rPr lang="vi-VN" dirty="0"/>
              <a:t>Chia sẻ các tập tin trong nội mạng máy tính cục bộ (LAN).</a:t>
            </a:r>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44242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4"/>
            </a:pPr>
            <a:r>
              <a:rPr lang="vi-VN" dirty="0"/>
              <a:t>Hai phát biểu nào là đúng nói về phần mềm dịch vụ (SaaS - Software as a service)? (Chọn hai).</a:t>
            </a:r>
          </a:p>
          <a:p>
            <a:pPr marL="914400" lvl="1" indent="-403225" algn="just">
              <a:buFont typeface="+mj-lt"/>
              <a:buAutoNum type="alphaLcPeriod"/>
            </a:pPr>
            <a:r>
              <a:rPr lang="vi-VN" dirty="0"/>
              <a:t>Đôi khi SaaS được gọi là "phần mềm theo yêu cầu".</a:t>
            </a:r>
          </a:p>
          <a:p>
            <a:pPr marL="914400" lvl="1" indent="-403225" algn="just">
              <a:buFont typeface="+mj-lt"/>
              <a:buAutoNum type="alphaLcPeriod"/>
            </a:pPr>
            <a:r>
              <a:rPr lang="vi-VN" dirty="0"/>
              <a:t>Các ứng dụng Saas cho phép người dùng hợp tác nhưng không chia sẻ thông tin.</a:t>
            </a:r>
          </a:p>
          <a:p>
            <a:pPr marL="914400" lvl="1" indent="-403225" algn="just">
              <a:buFont typeface="+mj-lt"/>
              <a:buAutoNum type="alphaLcPeriod"/>
            </a:pPr>
            <a:r>
              <a:rPr lang="vi-VN" dirty="0"/>
              <a:t>Các cập nhật được quản lý bởi người dùng.</a:t>
            </a:r>
          </a:p>
          <a:p>
            <a:pPr marL="914400" lvl="1" indent="-403225" algn="just">
              <a:buFont typeface="+mj-lt"/>
              <a:buAutoNum type="alphaLcPeriod"/>
            </a:pPr>
            <a:r>
              <a:rPr lang="vi-VN" dirty="0"/>
              <a:t>Các ứng dụng Saas được lưu trữ trên điện toán đám mây.</a:t>
            </a:r>
          </a:p>
        </p:txBody>
      </p:sp>
    </p:spTree>
    <p:extLst>
      <p:ext uri="{BB962C8B-B14F-4D97-AF65-F5344CB8AC3E}">
        <p14:creationId xmlns:p14="http://schemas.microsoft.com/office/powerpoint/2010/main" val="239180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5"/>
            </a:pPr>
            <a:r>
              <a:rPr lang="vi-VN" dirty="0"/>
              <a:t>Hai lợi ích của việc sử dụng lưu trữ đám mây là gì? (Chọn hai).</a:t>
            </a:r>
          </a:p>
          <a:p>
            <a:pPr marL="914400" lvl="1" indent="-401638" algn="just">
              <a:buFont typeface="+mj-lt"/>
              <a:buAutoNum type="alphaLcPeriod"/>
            </a:pPr>
            <a:r>
              <a:rPr lang="vi-VN" dirty="0"/>
              <a:t>Lưu trữ đám mây không yêu cầu kết nối mạng để truy cập tập tin.</a:t>
            </a:r>
          </a:p>
          <a:p>
            <a:pPr marL="914400" lvl="1" indent="-401638" algn="just">
              <a:buFont typeface="+mj-lt"/>
              <a:buAutoNum type="alphaLcPeriod"/>
            </a:pPr>
            <a:r>
              <a:rPr lang="vi-VN" dirty="0"/>
              <a:t>Lưu trữ đám mây cho phép bạn truy cập tập tin ở mọi nơi bạn có kết nối internet.</a:t>
            </a:r>
          </a:p>
          <a:p>
            <a:pPr marL="914400" lvl="1" indent="-401638" algn="just">
              <a:buFont typeface="+mj-lt"/>
              <a:buAutoNum type="alphaLcPeriod"/>
            </a:pPr>
            <a:r>
              <a:rPr lang="vi-VN" dirty="0"/>
              <a:t>Lưu trữ đám mây cung cấp dung lượng lưu trữ không giới hạn.</a:t>
            </a:r>
          </a:p>
          <a:p>
            <a:pPr marL="914400" lvl="1" indent="-401638" algn="just">
              <a:buFont typeface="+mj-lt"/>
              <a:buAutoNum type="alphaLcPeriod"/>
            </a:pPr>
            <a:r>
              <a:rPr lang="vi-VN" dirty="0"/>
              <a:t>Lưu trữ đám mây làm cho việc chia sẻ tập tin với những người khác dễ dàng hơn.</a:t>
            </a:r>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3724923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6"/>
            </a:pPr>
            <a:r>
              <a:rPr lang="vi-VN" dirty="0"/>
              <a:t>Bạn đã tạo một tài liệu Word trên máy tính của bạn và muốn đặt nó vào trong lưu trữ OneDrive trực tuyến. Việc này được làm thế nào?</a:t>
            </a:r>
          </a:p>
          <a:p>
            <a:pPr marL="914400" lvl="1" indent="-401638">
              <a:buFont typeface="+mj-lt"/>
              <a:buAutoNum type="alphaLcPeriod"/>
            </a:pPr>
            <a:r>
              <a:rPr lang="vi-VN" dirty="0"/>
              <a:t>Lưu tập tin vào thư mục OneDrive trên máy tính của bạn.</a:t>
            </a:r>
          </a:p>
          <a:p>
            <a:pPr marL="914400" lvl="1" indent="-401638">
              <a:buFont typeface="+mj-lt"/>
              <a:buAutoNum type="alphaLcPeriod"/>
            </a:pPr>
            <a:r>
              <a:rPr lang="vi-VN" dirty="0"/>
              <a:t>Tải nó lên tài khoản Google Drive.</a:t>
            </a:r>
          </a:p>
          <a:p>
            <a:pPr marL="914400" lvl="1" indent="-401638">
              <a:buFont typeface="+mj-lt"/>
              <a:buAutoNum type="alphaLcPeriod"/>
            </a:pPr>
            <a:r>
              <a:rPr lang="vi-VN" dirty="0"/>
              <a:t>Kéo và thả nó vào ghi chú OneNote của bạn.</a:t>
            </a:r>
          </a:p>
          <a:p>
            <a:pPr marL="914400" lvl="1" indent="-401638">
              <a:buFont typeface="+mj-lt"/>
              <a:buAutoNum type="alphaLcPeriod"/>
            </a:pPr>
            <a:r>
              <a:rPr lang="vi-VN" dirty="0"/>
              <a:t>Mở một tài liệu mới với Word Online.</a:t>
            </a:r>
          </a:p>
        </p:txBody>
      </p:sp>
    </p:spTree>
    <p:extLst>
      <p:ext uri="{BB962C8B-B14F-4D97-AF65-F5344CB8AC3E}">
        <p14:creationId xmlns:p14="http://schemas.microsoft.com/office/powerpoint/2010/main" val="24438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8"/>
            <a:ext cx="8246070" cy="3944941"/>
          </a:xfrm>
        </p:spPr>
        <p:txBody>
          <a:bodyPr>
            <a:normAutofit fontScale="92500" lnSpcReduction="10000"/>
          </a:bodyPr>
          <a:lstStyle/>
          <a:p>
            <a:pPr marL="514350" indent="-514350" algn="just">
              <a:buFont typeface="+mj-lt"/>
              <a:buAutoNum type="arabicPeriod" startAt="7"/>
            </a:pPr>
            <a:r>
              <a:rPr lang="vi-VN" sz="2800" dirty="0"/>
              <a:t>Ba phát biểu nào miêu tả chính xác dịch vụ điện toán đám mây? (Chọn ba).</a:t>
            </a:r>
          </a:p>
          <a:p>
            <a:pPr marL="914400" lvl="1" indent="-514350" algn="just">
              <a:buFont typeface="+mj-lt"/>
              <a:buAutoNum type="alphaLcPeriod"/>
            </a:pPr>
            <a:r>
              <a:rPr lang="vi-VN" dirty="0"/>
              <a:t>Một dịch vụ lưu trữ dựa trên đám mây có thể tính phí một cách riêng biệt cho số lượng dữ liệu được lưu trữ.</a:t>
            </a:r>
          </a:p>
          <a:p>
            <a:pPr marL="914400" lvl="1" indent="-514350" algn="just">
              <a:buFont typeface="+mj-lt"/>
              <a:buAutoNum type="alphaLcPeriod"/>
            </a:pPr>
            <a:r>
              <a:rPr lang="vi-VN" dirty="0"/>
              <a:t>Một dịch vụ điện toán đám mây yêu cầu truy cập qua trình duyệt.</a:t>
            </a:r>
          </a:p>
          <a:p>
            <a:pPr marL="914400" lvl="1" indent="-514350" algn="just">
              <a:buFont typeface="+mj-lt"/>
              <a:buAutoNum type="alphaLcPeriod"/>
            </a:pPr>
            <a:r>
              <a:rPr lang="vi-VN" dirty="0"/>
              <a:t>Điện toán đám mây có thể tham chiếu (refer) đến việc sử dụng SaaS chứ không nhất thiết là dùng để lưu trữ dữ liệu.</a:t>
            </a:r>
          </a:p>
          <a:p>
            <a:pPr marL="914400" lvl="1" indent="-514350" algn="just">
              <a:buFont typeface="+mj-lt"/>
              <a:buAutoNum type="alphaLcPeriod"/>
            </a:pPr>
            <a:r>
              <a:rPr lang="vi-VN" dirty="0"/>
              <a:t>Các ứng dụng trên máy tính để bàn và thiết bị di động có thể được cài đặt để đồng bộ hóa dữ liệu qua việc sử dụng các dịch vụ điện toán đám mây.</a:t>
            </a:r>
          </a:p>
          <a:p>
            <a:pPr marL="914400" lvl="1" indent="-514350" algn="just">
              <a:buFont typeface="+mj-lt"/>
              <a:buAutoNum type="alphaLcPeriod"/>
            </a:pPr>
            <a:r>
              <a:rPr lang="vi-VN" dirty="0"/>
              <a:t>Các dịch vụ dựa trên cơ sở điện toán đám mây, về mặc định, là miễn phí.</a:t>
            </a:r>
          </a:p>
        </p:txBody>
      </p:sp>
    </p:spTree>
    <p:extLst>
      <p:ext uri="{BB962C8B-B14F-4D97-AF65-F5344CB8AC3E}">
        <p14:creationId xmlns:p14="http://schemas.microsoft.com/office/powerpoint/2010/main" val="284246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8"/>
            <a:ext cx="8246070" cy="3944941"/>
          </a:xfrm>
        </p:spPr>
        <p:txBody>
          <a:bodyPr>
            <a:normAutofit lnSpcReduction="10000"/>
          </a:bodyPr>
          <a:lstStyle/>
          <a:p>
            <a:pPr marL="514350" indent="-514350" algn="just">
              <a:buFont typeface="+mj-lt"/>
              <a:buAutoNum type="arabicPeriod" startAt="8"/>
            </a:pPr>
            <a:r>
              <a:rPr lang="vi-VN" dirty="0"/>
              <a:t>Lợi thế của việc sử dụng các ứng dụng web hoặc Phần Mềm như là một Dịch Vụ </a:t>
            </a:r>
            <a:r>
              <a:rPr lang="en-US" dirty="0"/>
              <a:t>SaaS </a:t>
            </a:r>
            <a:r>
              <a:rPr lang="vi-VN" dirty="0"/>
              <a:t>(Software</a:t>
            </a:r>
            <a:r>
              <a:rPr lang="en-US" dirty="0"/>
              <a:t> </a:t>
            </a:r>
            <a:r>
              <a:rPr lang="vi-VN" dirty="0"/>
              <a:t>as</a:t>
            </a:r>
            <a:r>
              <a:rPr lang="en-US" dirty="0"/>
              <a:t> </a:t>
            </a:r>
            <a:r>
              <a:rPr lang="vi-VN" dirty="0"/>
              <a:t>a</a:t>
            </a:r>
            <a:r>
              <a:rPr lang="en-US" dirty="0"/>
              <a:t> </a:t>
            </a:r>
            <a:r>
              <a:rPr lang="vi-VN" dirty="0"/>
              <a:t>Service) trái ngược với cách sử dụng các chương trình được lưu trữ trên máy tính cục bộ là gì?</a:t>
            </a:r>
          </a:p>
          <a:p>
            <a:pPr marL="914400" lvl="1" indent="-401638" algn="just">
              <a:buFont typeface="+mj-lt"/>
              <a:buAutoNum type="alphaLcPeriod"/>
            </a:pPr>
            <a:r>
              <a:rPr lang="vi-VN" dirty="0"/>
              <a:t>Dữ liệu cá nhân và các ứng dụng trên máy tính của bạn làm việc với nhau tốt hơn trên điện toán đám mây.</a:t>
            </a:r>
          </a:p>
          <a:p>
            <a:pPr marL="914400" lvl="1" indent="-401638" algn="just">
              <a:buFont typeface="+mj-lt"/>
              <a:buAutoNum type="alphaLcPeriod"/>
            </a:pPr>
            <a:r>
              <a:rPr lang="vi-VN" dirty="0"/>
              <a:t>Bạn sẽ dùng phiên bản phần mềm mới và tin cậy nhất.</a:t>
            </a:r>
          </a:p>
          <a:p>
            <a:pPr marL="914400" lvl="1" indent="-401638" algn="just">
              <a:buFont typeface="+mj-lt"/>
              <a:buAutoNum type="alphaLcPeriod"/>
            </a:pPr>
            <a:r>
              <a:rPr lang="vi-VN" dirty="0"/>
              <a:t>Bạn chỉ phải trả chi phí một lần cho các chương trình bạn sử dụng.</a:t>
            </a:r>
          </a:p>
          <a:p>
            <a:pPr marL="914400" lvl="1" indent="-401638" algn="just">
              <a:buFont typeface="+mj-lt"/>
              <a:buAutoNum type="alphaLcPeriod"/>
            </a:pPr>
            <a:r>
              <a:rPr lang="vi-VN" dirty="0"/>
              <a:t>Phần mềm dựa trên đám mây không khó hiểu và không khó sử dụng.</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123050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vi-VN" dirty="0"/>
              <a:t>Nếu bạn cần chia sẻ các tập tin mà chúng cần phải được cập nhật vào một ngày sau đó, trong trường hợp này, giải pháp tốt nhất là gi?</a:t>
            </a:r>
          </a:p>
          <a:p>
            <a:pPr marL="914400" lvl="1" indent="-404813" algn="just">
              <a:buFont typeface="+mj-lt"/>
              <a:buAutoNum type="alphaLcPeriod"/>
            </a:pPr>
            <a:r>
              <a:rPr lang="vi-VN" dirty="0"/>
              <a:t>Sử dụng Dropbox.</a:t>
            </a:r>
          </a:p>
          <a:p>
            <a:pPr marL="914400" lvl="1" indent="-404813" algn="just">
              <a:buFont typeface="+mj-lt"/>
              <a:buAutoNum type="alphaLcPeriod"/>
            </a:pPr>
            <a:r>
              <a:rPr lang="vi-VN" dirty="0"/>
              <a:t>Sử dụng Instagram.</a:t>
            </a:r>
          </a:p>
          <a:p>
            <a:pPr marL="914400" lvl="1" indent="-404813" algn="just">
              <a:buFont typeface="+mj-lt"/>
              <a:buAutoNum type="alphaLcPeriod"/>
            </a:pPr>
            <a:r>
              <a:rPr lang="vi-VN" dirty="0"/>
              <a:t>Lưu vào một USB.</a:t>
            </a:r>
          </a:p>
          <a:p>
            <a:pPr marL="914400" lvl="1" indent="-404813" algn="just">
              <a:buFont typeface="+mj-lt"/>
              <a:buAutoNum type="alphaLcPeriod"/>
            </a:pPr>
            <a:r>
              <a:rPr lang="vi-VN" dirty="0"/>
              <a:t>Email chúng.</a:t>
            </a:r>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79227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Cloud Computing</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vi-VN" dirty="0"/>
              <a:t>Mở Microsoft OneDrive và tạo một thư mục có tên Work.</a:t>
            </a:r>
            <a:endParaRPr lang="en-US" dirty="0"/>
          </a:p>
          <a:p>
            <a:pPr marL="514350" indent="-514350" algn="just">
              <a:buFont typeface="+mj-lt"/>
              <a:buAutoNum type="arabicPeriod" startAt="10"/>
            </a:pPr>
            <a:r>
              <a:rPr lang="vi-VN" dirty="0"/>
              <a:t>Mở Microsoft OneDrive và sao chép tập tin giraffe.jpg trong thư mục Pictures. Dán tập tin lên Desktop.</a:t>
            </a:r>
            <a:endParaRPr lang="en-US" dirty="0"/>
          </a:p>
          <a:p>
            <a:pPr marL="514350" indent="-514350" algn="just">
              <a:buFont typeface="+mj-lt"/>
              <a:buAutoNum type="arabicPeriod" startAt="10"/>
            </a:pPr>
            <a:r>
              <a:rPr lang="vi-VN" dirty="0"/>
              <a:t>Sửa chữa iTunes trên máy tính.</a:t>
            </a:r>
          </a:p>
          <a:p>
            <a:pPr marL="514350" indent="-514350" algn="just">
              <a:buFont typeface="+mj-lt"/>
              <a:buAutoNum type="arabicPeriod" startAt="10"/>
            </a:pPr>
            <a:endParaRPr lang="vi-VN" dirty="0"/>
          </a:p>
        </p:txBody>
      </p:sp>
    </p:spTree>
    <p:extLst>
      <p:ext uri="{BB962C8B-B14F-4D97-AF65-F5344CB8AC3E}">
        <p14:creationId xmlns:p14="http://schemas.microsoft.com/office/powerpoint/2010/main" val="110932867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Cloud Computing</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13"/>
            </a:pPr>
            <a:r>
              <a:rPr lang="vi-VN" dirty="0"/>
              <a:t>Lưu trữ đám mây là gì?</a:t>
            </a:r>
          </a:p>
          <a:p>
            <a:pPr marL="914400" indent="-404813" algn="just">
              <a:buFont typeface="+mj-lt"/>
              <a:buAutoNum type="alphaLcPeriod"/>
            </a:pPr>
            <a:r>
              <a:rPr lang="vi-VN" sz="2400" dirty="0"/>
              <a:t>Một mạng các máy chủ được sử dụng để lưu trữ thông tin và các chương trình trên Internet.</a:t>
            </a:r>
          </a:p>
          <a:p>
            <a:pPr marL="914400" indent="-404813" algn="just">
              <a:buFont typeface="+mj-lt"/>
              <a:buAutoNum type="alphaLcPeriod"/>
            </a:pPr>
            <a:r>
              <a:rPr lang="vi-VN" sz="2400" dirty="0"/>
              <a:t>Một dịch vụ lưu trữ trực tuyến được cung cấp bởi một công ty tư nhân.</a:t>
            </a:r>
          </a:p>
          <a:p>
            <a:pPr marL="914400" indent="-404813" algn="just">
              <a:buFont typeface="+mj-lt"/>
              <a:buAutoNum type="alphaLcPeriod"/>
            </a:pPr>
            <a:r>
              <a:rPr lang="vi-VN" sz="2400" dirty="0"/>
              <a:t>Một nhóm mạng không dây lớn được nối với máy chủ được sử dụng để lưu thông tin.</a:t>
            </a:r>
          </a:p>
          <a:p>
            <a:pPr marL="914400" indent="-404813" algn="just">
              <a:buFont typeface="+mj-lt"/>
              <a:buAutoNum type="alphaLcPeriod"/>
            </a:pPr>
            <a:r>
              <a:rPr lang="vi-VN" sz="2400" dirty="0"/>
              <a:t>Một tập hợp con (subset) của Internet mà nó chỉ có thể được truy cập thông qua máy tính cá nhân</a:t>
            </a:r>
          </a:p>
          <a:p>
            <a:pPr marL="914400" lvl="1" indent="-514350" algn="just">
              <a:buFont typeface="+mj-lt"/>
              <a:buAutoNum type="alphaLcPeriod"/>
            </a:pPr>
            <a:endParaRPr lang="en-US" sz="2400" dirty="0"/>
          </a:p>
        </p:txBody>
      </p:sp>
    </p:spTree>
    <p:extLst>
      <p:ext uri="{BB962C8B-B14F-4D97-AF65-F5344CB8AC3E}">
        <p14:creationId xmlns:p14="http://schemas.microsoft.com/office/powerpoint/2010/main" val="212578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ctrTitle"/>
          </p:nvPr>
        </p:nvSpPr>
        <p:spPr>
          <a:xfrm>
            <a:off x="1143000" y="1676400"/>
            <a:ext cx="6858000" cy="1790700"/>
          </a:xfrm>
        </p:spPr>
        <p:txBody>
          <a:bodyPr anchor="ctr">
            <a:normAutofit/>
          </a:bodyPr>
          <a:lstStyle/>
          <a:p>
            <a:r>
              <a:rPr lang="en-US" dirty="0"/>
              <a:t>Security and Maintenance</a:t>
            </a:r>
          </a:p>
        </p:txBody>
      </p:sp>
    </p:spTree>
    <p:extLst>
      <p:ext uri="{BB962C8B-B14F-4D97-AF65-F5344CB8AC3E}">
        <p14:creationId xmlns:p14="http://schemas.microsoft.com/office/powerpoint/2010/main" val="288036289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a:pPr>
            <a:r>
              <a:rPr lang="vi-VN" dirty="0"/>
              <a:t>Phát biểu nào là đúng nói về sao lưu trực truyến (online backups)?</a:t>
            </a:r>
          </a:p>
          <a:p>
            <a:pPr marL="914400" lvl="1" indent="-403225" algn="just">
              <a:buFont typeface="+mj-lt"/>
              <a:buAutoNum type="alphaLcPeriod"/>
            </a:pPr>
            <a:r>
              <a:rPr lang="vi-VN" dirty="0"/>
              <a:t>Sao lưu trực tuyến là hình thức sao lưu nhanh nhất.</a:t>
            </a:r>
          </a:p>
          <a:p>
            <a:pPr marL="914400" lvl="1" indent="-403225" algn="just">
              <a:buFont typeface="+mj-lt"/>
              <a:buAutoNum type="alphaLcPeriod"/>
            </a:pPr>
            <a:r>
              <a:rPr lang="vi-VN" dirty="0"/>
              <a:t>Sao lưu trực tuyến lưu trữ mọi thứ trên sao lưu đám mây thay vì dùng các thiết bị phần cứng.</a:t>
            </a:r>
          </a:p>
          <a:p>
            <a:pPr marL="914400" lvl="1" indent="-403225" algn="just">
              <a:buFont typeface="+mj-lt"/>
              <a:buAutoNum type="alphaLcPeriod"/>
            </a:pPr>
            <a:r>
              <a:rPr lang="vi-VN" dirty="0"/>
              <a:t>Sao lưu trực tuyến có thể truy cập từ Internet.</a:t>
            </a:r>
          </a:p>
          <a:p>
            <a:pPr marL="914400" lvl="1" indent="-403225" algn="just">
              <a:buFont typeface="+mj-lt"/>
              <a:buAutoNum type="alphaLcPeriod"/>
            </a:pPr>
            <a:r>
              <a:rPr lang="vi-VN" dirty="0"/>
              <a:t>Sao lưu trực tuyến là phương pháp bảo mật kém nhất của sao lưu tập tin.</a:t>
            </a:r>
          </a:p>
        </p:txBody>
      </p:sp>
    </p:spTree>
    <p:extLst>
      <p:ext uri="{BB962C8B-B14F-4D97-AF65-F5344CB8AC3E}">
        <p14:creationId xmlns:p14="http://schemas.microsoft.com/office/powerpoint/2010/main" val="3858299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2"/>
            </a:pPr>
            <a:r>
              <a:rPr lang="vi-VN" dirty="0"/>
              <a:t>Ba đặc điểm của sao lưu bảo mật là gì? (Chọn ba).</a:t>
            </a:r>
          </a:p>
          <a:p>
            <a:pPr marL="914400" lvl="1" indent="-403225">
              <a:buFont typeface="+mj-lt"/>
              <a:buAutoNum type="alphaLcPeriod"/>
            </a:pPr>
            <a:r>
              <a:rPr lang="vi-VN" dirty="0"/>
              <a:t>Một bản sao của sao lưu phải nằm ở một khu vực khác.</a:t>
            </a:r>
          </a:p>
          <a:p>
            <a:pPr marL="914400" lvl="1" indent="-403225">
              <a:buFont typeface="+mj-lt"/>
              <a:buAutoNum type="alphaLcPeriod"/>
            </a:pPr>
            <a:r>
              <a:rPr lang="vi-VN" dirty="0"/>
              <a:t>Sao lưu nên được dự phòng.</a:t>
            </a:r>
          </a:p>
          <a:p>
            <a:pPr marL="914400" lvl="1" indent="-403225">
              <a:buFont typeface="+mj-lt"/>
              <a:buAutoNum type="alphaLcPeriod"/>
            </a:pPr>
            <a:r>
              <a:rPr lang="vi-VN" dirty="0"/>
              <a:t>Sao lưu chỉ nên ở một nơi bảo mật duy nhất.</a:t>
            </a:r>
          </a:p>
          <a:p>
            <a:pPr marL="914400" lvl="1" indent="-403225">
              <a:buFont typeface="+mj-lt"/>
              <a:buAutoNum type="alphaLcPeriod"/>
            </a:pPr>
            <a:r>
              <a:rPr lang="vi-VN" dirty="0"/>
              <a:t>Sao lưu nên được mã hóa.</a:t>
            </a:r>
          </a:p>
          <a:p>
            <a:pPr marL="914400" lvl="1" indent="-403225">
              <a:buFont typeface="+mj-lt"/>
              <a:buAutoNum type="alphaLcPeriod"/>
            </a:pPr>
            <a:r>
              <a:rPr lang="vi-VN" dirty="0"/>
              <a:t>Sao lưu nên có một bản sao lưu khác.</a:t>
            </a:r>
          </a:p>
        </p:txBody>
      </p:sp>
    </p:spTree>
    <p:extLst>
      <p:ext uri="{BB962C8B-B14F-4D97-AF65-F5344CB8AC3E}">
        <p14:creationId xmlns:p14="http://schemas.microsoft.com/office/powerpoint/2010/main" val="721376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3"/>
            </a:pPr>
            <a:r>
              <a:rPr lang="vi-VN" dirty="0"/>
              <a:t>Điều gì là quan trọng nhất để sao lưu trên một thiết bị?</a:t>
            </a:r>
          </a:p>
          <a:p>
            <a:pPr marL="914400" lvl="1" indent="-403225" algn="just">
              <a:buFont typeface="+mj-lt"/>
              <a:buAutoNum type="alphaLcPeriod"/>
            </a:pPr>
            <a:r>
              <a:rPr lang="vi-VN" dirty="0"/>
              <a:t>Hệ điều hành</a:t>
            </a:r>
          </a:p>
          <a:p>
            <a:pPr marL="914400" lvl="1" indent="-403225" algn="just">
              <a:buFont typeface="+mj-lt"/>
              <a:buAutoNum type="alphaLcPeriod"/>
            </a:pPr>
            <a:r>
              <a:rPr lang="vi-VN" dirty="0"/>
              <a:t>Các ứng dụng/Các chương trình</a:t>
            </a:r>
          </a:p>
          <a:p>
            <a:pPr marL="914400" lvl="1" indent="-403225" algn="just">
              <a:buFont typeface="+mj-lt"/>
              <a:buAutoNum type="alphaLcPeriod"/>
            </a:pPr>
            <a:r>
              <a:rPr lang="vi-VN" dirty="0"/>
              <a:t>Các tập tin </a:t>
            </a:r>
            <a:r>
              <a:rPr lang="en-US" dirty="0" err="1"/>
              <a:t>và</a:t>
            </a:r>
            <a:r>
              <a:rPr lang="en-US" dirty="0"/>
              <a:t> </a:t>
            </a:r>
            <a:r>
              <a:rPr lang="en-US" dirty="0" err="1"/>
              <a:t>dữ</a:t>
            </a:r>
            <a:r>
              <a:rPr lang="en-US" dirty="0"/>
              <a:t> </a:t>
            </a:r>
            <a:r>
              <a:rPr lang="en-US" dirty="0" err="1"/>
              <a:t>liệu</a:t>
            </a:r>
            <a:r>
              <a:rPr lang="en-US" dirty="0"/>
              <a:t> </a:t>
            </a:r>
            <a:r>
              <a:rPr lang="vi-VN" dirty="0"/>
              <a:t>cá nhân</a:t>
            </a:r>
          </a:p>
          <a:p>
            <a:pPr marL="914400" lvl="1" indent="-403225" algn="just">
              <a:buFont typeface="+mj-lt"/>
              <a:buAutoNum type="alphaLcPeriod"/>
            </a:pPr>
            <a:r>
              <a:rPr lang="vi-VN" dirty="0"/>
              <a:t>Drivers</a:t>
            </a:r>
          </a:p>
        </p:txBody>
      </p:sp>
    </p:spTree>
    <p:extLst>
      <p:ext uri="{BB962C8B-B14F-4D97-AF65-F5344CB8AC3E}">
        <p14:creationId xmlns:p14="http://schemas.microsoft.com/office/powerpoint/2010/main" val="110798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4"/>
            </a:pPr>
            <a:r>
              <a:rPr lang="vi-VN" dirty="0"/>
              <a:t>Hai lý do quan trọng để sao lưu các tập tin của bạn là gì? (Chọn hai).</a:t>
            </a:r>
          </a:p>
          <a:p>
            <a:pPr marL="914400" lvl="1" indent="-403225" algn="just">
              <a:buFont typeface="+mj-lt"/>
              <a:buAutoNum type="alphaLcPeriod"/>
            </a:pPr>
            <a:r>
              <a:rPr lang="vi-VN" dirty="0"/>
              <a:t>Ổ cứng bị lỗi</a:t>
            </a:r>
          </a:p>
          <a:p>
            <a:pPr marL="914400" lvl="1" indent="-403225" algn="just">
              <a:buFont typeface="+mj-lt"/>
              <a:buAutoNum type="alphaLcPeriod"/>
            </a:pPr>
            <a:r>
              <a:rPr lang="vi-VN" dirty="0"/>
              <a:t>Nhiễm virus</a:t>
            </a:r>
          </a:p>
          <a:p>
            <a:pPr marL="914400" lvl="1" indent="-403225" algn="just">
              <a:buFont typeface="+mj-lt"/>
              <a:buAutoNum type="alphaLcPeriod"/>
            </a:pPr>
            <a:r>
              <a:rPr lang="vi-VN" dirty="0"/>
              <a:t>Lỗi cập nhật ứng dụng</a:t>
            </a:r>
          </a:p>
          <a:p>
            <a:pPr marL="914400" lvl="1" indent="-403225" algn="just">
              <a:buFont typeface="+mj-lt"/>
              <a:buAutoNum type="alphaLcPeriod"/>
            </a:pPr>
            <a:r>
              <a:rPr lang="vi-VN" dirty="0"/>
              <a:t>Phục hồi sang một thiết bị mới</a:t>
            </a:r>
          </a:p>
          <a:p>
            <a:pPr marL="914400" lvl="1" indent="-403225" algn="just">
              <a:buFont typeface="+mj-lt"/>
              <a:buAutoNum type="alphaLcPeriod"/>
            </a:pPr>
            <a:r>
              <a:rPr lang="vi-VN" dirty="0"/>
              <a:t>Mất điện</a:t>
            </a:r>
          </a:p>
          <a:p>
            <a:pPr marL="914400" lvl="1" indent="-514350" algn="just">
              <a:buFont typeface="+mj-lt"/>
              <a:buAutoNum type="alphaLcPeriod"/>
            </a:pPr>
            <a:endParaRPr lang="vi-VN" dirty="0"/>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59587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5"/>
            </a:pPr>
            <a:r>
              <a:rPr lang="vi-VN" dirty="0"/>
              <a:t>Hai điều bất lợi của việc chỉ giữ sao lưu trên một máy tính bàn là gì? (Chọn hai).</a:t>
            </a:r>
          </a:p>
          <a:p>
            <a:pPr marL="914400" lvl="1" indent="-403225" algn="just">
              <a:buFont typeface="+mj-lt"/>
              <a:buAutoNum type="alphaLcPeriod"/>
            </a:pPr>
            <a:r>
              <a:rPr lang="vi-VN" dirty="0"/>
              <a:t>Nó chậm hơn việc dùng lưu trữ đám mây.</a:t>
            </a:r>
          </a:p>
          <a:p>
            <a:pPr marL="914400" lvl="1" indent="-403225" algn="just">
              <a:buFont typeface="+mj-lt"/>
              <a:buAutoNum type="alphaLcPeriod"/>
            </a:pPr>
            <a:r>
              <a:rPr lang="vi-VN" dirty="0"/>
              <a:t>Bất kỳ tổn thương nào đến máy tính cũng có thể làm hỏng sao lưu.</a:t>
            </a:r>
          </a:p>
          <a:p>
            <a:pPr marL="914400" lvl="1" indent="-403225" algn="just">
              <a:buFont typeface="+mj-lt"/>
              <a:buAutoNum type="alphaLcPeriod"/>
            </a:pPr>
            <a:r>
              <a:rPr lang="vi-VN" dirty="0"/>
              <a:t>Sao lưu không thể được mã hóa.</a:t>
            </a:r>
          </a:p>
          <a:p>
            <a:pPr marL="914400" lvl="1" indent="-403225" algn="just">
              <a:buFont typeface="+mj-lt"/>
              <a:buAutoNum type="alphaLcPeriod"/>
            </a:pPr>
            <a:r>
              <a:rPr lang="vi-VN" dirty="0"/>
              <a:t>Dung lượng lưu trữ bị giới hạn bởi máy tính.</a:t>
            </a:r>
          </a:p>
          <a:p>
            <a:pPr marL="914400" lvl="1" indent="-514350" algn="just">
              <a:buFont typeface="+mj-lt"/>
              <a:buAutoNum type="alphaLcPeriod"/>
            </a:pPr>
            <a:endParaRPr lang="vi-VN" dirty="0"/>
          </a:p>
          <a:p>
            <a:pPr marL="1314450" lvl="2" indent="-514350"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a:p>
            <a:pPr marL="796925" lvl="1" indent="-396875" algn="just">
              <a:buFont typeface="+mj-lt"/>
              <a:buAutoNum type="alphaLcPeriod"/>
            </a:pPr>
            <a:endParaRPr lang="vi-VN" dirty="0"/>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201237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buFont typeface="+mj-lt"/>
              <a:buAutoNum type="arabicPeriod" startAt="6"/>
            </a:pPr>
            <a:r>
              <a:rPr lang="vi-VN" dirty="0"/>
              <a:t>Hai ứng dụng nào có thể phục hồi sao lưu iPhone? (Chọn hai).</a:t>
            </a:r>
          </a:p>
          <a:p>
            <a:pPr marL="914400" lvl="1" indent="-403225">
              <a:buFont typeface="+mj-lt"/>
              <a:buAutoNum type="alphaLcPeriod"/>
            </a:pPr>
            <a:r>
              <a:rPr lang="vi-VN" dirty="0"/>
              <a:t>iTunes</a:t>
            </a:r>
          </a:p>
          <a:p>
            <a:pPr marL="914400" lvl="1" indent="-403225">
              <a:buFont typeface="+mj-lt"/>
              <a:buAutoNum type="alphaLcPeriod"/>
            </a:pPr>
            <a:r>
              <a:rPr lang="vi-VN" dirty="0"/>
              <a:t>iCloud</a:t>
            </a:r>
          </a:p>
          <a:p>
            <a:pPr marL="914400" lvl="1" indent="-403225">
              <a:buFont typeface="+mj-lt"/>
              <a:buAutoNum type="alphaLcPeriod"/>
            </a:pPr>
            <a:r>
              <a:rPr lang="vi-VN" dirty="0"/>
              <a:t>Dropbox</a:t>
            </a:r>
          </a:p>
          <a:p>
            <a:pPr marL="914400" lvl="1" indent="-403225">
              <a:buFont typeface="+mj-lt"/>
              <a:buAutoNum type="alphaLcPeriod"/>
            </a:pPr>
            <a:r>
              <a:rPr lang="vi-VN" dirty="0"/>
              <a:t>Firefox</a:t>
            </a:r>
          </a:p>
          <a:p>
            <a:pPr marL="914400" lvl="1" indent="-403225">
              <a:buFont typeface="+mj-lt"/>
              <a:buAutoNum type="alphaLcPeriod"/>
            </a:pPr>
            <a:r>
              <a:rPr lang="vi-VN" dirty="0"/>
              <a:t>Explorer</a:t>
            </a:r>
          </a:p>
          <a:p>
            <a:pPr marL="914400" lvl="1" indent="-514350">
              <a:buFont typeface="+mj-lt"/>
              <a:buAutoNum type="alphaLcPeriod"/>
            </a:pPr>
            <a:endParaRPr lang="vi-VN" dirty="0"/>
          </a:p>
          <a:p>
            <a:pPr marL="914400" lvl="1" indent="-514350">
              <a:buFont typeface="+mj-lt"/>
              <a:buAutoNum type="alphaLcPeriod"/>
            </a:pPr>
            <a:endParaRPr lang="vi-VN" dirty="0"/>
          </a:p>
          <a:p>
            <a:pPr marL="1314450" lvl="2" indent="-514350">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a:p>
            <a:pPr marL="796925" lvl="1" indent="-396875">
              <a:buFont typeface="+mj-lt"/>
              <a:buAutoNum type="alphaLcPeriod"/>
            </a:pPr>
            <a:endParaRPr lang="vi-VN" dirty="0"/>
          </a:p>
          <a:p>
            <a:pPr marL="914400" lvl="1" indent="-514350">
              <a:buFont typeface="+mj-lt"/>
              <a:buAutoNum type="alphaLcPeriod"/>
            </a:pPr>
            <a:endParaRPr lang="vi-VN" dirty="0"/>
          </a:p>
          <a:p>
            <a:pPr marL="914400" lvl="1" indent="-514350">
              <a:buFont typeface="+mj-lt"/>
              <a:buAutoNum type="alphaLcPeriod"/>
            </a:pPr>
            <a:endParaRPr lang="vi-VN" dirty="0"/>
          </a:p>
        </p:txBody>
      </p:sp>
    </p:spTree>
    <p:extLst>
      <p:ext uri="{BB962C8B-B14F-4D97-AF65-F5344CB8AC3E}">
        <p14:creationId xmlns:p14="http://schemas.microsoft.com/office/powerpoint/2010/main" val="354463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7"/>
            </a:pPr>
            <a:r>
              <a:rPr lang="vi-VN" dirty="0"/>
              <a:t>Hai phát biểu nào là đúng về các ổ cứng ngoài (external hard drives) được dùng cho việc sao lưu? (Chọn hai).</a:t>
            </a:r>
          </a:p>
          <a:p>
            <a:pPr marL="914400" lvl="1" indent="-514350" algn="just">
              <a:buFont typeface="+mj-lt"/>
              <a:buAutoNum type="alphaLcPeriod"/>
            </a:pPr>
            <a:r>
              <a:rPr lang="vi-VN" dirty="0"/>
              <a:t>Các ổ cứng ngoài phải được kết nối với máy tính cho mỗi kỳ sao lưu.</a:t>
            </a:r>
          </a:p>
          <a:p>
            <a:pPr marL="914400" lvl="1" indent="-514350" algn="just">
              <a:buFont typeface="+mj-lt"/>
              <a:buAutoNum type="alphaLcPeriod"/>
            </a:pPr>
            <a:r>
              <a:rPr lang="vi-VN" dirty="0"/>
              <a:t>Các ổ cứng ngoài có thể được lưu trữ lại một địa điểm xa và an toàn.</a:t>
            </a:r>
          </a:p>
          <a:p>
            <a:pPr marL="914400" lvl="1" indent="-514350" algn="just">
              <a:buFont typeface="+mj-lt"/>
              <a:buAutoNum type="alphaLcPeriod"/>
            </a:pPr>
            <a:r>
              <a:rPr lang="vi-VN" dirty="0"/>
              <a:t>Chuyển dữ liệu sang các ổ cứng ngoài mất thời gian hơn so với dịch vụ lưu trữ trực tuyến.</a:t>
            </a:r>
          </a:p>
          <a:p>
            <a:pPr marL="914400" lvl="1" indent="-514350" algn="just">
              <a:buFont typeface="+mj-lt"/>
              <a:buAutoNum type="alphaLcPeriod"/>
            </a:pPr>
            <a:r>
              <a:rPr lang="vi-VN" dirty="0"/>
              <a:t>Các ổ cứng ngoài chỉ hữu ích cho lượng dữ liệu nhỏ.</a:t>
            </a:r>
          </a:p>
        </p:txBody>
      </p:sp>
    </p:spTree>
    <p:extLst>
      <p:ext uri="{BB962C8B-B14F-4D97-AF65-F5344CB8AC3E}">
        <p14:creationId xmlns:p14="http://schemas.microsoft.com/office/powerpoint/2010/main" val="847030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8"/>
            </a:pPr>
            <a:r>
              <a:rPr lang="vi-VN" dirty="0"/>
              <a:t>Cách an toàn nhất để quản lý nhiều mật khẩu là gì?</a:t>
            </a:r>
          </a:p>
          <a:p>
            <a:pPr marL="914400" lvl="1" indent="-514350" algn="just">
              <a:buFont typeface="+mj-lt"/>
              <a:buAutoNum type="alphaLcPeriod"/>
            </a:pPr>
            <a:r>
              <a:rPr lang="vi-VN" dirty="0"/>
              <a:t>Sử dụng một ứng dụng quản lý mật khẩu để mã hóa và lưu trữ mật khẩu trực tuyến.</a:t>
            </a:r>
          </a:p>
          <a:p>
            <a:pPr marL="914400" lvl="1" indent="-514350" algn="just">
              <a:buFont typeface="+mj-lt"/>
              <a:buAutoNum type="alphaLcPeriod"/>
            </a:pPr>
            <a:r>
              <a:rPr lang="vi-VN" dirty="0"/>
              <a:t>Viết chúng lên giấy và lưu trữ bí mật bên trong một quyển sách không dùng tới.</a:t>
            </a:r>
          </a:p>
          <a:p>
            <a:pPr marL="914400" lvl="1" indent="-514350" algn="just">
              <a:buFont typeface="+mj-lt"/>
              <a:buAutoNum type="alphaLcPeriod"/>
            </a:pPr>
            <a:r>
              <a:rPr lang="vi-VN" dirty="0"/>
              <a:t>Tạo mật khẩu dễ nhớ (ví dụ: tên vợ/chống) và không chia sẻ chúng dù bất cứ nơi đâu.</a:t>
            </a:r>
          </a:p>
          <a:p>
            <a:pPr marL="914400" lvl="1" indent="-514350" algn="just">
              <a:buFont typeface="+mj-lt"/>
              <a:buAutoNum type="alphaLcPeriod"/>
            </a:pPr>
            <a:r>
              <a:rPr lang="vi-VN" dirty="0"/>
              <a:t>Sử dụng một mật khẩu cho tất cả các đăng nhập vì vậy bạn không cần phải ghi lại nó vào bất cứ nơi nào.</a:t>
            </a:r>
          </a:p>
        </p:txBody>
      </p:sp>
    </p:spTree>
    <p:extLst>
      <p:ext uri="{BB962C8B-B14F-4D97-AF65-F5344CB8AC3E}">
        <p14:creationId xmlns:p14="http://schemas.microsoft.com/office/powerpoint/2010/main" val="137909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9"/>
            </a:pPr>
            <a:r>
              <a:rPr lang="vi-VN" dirty="0"/>
              <a:t>Hai hướng dẫn nào sẽ giúp tạo mật khẩu bảo mật hơn? (Chọn hai).</a:t>
            </a:r>
          </a:p>
          <a:p>
            <a:pPr marL="914400" lvl="1" indent="-404813" algn="just">
              <a:buFont typeface="+mj-lt"/>
              <a:buAutoNum type="alphaLcPeriod"/>
            </a:pPr>
            <a:r>
              <a:rPr lang="vi-VN" dirty="0"/>
              <a:t>Nó nên bao gồm thông tin cá nhân.</a:t>
            </a:r>
          </a:p>
          <a:p>
            <a:pPr marL="914400" lvl="1" indent="-404813" algn="just">
              <a:buFont typeface="+mj-lt"/>
              <a:buAutoNum type="alphaLcPeriod"/>
            </a:pPr>
            <a:r>
              <a:rPr lang="vi-VN" dirty="0"/>
              <a:t>Nó nên giống nhau cho mọi trang web (website).</a:t>
            </a:r>
          </a:p>
          <a:p>
            <a:pPr marL="914400" lvl="1" indent="-404813" algn="just">
              <a:buFont typeface="+mj-lt"/>
              <a:buAutoNum type="alphaLcPeriod"/>
            </a:pPr>
            <a:r>
              <a:rPr lang="vi-VN" dirty="0"/>
              <a:t>Nó không nên bao gồm bất cứ ký hiệu nào.</a:t>
            </a:r>
          </a:p>
          <a:p>
            <a:pPr marL="914400" lvl="1" indent="-404813" algn="just">
              <a:buFont typeface="+mj-lt"/>
              <a:buAutoNum type="alphaLcPeriod"/>
            </a:pPr>
            <a:r>
              <a:rPr lang="vi-VN" dirty="0"/>
              <a:t>Nó nên bao gồm một chuỗi các ký tự ngẫu nhiên .</a:t>
            </a:r>
          </a:p>
          <a:p>
            <a:pPr marL="914400" lvl="1" indent="-404813" algn="just">
              <a:buFont typeface="+mj-lt"/>
              <a:buAutoNum type="alphaLcPeriod"/>
            </a:pPr>
            <a:r>
              <a:rPr lang="vi-VN" dirty="0"/>
              <a:t>Nó nên dài.</a:t>
            </a:r>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153468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0"/>
            </a:pPr>
            <a:r>
              <a:rPr lang="vi-VN" dirty="0"/>
              <a:t>Ba đặc điểm của một email lừa đảo là gì? (Chọn ba).</a:t>
            </a:r>
          </a:p>
          <a:p>
            <a:pPr marL="914400" lvl="1" indent="-404813" algn="just">
              <a:buFont typeface="+mj-lt"/>
              <a:buAutoNum type="alphaLcPeriod"/>
            </a:pPr>
            <a:r>
              <a:rPr lang="vi-VN" dirty="0"/>
              <a:t>Nó sẽ đến từ một nguồn nổi tiếng.</a:t>
            </a:r>
          </a:p>
          <a:p>
            <a:pPr marL="914400" lvl="1" indent="-404813" algn="just">
              <a:buFont typeface="+mj-lt"/>
              <a:buAutoNum type="alphaLcPeriod"/>
            </a:pPr>
            <a:r>
              <a:rPr lang="vi-VN" dirty="0"/>
              <a:t>Bạn sẽ bị dẫn đến một trang web giả mạo.</a:t>
            </a:r>
          </a:p>
          <a:p>
            <a:pPr marL="914400" lvl="1" indent="-404813" algn="just">
              <a:buFont typeface="+mj-lt"/>
              <a:buAutoNum type="alphaLcPeriod"/>
            </a:pPr>
            <a:r>
              <a:rPr lang="vi-VN" dirty="0"/>
              <a:t>Nó sẽ đe dọa bạn với các cảnh báo giả.</a:t>
            </a:r>
          </a:p>
          <a:p>
            <a:pPr marL="914400" lvl="1" indent="-404813" algn="just">
              <a:buFont typeface="+mj-lt"/>
              <a:buAutoNum type="alphaLcPeriod"/>
            </a:pPr>
            <a:r>
              <a:rPr lang="vi-VN" dirty="0"/>
              <a:t>Bạn có thể nhận dạng người gửi thật bằng cách mở tập đính kèm.</a:t>
            </a:r>
          </a:p>
          <a:p>
            <a:pPr marL="914400" lvl="1" indent="-404813" algn="just">
              <a:buFont typeface="+mj-lt"/>
              <a:buAutoNum type="alphaLcPeriod"/>
            </a:pPr>
            <a:r>
              <a:rPr lang="vi-VN" dirty="0"/>
              <a:t>Nó là bằng chứng cho thấy tài khoản email bạn của bạn đã bị tấn công (hack).</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287669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1"/>
            </a:pPr>
            <a:r>
              <a:rPr lang="vi-VN" dirty="0"/>
              <a:t>Ba cách nào để nhận diện hành vi trộm cắp xảy ra thông qua các trang truyền thông mạng xã hội? (Chọn ba).</a:t>
            </a:r>
          </a:p>
          <a:p>
            <a:pPr marL="914400" lvl="1" indent="-404813" algn="just">
              <a:buFont typeface="+mj-lt"/>
              <a:buAutoNum type="alphaLcPeriod"/>
            </a:pPr>
            <a:r>
              <a:rPr lang="vi-VN" dirty="0"/>
              <a:t>Bằng cách sử dụng cài đặt bảo mật ở mức độ thấp.</a:t>
            </a:r>
          </a:p>
          <a:p>
            <a:pPr marL="914400" lvl="1" indent="-404813" algn="just">
              <a:buFont typeface="+mj-lt"/>
              <a:buAutoNum type="alphaLcPeriod"/>
            </a:pPr>
            <a:r>
              <a:rPr lang="vi-VN" dirty="0"/>
              <a:t>Bằng việc chấp nhận lời mời từ những người bạn không quen biết.</a:t>
            </a:r>
          </a:p>
          <a:p>
            <a:pPr marL="914400" lvl="1" indent="-404813" algn="just">
              <a:buFont typeface="+mj-lt"/>
              <a:buAutoNum type="alphaLcPeriod"/>
            </a:pPr>
            <a:r>
              <a:rPr lang="vi-VN" dirty="0"/>
              <a:t>Bằng cách trả lời một email yêu cầu bạn cập nhật thông tin tài khoản.</a:t>
            </a:r>
          </a:p>
          <a:p>
            <a:pPr marL="914400" lvl="1" indent="-404813" algn="just">
              <a:buFont typeface="+mj-lt"/>
              <a:buAutoNum type="alphaLcPeriod"/>
            </a:pPr>
            <a:r>
              <a:rPr lang="vi-VN" dirty="0"/>
              <a:t>Bằng cách xem một đoạn video trong newsfeed của bạn.</a:t>
            </a:r>
          </a:p>
          <a:p>
            <a:pPr marL="914400" lvl="1" indent="-404813" algn="just">
              <a:buFont typeface="+mj-lt"/>
              <a:buAutoNum type="alphaLcPeriod"/>
            </a:pPr>
            <a:r>
              <a:rPr lang="vi-VN" dirty="0"/>
              <a:t>Bằng cách đọc email.</a:t>
            </a:r>
          </a:p>
        </p:txBody>
      </p:sp>
    </p:spTree>
    <p:extLst>
      <p:ext uri="{BB962C8B-B14F-4D97-AF65-F5344CB8AC3E}">
        <p14:creationId xmlns:p14="http://schemas.microsoft.com/office/powerpoint/2010/main" val="507750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2"/>
            </a:pPr>
            <a:r>
              <a:rPr lang="vi-VN" dirty="0"/>
              <a:t>Hai lợi thế của việc bảo mật mạng không dây gia đình (Wi-Fi) là gì? (Chọn hai).</a:t>
            </a:r>
          </a:p>
          <a:p>
            <a:pPr marL="914400" lvl="1" indent="-404813" algn="just">
              <a:buFont typeface="+mj-lt"/>
              <a:buAutoNum type="alphaLcPeriod"/>
            </a:pPr>
            <a:r>
              <a:rPr lang="vi-VN" dirty="0"/>
              <a:t>Cung cấp kiểm soát quyền truy cập vào mạng.</a:t>
            </a:r>
          </a:p>
          <a:p>
            <a:pPr marL="914400" lvl="1" indent="-404813" algn="just">
              <a:buFont typeface="+mj-lt"/>
              <a:buAutoNum type="alphaLcPeriod"/>
            </a:pPr>
            <a:r>
              <a:rPr lang="vi-VN" dirty="0"/>
              <a:t>Mở rộng phạm vi của mạng.</a:t>
            </a:r>
          </a:p>
          <a:p>
            <a:pPr marL="914400" lvl="1" indent="-404813" algn="just">
              <a:buFont typeface="+mj-lt"/>
              <a:buAutoNum type="alphaLcPeriod"/>
            </a:pPr>
            <a:r>
              <a:rPr lang="vi-VN" dirty="0"/>
              <a:t>Dữ liệu truyền đi sẽ được mã hóa.</a:t>
            </a:r>
          </a:p>
          <a:p>
            <a:pPr marL="914400" lvl="1" indent="-404813" algn="just">
              <a:buFont typeface="+mj-lt"/>
              <a:buAutoNum type="alphaLcPeriod"/>
            </a:pPr>
            <a:r>
              <a:rPr lang="vi-VN" dirty="0"/>
              <a:t>Tăng đáng kể băng thông.</a:t>
            </a:r>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362590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3"/>
            </a:pPr>
            <a:r>
              <a:rPr lang="vi-VN" dirty="0"/>
              <a:t>Hai lợi ích của việc sử dụng phần mềm chống virus là gì? (Chọn hai).</a:t>
            </a:r>
          </a:p>
          <a:p>
            <a:pPr marL="914400" lvl="1" indent="-404813" algn="just">
              <a:buFont typeface="+mj-lt"/>
              <a:buAutoNum type="alphaLcPeriod"/>
            </a:pPr>
            <a:r>
              <a:rPr lang="vi-VN" dirty="0"/>
              <a:t>Ngăn chặn hầu hết các virut đã biết khỏi làm hại đến máy tính của bạn.</a:t>
            </a:r>
          </a:p>
          <a:p>
            <a:pPr marL="914400" lvl="1" indent="-404813" algn="just">
              <a:buFont typeface="+mj-lt"/>
              <a:buAutoNum type="alphaLcPeriod"/>
            </a:pPr>
            <a:r>
              <a:rPr lang="vi-VN" dirty="0"/>
              <a:t>Ngăn chặn các hacker thâm nhập vào máy tính của bạn</a:t>
            </a:r>
          </a:p>
          <a:p>
            <a:pPr marL="914400" lvl="1" indent="-404813" algn="just">
              <a:buFont typeface="+mj-lt"/>
              <a:buAutoNum type="alphaLcPeriod"/>
            </a:pPr>
            <a:r>
              <a:rPr lang="vi-VN" dirty="0"/>
              <a:t>Không cho phép bất kỳ virus hoặc phần mềm độc hại nào vào máy tính của bạn.</a:t>
            </a:r>
          </a:p>
          <a:p>
            <a:pPr marL="914400" lvl="1" indent="-404813" algn="just">
              <a:buFont typeface="+mj-lt"/>
              <a:buAutoNum type="alphaLcPeriod"/>
            </a:pPr>
            <a:r>
              <a:rPr lang="vi-VN" dirty="0"/>
              <a:t>Tiêu diệt và loại bỏ hầu hết các virus.</a:t>
            </a:r>
          </a:p>
        </p:txBody>
      </p:sp>
    </p:spTree>
    <p:extLst>
      <p:ext uri="{BB962C8B-B14F-4D97-AF65-F5344CB8AC3E}">
        <p14:creationId xmlns:p14="http://schemas.microsoft.com/office/powerpoint/2010/main" val="275381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4"/>
            </a:pPr>
            <a:r>
              <a:rPr lang="vi-VN" dirty="0"/>
              <a:t>Phát biểu nào là đúng về tường lửa?</a:t>
            </a:r>
          </a:p>
          <a:p>
            <a:pPr marL="914400" lvl="1" indent="-404813" algn="just">
              <a:buFont typeface="+mj-lt"/>
              <a:buAutoNum type="alphaLcPeriod"/>
            </a:pPr>
            <a:r>
              <a:rPr lang="vi-VN" dirty="0"/>
              <a:t>Tường lửa sử dụng một tập hợp các quy tắc để bảo vệ máy tính từ lưu lượng mạng gây hại.</a:t>
            </a:r>
          </a:p>
          <a:p>
            <a:pPr marL="914400" lvl="1" indent="-404813" algn="just">
              <a:buFont typeface="+mj-lt"/>
              <a:buAutoNum type="alphaLcPeriod"/>
            </a:pPr>
            <a:r>
              <a:rPr lang="vi-VN" dirty="0"/>
              <a:t>Tường lửa là một thiết bị bảo vệ ổ đĩa cứng khỏi bị hỏa hoạn.</a:t>
            </a:r>
          </a:p>
          <a:p>
            <a:pPr marL="914400" lvl="1" indent="-404813" algn="just">
              <a:buFont typeface="+mj-lt"/>
              <a:buAutoNum type="alphaLcPeriod"/>
            </a:pPr>
            <a:r>
              <a:rPr lang="vi-VN" dirty="0"/>
              <a:t>Với một tường lửa hoạt động, người dùng sẽ không cần phải lo lắng về virus và phần mềm độc hại.</a:t>
            </a:r>
          </a:p>
          <a:p>
            <a:pPr marL="914400" lvl="1" indent="-404813" algn="just">
              <a:buFont typeface="+mj-lt"/>
              <a:buAutoNum type="alphaLcPeriod"/>
            </a:pPr>
            <a:r>
              <a:rPr lang="vi-VN" dirty="0"/>
              <a:t>Tường lửa đã lỗi thời và phần lớn được thay thế bằng phần mềm diệt virus.</a:t>
            </a:r>
          </a:p>
          <a:p>
            <a:pPr marL="914400" lvl="1" indent="-514350" algn="just">
              <a:buFont typeface="+mj-lt"/>
              <a:buAutoNum type="alphaLcPeriod"/>
            </a:pPr>
            <a:endParaRPr lang="vi-VN" dirty="0"/>
          </a:p>
          <a:p>
            <a:pPr marL="914400" lvl="1" indent="-514350" algn="just">
              <a:buFont typeface="+mj-lt"/>
              <a:buAutoNum type="alphaLcPeriod"/>
            </a:pPr>
            <a:endParaRPr lang="vi-VN" dirty="0"/>
          </a:p>
        </p:txBody>
      </p:sp>
    </p:spTree>
    <p:extLst>
      <p:ext uri="{BB962C8B-B14F-4D97-AF65-F5344CB8AC3E}">
        <p14:creationId xmlns:p14="http://schemas.microsoft.com/office/powerpoint/2010/main" val="270465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5"/>
            </a:pPr>
            <a:r>
              <a:rPr lang="vi-VN" dirty="0"/>
              <a:t>Ba tùy chọn nào có thể được cấu hình bằng cách sử dụng tường lửa của Windows 7? (Chọn ba).</a:t>
            </a:r>
          </a:p>
          <a:p>
            <a:pPr marL="914400" lvl="1" indent="-404813" algn="just">
              <a:buFont typeface="+mj-lt"/>
              <a:buAutoNum type="alphaLcPeriod"/>
            </a:pPr>
            <a:r>
              <a:rPr lang="vi-VN" dirty="0"/>
              <a:t>Chặn tất cả các kết nối đến.</a:t>
            </a:r>
          </a:p>
          <a:p>
            <a:pPr marL="914400" lvl="1" indent="-404813" algn="just">
              <a:buFont typeface="+mj-lt"/>
              <a:buAutoNum type="alphaLcPeriod"/>
            </a:pPr>
            <a:r>
              <a:rPr lang="vi-VN" dirty="0"/>
              <a:t>Cho phép các chương trình cụ thể giao tiếp thông qua tường lửa.</a:t>
            </a:r>
          </a:p>
          <a:p>
            <a:pPr marL="914400" lvl="1" indent="-404813" algn="just">
              <a:buFont typeface="+mj-lt"/>
              <a:buAutoNum type="alphaLcPeriod"/>
            </a:pPr>
            <a:r>
              <a:rPr lang="vi-VN" dirty="0"/>
              <a:t>Bật hoặc tắt tường lửa.</a:t>
            </a:r>
          </a:p>
          <a:p>
            <a:pPr marL="914400" lvl="1" indent="-404813" algn="just">
              <a:buFont typeface="+mj-lt"/>
              <a:buAutoNum type="alphaLcPeriod"/>
            </a:pPr>
            <a:r>
              <a:rPr lang="vi-VN" dirty="0"/>
              <a:t>Tìm kiếm các thông điệp email chứa virus.</a:t>
            </a:r>
          </a:p>
          <a:p>
            <a:pPr marL="914400" lvl="1" indent="-404813" algn="just">
              <a:buFont typeface="+mj-lt"/>
              <a:buAutoNum type="alphaLcPeriod"/>
            </a:pPr>
            <a:r>
              <a:rPr lang="vi-VN" dirty="0"/>
              <a:t>Cho phép các loại tập tin cụ thể được lưu vào ổ cứng.</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121187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6"/>
            </a:pPr>
            <a:r>
              <a:rPr lang="vi-VN" dirty="0"/>
              <a:t>Khi thực hiện mua hàng trực tuyến, một định danh quan trọng chỉ ra rằng bạn có thể tin tưởng để gửi thông tin nhạy cảm là gì?</a:t>
            </a:r>
          </a:p>
          <a:p>
            <a:pPr marL="914400" lvl="1" indent="-404813" algn="just">
              <a:buFont typeface="+mj-lt"/>
              <a:buAutoNum type="alphaLcPeriod"/>
            </a:pPr>
            <a:r>
              <a:rPr lang="vi-VN" dirty="0"/>
              <a:t>Nếu URL của trang web có chứa ".com".</a:t>
            </a:r>
          </a:p>
          <a:p>
            <a:pPr marL="914400" lvl="1" indent="-404813" algn="just">
              <a:buFont typeface="+mj-lt"/>
              <a:buAutoNum type="alphaLcPeriod"/>
            </a:pPr>
            <a:r>
              <a:rPr lang="vi-VN" dirty="0"/>
              <a:t>Nếu URL của trang web bắt đầu bằng "https://".</a:t>
            </a:r>
          </a:p>
          <a:p>
            <a:pPr marL="914400" lvl="1" indent="-404813" algn="just">
              <a:buFont typeface="+mj-lt"/>
              <a:buAutoNum type="alphaLcPeriod"/>
            </a:pPr>
            <a:r>
              <a:rPr lang="vi-VN" dirty="0"/>
              <a:t>Nếu trang web xác nhận nó sử dụng PayPal.</a:t>
            </a:r>
          </a:p>
          <a:p>
            <a:pPr marL="914400" lvl="1" indent="-404813" algn="just">
              <a:buFont typeface="+mj-lt"/>
              <a:buAutoNum type="alphaLcPeriod"/>
            </a:pPr>
            <a:r>
              <a:rPr lang="vi-VN" dirty="0"/>
              <a:t>Nếu URL của trang web có chứa ".org".</a:t>
            </a:r>
          </a:p>
        </p:txBody>
      </p:sp>
    </p:spTree>
    <p:extLst>
      <p:ext uri="{BB962C8B-B14F-4D97-AF65-F5344CB8AC3E}">
        <p14:creationId xmlns:p14="http://schemas.microsoft.com/office/powerpoint/2010/main" val="415669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lnSpcReduction="10000"/>
          </a:bodyPr>
          <a:lstStyle/>
          <a:p>
            <a:pPr marL="514350" indent="-514350" algn="just">
              <a:buFont typeface="+mj-lt"/>
              <a:buAutoNum type="arabicPeriod" startAt="17"/>
            </a:pPr>
            <a:r>
              <a:rPr lang="vi-VN" dirty="0"/>
              <a:t>Hai tiêu chí chỉ ra một trang web là một nơi an toàn để thực hiện mua hàng trực tuyến là gì? (Chọn hai).</a:t>
            </a:r>
          </a:p>
          <a:p>
            <a:pPr marL="914400" lvl="1" indent="-347663" algn="just">
              <a:buFont typeface="+mj-lt"/>
              <a:buAutoNum type="alphaLcPeriod"/>
            </a:pPr>
            <a:r>
              <a:rPr lang="vi-VN" dirty="0"/>
              <a:t>Trang web có một Chính sách riêng tư chi tiết và/hoặc tuyên bố về Điều khoản và Điều kiện.</a:t>
            </a:r>
          </a:p>
          <a:p>
            <a:pPr marL="914400" lvl="1" indent="-347663" algn="just">
              <a:buFont typeface="+mj-lt"/>
              <a:buAutoNum type="alphaLcPeriod"/>
            </a:pPr>
            <a:r>
              <a:rPr lang="vi-VN" dirty="0"/>
              <a:t>Trang web yêu cầu người dùng gửi một email riêng với thông tin thanh toán chứ không phải truyền thông tin qua trang web.</a:t>
            </a:r>
          </a:p>
          <a:p>
            <a:pPr marL="914400" lvl="1" indent="-347663" algn="just">
              <a:buFont typeface="+mj-lt"/>
              <a:buAutoNum type="alphaLcPeriod"/>
            </a:pPr>
            <a:r>
              <a:rPr lang="vi-VN" dirty="0"/>
              <a:t>URL của trang web bắt đầu bằng "http://" và có nhiều đánh giá tốt trên trang chủ của trang web.</a:t>
            </a:r>
          </a:p>
          <a:p>
            <a:pPr marL="914400" lvl="1" indent="-347663" algn="just">
              <a:buFont typeface="+mj-lt"/>
              <a:buAutoNum type="alphaLcPeriod"/>
            </a:pPr>
            <a:r>
              <a:rPr lang="vi-VN" dirty="0"/>
              <a:t>Trang web là một cửa hàng trực tuyến nổi tiếng với danh tiếng tốt.</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335137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8"/>
            </a:pPr>
            <a:r>
              <a:rPr lang="vi-VN" dirty="0"/>
              <a:t>Mạng riêng ảo là gì (Virtual Private Network - VPN)?</a:t>
            </a:r>
          </a:p>
          <a:p>
            <a:pPr marL="914400" lvl="1" indent="-404813" algn="just">
              <a:buFont typeface="+mj-lt"/>
              <a:buAutoNum type="alphaLcPeriod"/>
            </a:pPr>
            <a:r>
              <a:rPr lang="vi-VN" dirty="0"/>
              <a:t>Một mạng không dây an toàn và được mã hóa.</a:t>
            </a:r>
          </a:p>
          <a:p>
            <a:pPr marL="914400" lvl="1" indent="-404813" algn="just">
              <a:buFont typeface="+mj-lt"/>
              <a:buAutoNum type="alphaLcPeriod"/>
            </a:pPr>
            <a:r>
              <a:rPr lang="vi-VN" dirty="0"/>
              <a:t>Một mạng cho phép các kết nối ảo mà không cần xác thực.</a:t>
            </a:r>
          </a:p>
          <a:p>
            <a:pPr marL="914400" lvl="1" indent="-404813" algn="just">
              <a:buFont typeface="+mj-lt"/>
              <a:buAutoNum type="alphaLcPeriod"/>
            </a:pPr>
            <a:r>
              <a:rPr lang="vi-VN" dirty="0"/>
              <a:t>Một mạng riêng bởi vì nó được thiết lập cho một người duy nhất trong một tòa nhà.</a:t>
            </a:r>
          </a:p>
          <a:p>
            <a:pPr marL="914400" lvl="1" indent="-404813" algn="just">
              <a:buFont typeface="+mj-lt"/>
              <a:buAutoNum type="alphaLcPeriod"/>
            </a:pPr>
            <a:r>
              <a:rPr lang="vi-VN" dirty="0"/>
              <a:t>Một mạng mở rộng kết nối an toàn hoặc riêng tư trên mạng công cộng.</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2830710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19"/>
            </a:pPr>
            <a:r>
              <a:rPr lang="vi-VN" dirty="0"/>
              <a:t>Loại hình mạng nào có thể sử dụng internet để kết nối người sử dụng một cách an toàn tại các địa điểm từ xa?</a:t>
            </a:r>
          </a:p>
          <a:p>
            <a:pPr marL="914400" lvl="1" indent="-404813" algn="just">
              <a:buFont typeface="+mj-lt"/>
              <a:buAutoNum type="alphaLcPeriod"/>
            </a:pPr>
            <a:r>
              <a:rPr lang="vi-VN" dirty="0"/>
              <a:t>Mạng diện rộng (WAN)</a:t>
            </a:r>
          </a:p>
          <a:p>
            <a:pPr marL="914400" lvl="1" indent="-404813" algn="just">
              <a:buFont typeface="+mj-lt"/>
              <a:buAutoNum type="alphaLcPeriod"/>
            </a:pPr>
            <a:r>
              <a:rPr lang="vi-VN" dirty="0"/>
              <a:t>Mạng riêng ảo (VPN)</a:t>
            </a:r>
          </a:p>
          <a:p>
            <a:pPr marL="914400" lvl="1" indent="-404813" algn="just">
              <a:buFont typeface="+mj-lt"/>
              <a:buAutoNum type="alphaLcPeriod"/>
            </a:pPr>
            <a:r>
              <a:rPr lang="vi-VN" dirty="0"/>
              <a:t>Mạng truy cập không dây (Wi-Fi)</a:t>
            </a:r>
          </a:p>
          <a:p>
            <a:pPr marL="914400" lvl="1" indent="-404813" algn="just">
              <a:buFont typeface="+mj-lt"/>
              <a:buAutoNum type="alphaLcPeriod"/>
            </a:pPr>
            <a:r>
              <a:rPr lang="vi-VN" dirty="0"/>
              <a:t>Mạng cục bộ (LAN)</a:t>
            </a:r>
          </a:p>
          <a:p>
            <a:pPr marL="914400" lvl="1" indent="-514350" algn="just">
              <a:buFont typeface="+mj-lt"/>
              <a:buAutoNum type="alphaLcPeriod"/>
            </a:pPr>
            <a:endParaRPr lang="vi-VN" dirty="0"/>
          </a:p>
        </p:txBody>
      </p:sp>
    </p:spTree>
    <p:extLst>
      <p:ext uri="{BB962C8B-B14F-4D97-AF65-F5344CB8AC3E}">
        <p14:creationId xmlns:p14="http://schemas.microsoft.com/office/powerpoint/2010/main" val="863329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601670" y="1198559"/>
            <a:ext cx="8246070" cy="3663766"/>
          </a:xfrm>
        </p:spPr>
        <p:txBody>
          <a:bodyPr>
            <a:normAutofit/>
          </a:bodyPr>
          <a:lstStyle/>
          <a:p>
            <a:pPr marL="514350" indent="-514350" algn="just">
              <a:buFont typeface="+mj-lt"/>
              <a:buAutoNum type="arabicPeriod" startAt="20"/>
            </a:pPr>
            <a:r>
              <a:rPr lang="vi-VN" dirty="0"/>
              <a:t>Tạo một điểm khôi phục cho hệ thống (không phải là một bản sao lưu đầy đủ). Đặt tên điểm sao lưu là Test.</a:t>
            </a:r>
            <a:endParaRPr lang="en-US" dirty="0"/>
          </a:p>
          <a:p>
            <a:pPr marL="514350" indent="-514350" algn="just">
              <a:buFont typeface="+mj-lt"/>
              <a:buAutoNum type="arabicPeriod" startAt="20"/>
            </a:pPr>
            <a:r>
              <a:rPr lang="vi-VN" dirty="0"/>
              <a:t>Phục hồi hệ thống về điểm phục hồi được gợi ý.</a:t>
            </a:r>
          </a:p>
        </p:txBody>
      </p:sp>
    </p:spTree>
    <p:extLst>
      <p:ext uri="{BB962C8B-B14F-4D97-AF65-F5344CB8AC3E}">
        <p14:creationId xmlns:p14="http://schemas.microsoft.com/office/powerpoint/2010/main" val="136405031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231494" y="1198559"/>
            <a:ext cx="8616246" cy="3671098"/>
          </a:xfrm>
        </p:spPr>
        <p:txBody>
          <a:bodyPr>
            <a:normAutofit fontScale="85000" lnSpcReduction="20000"/>
          </a:bodyPr>
          <a:lstStyle/>
          <a:p>
            <a:pPr marL="514350" indent="-514350" algn="just">
              <a:buFont typeface="+mj-lt"/>
              <a:buAutoNum type="arabicPeriod" startAt="22"/>
            </a:pPr>
            <a:r>
              <a:rPr lang="vi-VN" dirty="0"/>
              <a:t>Rootkit là gì? (Chọn 1)</a:t>
            </a:r>
          </a:p>
          <a:p>
            <a:pPr marL="914400" indent="-404813" algn="just">
              <a:buFont typeface="+mj-lt"/>
              <a:buAutoNum type="alphaLcPeriod"/>
            </a:pPr>
            <a:r>
              <a:rPr lang="vi-VN" dirty="0"/>
              <a:t>Bất kỳ chương trình máy tính độc hại nào đánh lừa người dùng về mục đích thực sự của nó.</a:t>
            </a:r>
          </a:p>
          <a:p>
            <a:pPr marL="914400" indent="-404813" algn="just">
              <a:buFont typeface="+mj-lt"/>
              <a:buAutoNum type="alphaLcPeriod"/>
            </a:pPr>
            <a:r>
              <a:rPr lang="vi-VN" dirty="0"/>
              <a:t>Một chương trình máy tính phần mềm độc hại độc lập tự sao chép để lây lan sang các máy tính khác.</a:t>
            </a:r>
          </a:p>
          <a:p>
            <a:pPr marL="914400" indent="-404813" algn="just">
              <a:buFont typeface="+mj-lt"/>
              <a:buAutoNum type="alphaLcPeriod"/>
            </a:pPr>
            <a:r>
              <a:rPr lang="vi-VN" dirty="0"/>
              <a:t>Một phần mềm nhằm thu thập thông tin về một tổ chức cá nhân mà họ không biết, có thể gửi thông tin đó cho một thực thể khác mà không có sự đồng ý của người tiêu dùng hoặc xác nhận quyền kiểm soát một thiết bị mà người tiêu dùng không biết.</a:t>
            </a:r>
          </a:p>
          <a:p>
            <a:pPr marL="914400" indent="-404813" algn="just">
              <a:buFont typeface="+mj-lt"/>
              <a:buAutoNum type="alphaLcPeriod"/>
            </a:pPr>
            <a:r>
              <a:rPr lang="vi-VN" dirty="0"/>
              <a:t>Một bộ phần mềm máy tính thường được thiết kế độc hại để cho phép truy cập vào máy tính hoặc các khu vực của phần mềm không được phép sử dụng (ví dụ: đối với người dùng trái phép) và thường che giấu sự tồn tại của </a:t>
            </a:r>
            <a:r>
              <a:rPr lang="en-US" dirty="0" err="1"/>
              <a:t>nó</a:t>
            </a:r>
            <a:r>
              <a:rPr lang="en-US" dirty="0"/>
              <a:t> </a:t>
            </a:r>
            <a:r>
              <a:rPr lang="en-US" dirty="0" err="1"/>
              <a:t>hoặc</a:t>
            </a:r>
            <a:r>
              <a:rPr lang="en-US" dirty="0"/>
              <a:t> </a:t>
            </a:r>
            <a:r>
              <a:rPr lang="en-US" dirty="0" err="1"/>
              <a:t>của</a:t>
            </a:r>
            <a:r>
              <a:rPr lang="en-US" dirty="0"/>
              <a:t> </a:t>
            </a:r>
            <a:r>
              <a:rPr lang="vi-VN" dirty="0"/>
              <a:t>phần mềm khác.</a:t>
            </a:r>
          </a:p>
        </p:txBody>
      </p:sp>
    </p:spTree>
    <p:extLst>
      <p:ext uri="{BB962C8B-B14F-4D97-AF65-F5344CB8AC3E}">
        <p14:creationId xmlns:p14="http://schemas.microsoft.com/office/powerpoint/2010/main" val="126757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231494" y="1198559"/>
            <a:ext cx="8616246" cy="3836428"/>
          </a:xfrm>
        </p:spPr>
        <p:txBody>
          <a:bodyPr>
            <a:normAutofit fontScale="85000" lnSpcReduction="20000"/>
          </a:bodyPr>
          <a:lstStyle/>
          <a:p>
            <a:pPr marL="514350" indent="-514350" algn="just">
              <a:buFont typeface="+mj-lt"/>
              <a:buAutoNum type="arabicPeriod" startAt="23"/>
            </a:pPr>
            <a:r>
              <a:rPr lang="vi-VN" dirty="0"/>
              <a:t>Tùy chọn nào sau đây nói về Phần mềm gián điệp (Spyware)? </a:t>
            </a:r>
          </a:p>
          <a:p>
            <a:pPr marL="914400" indent="-404813" algn="just">
              <a:buFont typeface="+mj-lt"/>
              <a:buAutoNum type="alphaLcPeriod"/>
            </a:pPr>
            <a:r>
              <a:rPr lang="vi-VN" dirty="0"/>
              <a:t>Bất kỳ chương trình máy tính độc hại nào đánh lừa người dùng về mục đích thực sự của nó.</a:t>
            </a:r>
          </a:p>
          <a:p>
            <a:pPr marL="914400" indent="-404813" algn="just">
              <a:buFont typeface="+mj-lt"/>
              <a:buAutoNum type="alphaLcPeriod"/>
            </a:pPr>
            <a:r>
              <a:rPr lang="vi-VN" dirty="0"/>
              <a:t>Phần mềm nhằm thu thập thông tin về một người hoặc tổ chức mà họ không biết, có thể gửi thông tin đó cho một thực thể khác mà không có sự đồng ý của người dùng hoặc xác nhận quyền kiểm soát thiết bị mà người dùng không biết.</a:t>
            </a:r>
          </a:p>
          <a:p>
            <a:pPr marL="914400" indent="-404813" algn="just">
              <a:buFont typeface="+mj-lt"/>
              <a:buAutoNum type="alphaLcPeriod"/>
            </a:pPr>
            <a:r>
              <a:rPr lang="vi-VN" dirty="0"/>
              <a:t>Một phần mềm thu thập, thường được thiết kế độc hại để truy cập vào các khu vực máy tính chứa các phần mềm không được phép sử dụng (đối với người dùng trái phép) và thường che giấu sự tồn tại của phần mềm khác.</a:t>
            </a:r>
          </a:p>
          <a:p>
            <a:pPr marL="914400" indent="-404813" algn="just">
              <a:buFont typeface="+mj-lt"/>
              <a:buAutoNum type="alphaLcPeriod"/>
            </a:pPr>
            <a:r>
              <a:rPr lang="vi-VN" dirty="0"/>
              <a:t>Một chương trình máy tính phần mềm độc hại độc lập tự sao chép để lây lan sang các máy tính khác.</a:t>
            </a:r>
          </a:p>
        </p:txBody>
      </p:sp>
    </p:spTree>
    <p:extLst>
      <p:ext uri="{BB962C8B-B14F-4D97-AF65-F5344CB8AC3E}">
        <p14:creationId xmlns:p14="http://schemas.microsoft.com/office/powerpoint/2010/main" val="196373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231494" y="1198559"/>
            <a:ext cx="8616246" cy="3836428"/>
          </a:xfrm>
        </p:spPr>
        <p:txBody>
          <a:bodyPr>
            <a:normAutofit/>
          </a:bodyPr>
          <a:lstStyle/>
          <a:p>
            <a:pPr marL="514350" indent="-514350" algn="just">
              <a:buFont typeface="+mj-lt"/>
              <a:buAutoNum type="arabicPeriod" startAt="24"/>
            </a:pPr>
            <a:r>
              <a:rPr lang="vi-VN" dirty="0"/>
              <a:t>Tùy chọn nào dưới đây nói về hacker và/hoặc crackers là đúng? (Chọn 1).</a:t>
            </a:r>
          </a:p>
          <a:p>
            <a:pPr marL="914400" indent="-404813" algn="just">
              <a:buFont typeface="+mj-lt"/>
              <a:buAutoNum type="alphaLcPeriod"/>
            </a:pPr>
            <a:r>
              <a:rPr lang="vi-VN" sz="2400" dirty="0"/>
              <a:t>Phần mềm cho phép người dùng sử dụng mà không cần được cấp phép trên máy tính của họ.</a:t>
            </a:r>
          </a:p>
          <a:p>
            <a:pPr marL="914400" indent="-404813" algn="just">
              <a:buFont typeface="+mj-lt"/>
              <a:buAutoNum type="alphaLcPeriod"/>
            </a:pPr>
            <a:r>
              <a:rPr lang="vi-VN" sz="2400" dirty="0"/>
              <a:t>Một thanh tra của cảnh sát bưu chính thực hiện trên internet.</a:t>
            </a:r>
          </a:p>
          <a:p>
            <a:pPr marL="914400" indent="-404813" algn="just">
              <a:buFont typeface="+mj-lt"/>
              <a:buAutoNum type="alphaLcPeriod"/>
            </a:pPr>
            <a:r>
              <a:rPr lang="vi-VN" sz="2400" dirty="0"/>
              <a:t>Kẻ tấn công có thể tạo vi-rút hoặc truy cập vào dữ liệu nhạy cảm của người dùng hoặc của một tổ chức qua Internet.</a:t>
            </a:r>
          </a:p>
          <a:p>
            <a:pPr marL="914400" indent="-404813" algn="just">
              <a:buFont typeface="+mj-lt"/>
              <a:buAutoNum type="alphaLcPeriod"/>
            </a:pPr>
            <a:r>
              <a:rPr lang="vi-VN" sz="2400" dirty="0"/>
              <a:t>Một virus máy tính.</a:t>
            </a:r>
          </a:p>
        </p:txBody>
      </p:sp>
    </p:spTree>
    <p:extLst>
      <p:ext uri="{BB962C8B-B14F-4D97-AF65-F5344CB8AC3E}">
        <p14:creationId xmlns:p14="http://schemas.microsoft.com/office/powerpoint/2010/main" val="3755395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231494" y="1198559"/>
            <a:ext cx="8616246" cy="3836428"/>
          </a:xfrm>
        </p:spPr>
        <p:txBody>
          <a:bodyPr>
            <a:normAutofit fontScale="92500" lnSpcReduction="10000"/>
          </a:bodyPr>
          <a:lstStyle/>
          <a:p>
            <a:pPr marL="514350" indent="-514350" algn="just">
              <a:buFont typeface="+mj-lt"/>
              <a:buAutoNum type="arabicPeriod" startAt="25"/>
            </a:pPr>
            <a:r>
              <a:rPr lang="vi-VN" dirty="0"/>
              <a:t>Phishing là sự lừa đảo để có được các thông tin nhạy cảm nào sau đây? (Chọn ba)</a:t>
            </a:r>
          </a:p>
          <a:p>
            <a:pPr marL="914400" indent="-404813" algn="just">
              <a:buFont typeface="+mj-lt"/>
              <a:buAutoNum type="alphaLcPeriod"/>
            </a:pPr>
            <a:r>
              <a:rPr lang="vi-VN" dirty="0"/>
              <a:t>Số IMEI (International Mobile Equipment Identity - Mã số nhận dạng thiết bị di động quốc tế) của điện thoại thông minh.</a:t>
            </a:r>
          </a:p>
          <a:p>
            <a:pPr marL="914400" indent="-404813" algn="just">
              <a:buFont typeface="+mj-lt"/>
              <a:buAutoNum type="alphaLcPeriod"/>
            </a:pPr>
            <a:r>
              <a:rPr lang="vi-VN" dirty="0"/>
              <a:t>Địa chỉ nhà.</a:t>
            </a:r>
          </a:p>
          <a:p>
            <a:pPr marL="914400" indent="-404813" algn="just">
              <a:buFont typeface="+mj-lt"/>
              <a:buAutoNum type="alphaLcPeriod"/>
            </a:pPr>
            <a:r>
              <a:rPr lang="vi-VN" dirty="0"/>
              <a:t>Mật khẩu.</a:t>
            </a:r>
          </a:p>
          <a:p>
            <a:pPr marL="914400" indent="-404813" algn="just">
              <a:buFont typeface="+mj-lt"/>
              <a:buAutoNum type="alphaLcPeriod"/>
            </a:pPr>
            <a:r>
              <a:rPr lang="vi-VN" dirty="0"/>
              <a:t>Danh sách mua sắm.</a:t>
            </a:r>
          </a:p>
          <a:p>
            <a:pPr marL="914400" indent="-404813" algn="just">
              <a:buFont typeface="+mj-lt"/>
              <a:buAutoNum type="alphaLcPeriod"/>
            </a:pPr>
            <a:r>
              <a:rPr lang="vi-VN" dirty="0"/>
              <a:t>Chi tiết thẻ tín dụng.</a:t>
            </a:r>
          </a:p>
          <a:p>
            <a:pPr marL="914400" indent="-404813" algn="just">
              <a:buFont typeface="+mj-lt"/>
              <a:buAutoNum type="alphaLcPeriod"/>
            </a:pPr>
            <a:r>
              <a:rPr lang="vi-VN" dirty="0"/>
              <a:t>Tên người d</a:t>
            </a:r>
            <a:r>
              <a:rPr lang="en-US" dirty="0"/>
              <a:t>ù</a:t>
            </a:r>
            <a:r>
              <a:rPr lang="vi-VN" dirty="0"/>
              <a:t>ng.</a:t>
            </a:r>
          </a:p>
        </p:txBody>
      </p:sp>
    </p:spTree>
    <p:extLst>
      <p:ext uri="{BB962C8B-B14F-4D97-AF65-F5344CB8AC3E}">
        <p14:creationId xmlns:p14="http://schemas.microsoft.com/office/powerpoint/2010/main" val="191953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Maintenance</a:t>
            </a:r>
          </a:p>
        </p:txBody>
      </p:sp>
      <p:sp>
        <p:nvSpPr>
          <p:cNvPr id="3" name="Content Placeholder 2"/>
          <p:cNvSpPr>
            <a:spLocks noGrp="1"/>
          </p:cNvSpPr>
          <p:nvPr>
            <p:ph idx="1"/>
          </p:nvPr>
        </p:nvSpPr>
        <p:spPr>
          <a:xfrm>
            <a:off x="231494" y="1198559"/>
            <a:ext cx="8616246" cy="3836428"/>
          </a:xfrm>
        </p:spPr>
        <p:txBody>
          <a:bodyPr>
            <a:normAutofit/>
          </a:bodyPr>
          <a:lstStyle/>
          <a:p>
            <a:pPr marL="514350" indent="-514350" algn="just">
              <a:buFont typeface="+mj-lt"/>
              <a:buAutoNum type="arabicPeriod" startAt="25"/>
            </a:pPr>
            <a:r>
              <a:rPr lang="vi-VN" dirty="0"/>
              <a:t>Phát biểu nào sau đây nói đúng về Pharming? (Chọn 1)</a:t>
            </a:r>
          </a:p>
          <a:p>
            <a:pPr marL="914400" indent="-404813" algn="just">
              <a:buFont typeface="+mj-lt"/>
              <a:buAutoNum type="alphaLcPeriod"/>
            </a:pPr>
            <a:r>
              <a:rPr lang="vi-VN" sz="2400" dirty="0"/>
              <a:t>Tấn công mạng nhằm chuyển hướng lưu lượng truy cập của một trang web sang một trang web giả mạo khác.</a:t>
            </a:r>
          </a:p>
          <a:p>
            <a:pPr marL="914400" indent="-404813" algn="just">
              <a:buFont typeface="+mj-lt"/>
              <a:buAutoNum type="alphaLcPeriod"/>
            </a:pPr>
            <a:r>
              <a:rPr lang="vi-VN" sz="2400" dirty="0"/>
              <a:t>Loại phần mềm độc hại (Malware), khi được thực thi, nó sẽ tự sao chép bằng cách sửa đổi các chương trình máy tính khác và chèn mã của chính nó.</a:t>
            </a:r>
          </a:p>
          <a:p>
            <a:pPr marL="914400" indent="-404813" algn="just">
              <a:buFont typeface="+mj-lt"/>
              <a:buAutoNum type="alphaLcPeriod"/>
            </a:pPr>
            <a:r>
              <a:rPr lang="vi-VN" sz="2400" dirty="0"/>
              <a:t>Loại phần mềm độc hại độc lập, tự sao chép để lây lan sang các máy tính khác.</a:t>
            </a:r>
          </a:p>
          <a:p>
            <a:pPr marL="914400" indent="-404813" algn="just">
              <a:buFont typeface="+mj-lt"/>
              <a:buAutoNum type="alphaLcPeriod"/>
            </a:pPr>
            <a:r>
              <a:rPr lang="vi-VN" sz="2400" dirty="0"/>
              <a:t>Chương trình máy tính độc hại đánh lừa người dùng để thực hiện mục đích thực sự của nó.</a:t>
            </a:r>
          </a:p>
        </p:txBody>
      </p:sp>
    </p:spTree>
    <p:extLst>
      <p:ext uri="{BB962C8B-B14F-4D97-AF65-F5344CB8AC3E}">
        <p14:creationId xmlns:p14="http://schemas.microsoft.com/office/powerpoint/2010/main" val="208412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Security and Maintenance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26"/>
            </a:pPr>
            <a:r>
              <a:rPr lang="vi-VN" dirty="0"/>
              <a:t>Những giao thức nào giúp đảm bảo thông tin được truyền bảo mật qua Internet?</a:t>
            </a:r>
          </a:p>
          <a:p>
            <a:pPr marL="914400" lvl="1" indent="-404813" algn="just">
              <a:buFont typeface="+mj-lt"/>
              <a:buAutoNum type="alphaLcPeriod"/>
            </a:pPr>
            <a:r>
              <a:rPr lang="vi-VN" dirty="0"/>
              <a:t>HTTP</a:t>
            </a:r>
          </a:p>
          <a:p>
            <a:pPr marL="914400" lvl="1" indent="-404813" algn="just">
              <a:buFont typeface="+mj-lt"/>
              <a:buAutoNum type="alphaLcPeriod"/>
            </a:pPr>
            <a:r>
              <a:rPr lang="vi-VN" dirty="0"/>
              <a:t>TCP/IP</a:t>
            </a:r>
          </a:p>
          <a:p>
            <a:pPr marL="914400" lvl="1" indent="-404813" algn="just">
              <a:buFont typeface="+mj-lt"/>
              <a:buAutoNum type="alphaLcPeriod"/>
            </a:pPr>
            <a:r>
              <a:rPr lang="vi-VN" dirty="0"/>
              <a:t>FTP</a:t>
            </a:r>
          </a:p>
          <a:p>
            <a:pPr marL="914400" lvl="1" indent="-404813" algn="just">
              <a:buFont typeface="+mj-lt"/>
              <a:buAutoNum type="alphaLcPeriod"/>
            </a:pPr>
            <a:r>
              <a:rPr lang="vi-VN" dirty="0"/>
              <a:t>HTTPS</a:t>
            </a:r>
          </a:p>
        </p:txBody>
      </p:sp>
    </p:spTree>
    <p:extLst>
      <p:ext uri="{BB962C8B-B14F-4D97-AF65-F5344CB8AC3E}">
        <p14:creationId xmlns:p14="http://schemas.microsoft.com/office/powerpoint/2010/main" val="23265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Security and Maintenance</a:t>
            </a:r>
          </a:p>
        </p:txBody>
      </p:sp>
      <p:sp>
        <p:nvSpPr>
          <p:cNvPr id="5" name="Content Placeholder 4"/>
          <p:cNvSpPr>
            <a:spLocks noGrp="1"/>
          </p:cNvSpPr>
          <p:nvPr>
            <p:ph idx="1"/>
          </p:nvPr>
        </p:nvSpPr>
        <p:spPr>
          <a:xfrm>
            <a:off x="601670" y="1198560"/>
            <a:ext cx="8093365" cy="915076"/>
          </a:xfrm>
        </p:spPr>
        <p:txBody>
          <a:bodyPr>
            <a:normAutofit/>
          </a:bodyPr>
          <a:lstStyle/>
          <a:p>
            <a:pPr marL="514350" indent="-514350">
              <a:buFont typeface="+mj-lt"/>
              <a:buAutoNum type="arabicPeriod" startAt="27"/>
            </a:pPr>
            <a:r>
              <a:rPr lang="vi-VN" dirty="0"/>
              <a:t>Kết nối thích hợp công cụ với mối đe dọa mà nó có thể phát hiện/ngăn chặn.</a:t>
            </a:r>
          </a:p>
          <a:p>
            <a:pPr marL="400050" lvl="1" indent="0">
              <a:buNone/>
            </a:pPr>
            <a:endParaRPr lang="vi-VN" dirty="0"/>
          </a:p>
          <a:p>
            <a:pPr marL="400050" lvl="1" indent="0">
              <a:buNone/>
            </a:pPr>
            <a:endParaRPr lang="vi-VN" dirty="0"/>
          </a:p>
          <a:p>
            <a:pPr marL="914400" lvl="1" indent="-514350">
              <a:buFont typeface="+mj-lt"/>
              <a:buAutoNum type="alphaLcPeriod"/>
            </a:pPr>
            <a:endParaRPr lang="vi-VN" dirty="0"/>
          </a:p>
        </p:txBody>
      </p:sp>
      <p:sp>
        <p:nvSpPr>
          <p:cNvPr id="2" name="Rectangle 1"/>
          <p:cNvSpPr/>
          <p:nvPr/>
        </p:nvSpPr>
        <p:spPr>
          <a:xfrm>
            <a:off x="716927" y="2133074"/>
            <a:ext cx="3604407" cy="1754326"/>
          </a:xfrm>
          <a:prstGeom prst="rect">
            <a:avLst/>
          </a:prstGeom>
        </p:spPr>
        <p:txBody>
          <a:bodyPr wrap="square" numCol="1">
            <a:spAutoFit/>
          </a:bodyPr>
          <a:lstStyle/>
          <a:p>
            <a:pPr marL="342900" indent="-342900">
              <a:buFont typeface="+mj-lt"/>
              <a:buAutoNum type="alphaLcPeriod"/>
            </a:pPr>
            <a:r>
              <a:rPr lang="vi-VN" sz="1800" dirty="0">
                <a:solidFill>
                  <a:schemeClr val="bg1"/>
                </a:solidFill>
                <a:latin typeface="+mj-lt"/>
              </a:rPr>
              <a:t>Tường lửa (Firewall)</a:t>
            </a:r>
          </a:p>
          <a:p>
            <a:pPr marL="342900" indent="-342900">
              <a:buFont typeface="+mj-lt"/>
              <a:buAutoNum type="alphaLcPeriod"/>
            </a:pPr>
            <a:r>
              <a:rPr lang="vi-VN" sz="1800" dirty="0">
                <a:solidFill>
                  <a:schemeClr val="bg1"/>
                </a:solidFill>
                <a:latin typeface="+mj-lt"/>
              </a:rPr>
              <a:t>Phần mềm diệt virus (Anti-Virus Software)</a:t>
            </a:r>
          </a:p>
          <a:p>
            <a:pPr marL="342900" indent="-342900">
              <a:buFont typeface="+mj-lt"/>
              <a:buAutoNum type="alphaLcPeriod"/>
            </a:pPr>
            <a:r>
              <a:rPr lang="vi-VN" sz="1800" dirty="0">
                <a:solidFill>
                  <a:schemeClr val="bg1"/>
                </a:solidFill>
                <a:latin typeface="+mj-lt"/>
              </a:rPr>
              <a:t>Mã hóa SSL (SSL Encryption)</a:t>
            </a:r>
          </a:p>
          <a:p>
            <a:pPr marL="342900" indent="-342900">
              <a:buFont typeface="+mj-lt"/>
              <a:buAutoNum type="alphaLcPeriod"/>
            </a:pPr>
            <a:r>
              <a:rPr lang="vi-VN" sz="1800" dirty="0">
                <a:solidFill>
                  <a:schemeClr val="bg1"/>
                </a:solidFill>
                <a:latin typeface="+mj-lt"/>
              </a:rPr>
              <a:t>Hackers</a:t>
            </a:r>
          </a:p>
          <a:p>
            <a:pPr marL="342900" indent="-342900">
              <a:buFont typeface="+mj-lt"/>
              <a:buAutoNum type="alphaLcPeriod"/>
            </a:pPr>
            <a:r>
              <a:rPr lang="vi-VN" sz="1800" dirty="0">
                <a:solidFill>
                  <a:schemeClr val="bg1"/>
                </a:solidFill>
                <a:latin typeface="+mj-lt"/>
              </a:rPr>
              <a:t>Trojans</a:t>
            </a:r>
          </a:p>
        </p:txBody>
      </p:sp>
      <p:sp>
        <p:nvSpPr>
          <p:cNvPr id="3" name="Rectangle 2"/>
          <p:cNvSpPr/>
          <p:nvPr/>
        </p:nvSpPr>
        <p:spPr>
          <a:xfrm>
            <a:off x="4321334" y="2133074"/>
            <a:ext cx="4679111" cy="1754326"/>
          </a:xfrm>
          <a:prstGeom prst="rect">
            <a:avLst/>
          </a:prstGeom>
        </p:spPr>
        <p:txBody>
          <a:bodyPr wrap="square">
            <a:spAutoFit/>
          </a:bodyPr>
          <a:lstStyle/>
          <a:p>
            <a:pPr marL="342900" indent="-342900">
              <a:buFont typeface="+mj-lt"/>
              <a:buAutoNum type="arabicPeriod"/>
            </a:pPr>
            <a:r>
              <a:rPr lang="vi-VN" sz="1800" dirty="0">
                <a:solidFill>
                  <a:schemeClr val="bg1"/>
                </a:solidFill>
                <a:latin typeface="+mj-lt"/>
              </a:rPr>
              <a:t>Trộm số thẻ tín dụng (Credit Card Number Theft)</a:t>
            </a:r>
          </a:p>
          <a:p>
            <a:pPr marL="342900" indent="-342900">
              <a:buFont typeface="+mj-lt"/>
              <a:buAutoNum type="arabicPeriod"/>
            </a:pPr>
            <a:r>
              <a:rPr lang="vi-VN" sz="1800" dirty="0">
                <a:solidFill>
                  <a:schemeClr val="bg1"/>
                </a:solidFill>
                <a:latin typeface="+mj-lt"/>
              </a:rPr>
              <a:t>Phần mềm gián điệp (Spyware)</a:t>
            </a:r>
          </a:p>
          <a:p>
            <a:pPr marL="342900" indent="-342900">
              <a:buFont typeface="+mj-lt"/>
              <a:buAutoNum type="arabicPeriod"/>
            </a:pPr>
            <a:r>
              <a:rPr lang="vi-VN" sz="1800" dirty="0">
                <a:solidFill>
                  <a:schemeClr val="bg1"/>
                </a:solidFill>
                <a:latin typeface="+mj-lt"/>
              </a:rPr>
              <a:t>Trộm danh tính (Identity theft)</a:t>
            </a:r>
          </a:p>
          <a:p>
            <a:pPr marL="342900" indent="-342900">
              <a:buFont typeface="+mj-lt"/>
              <a:buAutoNum type="arabicPeriod"/>
            </a:pPr>
            <a:r>
              <a:rPr lang="vi-VN" sz="1800" dirty="0">
                <a:solidFill>
                  <a:schemeClr val="bg1"/>
                </a:solidFill>
                <a:latin typeface="+mj-lt"/>
              </a:rPr>
              <a:t>Công cụ</a:t>
            </a:r>
          </a:p>
          <a:p>
            <a:pPr marL="342900" indent="-342900">
              <a:buFont typeface="+mj-lt"/>
              <a:buAutoNum type="arabicPeriod"/>
            </a:pPr>
            <a:r>
              <a:rPr lang="vi-VN" sz="1800" dirty="0">
                <a:solidFill>
                  <a:schemeClr val="bg1"/>
                </a:solidFill>
                <a:latin typeface="+mj-lt"/>
              </a:rPr>
              <a:t>Mối Đe Dọa trên Internet</a:t>
            </a:r>
            <a:endParaRPr lang="en-US" sz="1800" dirty="0">
              <a:solidFill>
                <a:schemeClr val="bg1"/>
              </a:solidFill>
              <a:latin typeface="+mj-lt"/>
            </a:endParaRPr>
          </a:p>
        </p:txBody>
      </p:sp>
      <p:sp>
        <p:nvSpPr>
          <p:cNvPr id="6" name="TextBox 5">
            <a:extLst>
              <a:ext uri="{FF2B5EF4-FFF2-40B4-BE49-F238E27FC236}">
                <a16:creationId xmlns:a16="http://schemas.microsoft.com/office/drawing/2014/main" id="{3A303C0D-7C47-4EDE-82F9-1543D3ACBCD4}"/>
              </a:ext>
            </a:extLst>
          </p:cNvPr>
          <p:cNvSpPr txBox="1"/>
          <p:nvPr/>
        </p:nvSpPr>
        <p:spPr>
          <a:xfrm>
            <a:off x="231832" y="2150165"/>
            <a:ext cx="485095" cy="1754326"/>
          </a:xfrm>
          <a:prstGeom prst="rect">
            <a:avLst/>
          </a:prstGeom>
          <a:noFill/>
        </p:spPr>
        <p:txBody>
          <a:bodyPr wrap="square" rtlCol="0">
            <a:spAutoFit/>
          </a:bodyPr>
          <a:lstStyle/>
          <a:p>
            <a:pPr algn="ctr"/>
            <a:r>
              <a:rPr lang="en-US" sz="1800" dirty="0">
                <a:solidFill>
                  <a:schemeClr val="bg1"/>
                </a:solidFill>
                <a:latin typeface="Times New Roman" panose="02020603050405020304" pitchFamily="18" charset="0"/>
                <a:cs typeface="Times New Roman" panose="02020603050405020304" pitchFamily="18" charset="0"/>
              </a:rPr>
              <a:t>5</a:t>
            </a:r>
          </a:p>
          <a:p>
            <a:pPr algn="ctr"/>
            <a:r>
              <a:rPr lang="en-US" sz="1800" dirty="0">
                <a:solidFill>
                  <a:schemeClr val="bg1"/>
                </a:solidFill>
                <a:latin typeface="Times New Roman" panose="02020603050405020304" pitchFamily="18" charset="0"/>
                <a:cs typeface="Times New Roman" panose="02020603050405020304" pitchFamily="18" charset="0"/>
              </a:rPr>
              <a:t>4</a:t>
            </a:r>
          </a:p>
          <a:p>
            <a:pPr algn="ctr"/>
            <a:endParaRPr lang="en-US" sz="1800" dirty="0">
              <a:solidFill>
                <a:schemeClr val="bg1"/>
              </a:solidFill>
              <a:latin typeface="Times New Roman" panose="02020603050405020304" pitchFamily="18" charset="0"/>
              <a:cs typeface="Times New Roman" panose="02020603050405020304" pitchFamily="18" charset="0"/>
            </a:endParaRPr>
          </a:p>
          <a:p>
            <a:pPr algn="ctr"/>
            <a:r>
              <a:rPr lang="en-US" sz="1800" dirty="0">
                <a:solidFill>
                  <a:schemeClr val="bg1"/>
                </a:solidFill>
                <a:latin typeface="Times New Roman" panose="02020603050405020304" pitchFamily="18" charset="0"/>
                <a:cs typeface="Times New Roman" panose="02020603050405020304" pitchFamily="18" charset="0"/>
              </a:rPr>
              <a:t>1</a:t>
            </a:r>
          </a:p>
          <a:p>
            <a:pPr algn="ctr"/>
            <a:r>
              <a:rPr lang="en-US" sz="1800" dirty="0">
                <a:solidFill>
                  <a:schemeClr val="bg1"/>
                </a:solidFill>
                <a:latin typeface="Times New Roman" panose="02020603050405020304" pitchFamily="18" charset="0"/>
                <a:cs typeface="Times New Roman" panose="02020603050405020304" pitchFamily="18" charset="0"/>
              </a:rPr>
              <a:t>3</a:t>
            </a:r>
          </a:p>
          <a:p>
            <a:pPr algn="ctr"/>
            <a:r>
              <a:rPr lang="en-US" sz="1800" dirty="0">
                <a:solidFill>
                  <a:schemeClr val="bg1"/>
                </a:solidFill>
                <a:latin typeface="Times New Roman" panose="02020603050405020304" pitchFamily="18" charset="0"/>
                <a:cs typeface="Times New Roman" panose="02020603050405020304" pitchFamily="18" charset="0"/>
              </a:rPr>
              <a:t>1</a:t>
            </a:r>
          </a:p>
        </p:txBody>
      </p:sp>
    </p:spTree>
    <p:extLst>
      <p:ext uri="{BB962C8B-B14F-4D97-AF65-F5344CB8AC3E}">
        <p14:creationId xmlns:p14="http://schemas.microsoft.com/office/powerpoint/2010/main" val="333644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Security and Maintenance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28"/>
            </a:pPr>
            <a:r>
              <a:rPr lang="en-US" dirty="0" err="1"/>
              <a:t>Tùy</a:t>
            </a:r>
            <a:r>
              <a:rPr lang="en-US" dirty="0"/>
              <a:t> </a:t>
            </a:r>
            <a:r>
              <a:rPr lang="en-US" dirty="0" err="1"/>
              <a:t>chọn</a:t>
            </a:r>
            <a:r>
              <a:rPr lang="en-US" dirty="0"/>
              <a:t> </a:t>
            </a:r>
            <a:r>
              <a:rPr lang="en-US" dirty="0" err="1"/>
              <a:t>nào</a:t>
            </a:r>
            <a:r>
              <a:rPr lang="en-US" dirty="0"/>
              <a:t> </a:t>
            </a:r>
            <a:r>
              <a:rPr lang="en-US" dirty="0" err="1"/>
              <a:t>sau</a:t>
            </a:r>
            <a:r>
              <a:rPr lang="en-US" dirty="0"/>
              <a:t> </a:t>
            </a:r>
            <a:r>
              <a:rPr lang="en-US" dirty="0" err="1"/>
              <a:t>đây</a:t>
            </a:r>
            <a:r>
              <a:rPr lang="en-US" dirty="0"/>
              <a:t> </a:t>
            </a:r>
            <a:r>
              <a:rPr lang="en-US" dirty="0" err="1"/>
              <a:t>nói</a:t>
            </a:r>
            <a:r>
              <a:rPr lang="en-US" dirty="0"/>
              <a:t> </a:t>
            </a:r>
            <a:r>
              <a:rPr lang="en-US" dirty="0" err="1"/>
              <a:t>về</a:t>
            </a:r>
            <a:r>
              <a:rPr lang="en-US" dirty="0"/>
              <a:t> p</a:t>
            </a:r>
            <a:r>
              <a:rPr lang="vi-VN" dirty="0"/>
              <a:t>hần mềm gián điệp</a:t>
            </a:r>
            <a:r>
              <a:rPr lang="en-US" dirty="0"/>
              <a:t> (Spyware)? (</a:t>
            </a:r>
            <a:r>
              <a:rPr lang="en-US" dirty="0" err="1"/>
              <a:t>Chọn</a:t>
            </a:r>
            <a:r>
              <a:rPr lang="en-US" dirty="0"/>
              <a:t> 2)</a:t>
            </a:r>
            <a:endParaRPr lang="vi-VN" dirty="0"/>
          </a:p>
          <a:p>
            <a:pPr marL="914400" indent="-404813" algn="just">
              <a:buFont typeface="+mj-lt"/>
              <a:buAutoNum type="alphaLcPeriod"/>
            </a:pPr>
            <a:r>
              <a:rPr lang="en-US" sz="2400" dirty="0"/>
              <a:t>Spyware </a:t>
            </a:r>
            <a:r>
              <a:rPr lang="vi-VN" sz="2400" dirty="0"/>
              <a:t>không thể tự sao chép</a:t>
            </a:r>
          </a:p>
          <a:p>
            <a:pPr marL="914400" indent="-404813" algn="just">
              <a:buFont typeface="+mj-lt"/>
              <a:buAutoNum type="alphaLcPeriod"/>
            </a:pPr>
            <a:r>
              <a:rPr lang="en-US" sz="2400" dirty="0" err="1"/>
              <a:t>Làm</a:t>
            </a:r>
            <a:r>
              <a:rPr lang="en-US" sz="2400" dirty="0"/>
              <a:t> </a:t>
            </a:r>
            <a:r>
              <a:rPr lang="en-US" sz="2400" dirty="0" err="1"/>
              <a:t>hại</a:t>
            </a:r>
            <a:r>
              <a:rPr lang="en-US" sz="2400" dirty="0"/>
              <a:t> H</a:t>
            </a:r>
            <a:r>
              <a:rPr lang="vi-VN" sz="2400" dirty="0"/>
              <a:t>ệ điều hành mà </a:t>
            </a:r>
            <a:r>
              <a:rPr lang="en-US" sz="2400" dirty="0" err="1"/>
              <a:t>nó</a:t>
            </a:r>
            <a:r>
              <a:rPr lang="en-US" sz="2400" dirty="0"/>
              <a:t> </a:t>
            </a:r>
            <a:r>
              <a:rPr lang="en-US" sz="2400" dirty="0" err="1"/>
              <a:t>được</a:t>
            </a:r>
            <a:r>
              <a:rPr lang="vi-VN" sz="2400" dirty="0"/>
              <a:t> cài đặt.</a:t>
            </a:r>
          </a:p>
          <a:p>
            <a:pPr marL="914400" indent="-404813" algn="just">
              <a:buFont typeface="+mj-lt"/>
              <a:buAutoNum type="alphaLcPeriod"/>
            </a:pPr>
            <a:r>
              <a:rPr lang="en-US" sz="2400" dirty="0"/>
              <a:t>Spyware</a:t>
            </a:r>
            <a:r>
              <a:rPr lang="vi-VN" sz="2400" dirty="0"/>
              <a:t> có thể tự sao chép</a:t>
            </a:r>
          </a:p>
          <a:p>
            <a:pPr marL="914400" indent="-404813" algn="just">
              <a:buFont typeface="+mj-lt"/>
              <a:buAutoNum type="alphaLcPeriod"/>
            </a:pPr>
            <a:r>
              <a:rPr lang="en-US" sz="2400" dirty="0"/>
              <a:t>Spyware</a:t>
            </a:r>
            <a:r>
              <a:rPr lang="vi-VN" sz="2400" dirty="0"/>
              <a:t> được tạo ra để đánh cắp thông tin từ hệ thống mà chúng được cài đặt</a:t>
            </a:r>
          </a:p>
        </p:txBody>
      </p:sp>
    </p:spTree>
    <p:extLst>
      <p:ext uri="{BB962C8B-B14F-4D97-AF65-F5344CB8AC3E}">
        <p14:creationId xmlns:p14="http://schemas.microsoft.com/office/powerpoint/2010/main" val="427738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Security and Maintenance</a:t>
            </a:r>
          </a:p>
        </p:txBody>
      </p:sp>
      <p:sp>
        <p:nvSpPr>
          <p:cNvPr id="5" name="Content Placeholder 4"/>
          <p:cNvSpPr>
            <a:spLocks noGrp="1"/>
          </p:cNvSpPr>
          <p:nvPr>
            <p:ph idx="1"/>
          </p:nvPr>
        </p:nvSpPr>
        <p:spPr>
          <a:xfrm>
            <a:off x="601670" y="1198559"/>
            <a:ext cx="8093365" cy="3511061"/>
          </a:xfrm>
        </p:spPr>
        <p:txBody>
          <a:bodyPr>
            <a:normAutofit/>
          </a:bodyPr>
          <a:lstStyle/>
          <a:p>
            <a:pPr marL="514350" indent="-514350" algn="just">
              <a:buFont typeface="+mj-lt"/>
              <a:buAutoNum type="arabicPeriod" startAt="29"/>
            </a:pPr>
            <a:r>
              <a:rPr lang="en-US" dirty="0" err="1"/>
              <a:t>Đặc</a:t>
            </a:r>
            <a:r>
              <a:rPr lang="en-US" dirty="0"/>
              <a:t> </a:t>
            </a:r>
            <a:r>
              <a:rPr lang="en-US" dirty="0" err="1"/>
              <a:t>điểm</a:t>
            </a:r>
            <a:r>
              <a:rPr lang="en-US" dirty="0"/>
              <a:t> </a:t>
            </a:r>
            <a:r>
              <a:rPr lang="en-US" dirty="0" err="1"/>
              <a:t>chính</a:t>
            </a:r>
            <a:r>
              <a:rPr lang="en-US" dirty="0"/>
              <a:t> </a:t>
            </a:r>
            <a:r>
              <a:rPr lang="en-US" dirty="0" err="1"/>
              <a:t>của</a:t>
            </a:r>
            <a:r>
              <a:rPr lang="en-US" dirty="0"/>
              <a:t> virus </a:t>
            </a:r>
            <a:r>
              <a:rPr lang="en-US" dirty="0" err="1"/>
              <a:t>là</a:t>
            </a:r>
            <a:r>
              <a:rPr lang="en-US" dirty="0"/>
              <a:t> </a:t>
            </a:r>
            <a:r>
              <a:rPr lang="en-US" dirty="0" err="1"/>
              <a:t>gì</a:t>
            </a:r>
            <a:r>
              <a:rPr lang="en-US" dirty="0"/>
              <a:t>? (</a:t>
            </a:r>
            <a:r>
              <a:rPr lang="en-US" dirty="0" err="1"/>
              <a:t>Chọn</a:t>
            </a:r>
            <a:r>
              <a:rPr lang="en-US" dirty="0"/>
              <a:t> 1)</a:t>
            </a:r>
            <a:endParaRPr lang="vi-VN" dirty="0"/>
          </a:p>
          <a:p>
            <a:pPr marL="914400" indent="-404813" algn="just">
              <a:buFont typeface="+mj-lt"/>
              <a:buAutoNum type="alphaLcPeriod"/>
            </a:pPr>
            <a:r>
              <a:rPr lang="en-US" sz="2400" dirty="0" err="1"/>
              <a:t>Vặn</a:t>
            </a:r>
            <a:r>
              <a:rPr lang="en-US" sz="2400" dirty="0"/>
              <a:t> </a:t>
            </a:r>
            <a:r>
              <a:rPr lang="en-US" sz="2400" dirty="0" err="1"/>
              <a:t>bo</a:t>
            </a:r>
            <a:r>
              <a:rPr lang="en-US" sz="2400" dirty="0"/>
              <a:t> </a:t>
            </a:r>
            <a:r>
              <a:rPr lang="en-US" sz="2400" dirty="0" err="1"/>
              <a:t>mạch</a:t>
            </a:r>
            <a:r>
              <a:rPr lang="en-US" sz="2400" dirty="0"/>
              <a:t> </a:t>
            </a:r>
            <a:r>
              <a:rPr lang="en-US" sz="2400" dirty="0" err="1"/>
              <a:t>chủ</a:t>
            </a:r>
            <a:r>
              <a:rPr lang="en-US" sz="2400" dirty="0"/>
              <a:t>.</a:t>
            </a:r>
          </a:p>
          <a:p>
            <a:pPr marL="914400" indent="-404813" algn="just">
              <a:buFont typeface="+mj-lt"/>
              <a:buAutoNum type="alphaLcPeriod"/>
            </a:pPr>
            <a:r>
              <a:rPr lang="en-US" sz="2400" dirty="0" err="1"/>
              <a:t>Nó</a:t>
            </a:r>
            <a:r>
              <a:rPr lang="en-US" sz="2400" dirty="0"/>
              <a:t> </a:t>
            </a:r>
            <a:r>
              <a:rPr lang="en-US" sz="2400" dirty="0" err="1"/>
              <a:t>có</a:t>
            </a:r>
            <a:r>
              <a:rPr lang="en-US" sz="2400" dirty="0"/>
              <a:t> </a:t>
            </a:r>
            <a:r>
              <a:rPr lang="en-US" sz="2400" dirty="0" err="1"/>
              <a:t>thể</a:t>
            </a:r>
            <a:r>
              <a:rPr lang="en-US" sz="2400" dirty="0"/>
              <a:t> </a:t>
            </a:r>
            <a:r>
              <a:rPr lang="en-US" sz="2400" dirty="0" err="1"/>
              <a:t>đăng</a:t>
            </a:r>
            <a:r>
              <a:rPr lang="en-US" sz="2400" dirty="0"/>
              <a:t> </a:t>
            </a:r>
            <a:r>
              <a:rPr lang="en-US" sz="2400" dirty="0" err="1"/>
              <a:t>nhập</a:t>
            </a:r>
            <a:r>
              <a:rPr lang="en-US" sz="2400" dirty="0"/>
              <a:t> (log) </a:t>
            </a:r>
            <a:r>
              <a:rPr lang="en-US" sz="2400" dirty="0" err="1"/>
              <a:t>tổ</a:t>
            </a:r>
            <a:r>
              <a:rPr lang="en-US" sz="2400" dirty="0"/>
              <a:t> </a:t>
            </a:r>
            <a:r>
              <a:rPr lang="en-US" sz="2400" dirty="0" err="1"/>
              <a:t>hợp</a:t>
            </a:r>
            <a:r>
              <a:rPr lang="en-US" sz="2400" dirty="0"/>
              <a:t> </a:t>
            </a:r>
            <a:r>
              <a:rPr lang="en-US" sz="2400" dirty="0" err="1"/>
              <a:t>phím</a:t>
            </a:r>
            <a:r>
              <a:rPr lang="en-US" sz="2400" dirty="0"/>
              <a:t> (keystrokes) </a:t>
            </a:r>
            <a:r>
              <a:rPr lang="en-US" sz="2400" dirty="0" err="1"/>
              <a:t>của</a:t>
            </a:r>
            <a:r>
              <a:rPr lang="en-US" sz="2400" dirty="0"/>
              <a:t> </a:t>
            </a:r>
            <a:r>
              <a:rPr lang="en-US" sz="2400" dirty="0" err="1"/>
              <a:t>bạn</a:t>
            </a:r>
            <a:r>
              <a:rPr lang="en-US" sz="2400" dirty="0"/>
              <a:t>.</a:t>
            </a:r>
          </a:p>
          <a:p>
            <a:pPr marL="914400" indent="-404813" algn="just">
              <a:buFont typeface="+mj-lt"/>
              <a:buAutoNum type="alphaLcPeriod"/>
            </a:pPr>
            <a:r>
              <a:rPr lang="en-US" sz="2400" dirty="0" err="1"/>
              <a:t>Xóa</a:t>
            </a:r>
            <a:r>
              <a:rPr lang="en-US" sz="2400" dirty="0"/>
              <a:t> </a:t>
            </a:r>
            <a:r>
              <a:rPr lang="en-US" sz="2400" dirty="0" err="1"/>
              <a:t>thẻ</a:t>
            </a:r>
            <a:r>
              <a:rPr lang="en-US" sz="2400" dirty="0"/>
              <a:t> </a:t>
            </a:r>
            <a:r>
              <a:rPr lang="en-US" sz="2400" dirty="0" err="1"/>
              <a:t>tín</a:t>
            </a:r>
            <a:r>
              <a:rPr lang="en-US" sz="2400" dirty="0"/>
              <a:t> </a:t>
            </a:r>
            <a:r>
              <a:rPr lang="en-US" sz="2400" dirty="0" err="1"/>
              <a:t>dụng</a:t>
            </a:r>
            <a:r>
              <a:rPr lang="en-US" sz="2400" dirty="0"/>
              <a:t> </a:t>
            </a:r>
            <a:r>
              <a:rPr lang="en-US" sz="2400" dirty="0" err="1"/>
              <a:t>của</a:t>
            </a:r>
            <a:r>
              <a:rPr lang="en-US" sz="2400" dirty="0"/>
              <a:t> </a:t>
            </a:r>
            <a:r>
              <a:rPr lang="en-US" sz="2400" dirty="0" err="1"/>
              <a:t>bạn</a:t>
            </a:r>
            <a:r>
              <a:rPr lang="en-US" sz="2400" dirty="0"/>
              <a:t>.</a:t>
            </a:r>
          </a:p>
          <a:p>
            <a:pPr marL="914400" indent="-404813" algn="just">
              <a:buFont typeface="+mj-lt"/>
              <a:buAutoNum type="alphaLcPeriod"/>
            </a:pPr>
            <a:r>
              <a:rPr lang="en-US" sz="2400" dirty="0" err="1"/>
              <a:t>Ghi</a:t>
            </a:r>
            <a:r>
              <a:rPr lang="en-US" sz="2400" dirty="0"/>
              <a:t> </a:t>
            </a:r>
            <a:r>
              <a:rPr lang="en-US" sz="2400" dirty="0" err="1"/>
              <a:t>màn</a:t>
            </a:r>
            <a:r>
              <a:rPr lang="en-US" sz="2400" dirty="0"/>
              <a:t> </a:t>
            </a:r>
            <a:r>
              <a:rPr lang="en-US" sz="2400" dirty="0" err="1"/>
              <a:t>hình</a:t>
            </a:r>
            <a:r>
              <a:rPr lang="en-US" sz="2400" dirty="0"/>
              <a:t> </a:t>
            </a:r>
            <a:r>
              <a:rPr lang="en-US" sz="2400" dirty="0" err="1"/>
              <a:t>của</a:t>
            </a:r>
            <a:r>
              <a:rPr lang="en-US" sz="2400" dirty="0"/>
              <a:t> </a:t>
            </a:r>
            <a:r>
              <a:rPr lang="en-US" sz="2400" dirty="0" err="1"/>
              <a:t>bạn</a:t>
            </a:r>
            <a:r>
              <a:rPr lang="en-US" sz="2400" dirty="0"/>
              <a:t>.</a:t>
            </a:r>
            <a:endParaRPr lang="vi-VN" sz="2400" dirty="0"/>
          </a:p>
        </p:txBody>
      </p:sp>
    </p:spTree>
    <p:extLst>
      <p:ext uri="{BB962C8B-B14F-4D97-AF65-F5344CB8AC3E}">
        <p14:creationId xmlns:p14="http://schemas.microsoft.com/office/powerpoint/2010/main" val="381027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IC3 GS5">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C3 GS5" id="{658F3C35-7A60-4C6C-BBAC-9BE601E4BFD2}" vid="{07B181CF-B34C-429E-8569-4AFD5A1E9D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IC3 GS5</Template>
  <TotalTime>5614</TotalTime>
  <Words>9254</Words>
  <Application>Microsoft Office PowerPoint</Application>
  <PresentationFormat>On-screen Show (16:9)</PresentationFormat>
  <Paragraphs>1175</Paragraphs>
  <Slides>159</Slides>
  <Notes>152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159</vt:i4>
      </vt:variant>
    </vt:vector>
  </HeadingPairs>
  <TitlesOfParts>
    <vt:vector size="164" baseType="lpstr">
      <vt:lpstr>Arial</vt:lpstr>
      <vt:lpstr>Calibri</vt:lpstr>
      <vt:lpstr>Calibri Light</vt:lpstr>
      <vt:lpstr>Times New Roman</vt:lpstr>
      <vt:lpstr>IC3 GS5</vt:lpstr>
      <vt:lpstr>REVIEW QUESTIONS Computing Fundamentals</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Operating System</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Hardware</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Networks and Mobile Devices</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File Management</vt:lpstr>
      <vt:lpstr>Software</vt:lpstr>
      <vt:lpstr>Software</vt:lpstr>
      <vt:lpstr>Software</vt:lpstr>
      <vt:lpstr>Software</vt:lpstr>
      <vt:lpstr>Software</vt:lpstr>
      <vt:lpstr>Software</vt:lpstr>
      <vt:lpstr>Software</vt:lpstr>
      <vt:lpstr>Software</vt:lpstr>
      <vt:lpstr>Software</vt:lpstr>
      <vt:lpstr>Software</vt:lpstr>
      <vt:lpstr>Software</vt:lpstr>
      <vt:lpstr>Software</vt:lpstr>
      <vt:lpstr>Software</vt:lpstr>
      <vt:lpstr>Cloud Computing</vt:lpstr>
      <vt:lpstr>Cloud Computing</vt:lpstr>
      <vt:lpstr>Cloud Computing</vt:lpstr>
      <vt:lpstr>Cloud Computing</vt:lpstr>
      <vt:lpstr>Cloud Computing</vt:lpstr>
      <vt:lpstr>Cloud Computing</vt:lpstr>
      <vt:lpstr>Cloud Computing</vt:lpstr>
      <vt:lpstr>Cloud Computing</vt:lpstr>
      <vt:lpstr>Cloud Computing</vt:lpstr>
      <vt:lpstr>Cloud Computing</vt:lpstr>
      <vt:lpstr>Cloud Computing</vt:lpstr>
      <vt:lpstr>Cloud Computing</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lpstr>Security and Maintenance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QUESTIONS Computing Fundamentals</dc:title>
  <dc:creator>PHATTAI-PC</dc:creator>
  <cp:lastModifiedBy>PHATTAI-PC</cp:lastModifiedBy>
  <cp:revision>33</cp:revision>
  <dcterms:created xsi:type="dcterms:W3CDTF">2020-07-14T04:53:59Z</dcterms:created>
  <dcterms:modified xsi:type="dcterms:W3CDTF">2020-10-19T04:00:57Z</dcterms:modified>
</cp:coreProperties>
</file>